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6" r:id="rId10"/>
    <p:sldId id="266" r:id="rId11"/>
    <p:sldId id="267" r:id="rId12"/>
    <p:sldId id="268" r:id="rId13"/>
    <p:sldId id="275" r:id="rId14"/>
    <p:sldId id="269" r:id="rId15"/>
    <p:sldId id="270" r:id="rId16"/>
    <p:sldId id="271" r:id="rId17"/>
    <p:sldId id="277" r:id="rId18"/>
    <p:sldId id="278" r:id="rId19"/>
    <p:sldId id="272" r:id="rId20"/>
    <p:sldId id="273" r:id="rId21"/>
    <p:sldId id="274" r:id="rId22"/>
    <p:sldId id="280" r:id="rId23"/>
    <p:sldId id="281" r:id="rId24"/>
    <p:sldId id="282" r:id="rId25"/>
    <p:sldId id="283" r:id="rId26"/>
    <p:sldId id="279" r:id="rId2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6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AA878-9469-4843-882F-6B642E189CDB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60681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ACE4C6-38D2-46B9-AD4B-10E9DA301FD8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95363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411C6-7590-4796-931D-475AB7736CF0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84652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2"/>
            <a:ext cx="25527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2"/>
            <a:ext cx="25527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20FC4A-D003-4B1B-9BD1-B70110AE90C0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96262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BFC3D5-DD54-45A9-86B0-BB9EBA345E44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49976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5E1782-2D2C-4512-86D8-89F133B80C6C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65751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AB12E-9EC5-40CE-B435-DA9DD7257F58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51436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7D03F-E8EB-44E5-87E9-F3B1B8687B26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20921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3ACDF3-878F-43C2-B84A-6E159E5E9412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66409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0F8C5-50C8-4BFC-AC71-8C73CBEF9914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94961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2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2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73CC9-D76E-4923-87D4-F9A1E07FEED9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59604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2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latin typeface="Century Gothic" panose="020B0502020202020204" pitchFamily="34" charset="0"/>
              </a:defRPr>
            </a:lvl1pPr>
          </a:lstStyle>
          <a:p>
            <a:fld id="{918173D6-B130-4D21-B445-15B38D0CCBE7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09376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Century Gothic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PERTEMUAN KE 2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KECERDASAN BUATAN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32938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80660" y="685800"/>
            <a:ext cx="7673009" cy="731838"/>
          </a:xfrm>
        </p:spPr>
        <p:txBody>
          <a:bodyPr/>
          <a:lstStyle/>
          <a:p>
            <a:pPr eaLnBrk="1" hangingPunct="1"/>
            <a:r>
              <a:rPr lang="en-US" altLang="id-ID" dirty="0" err="1"/>
              <a:t>Komputasi</a:t>
            </a:r>
            <a:r>
              <a:rPr lang="en-US" altLang="id-ID" dirty="0"/>
              <a:t> KB &amp; </a:t>
            </a:r>
            <a:r>
              <a:rPr lang="en-US" altLang="id-ID" dirty="0" err="1"/>
              <a:t>Pemrograman</a:t>
            </a:r>
            <a:r>
              <a:rPr lang="en-US" altLang="id-ID" dirty="0"/>
              <a:t> </a:t>
            </a:r>
            <a:r>
              <a:rPr lang="en-US" altLang="id-ID" dirty="0" err="1"/>
              <a:t>Konvensional</a:t>
            </a:r>
            <a:endParaRPr lang="en-US" altLang="id-ID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0660" y="1600202"/>
            <a:ext cx="5777949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id-ID" sz="2400" dirty="0" err="1"/>
              <a:t>Umumnya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pemrograman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konvensional</a:t>
            </a:r>
            <a:r>
              <a:rPr lang="en-US" altLang="id-ID" sz="2400" dirty="0"/>
              <a:t> </a:t>
            </a:r>
            <a:r>
              <a:rPr lang="en-US" altLang="id-ID" sz="2400" dirty="0" err="1"/>
              <a:t>hanya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diperuntukkan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sebagai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alat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hitung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sedangkan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kecerdasan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buatan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digunakan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menyelesaikan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suatu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masalah</a:t>
            </a:r>
            <a:r>
              <a:rPr lang="en-US" altLang="id-ID" sz="2400" dirty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id-ID" sz="2400" dirty="0"/>
          </a:p>
          <a:p>
            <a:pPr eaLnBrk="1" hangingPunct="1">
              <a:lnSpc>
                <a:spcPct val="90000"/>
              </a:lnSpc>
            </a:pPr>
            <a:r>
              <a:rPr lang="en-US" altLang="id-ID" sz="2400" dirty="0" err="1"/>
              <a:t>Oleh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karena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itu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ada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perbedaan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mendasar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antara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kecerdasan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buatan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pemrograman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konvensional</a:t>
            </a:r>
            <a:r>
              <a:rPr lang="en-US" altLang="id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3642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/>
              <a:t>Tabel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 </a:t>
            </a:r>
            <a:r>
              <a:rPr lang="en-US" sz="2000" dirty="0" err="1"/>
              <a:t>komputasi</a:t>
            </a:r>
            <a:r>
              <a:rPr lang="en-US" sz="2000" dirty="0"/>
              <a:t> </a:t>
            </a:r>
            <a:r>
              <a:rPr lang="en-US" sz="2000" dirty="0" err="1"/>
              <a:t>kecerdasan</a:t>
            </a:r>
            <a:r>
              <a:rPr lang="en-US" sz="2000" dirty="0"/>
              <a:t> </a:t>
            </a:r>
            <a:r>
              <a:rPr lang="en-US" sz="2000" dirty="0" err="1"/>
              <a:t>buatan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komputasi</a:t>
            </a:r>
            <a:r>
              <a:rPr lang="en-US" sz="2000" dirty="0"/>
              <a:t> </a:t>
            </a:r>
            <a:r>
              <a:rPr lang="en-US" sz="2000" dirty="0" err="1"/>
              <a:t>pemrograman</a:t>
            </a:r>
            <a:r>
              <a:rPr lang="en-US" sz="2000" dirty="0"/>
              <a:t> </a:t>
            </a:r>
            <a:r>
              <a:rPr lang="en-US" sz="2000" dirty="0" err="1"/>
              <a:t>konvensional</a:t>
            </a:r>
            <a:endParaRPr lang="id-ID" sz="2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91706"/>
              </p:ext>
            </p:extLst>
          </p:nvPr>
        </p:nvGraphicFramePr>
        <p:xfrm>
          <a:off x="1033670" y="1745974"/>
          <a:ext cx="7570995" cy="41046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345634">
                  <a:extLst>
                    <a:ext uri="{9D8B030D-6E8A-4147-A177-3AD203B41FA5}">
                      <a16:colId xmlns:a16="http://schemas.microsoft.com/office/drawing/2014/main" val="2470301406"/>
                    </a:ext>
                  </a:extLst>
                </a:gridCol>
                <a:gridCol w="2504661">
                  <a:extLst>
                    <a:ext uri="{9D8B030D-6E8A-4147-A177-3AD203B41FA5}">
                      <a16:colId xmlns:a16="http://schemas.microsoft.com/office/drawing/2014/main" val="2071564499"/>
                    </a:ext>
                  </a:extLst>
                </a:gridCol>
                <a:gridCol w="2720700">
                  <a:extLst>
                    <a:ext uri="{9D8B030D-6E8A-4147-A177-3AD203B41FA5}">
                      <a16:colId xmlns:a16="http://schemas.microsoft.com/office/drawing/2014/main" val="287740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Dimensi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Kecerdasan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Buatan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Pemrograman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Konvensional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25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Pemrosesan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Mengandung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konsep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simbolik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Algoritmik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5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Sifat</a:t>
                      </a:r>
                      <a:r>
                        <a:rPr lang="en-US" dirty="0"/>
                        <a:t> input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Bisa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lengkap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Harus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lengkap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2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Pencarian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Kebanyakan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bersifat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heuristik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Biasanya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didasarkan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pada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algoritma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8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Keterangan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Disediakan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Biasanya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disediakan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1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Fokus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Pengetahuan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 &amp; </a:t>
                      </a:r>
                      <a:r>
                        <a:rPr lang="en-US" dirty="0" err="1"/>
                        <a:t>informasi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51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Struktur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Kontrol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dipisahkan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pengetahuan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Kontrol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terintegrasi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informasi</a:t>
                      </a:r>
                      <a:r>
                        <a:rPr lang="en-US" dirty="0"/>
                        <a:t> (data)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4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Sifat</a:t>
                      </a:r>
                      <a:r>
                        <a:rPr lang="en-US" dirty="0"/>
                        <a:t> output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Kuantitatif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Kualitatif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4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Pemeliharaan</a:t>
                      </a:r>
                      <a:r>
                        <a:rPr lang="en-US" dirty="0"/>
                        <a:t> &amp; update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Relatif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mudah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Sulit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40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Kemampuan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menalar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Ya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949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61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err="1"/>
              <a:t>Subdisiplin</a:t>
            </a:r>
            <a:r>
              <a:rPr lang="en-US" sz="2400" b="1" dirty="0"/>
              <a:t> </a:t>
            </a:r>
            <a:r>
              <a:rPr lang="en-US" sz="2400" b="1" dirty="0" err="1"/>
              <a:t>ilmu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kecerdasan</a:t>
            </a:r>
            <a:r>
              <a:rPr lang="en-US" sz="2400" b="1" dirty="0"/>
              <a:t> </a:t>
            </a:r>
            <a:r>
              <a:rPr lang="en-US" sz="2400" b="1" dirty="0" err="1"/>
              <a:t>buatan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25" y="1600202"/>
            <a:ext cx="546583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:</a:t>
            </a:r>
          </a:p>
          <a:p>
            <a:r>
              <a:rPr lang="en-US" dirty="0" err="1"/>
              <a:t>Perkawinan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melahirkan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area yang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b="1" dirty="0"/>
              <a:t>cognition &amp; </a:t>
            </a:r>
            <a:r>
              <a:rPr lang="en-US" b="1" dirty="0" err="1"/>
              <a:t>psycolinguistics</a:t>
            </a:r>
            <a:endParaRPr lang="en-US" b="1" dirty="0"/>
          </a:p>
          <a:p>
            <a:r>
              <a:rPr lang="en-US" dirty="0" err="1"/>
              <a:t>Perpaduan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elektro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melahirkan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 err="1"/>
              <a:t>pengolahan</a:t>
            </a:r>
            <a:r>
              <a:rPr lang="en-US" b="1" dirty="0"/>
              <a:t> </a:t>
            </a:r>
            <a:r>
              <a:rPr lang="en-US" b="1" dirty="0" err="1"/>
              <a:t>citra</a:t>
            </a:r>
            <a:r>
              <a:rPr lang="en-US" dirty="0"/>
              <a:t>, </a:t>
            </a:r>
            <a:r>
              <a:rPr lang="en-US" b="1" dirty="0" err="1"/>
              <a:t>teori</a:t>
            </a:r>
            <a:r>
              <a:rPr lang="en-US" b="1" dirty="0"/>
              <a:t> </a:t>
            </a:r>
            <a:r>
              <a:rPr lang="en-US" b="1" dirty="0" err="1"/>
              <a:t>kendali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b="1" dirty="0" err="1"/>
              <a:t>pengenalan</a:t>
            </a:r>
            <a:r>
              <a:rPr lang="en-US" b="1" dirty="0"/>
              <a:t> </a:t>
            </a:r>
            <a:r>
              <a:rPr lang="en-US" b="1" dirty="0" err="1"/>
              <a:t>pola</a:t>
            </a:r>
            <a:r>
              <a:rPr lang="en-US" b="1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robotica</a:t>
            </a:r>
            <a:endParaRPr lang="en-US" b="1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0563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SISTEM PAKAR (EXPERT SYSTEM)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25" y="1600202"/>
            <a:ext cx="5465832" cy="4525963"/>
          </a:xfrm>
        </p:spPr>
        <p:txBody>
          <a:bodyPr/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menirukan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didapat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dialog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/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,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yang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/</a:t>
            </a:r>
            <a:r>
              <a:rPr lang="en-US" dirty="0" err="1"/>
              <a:t>ahli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6659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SISTEM PAKAR (EXPERT SYSTEM) - </a:t>
            </a:r>
            <a:r>
              <a:rPr lang="en-US" sz="2400" b="1" dirty="0" err="1"/>
              <a:t>contoh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25" y="1600202"/>
            <a:ext cx="546583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mendiagnosa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mata</a:t>
            </a:r>
            <a:endParaRPr lang="en-US" dirty="0"/>
          </a:p>
          <a:p>
            <a:r>
              <a:rPr lang="en-US" dirty="0" err="1"/>
              <a:t>Masalah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Bu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</a:t>
            </a:r>
            <a:r>
              <a:rPr lang="en-US" dirty="0" err="1"/>
              <a:t>Fasilkom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di Semarang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. 5.000.000/</a:t>
            </a:r>
            <a:r>
              <a:rPr lang="en-US" dirty="0" err="1"/>
              <a:t>bulan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ditinggal</a:t>
            </a:r>
            <a:r>
              <a:rPr lang="en-US" dirty="0"/>
              <a:t> </a:t>
            </a:r>
            <a:r>
              <a:rPr lang="en-US" dirty="0" err="1"/>
              <a:t>suaminya</a:t>
            </a:r>
            <a:r>
              <a:rPr lang="en-US" dirty="0"/>
              <a:t> </a:t>
            </a:r>
            <a:r>
              <a:rPr lang="en-US" dirty="0" err="1"/>
              <a:t>pergi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Surabaya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kantornya</a:t>
            </a:r>
            <a:r>
              <a:rPr lang="en-US" dirty="0"/>
              <a:t>. </a:t>
            </a:r>
            <a:r>
              <a:rPr lang="en-US" dirty="0" err="1"/>
              <a:t>Tiba-tiba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3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kepergian</a:t>
            </a:r>
            <a:r>
              <a:rPr lang="en-US" dirty="0"/>
              <a:t> </a:t>
            </a:r>
            <a:r>
              <a:rPr lang="en-US" dirty="0" err="1"/>
              <a:t>suaminya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matanya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sembuh-sembuh</a:t>
            </a:r>
            <a:r>
              <a:rPr lang="en-US" dirty="0"/>
              <a:t>. Ada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3465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SISTEM PAKAR (EXPERT SYSTEM) - </a:t>
            </a:r>
            <a:r>
              <a:rPr lang="en-US" sz="2400" b="1" dirty="0" err="1"/>
              <a:t>contoh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0417" y="1600203"/>
            <a:ext cx="7345708" cy="1434546"/>
          </a:xfrm>
        </p:spPr>
        <p:txBody>
          <a:bodyPr/>
          <a:lstStyle/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akhirnya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memutuskan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berkonsultasi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Fasilkom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020417" y="3034749"/>
            <a:ext cx="5976732" cy="2792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1"/>
                </a:solidFill>
                <a:latin typeface="+mn-lt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/>
              <a:t>Berikut</a:t>
            </a:r>
            <a:r>
              <a:rPr lang="en-US" kern="0" dirty="0"/>
              <a:t> </a:t>
            </a:r>
            <a:r>
              <a:rPr lang="en-US" kern="0" dirty="0" err="1"/>
              <a:t>hasil</a:t>
            </a:r>
            <a:r>
              <a:rPr lang="en-US" kern="0" dirty="0"/>
              <a:t> </a:t>
            </a:r>
            <a:r>
              <a:rPr lang="en-US" kern="0" dirty="0" err="1"/>
              <a:t>konsultasinya</a:t>
            </a:r>
            <a:endParaRPr lang="en-US" kern="0" dirty="0"/>
          </a:p>
          <a:p>
            <a:pPr marL="0" indent="0">
              <a:buFontTx/>
              <a:buNone/>
            </a:pPr>
            <a:r>
              <a:rPr lang="en-US" kern="0" dirty="0" err="1"/>
              <a:t>Apakah</a:t>
            </a:r>
            <a:r>
              <a:rPr lang="en-US" kern="0" dirty="0"/>
              <a:t> </a:t>
            </a:r>
            <a:r>
              <a:rPr lang="en-US" kern="0" dirty="0" err="1"/>
              <a:t>mata</a:t>
            </a:r>
            <a:r>
              <a:rPr lang="en-US" kern="0" dirty="0"/>
              <a:t> </a:t>
            </a:r>
            <a:r>
              <a:rPr lang="en-US" kern="0" dirty="0" err="1"/>
              <a:t>bu</a:t>
            </a:r>
            <a:r>
              <a:rPr lang="en-US" kern="0" dirty="0"/>
              <a:t> </a:t>
            </a:r>
            <a:r>
              <a:rPr lang="en-US" kern="0" dirty="0" err="1"/>
              <a:t>astuti</a:t>
            </a:r>
            <a:r>
              <a:rPr lang="en-US" kern="0" dirty="0"/>
              <a:t> </a:t>
            </a:r>
            <a:r>
              <a:rPr lang="en-US" kern="0" dirty="0" err="1"/>
              <a:t>merah</a:t>
            </a:r>
            <a:r>
              <a:rPr lang="en-US" kern="0" dirty="0"/>
              <a:t> (Y/T)? Y</a:t>
            </a:r>
          </a:p>
          <a:p>
            <a:pPr marL="0" indent="0">
              <a:buFontTx/>
              <a:buNone/>
            </a:pPr>
            <a:r>
              <a:rPr lang="en-US" kern="0" dirty="0" err="1"/>
              <a:t>Apakah</a:t>
            </a:r>
            <a:r>
              <a:rPr lang="en-US" kern="0" dirty="0"/>
              <a:t> </a:t>
            </a:r>
            <a:r>
              <a:rPr lang="en-US" kern="0" dirty="0" err="1"/>
              <a:t>mata</a:t>
            </a:r>
            <a:r>
              <a:rPr lang="en-US" kern="0" dirty="0"/>
              <a:t> </a:t>
            </a:r>
            <a:r>
              <a:rPr lang="en-US" kern="0" dirty="0" err="1"/>
              <a:t>bu</a:t>
            </a:r>
            <a:r>
              <a:rPr lang="en-US" kern="0" dirty="0"/>
              <a:t> </a:t>
            </a:r>
            <a:r>
              <a:rPr lang="en-US" kern="0" dirty="0" err="1"/>
              <a:t>astuti</a:t>
            </a:r>
            <a:r>
              <a:rPr lang="en-US" kern="0" dirty="0"/>
              <a:t> </a:t>
            </a:r>
            <a:r>
              <a:rPr lang="en-US" kern="0" dirty="0" err="1"/>
              <a:t>kena</a:t>
            </a:r>
            <a:r>
              <a:rPr lang="en-US" kern="0" dirty="0"/>
              <a:t> </a:t>
            </a:r>
            <a:r>
              <a:rPr lang="en-US" kern="0" dirty="0" err="1"/>
              <a:t>debu</a:t>
            </a:r>
            <a:r>
              <a:rPr lang="en-US" kern="0" dirty="0"/>
              <a:t> (Y/T)? T</a:t>
            </a:r>
          </a:p>
          <a:p>
            <a:pPr marL="0" indent="0">
              <a:buFontTx/>
              <a:buNone/>
            </a:pPr>
            <a:r>
              <a:rPr lang="en-US" kern="0" dirty="0" err="1"/>
              <a:t>Apakah</a:t>
            </a:r>
            <a:r>
              <a:rPr lang="en-US" kern="0" dirty="0"/>
              <a:t> </a:t>
            </a:r>
            <a:r>
              <a:rPr lang="en-US" kern="0" dirty="0" err="1"/>
              <a:t>mata</a:t>
            </a:r>
            <a:r>
              <a:rPr lang="en-US" kern="0" dirty="0"/>
              <a:t> </a:t>
            </a:r>
            <a:r>
              <a:rPr lang="en-US" kern="0" dirty="0" err="1"/>
              <a:t>bu</a:t>
            </a:r>
            <a:r>
              <a:rPr lang="en-US" kern="0" dirty="0"/>
              <a:t> </a:t>
            </a:r>
            <a:r>
              <a:rPr lang="en-US" kern="0" dirty="0" err="1"/>
              <a:t>astuti</a:t>
            </a:r>
            <a:r>
              <a:rPr lang="en-US" kern="0" dirty="0"/>
              <a:t> </a:t>
            </a:r>
            <a:r>
              <a:rPr lang="en-US" kern="0" dirty="0" err="1"/>
              <a:t>terasa</a:t>
            </a:r>
            <a:r>
              <a:rPr lang="en-US" kern="0" dirty="0"/>
              <a:t> </a:t>
            </a:r>
            <a:r>
              <a:rPr lang="en-US" kern="0" dirty="0" err="1"/>
              <a:t>sakit</a:t>
            </a:r>
            <a:r>
              <a:rPr lang="en-US" kern="0" dirty="0"/>
              <a:t> (Y/T)? T</a:t>
            </a:r>
          </a:p>
          <a:p>
            <a:pPr marL="0" indent="0">
              <a:buFontTx/>
              <a:buNone/>
            </a:pPr>
            <a:r>
              <a:rPr lang="en-US" kern="0" dirty="0" err="1"/>
              <a:t>Apakah</a:t>
            </a:r>
            <a:r>
              <a:rPr lang="en-US" kern="0" dirty="0"/>
              <a:t> </a:t>
            </a:r>
            <a:r>
              <a:rPr lang="en-US" kern="0" dirty="0" err="1"/>
              <a:t>bu</a:t>
            </a:r>
            <a:r>
              <a:rPr lang="en-US" kern="0" dirty="0"/>
              <a:t> </a:t>
            </a:r>
            <a:r>
              <a:rPr lang="en-US" kern="0" dirty="0" err="1"/>
              <a:t>astuti</a:t>
            </a:r>
            <a:r>
              <a:rPr lang="en-US" kern="0" dirty="0"/>
              <a:t> </a:t>
            </a:r>
            <a:r>
              <a:rPr lang="en-US" kern="0" dirty="0" err="1"/>
              <a:t>dalam</a:t>
            </a:r>
            <a:r>
              <a:rPr lang="en-US" kern="0" dirty="0"/>
              <a:t> </a:t>
            </a:r>
            <a:r>
              <a:rPr lang="en-US" kern="0" dirty="0" err="1"/>
              <a:t>keadaan</a:t>
            </a:r>
            <a:r>
              <a:rPr lang="en-US" kern="0" dirty="0"/>
              <a:t> </a:t>
            </a:r>
            <a:r>
              <a:rPr lang="en-US" kern="0" dirty="0" err="1"/>
              <a:t>marah</a:t>
            </a:r>
            <a:r>
              <a:rPr lang="en-US" kern="0" dirty="0"/>
              <a:t> (Y/T)? T</a:t>
            </a:r>
          </a:p>
          <a:p>
            <a:pPr marL="0" indent="0">
              <a:buFontTx/>
              <a:buNone/>
            </a:pPr>
            <a:r>
              <a:rPr lang="en-US" kern="0" dirty="0" err="1"/>
              <a:t>Apakah</a:t>
            </a:r>
            <a:r>
              <a:rPr lang="en-US" kern="0" dirty="0"/>
              <a:t> </a:t>
            </a:r>
            <a:r>
              <a:rPr lang="en-US" kern="0" dirty="0" err="1"/>
              <a:t>bu</a:t>
            </a:r>
            <a:r>
              <a:rPr lang="en-US" kern="0" dirty="0"/>
              <a:t> </a:t>
            </a:r>
            <a:r>
              <a:rPr lang="en-US" kern="0" dirty="0" err="1"/>
              <a:t>astuti</a:t>
            </a:r>
            <a:r>
              <a:rPr lang="en-US" kern="0" dirty="0"/>
              <a:t> </a:t>
            </a:r>
            <a:r>
              <a:rPr lang="en-US" kern="0" dirty="0" err="1"/>
              <a:t>suka</a:t>
            </a:r>
            <a:r>
              <a:rPr lang="en-US" kern="0" dirty="0"/>
              <a:t> </a:t>
            </a:r>
            <a:r>
              <a:rPr lang="en-US" kern="0" dirty="0" err="1"/>
              <a:t>duit</a:t>
            </a:r>
            <a:r>
              <a:rPr lang="en-US" kern="0" dirty="0"/>
              <a:t> (Y/T)? Y</a:t>
            </a:r>
          </a:p>
          <a:p>
            <a:pPr marL="0" indent="0">
              <a:buFontTx/>
              <a:buNone/>
            </a:pPr>
            <a:endParaRPr lang="en-US" kern="0" dirty="0"/>
          </a:p>
          <a:p>
            <a:pPr marL="0" indent="0">
              <a:buFontTx/>
              <a:buNone/>
            </a:pPr>
            <a:endParaRPr lang="id-ID" kern="0" dirty="0"/>
          </a:p>
        </p:txBody>
      </p:sp>
    </p:spTree>
    <p:extLst>
      <p:ext uri="{BB962C8B-B14F-4D97-AF65-F5344CB8AC3E}">
        <p14:creationId xmlns:p14="http://schemas.microsoft.com/office/powerpoint/2010/main" val="3972373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SISTEM PAKAR (EXPERT SYSTEM) - </a:t>
            </a:r>
            <a:r>
              <a:rPr lang="en-US" sz="2800" b="1" dirty="0" err="1"/>
              <a:t>contoh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3" y="1600202"/>
            <a:ext cx="592372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Solusi</a:t>
            </a:r>
            <a:r>
              <a:rPr lang="en-US" dirty="0"/>
              <a:t>:</a:t>
            </a:r>
          </a:p>
          <a:p>
            <a:r>
              <a:rPr lang="en-US" dirty="0"/>
              <a:t>Mata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duitan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Artinya</a:t>
            </a:r>
            <a:r>
              <a:rPr lang="en-US" dirty="0"/>
              <a:t>:</a:t>
            </a:r>
          </a:p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,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astute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.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pergi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dokter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. Mata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sembuh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berobat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dokter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. </a:t>
            </a:r>
            <a:r>
              <a:rPr lang="en-US" dirty="0" err="1"/>
              <a:t>Pergi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orang-orang yang </a:t>
            </a:r>
            <a:r>
              <a:rPr lang="en-US" dirty="0" err="1"/>
              <a:t>berduit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minta</a:t>
            </a:r>
            <a:r>
              <a:rPr lang="en-US" dirty="0"/>
              <a:t> </a:t>
            </a:r>
            <a:r>
              <a:rPr lang="en-US" dirty="0" err="1"/>
              <a:t>duit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astuti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sembuh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. OK?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02124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SISTEM PAKAR (EXPERT SYSTEM) - </a:t>
            </a:r>
            <a:r>
              <a:rPr lang="en-US" sz="2400" b="1" dirty="0" err="1"/>
              <a:t>contoh</a:t>
            </a:r>
            <a:endParaRPr lang="id-ID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83" y="1662320"/>
            <a:ext cx="7764814" cy="353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82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PENGOLAHAN BAHASA ALAMI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64" y="1600202"/>
            <a:ext cx="5976731" cy="4525963"/>
          </a:xfrm>
        </p:spPr>
        <p:txBody>
          <a:bodyPr/>
          <a:lstStyle/>
          <a:p>
            <a:r>
              <a:rPr lang="en-US" dirty="0" err="1"/>
              <a:t>Pembuatan</a:t>
            </a:r>
            <a:r>
              <a:rPr lang="en-US" dirty="0"/>
              <a:t> program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/</a:t>
            </a:r>
            <a:r>
              <a:rPr lang="en-US" dirty="0" err="1"/>
              <a:t>ucapan</a:t>
            </a:r>
            <a:r>
              <a:rPr lang="en-US" dirty="0"/>
              <a:t> (spoken language)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pula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.</a:t>
            </a:r>
          </a:p>
          <a:p>
            <a:r>
              <a:rPr lang="en-US" dirty="0" err="1"/>
              <a:t>Tujuannya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proses </a:t>
            </a:r>
            <a:r>
              <a:rPr lang="en-US" dirty="0" err="1"/>
              <a:t>pembuatan</a:t>
            </a:r>
            <a:r>
              <a:rPr lang="en-US" dirty="0"/>
              <a:t> model </a:t>
            </a:r>
            <a:r>
              <a:rPr lang="en-US" dirty="0" err="1"/>
              <a:t>komputasi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computer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perantara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alami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11348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PENGOLAHAN BAHASA ALAMI - </a:t>
            </a:r>
            <a:r>
              <a:rPr lang="en-US" sz="2400" b="1" dirty="0" err="1"/>
              <a:t>contoh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64" y="1600202"/>
            <a:ext cx="6467062" cy="4525963"/>
          </a:xfrm>
        </p:spPr>
        <p:txBody>
          <a:bodyPr/>
          <a:lstStyle/>
          <a:p>
            <a:r>
              <a:rPr lang="en-US" dirty="0"/>
              <a:t>Google translate</a:t>
            </a:r>
          </a:p>
          <a:p>
            <a:r>
              <a:rPr lang="en-US" dirty="0"/>
              <a:t>Text to speech</a:t>
            </a:r>
          </a:p>
          <a:p>
            <a:r>
              <a:rPr lang="en-US" dirty="0" err="1"/>
              <a:t>Alat</a:t>
            </a:r>
            <a:r>
              <a:rPr lang="en-US" dirty="0"/>
              <a:t> bantu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tunanetra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	</a:t>
            </a:r>
            <a:r>
              <a:rPr lang="en-US" dirty="0" err="1"/>
              <a:t>tercetak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	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	</a:t>
            </a:r>
            <a:r>
              <a:rPr lang="en-US" dirty="0" err="1"/>
              <a:t>ucapan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yang </a:t>
            </a:r>
            <a:r>
              <a:rPr lang="en-US" dirty="0" err="1"/>
              <a:t>tercetak</a:t>
            </a:r>
            <a:r>
              <a:rPr lang="en-US" dirty="0"/>
              <a:t> yang 	</a:t>
            </a:r>
            <a:r>
              <a:rPr lang="en-US" dirty="0" err="1"/>
              <a:t>diberikan</a:t>
            </a:r>
            <a:endParaRPr lang="id-ID" dirty="0"/>
          </a:p>
        </p:txBody>
      </p:sp>
      <p:pic>
        <p:nvPicPr>
          <p:cNvPr id="1026" name="Picture 2" descr="Hasil gambar untuk alat bantu untuk tuna netra kecerdasan bua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44" y="4433922"/>
            <a:ext cx="5436084" cy="187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10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PENGENALAN UCAPAN (SPEECH RECOGNITION)</a:t>
            </a:r>
            <a:endParaRPr lang="id-ID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64" y="1600202"/>
            <a:ext cx="5976731" cy="4525963"/>
          </a:xfrm>
        </p:spPr>
        <p:txBody>
          <a:bodyPr/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memungkinkan</a:t>
            </a:r>
            <a:r>
              <a:rPr lang="en-US" dirty="0"/>
              <a:t> computer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kata yang </a:t>
            </a:r>
            <a:r>
              <a:rPr lang="en-US" dirty="0" err="1"/>
              <a:t>diucapkan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endParaRPr lang="en-US" dirty="0"/>
          </a:p>
          <a:p>
            <a:r>
              <a:rPr lang="en-US" dirty="0" err="1"/>
              <a:t>Telepon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bisu</a:t>
            </a:r>
            <a:r>
              <a:rPr lang="en-US" dirty="0"/>
              <a:t> </a:t>
            </a:r>
            <a:r>
              <a:rPr lang="en-US" dirty="0" err="1"/>
              <a:t>tuli</a:t>
            </a:r>
            <a:endParaRPr lang="en-US" dirty="0"/>
          </a:p>
        </p:txBody>
      </p:sp>
      <p:pic>
        <p:nvPicPr>
          <p:cNvPr id="2050" name="Picture 2" descr="Hasil gambar untuk alat bantu untuk tuna netra kecerdasan buat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t="38261" b="24058"/>
          <a:stretch/>
        </p:blipFill>
        <p:spPr bwMode="auto">
          <a:xfrm>
            <a:off x="1007164" y="4231104"/>
            <a:ext cx="5879548" cy="189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0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273" y="2171284"/>
            <a:ext cx="5492336" cy="24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PENGENALAN UCAPAN (SPEECH RECOGNITION)</a:t>
            </a:r>
            <a:endParaRPr lang="id-ID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tuna </a:t>
            </a:r>
            <a:r>
              <a:rPr lang="en-US" dirty="0" err="1"/>
              <a:t>wicara</a:t>
            </a:r>
            <a:endParaRPr lang="id-ID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66273" y="4817811"/>
            <a:ext cx="497619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id-ID" sz="1400" dirty="0">
                <a:sym typeface="Wingdings" panose="05000000000000000000" pitchFamily="2" charset="2"/>
              </a:rPr>
              <a:t> </a:t>
            </a:r>
            <a:r>
              <a:rPr lang="en-US" altLang="id-ID" sz="1400" dirty="0" err="1">
                <a:sym typeface="Wingdings" panose="05000000000000000000" pitchFamily="2" charset="2"/>
              </a:rPr>
              <a:t>Konversi</a:t>
            </a:r>
            <a:r>
              <a:rPr lang="en-US" altLang="id-ID" sz="1400" dirty="0">
                <a:sym typeface="Wingdings" panose="05000000000000000000" pitchFamily="2" charset="2"/>
              </a:rPr>
              <a:t> SMS (</a:t>
            </a:r>
            <a:r>
              <a:rPr lang="en-US" altLang="id-ID" sz="1400" i="1" dirty="0">
                <a:sym typeface="Wingdings" panose="05000000000000000000" pitchFamily="2" charset="2"/>
              </a:rPr>
              <a:t>Short Message System</a:t>
            </a:r>
            <a:r>
              <a:rPr lang="en-US" altLang="id-ID" sz="1400" dirty="0">
                <a:sym typeface="Wingdings" panose="05000000000000000000" pitchFamily="2" charset="2"/>
              </a:rPr>
              <a:t>) </a:t>
            </a:r>
            <a:r>
              <a:rPr lang="en-US" altLang="id-ID" sz="1400" dirty="0" err="1">
                <a:sym typeface="Wingdings" panose="05000000000000000000" pitchFamily="2" charset="2"/>
              </a:rPr>
              <a:t>ke</a:t>
            </a:r>
            <a:r>
              <a:rPr lang="en-US" altLang="id-ID" sz="1400" dirty="0">
                <a:sym typeface="Wingdings" panose="05000000000000000000" pitchFamily="2" charset="2"/>
              </a:rPr>
              <a:t> </a:t>
            </a:r>
            <a:r>
              <a:rPr lang="en-US" altLang="id-ID" sz="1400" dirty="0" err="1">
                <a:sym typeface="Wingdings" panose="05000000000000000000" pitchFamily="2" charset="2"/>
              </a:rPr>
              <a:t>ucapan</a:t>
            </a:r>
            <a:r>
              <a:rPr lang="en-US" altLang="id-ID" sz="1400" dirty="0">
                <a:sym typeface="Wingdings" panose="05000000000000000000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82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ROBOTIKA &amp; SISTEM SENSOR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64" y="1600202"/>
            <a:ext cx="5976731" cy="4525963"/>
          </a:xfrm>
        </p:spPr>
        <p:txBody>
          <a:bodyPr/>
          <a:lstStyle/>
          <a:p>
            <a:r>
              <a:rPr lang="en-US" dirty="0" err="1"/>
              <a:t>Robotika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rekayasa</a:t>
            </a:r>
            <a:r>
              <a:rPr lang="en-US" dirty="0"/>
              <a:t> robot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, </a:t>
            </a:r>
            <a:r>
              <a:rPr lang="en-US" dirty="0" err="1"/>
              <a:t>manufaktur</a:t>
            </a:r>
            <a:r>
              <a:rPr lang="en-US" dirty="0"/>
              <a:t>,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disposisi</a:t>
            </a:r>
            <a:r>
              <a:rPr lang="en-US" dirty="0"/>
              <a:t> structural.</a:t>
            </a:r>
          </a:p>
          <a:p>
            <a:r>
              <a:rPr lang="en-US" dirty="0" err="1"/>
              <a:t>Robotika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,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.</a:t>
            </a:r>
          </a:p>
          <a:p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terminoligi</a:t>
            </a:r>
            <a:r>
              <a:rPr lang="en-US" dirty="0"/>
              <a:t>, robot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menggantikan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.</a:t>
            </a:r>
          </a:p>
          <a:p>
            <a:r>
              <a:rPr lang="en-US" dirty="0"/>
              <a:t>Robot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phisik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77914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ROBOTIKA &amp; SISTEM SENSOR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64" y="1600202"/>
            <a:ext cx="5976731" cy="4525963"/>
          </a:xfrm>
        </p:spPr>
        <p:txBody>
          <a:bodyPr/>
          <a:lstStyle/>
          <a:p>
            <a:r>
              <a:rPr lang="en-US" dirty="0"/>
              <a:t>Agar bias </a:t>
            </a:r>
            <a:r>
              <a:rPr lang="en-US" dirty="0" err="1"/>
              <a:t>menggunakan</a:t>
            </a:r>
            <a:r>
              <a:rPr lang="en-US" dirty="0"/>
              <a:t> software intelligence, robot </a:t>
            </a:r>
            <a:r>
              <a:rPr lang="en-US" dirty="0" err="1"/>
              <a:t>harus</a:t>
            </a:r>
            <a:r>
              <a:rPr lang="en-US" dirty="0"/>
              <a:t> bias </a:t>
            </a:r>
            <a:r>
              <a:rPr lang="en-US" dirty="0" err="1"/>
              <a:t>menerima</a:t>
            </a:r>
            <a:r>
              <a:rPr lang="en-US" dirty="0"/>
              <a:t> input </a:t>
            </a:r>
            <a:r>
              <a:rPr lang="en-US" dirty="0" err="1"/>
              <a:t>lingkungannya</a:t>
            </a:r>
            <a:r>
              <a:rPr lang="en-US" dirty="0"/>
              <a:t>.</a:t>
            </a:r>
          </a:p>
          <a:p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sensor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disekitarnya</a:t>
            </a:r>
            <a:endParaRPr lang="en-US" dirty="0"/>
          </a:p>
          <a:p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cuci</a:t>
            </a:r>
            <a:r>
              <a:rPr lang="en-US" dirty="0"/>
              <a:t>, robot</a:t>
            </a:r>
            <a:endParaRPr lang="id-ID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519" y="4267200"/>
            <a:ext cx="4224316" cy="173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69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913" y="685800"/>
            <a:ext cx="7372212" cy="731838"/>
          </a:xfrm>
        </p:spPr>
        <p:txBody>
          <a:bodyPr/>
          <a:lstStyle/>
          <a:p>
            <a:r>
              <a:rPr lang="en-US" b="1" dirty="0"/>
              <a:t>COMPUTER VISION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3" y="1600202"/>
            <a:ext cx="6082748" cy="4525963"/>
          </a:xfrm>
        </p:spPr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computer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diobservasi</a:t>
            </a:r>
            <a:r>
              <a:rPr lang="en-US" dirty="0"/>
              <a:t>.</a:t>
            </a:r>
          </a:p>
          <a:p>
            <a:r>
              <a:rPr lang="en-US" dirty="0" err="1"/>
              <a:t>Komputer</a:t>
            </a:r>
            <a:r>
              <a:rPr lang="en-US" dirty="0"/>
              <a:t> vision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menginterprestasikan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objek-objek</a:t>
            </a:r>
            <a:r>
              <a:rPr lang="en-US" dirty="0"/>
              <a:t> </a:t>
            </a:r>
            <a:r>
              <a:rPr lang="en-US" dirty="0" err="1"/>
              <a:t>tampak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computer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mendeskripsikannya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berguna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352275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COMPUTER VISION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2450" indent="-55245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id-ID" sz="2400" dirty="0" err="1">
                <a:sym typeface="Wingdings" panose="05000000000000000000" pitchFamily="2" charset="2"/>
              </a:rPr>
              <a:t>Contoh</a:t>
            </a:r>
            <a:r>
              <a:rPr lang="en-US" altLang="id-ID" sz="2400" dirty="0">
                <a:sym typeface="Wingdings" panose="05000000000000000000" pitchFamily="2" charset="2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id-ID" sz="2400" dirty="0" err="1">
                <a:sym typeface="Wingdings" panose="05000000000000000000" pitchFamily="2" charset="2"/>
              </a:rPr>
              <a:t>Pengenalan</a:t>
            </a:r>
            <a:r>
              <a:rPr lang="en-US" altLang="id-ID" sz="2400" dirty="0">
                <a:sym typeface="Wingdings" panose="05000000000000000000" pitchFamily="2" charset="2"/>
              </a:rPr>
              <a:t> Pola </a:t>
            </a:r>
            <a:r>
              <a:rPr lang="en-US" altLang="id-ID" sz="2400" dirty="0" err="1">
                <a:sym typeface="Wingdings" panose="05000000000000000000" pitchFamily="2" charset="2"/>
              </a:rPr>
              <a:t>Sidik</a:t>
            </a:r>
            <a:r>
              <a:rPr lang="en-US" altLang="id-ID" sz="2400" dirty="0"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sym typeface="Wingdings" panose="05000000000000000000" pitchFamily="2" charset="2"/>
              </a:rPr>
              <a:t>Jari</a:t>
            </a:r>
            <a:endParaRPr lang="en-US" altLang="id-ID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id-ID" sz="2400" dirty="0" err="1">
                <a:sym typeface="Wingdings" panose="05000000000000000000" pitchFamily="2" charset="2"/>
              </a:rPr>
              <a:t>Pengenalan</a:t>
            </a:r>
            <a:r>
              <a:rPr lang="en-US" altLang="id-ID" sz="2400" dirty="0">
                <a:sym typeface="Wingdings" panose="05000000000000000000" pitchFamily="2" charset="2"/>
              </a:rPr>
              <a:t> </a:t>
            </a:r>
            <a:r>
              <a:rPr lang="en-US" altLang="id-ID" sz="2400" dirty="0" err="1">
                <a:sym typeface="Wingdings" panose="05000000000000000000" pitchFamily="2" charset="2"/>
              </a:rPr>
              <a:t>Angka</a:t>
            </a:r>
            <a:endParaRPr lang="en-US" altLang="id-ID" sz="2400" dirty="0">
              <a:sym typeface="Wingdings" panose="05000000000000000000" pitchFamily="2" charset="2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3067879"/>
            <a:ext cx="6564797" cy="244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10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COMPUTER VISION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tangan</a:t>
            </a:r>
            <a:endParaRPr lang="id-ID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2093499"/>
            <a:ext cx="5943600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49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i="1" dirty="0"/>
              <a:t>INTELLIGENT COMPUTER AIDED INSTRUCTION</a:t>
            </a:r>
            <a:endParaRPr lang="id-ID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tutor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mengajar</a:t>
            </a:r>
            <a:endParaRPr lang="en-US" dirty="0"/>
          </a:p>
        </p:txBody>
      </p:sp>
      <p:pic>
        <p:nvPicPr>
          <p:cNvPr id="4" name="Picture 4" descr="Hasil gambar untuk alat bantu untuk tuna netra kecerdasan buat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1" t="32546" r="10387" b="1240"/>
          <a:stretch/>
        </p:blipFill>
        <p:spPr bwMode="auto">
          <a:xfrm>
            <a:off x="1279525" y="2720356"/>
            <a:ext cx="4996070" cy="340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775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GAME PLAYING</a:t>
            </a:r>
            <a:endParaRPr lang="id-ID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3" y="1600202"/>
            <a:ext cx="5543412" cy="4525963"/>
          </a:xfrm>
        </p:spPr>
        <p:txBody>
          <a:bodyPr/>
          <a:lstStyle/>
          <a:p>
            <a:r>
              <a:rPr lang="en-US" dirty="0"/>
              <a:t>Game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permainan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kompleks</a:t>
            </a:r>
            <a:r>
              <a:rPr lang="en-US" dirty="0"/>
              <a:t> yang </a:t>
            </a:r>
            <a:r>
              <a:rPr lang="en-US" dirty="0" err="1"/>
              <a:t>didalamnya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, play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budaya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yang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membatasi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pemain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permainan</a:t>
            </a:r>
            <a:endParaRPr lang="en-US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65719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GAME PLAYING</a:t>
            </a:r>
            <a:endParaRPr lang="id-ID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3" y="1600202"/>
            <a:ext cx="5543412" cy="4525963"/>
          </a:xfrm>
        </p:spPr>
        <p:txBody>
          <a:bodyPr/>
          <a:lstStyle/>
          <a:p>
            <a:r>
              <a:rPr lang="en-US" dirty="0"/>
              <a:t>Game </a:t>
            </a:r>
            <a:r>
              <a:rPr lang="en-US" dirty="0" err="1"/>
              <a:t>diklasifikasikan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:</a:t>
            </a:r>
          </a:p>
          <a:p>
            <a:r>
              <a:rPr lang="en-US" dirty="0"/>
              <a:t>Board game (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papan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catur</a:t>
            </a:r>
            <a:r>
              <a:rPr lang="en-US" dirty="0"/>
              <a:t>, </a:t>
            </a:r>
            <a:r>
              <a:rPr lang="en-US" dirty="0" err="1"/>
              <a:t>halma</a:t>
            </a:r>
            <a:r>
              <a:rPr lang="en-US" dirty="0"/>
              <a:t>, minesweeper</a:t>
            </a:r>
          </a:p>
          <a:p>
            <a:r>
              <a:rPr lang="en-US" dirty="0"/>
              <a:t>Card games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freecell</a:t>
            </a:r>
            <a:endParaRPr lang="en-US" dirty="0"/>
          </a:p>
          <a:p>
            <a:r>
              <a:rPr lang="en-US" dirty="0"/>
              <a:t>Athletic games</a:t>
            </a:r>
          </a:p>
          <a:p>
            <a:pPr marL="0" indent="0">
              <a:buNone/>
            </a:pPr>
            <a:r>
              <a:rPr lang="en-US" dirty="0"/>
              <a:t>	racing games, American football 	games</a:t>
            </a:r>
          </a:p>
          <a:p>
            <a:r>
              <a:rPr lang="en-US" dirty="0"/>
              <a:t>Children games</a:t>
            </a:r>
          </a:p>
          <a:p>
            <a:r>
              <a:rPr lang="en-US" dirty="0"/>
              <a:t>Computer games</a:t>
            </a:r>
          </a:p>
          <a:p>
            <a:r>
              <a:rPr lang="en-US" dirty="0"/>
              <a:t>Game online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25099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GAME PLAYING</a:t>
            </a:r>
            <a:endParaRPr lang="id-ID" b="1" i="1" dirty="0"/>
          </a:p>
        </p:txBody>
      </p:sp>
      <p:sp>
        <p:nvSpPr>
          <p:cNvPr id="4" name="AutoShape 2" descr="Hasil gambar untuk board games onlin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30" name="Picture 6" descr="Hasil gambar untuk board games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417638"/>
            <a:ext cx="4879734" cy="206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sil gambar untuk board games on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014" y="3688039"/>
            <a:ext cx="1506772" cy="251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asil gambar untuk minesweep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66" y="3697356"/>
            <a:ext cx="1890378" cy="250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559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GAME PLAYING</a:t>
            </a:r>
            <a:endParaRPr lang="id-ID" dirty="0"/>
          </a:p>
        </p:txBody>
      </p:sp>
      <p:pic>
        <p:nvPicPr>
          <p:cNvPr id="2050" name="Picture 2" descr="Hasil gambar untuk free card games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417638"/>
            <a:ext cx="4134913" cy="306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sil gambar untuk free card games on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774" y="3658704"/>
            <a:ext cx="3760304" cy="250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076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GAME PLAYING</a:t>
            </a:r>
            <a:endParaRPr lang="id-ID" dirty="0"/>
          </a:p>
        </p:txBody>
      </p:sp>
      <p:pic>
        <p:nvPicPr>
          <p:cNvPr id="3074" name="Picture 2" descr="Hasil gambar untuk racing games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417638"/>
            <a:ext cx="4008092" cy="225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sil gambar untuk football games on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30" y="3803029"/>
            <a:ext cx="3208131" cy="240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045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GAME PLAYING</a:t>
            </a:r>
            <a:endParaRPr lang="id-ID" dirty="0"/>
          </a:p>
        </p:txBody>
      </p:sp>
      <p:pic>
        <p:nvPicPr>
          <p:cNvPr id="4098" name="Picture 2" descr="Hasil gambar untuk children games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417638"/>
            <a:ext cx="2749136" cy="274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ambar terka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918" y="2570579"/>
            <a:ext cx="3944949" cy="274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573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komersial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Komunikasi</a:t>
            </a:r>
            <a:endParaRPr lang="en-US" dirty="0"/>
          </a:p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Kesehatan</a:t>
            </a:r>
            <a:endParaRPr lang="en-US" dirty="0"/>
          </a:p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Lintas </a:t>
            </a:r>
            <a:r>
              <a:rPr lang="en-US" dirty="0" err="1"/>
              <a:t>Udara</a:t>
            </a:r>
            <a:endParaRPr lang="en-US" dirty="0"/>
          </a:p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Pertanian</a:t>
            </a:r>
            <a:endParaRPr lang="en-US" dirty="0"/>
          </a:p>
          <a:p>
            <a:r>
              <a:rPr lang="en-US" dirty="0" err="1"/>
              <a:t>Pabrik</a:t>
            </a:r>
            <a:endParaRPr lang="en-US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48872894"/>
      </p:ext>
    </p:extLst>
  </p:cSld>
  <p:clrMapOvr>
    <a:masterClrMapping/>
  </p:clrMapOvr>
</p:sld>
</file>

<file path=ppt/theme/theme1.xml><?xml version="1.0" encoding="utf-8"?>
<a:theme xmlns:a="http://schemas.openxmlformats.org/drawingml/2006/main" name="Stack of books design template">
  <a:themeElements>
    <a:clrScheme name="Stack of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ck of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847</Words>
  <Application>Microsoft Office PowerPoint</Application>
  <PresentationFormat>On-screen Show (4:3)</PresentationFormat>
  <Paragraphs>127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Century Gothic</vt:lpstr>
      <vt:lpstr>Verdana</vt:lpstr>
      <vt:lpstr>Wingdings</vt:lpstr>
      <vt:lpstr>Stack of books design template</vt:lpstr>
      <vt:lpstr>PERTEMUAN KE 2</vt:lpstr>
      <vt:lpstr>Komputasi KB &amp; Pemrograman Konvensional</vt:lpstr>
      <vt:lpstr>Tabel perbedaan komputasi kecerdasan buatan dan komputasi pemrograman konvensional</vt:lpstr>
      <vt:lpstr>Subdisiplin ilmu dalam kecerdasan buatan</vt:lpstr>
      <vt:lpstr>SISTEM PAKAR (EXPERT SYSTEM)</vt:lpstr>
      <vt:lpstr>SISTEM PAKAR (EXPERT SYSTEM) - contoh</vt:lpstr>
      <vt:lpstr>SISTEM PAKAR (EXPERT SYSTEM) - contoh</vt:lpstr>
      <vt:lpstr>SISTEM PAKAR (EXPERT SYSTEM) - contoh</vt:lpstr>
      <vt:lpstr>SISTEM PAKAR (EXPERT SYSTEM) - contoh</vt:lpstr>
      <vt:lpstr>PENGOLAHAN BAHASA ALAMI</vt:lpstr>
      <vt:lpstr>PENGOLAHAN BAHASA ALAMI - contoh</vt:lpstr>
      <vt:lpstr>PENGENALAN UCAPAN (SPEECH RECOGNITION)</vt:lpstr>
      <vt:lpstr>PENGENALAN UCAPAN (SPEECH RECOGNITION)</vt:lpstr>
      <vt:lpstr>ROBOTIKA &amp; SISTEM SENSOR</vt:lpstr>
      <vt:lpstr>ROBOTIKA &amp; SISTEM SENSOR</vt:lpstr>
      <vt:lpstr>COMPUTER VISION</vt:lpstr>
      <vt:lpstr>COMPUTER VISION</vt:lpstr>
      <vt:lpstr>COMPUTER VISION</vt:lpstr>
      <vt:lpstr>INTELLIGENT COMPUTER AIDED INSTRUCTION</vt:lpstr>
      <vt:lpstr>GAME PLAYING</vt:lpstr>
      <vt:lpstr>GAME PLAYING</vt:lpstr>
      <vt:lpstr>GAME PLAYING</vt:lpstr>
      <vt:lpstr>GAME PLAYING</vt:lpstr>
      <vt:lpstr>GAME PLAYING</vt:lpstr>
      <vt:lpstr>GAME PLAYING</vt:lpstr>
      <vt:lpstr>Lingkup kecerdasan buatan pada aplikasi komersial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Ilmu-ilmu yang mendasari IMK</dc:title>
  <dc:creator>ning</dc:creator>
  <cp:lastModifiedBy>ning</cp:lastModifiedBy>
  <cp:revision>22</cp:revision>
  <dcterms:created xsi:type="dcterms:W3CDTF">2017-02-28T15:05:43Z</dcterms:created>
  <dcterms:modified xsi:type="dcterms:W3CDTF">2017-03-02T07:39:58Z</dcterms:modified>
</cp:coreProperties>
</file>