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3"/>
  </p:notesMasterIdLst>
  <p:sldIdLst>
    <p:sldId id="256" r:id="rId2"/>
    <p:sldId id="268" r:id="rId3"/>
    <p:sldId id="303" r:id="rId4"/>
    <p:sldId id="257" r:id="rId5"/>
    <p:sldId id="324" r:id="rId6"/>
    <p:sldId id="304" r:id="rId7"/>
    <p:sldId id="258" r:id="rId8"/>
    <p:sldId id="305" r:id="rId9"/>
    <p:sldId id="306" r:id="rId10"/>
    <p:sldId id="308" r:id="rId11"/>
    <p:sldId id="285" r:id="rId12"/>
    <p:sldId id="307" r:id="rId13"/>
    <p:sldId id="309" r:id="rId14"/>
    <p:sldId id="289" r:id="rId15"/>
    <p:sldId id="290" r:id="rId16"/>
    <p:sldId id="291" r:id="rId17"/>
    <p:sldId id="260" r:id="rId18"/>
    <p:sldId id="310" r:id="rId19"/>
    <p:sldId id="311" r:id="rId20"/>
    <p:sldId id="325" r:id="rId21"/>
    <p:sldId id="326" r:id="rId22"/>
    <p:sldId id="312" r:id="rId23"/>
    <p:sldId id="327" r:id="rId24"/>
    <p:sldId id="313" r:id="rId25"/>
    <p:sldId id="317" r:id="rId26"/>
    <p:sldId id="261" r:id="rId27"/>
    <p:sldId id="262" r:id="rId28"/>
    <p:sldId id="263" r:id="rId29"/>
    <p:sldId id="269" r:id="rId30"/>
    <p:sldId id="302" r:id="rId31"/>
    <p:sldId id="297" r:id="rId32"/>
    <p:sldId id="298" r:id="rId33"/>
    <p:sldId id="274" r:id="rId34"/>
    <p:sldId id="272" r:id="rId35"/>
    <p:sldId id="273" r:id="rId36"/>
    <p:sldId id="282" r:id="rId37"/>
    <p:sldId id="283" r:id="rId38"/>
    <p:sldId id="284" r:id="rId39"/>
    <p:sldId id="299" r:id="rId40"/>
    <p:sldId id="300" r:id="rId41"/>
    <p:sldId id="301" r:id="rId42"/>
    <p:sldId id="265" r:id="rId43"/>
    <p:sldId id="294" r:id="rId44"/>
    <p:sldId id="292" r:id="rId45"/>
    <p:sldId id="293" r:id="rId46"/>
    <p:sldId id="318" r:id="rId47"/>
    <p:sldId id="328" r:id="rId48"/>
    <p:sldId id="319" r:id="rId49"/>
    <p:sldId id="320" r:id="rId50"/>
    <p:sldId id="321" r:id="rId51"/>
    <p:sldId id="322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marker>
            <c:symbol val="none"/>
          </c:marker>
          <c:cat>
            <c:numRef>
              <c:f>[Book1]Sheet1!$B$2:$I$2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[Book1]Sheet1!$B$3:$I$3</c:f>
              <c:numCache>
                <c:formatCode>General</c:formatCode>
                <c:ptCount val="8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958384"/>
        <c:axId val="174777112"/>
      </c:lineChart>
      <c:catAx>
        <c:axId val="156958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4777112"/>
        <c:crosses val="autoZero"/>
        <c:auto val="1"/>
        <c:lblAlgn val="ctr"/>
        <c:lblOffset val="100"/>
        <c:noMultiLvlLbl val="0"/>
      </c:catAx>
      <c:valAx>
        <c:axId val="174777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69583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2643E-378D-47F8-8B5E-B7AE5E865172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21294-485A-4FD3-901B-FF8055E8F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3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Manfaat</a:t>
            </a:r>
            <a:endParaRPr lang="en-US" dirty="0" smtClean="0"/>
          </a:p>
          <a:p>
            <a:pPr marL="171450" indent="-171450">
              <a:buFont typeface="Wingdings" pitchFamily="2" charset="2"/>
              <a:buChar char="Ø"/>
            </a:pPr>
            <a:r>
              <a:rPr lang="en-US" baseline="0" dirty="0" err="1" smtClean="0"/>
              <a:t>Untuk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menentukan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keabuan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tepat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sehingga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dpt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diperoleh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kualitas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citra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diinginkan</a:t>
            </a:r>
            <a:endParaRPr lang="en-US" baseline="0" dirty="0" smtClean="0"/>
          </a:p>
          <a:p>
            <a:pPr marL="171450" indent="-171450">
              <a:buFont typeface="Wingdings" pitchFamily="2" charset="2"/>
              <a:buChar char="Ø"/>
            </a:pPr>
            <a:r>
              <a:rPr lang="en-US" baseline="0" dirty="0" err="1" smtClean="0"/>
              <a:t>Untuk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pemilihan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theshold</a:t>
            </a:r>
            <a:endParaRPr lang="en-US" baseline="0" dirty="0" smtClean="0"/>
          </a:p>
          <a:p>
            <a:pPr marL="628650" lvl="1" indent="-171450">
              <a:buFont typeface="Wingdings" pitchFamily="2" charset="2"/>
              <a:buChar char="Ø"/>
            </a:pPr>
            <a:r>
              <a:rPr lang="en-US" baseline="0" dirty="0" err="1" smtClean="0"/>
              <a:t>Biasanya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pada</a:t>
            </a:r>
            <a:r>
              <a:rPr lang="en-US" baseline="0" dirty="0" smtClean="0"/>
              <a:t> proses </a:t>
            </a:r>
            <a:r>
              <a:rPr lang="en-US" baseline="0" dirty="0" err="1" smtClean="0"/>
              <a:t>segmentasi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adalah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menentukan</a:t>
            </a:r>
            <a:r>
              <a:rPr lang="en-US" baseline="0" dirty="0" smtClean="0"/>
              <a:t> nilai2 </a:t>
            </a:r>
            <a:r>
              <a:rPr lang="en-US" baseline="0" dirty="0" err="1" smtClean="0"/>
              <a:t>keabuan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objeck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batas2 </a:t>
            </a:r>
            <a:r>
              <a:rPr lang="en-US" baseline="0" dirty="0" err="1" smtClean="0"/>
              <a:t>nilai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keabuan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latar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belakang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sehingga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antara</a:t>
            </a:r>
            <a:r>
              <a:rPr lang="en-US" baseline="0" dirty="0" smtClean="0"/>
              <a:t> object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latar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belakang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dapat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dipisahkan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rpram_s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10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Enhancement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dapat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dilakukan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melalui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transformasi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intensitas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yaitu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besar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intensitas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tiap</a:t>
            </a:r>
            <a:r>
              <a:rPr lang="en-US" baseline="0" dirty="0" smtClean="0"/>
              <a:t> pixel </a:t>
            </a:r>
            <a:r>
              <a:rPr lang="en-US" baseline="0" dirty="0" err="1" smtClean="0"/>
              <a:t>pada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citra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diubah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tetapi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posisi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tetap</a:t>
            </a:r>
            <a:r>
              <a:rPr lang="en-US" baseline="0" dirty="0" smtClean="0"/>
              <a:t>.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rpram_s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5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membalikkan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warna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image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hitam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putih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sehingga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intensitas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 output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image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berkurang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intensitas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 input image.</a:t>
            </a:r>
          </a:p>
          <a:p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Negative image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sangat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berguna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meningkatkan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detail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warna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putih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gray level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bagian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berwarna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gelap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image.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rpram_s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68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21294-485A-4FD3-901B-FF8055E8FB9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90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Memetakan</a:t>
            </a:r>
            <a:r>
              <a:rPr lang="en-US" dirty="0" smtClean="0"/>
              <a:t> nilai2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sesuai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fungsi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dalam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ambang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batas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rpram_s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19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1.jpe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8.wmf"/><Relationship Id="rId10" Type="http://schemas.openxmlformats.org/officeDocument/2006/relationships/image" Target="../media/image20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4.jpe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emf"/><Relationship Id="rId5" Type="http://schemas.openxmlformats.org/officeDocument/2006/relationships/oleObject" Target="file:///D:\VOffice_Work\Office_Lecturer\rap_impro\rapimpro-slide4-filteringAnalysis.pdf" TargetMode="External"/><Relationship Id="rId4" Type="http://schemas.openxmlformats.org/officeDocument/2006/relationships/hyperlink" Target="rapimpro-slide4-filteringAnalysis.pdf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6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7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8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5.png"/><Relationship Id="rId5" Type="http://schemas.openxmlformats.org/officeDocument/2006/relationships/image" Target="../media/image33.wmf"/><Relationship Id="rId4" Type="http://schemas.openxmlformats.org/officeDocument/2006/relationships/oleObject" Target="../embeddings/oleObject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8.png"/><Relationship Id="rId5" Type="http://schemas.openxmlformats.org/officeDocument/2006/relationships/image" Target="../media/image36.wmf"/><Relationship Id="rId4" Type="http://schemas.openxmlformats.org/officeDocument/2006/relationships/oleObject" Target="../embeddings/oleObject1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Intensity Transformations and Spatial Filtering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&gt;&gt; ARAS KOMPUTASI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28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Intensity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315282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Operasi</a:t>
            </a:r>
            <a:r>
              <a:rPr lang="en-US" dirty="0" smtClean="0"/>
              <a:t> Aras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02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Operasi</a:t>
            </a:r>
            <a:r>
              <a:rPr lang="en-US" dirty="0" smtClean="0"/>
              <a:t> Aras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aras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i="1" dirty="0"/>
              <a:t>pixel </a:t>
            </a:r>
            <a:r>
              <a:rPr lang="en-US" i="1" dirty="0" err="1"/>
              <a:t>tunggal</a:t>
            </a:r>
            <a:r>
              <a:rPr lang="en-US" i="1" dirty="0"/>
              <a:t> di </a:t>
            </a:r>
            <a:r>
              <a:rPr lang="en-US" i="1" dirty="0" err="1"/>
              <a:t>dalam</a:t>
            </a:r>
            <a:r>
              <a:rPr lang="en-US" i="1" dirty="0"/>
              <a:t> </a:t>
            </a:r>
            <a:r>
              <a:rPr lang="en-US" i="1" dirty="0" err="1"/>
              <a:t>citra</a:t>
            </a:r>
            <a:endParaRPr lang="en-US" i="1" dirty="0"/>
          </a:p>
          <a:p>
            <a:r>
              <a:rPr lang="sv-SE" dirty="0"/>
              <a:t>pengaksesan </a:t>
            </a:r>
            <a:r>
              <a:rPr lang="sv-SE" i="1" dirty="0"/>
              <a:t>pixel pada lokasi yang diberikan, memodifikasinya dengan operasi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lanjar</a:t>
            </a:r>
            <a:r>
              <a:rPr lang="en-US" dirty="0"/>
              <a:t> (</a:t>
            </a:r>
            <a:r>
              <a:rPr lang="en-US" i="1" dirty="0"/>
              <a:t>linear) </a:t>
            </a:r>
            <a:r>
              <a:rPr lang="en-US" i="1" dirty="0" err="1"/>
              <a:t>atau</a:t>
            </a:r>
            <a:r>
              <a:rPr lang="en-US" i="1" dirty="0"/>
              <a:t> </a:t>
            </a:r>
            <a:r>
              <a:rPr lang="en-US" i="1" dirty="0" err="1"/>
              <a:t>nirlanjar</a:t>
            </a:r>
            <a:r>
              <a:rPr lang="en-US" i="1" dirty="0"/>
              <a:t> (nonlinear), </a:t>
            </a:r>
            <a:r>
              <a:rPr lang="en-US" i="1" dirty="0" err="1"/>
              <a:t>dan</a:t>
            </a:r>
            <a:r>
              <a:rPr lang="en-US" i="1" dirty="0"/>
              <a:t> </a:t>
            </a:r>
            <a:r>
              <a:rPr lang="en-US" i="1" dirty="0" err="1"/>
              <a:t>menempatkan</a:t>
            </a:r>
            <a:r>
              <a:rPr lang="en-US" i="1" dirty="0"/>
              <a:t> </a:t>
            </a:r>
            <a:r>
              <a:rPr lang="en-US" i="1" dirty="0" err="1"/>
              <a:t>nilai</a:t>
            </a:r>
            <a:r>
              <a:rPr lang="en-US" i="1" dirty="0"/>
              <a:t> pixel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 yang </a:t>
            </a:r>
            <a:r>
              <a:rPr lang="en-US" dirty="0" err="1" smtClean="0"/>
              <a:t>bersesuaian</a:t>
            </a:r>
            <a:r>
              <a:rPr lang="en-US" dirty="0" smtClean="0"/>
              <a:t> </a:t>
            </a:r>
            <a:r>
              <a:rPr lang="en-US" dirty="0"/>
              <a:t>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. </a:t>
            </a:r>
          </a:p>
          <a:p>
            <a:r>
              <a:rPr lang="en-US" dirty="0" err="1"/>
              <a:t>Dibagi</a:t>
            </a:r>
            <a:r>
              <a:rPr lang="en-US" dirty="0"/>
              <a:t> 3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,  </a:t>
            </a:r>
            <a:r>
              <a:rPr lang="en-US" dirty="0" err="1"/>
              <a:t>geometri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keduanya</a:t>
            </a:r>
            <a:r>
              <a:rPr lang="en-US" dirty="0"/>
              <a:t>.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9406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Intensity 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dirty="0">
                <a:cs typeface="Times New Roman" pitchFamily="18" charset="0"/>
              </a:rPr>
              <a:t>Sebagian 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besar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id-ID" sz="2400" dirty="0">
                <a:cs typeface="Times New Roman" pitchFamily="18" charset="0"/>
              </a:rPr>
              <a:t>operasi </a:t>
            </a:r>
            <a:r>
              <a:rPr lang="en-US" sz="2400" dirty="0">
                <a:cs typeface="Times New Roman" pitchFamily="18" charset="0"/>
              </a:rPr>
              <a:t>image enhancement di </a:t>
            </a:r>
            <a:r>
              <a:rPr lang="en-US" sz="2400" dirty="0" err="1">
                <a:cs typeface="Times New Roman" pitchFamily="18" charset="0"/>
              </a:rPr>
              <a:t>dalam</a:t>
            </a:r>
            <a:r>
              <a:rPr lang="en-US" sz="2400" dirty="0">
                <a:cs typeface="Times New Roman" pitchFamily="18" charset="0"/>
              </a:rPr>
              <a:t> spatial domain </a:t>
            </a:r>
            <a:r>
              <a:rPr lang="en-US" sz="2400" dirty="0" err="1">
                <a:cs typeface="Times New Roman" pitchFamily="18" charset="0"/>
              </a:rPr>
              <a:t>dapat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dalam</a:t>
            </a:r>
            <a:r>
              <a:rPr lang="en-US" sz="2400" dirty="0">
                <a:cs typeface="Times New Roman" pitchFamily="18" charset="0"/>
              </a:rPr>
              <a:t> </a:t>
            </a:r>
            <a:r>
              <a:rPr lang="en-US" sz="2400" dirty="0" err="1">
                <a:cs typeface="Times New Roman" pitchFamily="18" charset="0"/>
              </a:rPr>
              <a:t>bentuk</a:t>
            </a:r>
            <a:r>
              <a:rPr lang="en-US" sz="2400" dirty="0">
                <a:cs typeface="Times New Roman" pitchFamily="18" charset="0"/>
              </a:rPr>
              <a:t>: </a:t>
            </a:r>
            <a:endParaRPr lang="en-US" sz="2000" dirty="0"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>
                <a:cs typeface="Times New Roman" pitchFamily="18" charset="0"/>
              </a:rPr>
              <a:t> </a:t>
            </a:r>
            <a:r>
              <a:rPr lang="id-ID" sz="3200" dirty="0">
                <a:cs typeface="Times New Roman" pitchFamily="18" charset="0"/>
              </a:rPr>
              <a:t/>
            </a:r>
            <a:br>
              <a:rPr lang="id-ID" sz="3200" dirty="0">
                <a:cs typeface="Times New Roman" pitchFamily="18" charset="0"/>
              </a:rPr>
            </a:br>
            <a:r>
              <a:rPr lang="en-US" sz="2000" dirty="0">
                <a:cs typeface="Times New Roman" pitchFamily="18" charset="0"/>
              </a:rPr>
              <a:t>      </a:t>
            </a:r>
            <a:r>
              <a:rPr lang="en-IE" sz="2400" i="1" dirty="0">
                <a:cs typeface="Times New Roman" pitchFamily="18" charset="0"/>
              </a:rPr>
              <a:t>g (x, y) = T</a:t>
            </a:r>
            <a:r>
              <a:rPr lang="en-IE" sz="2400" dirty="0">
                <a:cs typeface="Times New Roman" pitchFamily="18" charset="0"/>
              </a:rPr>
              <a:t>[</a:t>
            </a:r>
            <a:r>
              <a:rPr lang="en-IE" sz="2400" i="1" dirty="0">
                <a:cs typeface="Times New Roman" pitchFamily="18" charset="0"/>
              </a:rPr>
              <a:t> f (x, y)</a:t>
            </a:r>
            <a:r>
              <a:rPr lang="en-IE" sz="2400" dirty="0">
                <a:cs typeface="Times New Roman" pitchFamily="18" charset="0"/>
              </a:rPr>
              <a:t>]</a:t>
            </a:r>
          </a:p>
          <a:p>
            <a:endParaRPr lang="en-US" dirty="0"/>
          </a:p>
        </p:txBody>
      </p:sp>
      <p:grpSp>
        <p:nvGrpSpPr>
          <p:cNvPr id="265" name="Group 264"/>
          <p:cNvGrpSpPr/>
          <p:nvPr/>
        </p:nvGrpSpPr>
        <p:grpSpPr>
          <a:xfrm>
            <a:off x="4509342" y="2687243"/>
            <a:ext cx="3872658" cy="3352800"/>
            <a:chOff x="4509342" y="2687243"/>
            <a:chExt cx="3872658" cy="3352800"/>
          </a:xfrm>
        </p:grpSpPr>
        <p:grpSp>
          <p:nvGrpSpPr>
            <p:cNvPr id="5" name="Group 244"/>
            <p:cNvGrpSpPr>
              <a:grpSpLocks/>
            </p:cNvGrpSpPr>
            <p:nvPr/>
          </p:nvGrpSpPr>
          <p:grpSpPr bwMode="auto">
            <a:xfrm>
              <a:off x="4920399" y="3082531"/>
              <a:ext cx="2845015" cy="2538413"/>
              <a:chOff x="2824" y="1419"/>
              <a:chExt cx="2284" cy="2132"/>
            </a:xfrm>
          </p:grpSpPr>
          <p:sp>
            <p:nvSpPr>
              <p:cNvPr id="24" name="Rectangle 4"/>
              <p:cNvSpPr>
                <a:spLocks noChangeArrowheads="1"/>
              </p:cNvSpPr>
              <p:nvPr/>
            </p:nvSpPr>
            <p:spPr bwMode="auto">
              <a:xfrm>
                <a:off x="2824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Rectangle 5"/>
              <p:cNvSpPr>
                <a:spLocks noChangeArrowheads="1"/>
              </p:cNvSpPr>
              <p:nvPr/>
            </p:nvSpPr>
            <p:spPr bwMode="auto">
              <a:xfrm>
                <a:off x="2968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Rectangle 6"/>
              <p:cNvSpPr>
                <a:spLocks noChangeArrowheads="1"/>
              </p:cNvSpPr>
              <p:nvPr/>
            </p:nvSpPr>
            <p:spPr bwMode="auto">
              <a:xfrm>
                <a:off x="3112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Rectangle 7"/>
              <p:cNvSpPr>
                <a:spLocks noChangeArrowheads="1"/>
              </p:cNvSpPr>
              <p:nvPr/>
            </p:nvSpPr>
            <p:spPr bwMode="auto">
              <a:xfrm>
                <a:off x="3256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Rectangle 8"/>
              <p:cNvSpPr>
                <a:spLocks noChangeArrowheads="1"/>
              </p:cNvSpPr>
              <p:nvPr/>
            </p:nvSpPr>
            <p:spPr bwMode="auto">
              <a:xfrm>
                <a:off x="3400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9" name="Rectangle 9"/>
              <p:cNvSpPr>
                <a:spLocks noChangeArrowheads="1"/>
              </p:cNvSpPr>
              <p:nvPr/>
            </p:nvSpPr>
            <p:spPr bwMode="auto">
              <a:xfrm>
                <a:off x="3539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Rectangle 10"/>
              <p:cNvSpPr>
                <a:spLocks noChangeArrowheads="1"/>
              </p:cNvSpPr>
              <p:nvPr/>
            </p:nvSpPr>
            <p:spPr bwMode="auto">
              <a:xfrm>
                <a:off x="3683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31" name="Rectangle 11"/>
              <p:cNvSpPr>
                <a:spLocks noChangeArrowheads="1"/>
              </p:cNvSpPr>
              <p:nvPr/>
            </p:nvSpPr>
            <p:spPr bwMode="auto">
              <a:xfrm>
                <a:off x="3827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32" name="Rectangle 12"/>
              <p:cNvSpPr>
                <a:spLocks noChangeArrowheads="1"/>
              </p:cNvSpPr>
              <p:nvPr/>
            </p:nvSpPr>
            <p:spPr bwMode="auto">
              <a:xfrm>
                <a:off x="3971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Rectangle 13"/>
              <p:cNvSpPr>
                <a:spLocks noChangeArrowheads="1"/>
              </p:cNvSpPr>
              <p:nvPr/>
            </p:nvSpPr>
            <p:spPr bwMode="auto">
              <a:xfrm>
                <a:off x="4110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Rectangle 14"/>
              <p:cNvSpPr>
                <a:spLocks noChangeArrowheads="1"/>
              </p:cNvSpPr>
              <p:nvPr/>
            </p:nvSpPr>
            <p:spPr bwMode="auto">
              <a:xfrm>
                <a:off x="2824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35" name="Rectangle 15"/>
              <p:cNvSpPr>
                <a:spLocks noChangeArrowheads="1"/>
              </p:cNvSpPr>
              <p:nvPr/>
            </p:nvSpPr>
            <p:spPr bwMode="auto">
              <a:xfrm>
                <a:off x="2968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36" name="Rectangle 16"/>
              <p:cNvSpPr>
                <a:spLocks noChangeArrowheads="1"/>
              </p:cNvSpPr>
              <p:nvPr/>
            </p:nvSpPr>
            <p:spPr bwMode="auto">
              <a:xfrm>
                <a:off x="3112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Rectangle 17"/>
              <p:cNvSpPr>
                <a:spLocks noChangeArrowheads="1"/>
              </p:cNvSpPr>
              <p:nvPr/>
            </p:nvSpPr>
            <p:spPr bwMode="auto">
              <a:xfrm>
                <a:off x="3256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Rectangle 18"/>
              <p:cNvSpPr>
                <a:spLocks noChangeArrowheads="1"/>
              </p:cNvSpPr>
              <p:nvPr/>
            </p:nvSpPr>
            <p:spPr bwMode="auto">
              <a:xfrm>
                <a:off x="3400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Rectangle 19"/>
              <p:cNvSpPr>
                <a:spLocks noChangeArrowheads="1"/>
              </p:cNvSpPr>
              <p:nvPr/>
            </p:nvSpPr>
            <p:spPr bwMode="auto">
              <a:xfrm>
                <a:off x="3539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Rectangle 20"/>
              <p:cNvSpPr>
                <a:spLocks noChangeArrowheads="1"/>
              </p:cNvSpPr>
              <p:nvPr/>
            </p:nvSpPr>
            <p:spPr bwMode="auto">
              <a:xfrm>
                <a:off x="3683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Rectangle 21"/>
              <p:cNvSpPr>
                <a:spLocks noChangeArrowheads="1"/>
              </p:cNvSpPr>
              <p:nvPr/>
            </p:nvSpPr>
            <p:spPr bwMode="auto">
              <a:xfrm>
                <a:off x="3827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Rectangle 22"/>
              <p:cNvSpPr>
                <a:spLocks noChangeArrowheads="1"/>
              </p:cNvSpPr>
              <p:nvPr/>
            </p:nvSpPr>
            <p:spPr bwMode="auto">
              <a:xfrm>
                <a:off x="3971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Rectangle 23"/>
              <p:cNvSpPr>
                <a:spLocks noChangeArrowheads="1"/>
              </p:cNvSpPr>
              <p:nvPr/>
            </p:nvSpPr>
            <p:spPr bwMode="auto">
              <a:xfrm>
                <a:off x="4110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44" name="Rectangle 24"/>
              <p:cNvSpPr>
                <a:spLocks noChangeArrowheads="1"/>
              </p:cNvSpPr>
              <p:nvPr/>
            </p:nvSpPr>
            <p:spPr bwMode="auto">
              <a:xfrm>
                <a:off x="2824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45" name="Rectangle 25"/>
              <p:cNvSpPr>
                <a:spLocks noChangeArrowheads="1"/>
              </p:cNvSpPr>
              <p:nvPr/>
            </p:nvSpPr>
            <p:spPr bwMode="auto">
              <a:xfrm>
                <a:off x="2968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46" name="Rectangle 26"/>
              <p:cNvSpPr>
                <a:spLocks noChangeArrowheads="1"/>
              </p:cNvSpPr>
              <p:nvPr/>
            </p:nvSpPr>
            <p:spPr bwMode="auto">
              <a:xfrm>
                <a:off x="3112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Rectangle 27"/>
              <p:cNvSpPr>
                <a:spLocks noChangeArrowheads="1"/>
              </p:cNvSpPr>
              <p:nvPr/>
            </p:nvSpPr>
            <p:spPr bwMode="auto">
              <a:xfrm>
                <a:off x="3256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Rectangle 28"/>
              <p:cNvSpPr>
                <a:spLocks noChangeArrowheads="1"/>
              </p:cNvSpPr>
              <p:nvPr/>
            </p:nvSpPr>
            <p:spPr bwMode="auto">
              <a:xfrm>
                <a:off x="3400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Rectangle 29"/>
              <p:cNvSpPr>
                <a:spLocks noChangeArrowheads="1"/>
              </p:cNvSpPr>
              <p:nvPr/>
            </p:nvSpPr>
            <p:spPr bwMode="auto">
              <a:xfrm>
                <a:off x="3539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50" name="Rectangle 30"/>
              <p:cNvSpPr>
                <a:spLocks noChangeArrowheads="1"/>
              </p:cNvSpPr>
              <p:nvPr/>
            </p:nvSpPr>
            <p:spPr bwMode="auto">
              <a:xfrm>
                <a:off x="3683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ectangle 31"/>
              <p:cNvSpPr>
                <a:spLocks noChangeArrowheads="1"/>
              </p:cNvSpPr>
              <p:nvPr/>
            </p:nvSpPr>
            <p:spPr bwMode="auto">
              <a:xfrm>
                <a:off x="3827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52" name="Rectangle 32"/>
              <p:cNvSpPr>
                <a:spLocks noChangeArrowheads="1"/>
              </p:cNvSpPr>
              <p:nvPr/>
            </p:nvSpPr>
            <p:spPr bwMode="auto">
              <a:xfrm>
                <a:off x="3971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53" name="Rectangle 33"/>
              <p:cNvSpPr>
                <a:spLocks noChangeArrowheads="1"/>
              </p:cNvSpPr>
              <p:nvPr/>
            </p:nvSpPr>
            <p:spPr bwMode="auto">
              <a:xfrm>
                <a:off x="4110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54" name="Rectangle 34"/>
              <p:cNvSpPr>
                <a:spLocks noChangeArrowheads="1"/>
              </p:cNvSpPr>
              <p:nvPr/>
            </p:nvSpPr>
            <p:spPr bwMode="auto">
              <a:xfrm>
                <a:off x="2824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55" name="Rectangle 35"/>
              <p:cNvSpPr>
                <a:spLocks noChangeArrowheads="1"/>
              </p:cNvSpPr>
              <p:nvPr/>
            </p:nvSpPr>
            <p:spPr bwMode="auto">
              <a:xfrm>
                <a:off x="2968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56" name="Rectangle 36"/>
              <p:cNvSpPr>
                <a:spLocks noChangeArrowheads="1"/>
              </p:cNvSpPr>
              <p:nvPr/>
            </p:nvSpPr>
            <p:spPr bwMode="auto">
              <a:xfrm>
                <a:off x="3112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57" name="Rectangle 37"/>
              <p:cNvSpPr>
                <a:spLocks noChangeArrowheads="1"/>
              </p:cNvSpPr>
              <p:nvPr/>
            </p:nvSpPr>
            <p:spPr bwMode="auto">
              <a:xfrm>
                <a:off x="3256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58" name="Rectangle 38"/>
              <p:cNvSpPr>
                <a:spLocks noChangeArrowheads="1"/>
              </p:cNvSpPr>
              <p:nvPr/>
            </p:nvSpPr>
            <p:spPr bwMode="auto">
              <a:xfrm>
                <a:off x="3400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59" name="Rectangle 39"/>
              <p:cNvSpPr>
                <a:spLocks noChangeArrowheads="1"/>
              </p:cNvSpPr>
              <p:nvPr/>
            </p:nvSpPr>
            <p:spPr bwMode="auto">
              <a:xfrm>
                <a:off x="3539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Rectangle 40"/>
              <p:cNvSpPr>
                <a:spLocks noChangeArrowheads="1"/>
              </p:cNvSpPr>
              <p:nvPr/>
            </p:nvSpPr>
            <p:spPr bwMode="auto">
              <a:xfrm>
                <a:off x="3683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Rectangle 41"/>
              <p:cNvSpPr>
                <a:spLocks noChangeArrowheads="1"/>
              </p:cNvSpPr>
              <p:nvPr/>
            </p:nvSpPr>
            <p:spPr bwMode="auto">
              <a:xfrm>
                <a:off x="3827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Rectangle 42"/>
              <p:cNvSpPr>
                <a:spLocks noChangeArrowheads="1"/>
              </p:cNvSpPr>
              <p:nvPr/>
            </p:nvSpPr>
            <p:spPr bwMode="auto">
              <a:xfrm>
                <a:off x="3971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Rectangle 43"/>
              <p:cNvSpPr>
                <a:spLocks noChangeArrowheads="1"/>
              </p:cNvSpPr>
              <p:nvPr/>
            </p:nvSpPr>
            <p:spPr bwMode="auto">
              <a:xfrm>
                <a:off x="4110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Rectangle 44"/>
              <p:cNvSpPr>
                <a:spLocks noChangeArrowheads="1"/>
              </p:cNvSpPr>
              <p:nvPr/>
            </p:nvSpPr>
            <p:spPr bwMode="auto">
              <a:xfrm>
                <a:off x="2824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65" name="Rectangle 45"/>
              <p:cNvSpPr>
                <a:spLocks noChangeArrowheads="1"/>
              </p:cNvSpPr>
              <p:nvPr/>
            </p:nvSpPr>
            <p:spPr bwMode="auto">
              <a:xfrm>
                <a:off x="2968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Rectangle 46"/>
              <p:cNvSpPr>
                <a:spLocks noChangeArrowheads="1"/>
              </p:cNvSpPr>
              <p:nvPr/>
            </p:nvSpPr>
            <p:spPr bwMode="auto">
              <a:xfrm>
                <a:off x="3112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Rectangle 47"/>
              <p:cNvSpPr>
                <a:spLocks noChangeArrowheads="1"/>
              </p:cNvSpPr>
              <p:nvPr/>
            </p:nvSpPr>
            <p:spPr bwMode="auto">
              <a:xfrm>
                <a:off x="3256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68" name="Rectangle 48"/>
              <p:cNvSpPr>
                <a:spLocks noChangeArrowheads="1"/>
              </p:cNvSpPr>
              <p:nvPr/>
            </p:nvSpPr>
            <p:spPr bwMode="auto">
              <a:xfrm>
                <a:off x="3400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69" name="Rectangle 49"/>
              <p:cNvSpPr>
                <a:spLocks noChangeArrowheads="1"/>
              </p:cNvSpPr>
              <p:nvPr/>
            </p:nvSpPr>
            <p:spPr bwMode="auto">
              <a:xfrm>
                <a:off x="3539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70" name="Rectangle 50"/>
              <p:cNvSpPr>
                <a:spLocks noChangeArrowheads="1"/>
              </p:cNvSpPr>
              <p:nvPr/>
            </p:nvSpPr>
            <p:spPr bwMode="auto">
              <a:xfrm>
                <a:off x="3683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Rectangle 51"/>
              <p:cNvSpPr>
                <a:spLocks noChangeArrowheads="1"/>
              </p:cNvSpPr>
              <p:nvPr/>
            </p:nvSpPr>
            <p:spPr bwMode="auto">
              <a:xfrm>
                <a:off x="3827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72" name="Rectangle 52"/>
              <p:cNvSpPr>
                <a:spLocks noChangeArrowheads="1"/>
              </p:cNvSpPr>
              <p:nvPr/>
            </p:nvSpPr>
            <p:spPr bwMode="auto">
              <a:xfrm>
                <a:off x="3971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Rectangle 53"/>
              <p:cNvSpPr>
                <a:spLocks noChangeArrowheads="1"/>
              </p:cNvSpPr>
              <p:nvPr/>
            </p:nvSpPr>
            <p:spPr bwMode="auto">
              <a:xfrm>
                <a:off x="4110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Rectangle 54"/>
              <p:cNvSpPr>
                <a:spLocks noChangeArrowheads="1"/>
              </p:cNvSpPr>
              <p:nvPr/>
            </p:nvSpPr>
            <p:spPr bwMode="auto">
              <a:xfrm>
                <a:off x="2824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75" name="Rectangle 55"/>
              <p:cNvSpPr>
                <a:spLocks noChangeArrowheads="1"/>
              </p:cNvSpPr>
              <p:nvPr/>
            </p:nvSpPr>
            <p:spPr bwMode="auto">
              <a:xfrm>
                <a:off x="2968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76" name="Rectangle 56"/>
              <p:cNvSpPr>
                <a:spLocks noChangeArrowheads="1"/>
              </p:cNvSpPr>
              <p:nvPr/>
            </p:nvSpPr>
            <p:spPr bwMode="auto">
              <a:xfrm>
                <a:off x="3112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77" name="Rectangle 57"/>
              <p:cNvSpPr>
                <a:spLocks noChangeArrowheads="1"/>
              </p:cNvSpPr>
              <p:nvPr/>
            </p:nvSpPr>
            <p:spPr bwMode="auto">
              <a:xfrm>
                <a:off x="3256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78" name="Rectangle 58"/>
              <p:cNvSpPr>
                <a:spLocks noChangeArrowheads="1"/>
              </p:cNvSpPr>
              <p:nvPr/>
            </p:nvSpPr>
            <p:spPr bwMode="auto">
              <a:xfrm>
                <a:off x="3400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79" name="Rectangle 59"/>
              <p:cNvSpPr>
                <a:spLocks noChangeArrowheads="1"/>
              </p:cNvSpPr>
              <p:nvPr/>
            </p:nvSpPr>
            <p:spPr bwMode="auto">
              <a:xfrm>
                <a:off x="3539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80" name="Rectangle 60"/>
              <p:cNvSpPr>
                <a:spLocks noChangeArrowheads="1"/>
              </p:cNvSpPr>
              <p:nvPr/>
            </p:nvSpPr>
            <p:spPr bwMode="auto">
              <a:xfrm>
                <a:off x="3683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81" name="Rectangle 61"/>
              <p:cNvSpPr>
                <a:spLocks noChangeArrowheads="1"/>
              </p:cNvSpPr>
              <p:nvPr/>
            </p:nvSpPr>
            <p:spPr bwMode="auto">
              <a:xfrm>
                <a:off x="3827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82" name="Rectangle 62"/>
              <p:cNvSpPr>
                <a:spLocks noChangeArrowheads="1"/>
              </p:cNvSpPr>
              <p:nvPr/>
            </p:nvSpPr>
            <p:spPr bwMode="auto">
              <a:xfrm>
                <a:off x="3971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83" name="Rectangle 63"/>
              <p:cNvSpPr>
                <a:spLocks noChangeArrowheads="1"/>
              </p:cNvSpPr>
              <p:nvPr/>
            </p:nvSpPr>
            <p:spPr bwMode="auto">
              <a:xfrm>
                <a:off x="4110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84" name="Rectangle 64"/>
              <p:cNvSpPr>
                <a:spLocks noChangeArrowheads="1"/>
              </p:cNvSpPr>
              <p:nvPr/>
            </p:nvSpPr>
            <p:spPr bwMode="auto">
              <a:xfrm>
                <a:off x="2824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85" name="Rectangle 65"/>
              <p:cNvSpPr>
                <a:spLocks noChangeArrowheads="1"/>
              </p:cNvSpPr>
              <p:nvPr/>
            </p:nvSpPr>
            <p:spPr bwMode="auto">
              <a:xfrm>
                <a:off x="2968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86" name="Rectangle 66"/>
              <p:cNvSpPr>
                <a:spLocks noChangeArrowheads="1"/>
              </p:cNvSpPr>
              <p:nvPr/>
            </p:nvSpPr>
            <p:spPr bwMode="auto">
              <a:xfrm>
                <a:off x="3112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87" name="Rectangle 67"/>
              <p:cNvSpPr>
                <a:spLocks noChangeArrowheads="1"/>
              </p:cNvSpPr>
              <p:nvPr/>
            </p:nvSpPr>
            <p:spPr bwMode="auto">
              <a:xfrm>
                <a:off x="3256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88" name="Rectangle 68"/>
              <p:cNvSpPr>
                <a:spLocks noChangeArrowheads="1"/>
              </p:cNvSpPr>
              <p:nvPr/>
            </p:nvSpPr>
            <p:spPr bwMode="auto">
              <a:xfrm>
                <a:off x="3400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89" name="Rectangle 69"/>
              <p:cNvSpPr>
                <a:spLocks noChangeArrowheads="1"/>
              </p:cNvSpPr>
              <p:nvPr/>
            </p:nvSpPr>
            <p:spPr bwMode="auto">
              <a:xfrm>
                <a:off x="3539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90" name="Rectangle 70"/>
              <p:cNvSpPr>
                <a:spLocks noChangeArrowheads="1"/>
              </p:cNvSpPr>
              <p:nvPr/>
            </p:nvSpPr>
            <p:spPr bwMode="auto">
              <a:xfrm>
                <a:off x="3683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91" name="Rectangle 71"/>
              <p:cNvSpPr>
                <a:spLocks noChangeArrowheads="1"/>
              </p:cNvSpPr>
              <p:nvPr/>
            </p:nvSpPr>
            <p:spPr bwMode="auto">
              <a:xfrm>
                <a:off x="3827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92" name="Rectangle 72"/>
              <p:cNvSpPr>
                <a:spLocks noChangeArrowheads="1"/>
              </p:cNvSpPr>
              <p:nvPr/>
            </p:nvSpPr>
            <p:spPr bwMode="auto">
              <a:xfrm>
                <a:off x="3971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93" name="Rectangle 73"/>
              <p:cNvSpPr>
                <a:spLocks noChangeArrowheads="1"/>
              </p:cNvSpPr>
              <p:nvPr/>
            </p:nvSpPr>
            <p:spPr bwMode="auto">
              <a:xfrm>
                <a:off x="4110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94" name="Rectangle 74"/>
              <p:cNvSpPr>
                <a:spLocks noChangeArrowheads="1"/>
              </p:cNvSpPr>
              <p:nvPr/>
            </p:nvSpPr>
            <p:spPr bwMode="auto">
              <a:xfrm>
                <a:off x="2824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95" name="Rectangle 75"/>
              <p:cNvSpPr>
                <a:spLocks noChangeArrowheads="1"/>
              </p:cNvSpPr>
              <p:nvPr/>
            </p:nvSpPr>
            <p:spPr bwMode="auto">
              <a:xfrm>
                <a:off x="2968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96" name="Rectangle 76"/>
              <p:cNvSpPr>
                <a:spLocks noChangeArrowheads="1"/>
              </p:cNvSpPr>
              <p:nvPr/>
            </p:nvSpPr>
            <p:spPr bwMode="auto">
              <a:xfrm>
                <a:off x="3112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97" name="Rectangle 77"/>
              <p:cNvSpPr>
                <a:spLocks noChangeArrowheads="1"/>
              </p:cNvSpPr>
              <p:nvPr/>
            </p:nvSpPr>
            <p:spPr bwMode="auto">
              <a:xfrm>
                <a:off x="3256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98" name="Rectangle 78"/>
              <p:cNvSpPr>
                <a:spLocks noChangeArrowheads="1"/>
              </p:cNvSpPr>
              <p:nvPr/>
            </p:nvSpPr>
            <p:spPr bwMode="auto">
              <a:xfrm>
                <a:off x="3400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99" name="Rectangle 79"/>
              <p:cNvSpPr>
                <a:spLocks noChangeArrowheads="1"/>
              </p:cNvSpPr>
              <p:nvPr/>
            </p:nvSpPr>
            <p:spPr bwMode="auto">
              <a:xfrm>
                <a:off x="3539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00" name="Rectangle 80"/>
              <p:cNvSpPr>
                <a:spLocks noChangeArrowheads="1"/>
              </p:cNvSpPr>
              <p:nvPr/>
            </p:nvSpPr>
            <p:spPr bwMode="auto">
              <a:xfrm>
                <a:off x="3683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01" name="Rectangle 81"/>
              <p:cNvSpPr>
                <a:spLocks noChangeArrowheads="1"/>
              </p:cNvSpPr>
              <p:nvPr/>
            </p:nvSpPr>
            <p:spPr bwMode="auto">
              <a:xfrm>
                <a:off x="3827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02" name="Rectangle 82"/>
              <p:cNvSpPr>
                <a:spLocks noChangeArrowheads="1"/>
              </p:cNvSpPr>
              <p:nvPr/>
            </p:nvSpPr>
            <p:spPr bwMode="auto">
              <a:xfrm>
                <a:off x="3971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03" name="Rectangle 83"/>
              <p:cNvSpPr>
                <a:spLocks noChangeArrowheads="1"/>
              </p:cNvSpPr>
              <p:nvPr/>
            </p:nvSpPr>
            <p:spPr bwMode="auto">
              <a:xfrm>
                <a:off x="4110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04" name="Rectangle 84"/>
              <p:cNvSpPr>
                <a:spLocks noChangeArrowheads="1"/>
              </p:cNvSpPr>
              <p:nvPr/>
            </p:nvSpPr>
            <p:spPr bwMode="auto">
              <a:xfrm>
                <a:off x="2824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05" name="Rectangle 85"/>
              <p:cNvSpPr>
                <a:spLocks noChangeArrowheads="1"/>
              </p:cNvSpPr>
              <p:nvPr/>
            </p:nvSpPr>
            <p:spPr bwMode="auto">
              <a:xfrm>
                <a:off x="2968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06" name="Rectangle 86"/>
              <p:cNvSpPr>
                <a:spLocks noChangeArrowheads="1"/>
              </p:cNvSpPr>
              <p:nvPr/>
            </p:nvSpPr>
            <p:spPr bwMode="auto">
              <a:xfrm>
                <a:off x="3112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07" name="Rectangle 87"/>
              <p:cNvSpPr>
                <a:spLocks noChangeArrowheads="1"/>
              </p:cNvSpPr>
              <p:nvPr/>
            </p:nvSpPr>
            <p:spPr bwMode="auto">
              <a:xfrm>
                <a:off x="3256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08" name="Rectangle 88"/>
              <p:cNvSpPr>
                <a:spLocks noChangeArrowheads="1"/>
              </p:cNvSpPr>
              <p:nvPr/>
            </p:nvSpPr>
            <p:spPr bwMode="auto">
              <a:xfrm>
                <a:off x="3400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09" name="Rectangle 89"/>
              <p:cNvSpPr>
                <a:spLocks noChangeArrowheads="1"/>
              </p:cNvSpPr>
              <p:nvPr/>
            </p:nvSpPr>
            <p:spPr bwMode="auto">
              <a:xfrm>
                <a:off x="3539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10" name="Rectangle 90"/>
              <p:cNvSpPr>
                <a:spLocks noChangeArrowheads="1"/>
              </p:cNvSpPr>
              <p:nvPr/>
            </p:nvSpPr>
            <p:spPr bwMode="auto">
              <a:xfrm>
                <a:off x="3683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11" name="Rectangle 91"/>
              <p:cNvSpPr>
                <a:spLocks noChangeArrowheads="1"/>
              </p:cNvSpPr>
              <p:nvPr/>
            </p:nvSpPr>
            <p:spPr bwMode="auto">
              <a:xfrm>
                <a:off x="3827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12" name="Rectangle 92"/>
              <p:cNvSpPr>
                <a:spLocks noChangeArrowheads="1"/>
              </p:cNvSpPr>
              <p:nvPr/>
            </p:nvSpPr>
            <p:spPr bwMode="auto">
              <a:xfrm>
                <a:off x="3971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13" name="Rectangle 93"/>
              <p:cNvSpPr>
                <a:spLocks noChangeArrowheads="1"/>
              </p:cNvSpPr>
              <p:nvPr/>
            </p:nvSpPr>
            <p:spPr bwMode="auto">
              <a:xfrm>
                <a:off x="4110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14" name="Rectangle 94"/>
              <p:cNvSpPr>
                <a:spLocks noChangeArrowheads="1"/>
              </p:cNvSpPr>
              <p:nvPr/>
            </p:nvSpPr>
            <p:spPr bwMode="auto">
              <a:xfrm>
                <a:off x="2824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15" name="Rectangle 95"/>
              <p:cNvSpPr>
                <a:spLocks noChangeArrowheads="1"/>
              </p:cNvSpPr>
              <p:nvPr/>
            </p:nvSpPr>
            <p:spPr bwMode="auto">
              <a:xfrm>
                <a:off x="2968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16" name="Rectangle 96"/>
              <p:cNvSpPr>
                <a:spLocks noChangeArrowheads="1"/>
              </p:cNvSpPr>
              <p:nvPr/>
            </p:nvSpPr>
            <p:spPr bwMode="auto">
              <a:xfrm>
                <a:off x="3112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17" name="Rectangle 97"/>
              <p:cNvSpPr>
                <a:spLocks noChangeArrowheads="1"/>
              </p:cNvSpPr>
              <p:nvPr/>
            </p:nvSpPr>
            <p:spPr bwMode="auto">
              <a:xfrm>
                <a:off x="3256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18" name="Rectangle 98"/>
              <p:cNvSpPr>
                <a:spLocks noChangeArrowheads="1"/>
              </p:cNvSpPr>
              <p:nvPr/>
            </p:nvSpPr>
            <p:spPr bwMode="auto">
              <a:xfrm>
                <a:off x="3400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19" name="Rectangle 99"/>
              <p:cNvSpPr>
                <a:spLocks noChangeArrowheads="1"/>
              </p:cNvSpPr>
              <p:nvPr/>
            </p:nvSpPr>
            <p:spPr bwMode="auto">
              <a:xfrm>
                <a:off x="3539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20" name="Rectangle 100"/>
              <p:cNvSpPr>
                <a:spLocks noChangeArrowheads="1"/>
              </p:cNvSpPr>
              <p:nvPr/>
            </p:nvSpPr>
            <p:spPr bwMode="auto">
              <a:xfrm>
                <a:off x="3683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21" name="Rectangle 101"/>
              <p:cNvSpPr>
                <a:spLocks noChangeArrowheads="1"/>
              </p:cNvSpPr>
              <p:nvPr/>
            </p:nvSpPr>
            <p:spPr bwMode="auto">
              <a:xfrm>
                <a:off x="3827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22" name="Rectangle 102"/>
              <p:cNvSpPr>
                <a:spLocks noChangeArrowheads="1"/>
              </p:cNvSpPr>
              <p:nvPr/>
            </p:nvSpPr>
            <p:spPr bwMode="auto">
              <a:xfrm>
                <a:off x="3971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23" name="Rectangle 103"/>
              <p:cNvSpPr>
                <a:spLocks noChangeArrowheads="1"/>
              </p:cNvSpPr>
              <p:nvPr/>
            </p:nvSpPr>
            <p:spPr bwMode="auto">
              <a:xfrm>
                <a:off x="4110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24" name="Rectangle 104"/>
              <p:cNvSpPr>
                <a:spLocks noChangeArrowheads="1"/>
              </p:cNvSpPr>
              <p:nvPr/>
            </p:nvSpPr>
            <p:spPr bwMode="auto">
              <a:xfrm>
                <a:off x="4249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Rectangle 105"/>
              <p:cNvSpPr>
                <a:spLocks noChangeArrowheads="1"/>
              </p:cNvSpPr>
              <p:nvPr/>
            </p:nvSpPr>
            <p:spPr bwMode="auto">
              <a:xfrm>
                <a:off x="4393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26" name="Rectangle 106"/>
              <p:cNvSpPr>
                <a:spLocks noChangeArrowheads="1"/>
              </p:cNvSpPr>
              <p:nvPr/>
            </p:nvSpPr>
            <p:spPr bwMode="auto">
              <a:xfrm>
                <a:off x="4537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Rectangle 107"/>
              <p:cNvSpPr>
                <a:spLocks noChangeArrowheads="1"/>
              </p:cNvSpPr>
              <p:nvPr/>
            </p:nvSpPr>
            <p:spPr bwMode="auto">
              <a:xfrm>
                <a:off x="4681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28" name="Rectangle 108"/>
              <p:cNvSpPr>
                <a:spLocks noChangeArrowheads="1"/>
              </p:cNvSpPr>
              <p:nvPr/>
            </p:nvSpPr>
            <p:spPr bwMode="auto">
              <a:xfrm>
                <a:off x="4825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29" name="Rectangle 109"/>
              <p:cNvSpPr>
                <a:spLocks noChangeArrowheads="1"/>
              </p:cNvSpPr>
              <p:nvPr/>
            </p:nvSpPr>
            <p:spPr bwMode="auto">
              <a:xfrm>
                <a:off x="4964" y="1419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Rectangle 110"/>
              <p:cNvSpPr>
                <a:spLocks noChangeArrowheads="1"/>
              </p:cNvSpPr>
              <p:nvPr/>
            </p:nvSpPr>
            <p:spPr bwMode="auto">
              <a:xfrm>
                <a:off x="4249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31" name="Rectangle 111"/>
              <p:cNvSpPr>
                <a:spLocks noChangeArrowheads="1"/>
              </p:cNvSpPr>
              <p:nvPr/>
            </p:nvSpPr>
            <p:spPr bwMode="auto">
              <a:xfrm>
                <a:off x="4393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32" name="Rectangle 112"/>
              <p:cNvSpPr>
                <a:spLocks noChangeArrowheads="1"/>
              </p:cNvSpPr>
              <p:nvPr/>
            </p:nvSpPr>
            <p:spPr bwMode="auto">
              <a:xfrm>
                <a:off x="4537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33" name="Rectangle 113"/>
              <p:cNvSpPr>
                <a:spLocks noChangeArrowheads="1"/>
              </p:cNvSpPr>
              <p:nvPr/>
            </p:nvSpPr>
            <p:spPr bwMode="auto">
              <a:xfrm>
                <a:off x="4681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34" name="Rectangle 114"/>
              <p:cNvSpPr>
                <a:spLocks noChangeArrowheads="1"/>
              </p:cNvSpPr>
              <p:nvPr/>
            </p:nvSpPr>
            <p:spPr bwMode="auto">
              <a:xfrm>
                <a:off x="4825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35" name="Rectangle 115"/>
              <p:cNvSpPr>
                <a:spLocks noChangeArrowheads="1"/>
              </p:cNvSpPr>
              <p:nvPr/>
            </p:nvSpPr>
            <p:spPr bwMode="auto">
              <a:xfrm>
                <a:off x="4964" y="1561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Rectangle 116"/>
              <p:cNvSpPr>
                <a:spLocks noChangeArrowheads="1"/>
              </p:cNvSpPr>
              <p:nvPr/>
            </p:nvSpPr>
            <p:spPr bwMode="auto">
              <a:xfrm>
                <a:off x="4249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Rectangle 117"/>
              <p:cNvSpPr>
                <a:spLocks noChangeArrowheads="1"/>
              </p:cNvSpPr>
              <p:nvPr/>
            </p:nvSpPr>
            <p:spPr bwMode="auto">
              <a:xfrm>
                <a:off x="4393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Rectangle 118"/>
              <p:cNvSpPr>
                <a:spLocks noChangeArrowheads="1"/>
              </p:cNvSpPr>
              <p:nvPr/>
            </p:nvSpPr>
            <p:spPr bwMode="auto">
              <a:xfrm>
                <a:off x="4537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Rectangle 119"/>
              <p:cNvSpPr>
                <a:spLocks noChangeArrowheads="1"/>
              </p:cNvSpPr>
              <p:nvPr/>
            </p:nvSpPr>
            <p:spPr bwMode="auto">
              <a:xfrm>
                <a:off x="4681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Rectangle 120"/>
              <p:cNvSpPr>
                <a:spLocks noChangeArrowheads="1"/>
              </p:cNvSpPr>
              <p:nvPr/>
            </p:nvSpPr>
            <p:spPr bwMode="auto">
              <a:xfrm>
                <a:off x="4825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Rectangle 121"/>
              <p:cNvSpPr>
                <a:spLocks noChangeArrowheads="1"/>
              </p:cNvSpPr>
              <p:nvPr/>
            </p:nvSpPr>
            <p:spPr bwMode="auto">
              <a:xfrm>
                <a:off x="4964" y="1705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42" name="Rectangle 122"/>
              <p:cNvSpPr>
                <a:spLocks noChangeArrowheads="1"/>
              </p:cNvSpPr>
              <p:nvPr/>
            </p:nvSpPr>
            <p:spPr bwMode="auto">
              <a:xfrm>
                <a:off x="4249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43" name="Rectangle 123"/>
              <p:cNvSpPr>
                <a:spLocks noChangeArrowheads="1"/>
              </p:cNvSpPr>
              <p:nvPr/>
            </p:nvSpPr>
            <p:spPr bwMode="auto">
              <a:xfrm>
                <a:off x="4393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44" name="Rectangle 124"/>
              <p:cNvSpPr>
                <a:spLocks noChangeArrowheads="1"/>
              </p:cNvSpPr>
              <p:nvPr/>
            </p:nvSpPr>
            <p:spPr bwMode="auto">
              <a:xfrm>
                <a:off x="4537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45" name="Rectangle 125"/>
              <p:cNvSpPr>
                <a:spLocks noChangeArrowheads="1"/>
              </p:cNvSpPr>
              <p:nvPr/>
            </p:nvSpPr>
            <p:spPr bwMode="auto">
              <a:xfrm>
                <a:off x="4681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Rectangle 126"/>
              <p:cNvSpPr>
                <a:spLocks noChangeArrowheads="1"/>
              </p:cNvSpPr>
              <p:nvPr/>
            </p:nvSpPr>
            <p:spPr bwMode="auto">
              <a:xfrm>
                <a:off x="4825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Rectangle 127"/>
              <p:cNvSpPr>
                <a:spLocks noChangeArrowheads="1"/>
              </p:cNvSpPr>
              <p:nvPr/>
            </p:nvSpPr>
            <p:spPr bwMode="auto">
              <a:xfrm>
                <a:off x="4964" y="184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48" name="Rectangle 128"/>
              <p:cNvSpPr>
                <a:spLocks noChangeArrowheads="1"/>
              </p:cNvSpPr>
              <p:nvPr/>
            </p:nvSpPr>
            <p:spPr bwMode="auto">
              <a:xfrm>
                <a:off x="4249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49" name="Rectangle 129"/>
              <p:cNvSpPr>
                <a:spLocks noChangeArrowheads="1"/>
              </p:cNvSpPr>
              <p:nvPr/>
            </p:nvSpPr>
            <p:spPr bwMode="auto">
              <a:xfrm>
                <a:off x="4393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50" name="Rectangle 130"/>
              <p:cNvSpPr>
                <a:spLocks noChangeArrowheads="1"/>
              </p:cNvSpPr>
              <p:nvPr/>
            </p:nvSpPr>
            <p:spPr bwMode="auto">
              <a:xfrm>
                <a:off x="4537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51" name="Rectangle 131"/>
              <p:cNvSpPr>
                <a:spLocks noChangeArrowheads="1"/>
              </p:cNvSpPr>
              <p:nvPr/>
            </p:nvSpPr>
            <p:spPr bwMode="auto">
              <a:xfrm>
                <a:off x="4681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52" name="Rectangle 132"/>
              <p:cNvSpPr>
                <a:spLocks noChangeArrowheads="1"/>
              </p:cNvSpPr>
              <p:nvPr/>
            </p:nvSpPr>
            <p:spPr bwMode="auto">
              <a:xfrm>
                <a:off x="4825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53" name="Rectangle 133"/>
              <p:cNvSpPr>
                <a:spLocks noChangeArrowheads="1"/>
              </p:cNvSpPr>
              <p:nvPr/>
            </p:nvSpPr>
            <p:spPr bwMode="auto">
              <a:xfrm>
                <a:off x="4964" y="1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54" name="Rectangle 134"/>
              <p:cNvSpPr>
                <a:spLocks noChangeArrowheads="1"/>
              </p:cNvSpPr>
              <p:nvPr/>
            </p:nvSpPr>
            <p:spPr bwMode="auto">
              <a:xfrm>
                <a:off x="4249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55" name="Rectangle 135"/>
              <p:cNvSpPr>
                <a:spLocks noChangeArrowheads="1"/>
              </p:cNvSpPr>
              <p:nvPr/>
            </p:nvSpPr>
            <p:spPr bwMode="auto">
              <a:xfrm>
                <a:off x="4393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56" name="Rectangle 136"/>
              <p:cNvSpPr>
                <a:spLocks noChangeArrowheads="1"/>
              </p:cNvSpPr>
              <p:nvPr/>
            </p:nvSpPr>
            <p:spPr bwMode="auto">
              <a:xfrm>
                <a:off x="4537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57" name="Rectangle 137"/>
              <p:cNvSpPr>
                <a:spLocks noChangeArrowheads="1"/>
              </p:cNvSpPr>
              <p:nvPr/>
            </p:nvSpPr>
            <p:spPr bwMode="auto">
              <a:xfrm>
                <a:off x="4681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58" name="Rectangle 138"/>
              <p:cNvSpPr>
                <a:spLocks noChangeArrowheads="1"/>
              </p:cNvSpPr>
              <p:nvPr/>
            </p:nvSpPr>
            <p:spPr bwMode="auto">
              <a:xfrm>
                <a:off x="4825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59" name="Rectangle 139"/>
              <p:cNvSpPr>
                <a:spLocks noChangeArrowheads="1"/>
              </p:cNvSpPr>
              <p:nvPr/>
            </p:nvSpPr>
            <p:spPr bwMode="auto">
              <a:xfrm>
                <a:off x="4964" y="2126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0" name="Rectangle 140"/>
              <p:cNvSpPr>
                <a:spLocks noChangeArrowheads="1"/>
              </p:cNvSpPr>
              <p:nvPr/>
            </p:nvSpPr>
            <p:spPr bwMode="auto">
              <a:xfrm>
                <a:off x="4249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1" name="Rectangle 141"/>
              <p:cNvSpPr>
                <a:spLocks noChangeArrowheads="1"/>
              </p:cNvSpPr>
              <p:nvPr/>
            </p:nvSpPr>
            <p:spPr bwMode="auto">
              <a:xfrm>
                <a:off x="4393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2" name="Rectangle 142"/>
              <p:cNvSpPr>
                <a:spLocks noChangeArrowheads="1"/>
              </p:cNvSpPr>
              <p:nvPr/>
            </p:nvSpPr>
            <p:spPr bwMode="auto">
              <a:xfrm>
                <a:off x="4537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3" name="Rectangle 143"/>
              <p:cNvSpPr>
                <a:spLocks noChangeArrowheads="1"/>
              </p:cNvSpPr>
              <p:nvPr/>
            </p:nvSpPr>
            <p:spPr bwMode="auto">
              <a:xfrm>
                <a:off x="4681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4" name="Rectangle 144"/>
              <p:cNvSpPr>
                <a:spLocks noChangeArrowheads="1"/>
              </p:cNvSpPr>
              <p:nvPr/>
            </p:nvSpPr>
            <p:spPr bwMode="auto">
              <a:xfrm>
                <a:off x="4825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5" name="Rectangle 145"/>
              <p:cNvSpPr>
                <a:spLocks noChangeArrowheads="1"/>
              </p:cNvSpPr>
              <p:nvPr/>
            </p:nvSpPr>
            <p:spPr bwMode="auto">
              <a:xfrm>
                <a:off x="4964" y="2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6" name="Rectangle 146"/>
              <p:cNvSpPr>
                <a:spLocks noChangeArrowheads="1"/>
              </p:cNvSpPr>
              <p:nvPr/>
            </p:nvSpPr>
            <p:spPr bwMode="auto">
              <a:xfrm>
                <a:off x="4249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7" name="Rectangle 147"/>
              <p:cNvSpPr>
                <a:spLocks noChangeArrowheads="1"/>
              </p:cNvSpPr>
              <p:nvPr/>
            </p:nvSpPr>
            <p:spPr bwMode="auto">
              <a:xfrm>
                <a:off x="4393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8" name="Rectangle 148"/>
              <p:cNvSpPr>
                <a:spLocks noChangeArrowheads="1"/>
              </p:cNvSpPr>
              <p:nvPr/>
            </p:nvSpPr>
            <p:spPr bwMode="auto">
              <a:xfrm>
                <a:off x="4537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9" name="Rectangle 149"/>
              <p:cNvSpPr>
                <a:spLocks noChangeArrowheads="1"/>
              </p:cNvSpPr>
              <p:nvPr/>
            </p:nvSpPr>
            <p:spPr bwMode="auto">
              <a:xfrm>
                <a:off x="4681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0" name="Rectangle 150"/>
              <p:cNvSpPr>
                <a:spLocks noChangeArrowheads="1"/>
              </p:cNvSpPr>
              <p:nvPr/>
            </p:nvSpPr>
            <p:spPr bwMode="auto">
              <a:xfrm>
                <a:off x="4825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1" name="Rectangle 151"/>
              <p:cNvSpPr>
                <a:spLocks noChangeArrowheads="1"/>
              </p:cNvSpPr>
              <p:nvPr/>
            </p:nvSpPr>
            <p:spPr bwMode="auto">
              <a:xfrm>
                <a:off x="4964" y="241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2" name="Rectangle 152"/>
              <p:cNvSpPr>
                <a:spLocks noChangeArrowheads="1"/>
              </p:cNvSpPr>
              <p:nvPr/>
            </p:nvSpPr>
            <p:spPr bwMode="auto">
              <a:xfrm>
                <a:off x="4249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3" name="Rectangle 153"/>
              <p:cNvSpPr>
                <a:spLocks noChangeArrowheads="1"/>
              </p:cNvSpPr>
              <p:nvPr/>
            </p:nvSpPr>
            <p:spPr bwMode="auto">
              <a:xfrm>
                <a:off x="4393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4" name="Rectangle 154"/>
              <p:cNvSpPr>
                <a:spLocks noChangeArrowheads="1"/>
              </p:cNvSpPr>
              <p:nvPr/>
            </p:nvSpPr>
            <p:spPr bwMode="auto">
              <a:xfrm>
                <a:off x="4537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5" name="Rectangle 155"/>
              <p:cNvSpPr>
                <a:spLocks noChangeArrowheads="1"/>
              </p:cNvSpPr>
              <p:nvPr/>
            </p:nvSpPr>
            <p:spPr bwMode="auto">
              <a:xfrm>
                <a:off x="4681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6" name="Rectangle 156"/>
              <p:cNvSpPr>
                <a:spLocks noChangeArrowheads="1"/>
              </p:cNvSpPr>
              <p:nvPr/>
            </p:nvSpPr>
            <p:spPr bwMode="auto">
              <a:xfrm>
                <a:off x="4825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7" name="Rectangle 157"/>
              <p:cNvSpPr>
                <a:spLocks noChangeArrowheads="1"/>
              </p:cNvSpPr>
              <p:nvPr/>
            </p:nvSpPr>
            <p:spPr bwMode="auto">
              <a:xfrm>
                <a:off x="4964" y="255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8" name="Rectangle 158"/>
              <p:cNvSpPr>
                <a:spLocks noChangeArrowheads="1"/>
              </p:cNvSpPr>
              <p:nvPr/>
            </p:nvSpPr>
            <p:spPr bwMode="auto">
              <a:xfrm>
                <a:off x="4249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9" name="Rectangle 159"/>
              <p:cNvSpPr>
                <a:spLocks noChangeArrowheads="1"/>
              </p:cNvSpPr>
              <p:nvPr/>
            </p:nvSpPr>
            <p:spPr bwMode="auto">
              <a:xfrm>
                <a:off x="4393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0" name="Rectangle 160"/>
              <p:cNvSpPr>
                <a:spLocks noChangeArrowheads="1"/>
              </p:cNvSpPr>
              <p:nvPr/>
            </p:nvSpPr>
            <p:spPr bwMode="auto">
              <a:xfrm>
                <a:off x="4537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1" name="Rectangle 161"/>
              <p:cNvSpPr>
                <a:spLocks noChangeArrowheads="1"/>
              </p:cNvSpPr>
              <p:nvPr/>
            </p:nvSpPr>
            <p:spPr bwMode="auto">
              <a:xfrm>
                <a:off x="4681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2" name="Rectangle 162"/>
              <p:cNvSpPr>
                <a:spLocks noChangeArrowheads="1"/>
              </p:cNvSpPr>
              <p:nvPr/>
            </p:nvSpPr>
            <p:spPr bwMode="auto">
              <a:xfrm>
                <a:off x="4825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3" name="Rectangle 163"/>
              <p:cNvSpPr>
                <a:spLocks noChangeArrowheads="1"/>
              </p:cNvSpPr>
              <p:nvPr/>
            </p:nvSpPr>
            <p:spPr bwMode="auto">
              <a:xfrm>
                <a:off x="4964" y="270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4" name="Rectangle 164"/>
              <p:cNvSpPr>
                <a:spLocks noChangeArrowheads="1"/>
              </p:cNvSpPr>
              <p:nvPr/>
            </p:nvSpPr>
            <p:spPr bwMode="auto">
              <a:xfrm>
                <a:off x="2824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5" name="Rectangle 165"/>
              <p:cNvSpPr>
                <a:spLocks noChangeArrowheads="1"/>
              </p:cNvSpPr>
              <p:nvPr/>
            </p:nvSpPr>
            <p:spPr bwMode="auto">
              <a:xfrm>
                <a:off x="2968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6" name="Rectangle 166"/>
              <p:cNvSpPr>
                <a:spLocks noChangeArrowheads="1"/>
              </p:cNvSpPr>
              <p:nvPr/>
            </p:nvSpPr>
            <p:spPr bwMode="auto">
              <a:xfrm>
                <a:off x="3112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7" name="Rectangle 167"/>
              <p:cNvSpPr>
                <a:spLocks noChangeArrowheads="1"/>
              </p:cNvSpPr>
              <p:nvPr/>
            </p:nvSpPr>
            <p:spPr bwMode="auto">
              <a:xfrm>
                <a:off x="3256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8" name="Rectangle 168"/>
              <p:cNvSpPr>
                <a:spLocks noChangeArrowheads="1"/>
              </p:cNvSpPr>
              <p:nvPr/>
            </p:nvSpPr>
            <p:spPr bwMode="auto">
              <a:xfrm>
                <a:off x="3400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9" name="Rectangle 169"/>
              <p:cNvSpPr>
                <a:spLocks noChangeArrowheads="1"/>
              </p:cNvSpPr>
              <p:nvPr/>
            </p:nvSpPr>
            <p:spPr bwMode="auto">
              <a:xfrm>
                <a:off x="3539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0" name="Rectangle 170"/>
              <p:cNvSpPr>
                <a:spLocks noChangeArrowheads="1"/>
              </p:cNvSpPr>
              <p:nvPr/>
            </p:nvSpPr>
            <p:spPr bwMode="auto">
              <a:xfrm>
                <a:off x="3683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1" name="Rectangle 171"/>
              <p:cNvSpPr>
                <a:spLocks noChangeArrowheads="1"/>
              </p:cNvSpPr>
              <p:nvPr/>
            </p:nvSpPr>
            <p:spPr bwMode="auto">
              <a:xfrm>
                <a:off x="3827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2" name="Rectangle 172"/>
              <p:cNvSpPr>
                <a:spLocks noChangeArrowheads="1"/>
              </p:cNvSpPr>
              <p:nvPr/>
            </p:nvSpPr>
            <p:spPr bwMode="auto">
              <a:xfrm>
                <a:off x="3971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3" name="Rectangle 173"/>
              <p:cNvSpPr>
                <a:spLocks noChangeArrowheads="1"/>
              </p:cNvSpPr>
              <p:nvPr/>
            </p:nvSpPr>
            <p:spPr bwMode="auto">
              <a:xfrm>
                <a:off x="4110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4" name="Rectangle 174"/>
              <p:cNvSpPr>
                <a:spLocks noChangeArrowheads="1"/>
              </p:cNvSpPr>
              <p:nvPr/>
            </p:nvSpPr>
            <p:spPr bwMode="auto">
              <a:xfrm>
                <a:off x="2824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5" name="Rectangle 175"/>
              <p:cNvSpPr>
                <a:spLocks noChangeArrowheads="1"/>
              </p:cNvSpPr>
              <p:nvPr/>
            </p:nvSpPr>
            <p:spPr bwMode="auto">
              <a:xfrm>
                <a:off x="2968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6" name="Rectangle 176"/>
              <p:cNvSpPr>
                <a:spLocks noChangeArrowheads="1"/>
              </p:cNvSpPr>
              <p:nvPr/>
            </p:nvSpPr>
            <p:spPr bwMode="auto">
              <a:xfrm>
                <a:off x="3112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7" name="Rectangle 177"/>
              <p:cNvSpPr>
                <a:spLocks noChangeArrowheads="1"/>
              </p:cNvSpPr>
              <p:nvPr/>
            </p:nvSpPr>
            <p:spPr bwMode="auto">
              <a:xfrm>
                <a:off x="3256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8" name="Rectangle 178"/>
              <p:cNvSpPr>
                <a:spLocks noChangeArrowheads="1"/>
              </p:cNvSpPr>
              <p:nvPr/>
            </p:nvSpPr>
            <p:spPr bwMode="auto">
              <a:xfrm>
                <a:off x="3400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9" name="Rectangle 179"/>
              <p:cNvSpPr>
                <a:spLocks noChangeArrowheads="1"/>
              </p:cNvSpPr>
              <p:nvPr/>
            </p:nvSpPr>
            <p:spPr bwMode="auto">
              <a:xfrm>
                <a:off x="3539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0" name="Rectangle 180"/>
              <p:cNvSpPr>
                <a:spLocks noChangeArrowheads="1"/>
              </p:cNvSpPr>
              <p:nvPr/>
            </p:nvSpPr>
            <p:spPr bwMode="auto">
              <a:xfrm>
                <a:off x="3683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1" name="Rectangle 181"/>
              <p:cNvSpPr>
                <a:spLocks noChangeArrowheads="1"/>
              </p:cNvSpPr>
              <p:nvPr/>
            </p:nvSpPr>
            <p:spPr bwMode="auto">
              <a:xfrm>
                <a:off x="3827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2" name="Rectangle 182"/>
              <p:cNvSpPr>
                <a:spLocks noChangeArrowheads="1"/>
              </p:cNvSpPr>
              <p:nvPr/>
            </p:nvSpPr>
            <p:spPr bwMode="auto">
              <a:xfrm>
                <a:off x="3971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3" name="Rectangle 183"/>
              <p:cNvSpPr>
                <a:spLocks noChangeArrowheads="1"/>
              </p:cNvSpPr>
              <p:nvPr/>
            </p:nvSpPr>
            <p:spPr bwMode="auto">
              <a:xfrm>
                <a:off x="4110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4" name="Rectangle 184"/>
              <p:cNvSpPr>
                <a:spLocks noChangeArrowheads="1"/>
              </p:cNvSpPr>
              <p:nvPr/>
            </p:nvSpPr>
            <p:spPr bwMode="auto">
              <a:xfrm>
                <a:off x="2824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5" name="Rectangle 185"/>
              <p:cNvSpPr>
                <a:spLocks noChangeArrowheads="1"/>
              </p:cNvSpPr>
              <p:nvPr/>
            </p:nvSpPr>
            <p:spPr bwMode="auto">
              <a:xfrm>
                <a:off x="2968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6" name="Rectangle 186"/>
              <p:cNvSpPr>
                <a:spLocks noChangeArrowheads="1"/>
              </p:cNvSpPr>
              <p:nvPr/>
            </p:nvSpPr>
            <p:spPr bwMode="auto">
              <a:xfrm>
                <a:off x="3112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7" name="Rectangle 187"/>
              <p:cNvSpPr>
                <a:spLocks noChangeArrowheads="1"/>
              </p:cNvSpPr>
              <p:nvPr/>
            </p:nvSpPr>
            <p:spPr bwMode="auto">
              <a:xfrm>
                <a:off x="3256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8" name="Rectangle 188"/>
              <p:cNvSpPr>
                <a:spLocks noChangeArrowheads="1"/>
              </p:cNvSpPr>
              <p:nvPr/>
            </p:nvSpPr>
            <p:spPr bwMode="auto">
              <a:xfrm>
                <a:off x="3400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9" name="Rectangle 189"/>
              <p:cNvSpPr>
                <a:spLocks noChangeArrowheads="1"/>
              </p:cNvSpPr>
              <p:nvPr/>
            </p:nvSpPr>
            <p:spPr bwMode="auto">
              <a:xfrm>
                <a:off x="3539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0" name="Rectangle 190"/>
              <p:cNvSpPr>
                <a:spLocks noChangeArrowheads="1"/>
              </p:cNvSpPr>
              <p:nvPr/>
            </p:nvSpPr>
            <p:spPr bwMode="auto">
              <a:xfrm>
                <a:off x="3683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1" name="Rectangle 191"/>
              <p:cNvSpPr>
                <a:spLocks noChangeArrowheads="1"/>
              </p:cNvSpPr>
              <p:nvPr/>
            </p:nvSpPr>
            <p:spPr bwMode="auto">
              <a:xfrm>
                <a:off x="3827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2" name="Rectangle 192"/>
              <p:cNvSpPr>
                <a:spLocks noChangeArrowheads="1"/>
              </p:cNvSpPr>
              <p:nvPr/>
            </p:nvSpPr>
            <p:spPr bwMode="auto">
              <a:xfrm>
                <a:off x="3971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3" name="Rectangle 193"/>
              <p:cNvSpPr>
                <a:spLocks noChangeArrowheads="1"/>
              </p:cNvSpPr>
              <p:nvPr/>
            </p:nvSpPr>
            <p:spPr bwMode="auto">
              <a:xfrm>
                <a:off x="4110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4" name="Rectangle 194"/>
              <p:cNvSpPr>
                <a:spLocks noChangeArrowheads="1"/>
              </p:cNvSpPr>
              <p:nvPr/>
            </p:nvSpPr>
            <p:spPr bwMode="auto">
              <a:xfrm>
                <a:off x="2824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5" name="Rectangle 195"/>
              <p:cNvSpPr>
                <a:spLocks noChangeArrowheads="1"/>
              </p:cNvSpPr>
              <p:nvPr/>
            </p:nvSpPr>
            <p:spPr bwMode="auto">
              <a:xfrm>
                <a:off x="2968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6" name="Rectangle 196"/>
              <p:cNvSpPr>
                <a:spLocks noChangeArrowheads="1"/>
              </p:cNvSpPr>
              <p:nvPr/>
            </p:nvSpPr>
            <p:spPr bwMode="auto">
              <a:xfrm>
                <a:off x="3112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7" name="Rectangle 197"/>
              <p:cNvSpPr>
                <a:spLocks noChangeArrowheads="1"/>
              </p:cNvSpPr>
              <p:nvPr/>
            </p:nvSpPr>
            <p:spPr bwMode="auto">
              <a:xfrm>
                <a:off x="3256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8" name="Rectangle 198"/>
              <p:cNvSpPr>
                <a:spLocks noChangeArrowheads="1"/>
              </p:cNvSpPr>
              <p:nvPr/>
            </p:nvSpPr>
            <p:spPr bwMode="auto">
              <a:xfrm>
                <a:off x="3400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9" name="Rectangle 199"/>
              <p:cNvSpPr>
                <a:spLocks noChangeArrowheads="1"/>
              </p:cNvSpPr>
              <p:nvPr/>
            </p:nvSpPr>
            <p:spPr bwMode="auto">
              <a:xfrm>
                <a:off x="3539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0" name="Rectangle 200"/>
              <p:cNvSpPr>
                <a:spLocks noChangeArrowheads="1"/>
              </p:cNvSpPr>
              <p:nvPr/>
            </p:nvSpPr>
            <p:spPr bwMode="auto">
              <a:xfrm>
                <a:off x="3683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1" name="Rectangle 201"/>
              <p:cNvSpPr>
                <a:spLocks noChangeArrowheads="1"/>
              </p:cNvSpPr>
              <p:nvPr/>
            </p:nvSpPr>
            <p:spPr bwMode="auto">
              <a:xfrm>
                <a:off x="3827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2" name="Rectangle 202"/>
              <p:cNvSpPr>
                <a:spLocks noChangeArrowheads="1"/>
              </p:cNvSpPr>
              <p:nvPr/>
            </p:nvSpPr>
            <p:spPr bwMode="auto">
              <a:xfrm>
                <a:off x="3971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3" name="Rectangle 203"/>
              <p:cNvSpPr>
                <a:spLocks noChangeArrowheads="1"/>
              </p:cNvSpPr>
              <p:nvPr/>
            </p:nvSpPr>
            <p:spPr bwMode="auto">
              <a:xfrm>
                <a:off x="4110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4" name="Rectangle 204"/>
              <p:cNvSpPr>
                <a:spLocks noChangeArrowheads="1"/>
              </p:cNvSpPr>
              <p:nvPr/>
            </p:nvSpPr>
            <p:spPr bwMode="auto">
              <a:xfrm>
                <a:off x="2824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5" name="Rectangle 205"/>
              <p:cNvSpPr>
                <a:spLocks noChangeArrowheads="1"/>
              </p:cNvSpPr>
              <p:nvPr/>
            </p:nvSpPr>
            <p:spPr bwMode="auto">
              <a:xfrm>
                <a:off x="2968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6" name="Rectangle 206"/>
              <p:cNvSpPr>
                <a:spLocks noChangeArrowheads="1"/>
              </p:cNvSpPr>
              <p:nvPr/>
            </p:nvSpPr>
            <p:spPr bwMode="auto">
              <a:xfrm>
                <a:off x="3112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7" name="Rectangle 207"/>
              <p:cNvSpPr>
                <a:spLocks noChangeArrowheads="1"/>
              </p:cNvSpPr>
              <p:nvPr/>
            </p:nvSpPr>
            <p:spPr bwMode="auto">
              <a:xfrm>
                <a:off x="3256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8" name="Rectangle 208"/>
              <p:cNvSpPr>
                <a:spLocks noChangeArrowheads="1"/>
              </p:cNvSpPr>
              <p:nvPr/>
            </p:nvSpPr>
            <p:spPr bwMode="auto">
              <a:xfrm>
                <a:off x="3400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9" name="Rectangle 209"/>
              <p:cNvSpPr>
                <a:spLocks noChangeArrowheads="1"/>
              </p:cNvSpPr>
              <p:nvPr/>
            </p:nvSpPr>
            <p:spPr bwMode="auto">
              <a:xfrm>
                <a:off x="3539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0" name="Rectangle 210"/>
              <p:cNvSpPr>
                <a:spLocks noChangeArrowheads="1"/>
              </p:cNvSpPr>
              <p:nvPr/>
            </p:nvSpPr>
            <p:spPr bwMode="auto">
              <a:xfrm>
                <a:off x="3683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1" name="Rectangle 211"/>
              <p:cNvSpPr>
                <a:spLocks noChangeArrowheads="1"/>
              </p:cNvSpPr>
              <p:nvPr/>
            </p:nvSpPr>
            <p:spPr bwMode="auto">
              <a:xfrm>
                <a:off x="3827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2" name="Rectangle 212"/>
              <p:cNvSpPr>
                <a:spLocks noChangeArrowheads="1"/>
              </p:cNvSpPr>
              <p:nvPr/>
            </p:nvSpPr>
            <p:spPr bwMode="auto">
              <a:xfrm>
                <a:off x="3971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3" name="Rectangle 213"/>
              <p:cNvSpPr>
                <a:spLocks noChangeArrowheads="1"/>
              </p:cNvSpPr>
              <p:nvPr/>
            </p:nvSpPr>
            <p:spPr bwMode="auto">
              <a:xfrm>
                <a:off x="4110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4" name="Rectangle 214"/>
              <p:cNvSpPr>
                <a:spLocks noChangeArrowheads="1"/>
              </p:cNvSpPr>
              <p:nvPr/>
            </p:nvSpPr>
            <p:spPr bwMode="auto">
              <a:xfrm>
                <a:off x="4249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5" name="Rectangle 215"/>
              <p:cNvSpPr>
                <a:spLocks noChangeArrowheads="1"/>
              </p:cNvSpPr>
              <p:nvPr/>
            </p:nvSpPr>
            <p:spPr bwMode="auto">
              <a:xfrm>
                <a:off x="4393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6" name="Rectangle 216"/>
              <p:cNvSpPr>
                <a:spLocks noChangeArrowheads="1"/>
              </p:cNvSpPr>
              <p:nvPr/>
            </p:nvSpPr>
            <p:spPr bwMode="auto">
              <a:xfrm>
                <a:off x="4537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7" name="Rectangle 217"/>
              <p:cNvSpPr>
                <a:spLocks noChangeArrowheads="1"/>
              </p:cNvSpPr>
              <p:nvPr/>
            </p:nvSpPr>
            <p:spPr bwMode="auto">
              <a:xfrm>
                <a:off x="4681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8" name="Rectangle 218"/>
              <p:cNvSpPr>
                <a:spLocks noChangeArrowheads="1"/>
              </p:cNvSpPr>
              <p:nvPr/>
            </p:nvSpPr>
            <p:spPr bwMode="auto">
              <a:xfrm>
                <a:off x="4825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9" name="Rectangle 219"/>
              <p:cNvSpPr>
                <a:spLocks noChangeArrowheads="1"/>
              </p:cNvSpPr>
              <p:nvPr/>
            </p:nvSpPr>
            <p:spPr bwMode="auto">
              <a:xfrm>
                <a:off x="4964" y="2842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40" name="Rectangle 220"/>
              <p:cNvSpPr>
                <a:spLocks noChangeArrowheads="1"/>
              </p:cNvSpPr>
              <p:nvPr/>
            </p:nvSpPr>
            <p:spPr bwMode="auto">
              <a:xfrm>
                <a:off x="4249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41" name="Rectangle 221"/>
              <p:cNvSpPr>
                <a:spLocks noChangeArrowheads="1"/>
              </p:cNvSpPr>
              <p:nvPr/>
            </p:nvSpPr>
            <p:spPr bwMode="auto">
              <a:xfrm>
                <a:off x="4393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42" name="Rectangle 222"/>
              <p:cNvSpPr>
                <a:spLocks noChangeArrowheads="1"/>
              </p:cNvSpPr>
              <p:nvPr/>
            </p:nvSpPr>
            <p:spPr bwMode="auto">
              <a:xfrm>
                <a:off x="4537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43" name="Rectangle 223"/>
              <p:cNvSpPr>
                <a:spLocks noChangeArrowheads="1"/>
              </p:cNvSpPr>
              <p:nvPr/>
            </p:nvSpPr>
            <p:spPr bwMode="auto">
              <a:xfrm>
                <a:off x="4681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44" name="Rectangle 224"/>
              <p:cNvSpPr>
                <a:spLocks noChangeArrowheads="1"/>
              </p:cNvSpPr>
              <p:nvPr/>
            </p:nvSpPr>
            <p:spPr bwMode="auto">
              <a:xfrm>
                <a:off x="4825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45" name="Rectangle 225"/>
              <p:cNvSpPr>
                <a:spLocks noChangeArrowheads="1"/>
              </p:cNvSpPr>
              <p:nvPr/>
            </p:nvSpPr>
            <p:spPr bwMode="auto">
              <a:xfrm>
                <a:off x="4964" y="2984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46" name="Rectangle 226"/>
              <p:cNvSpPr>
                <a:spLocks noChangeArrowheads="1"/>
              </p:cNvSpPr>
              <p:nvPr/>
            </p:nvSpPr>
            <p:spPr bwMode="auto">
              <a:xfrm>
                <a:off x="4249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47" name="Rectangle 227"/>
              <p:cNvSpPr>
                <a:spLocks noChangeArrowheads="1"/>
              </p:cNvSpPr>
              <p:nvPr/>
            </p:nvSpPr>
            <p:spPr bwMode="auto">
              <a:xfrm>
                <a:off x="4393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48" name="Rectangle 228"/>
              <p:cNvSpPr>
                <a:spLocks noChangeArrowheads="1"/>
              </p:cNvSpPr>
              <p:nvPr/>
            </p:nvSpPr>
            <p:spPr bwMode="auto">
              <a:xfrm>
                <a:off x="4537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49" name="Rectangle 229"/>
              <p:cNvSpPr>
                <a:spLocks noChangeArrowheads="1"/>
              </p:cNvSpPr>
              <p:nvPr/>
            </p:nvSpPr>
            <p:spPr bwMode="auto">
              <a:xfrm>
                <a:off x="4681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0" name="Rectangle 230"/>
              <p:cNvSpPr>
                <a:spLocks noChangeArrowheads="1"/>
              </p:cNvSpPr>
              <p:nvPr/>
            </p:nvSpPr>
            <p:spPr bwMode="auto">
              <a:xfrm>
                <a:off x="4825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1" name="Rectangle 231"/>
              <p:cNvSpPr>
                <a:spLocks noChangeArrowheads="1"/>
              </p:cNvSpPr>
              <p:nvPr/>
            </p:nvSpPr>
            <p:spPr bwMode="auto">
              <a:xfrm>
                <a:off x="4964" y="3128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2" name="Rectangle 232"/>
              <p:cNvSpPr>
                <a:spLocks noChangeArrowheads="1"/>
              </p:cNvSpPr>
              <p:nvPr/>
            </p:nvSpPr>
            <p:spPr bwMode="auto">
              <a:xfrm>
                <a:off x="4249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3" name="Rectangle 233"/>
              <p:cNvSpPr>
                <a:spLocks noChangeArrowheads="1"/>
              </p:cNvSpPr>
              <p:nvPr/>
            </p:nvSpPr>
            <p:spPr bwMode="auto">
              <a:xfrm>
                <a:off x="4393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4" name="Rectangle 234"/>
              <p:cNvSpPr>
                <a:spLocks noChangeArrowheads="1"/>
              </p:cNvSpPr>
              <p:nvPr/>
            </p:nvSpPr>
            <p:spPr bwMode="auto">
              <a:xfrm>
                <a:off x="4537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5" name="Rectangle 235"/>
              <p:cNvSpPr>
                <a:spLocks noChangeArrowheads="1"/>
              </p:cNvSpPr>
              <p:nvPr/>
            </p:nvSpPr>
            <p:spPr bwMode="auto">
              <a:xfrm>
                <a:off x="4681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6" name="Rectangle 236"/>
              <p:cNvSpPr>
                <a:spLocks noChangeArrowheads="1"/>
              </p:cNvSpPr>
              <p:nvPr/>
            </p:nvSpPr>
            <p:spPr bwMode="auto">
              <a:xfrm>
                <a:off x="4825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7" name="Rectangle 237"/>
              <p:cNvSpPr>
                <a:spLocks noChangeArrowheads="1"/>
              </p:cNvSpPr>
              <p:nvPr/>
            </p:nvSpPr>
            <p:spPr bwMode="auto">
              <a:xfrm>
                <a:off x="4964" y="3270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8" name="Rectangle 238"/>
              <p:cNvSpPr>
                <a:spLocks noChangeArrowheads="1"/>
              </p:cNvSpPr>
              <p:nvPr/>
            </p:nvSpPr>
            <p:spPr bwMode="auto">
              <a:xfrm>
                <a:off x="4249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59" name="Rectangle 239"/>
              <p:cNvSpPr>
                <a:spLocks noChangeArrowheads="1"/>
              </p:cNvSpPr>
              <p:nvPr/>
            </p:nvSpPr>
            <p:spPr bwMode="auto">
              <a:xfrm>
                <a:off x="4393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60" name="Rectangle 240"/>
              <p:cNvSpPr>
                <a:spLocks noChangeArrowheads="1"/>
              </p:cNvSpPr>
              <p:nvPr/>
            </p:nvSpPr>
            <p:spPr bwMode="auto">
              <a:xfrm>
                <a:off x="4537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61" name="Rectangle 241"/>
              <p:cNvSpPr>
                <a:spLocks noChangeArrowheads="1"/>
              </p:cNvSpPr>
              <p:nvPr/>
            </p:nvSpPr>
            <p:spPr bwMode="auto">
              <a:xfrm>
                <a:off x="4681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62" name="Rectangle 242"/>
              <p:cNvSpPr>
                <a:spLocks noChangeArrowheads="1"/>
              </p:cNvSpPr>
              <p:nvPr/>
            </p:nvSpPr>
            <p:spPr bwMode="auto">
              <a:xfrm>
                <a:off x="4825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63" name="Rectangle 243"/>
              <p:cNvSpPr>
                <a:spLocks noChangeArrowheads="1"/>
              </p:cNvSpPr>
              <p:nvPr/>
            </p:nvSpPr>
            <p:spPr bwMode="auto">
              <a:xfrm>
                <a:off x="4964" y="3407"/>
                <a:ext cx="144" cy="14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" name="Line 245"/>
            <p:cNvSpPr>
              <a:spLocks noChangeShapeType="1"/>
            </p:cNvSpPr>
            <p:nvPr/>
          </p:nvSpPr>
          <p:spPr bwMode="auto">
            <a:xfrm>
              <a:off x="4920399" y="3082531"/>
              <a:ext cx="3011929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 type="oval" w="med" len="med"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7" name="Line 246"/>
            <p:cNvSpPr>
              <a:spLocks noChangeShapeType="1"/>
            </p:cNvSpPr>
            <p:nvPr/>
          </p:nvSpPr>
          <p:spPr bwMode="auto">
            <a:xfrm rot="5400000">
              <a:off x="3584491" y="4418412"/>
              <a:ext cx="2670572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 type="oval" w="med" len="med"/>
              <a:tailEnd type="triangle" w="med" len="med"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" name="Text Box 247"/>
            <p:cNvSpPr txBox="1">
              <a:spLocks noChangeArrowheads="1"/>
            </p:cNvSpPr>
            <p:nvPr/>
          </p:nvSpPr>
          <p:spPr bwMode="auto">
            <a:xfrm>
              <a:off x="4509342" y="2687243"/>
              <a:ext cx="868203" cy="42743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E" i="1" dirty="0">
                  <a:latin typeface="Times New Roman" pitchFamily="-110" charset="0"/>
                </a:rPr>
                <a:t>Origin</a:t>
              </a:r>
              <a:endParaRPr lang="en-US" i="1" dirty="0">
                <a:latin typeface="Times New Roman" pitchFamily="-110" charset="0"/>
              </a:endParaRPr>
            </a:p>
          </p:txBody>
        </p:sp>
        <p:sp>
          <p:nvSpPr>
            <p:cNvPr id="9" name="Text Box 248"/>
            <p:cNvSpPr txBox="1">
              <a:spLocks noChangeArrowheads="1"/>
            </p:cNvSpPr>
            <p:nvPr/>
          </p:nvSpPr>
          <p:spPr bwMode="auto">
            <a:xfrm>
              <a:off x="7876275" y="2836071"/>
              <a:ext cx="311407" cy="42743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E" i="1" dirty="0">
                  <a:latin typeface="Times New Roman" pitchFamily="-110" charset="0"/>
                </a:rPr>
                <a:t>x</a:t>
              </a:r>
              <a:endParaRPr lang="en-US" i="1" dirty="0">
                <a:latin typeface="Times New Roman" pitchFamily="-110" charset="0"/>
              </a:endParaRPr>
            </a:p>
          </p:txBody>
        </p:sp>
        <p:sp>
          <p:nvSpPr>
            <p:cNvPr id="10" name="Text Box 249"/>
            <p:cNvSpPr txBox="1">
              <a:spLocks noChangeArrowheads="1"/>
            </p:cNvSpPr>
            <p:nvPr/>
          </p:nvSpPr>
          <p:spPr bwMode="auto">
            <a:xfrm>
              <a:off x="4697432" y="5592368"/>
              <a:ext cx="311407" cy="42743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E" i="1" dirty="0">
                  <a:latin typeface="Times New Roman" pitchFamily="-110" charset="0"/>
                </a:rPr>
                <a:t>y</a:t>
              </a:r>
              <a:endParaRPr lang="en-US" i="1" dirty="0">
                <a:latin typeface="Times New Roman" pitchFamily="-110" charset="0"/>
              </a:endParaRPr>
            </a:p>
          </p:txBody>
        </p:sp>
        <p:sp>
          <p:nvSpPr>
            <p:cNvPr id="11" name="Text Box 250"/>
            <p:cNvSpPr txBox="1">
              <a:spLocks noChangeArrowheads="1"/>
            </p:cNvSpPr>
            <p:nvPr/>
          </p:nvSpPr>
          <p:spPr bwMode="auto">
            <a:xfrm>
              <a:off x="6704139" y="5612609"/>
              <a:ext cx="1591913" cy="42743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E" i="1" dirty="0">
                  <a:latin typeface="Times New Roman" pitchFamily="-110" charset="0"/>
                </a:rPr>
                <a:t>Image f (x, y)</a:t>
              </a:r>
              <a:endParaRPr lang="en-US" i="1" dirty="0">
                <a:latin typeface="Times New Roman" pitchFamily="-110" charset="0"/>
              </a:endParaRPr>
            </a:p>
          </p:txBody>
        </p:sp>
        <p:grpSp>
          <p:nvGrpSpPr>
            <p:cNvPr id="12" name="Group 261"/>
            <p:cNvGrpSpPr>
              <a:grpSpLocks/>
            </p:cNvGrpSpPr>
            <p:nvPr/>
          </p:nvGrpSpPr>
          <p:grpSpPr bwMode="auto">
            <a:xfrm>
              <a:off x="6513558" y="4260059"/>
              <a:ext cx="538111" cy="511969"/>
              <a:chOff x="3168" y="2244"/>
              <a:chExt cx="432" cy="430"/>
            </a:xfrm>
          </p:grpSpPr>
          <p:sp>
            <p:nvSpPr>
              <p:cNvPr id="15" name="Rectangle 252"/>
              <p:cNvSpPr>
                <a:spLocks noChangeArrowheads="1"/>
              </p:cNvSpPr>
              <p:nvPr/>
            </p:nvSpPr>
            <p:spPr bwMode="auto">
              <a:xfrm>
                <a:off x="3168" y="2244"/>
                <a:ext cx="144" cy="144"/>
              </a:xfrm>
              <a:prstGeom prst="rect">
                <a:avLst/>
              </a:prstGeom>
              <a:solidFill>
                <a:srgbClr val="99CCFF">
                  <a:alpha val="18823"/>
                </a:srgbClr>
              </a:solidFill>
              <a:ln w="25400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Rectangle 253"/>
              <p:cNvSpPr>
                <a:spLocks noChangeArrowheads="1"/>
              </p:cNvSpPr>
              <p:nvPr/>
            </p:nvSpPr>
            <p:spPr bwMode="auto">
              <a:xfrm>
                <a:off x="3312" y="2244"/>
                <a:ext cx="144" cy="144"/>
              </a:xfrm>
              <a:prstGeom prst="rect">
                <a:avLst/>
              </a:prstGeom>
              <a:solidFill>
                <a:srgbClr val="99CCFF">
                  <a:alpha val="18823"/>
                </a:srgbClr>
              </a:solidFill>
              <a:ln w="25400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Rectangle 254"/>
              <p:cNvSpPr>
                <a:spLocks noChangeArrowheads="1"/>
              </p:cNvSpPr>
              <p:nvPr/>
            </p:nvSpPr>
            <p:spPr bwMode="auto">
              <a:xfrm>
                <a:off x="3456" y="2244"/>
                <a:ext cx="144" cy="144"/>
              </a:xfrm>
              <a:prstGeom prst="rect">
                <a:avLst/>
              </a:prstGeom>
              <a:solidFill>
                <a:srgbClr val="99CCFF">
                  <a:alpha val="18823"/>
                </a:srgbClr>
              </a:solidFill>
              <a:ln w="25400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Rectangle 255"/>
              <p:cNvSpPr>
                <a:spLocks noChangeArrowheads="1"/>
              </p:cNvSpPr>
              <p:nvPr/>
            </p:nvSpPr>
            <p:spPr bwMode="auto">
              <a:xfrm>
                <a:off x="3168" y="2386"/>
                <a:ext cx="144" cy="144"/>
              </a:xfrm>
              <a:prstGeom prst="rect">
                <a:avLst/>
              </a:prstGeom>
              <a:solidFill>
                <a:srgbClr val="99CCFF">
                  <a:alpha val="18823"/>
                </a:srgbClr>
              </a:solidFill>
              <a:ln w="25400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Rectangle 256"/>
              <p:cNvSpPr>
                <a:spLocks noChangeArrowheads="1"/>
              </p:cNvSpPr>
              <p:nvPr/>
            </p:nvSpPr>
            <p:spPr bwMode="auto">
              <a:xfrm>
                <a:off x="3312" y="2386"/>
                <a:ext cx="144" cy="144"/>
              </a:xfrm>
              <a:prstGeom prst="rect">
                <a:avLst/>
              </a:prstGeom>
              <a:solidFill>
                <a:srgbClr val="000080">
                  <a:alpha val="18823"/>
                </a:srgbClr>
              </a:solidFill>
              <a:ln w="25400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Rectangle 257"/>
              <p:cNvSpPr>
                <a:spLocks noChangeArrowheads="1"/>
              </p:cNvSpPr>
              <p:nvPr/>
            </p:nvSpPr>
            <p:spPr bwMode="auto">
              <a:xfrm>
                <a:off x="3456" y="2386"/>
                <a:ext cx="144" cy="144"/>
              </a:xfrm>
              <a:prstGeom prst="rect">
                <a:avLst/>
              </a:prstGeom>
              <a:solidFill>
                <a:srgbClr val="99CCFF">
                  <a:alpha val="18823"/>
                </a:srgbClr>
              </a:solidFill>
              <a:ln w="25400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Rectangle 258"/>
              <p:cNvSpPr>
                <a:spLocks noChangeArrowheads="1"/>
              </p:cNvSpPr>
              <p:nvPr/>
            </p:nvSpPr>
            <p:spPr bwMode="auto">
              <a:xfrm>
                <a:off x="3168" y="2530"/>
                <a:ext cx="144" cy="144"/>
              </a:xfrm>
              <a:prstGeom prst="rect">
                <a:avLst/>
              </a:prstGeom>
              <a:solidFill>
                <a:srgbClr val="99CCFF">
                  <a:alpha val="18823"/>
                </a:srgbClr>
              </a:solidFill>
              <a:ln w="25400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Rectangle 259"/>
              <p:cNvSpPr>
                <a:spLocks noChangeArrowheads="1"/>
              </p:cNvSpPr>
              <p:nvPr/>
            </p:nvSpPr>
            <p:spPr bwMode="auto">
              <a:xfrm>
                <a:off x="3312" y="2530"/>
                <a:ext cx="144" cy="144"/>
              </a:xfrm>
              <a:prstGeom prst="rect">
                <a:avLst/>
              </a:prstGeom>
              <a:solidFill>
                <a:srgbClr val="99CCFF">
                  <a:alpha val="18823"/>
                </a:srgbClr>
              </a:solidFill>
              <a:ln w="25400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Rectangle 260"/>
              <p:cNvSpPr>
                <a:spLocks noChangeArrowheads="1"/>
              </p:cNvSpPr>
              <p:nvPr/>
            </p:nvSpPr>
            <p:spPr bwMode="auto">
              <a:xfrm>
                <a:off x="3456" y="2530"/>
                <a:ext cx="144" cy="144"/>
              </a:xfrm>
              <a:prstGeom prst="rect">
                <a:avLst/>
              </a:prstGeom>
              <a:solidFill>
                <a:srgbClr val="99CCFF">
                  <a:alpha val="18823"/>
                </a:srgbClr>
              </a:solidFill>
              <a:ln w="25400">
                <a:solidFill>
                  <a:srgbClr val="00B0F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3" name="Text Box 262"/>
            <p:cNvSpPr txBox="1">
              <a:spLocks noChangeArrowheads="1"/>
            </p:cNvSpPr>
            <p:nvPr/>
          </p:nvSpPr>
          <p:spPr bwMode="auto">
            <a:xfrm>
              <a:off x="7852608" y="4248152"/>
              <a:ext cx="529392" cy="320278"/>
            </a:xfrm>
            <a:prstGeom prst="rect">
              <a:avLst/>
            </a:prstGeom>
            <a:noFill/>
            <a:ln w="12700">
              <a:solidFill>
                <a:srgbClr val="00B0F0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IE" i="1" dirty="0">
                  <a:latin typeface="Times New Roman" pitchFamily="-110" charset="0"/>
                </a:rPr>
                <a:t>(x, y)</a:t>
              </a:r>
              <a:endParaRPr lang="en-US" i="1" dirty="0">
                <a:latin typeface="Times New Roman" pitchFamily="-110" charset="0"/>
              </a:endParaRPr>
            </a:p>
          </p:txBody>
        </p:sp>
        <p:cxnSp>
          <p:nvCxnSpPr>
            <p:cNvPr id="14" name="AutoShape 263"/>
            <p:cNvCxnSpPr>
              <a:cxnSpLocks noChangeShapeType="1"/>
              <a:stCxn id="13" idx="1"/>
            </p:cNvCxnSpPr>
            <p:nvPr/>
          </p:nvCxnSpPr>
          <p:spPr bwMode="auto">
            <a:xfrm rot="10800000" flipV="1">
              <a:off x="6750227" y="4408887"/>
              <a:ext cx="1102381" cy="107156"/>
            </a:xfrm>
            <a:prstGeom prst="curvedConnector3">
              <a:avLst>
                <a:gd name="adj1" fmla="val 50000"/>
              </a:avLst>
            </a:prstGeom>
            <a:noFill/>
            <a:ln w="22225">
              <a:solidFill>
                <a:srgbClr val="00B0F0"/>
              </a:solidFill>
              <a:round/>
              <a:headEnd/>
              <a:tailEnd type="triangle" w="med" len="med"/>
            </a:ln>
          </p:spPr>
        </p:cxnSp>
      </p:grpSp>
      <p:sp>
        <p:nvSpPr>
          <p:cNvPr id="264" name="Rectangle 263"/>
          <p:cNvSpPr/>
          <p:nvPr/>
        </p:nvSpPr>
        <p:spPr>
          <a:xfrm>
            <a:off x="381000" y="414605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dirty="0" err="1" smtClean="0">
                <a:latin typeface="+mj-lt"/>
                <a:cs typeface="Times New Roman" pitchFamily="18" charset="0"/>
              </a:rPr>
              <a:t>Dimana</a:t>
            </a:r>
            <a:r>
              <a:rPr lang="en-IE" dirty="0" smtClean="0">
                <a:latin typeface="+mj-lt"/>
                <a:cs typeface="Times New Roman" pitchFamily="18" charset="0"/>
              </a:rPr>
              <a:t> </a:t>
            </a:r>
            <a:r>
              <a:rPr lang="en-IE" i="1" dirty="0">
                <a:latin typeface="+mj-lt"/>
                <a:cs typeface="Times New Roman" pitchFamily="18" charset="0"/>
              </a:rPr>
              <a:t>f (x, y)</a:t>
            </a:r>
            <a:r>
              <a:rPr lang="en-IE" dirty="0">
                <a:latin typeface="+mj-lt"/>
                <a:cs typeface="Times New Roman" pitchFamily="18" charset="0"/>
              </a:rPr>
              <a:t> </a:t>
            </a:r>
            <a:r>
              <a:rPr lang="en-IE" dirty="0" err="1">
                <a:latin typeface="+mj-lt"/>
                <a:cs typeface="Times New Roman" pitchFamily="18" charset="0"/>
              </a:rPr>
              <a:t>adalah</a:t>
            </a:r>
            <a:r>
              <a:rPr lang="en-IE" dirty="0">
                <a:latin typeface="+mj-lt"/>
                <a:cs typeface="Times New Roman" pitchFamily="18" charset="0"/>
              </a:rPr>
              <a:t> input image,  </a:t>
            </a:r>
            <a:r>
              <a:rPr lang="en-IE" i="1" dirty="0">
                <a:latin typeface="+mj-lt"/>
                <a:cs typeface="Times New Roman" pitchFamily="18" charset="0"/>
              </a:rPr>
              <a:t>T</a:t>
            </a:r>
            <a:r>
              <a:rPr lang="en-IE" dirty="0">
                <a:latin typeface="+mj-lt"/>
                <a:cs typeface="Times New Roman" pitchFamily="18" charset="0"/>
              </a:rPr>
              <a:t> </a:t>
            </a:r>
            <a:r>
              <a:rPr lang="en-IE" dirty="0" err="1">
                <a:latin typeface="+mj-lt"/>
                <a:cs typeface="Times New Roman" pitchFamily="18" charset="0"/>
              </a:rPr>
              <a:t>adalah</a:t>
            </a:r>
            <a:r>
              <a:rPr lang="en-IE" dirty="0">
                <a:latin typeface="+mj-lt"/>
                <a:cs typeface="Times New Roman" pitchFamily="18" charset="0"/>
              </a:rPr>
              <a:t> operator yang </a:t>
            </a:r>
            <a:r>
              <a:rPr lang="en-IE" dirty="0" err="1">
                <a:latin typeface="+mj-lt"/>
                <a:cs typeface="Times New Roman" pitchFamily="18" charset="0"/>
              </a:rPr>
              <a:t>didefinisikan</a:t>
            </a:r>
            <a:r>
              <a:rPr lang="en-IE" dirty="0">
                <a:latin typeface="+mj-lt"/>
                <a:cs typeface="Times New Roman" pitchFamily="18" charset="0"/>
              </a:rPr>
              <a:t> </a:t>
            </a:r>
            <a:r>
              <a:rPr lang="en-IE" dirty="0" err="1" smtClean="0">
                <a:latin typeface="+mj-lt"/>
                <a:cs typeface="Times New Roman" pitchFamily="18" charset="0"/>
              </a:rPr>
              <a:t>untuk</a:t>
            </a:r>
            <a:r>
              <a:rPr lang="en-IE" dirty="0" smtClean="0">
                <a:latin typeface="+mj-lt"/>
                <a:cs typeface="Times New Roman" pitchFamily="18" charset="0"/>
              </a:rPr>
              <a:t> </a:t>
            </a:r>
            <a:r>
              <a:rPr lang="en-IE" i="1" dirty="0">
                <a:latin typeface="+mj-lt"/>
                <a:cs typeface="Times New Roman" pitchFamily="18" charset="0"/>
              </a:rPr>
              <a:t>(x, y) </a:t>
            </a:r>
            <a:r>
              <a:rPr lang="en-IE" dirty="0" err="1">
                <a:latin typeface="+mj-lt"/>
                <a:cs typeface="Times New Roman" pitchFamily="18" charset="0"/>
              </a:rPr>
              <a:t>dan</a:t>
            </a:r>
            <a:r>
              <a:rPr lang="en-IE" dirty="0">
                <a:latin typeface="+mj-lt"/>
                <a:cs typeface="Times New Roman" pitchFamily="18" charset="0"/>
              </a:rPr>
              <a:t> </a:t>
            </a:r>
            <a:r>
              <a:rPr lang="en-IE" i="1" dirty="0">
                <a:latin typeface="+mj-lt"/>
                <a:cs typeface="Times New Roman" pitchFamily="18" charset="0"/>
              </a:rPr>
              <a:t>g (x, y)</a:t>
            </a:r>
            <a:r>
              <a:rPr lang="en-IE" dirty="0">
                <a:latin typeface="+mj-lt"/>
                <a:cs typeface="Times New Roman" pitchFamily="18" charset="0"/>
              </a:rPr>
              <a:t> </a:t>
            </a:r>
            <a:r>
              <a:rPr lang="en-IE" dirty="0" err="1">
                <a:latin typeface="+mj-lt"/>
                <a:cs typeface="Times New Roman" pitchFamily="18" charset="0"/>
              </a:rPr>
              <a:t>adalah</a:t>
            </a:r>
            <a:r>
              <a:rPr lang="en-IE" dirty="0">
                <a:latin typeface="+mj-lt"/>
                <a:cs typeface="Times New Roman" pitchFamily="18" charset="0"/>
              </a:rPr>
              <a:t> output image</a:t>
            </a:r>
            <a:r>
              <a:rPr lang="en-IE" i="1" dirty="0">
                <a:latin typeface="+mj-lt"/>
                <a:cs typeface="Times New Roman" pitchFamily="18" charset="0"/>
              </a:rPr>
              <a:t>.</a:t>
            </a:r>
            <a:endParaRPr lang="en-US" i="1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29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Operasi</a:t>
            </a:r>
            <a:r>
              <a:rPr lang="en-US" dirty="0" smtClean="0"/>
              <a:t> Pixel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yang </a:t>
            </a:r>
            <a:r>
              <a:rPr lang="en-US" dirty="0" err="1"/>
              <a:t>memetakan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yang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 smtClean="0"/>
              <a:t>sendiri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296733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dirty="0" err="1" smtClean="0">
                <a:latin typeface="+mj-lt"/>
                <a:cs typeface="Times New Roman" pitchFamily="18" charset="0"/>
              </a:rPr>
              <a:t>Dimana</a:t>
            </a:r>
            <a:r>
              <a:rPr lang="en-IE" dirty="0" smtClean="0">
                <a:latin typeface="+mj-lt"/>
                <a:cs typeface="Times New Roman" pitchFamily="18" charset="0"/>
              </a:rPr>
              <a:t> </a:t>
            </a:r>
            <a:r>
              <a:rPr lang="en-IE" i="1" dirty="0">
                <a:latin typeface="+mj-lt"/>
                <a:cs typeface="Times New Roman" pitchFamily="18" charset="0"/>
              </a:rPr>
              <a:t>f (x, y)</a:t>
            </a:r>
            <a:r>
              <a:rPr lang="en-IE" dirty="0">
                <a:latin typeface="+mj-lt"/>
                <a:cs typeface="Times New Roman" pitchFamily="18" charset="0"/>
              </a:rPr>
              <a:t> </a:t>
            </a:r>
            <a:r>
              <a:rPr lang="en-IE" dirty="0" err="1">
                <a:latin typeface="+mj-lt"/>
                <a:cs typeface="Times New Roman" pitchFamily="18" charset="0"/>
              </a:rPr>
              <a:t>adalah</a:t>
            </a:r>
            <a:r>
              <a:rPr lang="en-IE" dirty="0">
                <a:latin typeface="+mj-lt"/>
                <a:cs typeface="Times New Roman" pitchFamily="18" charset="0"/>
              </a:rPr>
              <a:t> input image,  </a:t>
            </a:r>
            <a:r>
              <a:rPr lang="en-IE" i="1" dirty="0">
                <a:latin typeface="+mj-lt"/>
                <a:cs typeface="Times New Roman" pitchFamily="18" charset="0"/>
              </a:rPr>
              <a:t>T</a:t>
            </a:r>
            <a:r>
              <a:rPr lang="en-IE" dirty="0">
                <a:latin typeface="+mj-lt"/>
                <a:cs typeface="Times New Roman" pitchFamily="18" charset="0"/>
              </a:rPr>
              <a:t> </a:t>
            </a:r>
            <a:r>
              <a:rPr lang="en-IE" dirty="0" err="1">
                <a:latin typeface="+mj-lt"/>
                <a:cs typeface="Times New Roman" pitchFamily="18" charset="0"/>
              </a:rPr>
              <a:t>adalah</a:t>
            </a:r>
            <a:r>
              <a:rPr lang="en-IE" dirty="0">
                <a:latin typeface="+mj-lt"/>
                <a:cs typeface="Times New Roman" pitchFamily="18" charset="0"/>
              </a:rPr>
              <a:t> operator yang </a:t>
            </a:r>
            <a:r>
              <a:rPr lang="en-IE" dirty="0" err="1">
                <a:latin typeface="+mj-lt"/>
                <a:cs typeface="Times New Roman" pitchFamily="18" charset="0"/>
              </a:rPr>
              <a:t>didefinisikan</a:t>
            </a:r>
            <a:r>
              <a:rPr lang="en-IE" dirty="0">
                <a:latin typeface="+mj-lt"/>
                <a:cs typeface="Times New Roman" pitchFamily="18" charset="0"/>
              </a:rPr>
              <a:t> </a:t>
            </a:r>
            <a:r>
              <a:rPr lang="en-IE" dirty="0" err="1" smtClean="0">
                <a:latin typeface="+mj-lt"/>
                <a:cs typeface="Times New Roman" pitchFamily="18" charset="0"/>
              </a:rPr>
              <a:t>untuk</a:t>
            </a:r>
            <a:r>
              <a:rPr lang="en-IE" dirty="0" smtClean="0">
                <a:latin typeface="+mj-lt"/>
                <a:cs typeface="Times New Roman" pitchFamily="18" charset="0"/>
              </a:rPr>
              <a:t> </a:t>
            </a:r>
            <a:r>
              <a:rPr lang="en-IE" i="1" dirty="0">
                <a:latin typeface="+mj-lt"/>
                <a:cs typeface="Times New Roman" pitchFamily="18" charset="0"/>
              </a:rPr>
              <a:t>(x, y) </a:t>
            </a:r>
            <a:r>
              <a:rPr lang="en-IE" dirty="0" err="1">
                <a:latin typeface="+mj-lt"/>
                <a:cs typeface="Times New Roman" pitchFamily="18" charset="0"/>
              </a:rPr>
              <a:t>dan</a:t>
            </a:r>
            <a:r>
              <a:rPr lang="en-IE" dirty="0">
                <a:latin typeface="+mj-lt"/>
                <a:cs typeface="Times New Roman" pitchFamily="18" charset="0"/>
              </a:rPr>
              <a:t> </a:t>
            </a:r>
            <a:r>
              <a:rPr lang="en-IE" i="1" dirty="0">
                <a:latin typeface="+mj-lt"/>
                <a:cs typeface="Times New Roman" pitchFamily="18" charset="0"/>
              </a:rPr>
              <a:t>g (x, y)</a:t>
            </a:r>
            <a:r>
              <a:rPr lang="en-IE" dirty="0">
                <a:latin typeface="+mj-lt"/>
                <a:cs typeface="Times New Roman" pitchFamily="18" charset="0"/>
              </a:rPr>
              <a:t> </a:t>
            </a:r>
            <a:r>
              <a:rPr lang="en-IE" dirty="0" err="1">
                <a:latin typeface="+mj-lt"/>
                <a:cs typeface="Times New Roman" pitchFamily="18" charset="0"/>
              </a:rPr>
              <a:t>adalah</a:t>
            </a:r>
            <a:r>
              <a:rPr lang="en-IE" dirty="0">
                <a:latin typeface="+mj-lt"/>
                <a:cs typeface="Times New Roman" pitchFamily="18" charset="0"/>
              </a:rPr>
              <a:t> output image</a:t>
            </a:r>
            <a:r>
              <a:rPr lang="en-IE" i="1" dirty="0">
                <a:latin typeface="+mj-lt"/>
                <a:cs typeface="Times New Roman" pitchFamily="18" charset="0"/>
              </a:rPr>
              <a:t>.</a:t>
            </a:r>
            <a:endParaRPr lang="en-US" i="1" dirty="0">
              <a:latin typeface="+mj-lt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43000" y="4191000"/>
                <a:ext cx="29546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	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4191000"/>
                <a:ext cx="2954655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143000" y="4953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yang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f(y, x).</a:t>
            </a:r>
          </a:p>
        </p:txBody>
      </p:sp>
    </p:spTree>
    <p:extLst>
      <p:ext uri="{BB962C8B-B14F-4D97-AF65-F5344CB8AC3E}">
        <p14:creationId xmlns:p14="http://schemas.microsoft.com/office/powerpoint/2010/main" val="179240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Basic Intensity Transformation</a:t>
            </a:r>
            <a:r>
              <a:rPr lang="en-IE" dirty="0" smtClean="0">
                <a:cs typeface="Times New Roman" pitchFamily="18" charset="0"/>
              </a:rPr>
              <a:t/>
            </a:r>
            <a:br>
              <a:rPr lang="en-IE" dirty="0" smtClean="0">
                <a:cs typeface="Times New Roman" pitchFamily="18" charset="0"/>
              </a:rPr>
            </a:br>
            <a:r>
              <a:rPr lang="en-IE" dirty="0" smtClean="0">
                <a:cs typeface="Times New Roman" pitchFamily="18" charset="0"/>
              </a:rPr>
              <a:t>Point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/>
              <a:t>Operasi</a:t>
            </a:r>
            <a:r>
              <a:rPr lang="en-US" sz="3200" dirty="0"/>
              <a:t> </a:t>
            </a:r>
            <a:r>
              <a:rPr lang="en-US" sz="3200" dirty="0" err="1"/>
              <a:t>sederhana</a:t>
            </a:r>
            <a:r>
              <a:rPr lang="en-US" sz="3200" dirty="0"/>
              <a:t> spatial domain </a:t>
            </a:r>
            <a:r>
              <a:rPr lang="en-US" sz="3200" dirty="0" err="1"/>
              <a:t>terjadi</a:t>
            </a:r>
            <a:r>
              <a:rPr lang="en-US" sz="3200" dirty="0"/>
              <a:t> </a:t>
            </a:r>
            <a:r>
              <a:rPr lang="en-US" sz="3200" dirty="0" err="1"/>
              <a:t>ketika</a:t>
            </a:r>
            <a:r>
              <a:rPr lang="en-US" sz="3200" dirty="0"/>
              <a:t> </a:t>
            </a:r>
            <a:r>
              <a:rPr lang="en-US" sz="3200" dirty="0" err="1"/>
              <a:t>memanipulasi</a:t>
            </a:r>
            <a:r>
              <a:rPr lang="en-US" sz="3200" dirty="0"/>
              <a:t> pixel </a:t>
            </a:r>
            <a:r>
              <a:rPr lang="en-US" sz="3200" dirty="0" err="1"/>
              <a:t>itu</a:t>
            </a:r>
            <a:r>
              <a:rPr lang="en-US" sz="3200" dirty="0"/>
              <a:t> </a:t>
            </a:r>
            <a:r>
              <a:rPr lang="en-US" sz="3200" dirty="0" err="1"/>
              <a:t>sendiri</a:t>
            </a:r>
            <a:r>
              <a:rPr lang="en-US" sz="3200" dirty="0"/>
              <a:t>. </a:t>
            </a:r>
          </a:p>
          <a:p>
            <a:r>
              <a:rPr lang="en-US" sz="3200" dirty="0"/>
              <a:t>T </a:t>
            </a:r>
            <a:r>
              <a:rPr lang="en-US" sz="3200" dirty="0" err="1"/>
              <a:t>disebut</a:t>
            </a:r>
            <a:r>
              <a:rPr lang="en-US" sz="3200" dirty="0"/>
              <a:t> </a:t>
            </a:r>
            <a:r>
              <a:rPr lang="en-US" sz="3200" dirty="0" err="1"/>
              <a:t>sebagai</a:t>
            </a:r>
            <a:r>
              <a:rPr lang="en-US" sz="3200" dirty="0"/>
              <a:t> point processing operation. </a:t>
            </a:r>
          </a:p>
          <a:p>
            <a:r>
              <a:rPr lang="en-US" sz="3200" dirty="0"/>
              <a:t>Point processing operations:</a:t>
            </a:r>
          </a:p>
          <a:p>
            <a:pPr marL="457200" lvl="1" indent="0">
              <a:buNone/>
            </a:pPr>
            <a:r>
              <a:rPr lang="en-US" sz="3200" dirty="0"/>
              <a:t>s = T ( r )</a:t>
            </a:r>
          </a:p>
          <a:p>
            <a:r>
              <a:rPr lang="en-US" sz="3200" dirty="0"/>
              <a:t>s </a:t>
            </a:r>
            <a:r>
              <a:rPr lang="en-US" sz="3200" dirty="0" err="1"/>
              <a:t>adalah</a:t>
            </a:r>
            <a:r>
              <a:rPr lang="en-US" sz="3200" dirty="0"/>
              <a:t> output image pixel value </a:t>
            </a:r>
          </a:p>
          <a:p>
            <a:r>
              <a:rPr lang="en-US" sz="3200" dirty="0"/>
              <a:t>r </a:t>
            </a:r>
            <a:r>
              <a:rPr lang="en-US" sz="3200" dirty="0" err="1"/>
              <a:t>adalah</a:t>
            </a:r>
            <a:r>
              <a:rPr lang="en-US" sz="3200" dirty="0"/>
              <a:t>  original image pixel value.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98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Menggunakan</a:t>
            </a:r>
            <a:r>
              <a:rPr lang="en-US" dirty="0"/>
              <a:t> Histogram Citra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Histogram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diagram yang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id-ID" dirty="0"/>
              <a:t>setiap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yang </a:t>
            </a:r>
            <a:r>
              <a:rPr lang="en-US" dirty="0" err="1"/>
              <a:t>muncul</a:t>
            </a:r>
            <a:r>
              <a:rPr lang="en-US" dirty="0"/>
              <a:t> di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  <a:r>
              <a:rPr lang="en-US" dirty="0" err="1" smtClean="0"/>
              <a:t>citra</a:t>
            </a:r>
            <a:endParaRPr lang="en-US" dirty="0" smtClean="0"/>
          </a:p>
          <a:p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piksel-piksel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 smtClean="0"/>
              <a:t>banyak</a:t>
            </a:r>
            <a:endParaRPr lang="en-US" dirty="0" smtClean="0"/>
          </a:p>
          <a:p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aras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0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smtClean="0"/>
              <a:t>255</a:t>
            </a:r>
          </a:p>
          <a:p>
            <a:r>
              <a:rPr lang="en-US" dirty="0" err="1"/>
              <a:t>hist</a:t>
            </a:r>
            <a:r>
              <a:rPr lang="en-US" dirty="0"/>
              <a:t>(k+1)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yang </a:t>
            </a:r>
            <a:r>
              <a:rPr lang="en-US" dirty="0" err="1"/>
              <a:t>bernilai</a:t>
            </a:r>
            <a:r>
              <a:rPr lang="en-US" dirty="0"/>
              <a:t> k. </a:t>
            </a:r>
            <a:endParaRPr lang="en-US" dirty="0" smtClean="0"/>
          </a:p>
          <a:p>
            <a:r>
              <a:rPr lang="en-US" dirty="0" err="1"/>
              <a:t>Manfaat</a:t>
            </a:r>
            <a:endParaRPr lang="en-US" dirty="0"/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dpt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yang </a:t>
            </a:r>
            <a:r>
              <a:rPr lang="en-US" dirty="0" err="1"/>
              <a:t>diinginkan</a:t>
            </a:r>
            <a:endParaRPr lang="en-US" dirty="0"/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theshold</a:t>
            </a:r>
            <a:endParaRPr lang="en-US" dirty="0"/>
          </a:p>
          <a:p>
            <a:pPr marL="628650" lvl="1" indent="-171450">
              <a:buFont typeface="Wingdings" pitchFamily="2" charset="2"/>
              <a:buChar char="Ø"/>
            </a:pP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proses </a:t>
            </a:r>
            <a:r>
              <a:rPr lang="en-US" dirty="0" err="1"/>
              <a:t>segmentasi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nilai2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objeck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batas2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object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dipisahkan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50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5830465"/>
              </p:ext>
            </p:extLst>
          </p:nvPr>
        </p:nvGraphicFramePr>
        <p:xfrm>
          <a:off x="1295400" y="838200"/>
          <a:ext cx="5436870" cy="45035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36870"/>
              </a:tblGrid>
              <a:tr h="450357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ALGORITMA 3.1 – </a:t>
                      </a:r>
                      <a:r>
                        <a:rPr lang="en-US" sz="1600" kern="50" dirty="0" err="1">
                          <a:effectLst/>
                        </a:rPr>
                        <a:t>Menghitung</a:t>
                      </a:r>
                      <a:r>
                        <a:rPr lang="en-US" sz="1600" kern="50" dirty="0">
                          <a:effectLst/>
                        </a:rPr>
                        <a:t> histogram </a:t>
                      </a:r>
                      <a:r>
                        <a:rPr lang="en-US" sz="1600" kern="50" dirty="0" err="1">
                          <a:effectLst/>
                        </a:rPr>
                        <a:t>citra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aras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keabuan</a:t>
                      </a:r>
                      <a:endParaRPr lang="en-US" sz="1600" kern="5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</a:rPr>
                        <a:t>Masukan</a:t>
                      </a:r>
                      <a:r>
                        <a:rPr lang="en-US" sz="1600" kern="50" dirty="0">
                          <a:effectLst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f(M, N) : </a:t>
                      </a:r>
                      <a:r>
                        <a:rPr lang="en-US" sz="1600" kern="50" dirty="0" err="1">
                          <a:effectLst/>
                        </a:rPr>
                        <a:t>citra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berukuran</a:t>
                      </a:r>
                      <a:r>
                        <a:rPr lang="en-US" sz="1600" kern="50" dirty="0">
                          <a:effectLst/>
                        </a:rPr>
                        <a:t> M </a:t>
                      </a:r>
                      <a:r>
                        <a:rPr lang="en-US" sz="1600" kern="50" dirty="0" err="1">
                          <a:effectLst/>
                        </a:rPr>
                        <a:t>baris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dan</a:t>
                      </a:r>
                      <a:r>
                        <a:rPr lang="en-US" sz="1600" kern="50" dirty="0">
                          <a:effectLst/>
                        </a:rPr>
                        <a:t> N </a:t>
                      </a:r>
                      <a:r>
                        <a:rPr lang="en-US" sz="1600" kern="50" dirty="0" err="1">
                          <a:effectLst/>
                        </a:rPr>
                        <a:t>kolom</a:t>
                      </a:r>
                      <a:endParaRPr lang="en-US" sz="1600" kern="5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L : </a:t>
                      </a:r>
                      <a:r>
                        <a:rPr lang="en-US" sz="1600" kern="50" dirty="0" err="1">
                          <a:effectLst/>
                        </a:rPr>
                        <a:t>jumlah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aras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keabuan</a:t>
                      </a:r>
                      <a:endParaRPr lang="en-US" sz="1600" kern="5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 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</a:rPr>
                        <a:t>Buatlah</a:t>
                      </a:r>
                      <a:r>
                        <a:rPr lang="id-ID" sz="1600" kern="50" dirty="0">
                          <a:effectLst/>
                        </a:rPr>
                        <a:t> larik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hist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sebanyak</a:t>
                      </a:r>
                      <a:r>
                        <a:rPr lang="en-US" sz="1600" kern="50" dirty="0">
                          <a:effectLst/>
                        </a:rPr>
                        <a:t> 2</a:t>
                      </a:r>
                      <a:r>
                        <a:rPr lang="en-US" sz="1600" kern="50" baseline="30000" dirty="0">
                          <a:effectLst/>
                        </a:rPr>
                        <a:t>L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elemen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dan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isi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dengan</a:t>
                      </a:r>
                      <a:r>
                        <a:rPr lang="en-US" sz="1600" kern="50" dirty="0">
                          <a:effectLst/>
                        </a:rPr>
                        <a:t> nol.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FOR i </a:t>
                      </a:r>
                      <a:r>
                        <a:rPr lang="en-US" sz="1600" kern="50" dirty="0">
                          <a:effectLst/>
                          <a:sym typeface="Symbol"/>
                        </a:rPr>
                        <a:t></a:t>
                      </a:r>
                      <a:r>
                        <a:rPr lang="en-US" sz="1600" kern="50" dirty="0">
                          <a:effectLst/>
                        </a:rPr>
                        <a:t> 1 TO M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      </a:t>
                      </a:r>
                      <a:r>
                        <a:rPr lang="id-ID" sz="1600" kern="50" dirty="0">
                          <a:effectLst/>
                        </a:rPr>
                        <a:t>   </a:t>
                      </a:r>
                      <a:r>
                        <a:rPr lang="en-US" sz="1600" kern="50" dirty="0">
                          <a:effectLst/>
                        </a:rPr>
                        <a:t>FOR j </a:t>
                      </a:r>
                      <a:r>
                        <a:rPr lang="en-US" sz="1600" kern="50" dirty="0">
                          <a:effectLst/>
                          <a:sym typeface="Symbol"/>
                        </a:rPr>
                        <a:t></a:t>
                      </a:r>
                      <a:r>
                        <a:rPr lang="en-US" sz="1600" kern="50" dirty="0">
                          <a:effectLst/>
                        </a:rPr>
                        <a:t> 1 TO N</a:t>
                      </a:r>
                    </a:p>
                    <a:p>
                      <a:pPr marL="2286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        </a:t>
                      </a:r>
                      <a:r>
                        <a:rPr lang="en-US" sz="1600" kern="50" dirty="0" err="1">
                          <a:effectLst/>
                        </a:rPr>
                        <a:t>hist</a:t>
                      </a:r>
                      <a:r>
                        <a:rPr lang="en-US" sz="1600" kern="50" dirty="0">
                          <a:effectLst/>
                        </a:rPr>
                        <a:t>(f(M, N)+1)  </a:t>
                      </a:r>
                      <a:r>
                        <a:rPr lang="en-US" sz="1600" kern="50" dirty="0">
                          <a:effectLst/>
                          <a:sym typeface="Symbol"/>
                        </a:rPr>
                        <a:t></a:t>
                      </a:r>
                      <a:r>
                        <a:rPr lang="en-US" sz="1600" kern="50" dirty="0">
                          <a:effectLst/>
                        </a:rPr>
                        <a:t>  </a:t>
                      </a:r>
                      <a:r>
                        <a:rPr lang="en-US" sz="1600" kern="50" dirty="0" err="1">
                          <a:effectLst/>
                        </a:rPr>
                        <a:t>hist</a:t>
                      </a:r>
                      <a:r>
                        <a:rPr lang="en-US" sz="1600" kern="50" dirty="0">
                          <a:effectLst/>
                        </a:rPr>
                        <a:t>(f(M, N)+1) + 1</a:t>
                      </a:r>
                    </a:p>
                    <a:p>
                      <a:pPr marL="2286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    END-FOR</a:t>
                      </a:r>
                    </a:p>
                    <a:p>
                      <a:pPr marL="2286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END-FOR</a:t>
                      </a:r>
                      <a:endParaRPr lang="en-US" sz="1600" kern="50" dirty="0">
                        <a:effectLst/>
                        <a:latin typeface="Times New Roman"/>
                        <a:ea typeface="Arial Unicode M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94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Manfaat</a:t>
            </a:r>
            <a:r>
              <a:rPr lang="en-US" dirty="0" smtClean="0"/>
              <a:t> Histogram 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582341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pengolahan</a:t>
            </a:r>
            <a:r>
              <a:rPr lang="en-US" sz="2400" dirty="0"/>
              <a:t> </a:t>
            </a:r>
            <a:r>
              <a:rPr lang="en-US" sz="2400" dirty="0" err="1"/>
              <a:t>citra</a:t>
            </a:r>
            <a:r>
              <a:rPr lang="en-US" sz="2400" dirty="0"/>
              <a:t>, histogram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peran</a:t>
            </a:r>
            <a:r>
              <a:rPr lang="en-US" sz="2400" dirty="0"/>
              <a:t> yang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. </a:t>
            </a:r>
            <a:r>
              <a:rPr lang="en-US" sz="2400" dirty="0" err="1"/>
              <a:t>Manfaat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didapatkan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.</a:t>
            </a:r>
          </a:p>
          <a:p>
            <a:pPr lvl="0"/>
            <a:r>
              <a:rPr lang="en-US" sz="2400" dirty="0" err="1"/>
              <a:t>Berguna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mengamati</a:t>
            </a:r>
            <a:r>
              <a:rPr lang="en-US" sz="2400" dirty="0"/>
              <a:t> </a:t>
            </a:r>
            <a:r>
              <a:rPr lang="en-US" sz="2400" dirty="0" err="1"/>
              <a:t>penyebaran</a:t>
            </a:r>
            <a:r>
              <a:rPr lang="en-US" sz="2400" dirty="0"/>
              <a:t> </a:t>
            </a:r>
            <a:r>
              <a:rPr lang="en-US" sz="2400" dirty="0" err="1"/>
              <a:t>intensitas</a:t>
            </a:r>
            <a:r>
              <a:rPr lang="en-US" sz="2400" dirty="0"/>
              <a:t> </a:t>
            </a:r>
            <a:r>
              <a:rPr lang="en-US" sz="2400" dirty="0" err="1"/>
              <a:t>warna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dipakai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pengambilan</a:t>
            </a:r>
            <a:r>
              <a:rPr lang="en-US" sz="2400" dirty="0"/>
              <a:t> </a:t>
            </a:r>
            <a:r>
              <a:rPr lang="en-US" sz="2400" dirty="0" err="1"/>
              <a:t>keputusan</a:t>
            </a:r>
            <a:r>
              <a:rPr lang="en-US" sz="2400" dirty="0"/>
              <a:t> </a:t>
            </a:r>
            <a:r>
              <a:rPr lang="en-US" sz="2400" dirty="0" err="1"/>
              <a:t>misalnya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peningkatan</a:t>
            </a:r>
            <a:r>
              <a:rPr lang="en-US" sz="2400" dirty="0"/>
              <a:t> </a:t>
            </a:r>
            <a:r>
              <a:rPr lang="en-US" sz="2400" dirty="0" err="1"/>
              <a:t>kecerahan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peregangan</a:t>
            </a:r>
            <a:r>
              <a:rPr lang="en-US" sz="2400" dirty="0"/>
              <a:t> </a:t>
            </a:r>
            <a:r>
              <a:rPr lang="en-US" sz="2400" dirty="0" err="1"/>
              <a:t>kontras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sebaran</a:t>
            </a:r>
            <a:r>
              <a:rPr lang="en-US" sz="2400" dirty="0"/>
              <a:t> </a:t>
            </a:r>
            <a:r>
              <a:rPr lang="en-US" sz="2400" dirty="0" err="1"/>
              <a:t>warna</a:t>
            </a:r>
            <a:r>
              <a:rPr lang="en-US" sz="2400" dirty="0"/>
              <a:t>.</a:t>
            </a:r>
          </a:p>
          <a:p>
            <a:pPr lvl="0"/>
            <a:r>
              <a:rPr lang="en-US" sz="2400" dirty="0" err="1"/>
              <a:t>Berguna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penentuan</a:t>
            </a:r>
            <a:r>
              <a:rPr lang="en-US" sz="2400" dirty="0"/>
              <a:t> </a:t>
            </a:r>
            <a:r>
              <a:rPr lang="en-US" sz="2400" dirty="0" err="1"/>
              <a:t>batas-batas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pemisahan</a:t>
            </a:r>
            <a:r>
              <a:rPr lang="en-US" sz="2400" dirty="0"/>
              <a:t>  </a:t>
            </a:r>
            <a:r>
              <a:rPr lang="en-US" sz="2400" dirty="0" err="1"/>
              <a:t>objek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latarbelakangnya</a:t>
            </a:r>
            <a:r>
              <a:rPr lang="en-US" sz="2400" dirty="0"/>
              <a:t>.</a:t>
            </a:r>
          </a:p>
          <a:p>
            <a:pPr lvl="0"/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persentase</a:t>
            </a:r>
            <a:r>
              <a:rPr lang="en-US" sz="2400" dirty="0"/>
              <a:t> </a:t>
            </a:r>
            <a:r>
              <a:rPr lang="en-US" sz="2400" dirty="0" err="1"/>
              <a:t>komposisi</a:t>
            </a:r>
            <a:r>
              <a:rPr lang="en-US" sz="2400" dirty="0"/>
              <a:t> </a:t>
            </a:r>
            <a:r>
              <a:rPr lang="en-US" sz="2400" dirty="0" err="1"/>
              <a:t>warna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tekstur</a:t>
            </a:r>
            <a:r>
              <a:rPr lang="en-US" sz="2400" dirty="0"/>
              <a:t> </a:t>
            </a:r>
            <a:r>
              <a:rPr lang="en-US" sz="2400" dirty="0" err="1"/>
              <a:t>intensitas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kepentingan</a:t>
            </a:r>
            <a:r>
              <a:rPr lang="en-US" sz="2400" dirty="0"/>
              <a:t> </a:t>
            </a:r>
            <a:r>
              <a:rPr lang="en-US" sz="2400" dirty="0" err="1"/>
              <a:t>identifikasi</a:t>
            </a:r>
            <a:r>
              <a:rPr lang="en-US" sz="2400" dirty="0"/>
              <a:t> </a:t>
            </a:r>
            <a:r>
              <a:rPr lang="en-US" sz="2400" dirty="0" err="1"/>
              <a:t>citra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424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+mj-lt"/>
              </a:rPr>
              <a:t>Making Histogram Curve </a:t>
            </a:r>
            <a:endParaRPr lang="en-US" dirty="0">
              <a:latin typeface="+mj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653378"/>
              </p:ext>
            </p:extLst>
          </p:nvPr>
        </p:nvGraphicFramePr>
        <p:xfrm>
          <a:off x="457200" y="1600200"/>
          <a:ext cx="26670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29000" y="150563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Create table of </a:t>
            </a:r>
            <a:r>
              <a:rPr lang="en-US" dirty="0" err="1" smtClean="0"/>
              <a:t>frec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36354"/>
              </p:ext>
            </p:extLst>
          </p:nvPr>
        </p:nvGraphicFramePr>
        <p:xfrm>
          <a:off x="3429000" y="2133600"/>
          <a:ext cx="4784725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4925"/>
                <a:gridCol w="434975"/>
                <a:gridCol w="434975"/>
                <a:gridCol w="434975"/>
                <a:gridCol w="434975"/>
                <a:gridCol w="434975"/>
                <a:gridCol w="434975"/>
                <a:gridCol w="434975"/>
                <a:gridCol w="4349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+mj-lt"/>
                        </a:rPr>
                        <a:t>Warna</a:t>
                      </a:r>
                      <a:r>
                        <a:rPr lang="en-US" baseline="0" dirty="0" smtClean="0">
                          <a:latin typeface="+mj-lt"/>
                        </a:rPr>
                        <a:t> (x)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1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2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3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6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7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+mj-lt"/>
                        </a:rPr>
                        <a:t>Jumlah</a:t>
                      </a:r>
                      <a:r>
                        <a:rPr lang="en-US" dirty="0" smtClean="0">
                          <a:latin typeface="+mj-lt"/>
                        </a:rPr>
                        <a:t> (y)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1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1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2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8290593"/>
              </p:ext>
            </p:extLst>
          </p:nvPr>
        </p:nvGraphicFramePr>
        <p:xfrm>
          <a:off x="3352800" y="2971800"/>
          <a:ext cx="4572000" cy="1847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937998"/>
              </p:ext>
            </p:extLst>
          </p:nvPr>
        </p:nvGraphicFramePr>
        <p:xfrm>
          <a:off x="457200" y="4909066"/>
          <a:ext cx="5333999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4727"/>
                <a:gridCol w="484909"/>
                <a:gridCol w="484909"/>
                <a:gridCol w="484909"/>
                <a:gridCol w="484909"/>
                <a:gridCol w="484909"/>
                <a:gridCol w="484909"/>
                <a:gridCol w="484909"/>
                <a:gridCol w="48490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+mj-lt"/>
                        </a:rPr>
                        <a:t>Warna</a:t>
                      </a:r>
                      <a:r>
                        <a:rPr lang="en-US" baseline="0" dirty="0" smtClean="0">
                          <a:latin typeface="+mj-lt"/>
                        </a:rPr>
                        <a:t> (x)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1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2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3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6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7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+mj-lt"/>
                        </a:rPr>
                        <a:t>Jumlah</a:t>
                      </a:r>
                      <a:r>
                        <a:rPr lang="en-US" dirty="0" smtClean="0">
                          <a:latin typeface="+mj-lt"/>
                        </a:rPr>
                        <a:t> (y)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1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1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2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y/10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0.1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0.4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0.5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0.5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0.4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0.4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0.1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+mj-lt"/>
                        </a:rPr>
                        <a:t>0.2</a:t>
                      </a:r>
                      <a:endParaRPr lang="en-US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445186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Normalize the result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261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AsOne/>
      </p:bldGraphic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45" y="533400"/>
            <a:ext cx="2706370" cy="2267585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1000"/>
            <a:ext cx="2962689" cy="38581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843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8" t="835" r="2338" b="1859"/>
          <a:stretch/>
        </p:blipFill>
        <p:spPr bwMode="auto">
          <a:xfrm>
            <a:off x="1997075" y="152401"/>
            <a:ext cx="5149850" cy="6248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2013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Histogram Curve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Citra </a:t>
            </a:r>
            <a:r>
              <a:rPr lang="en-US" dirty="0" err="1"/>
              <a:t>grayscale</a:t>
            </a:r>
            <a:r>
              <a:rPr lang="en-US" dirty="0"/>
              <a:t> 3 bit</a:t>
            </a:r>
          </a:p>
          <a:p>
            <a:endParaRPr lang="en-US" dirty="0"/>
          </a:p>
        </p:txBody>
      </p:sp>
      <p:pic>
        <p:nvPicPr>
          <p:cNvPr id="4" name="Picture 1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4800600" cy="42816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5989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Histogram Curve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042183"/>
              </p:ext>
            </p:extLst>
          </p:nvPr>
        </p:nvGraphicFramePr>
        <p:xfrm>
          <a:off x="1312177" y="1828800"/>
          <a:ext cx="6477001" cy="6096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485550"/>
                <a:gridCol w="625170"/>
                <a:gridCol w="627645"/>
                <a:gridCol w="611552"/>
                <a:gridCol w="625170"/>
                <a:gridCol w="623931"/>
                <a:gridCol w="628883"/>
                <a:gridCol w="611552"/>
                <a:gridCol w="637548"/>
              </a:tblGrid>
              <a:tr h="303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Warna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(x)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</a:tr>
              <a:tr h="229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Jumlah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(y)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5" name="Picture 1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18518" r="20833" b="12038"/>
          <a:stretch>
            <a:fillRect/>
          </a:stretch>
        </p:blipFill>
        <p:spPr bwMode="auto">
          <a:xfrm>
            <a:off x="1270000" y="2890356"/>
            <a:ext cx="6535712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4361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Histogram Curve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Group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747106"/>
              </p:ext>
            </p:extLst>
          </p:nvPr>
        </p:nvGraphicFramePr>
        <p:xfrm>
          <a:off x="1312177" y="1828800"/>
          <a:ext cx="6477001" cy="91440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485550"/>
                <a:gridCol w="625170"/>
                <a:gridCol w="627645"/>
                <a:gridCol w="611552"/>
                <a:gridCol w="625170"/>
                <a:gridCol w="623931"/>
                <a:gridCol w="628883"/>
                <a:gridCol w="611552"/>
                <a:gridCol w="637548"/>
              </a:tblGrid>
              <a:tr h="3035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Warna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(x)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</a:tr>
              <a:tr h="229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Jumlah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(y)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13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</a:tr>
              <a:tr h="229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y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/N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0,15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0,12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0,06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0,20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0,13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0,19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0,07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0,08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pic>
        <p:nvPicPr>
          <p:cNvPr id="7" name="Picture 2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19444" r="20833" b="13889"/>
          <a:stretch>
            <a:fillRect/>
          </a:stretch>
        </p:blipFill>
        <p:spPr bwMode="auto">
          <a:xfrm>
            <a:off x="1066800" y="2895600"/>
            <a:ext cx="6941975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0425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+mj-lt"/>
              </a:rPr>
              <a:t/>
            </a:r>
            <a:br>
              <a:rPr lang="en-US" sz="3600" dirty="0" smtClean="0">
                <a:latin typeface="+mj-lt"/>
              </a:rPr>
            </a:br>
            <a:r>
              <a:rPr lang="en-US" sz="3600" dirty="0" smtClean="0">
                <a:latin typeface="+mj-lt"/>
              </a:rPr>
              <a:t>Transforms </a:t>
            </a:r>
            <a:r>
              <a:rPr lang="en-US" dirty="0" err="1" smtClean="0"/>
              <a:t>grayscale</a:t>
            </a:r>
            <a:r>
              <a:rPr lang="en-US" dirty="0" smtClean="0"/>
              <a:t> Image</a:t>
            </a:r>
            <a:endParaRPr lang="en-US" sz="36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+mj-lt"/>
                  </a:rPr>
                  <a:t>Transformasi </a:t>
                </a:r>
                <a:r>
                  <a:rPr lang="en-US" dirty="0" err="1" smtClean="0">
                    <a:latin typeface="+mj-lt"/>
                  </a:rPr>
                  <a:t>warna</a:t>
                </a:r>
                <a:r>
                  <a:rPr lang="en-US" dirty="0" smtClean="0">
                    <a:latin typeface="+mj-lt"/>
                  </a:rPr>
                  <a:t> </a:t>
                </a:r>
                <a:r>
                  <a:rPr lang="en-US" dirty="0" err="1" smtClean="0">
                    <a:latin typeface="+mj-lt"/>
                  </a:rPr>
                  <a:t>menjadi</a:t>
                </a:r>
                <a:r>
                  <a:rPr lang="en-US" dirty="0" smtClean="0">
                    <a:latin typeface="+mj-lt"/>
                  </a:rPr>
                  <a:t> </a:t>
                </a:r>
                <a:r>
                  <a:rPr lang="en-US" dirty="0" err="1" smtClean="0">
                    <a:latin typeface="+mj-lt"/>
                  </a:rPr>
                  <a:t>grayscale</a:t>
                </a:r>
                <a:endParaRPr lang="en-US" dirty="0" smtClean="0">
                  <a:latin typeface="+mj-lt"/>
                </a:endParaRPr>
              </a:p>
              <a:p>
                <a:pPr marL="114300" indent="0">
                  <a:buNone/>
                </a:pPr>
                <a:r>
                  <a:rPr lang="en-US" dirty="0" smtClean="0">
                    <a:latin typeface="+mj-lt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𝑟</m:t>
                            </m:r>
                          </m:sup>
                        </m:sSub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/>
                              </a:rPr>
                              <m:t>𝑔</m:t>
                            </m:r>
                          </m:sup>
                        </m:sSub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sup>
                        </m:sSub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US" b="0" dirty="0" smtClean="0">
                  <a:latin typeface="+mj-lt"/>
                </a:endParaRPr>
              </a:p>
              <a:p>
                <a:pPr marL="114300" indent="0">
                  <a:buNone/>
                </a:pPr>
                <a:endParaRPr lang="en-US" dirty="0" smtClean="0">
                  <a:latin typeface="+mj-lt"/>
                </a:endParaRPr>
              </a:p>
              <a:p>
                <a:pPr marL="571500" indent="-457200">
                  <a:buFont typeface="+mj-lt"/>
                  <a:buAutoNum type="arabicPeriod"/>
                </a:pPr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002716" y="1371600"/>
            <a:ext cx="2898935" cy="3077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114300" indent="0">
              <a:buNone/>
            </a:pPr>
            <a:r>
              <a:rPr lang="en-US" sz="1400" dirty="0" err="1">
                <a:latin typeface="+mj-lt"/>
              </a:rPr>
              <a:t>Menghitung</a:t>
            </a:r>
            <a:r>
              <a:rPr lang="en-US" sz="1400" dirty="0">
                <a:latin typeface="+mj-lt"/>
              </a:rPr>
              <a:t> rata2 element </a:t>
            </a:r>
            <a:r>
              <a:rPr lang="en-US" sz="1400" dirty="0" err="1">
                <a:latin typeface="+mj-lt"/>
              </a:rPr>
              <a:t>warna</a:t>
            </a:r>
            <a:r>
              <a:rPr lang="en-US" sz="1400" dirty="0">
                <a:latin typeface="+mj-lt"/>
              </a:rPr>
              <a:t> </a:t>
            </a:r>
            <a:endParaRPr lang="en-US" i="1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71" y="3352800"/>
            <a:ext cx="3810000" cy="27908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t="6047" r="14330" b="15896"/>
          <a:stretch/>
        </p:blipFill>
        <p:spPr bwMode="auto">
          <a:xfrm>
            <a:off x="4746171" y="3276600"/>
            <a:ext cx="3834882" cy="28178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2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Kecerahan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err="1"/>
                  <a:t>Operasi</a:t>
                </a:r>
                <a:r>
                  <a:rPr lang="en-US" dirty="0"/>
                  <a:t> </a:t>
                </a:r>
                <a:r>
                  <a:rPr lang="en-US" dirty="0" err="1"/>
                  <a:t>dasar</a:t>
                </a:r>
                <a:r>
                  <a:rPr lang="en-US" dirty="0"/>
                  <a:t> yang </a:t>
                </a:r>
                <a:r>
                  <a:rPr lang="en-US" dirty="0" err="1"/>
                  <a:t>sering</a:t>
                </a:r>
                <a:r>
                  <a:rPr lang="en-US" dirty="0"/>
                  <a:t> </a:t>
                </a:r>
                <a:r>
                  <a:rPr lang="en-US" dirty="0" err="1"/>
                  <a:t>dilakukan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citra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peningkatan</a:t>
                </a:r>
                <a:r>
                  <a:rPr lang="en-US" dirty="0"/>
                  <a:t> </a:t>
                </a:r>
                <a:r>
                  <a:rPr lang="en-US" dirty="0" err="1"/>
                  <a:t>kecerahan</a:t>
                </a:r>
                <a:r>
                  <a:rPr lang="en-US" dirty="0"/>
                  <a:t> (</a:t>
                </a:r>
                <a:r>
                  <a:rPr lang="en-US" i="1" dirty="0"/>
                  <a:t>brightness</a:t>
                </a:r>
                <a:r>
                  <a:rPr lang="en-US" dirty="0"/>
                  <a:t>). </a:t>
                </a:r>
                <a:endParaRPr lang="en-US" dirty="0" smtClean="0"/>
              </a:p>
              <a:p>
                <a:r>
                  <a:rPr lang="en-US" dirty="0" err="1"/>
                  <a:t>peningkatan</a:t>
                </a:r>
                <a:r>
                  <a:rPr lang="en-US" dirty="0"/>
                  <a:t> </a:t>
                </a:r>
                <a:r>
                  <a:rPr lang="en-US" dirty="0" err="1"/>
                  <a:t>kecerahan</a:t>
                </a:r>
                <a:r>
                  <a:rPr lang="en-US" dirty="0"/>
                  <a:t> </a:t>
                </a:r>
                <a:r>
                  <a:rPr lang="en-US" dirty="0" err="1"/>
                  <a:t>dilakukan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cara</a:t>
                </a:r>
                <a:r>
                  <a:rPr lang="en-US" dirty="0"/>
                  <a:t> </a:t>
                </a:r>
                <a:r>
                  <a:rPr lang="en-US" dirty="0" err="1"/>
                  <a:t>menambahkan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konstanta</a:t>
                </a:r>
                <a:r>
                  <a:rPr lang="en-US" dirty="0"/>
                  <a:t> </a:t>
                </a:r>
                <a:r>
                  <a:rPr lang="en-US" dirty="0" err="1"/>
                  <a:t>terhadap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seluruh</a:t>
                </a:r>
                <a:r>
                  <a:rPr lang="en-US" dirty="0"/>
                  <a:t> </a:t>
                </a:r>
                <a:r>
                  <a:rPr lang="en-US" dirty="0" err="1"/>
                  <a:t>piksel</a:t>
                </a:r>
                <a:r>
                  <a:rPr lang="en-US" dirty="0"/>
                  <a:t>. </a:t>
                </a:r>
                <a:r>
                  <a:rPr lang="en-US" dirty="0" err="1"/>
                  <a:t>Misalkan</a:t>
                </a:r>
                <a:r>
                  <a:rPr lang="en-US" dirty="0"/>
                  <a:t>, f(y, x) </a:t>
                </a:r>
                <a:r>
                  <a:rPr lang="en-US" dirty="0" err="1"/>
                  <a:t>menyatakan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piksel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citra</a:t>
                </a:r>
                <a:r>
                  <a:rPr lang="en-US" dirty="0"/>
                  <a:t> </a:t>
                </a:r>
                <a:r>
                  <a:rPr lang="en-US" dirty="0" err="1"/>
                  <a:t>berskala</a:t>
                </a:r>
                <a:r>
                  <a:rPr lang="en-US" dirty="0"/>
                  <a:t> </a:t>
                </a:r>
                <a:r>
                  <a:rPr lang="en-US" dirty="0" err="1"/>
                  <a:t>keabuan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koordinat</a:t>
                </a:r>
                <a:r>
                  <a:rPr lang="en-US" dirty="0"/>
                  <a:t> (y, x). </a:t>
                </a:r>
                <a:r>
                  <a:rPr lang="en-US" dirty="0" err="1"/>
                  <a:t>Maka</a:t>
                </a:r>
                <a:r>
                  <a:rPr lang="en-US" dirty="0"/>
                  <a:t>, </a:t>
                </a:r>
                <a:r>
                  <a:rPr lang="en-US" dirty="0" err="1"/>
                  <a:t>citra</a:t>
                </a:r>
                <a:r>
                  <a:rPr lang="en-US" dirty="0"/>
                  <a:t> </a:t>
                </a:r>
                <a:r>
                  <a:rPr lang="en-US" dirty="0" err="1"/>
                  <a:t>baru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	</a:t>
                </a:r>
                <a:endParaRPr lang="en-US" dirty="0" smtClean="0"/>
              </a:p>
              <a:p>
                <a:r>
                  <a:rPr lang="en-US" dirty="0" err="1"/>
                  <a:t>Apabila</a:t>
                </a:r>
                <a:r>
                  <a:rPr lang="en-US" dirty="0"/>
                  <a:t> β </a:t>
                </a:r>
                <a:r>
                  <a:rPr lang="en-US" dirty="0" err="1"/>
                  <a:t>berupa</a:t>
                </a:r>
                <a:r>
                  <a:rPr lang="en-US" dirty="0"/>
                  <a:t> </a:t>
                </a:r>
                <a:r>
                  <a:rPr lang="en-US" dirty="0" err="1"/>
                  <a:t>bilangan</a:t>
                </a:r>
                <a:r>
                  <a:rPr lang="en-US" dirty="0"/>
                  <a:t> </a:t>
                </a:r>
                <a:r>
                  <a:rPr lang="en-US" dirty="0" err="1"/>
                  <a:t>negatif</a:t>
                </a:r>
                <a:r>
                  <a:rPr lang="en-US" dirty="0"/>
                  <a:t>, </a:t>
                </a:r>
                <a:r>
                  <a:rPr lang="en-US" dirty="0" err="1"/>
                  <a:t>kecerahan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menurun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menjadi</a:t>
                </a:r>
                <a:r>
                  <a:rPr lang="en-US" dirty="0"/>
                  <a:t> </a:t>
                </a:r>
                <a:r>
                  <a:rPr lang="en-US" dirty="0" err="1"/>
                  <a:t>lebih</a:t>
                </a:r>
                <a:r>
                  <a:rPr lang="en-US" dirty="0"/>
                  <a:t> </a:t>
                </a:r>
                <a:r>
                  <a:rPr lang="en-US" dirty="0" err="1"/>
                  <a:t>gelap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045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5800" y="1447800"/>
            <a:ext cx="64008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&gt;&gt;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Img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 =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imread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('C:\Image\absam.png');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  <a:sym typeface="Wingdings" pitchFamily="2" charset="2"/>
              </a:rPr>
              <a:t>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  <a:sym typeface="Wingdings" pitchFamily="2" charset="2"/>
              </a:rPr>
              <a:t>&gt;&gt; C =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  <a:sym typeface="Wingdings" pitchFamily="2" charset="2"/>
              </a:rPr>
              <a:t>Img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  <a:sym typeface="Wingdings" pitchFamily="2" charset="2"/>
              </a:rPr>
              <a:t> + 60;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  <a:sym typeface="Wingdings" pitchFamily="2" charset="2"/>
              </a:rPr>
              <a:t> 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  <a:sym typeface="Wingdings" pitchFamily="2" charset="2"/>
              </a:rPr>
              <a:t>&gt;&gt;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  <a:sym typeface="Wingdings" pitchFamily="2" charset="2"/>
              </a:rPr>
              <a:t>imshow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Arial Unicode MS" pitchFamily="34" charset="-128"/>
                <a:cs typeface="Courier New" pitchFamily="49" charset="0"/>
                <a:sym typeface="Wingdings" pitchFamily="2" charset="2"/>
              </a:rPr>
              <a:t>(C);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Calibri" pitchFamily="34" charset="0"/>
                <a:cs typeface="Courier New" pitchFamily="49" charset="0"/>
                <a:sym typeface="Wingdings" pitchFamily="2" charset="2"/>
              </a:rPr>
              <a:t> 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Hasilnya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ditunjukkan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pada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Gambar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3.5(b).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ea typeface="Calibri" pitchFamily="34" charset="0"/>
              <a:cs typeface="Courier New" pitchFamily="49" charset="0"/>
              <a:sym typeface="Wingdings" pitchFamily="2" charset="2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4114800"/>
            <a:ext cx="6261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&gt;&gt; RGB = </a:t>
            </a:r>
            <a:r>
              <a:rPr lang="en-US" dirty="0" err="1"/>
              <a:t>imread</a:t>
            </a:r>
            <a:r>
              <a:rPr lang="en-US" dirty="0"/>
              <a:t>('c:\Image\bunga.png'); </a:t>
            </a:r>
            <a:r>
              <a:rPr lang="en-US" dirty="0">
                <a:sym typeface="Wingdings"/>
              </a:rPr>
              <a:t></a:t>
            </a:r>
            <a:endParaRPr lang="en-US" dirty="0"/>
          </a:p>
          <a:p>
            <a:r>
              <a:rPr lang="en-US" dirty="0"/>
              <a:t>	&gt;&gt; RGB2 = RGB + 80; </a:t>
            </a:r>
          </a:p>
        </p:txBody>
      </p:sp>
    </p:spTree>
    <p:extLst>
      <p:ext uri="{BB962C8B-B14F-4D97-AF65-F5344CB8AC3E}">
        <p14:creationId xmlns:p14="http://schemas.microsoft.com/office/powerpoint/2010/main" val="3212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190" y="1500428"/>
            <a:ext cx="5676610" cy="471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457200"/>
            <a:ext cx="5791200" cy="1003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tabLst>
                <a:tab pos="270510" algn="l"/>
              </a:tabLst>
            </a:pPr>
            <a:r>
              <a:rPr lang="en-US" sz="28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 </a:t>
            </a:r>
            <a:r>
              <a:rPr lang="en-US" kern="50" dirty="0" smtClean="0">
                <a:latin typeface="Courier New" panose="02070309020205020404" pitchFamily="49" charset="0"/>
                <a:ea typeface="Arial Unicode MS" panose="020B0604020202020204" pitchFamily="34" charset="-128"/>
              </a:rPr>
              <a:t>&gt;&gt;RGB </a:t>
            </a: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= </a:t>
            </a:r>
            <a:r>
              <a:rPr lang="en-US" kern="50" dirty="0" err="1">
                <a:latin typeface="Courier New" panose="02070309020205020404" pitchFamily="49" charset="0"/>
                <a:ea typeface="Arial Unicode MS" panose="020B0604020202020204" pitchFamily="34" charset="-128"/>
              </a:rPr>
              <a:t>imread</a:t>
            </a: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('c:\Image\bunga.png');</a:t>
            </a:r>
            <a:r>
              <a:rPr lang="en-US" kern="50" dirty="0"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endParaRPr lang="en-US" sz="2800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algn="just">
              <a:lnSpc>
                <a:spcPct val="150000"/>
              </a:lnSpc>
              <a:tabLst>
                <a:tab pos="270510" algn="l"/>
              </a:tabLst>
            </a:pP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	&gt;&gt; RGB2 = RGB + 80;</a:t>
            </a:r>
            <a:r>
              <a:rPr lang="en-US" kern="50" dirty="0"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endParaRPr lang="en-US" sz="2800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133600"/>
            <a:ext cx="6671986" cy="320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6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Meregangkan</a:t>
            </a:r>
            <a:r>
              <a:rPr lang="en-US" dirty="0"/>
              <a:t> </a:t>
            </a:r>
            <a:r>
              <a:rPr lang="en-US" dirty="0" err="1"/>
              <a:t>Kontras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 err="1"/>
                  <a:t>Kontras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citra</a:t>
                </a:r>
                <a:r>
                  <a:rPr lang="en-US" dirty="0"/>
                  <a:t> </a:t>
                </a:r>
                <a:r>
                  <a:rPr lang="en-US" dirty="0" err="1"/>
                  <a:t>menyatakan</a:t>
                </a:r>
                <a:r>
                  <a:rPr lang="en-US" dirty="0"/>
                  <a:t> </a:t>
                </a:r>
                <a:r>
                  <a:rPr lang="en-US" dirty="0" err="1"/>
                  <a:t>distribusi</a:t>
                </a:r>
                <a:r>
                  <a:rPr lang="en-US" dirty="0"/>
                  <a:t> </a:t>
                </a:r>
                <a:r>
                  <a:rPr lang="en-US" dirty="0" err="1"/>
                  <a:t>warna</a:t>
                </a:r>
                <a:r>
                  <a:rPr lang="en-US" dirty="0"/>
                  <a:t> </a:t>
                </a:r>
                <a:r>
                  <a:rPr lang="en-US" dirty="0" err="1"/>
                  <a:t>terang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warna</a:t>
                </a:r>
                <a:r>
                  <a:rPr lang="en-US" dirty="0"/>
                  <a:t> </a:t>
                </a:r>
                <a:r>
                  <a:rPr lang="en-US" dirty="0" err="1"/>
                  <a:t>gelap</a:t>
                </a:r>
                <a:r>
                  <a:rPr lang="en-US" dirty="0"/>
                  <a:t>. </a:t>
                </a:r>
                <a:endParaRPr lang="en-US" dirty="0" smtClean="0"/>
              </a:p>
              <a:p>
                <a:r>
                  <a:rPr lang="en-US" dirty="0"/>
                  <a:t>Agar </a:t>
                </a:r>
                <a:r>
                  <a:rPr lang="en-US" dirty="0" err="1"/>
                  <a:t>distribusi</a:t>
                </a:r>
                <a:r>
                  <a:rPr lang="en-US" dirty="0"/>
                  <a:t> </a:t>
                </a:r>
                <a:r>
                  <a:rPr lang="en-US" dirty="0" err="1"/>
                  <a:t>intensitas</a:t>
                </a:r>
                <a:r>
                  <a:rPr lang="en-US" dirty="0"/>
                  <a:t> </a:t>
                </a:r>
                <a:r>
                  <a:rPr lang="en-US" dirty="0" err="1"/>
                  <a:t>piksel</a:t>
                </a:r>
                <a:r>
                  <a:rPr lang="en-US" dirty="0"/>
                  <a:t> </a:t>
                </a:r>
                <a:r>
                  <a:rPr lang="en-US" dirty="0" err="1"/>
                  <a:t>berubah</a:t>
                </a:r>
                <a:r>
                  <a:rPr lang="en-US" dirty="0"/>
                  <a:t> </a:t>
                </a:r>
                <a:r>
                  <a:rPr lang="en-US" dirty="0" err="1"/>
                  <a:t>perlu</a:t>
                </a:r>
                <a:r>
                  <a:rPr lang="en-US" dirty="0"/>
                  <a:t> </a:t>
                </a:r>
                <a:r>
                  <a:rPr lang="en-US" dirty="0" err="1"/>
                  <a:t>dilakukan</a:t>
                </a:r>
                <a:r>
                  <a:rPr lang="en-US" dirty="0"/>
                  <a:t> </a:t>
                </a:r>
                <a:r>
                  <a:rPr lang="en-US" dirty="0" err="1"/>
                  <a:t>peregangan</a:t>
                </a:r>
                <a:r>
                  <a:rPr lang="en-US" dirty="0"/>
                  <a:t> </a:t>
                </a:r>
                <a:r>
                  <a:rPr lang="en-US" dirty="0" err="1"/>
                  <a:t>kontras</a:t>
                </a:r>
                <a:r>
                  <a:rPr lang="en-US" dirty="0"/>
                  <a:t>. Hal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dilaksanakan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menggunakan</a:t>
                </a:r>
                <a:r>
                  <a:rPr lang="en-US" dirty="0"/>
                  <a:t> </a:t>
                </a:r>
                <a:r>
                  <a:rPr lang="en-US" dirty="0" err="1"/>
                  <a:t>rumus</a:t>
                </a:r>
                <a:endParaRPr lang="en-US" dirty="0"/>
              </a:p>
              <a:p>
                <a:r>
                  <a:rPr lang="en-US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							 </a:t>
                </a:r>
              </a:p>
              <a:p>
                <a:r>
                  <a:rPr lang="en-US" dirty="0" err="1"/>
                  <a:t>Berdasarkan</a:t>
                </a:r>
                <a:r>
                  <a:rPr lang="en-US" dirty="0"/>
                  <a:t> </a:t>
                </a:r>
                <a:r>
                  <a:rPr lang="en-US" dirty="0" err="1"/>
                  <a:t>rumus</a:t>
                </a:r>
                <a:r>
                  <a:rPr lang="en-US" dirty="0"/>
                  <a:t> di </a:t>
                </a:r>
                <a:r>
                  <a:rPr lang="en-US" dirty="0" err="1"/>
                  <a:t>atas</a:t>
                </a:r>
                <a:r>
                  <a:rPr lang="en-US" dirty="0"/>
                  <a:t>, </a:t>
                </a:r>
                <a:r>
                  <a:rPr lang="en-US" dirty="0" err="1"/>
                  <a:t>kontras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naik</a:t>
                </a:r>
                <a:r>
                  <a:rPr lang="en-US" dirty="0"/>
                  <a:t> </a:t>
                </a:r>
                <a:r>
                  <a:rPr lang="en-US" dirty="0" err="1"/>
                  <a:t>kalau</a:t>
                </a:r>
                <a:r>
                  <a:rPr lang="en-US" dirty="0"/>
                  <a:t> α &gt; 1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kontras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turun</a:t>
                </a:r>
                <a:r>
                  <a:rPr lang="en-US" dirty="0"/>
                  <a:t> </a:t>
                </a:r>
                <a:r>
                  <a:rPr lang="en-US" dirty="0" err="1"/>
                  <a:t>kalau</a:t>
                </a:r>
                <a:r>
                  <a:rPr lang="en-US" dirty="0"/>
                  <a:t> α &lt; 1</a:t>
                </a:r>
                <a:r>
                  <a:rPr lang="en-US" dirty="0" smtClean="0"/>
                  <a:t>.</a:t>
                </a:r>
              </a:p>
              <a:p>
                <a:endParaRPr lang="en-US" dirty="0" smtClean="0"/>
              </a:p>
              <a:p>
                <a:r>
                  <a:rPr lang="en-US" dirty="0" err="1"/>
                  <a:t>Img</a:t>
                </a:r>
                <a:r>
                  <a:rPr lang="en-US" dirty="0"/>
                  <a:t> = </a:t>
                </a:r>
                <a:r>
                  <a:rPr lang="en-US" dirty="0" err="1"/>
                  <a:t>imread</a:t>
                </a:r>
                <a:r>
                  <a:rPr lang="en-US" dirty="0"/>
                  <a:t>('C:\Image\gembala.png'); </a:t>
                </a:r>
                <a:r>
                  <a:rPr lang="en-US" dirty="0">
                    <a:sym typeface="Wingdings"/>
                  </a:rPr>
                  <a:t></a:t>
                </a:r>
                <a:endParaRPr lang="en-US" dirty="0"/>
              </a:p>
              <a:p>
                <a:r>
                  <a:rPr lang="en-US" dirty="0"/>
                  <a:t>&gt;&gt; K = 2.5 * </a:t>
                </a:r>
                <a:r>
                  <a:rPr lang="en-US" dirty="0" err="1"/>
                  <a:t>Img</a:t>
                </a:r>
                <a:r>
                  <a:rPr lang="en-US" dirty="0"/>
                  <a:t>;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815" t="-1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15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0999"/>
            <a:ext cx="6096000" cy="25826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682" y="3733800"/>
            <a:ext cx="6452386" cy="279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6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Kombinasi</a:t>
            </a:r>
            <a:r>
              <a:rPr lang="en-US" dirty="0"/>
              <a:t> </a:t>
            </a:r>
            <a:r>
              <a:rPr lang="en-US" dirty="0" err="1"/>
              <a:t>Kecerahan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Kontras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err="1"/>
                  <a:t>Operasi</a:t>
                </a:r>
                <a:r>
                  <a:rPr lang="en-US" dirty="0"/>
                  <a:t> </a:t>
                </a:r>
                <a:r>
                  <a:rPr lang="en-US" dirty="0" err="1"/>
                  <a:t>peningkatan</a:t>
                </a:r>
                <a:r>
                  <a:rPr lang="en-US" dirty="0"/>
                  <a:t> </a:t>
                </a:r>
                <a:r>
                  <a:rPr lang="en-US" dirty="0" err="1"/>
                  <a:t>kecerahan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peregangan</a:t>
                </a:r>
                <a:r>
                  <a:rPr lang="en-US" dirty="0"/>
                  <a:t> </a:t>
                </a:r>
                <a:r>
                  <a:rPr lang="en-US" dirty="0" err="1"/>
                  <a:t>kontras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dilakukan</a:t>
                </a:r>
                <a:r>
                  <a:rPr lang="en-US" dirty="0"/>
                  <a:t> </a:t>
                </a:r>
                <a:r>
                  <a:rPr lang="en-US" dirty="0" err="1"/>
                  <a:t>sekaligus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kepentingan</a:t>
                </a:r>
                <a:r>
                  <a:rPr lang="en-US" dirty="0"/>
                  <a:t> </a:t>
                </a:r>
                <a:r>
                  <a:rPr lang="en-US" dirty="0" err="1"/>
                  <a:t>memperbaiki</a:t>
                </a:r>
                <a:r>
                  <a:rPr lang="en-US" dirty="0"/>
                  <a:t> </a:t>
                </a:r>
                <a:r>
                  <a:rPr lang="en-US" dirty="0" err="1"/>
                  <a:t>citra</a:t>
                </a:r>
                <a:r>
                  <a:rPr lang="en-US" dirty="0"/>
                  <a:t>. </a:t>
                </a: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/>
                  <a:t>umum</a:t>
                </a:r>
                <a:r>
                  <a:rPr lang="en-US" dirty="0"/>
                  <a:t>, </a:t>
                </a:r>
                <a:r>
                  <a:rPr lang="en-US" dirty="0" err="1"/>
                  <a:t>gabungan</a:t>
                </a:r>
                <a:r>
                  <a:rPr lang="en-US" dirty="0"/>
                  <a:t> </a:t>
                </a:r>
                <a:r>
                  <a:rPr lang="en-US" dirty="0" err="1"/>
                  <a:t>kedua</a:t>
                </a:r>
                <a:r>
                  <a:rPr lang="en-US" dirty="0"/>
                  <a:t> </a:t>
                </a:r>
                <a:r>
                  <a:rPr lang="en-US" dirty="0" err="1"/>
                  <a:t>operasi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ditulis</a:t>
                </a:r>
                <a:r>
                  <a:rPr lang="en-US" dirty="0"/>
                  <a:t> </a:t>
                </a:r>
                <a:r>
                  <a:rPr lang="en-US" dirty="0" err="1"/>
                  <a:t>menjadi</a:t>
                </a:r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en-US" dirty="0" smtClean="0"/>
              </a:p>
              <a:p>
                <a:r>
                  <a:rPr lang="en-US" dirty="0" err="1"/>
                  <a:t>Img</a:t>
                </a:r>
                <a:r>
                  <a:rPr lang="en-US" dirty="0"/>
                  <a:t> = </a:t>
                </a:r>
                <a:r>
                  <a:rPr lang="en-US" dirty="0" err="1"/>
                  <a:t>imread</a:t>
                </a:r>
                <a:r>
                  <a:rPr lang="en-US" dirty="0"/>
                  <a:t>('C:\Image\gembala.png'); </a:t>
                </a:r>
                <a:r>
                  <a:rPr lang="en-US" dirty="0">
                    <a:sym typeface="Wingdings"/>
                  </a:rPr>
                  <a:t></a:t>
                </a:r>
                <a:endParaRPr lang="en-US" dirty="0"/>
              </a:p>
              <a:p>
                <a:r>
                  <a:rPr lang="en-US" dirty="0"/>
                  <a:t>&gt;&gt; C = </a:t>
                </a:r>
                <a:r>
                  <a:rPr lang="en-US" dirty="0" err="1"/>
                  <a:t>Img</a:t>
                </a:r>
                <a:r>
                  <a:rPr lang="en-US" dirty="0"/>
                  <a:t> - 45; </a:t>
                </a:r>
                <a:r>
                  <a:rPr lang="en-US" dirty="0">
                    <a:sym typeface="Wingdings"/>
                  </a:rPr>
                  <a:t></a:t>
                </a:r>
                <a:endParaRPr lang="en-US" dirty="0"/>
              </a:p>
              <a:p>
                <a:r>
                  <a:rPr lang="en-US" dirty="0"/>
                  <a:t>&gt;&gt; K = C * 11;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742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Membalik</a:t>
            </a:r>
            <a:r>
              <a:rPr lang="en-US" dirty="0"/>
              <a:t> Citra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Citra </a:t>
                </a:r>
                <a:r>
                  <a:rPr lang="en-US" dirty="0" err="1"/>
                  <a:t>seperti</a:t>
                </a:r>
                <a:r>
                  <a:rPr lang="en-US" dirty="0"/>
                  <a:t>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biasa</a:t>
                </a:r>
                <a:r>
                  <a:rPr lang="en-US" dirty="0"/>
                  <a:t> </a:t>
                </a:r>
                <a:r>
                  <a:rPr lang="en-US" dirty="0" err="1"/>
                  <a:t>digunakan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rekam</a:t>
                </a:r>
                <a:r>
                  <a:rPr lang="en-US" dirty="0"/>
                  <a:t> </a:t>
                </a:r>
                <a:r>
                  <a:rPr lang="en-US" dirty="0" err="1"/>
                  <a:t>medis</a:t>
                </a:r>
                <a:r>
                  <a:rPr lang="en-US" dirty="0"/>
                  <a:t>; </a:t>
                </a:r>
                <a:r>
                  <a:rPr lang="en-US" dirty="0" err="1"/>
                  <a:t>misalnya</a:t>
                </a:r>
                <a:r>
                  <a:rPr lang="en-US" dirty="0"/>
                  <a:t> </a:t>
                </a:r>
                <a:r>
                  <a:rPr lang="en-US" dirty="0" err="1"/>
                  <a:t>hasil</a:t>
                </a:r>
                <a:r>
                  <a:rPr lang="en-US" dirty="0"/>
                  <a:t> </a:t>
                </a:r>
                <a:r>
                  <a:rPr lang="en-US" dirty="0" err="1"/>
                  <a:t>fotografi</a:t>
                </a:r>
                <a:r>
                  <a:rPr lang="en-US" dirty="0"/>
                  <a:t> </a:t>
                </a:r>
                <a:r>
                  <a:rPr lang="en-US" dirty="0" err="1"/>
                  <a:t>rontgen</a:t>
                </a:r>
                <a:r>
                  <a:rPr lang="en-US" dirty="0"/>
                  <a:t>. </a:t>
                </a:r>
                <a:r>
                  <a:rPr lang="en-US" dirty="0" err="1"/>
                  <a:t>Hubungan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citra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negatifnya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yang </a:t>
                </a:r>
                <a:r>
                  <a:rPr lang="en-US" dirty="0" err="1"/>
                  <a:t>beraras</a:t>
                </a:r>
                <a:r>
                  <a:rPr lang="en-US" dirty="0"/>
                  <a:t> </a:t>
                </a:r>
                <a:r>
                  <a:rPr lang="en-US" dirty="0" err="1"/>
                  <a:t>keabuan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dinyatakan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rumus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255−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	</a:t>
                </a:r>
                <a:endParaRPr lang="en-US" dirty="0" smtClean="0"/>
              </a:p>
              <a:p>
                <a:r>
                  <a:rPr lang="en-US" dirty="0"/>
                  <a:t>&gt;&gt; </a:t>
                </a:r>
                <a:r>
                  <a:rPr lang="en-US" dirty="0" err="1"/>
                  <a:t>Img</a:t>
                </a:r>
                <a:r>
                  <a:rPr lang="en-US" dirty="0"/>
                  <a:t> = </a:t>
                </a:r>
                <a:r>
                  <a:rPr lang="en-US" dirty="0" err="1"/>
                  <a:t>imread</a:t>
                </a:r>
                <a:r>
                  <a:rPr lang="en-US" dirty="0"/>
                  <a:t>('C:\Image\lena256.png'); </a:t>
                </a:r>
                <a:r>
                  <a:rPr lang="en-US" dirty="0">
                    <a:sym typeface="Wingdings"/>
                  </a:rPr>
                  <a:t></a:t>
                </a:r>
                <a:endParaRPr lang="en-US" dirty="0"/>
              </a:p>
              <a:p>
                <a:r>
                  <a:rPr lang="en-US" dirty="0"/>
                  <a:t>&gt;&gt; R = 255 - </a:t>
                </a:r>
                <a:r>
                  <a:rPr lang="en-US" dirty="0" err="1"/>
                  <a:t>Img</a:t>
                </a:r>
                <a:r>
                  <a:rPr lang="en-US" dirty="0"/>
                  <a:t>;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8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+mj-lt"/>
              </a:rPr>
              <a:t/>
            </a:r>
            <a:br>
              <a:rPr lang="en-US" dirty="0" smtClean="0">
                <a:latin typeface="+mj-lt"/>
              </a:rPr>
            </a:br>
            <a:r>
              <a:rPr lang="en-US" dirty="0" smtClean="0">
                <a:latin typeface="+mj-lt"/>
              </a:rPr>
              <a:t>Transforms Negative Image</a:t>
            </a:r>
            <a:endParaRPr lang="en-US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err="1" smtClean="0">
                    <a:latin typeface="+mj-lt"/>
                  </a:rPr>
                  <a:t>Untuk</a:t>
                </a:r>
                <a:r>
                  <a:rPr lang="en-US" sz="2400" dirty="0" smtClean="0">
                    <a:latin typeface="+mj-lt"/>
                  </a:rPr>
                  <a:t> </a:t>
                </a:r>
                <a:r>
                  <a:rPr lang="en-US" sz="2400" dirty="0" err="1" smtClean="0">
                    <a:latin typeface="+mj-lt"/>
                  </a:rPr>
                  <a:t>mendapatkan</a:t>
                </a:r>
                <a:r>
                  <a:rPr lang="en-US" sz="2400" dirty="0" smtClean="0">
                    <a:latin typeface="+mj-lt"/>
                  </a:rPr>
                  <a:t> </a:t>
                </a:r>
                <a:r>
                  <a:rPr lang="en-US" sz="2400" dirty="0" err="1" smtClean="0">
                    <a:latin typeface="+mj-lt"/>
                  </a:rPr>
                  <a:t>citra</a:t>
                </a:r>
                <a:r>
                  <a:rPr lang="en-US" sz="2400" dirty="0" smtClean="0">
                    <a:latin typeface="+mj-lt"/>
                  </a:rPr>
                  <a:t> </a:t>
                </a:r>
                <a:r>
                  <a:rPr lang="en-US" sz="2400" dirty="0" err="1" smtClean="0">
                    <a:latin typeface="+mj-lt"/>
                  </a:rPr>
                  <a:t>negatif</a:t>
                </a:r>
                <a:r>
                  <a:rPr lang="en-US" sz="2400" dirty="0" smtClean="0">
                    <a:latin typeface="+mj-lt"/>
                  </a:rPr>
                  <a:t>, </a:t>
                </a:r>
                <a:r>
                  <a:rPr lang="en-US" sz="2400" dirty="0" err="1" smtClean="0">
                    <a:latin typeface="+mj-lt"/>
                  </a:rPr>
                  <a:t>seperti</a:t>
                </a:r>
                <a:r>
                  <a:rPr lang="en-US" sz="2400" dirty="0" smtClean="0">
                    <a:latin typeface="+mj-lt"/>
                  </a:rPr>
                  <a:t> film </a:t>
                </a:r>
                <a:r>
                  <a:rPr lang="en-US" sz="2400" dirty="0" err="1" smtClean="0">
                    <a:latin typeface="+mj-lt"/>
                  </a:rPr>
                  <a:t>negatif</a:t>
                </a:r>
                <a:endParaRPr lang="en-US" sz="2400" dirty="0" smtClean="0">
                  <a:latin typeface="+mj-lt"/>
                </a:endParaRP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𝑚𝑎𝑥𝑘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b="0" dirty="0" smtClean="0">
                  <a:latin typeface="+mj-lt"/>
                </a:endParaRPr>
              </a:p>
              <a:p>
                <a:pPr marL="274320" lvl="1" indent="-274320"/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Jika </a:t>
                </a:r>
                <a:r>
                  <a:rPr lang="en-US" sz="2400" dirty="0" err="1">
                    <a:solidFill>
                      <a:schemeClr val="tx2"/>
                    </a:solidFill>
                    <a:latin typeface="+mj-lt"/>
                  </a:rPr>
                  <a:t>citra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+mj-lt"/>
                  </a:rPr>
                  <a:t>dengan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 255 </a:t>
                </a:r>
                <a:r>
                  <a:rPr lang="en-US" sz="2400" dirty="0" err="1">
                    <a:solidFill>
                      <a:schemeClr val="tx2"/>
                    </a:solidFill>
                    <a:latin typeface="+mj-lt"/>
                  </a:rPr>
                  <a:t>derajat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+mj-lt"/>
                  </a:rPr>
                  <a:t>keabuan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  (8 bit) </a:t>
                </a:r>
                <a:r>
                  <a:rPr lang="en-US" sz="2400" dirty="0" err="1">
                    <a:solidFill>
                      <a:schemeClr val="tx2"/>
                    </a:solidFill>
                    <a:latin typeface="+mj-lt"/>
                  </a:rPr>
                  <a:t>maka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 </a:t>
                </a: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𝑚𝑎𝑥𝑘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=255</m:t>
                      </m:r>
                    </m:oMath>
                  </m:oMathPara>
                </a14:m>
                <a:endParaRPr lang="en-US" sz="2400" b="0" dirty="0" smtClean="0">
                  <a:latin typeface="+mj-lt"/>
                </a:endParaRPr>
              </a:p>
              <a:p>
                <a:pPr marL="274320" lvl="1" indent="-274320"/>
                <a:r>
                  <a:rPr lang="en-US" sz="2400" b="0" dirty="0" smtClean="0">
                    <a:latin typeface="+mj-lt"/>
                  </a:rPr>
                  <a:t> 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Jika </a:t>
                </a:r>
                <a:r>
                  <a:rPr lang="en-US" sz="2400" dirty="0" err="1">
                    <a:solidFill>
                      <a:schemeClr val="tx2"/>
                    </a:solidFill>
                    <a:latin typeface="+mj-lt"/>
                  </a:rPr>
                  <a:t>citra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+mj-lt"/>
                  </a:rPr>
                  <a:t>dengan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 128 </a:t>
                </a:r>
                <a:r>
                  <a:rPr lang="en-US" sz="2400" dirty="0" err="1">
                    <a:solidFill>
                      <a:schemeClr val="tx2"/>
                    </a:solidFill>
                    <a:latin typeface="+mj-lt"/>
                  </a:rPr>
                  <a:t>derajat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 </a:t>
                </a:r>
                <a:r>
                  <a:rPr lang="en-US" sz="2400" dirty="0" err="1">
                    <a:solidFill>
                      <a:schemeClr val="tx2"/>
                    </a:solidFill>
                    <a:latin typeface="+mj-lt"/>
                  </a:rPr>
                  <a:t>keabuan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  </a:t>
                </a:r>
                <a:r>
                  <a:rPr lang="en-US" sz="2400" dirty="0" smtClean="0">
                    <a:solidFill>
                      <a:schemeClr val="tx2"/>
                    </a:solidFill>
                    <a:latin typeface="+mj-lt"/>
                  </a:rPr>
                  <a:t>(5 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bit) </a:t>
                </a:r>
                <a:r>
                  <a:rPr lang="en-US" sz="2400" dirty="0" err="1">
                    <a:solidFill>
                      <a:schemeClr val="tx2"/>
                    </a:solidFill>
                    <a:latin typeface="+mj-lt"/>
                  </a:rPr>
                  <a:t>maka</a:t>
                </a:r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 </a:t>
                </a: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𝑚𝑎𝑥𝑘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128</m:t>
                      </m:r>
                    </m:oMath>
                  </m:oMathPara>
                </a14:m>
                <a:endParaRPr lang="en-US" sz="2400" dirty="0">
                  <a:latin typeface="+mj-lt"/>
                </a:endParaRPr>
              </a:p>
              <a:p>
                <a:pPr marL="411480" lvl="1" indent="0">
                  <a:buNone/>
                </a:pPr>
                <a:r>
                  <a:rPr lang="en-US" sz="2000" dirty="0">
                    <a:latin typeface="+mj-lt"/>
                  </a:rPr>
                  <a:t> </a:t>
                </a:r>
              </a:p>
              <a:p>
                <a:pPr lvl="1"/>
                <a:endParaRPr lang="en-US" b="0" dirty="0" smtClean="0">
                  <a:latin typeface="+mj-lt"/>
                </a:endParaRPr>
              </a:p>
              <a:p>
                <a:pPr lvl="1"/>
                <a:endParaRPr lang="en-US" dirty="0" smtClean="0">
                  <a:latin typeface="+mj-lt"/>
                </a:endParaRPr>
              </a:p>
              <a:p>
                <a:pPr lvl="1"/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337038"/>
              </p:ext>
            </p:extLst>
          </p:nvPr>
        </p:nvGraphicFramePr>
        <p:xfrm>
          <a:off x="1981200" y="4703802"/>
          <a:ext cx="198120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0400"/>
                <a:gridCol w="660400"/>
                <a:gridCol w="660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279005"/>
              </p:ext>
            </p:extLst>
          </p:nvPr>
        </p:nvGraphicFramePr>
        <p:xfrm>
          <a:off x="4800600" y="4703802"/>
          <a:ext cx="198120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0400"/>
                <a:gridCol w="660400"/>
                <a:gridCol w="660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85796" y="6107668"/>
                <a:ext cx="1846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=(127−90)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5796" y="6107668"/>
                <a:ext cx="1846146" cy="369332"/>
              </a:xfrm>
              <a:prstGeom prst="rect">
                <a:avLst/>
              </a:prstGeom>
              <a:blipFill rotWithShape="1"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>
            <a:off x="2012542" y="5770602"/>
            <a:ext cx="2819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276600" y="5034002"/>
            <a:ext cx="2819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474598" y="4168517"/>
            <a:ext cx="1022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Citra </a:t>
            </a:r>
            <a:r>
              <a:rPr lang="en-US" dirty="0" err="1" smtClean="0">
                <a:solidFill>
                  <a:schemeClr val="tx2"/>
                </a:solidFill>
              </a:rPr>
              <a:t>Asli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257800" y="4168517"/>
            <a:ext cx="114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Citra </a:t>
            </a:r>
            <a:r>
              <a:rPr lang="en-US" dirty="0" err="1" smtClean="0">
                <a:solidFill>
                  <a:schemeClr val="tx2"/>
                </a:solidFill>
              </a:rPr>
              <a:t>Hasil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65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Transforms Negative Image</a:t>
            </a:r>
            <a:endParaRPr lang="en-US" dirty="0"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tabLst>
                <a:tab pos="1371600" algn="l"/>
              </a:tabLst>
            </a:pPr>
            <a:endParaRPr lang="en-US" dirty="0">
              <a:latin typeface="+mj-lt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rpram_s</a:t>
            </a:r>
            <a:endParaRPr lang="en-US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292850" y="2389187"/>
            <a:ext cx="192405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IE" dirty="0">
                <a:latin typeface="+mj-lt"/>
              </a:rPr>
              <a:t>Negative Image</a:t>
            </a:r>
            <a:endParaRPr lang="en-US" dirty="0">
              <a:latin typeface="+mj-lt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998537" y="2389187"/>
            <a:ext cx="182880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IE" dirty="0">
                <a:latin typeface="+mj-lt"/>
              </a:rPr>
              <a:t>Original Image</a:t>
            </a:r>
            <a:endParaRPr lang="en-US" dirty="0">
              <a:latin typeface="+mj-lt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492500" y="4038600"/>
            <a:ext cx="2057400" cy="91440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174530" y="3657600"/>
                <a:ext cx="283257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 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𝑚𝑎𝑥𝑘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4530" y="3657600"/>
                <a:ext cx="2832570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8" t="4572" r="11128" b="8854"/>
          <a:stretch/>
        </p:blipFill>
        <p:spPr bwMode="auto">
          <a:xfrm>
            <a:off x="863600" y="3111500"/>
            <a:ext cx="2413000" cy="2374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7" t="4572" r="12049" b="8854"/>
          <a:stretch/>
        </p:blipFill>
        <p:spPr bwMode="auto">
          <a:xfrm>
            <a:off x="5918200" y="3111500"/>
            <a:ext cx="2387600" cy="2374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361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Transforms Brightness Image</a:t>
            </a:r>
            <a:endParaRPr lang="en-US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>
                    <a:latin typeface="+mj-lt"/>
                  </a:rPr>
                  <a:t>Untuk </a:t>
                </a:r>
                <a:r>
                  <a:rPr lang="en-US" dirty="0" err="1" smtClean="0">
                    <a:latin typeface="+mj-lt"/>
                  </a:rPr>
                  <a:t>mengontrol</a:t>
                </a:r>
                <a:r>
                  <a:rPr lang="en-US" dirty="0" smtClean="0">
                    <a:latin typeface="+mj-lt"/>
                  </a:rPr>
                  <a:t> </a:t>
                </a:r>
                <a:r>
                  <a:rPr lang="en-US" dirty="0" err="1" smtClean="0">
                    <a:latin typeface="+mj-lt"/>
                  </a:rPr>
                  <a:t>nilai</a:t>
                </a:r>
                <a:r>
                  <a:rPr lang="en-US" dirty="0" smtClean="0">
                    <a:latin typeface="+mj-lt"/>
                  </a:rPr>
                  <a:t> </a:t>
                </a:r>
                <a:r>
                  <a:rPr lang="en-US" dirty="0" err="1" smtClean="0">
                    <a:latin typeface="+mj-lt"/>
                  </a:rPr>
                  <a:t>warna</a:t>
                </a:r>
                <a:r>
                  <a:rPr lang="en-US" dirty="0" smtClean="0">
                    <a:latin typeface="+mj-lt"/>
                  </a:rPr>
                  <a:t> </a:t>
                </a:r>
                <a:r>
                  <a:rPr lang="en-US" dirty="0" err="1" smtClean="0">
                    <a:latin typeface="+mj-lt"/>
                  </a:rPr>
                  <a:t>citra</a:t>
                </a:r>
                <a:r>
                  <a:rPr lang="en-US" dirty="0" smtClean="0">
                    <a:latin typeface="+mj-lt"/>
                  </a:rPr>
                  <a:t> agar </a:t>
                </a:r>
                <a:r>
                  <a:rPr lang="en-US" dirty="0" err="1" smtClean="0">
                    <a:latin typeface="+mj-lt"/>
                  </a:rPr>
                  <a:t>diperoleh</a:t>
                </a:r>
                <a:r>
                  <a:rPr lang="en-US" dirty="0" smtClean="0">
                    <a:latin typeface="+mj-lt"/>
                  </a:rPr>
                  <a:t> </a:t>
                </a:r>
                <a:r>
                  <a:rPr lang="en-US" dirty="0" err="1" smtClean="0">
                    <a:latin typeface="+mj-lt"/>
                  </a:rPr>
                  <a:t>tingkat</a:t>
                </a:r>
                <a:r>
                  <a:rPr lang="en-US" dirty="0" smtClean="0">
                    <a:latin typeface="+mj-lt"/>
                  </a:rPr>
                  <a:t> </a:t>
                </a:r>
                <a:r>
                  <a:rPr lang="en-US" dirty="0" err="1">
                    <a:latin typeface="+mj-lt"/>
                  </a:rPr>
                  <a:t>kecerahan</a:t>
                </a:r>
                <a:r>
                  <a:rPr lang="en-US" dirty="0" smtClean="0">
                    <a:latin typeface="+mj-lt"/>
                  </a:rPr>
                  <a:t> </a:t>
                </a:r>
                <a:r>
                  <a:rPr lang="en-US" dirty="0" err="1" smtClean="0">
                    <a:latin typeface="+mj-lt"/>
                  </a:rPr>
                  <a:t>sesuai</a:t>
                </a:r>
                <a:r>
                  <a:rPr lang="en-US" dirty="0" smtClean="0">
                    <a:latin typeface="+mj-lt"/>
                  </a:rPr>
                  <a:t>.</a:t>
                </a:r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/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  <m:sup/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𝑘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400" dirty="0" smtClean="0">
                  <a:solidFill>
                    <a:schemeClr val="tx2"/>
                  </a:solidFill>
                  <a:latin typeface="+mj-lt"/>
                </a:endParaRPr>
              </a:p>
              <a:p>
                <a:r>
                  <a:rPr lang="en-US" sz="2400" dirty="0" smtClean="0">
                    <a:solidFill>
                      <a:schemeClr val="tx2"/>
                    </a:solidFill>
                    <a:latin typeface="+mj-lt"/>
                  </a:rPr>
                  <a:t>RGB</a:t>
                </a:r>
                <a:endParaRPr lang="en-US" sz="2400" dirty="0">
                  <a:solidFill>
                    <a:schemeClr val="tx2"/>
                  </a:solidFill>
                  <a:latin typeface="+mj-lt"/>
                </a:endParaRP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US" dirty="0" smtClean="0">
                  <a:latin typeface="+mj-lt"/>
                </a:endParaRP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US" dirty="0" smtClean="0">
                  <a:latin typeface="+mj-lt"/>
                </a:endParaRP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US" dirty="0" smtClean="0">
                  <a:latin typeface="+mj-lt"/>
                </a:endParaRPr>
              </a:p>
              <a:p>
                <a:pPr marL="411480" lvl="1" indent="0">
                  <a:buNone/>
                </a:pPr>
                <a:endParaRPr lang="en-US" dirty="0" smtClean="0">
                  <a:latin typeface="+mj-lt"/>
                </a:endParaRPr>
              </a:p>
              <a:p>
                <a:pPr marL="274320" lvl="1" indent="-274320"/>
                <a:r>
                  <a:rPr lang="en-US" sz="2400" dirty="0">
                    <a:solidFill>
                      <a:schemeClr val="tx2"/>
                    </a:solidFill>
                    <a:latin typeface="+mj-lt"/>
                  </a:rPr>
                  <a:t>GRAY</a:t>
                </a: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 dirty="0" smtClean="0">
                              <a:latin typeface="Cambria Math"/>
                            </a:rPr>
                            <m:t>0</m:t>
                          </m:r>
                        </m:sub>
                        <m:sup/>
                      </m:sSubSup>
                      <m:r>
                        <a:rPr lang="en-US" i="1" dirty="0" smtClean="0">
                          <a:latin typeface="Cambria Math"/>
                        </a:rPr>
                        <m:t>𝑟</m:t>
                      </m:r>
                      <m:r>
                        <a:rPr lang="en-US" b="0" i="1" dirty="0" smtClean="0">
                          <a:latin typeface="Cambria Math"/>
                        </a:rPr>
                        <m:t> 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𝑥</m:t>
                      </m:r>
                      <m:r>
                        <a:rPr lang="en-US" i="1" dirty="0" smtClean="0">
                          <a:latin typeface="Cambria Math"/>
                        </a:rPr>
                        <m:t>,</m:t>
                      </m:r>
                      <m:r>
                        <a:rPr lang="en-US" i="1" dirty="0" smtClean="0">
                          <a:latin typeface="Cambria Math"/>
                        </a:rPr>
                        <m:t>𝑦</m:t>
                      </m:r>
                      <m:r>
                        <a:rPr lang="en-US" i="1" dirty="0" smtClean="0">
                          <a:latin typeface="Cambria Math"/>
                        </a:rPr>
                        <m:t>)=</m:t>
                      </m:r>
                      <m:sSubSup>
                        <m:sSub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dirty="0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i="1" dirty="0" smtClean="0"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i="1" dirty="0" smtClean="0">
                              <a:latin typeface="Cambria Math"/>
                            </a:rPr>
                            <m:t>𝑟</m:t>
                          </m:r>
                        </m:sup>
                      </m:sSubSup>
                      <m:r>
                        <a:rPr lang="en-US" i="1" dirty="0" smtClean="0">
                          <a:latin typeface="Cambria Math"/>
                        </a:rPr>
                        <m:t> (</m:t>
                      </m:r>
                      <m:r>
                        <a:rPr lang="en-US" i="1" dirty="0" smtClean="0">
                          <a:latin typeface="Cambria Math"/>
                        </a:rPr>
                        <m:t>𝑥</m:t>
                      </m:r>
                      <m:r>
                        <a:rPr lang="en-US" i="1" dirty="0" smtClean="0">
                          <a:latin typeface="Cambria Math"/>
                        </a:rPr>
                        <m:t>,</m:t>
                      </m:r>
                      <m:r>
                        <a:rPr lang="en-US" i="1" dirty="0" smtClean="0">
                          <a:latin typeface="Cambria Math"/>
                        </a:rPr>
                        <m:t>𝑦</m:t>
                      </m:r>
                      <m:r>
                        <a:rPr lang="en-US" i="1" dirty="0" smtClean="0">
                          <a:latin typeface="Cambria Math"/>
                        </a:rPr>
                        <m:t>)+</m:t>
                      </m:r>
                      <m:r>
                        <a:rPr lang="en-US" i="1" dirty="0" smtClean="0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US" dirty="0">
                  <a:latin typeface="+mj-lt"/>
                </a:endParaRPr>
              </a:p>
              <a:p>
                <a:pPr lvl="1"/>
                <a:endParaRPr lang="en-US" dirty="0" smtClean="0">
                  <a:latin typeface="+mj-lt"/>
                </a:endParaRPr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𝑘</m:t>
                      </m:r>
                      <m:r>
                        <a:rPr lang="en-US" i="1" dirty="0" smtClean="0">
                          <a:latin typeface="Cambria Math"/>
                        </a:rPr>
                        <m:t> </m:t>
                      </m:r>
                      <m:r>
                        <a:rPr lang="en-US" i="1" dirty="0" err="1" smtClean="0">
                          <a:latin typeface="Cambria Math"/>
                        </a:rPr>
                        <m:t>𝑎𝑑𝑎𝑙𝑎h</m:t>
                      </m:r>
                      <m:r>
                        <a:rPr lang="en-US" i="1" dirty="0" smtClean="0">
                          <a:latin typeface="Cambria Math"/>
                        </a:rPr>
                        <m:t> </m:t>
                      </m:r>
                      <m:r>
                        <a:rPr lang="en-US" i="1" dirty="0" err="1" smtClean="0">
                          <a:latin typeface="Cambria Math"/>
                        </a:rPr>
                        <m:t>𝑘𝑜𝑛𝑠𝑡𝑎𝑛𝑡𝑎</m:t>
                      </m:r>
                      <m:r>
                        <a:rPr lang="en-US" i="1" dirty="0" smtClean="0">
                          <a:latin typeface="Cambria Math"/>
                        </a:rPr>
                        <m:t> </m:t>
                      </m:r>
                      <m:r>
                        <a:rPr lang="en-US" i="1" dirty="0" err="1" smtClean="0">
                          <a:latin typeface="Cambria Math"/>
                        </a:rPr>
                        <m:t>𝑝𝑒𝑛𝑖𝑛𝑔𝑘𝑎𝑡𝑎𝑛𝑛𝑦𝑎</m:t>
                      </m:r>
                    </m:oMath>
                  </m:oMathPara>
                </a14:m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460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 Brightness Image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𝑘</m:t>
                    </m:r>
                  </m:oMath>
                </a14:m>
                <a:endParaRPr lang="en-US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=20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312577"/>
              </p:ext>
            </p:extLst>
          </p:nvPr>
        </p:nvGraphicFramePr>
        <p:xfrm>
          <a:off x="838200" y="2743200"/>
          <a:ext cx="198120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0400"/>
                <a:gridCol w="660400"/>
                <a:gridCol w="660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610077"/>
              </p:ext>
            </p:extLst>
          </p:nvPr>
        </p:nvGraphicFramePr>
        <p:xfrm>
          <a:off x="3810000" y="2743200"/>
          <a:ext cx="1981200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0400"/>
                <a:gridCol w="660400"/>
                <a:gridCol w="660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0" name="Straight Arrow Connector 9"/>
          <p:cNvCxnSpPr/>
          <p:nvPr/>
        </p:nvCxnSpPr>
        <p:spPr>
          <a:xfrm>
            <a:off x="2895600" y="3276600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13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 Brightness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5719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8459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 Brightness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7" descr="templ150_brigh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4003675" cy="2690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8"/>
          <p:cNvSpPr>
            <a:spLocks noChangeArrowheads="1"/>
          </p:cNvSpPr>
          <p:nvPr/>
        </p:nvSpPr>
        <p:spPr bwMode="auto">
          <a:xfrm>
            <a:off x="685800" y="4648200"/>
            <a:ext cx="4495800" cy="1447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067554"/>
              </p:ext>
            </p:extLst>
          </p:nvPr>
        </p:nvGraphicFramePr>
        <p:xfrm>
          <a:off x="823913" y="4799013"/>
          <a:ext cx="4251325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5" name="Equation" r:id="rId4" imgW="2590560" imgH="469800" progId="Equation.3">
                  <p:embed/>
                </p:oleObj>
              </mc:Choice>
              <mc:Fallback>
                <p:oleObj name="Equation" r:id="rId4" imgW="259056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4799013"/>
                        <a:ext cx="4251325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5638800" y="1676400"/>
            <a:ext cx="2743200" cy="4419600"/>
            <a:chOff x="3552" y="1056"/>
            <a:chExt cx="1728" cy="2784"/>
          </a:xfrm>
        </p:grpSpPr>
        <p:sp>
          <p:nvSpPr>
            <p:cNvPr id="8" name="Rectangle 63"/>
            <p:cNvSpPr>
              <a:spLocks noChangeArrowheads="1"/>
            </p:cNvSpPr>
            <p:nvPr/>
          </p:nvSpPr>
          <p:spPr bwMode="auto">
            <a:xfrm>
              <a:off x="3552" y="1056"/>
              <a:ext cx="1728" cy="27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81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" name="Group 60"/>
            <p:cNvGrpSpPr>
              <a:grpSpLocks/>
            </p:cNvGrpSpPr>
            <p:nvPr/>
          </p:nvGrpSpPr>
          <p:grpSpPr bwMode="auto">
            <a:xfrm>
              <a:off x="3661" y="2208"/>
              <a:ext cx="1510" cy="1583"/>
              <a:chOff x="3600" y="2305"/>
              <a:chExt cx="1510" cy="1583"/>
            </a:xfrm>
          </p:grpSpPr>
          <p:grpSp>
            <p:nvGrpSpPr>
              <p:cNvPr id="11" name="Group 57"/>
              <p:cNvGrpSpPr>
                <a:grpSpLocks/>
              </p:cNvGrpSpPr>
              <p:nvPr/>
            </p:nvGrpSpPr>
            <p:grpSpPr bwMode="auto">
              <a:xfrm>
                <a:off x="3600" y="2305"/>
                <a:ext cx="1510" cy="1439"/>
                <a:chOff x="3888" y="2065"/>
                <a:chExt cx="1510" cy="1439"/>
              </a:xfrm>
            </p:grpSpPr>
            <p:grpSp>
              <p:nvGrpSpPr>
                <p:cNvPr id="13" name="Group 53"/>
                <p:cNvGrpSpPr>
                  <a:grpSpLocks/>
                </p:cNvGrpSpPr>
                <p:nvPr/>
              </p:nvGrpSpPr>
              <p:grpSpPr bwMode="auto">
                <a:xfrm>
                  <a:off x="3888" y="2065"/>
                  <a:ext cx="1510" cy="1439"/>
                  <a:chOff x="3888" y="2065"/>
                  <a:chExt cx="1510" cy="1439"/>
                </a:xfrm>
              </p:grpSpPr>
              <p:grpSp>
                <p:nvGrpSpPr>
                  <p:cNvPr id="18" name="Group 44"/>
                  <p:cNvGrpSpPr>
                    <a:grpSpLocks/>
                  </p:cNvGrpSpPr>
                  <p:nvPr/>
                </p:nvGrpSpPr>
                <p:grpSpPr bwMode="auto">
                  <a:xfrm>
                    <a:off x="3888" y="2065"/>
                    <a:ext cx="1510" cy="1439"/>
                    <a:chOff x="2112" y="1456"/>
                    <a:chExt cx="1510" cy="1439"/>
                  </a:xfrm>
                </p:grpSpPr>
                <p:sp>
                  <p:nvSpPr>
                    <p:cNvPr id="20" name="Rectangle 4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60" y="1488"/>
                      <a:ext cx="1440" cy="139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" name="Text Box 4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08" y="2722"/>
                      <a:ext cx="192" cy="17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bg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0</a:t>
                      </a:r>
                    </a:p>
                  </p:txBody>
                </p:sp>
                <p:sp>
                  <p:nvSpPr>
                    <p:cNvPr id="22" name="Text Box 4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59" y="2722"/>
                      <a:ext cx="288" cy="17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bg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127</a:t>
                      </a:r>
                    </a:p>
                  </p:txBody>
                </p:sp>
                <p:sp>
                  <p:nvSpPr>
                    <p:cNvPr id="23" name="Text Box 4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334" y="2722"/>
                      <a:ext cx="288" cy="17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bg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255</a:t>
                      </a:r>
                    </a:p>
                  </p:txBody>
                </p:sp>
                <p:sp>
                  <p:nvSpPr>
                    <p:cNvPr id="24" name="Text Box 49"/>
                    <p:cNvSpPr txBox="1">
                      <a:spLocks noChangeArrowheads="1"/>
                    </p:cNvSpPr>
                    <p:nvPr/>
                  </p:nvSpPr>
                  <p:spPr bwMode="auto">
                    <a:xfrm rot="-10800000">
                      <a:off x="2112" y="2579"/>
                      <a:ext cx="231" cy="24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bg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>
                      <a:spAutoFit/>
                    </a:bodyPr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0</a:t>
                      </a:r>
                    </a:p>
                  </p:txBody>
                </p:sp>
                <p:sp>
                  <p:nvSpPr>
                    <p:cNvPr id="25" name="Text Box 50"/>
                    <p:cNvSpPr txBox="1">
                      <a:spLocks noChangeArrowheads="1"/>
                    </p:cNvSpPr>
                    <p:nvPr/>
                  </p:nvSpPr>
                  <p:spPr bwMode="auto">
                    <a:xfrm rot="-10800000">
                      <a:off x="2112" y="2032"/>
                      <a:ext cx="231" cy="24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bg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>
                      <a:spAutoFit/>
                    </a:bodyPr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127</a:t>
                      </a:r>
                    </a:p>
                  </p:txBody>
                </p:sp>
                <p:sp>
                  <p:nvSpPr>
                    <p:cNvPr id="26" name="Text Box 51"/>
                    <p:cNvSpPr txBox="1">
                      <a:spLocks noChangeArrowheads="1"/>
                    </p:cNvSpPr>
                    <p:nvPr/>
                  </p:nvSpPr>
                  <p:spPr bwMode="auto">
                    <a:xfrm rot="10800000">
                      <a:off x="2112" y="1456"/>
                      <a:ext cx="231" cy="24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bg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eaVert">
                      <a:spAutoFit/>
                    </a:bodyPr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255</a:t>
                      </a:r>
                    </a:p>
                  </p:txBody>
                </p:sp>
                <p:sp>
                  <p:nvSpPr>
                    <p:cNvPr id="27" name="Rectangle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04" y="1584"/>
                      <a:ext cx="1152" cy="115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9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80" y="2192"/>
                    <a:ext cx="1152" cy="1152"/>
                  </a:xfrm>
                  <a:prstGeom prst="line">
                    <a:avLst/>
                  </a:prstGeom>
                  <a:noFill/>
                  <a:ln w="6350">
                    <a:solidFill>
                      <a:srgbClr val="FF3300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" name="Group 55"/>
                <p:cNvGrpSpPr>
                  <a:grpSpLocks/>
                </p:cNvGrpSpPr>
                <p:nvPr/>
              </p:nvGrpSpPr>
              <p:grpSpPr bwMode="auto">
                <a:xfrm>
                  <a:off x="4080" y="2198"/>
                  <a:ext cx="1152" cy="816"/>
                  <a:chOff x="4080" y="2208"/>
                  <a:chExt cx="1152" cy="816"/>
                </a:xfrm>
              </p:grpSpPr>
              <p:sp>
                <p:nvSpPr>
                  <p:cNvPr id="16" name="Line 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80" y="2208"/>
                    <a:ext cx="816" cy="816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4896" y="2208"/>
                    <a:ext cx="336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aphicFrame>
              <p:nvGraphicFramePr>
                <p:cNvPr id="15" name="Object 56"/>
                <p:cNvGraphicFramePr>
                  <a:graphicFrameLocks noChangeAspect="1"/>
                </p:cNvGraphicFramePr>
                <p:nvPr/>
              </p:nvGraphicFramePr>
              <p:xfrm>
                <a:off x="3936" y="2976"/>
                <a:ext cx="120" cy="1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486" name="Equation" r:id="rId6" imgW="190440" imgH="228600" progId="Equation.3">
                        <p:embed/>
                      </p:oleObj>
                    </mc:Choice>
                    <mc:Fallback>
                      <p:oleObj name="Equation" r:id="rId6" imgW="190440" imgH="22860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936" y="2976"/>
                              <a:ext cx="120" cy="1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2" name="Text Box 58"/>
              <p:cNvSpPr txBox="1">
                <a:spLocks noChangeArrowheads="1"/>
              </p:cNvSpPr>
              <p:nvPr/>
            </p:nvSpPr>
            <p:spPr bwMode="auto">
              <a:xfrm>
                <a:off x="3829" y="3676"/>
                <a:ext cx="1097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tx1"/>
                    </a:solidFill>
                    <a:latin typeface="Times New Roman" pitchFamily="18" charset="0"/>
                  </a:rPr>
                  <a:t>transform mapping</a:t>
                </a:r>
              </a:p>
            </p:txBody>
          </p:sp>
        </p:grpSp>
        <p:pic>
          <p:nvPicPr>
            <p:cNvPr id="10" name="Picture 59" descr="templ histogram bright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512"/>
            <a:stretch>
              <a:fillRect/>
            </a:stretch>
          </p:blipFill>
          <p:spPr bwMode="auto">
            <a:xfrm>
              <a:off x="3779" y="1152"/>
              <a:ext cx="1273" cy="1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8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252877"/>
              </p:ext>
            </p:extLst>
          </p:nvPr>
        </p:nvGraphicFramePr>
        <p:xfrm>
          <a:off x="803275" y="5638800"/>
          <a:ext cx="425926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7" name="Equation" r:id="rId9" imgW="2628720" imgH="215640" progId="Equation.3">
                  <p:embed/>
                </p:oleObj>
              </mc:Choice>
              <mc:Fallback>
                <p:oleObj name="Equation" r:id="rId9" imgW="2628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5638800"/>
                        <a:ext cx="4259263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94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 Brightness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685800" y="4648200"/>
            <a:ext cx="4495800" cy="1447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pic>
        <p:nvPicPr>
          <p:cNvPr id="5" name="Picture 33" descr="templ150_d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4003675" cy="2690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5638800" y="1676400"/>
            <a:ext cx="2743200" cy="441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30" descr="templ histogram dar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12"/>
          <a:stretch>
            <a:fillRect/>
          </a:stretch>
        </p:blipFill>
        <p:spPr bwMode="auto">
          <a:xfrm>
            <a:off x="6019800" y="1828800"/>
            <a:ext cx="202882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Object 32"/>
          <p:cNvGraphicFramePr>
            <a:graphicFrameLocks noChangeAspect="1"/>
          </p:cNvGraphicFramePr>
          <p:nvPr/>
        </p:nvGraphicFramePr>
        <p:xfrm>
          <a:off x="803275" y="5638800"/>
          <a:ext cx="425926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4" name="Equation" r:id="rId5" imgW="2628720" imgH="215640" progId="Equation.3">
                  <p:embed/>
                </p:oleObj>
              </mc:Choice>
              <mc:Fallback>
                <p:oleObj name="Equation" r:id="rId5" imgW="2628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5638800"/>
                        <a:ext cx="4259263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34"/>
          <p:cNvGraphicFramePr>
            <a:graphicFrameLocks noChangeAspect="1"/>
          </p:cNvGraphicFramePr>
          <p:nvPr/>
        </p:nvGraphicFramePr>
        <p:xfrm>
          <a:off x="822325" y="4800600"/>
          <a:ext cx="4103688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5" name="Equation" r:id="rId7" imgW="2489040" imgH="469800" progId="Equation.3">
                  <p:embed/>
                </p:oleObj>
              </mc:Choice>
              <mc:Fallback>
                <p:oleObj name="Equation" r:id="rId7" imgW="24890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4800600"/>
                        <a:ext cx="4103688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2"/>
          <p:cNvGrpSpPr>
            <a:grpSpLocks/>
          </p:cNvGrpSpPr>
          <p:nvPr/>
        </p:nvGrpSpPr>
        <p:grpSpPr bwMode="auto">
          <a:xfrm>
            <a:off x="5811838" y="3505200"/>
            <a:ext cx="2397125" cy="2284413"/>
            <a:chOff x="3888" y="2065"/>
            <a:chExt cx="1510" cy="1439"/>
          </a:xfrm>
        </p:grpSpPr>
        <p:grpSp>
          <p:nvGrpSpPr>
            <p:cNvPr id="11" name="Group 13"/>
            <p:cNvGrpSpPr>
              <a:grpSpLocks/>
            </p:cNvGrpSpPr>
            <p:nvPr/>
          </p:nvGrpSpPr>
          <p:grpSpPr bwMode="auto">
            <a:xfrm>
              <a:off x="3888" y="2065"/>
              <a:ext cx="1510" cy="1439"/>
              <a:chOff x="2112" y="1456"/>
              <a:chExt cx="1510" cy="1439"/>
            </a:xfrm>
          </p:grpSpPr>
          <p:sp>
            <p:nvSpPr>
              <p:cNvPr id="13" name="Rectangle 14"/>
              <p:cNvSpPr>
                <a:spLocks noChangeArrowheads="1"/>
              </p:cNvSpPr>
              <p:nvPr/>
            </p:nvSpPr>
            <p:spPr bwMode="auto">
              <a:xfrm>
                <a:off x="2160" y="1488"/>
                <a:ext cx="1440" cy="13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Text Box 15"/>
              <p:cNvSpPr txBox="1">
                <a:spLocks noChangeArrowheads="1"/>
              </p:cNvSpPr>
              <p:nvPr/>
            </p:nvSpPr>
            <p:spPr bwMode="auto">
              <a:xfrm>
                <a:off x="2208" y="2722"/>
                <a:ext cx="19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 0</a:t>
                </a:r>
              </a:p>
            </p:txBody>
          </p:sp>
          <p:sp>
            <p:nvSpPr>
              <p:cNvPr id="15" name="Text Box 16"/>
              <p:cNvSpPr txBox="1">
                <a:spLocks noChangeArrowheads="1"/>
              </p:cNvSpPr>
              <p:nvPr/>
            </p:nvSpPr>
            <p:spPr bwMode="auto">
              <a:xfrm>
                <a:off x="2759" y="2722"/>
                <a:ext cx="288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127</a:t>
                </a:r>
              </a:p>
            </p:txBody>
          </p:sp>
          <p:sp>
            <p:nvSpPr>
              <p:cNvPr id="16" name="Text Box 17"/>
              <p:cNvSpPr txBox="1">
                <a:spLocks noChangeArrowheads="1"/>
              </p:cNvSpPr>
              <p:nvPr/>
            </p:nvSpPr>
            <p:spPr bwMode="auto">
              <a:xfrm>
                <a:off x="3334" y="2722"/>
                <a:ext cx="288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255</a:t>
                </a:r>
              </a:p>
            </p:txBody>
          </p:sp>
          <p:sp>
            <p:nvSpPr>
              <p:cNvPr id="17" name="Text Box 18"/>
              <p:cNvSpPr txBox="1">
                <a:spLocks noChangeArrowheads="1"/>
              </p:cNvSpPr>
              <p:nvPr/>
            </p:nvSpPr>
            <p:spPr bwMode="auto">
              <a:xfrm rot="-10800000">
                <a:off x="2112" y="2579"/>
                <a:ext cx="23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 0</a:t>
                </a:r>
              </a:p>
            </p:txBody>
          </p:sp>
          <p:sp>
            <p:nvSpPr>
              <p:cNvPr id="18" name="Text Box 19"/>
              <p:cNvSpPr txBox="1">
                <a:spLocks noChangeArrowheads="1"/>
              </p:cNvSpPr>
              <p:nvPr/>
            </p:nvSpPr>
            <p:spPr bwMode="auto">
              <a:xfrm rot="-10800000">
                <a:off x="2112" y="2032"/>
                <a:ext cx="23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127</a:t>
                </a:r>
              </a:p>
            </p:txBody>
          </p:sp>
          <p:sp>
            <p:nvSpPr>
              <p:cNvPr id="19" name="Text Box 20"/>
              <p:cNvSpPr txBox="1">
                <a:spLocks noChangeArrowheads="1"/>
              </p:cNvSpPr>
              <p:nvPr/>
            </p:nvSpPr>
            <p:spPr bwMode="auto">
              <a:xfrm rot="10800000">
                <a:off x="2112" y="1456"/>
                <a:ext cx="23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255</a:t>
                </a:r>
              </a:p>
            </p:txBody>
          </p:sp>
          <p:sp>
            <p:nvSpPr>
              <p:cNvPr id="20" name="Rectangle 21"/>
              <p:cNvSpPr>
                <a:spLocks noChangeArrowheads="1"/>
              </p:cNvSpPr>
              <p:nvPr/>
            </p:nvSpPr>
            <p:spPr bwMode="auto">
              <a:xfrm>
                <a:off x="2304" y="1584"/>
                <a:ext cx="1152" cy="11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" name="Line 22"/>
            <p:cNvSpPr>
              <a:spLocks noChangeShapeType="1"/>
            </p:cNvSpPr>
            <p:nvPr/>
          </p:nvSpPr>
          <p:spPr bwMode="auto">
            <a:xfrm flipV="1">
              <a:off x="4080" y="2192"/>
              <a:ext cx="1152" cy="1152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030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 Contrast Image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Contrast is stretched between the limit of lower threshold and upper threshold. (</a:t>
                </a:r>
                <a:r>
                  <a:rPr lang="en-US" dirty="0" err="1" smtClean="0"/>
                  <a:t>Balvant</a:t>
                </a:r>
                <a:r>
                  <a:rPr lang="en-US" dirty="0" smtClean="0"/>
                  <a:t> Singh, 2012)</a:t>
                </a:r>
              </a:p>
              <a:p>
                <a:r>
                  <a:rPr lang="en-US" dirty="0" smtClean="0"/>
                  <a:t>It </a:t>
                </a:r>
                <a:r>
                  <a:rPr lang="en-US" dirty="0"/>
                  <a:t>is an intensity based contrast enhancement method as </a:t>
                </a:r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𝐼𝑜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𝑥</m:t>
                    </m:r>
                    <m:r>
                      <a:rPr lang="en-US" i="1" dirty="0" err="1" smtClean="0">
                        <a:latin typeface="Cambria Math"/>
                      </a:rPr>
                      <m:t>, </m:t>
                    </m:r>
                    <m:r>
                      <a:rPr lang="en-US" i="1" dirty="0" err="1" smtClean="0">
                        <a:latin typeface="Cambria Math"/>
                      </a:rPr>
                      <m:t>𝑦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  <m:r>
                      <a:rPr lang="en-US" i="1" dirty="0">
                        <a:latin typeface="Cambria Math"/>
                      </a:rPr>
                      <m:t>)=</m:t>
                    </m:r>
                    <m:r>
                      <a:rPr lang="en-US" i="1" dirty="0" smtClean="0">
                        <a:latin typeface="Cambria Math"/>
                      </a:rPr>
                      <m:t>𝑓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𝐼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 smtClean="0">
                            <a:latin typeface="Cambria Math"/>
                          </a:rPr>
                          <m:t>𝑥</m:t>
                        </m:r>
                        <m:r>
                          <a:rPr lang="en-US" i="1" dirty="0" err="1" smtClean="0">
                            <a:latin typeface="Cambria Math"/>
                          </a:rPr>
                          <m:t>,  </m:t>
                        </m:r>
                        <m:r>
                          <a:rPr lang="en-US" i="1" dirty="0" err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b="0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where </a:t>
                </a:r>
              </a:p>
              <a:p>
                <a:pPr lvl="1"/>
                <a:r>
                  <a:rPr lang="en-US" dirty="0" smtClean="0"/>
                  <a:t>the </a:t>
                </a:r>
                <a:r>
                  <a:rPr lang="en-US" dirty="0"/>
                  <a:t>original image is I(</a:t>
                </a:r>
                <a:r>
                  <a:rPr lang="en-US" dirty="0" err="1"/>
                  <a:t>x,y</a:t>
                </a:r>
                <a:r>
                  <a:rPr lang="en-US" dirty="0" smtClean="0"/>
                  <a:t>),</a:t>
                </a:r>
              </a:p>
              <a:p>
                <a:pPr lvl="1"/>
                <a:r>
                  <a:rPr lang="en-US" dirty="0" smtClean="0"/>
                  <a:t>the </a:t>
                </a:r>
                <a:r>
                  <a:rPr lang="en-US" dirty="0"/>
                  <a:t>output image is Io(</a:t>
                </a:r>
                <a:r>
                  <a:rPr lang="en-US" dirty="0" err="1"/>
                  <a:t>x,y</a:t>
                </a:r>
                <a:r>
                  <a:rPr lang="en-US" dirty="0"/>
                  <a:t>) after contrast enhancement, and </a:t>
                </a:r>
                <a:endParaRPr lang="en-US" dirty="0" smtClean="0"/>
              </a:p>
              <a:p>
                <a:pPr lvl="1"/>
                <a:r>
                  <a:rPr lang="en-US" dirty="0" smtClean="0"/>
                  <a:t>f </a:t>
                </a:r>
                <a:r>
                  <a:rPr lang="en-US" dirty="0"/>
                  <a:t>is the transformation function</a:t>
                </a:r>
                <a:r>
                  <a:rPr lang="en-US" dirty="0" smtClean="0"/>
                  <a:t>.</a:t>
                </a:r>
              </a:p>
              <a:p>
                <a:pPr lvl="1"/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>
            <a:hlinkClick r:id="rId4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659112"/>
              </p:ext>
            </p:extLst>
          </p:nvPr>
        </p:nvGraphicFramePr>
        <p:xfrm>
          <a:off x="7315200" y="4648200"/>
          <a:ext cx="1493837" cy="1933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Acrobat Document" r:id="rId5" imgW="5829233" imgH="7543564" progId="AcroExch.Document.7">
                  <p:link updateAutomatic="1"/>
                </p:oleObj>
              </mc:Choice>
              <mc:Fallback>
                <p:oleObj name="Acrobat Document" r:id="rId5" imgW="5829233" imgH="7543564" progId="AcroExch.Document.7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15200" y="4648200"/>
                        <a:ext cx="1493837" cy="1933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907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 </a:t>
            </a:r>
            <a:r>
              <a:rPr lang="en-US" dirty="0" smtClean="0"/>
              <a:t>Contrast Image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Tingkat </a:t>
                </a:r>
                <a:r>
                  <a:rPr lang="en-US" dirty="0" err="1"/>
                  <a:t>penyebaran</a:t>
                </a:r>
                <a:r>
                  <a:rPr lang="en-US" dirty="0"/>
                  <a:t> pixel </a:t>
                </a:r>
                <a:r>
                  <a:rPr lang="en-US" dirty="0" err="1"/>
                  <a:t>ke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intensitas</a:t>
                </a:r>
                <a:r>
                  <a:rPr lang="en-US" dirty="0"/>
                  <a:t> </a:t>
                </a:r>
                <a:r>
                  <a:rPr lang="en-US" dirty="0" err="1"/>
                  <a:t>warna</a:t>
                </a:r>
                <a:endParaRPr lang="en-US" dirty="0"/>
              </a:p>
              <a:p>
                <a:r>
                  <a:rPr lang="en-US" dirty="0" err="1"/>
                  <a:t>Fungsi</a:t>
                </a:r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𝐺</m:t>
                    </m:r>
                    <m:r>
                      <a:rPr lang="en-US" i="1"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−</m:t>
                    </m:r>
                    <m:r>
                      <a:rPr lang="en-US" i="1">
                        <a:latin typeface="Cambria Math"/>
                      </a:rPr>
                      <m:t>𝑃</m:t>
                    </m:r>
                    <m:r>
                      <a:rPr lang="en-US" i="1">
                        <a:latin typeface="Cambria Math"/>
                      </a:rPr>
                      <m:t>)+</m:t>
                    </m:r>
                    <m:r>
                      <a:rPr lang="en-US" i="1">
                        <a:latin typeface="Cambria Math"/>
                      </a:rPr>
                      <m:t>𝑃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G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koefisien</a:t>
                </a:r>
                <a:r>
                  <a:rPr lang="en-US" dirty="0"/>
                  <a:t> </a:t>
                </a:r>
                <a:r>
                  <a:rPr lang="en-US" dirty="0" err="1"/>
                  <a:t>penguatan</a:t>
                </a:r>
                <a:r>
                  <a:rPr lang="en-US" dirty="0"/>
                  <a:t>  </a:t>
                </a:r>
                <a:r>
                  <a:rPr lang="en-US" dirty="0" err="1"/>
                  <a:t>kontrasnya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P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grayscale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pusat</a:t>
                </a:r>
                <a:r>
                  <a:rPr lang="en-US" dirty="0"/>
                  <a:t> </a:t>
                </a:r>
                <a:r>
                  <a:rPr lang="en-US" dirty="0" err="1"/>
                  <a:t>pengontrasan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intensitas</a:t>
                </a:r>
                <a:r>
                  <a:rPr lang="en-US" dirty="0"/>
                  <a:t> pixel </a:t>
                </a:r>
                <a:r>
                  <a:rPr lang="en-US" dirty="0" err="1"/>
                  <a:t>citra</a:t>
                </a:r>
                <a:r>
                  <a:rPr lang="en-US" dirty="0"/>
                  <a:t> </a:t>
                </a:r>
                <a:r>
                  <a:rPr lang="en-US" dirty="0" err="1"/>
                  <a:t>hasil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intensitas</a:t>
                </a:r>
                <a:r>
                  <a:rPr lang="en-US" dirty="0"/>
                  <a:t> </a:t>
                </a:r>
                <a:r>
                  <a:rPr lang="en-US" dirty="0" err="1"/>
                  <a:t>piksel</a:t>
                </a:r>
                <a:r>
                  <a:rPr lang="en-US" dirty="0"/>
                  <a:t> </a:t>
                </a:r>
                <a:r>
                  <a:rPr lang="en-US" dirty="0" err="1"/>
                  <a:t>asal</a:t>
                </a:r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255−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𝑚𝑎𝑥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𝑚𝑎𝑥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</a:rPr>
                              <m:t>(</m:t>
                            </m:r>
                            <m:r>
                              <a:rPr lang="en-US" i="1">
                                <a:latin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𝑘</m:t>
                                </m:r>
                              </m:sup>
                            </m:sSup>
                            <m:r>
                              <a:rPr lang="en-US" i="1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/>
                          </a:rPr>
                          <m:t>𝑤</m:t>
                        </m:r>
                        <m:r>
                          <a:rPr lang="en-US" i="1">
                            <a:latin typeface="Cambria Math"/>
                          </a:rPr>
                          <m:t>.</m:t>
                        </m:r>
                        <m:r>
                          <a:rPr lang="en-US" i="1">
                            <a:latin typeface="Cambria Math"/>
                          </a:rPr>
                          <m:t>h</m:t>
                        </m:r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/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𝑏𝑐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𝑑𝑎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𝑏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𝑎</m:t>
                                </m:r>
                              </m:e>
                            </m:d>
                          </m:den>
                        </m:f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 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smtClean="0"/>
                  <a:t>A = </a:t>
                </a:r>
                <a:r>
                  <a:rPr lang="en-US" dirty="0" err="1" smtClean="0"/>
                  <a:t>batas</a:t>
                </a:r>
                <a:r>
                  <a:rPr lang="en-US" dirty="0" smtClean="0"/>
                  <a:t> </a:t>
                </a:r>
                <a:r>
                  <a:rPr lang="en-US" dirty="0" err="1"/>
                  <a:t>kiri</a:t>
                </a:r>
                <a:r>
                  <a:rPr lang="en-US" dirty="0"/>
                  <a:t> </a:t>
                </a:r>
                <a:r>
                  <a:rPr lang="en-US" dirty="0" smtClean="0"/>
                  <a:t>histogram	B = </a:t>
                </a:r>
                <a:r>
                  <a:rPr lang="en-US" dirty="0" err="1" smtClean="0"/>
                  <a:t>batas</a:t>
                </a:r>
                <a:r>
                  <a:rPr lang="en-US" dirty="0" smtClean="0"/>
                  <a:t> </a:t>
                </a:r>
                <a:r>
                  <a:rPr lang="en-US" dirty="0" err="1"/>
                  <a:t>kanan</a:t>
                </a:r>
                <a:endParaRPr lang="en-US" dirty="0"/>
              </a:p>
              <a:p>
                <a:pPr lvl="1"/>
                <a:r>
                  <a:rPr lang="en-US" dirty="0"/>
                  <a:t>C </a:t>
                </a:r>
                <a:r>
                  <a:rPr lang="en-US" dirty="0" smtClean="0"/>
                  <a:t>= </a:t>
                </a:r>
                <a:r>
                  <a:rPr lang="en-US" dirty="0" err="1" smtClean="0"/>
                  <a:t>batas</a:t>
                </a:r>
                <a:r>
                  <a:rPr lang="en-US" dirty="0" smtClean="0"/>
                  <a:t> </a:t>
                </a:r>
                <a:r>
                  <a:rPr lang="en-US" dirty="0"/>
                  <a:t>paling </a:t>
                </a:r>
                <a:r>
                  <a:rPr lang="en-US" dirty="0" err="1" smtClean="0"/>
                  <a:t>kiri</a:t>
                </a:r>
                <a:r>
                  <a:rPr lang="en-US" dirty="0" smtClean="0"/>
                  <a:t>	D = </a:t>
                </a:r>
                <a:r>
                  <a:rPr lang="en-US" dirty="0" err="1"/>
                  <a:t>batas</a:t>
                </a:r>
                <a:r>
                  <a:rPr lang="en-US" dirty="0"/>
                  <a:t> paling </a:t>
                </a:r>
                <a:r>
                  <a:rPr lang="en-US" dirty="0" err="1" smtClean="0"/>
                  <a:t>kanan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667" t="-20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879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 Contrast Image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 err="1"/>
              <a:t>Citra</a:t>
            </a:r>
            <a:r>
              <a:rPr lang="es-ES" sz="3200" dirty="0"/>
              <a:t> </a:t>
            </a:r>
            <a:r>
              <a:rPr lang="es-ES" sz="3200" dirty="0" err="1"/>
              <a:t>kontras</a:t>
            </a:r>
            <a:r>
              <a:rPr lang="es-ES" sz="3200" dirty="0"/>
              <a:t> </a:t>
            </a:r>
            <a:r>
              <a:rPr lang="es-ES" sz="3200" dirty="0" err="1"/>
              <a:t>rendah</a:t>
            </a:r>
            <a:r>
              <a:rPr lang="es-ES" sz="3200" dirty="0"/>
              <a:t>, </a:t>
            </a:r>
            <a:r>
              <a:rPr lang="es-ES" sz="3200" dirty="0" err="1"/>
              <a:t>mempunyai</a:t>
            </a:r>
            <a:r>
              <a:rPr lang="es-ES" sz="3200" dirty="0"/>
              <a:t> </a:t>
            </a:r>
            <a:r>
              <a:rPr lang="es-ES" sz="3200" dirty="0" err="1"/>
              <a:t>kurva</a:t>
            </a:r>
            <a:r>
              <a:rPr lang="es-ES" sz="3200" dirty="0"/>
              <a:t> </a:t>
            </a:r>
            <a:r>
              <a:rPr lang="es-ES" sz="3200" dirty="0" err="1"/>
              <a:t>histogram</a:t>
            </a:r>
            <a:r>
              <a:rPr lang="es-ES" sz="3200" dirty="0"/>
              <a:t> </a:t>
            </a:r>
            <a:r>
              <a:rPr lang="es-ES" sz="3200" dirty="0" err="1"/>
              <a:t>sempit</a:t>
            </a:r>
            <a:endParaRPr lang="en-US" sz="3200" dirty="0"/>
          </a:p>
          <a:p>
            <a:r>
              <a:rPr lang="es-ES" sz="3200" dirty="0" err="1"/>
              <a:t>Citra</a:t>
            </a:r>
            <a:r>
              <a:rPr lang="es-ES" sz="3200" dirty="0"/>
              <a:t> </a:t>
            </a:r>
            <a:r>
              <a:rPr lang="es-ES" sz="3200" dirty="0" err="1"/>
              <a:t>kontras</a:t>
            </a:r>
            <a:r>
              <a:rPr lang="es-ES" sz="3200" dirty="0"/>
              <a:t> normal, </a:t>
            </a:r>
            <a:r>
              <a:rPr lang="es-ES" sz="3200" dirty="0" err="1"/>
              <a:t>mempunyai</a:t>
            </a:r>
            <a:r>
              <a:rPr lang="es-ES" sz="3200" dirty="0"/>
              <a:t> </a:t>
            </a:r>
            <a:r>
              <a:rPr lang="es-ES" sz="3200" dirty="0" err="1"/>
              <a:t>kurva</a:t>
            </a:r>
            <a:r>
              <a:rPr lang="es-ES" sz="3200" dirty="0"/>
              <a:t> </a:t>
            </a:r>
            <a:r>
              <a:rPr lang="es-ES" sz="3200" dirty="0" err="1"/>
              <a:t>histogram</a:t>
            </a:r>
            <a:r>
              <a:rPr lang="es-ES" sz="3200" dirty="0"/>
              <a:t> </a:t>
            </a:r>
            <a:r>
              <a:rPr lang="es-ES" sz="3200" dirty="0" err="1"/>
              <a:t>tidak</a:t>
            </a:r>
            <a:r>
              <a:rPr lang="es-ES" sz="3200" dirty="0"/>
              <a:t> </a:t>
            </a:r>
            <a:r>
              <a:rPr lang="es-ES" sz="3200" dirty="0" err="1"/>
              <a:t>lebar</a:t>
            </a:r>
            <a:r>
              <a:rPr lang="es-ES" sz="3200" dirty="0"/>
              <a:t> dan </a:t>
            </a:r>
            <a:r>
              <a:rPr lang="es-ES" sz="3200" dirty="0" err="1"/>
              <a:t>tidak</a:t>
            </a:r>
            <a:r>
              <a:rPr lang="es-ES" sz="3200" dirty="0"/>
              <a:t> </a:t>
            </a:r>
            <a:r>
              <a:rPr lang="es-ES" sz="3200" dirty="0" err="1"/>
              <a:t>sempit</a:t>
            </a:r>
            <a:endParaRPr lang="en-US" sz="3200" dirty="0"/>
          </a:p>
          <a:p>
            <a:r>
              <a:rPr lang="es-ES" sz="3200" dirty="0" err="1"/>
              <a:t>Citra</a:t>
            </a:r>
            <a:r>
              <a:rPr lang="es-ES" sz="3200" dirty="0"/>
              <a:t> </a:t>
            </a:r>
            <a:r>
              <a:rPr lang="es-ES" sz="3200" dirty="0" err="1"/>
              <a:t>kontras</a:t>
            </a:r>
            <a:r>
              <a:rPr lang="es-ES" sz="3200" dirty="0"/>
              <a:t> </a:t>
            </a:r>
            <a:r>
              <a:rPr lang="es-ES" sz="3200" dirty="0" err="1"/>
              <a:t>tinggi</a:t>
            </a:r>
            <a:r>
              <a:rPr lang="es-ES" sz="3200" dirty="0"/>
              <a:t>, </a:t>
            </a:r>
            <a:r>
              <a:rPr lang="es-ES" sz="3200" dirty="0" err="1"/>
              <a:t>mempunyai</a:t>
            </a:r>
            <a:r>
              <a:rPr lang="es-ES" sz="3200" dirty="0"/>
              <a:t> </a:t>
            </a:r>
            <a:r>
              <a:rPr lang="es-ES" sz="3200" dirty="0" err="1"/>
              <a:t>kurva</a:t>
            </a:r>
            <a:r>
              <a:rPr lang="es-ES" sz="3200" dirty="0"/>
              <a:t> </a:t>
            </a:r>
            <a:r>
              <a:rPr lang="es-ES" sz="3200" dirty="0" err="1"/>
              <a:t>histogram</a:t>
            </a:r>
            <a:r>
              <a:rPr lang="es-ES" sz="3200" dirty="0"/>
              <a:t> </a:t>
            </a:r>
            <a:r>
              <a:rPr lang="es-ES" sz="3200" dirty="0" err="1"/>
              <a:t>lebar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78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 Contrast </a:t>
            </a:r>
            <a:r>
              <a:rPr lang="en-US" dirty="0" smtClean="0"/>
              <a:t>(1) Image </a:t>
            </a:r>
            <a:endParaRPr lang="en-US" dirty="0"/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26" y="1600200"/>
            <a:ext cx="7182674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446723"/>
              </p:ext>
            </p:extLst>
          </p:nvPr>
        </p:nvGraphicFramePr>
        <p:xfrm>
          <a:off x="4114800" y="5562600"/>
          <a:ext cx="4062383" cy="548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1" name="Equation" r:id="rId4" imgW="1879560" imgH="241200" progId="Equation.3">
                  <p:embed/>
                </p:oleObj>
              </mc:Choice>
              <mc:Fallback>
                <p:oleObj name="Equation" r:id="rId4" imgW="187956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5562600"/>
                        <a:ext cx="4062383" cy="54864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28575"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868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 Contrast </a:t>
            </a:r>
            <a:r>
              <a:rPr lang="en-US" dirty="0" smtClean="0"/>
              <a:t>(2) </a:t>
            </a:r>
            <a:r>
              <a:rPr lang="en-US" dirty="0"/>
              <a:t>Image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7440893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332313"/>
              </p:ext>
            </p:extLst>
          </p:nvPr>
        </p:nvGraphicFramePr>
        <p:xfrm>
          <a:off x="5449888" y="5562600"/>
          <a:ext cx="319881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6" name="Equation" r:id="rId4" imgW="2501640" imgH="431640" progId="Equation.3">
                  <p:embed/>
                </p:oleObj>
              </mc:Choice>
              <mc:Fallback>
                <p:oleObj name="Equation" r:id="rId4" imgW="2501640" imgH="431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9888" y="5562600"/>
                        <a:ext cx="3198812" cy="5492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28575"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75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 Contrast </a:t>
            </a:r>
            <a:r>
              <a:rPr lang="en-US" dirty="0" smtClean="0"/>
              <a:t>(3) </a:t>
            </a:r>
            <a:r>
              <a:rPr lang="en-US" dirty="0"/>
              <a:t>Image 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479999" cy="3657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5908133"/>
              </p:ext>
            </p:extLst>
          </p:nvPr>
        </p:nvGraphicFramePr>
        <p:xfrm>
          <a:off x="6400800" y="5486400"/>
          <a:ext cx="1760889" cy="64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1" name="Equation" r:id="rId4" imgW="1409400" imgH="482400" progId="Equation.3">
                  <p:embed/>
                </p:oleObj>
              </mc:Choice>
              <mc:Fallback>
                <p:oleObj name="Equation" r:id="rId4" imgW="1409400" imgH="482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5486400"/>
                        <a:ext cx="1760889" cy="64008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24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1189038"/>
          </a:xfrm>
        </p:spPr>
        <p:txBody>
          <a:bodyPr>
            <a:normAutofit/>
          </a:bodyPr>
          <a:lstStyle/>
          <a:p>
            <a:r>
              <a:rPr lang="en-US" dirty="0"/>
              <a:t>Transforms Contrast (3) Image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5" descr="templ150_contrast_l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4003675" cy="2690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85800" y="4800600"/>
            <a:ext cx="4267200" cy="1295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graphicFrame>
        <p:nvGraphicFramePr>
          <p:cNvPr id="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464382"/>
              </p:ext>
            </p:extLst>
          </p:nvPr>
        </p:nvGraphicFramePr>
        <p:xfrm>
          <a:off x="1681163" y="5073650"/>
          <a:ext cx="2287587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3" name="Equation" r:id="rId4" imgW="2184120" imgH="672840" progId="Equation.3">
                  <p:embed/>
                </p:oleObj>
              </mc:Choice>
              <mc:Fallback>
                <p:oleObj name="Equation" r:id="rId4" imgW="2184120" imgH="672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1163" y="5073650"/>
                        <a:ext cx="2287587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638800" y="1676400"/>
            <a:ext cx="2743200" cy="441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5811838" y="3505200"/>
            <a:ext cx="2397125" cy="2284413"/>
            <a:chOff x="3888" y="2065"/>
            <a:chExt cx="1510" cy="1439"/>
          </a:xfrm>
        </p:grpSpPr>
        <p:grpSp>
          <p:nvGrpSpPr>
            <p:cNvPr id="9" name="Group 11"/>
            <p:cNvGrpSpPr>
              <a:grpSpLocks/>
            </p:cNvGrpSpPr>
            <p:nvPr/>
          </p:nvGrpSpPr>
          <p:grpSpPr bwMode="auto">
            <a:xfrm>
              <a:off x="3888" y="2065"/>
              <a:ext cx="1510" cy="1439"/>
              <a:chOff x="2112" y="1456"/>
              <a:chExt cx="1510" cy="1439"/>
            </a:xfrm>
          </p:grpSpPr>
          <p:sp>
            <p:nvSpPr>
              <p:cNvPr id="11" name="Rectangle 12"/>
              <p:cNvSpPr>
                <a:spLocks noChangeArrowheads="1"/>
              </p:cNvSpPr>
              <p:nvPr/>
            </p:nvSpPr>
            <p:spPr bwMode="auto">
              <a:xfrm>
                <a:off x="2160" y="1488"/>
                <a:ext cx="1440" cy="13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Text Box 13"/>
              <p:cNvSpPr txBox="1">
                <a:spLocks noChangeArrowheads="1"/>
              </p:cNvSpPr>
              <p:nvPr/>
            </p:nvSpPr>
            <p:spPr bwMode="auto">
              <a:xfrm>
                <a:off x="2208" y="2722"/>
                <a:ext cx="19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 0</a:t>
                </a:r>
              </a:p>
            </p:txBody>
          </p:sp>
          <p:sp>
            <p:nvSpPr>
              <p:cNvPr id="13" name="Text Box 14"/>
              <p:cNvSpPr txBox="1">
                <a:spLocks noChangeArrowheads="1"/>
              </p:cNvSpPr>
              <p:nvPr/>
            </p:nvSpPr>
            <p:spPr bwMode="auto">
              <a:xfrm>
                <a:off x="2759" y="2722"/>
                <a:ext cx="288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127</a:t>
                </a:r>
              </a:p>
            </p:txBody>
          </p:sp>
          <p:sp>
            <p:nvSpPr>
              <p:cNvPr id="14" name="Text Box 15"/>
              <p:cNvSpPr txBox="1">
                <a:spLocks noChangeArrowheads="1"/>
              </p:cNvSpPr>
              <p:nvPr/>
            </p:nvSpPr>
            <p:spPr bwMode="auto">
              <a:xfrm>
                <a:off x="3334" y="2722"/>
                <a:ext cx="288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255</a:t>
                </a:r>
              </a:p>
            </p:txBody>
          </p:sp>
          <p:sp>
            <p:nvSpPr>
              <p:cNvPr id="15" name="Text Box 16"/>
              <p:cNvSpPr txBox="1">
                <a:spLocks noChangeArrowheads="1"/>
              </p:cNvSpPr>
              <p:nvPr/>
            </p:nvSpPr>
            <p:spPr bwMode="auto">
              <a:xfrm rot="-10800000">
                <a:off x="2112" y="2579"/>
                <a:ext cx="23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 0</a:t>
                </a:r>
              </a:p>
            </p:txBody>
          </p:sp>
          <p:sp>
            <p:nvSpPr>
              <p:cNvPr id="16" name="Text Box 17"/>
              <p:cNvSpPr txBox="1">
                <a:spLocks noChangeArrowheads="1"/>
              </p:cNvSpPr>
              <p:nvPr/>
            </p:nvSpPr>
            <p:spPr bwMode="auto">
              <a:xfrm rot="-10800000">
                <a:off x="2112" y="2032"/>
                <a:ext cx="23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127</a:t>
                </a:r>
              </a:p>
            </p:txBody>
          </p:sp>
          <p:sp>
            <p:nvSpPr>
              <p:cNvPr id="17" name="Text Box 18"/>
              <p:cNvSpPr txBox="1">
                <a:spLocks noChangeArrowheads="1"/>
              </p:cNvSpPr>
              <p:nvPr/>
            </p:nvSpPr>
            <p:spPr bwMode="auto">
              <a:xfrm rot="10800000">
                <a:off x="2112" y="1456"/>
                <a:ext cx="23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255</a:t>
                </a:r>
              </a:p>
            </p:txBody>
          </p:sp>
          <p:sp>
            <p:nvSpPr>
              <p:cNvPr id="18" name="Rectangle 19"/>
              <p:cNvSpPr>
                <a:spLocks noChangeArrowheads="1"/>
              </p:cNvSpPr>
              <p:nvPr/>
            </p:nvSpPr>
            <p:spPr bwMode="auto">
              <a:xfrm>
                <a:off x="2304" y="1584"/>
                <a:ext cx="1152" cy="11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" name="Line 20"/>
            <p:cNvSpPr>
              <a:spLocks noChangeShapeType="1"/>
            </p:cNvSpPr>
            <p:nvPr/>
          </p:nvSpPr>
          <p:spPr bwMode="auto">
            <a:xfrm flipV="1">
              <a:off x="4080" y="2192"/>
              <a:ext cx="1152" cy="1152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6175375" y="5681663"/>
            <a:ext cx="1741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chemeClr val="tx1"/>
                </a:solidFill>
                <a:latin typeface="Times New Roman" pitchFamily="18" charset="0"/>
              </a:rPr>
              <a:t>transform mapping</a:t>
            </a:r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 rot="1800000" flipV="1">
            <a:off x="6481763" y="3756025"/>
            <a:ext cx="1096962" cy="17478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6130925" y="4648200"/>
            <a:ext cx="179387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 flipV="1">
            <a:off x="7010400" y="3714750"/>
            <a:ext cx="0" cy="179863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Picture 34" descr="templ histogram contrast lo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12"/>
          <a:stretch>
            <a:fillRect/>
          </a:stretch>
        </p:blipFill>
        <p:spPr bwMode="auto">
          <a:xfrm>
            <a:off x="5972175" y="1828800"/>
            <a:ext cx="2028825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rpram_s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2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77200" cy="1189038"/>
          </a:xfrm>
        </p:spPr>
        <p:txBody>
          <a:bodyPr>
            <a:normAutofit/>
          </a:bodyPr>
          <a:lstStyle/>
          <a:p>
            <a:r>
              <a:rPr lang="en-US" dirty="0"/>
              <a:t>Transforms Contrast (3) Image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2" descr="templ150_contrast_stre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4003675" cy="2690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5800" y="4572000"/>
            <a:ext cx="4038600" cy="1524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US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1066800" y="4648200"/>
          <a:ext cx="3124200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Equation" r:id="rId4" imgW="2590560" imgH="1117440" progId="Equation.3">
                  <p:embed/>
                </p:oleObj>
              </mc:Choice>
              <mc:Fallback>
                <p:oleObj name="Equation" r:id="rId4" imgW="2590560" imgH="1117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648200"/>
                        <a:ext cx="3124200" cy="1349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638800" y="1676400"/>
            <a:ext cx="2743200" cy="441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5811838" y="3505200"/>
            <a:ext cx="2397125" cy="2284413"/>
            <a:chOff x="3888" y="2065"/>
            <a:chExt cx="1510" cy="1439"/>
          </a:xfrm>
        </p:grpSpPr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888" y="2065"/>
              <a:ext cx="1510" cy="1439"/>
              <a:chOff x="2112" y="1456"/>
              <a:chExt cx="1510" cy="1439"/>
            </a:xfrm>
          </p:grpSpPr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2160" y="1488"/>
                <a:ext cx="1440" cy="13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Text Box 11"/>
              <p:cNvSpPr txBox="1">
                <a:spLocks noChangeArrowheads="1"/>
              </p:cNvSpPr>
              <p:nvPr/>
            </p:nvSpPr>
            <p:spPr bwMode="auto">
              <a:xfrm>
                <a:off x="2208" y="2722"/>
                <a:ext cx="19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 0</a:t>
                </a:r>
              </a:p>
            </p:txBody>
          </p:sp>
          <p:sp>
            <p:nvSpPr>
              <p:cNvPr id="13" name="Text Box 12"/>
              <p:cNvSpPr txBox="1">
                <a:spLocks noChangeArrowheads="1"/>
              </p:cNvSpPr>
              <p:nvPr/>
            </p:nvSpPr>
            <p:spPr bwMode="auto">
              <a:xfrm>
                <a:off x="2759" y="2722"/>
                <a:ext cx="288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127</a:t>
                </a:r>
              </a:p>
            </p:txBody>
          </p:sp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3334" y="2722"/>
                <a:ext cx="288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255</a:t>
                </a:r>
              </a:p>
            </p:txBody>
          </p:sp>
          <p:sp>
            <p:nvSpPr>
              <p:cNvPr id="15" name="Text Box 14"/>
              <p:cNvSpPr txBox="1">
                <a:spLocks noChangeArrowheads="1"/>
              </p:cNvSpPr>
              <p:nvPr/>
            </p:nvSpPr>
            <p:spPr bwMode="auto">
              <a:xfrm rot="-10800000">
                <a:off x="2112" y="2579"/>
                <a:ext cx="23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 0</a:t>
                </a:r>
              </a:p>
            </p:txBody>
          </p:sp>
          <p:sp>
            <p:nvSpPr>
              <p:cNvPr id="16" name="Text Box 15"/>
              <p:cNvSpPr txBox="1">
                <a:spLocks noChangeArrowheads="1"/>
              </p:cNvSpPr>
              <p:nvPr/>
            </p:nvSpPr>
            <p:spPr bwMode="auto">
              <a:xfrm rot="-10800000">
                <a:off x="2112" y="2032"/>
                <a:ext cx="23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127</a:t>
                </a:r>
              </a:p>
            </p:txBody>
          </p:sp>
          <p:sp>
            <p:nvSpPr>
              <p:cNvPr id="17" name="Text Box 16"/>
              <p:cNvSpPr txBox="1">
                <a:spLocks noChangeArrowheads="1"/>
              </p:cNvSpPr>
              <p:nvPr/>
            </p:nvSpPr>
            <p:spPr bwMode="auto">
              <a:xfrm rot="10800000">
                <a:off x="2112" y="1456"/>
                <a:ext cx="231" cy="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>
                <a:spAutoFit/>
              </a:bodyPr>
              <a:lstStyle/>
              <a:p>
                <a:r>
                  <a:rPr lang="en-US" sz="1200">
                    <a:solidFill>
                      <a:schemeClr val="tx1"/>
                    </a:solidFill>
                    <a:latin typeface="Times New Roman" pitchFamily="18" charset="0"/>
                  </a:rPr>
                  <a:t>255</a:t>
                </a:r>
              </a:p>
            </p:txBody>
          </p:sp>
          <p:sp>
            <p:nvSpPr>
              <p:cNvPr id="18" name="Rectangle 17"/>
              <p:cNvSpPr>
                <a:spLocks noChangeArrowheads="1"/>
              </p:cNvSpPr>
              <p:nvPr/>
            </p:nvSpPr>
            <p:spPr bwMode="auto">
              <a:xfrm>
                <a:off x="2304" y="1584"/>
                <a:ext cx="1152" cy="11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" name="Line 18"/>
            <p:cNvSpPr>
              <a:spLocks noChangeShapeType="1"/>
            </p:cNvSpPr>
            <p:nvPr/>
          </p:nvSpPr>
          <p:spPr bwMode="auto">
            <a:xfrm flipV="1">
              <a:off x="4080" y="2192"/>
              <a:ext cx="1152" cy="1152"/>
            </a:xfrm>
            <a:prstGeom prst="line">
              <a:avLst/>
            </a:prstGeom>
            <a:noFill/>
            <a:ln w="6350">
              <a:solidFill>
                <a:srgbClr val="FF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6175375" y="5681663"/>
            <a:ext cx="1741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>
                <a:solidFill>
                  <a:schemeClr val="tx1"/>
                </a:solidFill>
                <a:latin typeface="Times New Roman" pitchFamily="18" charset="0"/>
              </a:rPr>
              <a:t>transform mapping</a:t>
            </a:r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 rot="1800000" flipH="1" flipV="1">
            <a:off x="7126288" y="3568700"/>
            <a:ext cx="34925" cy="20907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 flipV="1">
            <a:off x="6629400" y="3706813"/>
            <a:ext cx="0" cy="18256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26"/>
          <p:cNvSpPr>
            <a:spLocks noChangeShapeType="1"/>
          </p:cNvSpPr>
          <p:nvPr/>
        </p:nvSpPr>
        <p:spPr bwMode="auto">
          <a:xfrm flipV="1">
            <a:off x="7656513" y="3705225"/>
            <a:ext cx="0" cy="1868488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Picture 28" descr="templ histogram contrast stretc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12"/>
          <a:stretch>
            <a:fillRect/>
          </a:stretch>
        </p:blipFill>
        <p:spPr bwMode="auto">
          <a:xfrm>
            <a:off x="6019800" y="1828800"/>
            <a:ext cx="2020888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Line 29"/>
          <p:cNvSpPr>
            <a:spLocks noChangeShapeType="1"/>
          </p:cNvSpPr>
          <p:nvPr/>
        </p:nvSpPr>
        <p:spPr bwMode="auto">
          <a:xfrm>
            <a:off x="6115050" y="4638675"/>
            <a:ext cx="18256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6324600" y="5486400"/>
            <a:ext cx="388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1"/>
                </a:solidFill>
                <a:latin typeface="Times New Roman" pitchFamily="18" charset="0"/>
              </a:rPr>
              <a:t>m</a:t>
            </a:r>
            <a:r>
              <a:rPr lang="en-US" sz="1600" baseline="-25000">
                <a:solidFill>
                  <a:schemeClr val="tx1"/>
                </a:solidFill>
                <a:latin typeface="Times New Roman" pitchFamily="18" charset="0"/>
              </a:rPr>
              <a:t>I</a:t>
            </a:r>
            <a:endParaRPr lang="en-US" sz="16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7467600" y="5486400"/>
            <a:ext cx="411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1"/>
                </a:solidFill>
                <a:latin typeface="Times New Roman" pitchFamily="18" charset="0"/>
              </a:rPr>
              <a:t>M</a:t>
            </a:r>
            <a:r>
              <a:rPr lang="en-US" sz="1600" baseline="-25000">
                <a:solidFill>
                  <a:schemeClr val="tx1"/>
                </a:solidFill>
                <a:latin typeface="Times New Roman" pitchFamily="18" charset="0"/>
              </a:rPr>
              <a:t>I</a:t>
            </a:r>
            <a:endParaRPr lang="en-US" sz="16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7" name="Text Box 30"/>
          <p:cNvSpPr txBox="1">
            <a:spLocks noChangeArrowheads="1"/>
          </p:cNvSpPr>
          <p:nvPr/>
        </p:nvSpPr>
        <p:spPr bwMode="auto">
          <a:xfrm>
            <a:off x="5695950" y="5346700"/>
            <a:ext cx="228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r>
              <a:rPr lang="en-US" sz="1600">
                <a:solidFill>
                  <a:schemeClr val="tx1"/>
                </a:solidFill>
                <a:latin typeface="Times New Roman" pitchFamily="18" charset="0"/>
              </a:rPr>
              <a:t>m</a:t>
            </a:r>
            <a:r>
              <a:rPr lang="en-US" sz="1600" baseline="-25000">
                <a:solidFill>
                  <a:schemeClr val="tx1"/>
                </a:solidFill>
                <a:latin typeface="Times New Roman" pitchFamily="18" charset="0"/>
              </a:rPr>
              <a:t>J</a:t>
            </a:r>
            <a:endParaRPr lang="en-US" sz="16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8" name="Text Box 31"/>
          <p:cNvSpPr txBox="1">
            <a:spLocks noChangeArrowheads="1"/>
          </p:cNvSpPr>
          <p:nvPr/>
        </p:nvSpPr>
        <p:spPr bwMode="auto">
          <a:xfrm>
            <a:off x="5575300" y="3530600"/>
            <a:ext cx="419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1"/>
                </a:solidFill>
                <a:latin typeface="Times New Roman" pitchFamily="18" charset="0"/>
              </a:rPr>
              <a:t>M</a:t>
            </a:r>
            <a:r>
              <a:rPr lang="en-US" sz="1600" baseline="-25000">
                <a:solidFill>
                  <a:schemeClr val="tx1"/>
                </a:solidFill>
                <a:latin typeface="Times New Roman" pitchFamily="18" charset="0"/>
              </a:rPr>
              <a:t>J</a:t>
            </a:r>
            <a:endParaRPr lang="en-US" sz="16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rpram_s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0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</p:spPr>
        <p:txBody>
          <a:bodyPr>
            <a:normAutofit/>
          </a:bodyPr>
          <a:lstStyle/>
          <a:p>
            <a:r>
              <a:rPr lang="en-US" sz="3200" dirty="0"/>
              <a:t>Transforms Contrast (3) Image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9" descr="HistoCompare"/>
          <p:cNvPicPr>
            <a:picLocks noChangeAspect="1" noChangeArrowheads="1"/>
          </p:cNvPicPr>
          <p:nvPr/>
        </p:nvPicPr>
        <p:blipFill>
          <a:blip r:embed="rId2" cstate="print">
            <a:lum contras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3999"/>
          <a:stretch>
            <a:fillRect/>
          </a:stretch>
        </p:blipFill>
        <p:spPr bwMode="auto">
          <a:xfrm>
            <a:off x="3200400" y="1828800"/>
            <a:ext cx="5286375" cy="4160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10" descr="templ07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1905000"/>
            <a:ext cx="2049462" cy="1373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1842" dir="81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12" descr="templ075_lo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3352800"/>
            <a:ext cx="2049462" cy="1373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1842" dir="81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13" descr="templ075_hi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8" y="4800600"/>
            <a:ext cx="2049462" cy="1373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1842" dir="81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8" name="AutoShape 16"/>
          <p:cNvSpPr>
            <a:spLocks noChangeArrowheads="1"/>
          </p:cNvSpPr>
          <p:nvPr/>
        </p:nvSpPr>
        <p:spPr bwMode="auto">
          <a:xfrm rot="-13500000">
            <a:off x="2743200" y="5029200"/>
            <a:ext cx="685800" cy="22860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76200" dir="5400000" algn="ctr" rotWithShape="0">
              <a:schemeClr val="tx1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AutoShape 17"/>
          <p:cNvSpPr>
            <a:spLocks noChangeArrowheads="1"/>
          </p:cNvSpPr>
          <p:nvPr/>
        </p:nvSpPr>
        <p:spPr bwMode="auto">
          <a:xfrm rot="-13500000">
            <a:off x="2743200" y="3429000"/>
            <a:ext cx="685800" cy="22860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76200" dir="5400000" algn="ctr" rotWithShape="0">
              <a:schemeClr val="tx1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AutoShape 18"/>
          <p:cNvSpPr>
            <a:spLocks noChangeArrowheads="1"/>
          </p:cNvSpPr>
          <p:nvPr/>
        </p:nvSpPr>
        <p:spPr bwMode="auto">
          <a:xfrm rot="10800000">
            <a:off x="2819400" y="2286000"/>
            <a:ext cx="685800" cy="22860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76200" dir="5400000" algn="ctr" rotWithShape="0">
              <a:schemeClr val="tx1">
                <a:alpha val="50000"/>
              </a:schemeClr>
            </a:outerShdw>
          </a:effec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rpram_s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72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Transforms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Image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Intensities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3200" dirty="0" smtClean="0">
                    <a:latin typeface="+mj-lt"/>
                  </a:rPr>
                  <a:t>Thresholding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i="1">
                            <a:latin typeface="Cambria Math"/>
                          </a:rPr>
                          <m:t>,</m:t>
                        </m:r>
                        <m:r>
                          <a:rPr lang="en-US" sz="28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i="1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,</m:t>
                              </m:r>
                            </m:e>
                          </m:mr>
                          <m:m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255,</m:t>
                              </m:r>
                            </m:e>
                          </m:mr>
                        </m:m>
                      </m:e>
                    </m:d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</m:sSubSup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800" i="1">
                              <a:latin typeface="Cambria Math"/>
                            </a:rPr>
                            <m:t>&lt;128</m:t>
                          </m:r>
                        </m:e>
                      </m:mr>
                      <m:mr>
                        <m:e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</m:sSubSup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800" i="1">
                              <a:latin typeface="Cambria Math"/>
                              <a:ea typeface="Cambria Math"/>
                            </a:rPr>
                            <m:t>≥128</m:t>
                          </m:r>
                        </m:e>
                      </m:mr>
                    </m:m>
                  </m:oMath>
                </a14:m>
                <a:endParaRPr lang="en-US" sz="2800" i="1" dirty="0">
                  <a:latin typeface="+mj-lt"/>
                </a:endParaRPr>
              </a:p>
              <a:p>
                <a:r>
                  <a:rPr lang="en-US" sz="3200" dirty="0">
                    <a:latin typeface="+mj-lt"/>
                  </a:rPr>
                  <a:t>Transformasi </a:t>
                </a:r>
                <a:r>
                  <a:rPr lang="en-US" sz="3200" dirty="0" err="1">
                    <a:latin typeface="+mj-lt"/>
                  </a:rPr>
                  <a:t>Logaritmik</a:t>
                </a:r>
                <a:endParaRPr lang="en-US" sz="3200" dirty="0">
                  <a:latin typeface="+mj-lt"/>
                </a:endParaRP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i="1">
                            <a:latin typeface="Cambria Math"/>
                          </a:rPr>
                          <m:t>,</m:t>
                        </m:r>
                        <m:r>
                          <a:rPr lang="en-US" sz="28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</a:rPr>
                      <m:t>𝐶</m:t>
                    </m:r>
                    <m:r>
                      <a:rPr lang="en-US" sz="2800" i="1">
                        <a:latin typeface="Cambria Math"/>
                      </a:rPr>
                      <m:t>. </m:t>
                    </m:r>
                    <m:r>
                      <m:rPr>
                        <m:sty m:val="p"/>
                      </m:rPr>
                      <a:rPr lang="en-US" sz="2800">
                        <a:latin typeface="Cambria Math"/>
                      </a:rPr>
                      <m:t>log</m:t>
                    </m:r>
                    <m:r>
                      <a:rPr lang="en-US" sz="2800" i="1">
                        <a:latin typeface="Cambria Math"/>
                      </a:rPr>
                      <m:t>⁡(1+</m:t>
                    </m:r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𝑖</m:t>
                        </m:r>
                      </m:sub>
                      <m:sup/>
                    </m:sSubSup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i="1">
                            <a:latin typeface="Cambria Math"/>
                          </a:rPr>
                          <m:t>,</m:t>
                        </m:r>
                        <m:r>
                          <a:rPr lang="en-US" sz="28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)</m:t>
                    </m:r>
                  </m:oMath>
                </a14:m>
                <a:endParaRPr lang="en-US" sz="2800" dirty="0">
                  <a:latin typeface="+mj-lt"/>
                </a:endParaRPr>
              </a:p>
              <a:p>
                <a:r>
                  <a:rPr lang="en-US" sz="3200" dirty="0" err="1">
                    <a:latin typeface="+mj-lt"/>
                  </a:rPr>
                  <a:t>Transformasi</a:t>
                </a:r>
                <a:r>
                  <a:rPr lang="en-US" sz="3200" dirty="0">
                    <a:latin typeface="+mj-lt"/>
                  </a:rPr>
                  <a:t> </a:t>
                </a:r>
                <a:r>
                  <a:rPr lang="en-US" sz="3200" dirty="0" smtClean="0">
                    <a:latin typeface="+mj-lt"/>
                  </a:rPr>
                  <a:t>Power Law</a:t>
                </a:r>
                <a:endParaRPr lang="en-US" sz="3200" dirty="0">
                  <a:latin typeface="+mj-lt"/>
                </a:endParaRP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0</m:t>
                        </m:r>
                      </m:sub>
                      <m:sup/>
                    </m:sSubSup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i="1">
                            <a:latin typeface="Cambria Math"/>
                          </a:rPr>
                          <m:t>,</m:t>
                        </m:r>
                        <m:r>
                          <a:rPr lang="en-US" sz="28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800" i="1">
                        <a:latin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</a:rPr>
                      <m:t>𝐶</m:t>
                    </m:r>
                    <m:r>
                      <a:rPr lang="en-US" sz="2800" i="1">
                        <a:latin typeface="Cambria Math"/>
                      </a:rPr>
                      <m:t>. </m:t>
                    </m:r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𝑖</m:t>
                        </m:r>
                      </m:sub>
                      <m:sup/>
                    </m:sSubSup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2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𝑦</m:t>
                        </m:r>
                      </m:sup>
                    </m:sSup>
                  </m:oMath>
                </a14:m>
                <a:endParaRPr lang="en-US" sz="2800" dirty="0">
                  <a:latin typeface="+mj-lt"/>
                </a:endParaRPr>
              </a:p>
              <a:p>
                <a:pPr lvl="1"/>
                <a:r>
                  <a:rPr lang="en-US" sz="2800" dirty="0" smtClean="0">
                    <a:latin typeface="+mj-lt"/>
                  </a:rPr>
                  <a:t>C and y </a:t>
                </a:r>
                <a:r>
                  <a:rPr lang="en-US" sz="2800" dirty="0" err="1" smtClean="0">
                    <a:latin typeface="+mj-lt"/>
                  </a:rPr>
                  <a:t>adalah</a:t>
                </a:r>
                <a:r>
                  <a:rPr lang="en-US" sz="2800" dirty="0" smtClean="0">
                    <a:latin typeface="+mj-lt"/>
                  </a:rPr>
                  <a:t> </a:t>
                </a:r>
                <a:r>
                  <a:rPr lang="en-US" sz="2800" dirty="0" err="1" smtClean="0">
                    <a:latin typeface="+mj-lt"/>
                  </a:rPr>
                  <a:t>constanta</a:t>
                </a:r>
                <a:r>
                  <a:rPr lang="en-US" sz="2800" dirty="0" smtClean="0">
                    <a:latin typeface="+mj-lt"/>
                  </a:rPr>
                  <a:t> </a:t>
                </a:r>
                <a:r>
                  <a:rPr lang="en-US" sz="2800" dirty="0" err="1" smtClean="0">
                    <a:latin typeface="+mj-lt"/>
                  </a:rPr>
                  <a:t>positif</a:t>
                </a:r>
                <a:endParaRPr lang="en-US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704" t="-2695"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Created by rpram_s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9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Transforms Image Intensities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Original 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After Logarithmic </a:t>
            </a:r>
            <a:r>
              <a:rPr lang="en-US" dirty="0" smtClean="0"/>
              <a:t>Transform</a:t>
            </a:r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575" y="2638580"/>
            <a:ext cx="2743438" cy="302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193" y="2638580"/>
            <a:ext cx="2743438" cy="302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057982"/>
              </p:ext>
            </p:extLst>
          </p:nvPr>
        </p:nvGraphicFramePr>
        <p:xfrm>
          <a:off x="1744663" y="5791200"/>
          <a:ext cx="5646737" cy="739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5" name="Equation" r:id="rId5" imgW="1739880" imgH="228600" progId="Equation.3">
                  <p:embed/>
                </p:oleObj>
              </mc:Choice>
              <mc:Fallback>
                <p:oleObj name="Equation" r:id="rId5" imgW="173988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663" y="5791200"/>
                        <a:ext cx="5646737" cy="739829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304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Transforms Image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Intensities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Original 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After Logarithmic </a:t>
            </a:r>
            <a:r>
              <a:rPr lang="en-US" dirty="0" smtClean="0"/>
              <a:t>Transform</a:t>
            </a:r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994" y="2212181"/>
            <a:ext cx="3276600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84737" y="2183606"/>
            <a:ext cx="356235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03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Transforms Image Intensities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Original 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After Power Law </a:t>
            </a:r>
            <a:r>
              <a:rPr lang="en-US" dirty="0" smtClean="0"/>
              <a:t>Transformation</a:t>
            </a:r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994" y="2216944"/>
            <a:ext cx="3276600" cy="38671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18087" y="2197894"/>
            <a:ext cx="3295650" cy="39052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8800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Pemetaan</a:t>
            </a:r>
            <a:r>
              <a:rPr lang="en-US" dirty="0"/>
              <a:t> Nonlinear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598156"/>
            <a:ext cx="8001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cerah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gelap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ekstrem</a:t>
            </a:r>
            <a:r>
              <a:rPr lang="en-US" dirty="0"/>
              <a:t>, 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nonlinear.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logaritma</a:t>
            </a:r>
            <a:r>
              <a:rPr lang="en-US" dirty="0"/>
              <a:t>, yang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gelap</a:t>
            </a:r>
            <a:r>
              <a:rPr lang="en-US" dirty="0"/>
              <a:t> (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)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dicerahkan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yang </a:t>
            </a:r>
            <a:r>
              <a:rPr lang="en-US" dirty="0" err="1"/>
              <a:t>berintensitas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memuat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detail yang </a:t>
            </a:r>
            <a:r>
              <a:rPr lang="en-US" dirty="0" err="1" smtClean="0"/>
              <a:t>penting</a:t>
            </a:r>
            <a:r>
              <a:rPr lang="en-US" dirty="0" smtClean="0"/>
              <a:t>.</a:t>
            </a:r>
          </a:p>
          <a:p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pemetaan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seragam</a:t>
            </a:r>
            <a:r>
              <a:rPr lang="en-US" dirty="0"/>
              <a:t> </a:t>
            </a:r>
            <a:r>
              <a:rPr lang="en-US" dirty="0" err="1"/>
              <a:t>itulah</a:t>
            </a:r>
            <a:r>
              <a:rPr lang="en-US" dirty="0"/>
              <a:t> yang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pemetaan</a:t>
            </a:r>
            <a:r>
              <a:rPr lang="en-US" dirty="0"/>
              <a:t> nonlinear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381000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Kode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pemetaan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&gt;&gt; </a:t>
            </a:r>
            <a:r>
              <a:rPr lang="en-US" dirty="0" err="1"/>
              <a:t>Img</a:t>
            </a:r>
            <a:r>
              <a:rPr lang="en-US" dirty="0"/>
              <a:t> = </a:t>
            </a:r>
            <a:r>
              <a:rPr lang="en-US" dirty="0" err="1"/>
              <a:t>imread</a:t>
            </a:r>
            <a:r>
              <a:rPr lang="en-US" dirty="0"/>
              <a:t>('C:\Image\gembala.png'); </a:t>
            </a:r>
            <a:r>
              <a:rPr lang="en-US" dirty="0">
                <a:sym typeface="Wingdings"/>
              </a:rPr>
              <a:t></a:t>
            </a:r>
            <a:endParaRPr lang="en-US" dirty="0"/>
          </a:p>
          <a:p>
            <a:r>
              <a:rPr lang="en-US" dirty="0"/>
              <a:t>&gt;&gt; C = log(1+double(</a:t>
            </a:r>
            <a:r>
              <a:rPr lang="en-US" dirty="0" err="1"/>
              <a:t>Img</a:t>
            </a:r>
            <a:r>
              <a:rPr lang="en-US" dirty="0"/>
              <a:t>)); </a:t>
            </a:r>
            <a:r>
              <a:rPr lang="en-US" dirty="0">
                <a:sym typeface="Wingdings"/>
              </a:rPr>
              <a:t></a:t>
            </a:r>
            <a:endParaRPr lang="en-US" dirty="0"/>
          </a:p>
          <a:p>
            <a:r>
              <a:rPr lang="en-US" dirty="0"/>
              <a:t>&gt;&gt; C2 = im2uint8(mat2gray(C)); </a:t>
            </a:r>
          </a:p>
        </p:txBody>
      </p:sp>
    </p:spTree>
    <p:extLst>
      <p:ext uri="{BB962C8B-B14F-4D97-AF65-F5344CB8AC3E}">
        <p14:creationId xmlns:p14="http://schemas.microsoft.com/office/powerpoint/2010/main" val="384847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80999"/>
            <a:ext cx="6477000" cy="27153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3400" y="3096356"/>
            <a:ext cx="784860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270510" algn="l"/>
              </a:tabLst>
            </a:pPr>
            <a:r>
              <a:rPr lang="en-US" sz="28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Kode</a:t>
            </a:r>
            <a:r>
              <a:rPr lang="en-US" sz="28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yang </a:t>
            </a:r>
            <a:r>
              <a:rPr lang="en-US" sz="28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digunakan</a:t>
            </a:r>
            <a:r>
              <a:rPr lang="en-US" sz="28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8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untuk</a:t>
            </a:r>
            <a:r>
              <a:rPr lang="en-US" sz="28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8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melakukan</a:t>
            </a:r>
            <a:r>
              <a:rPr lang="en-US" sz="28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8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pemetaan</a:t>
            </a:r>
            <a:r>
              <a:rPr lang="en-US" sz="28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di </a:t>
            </a:r>
            <a:r>
              <a:rPr lang="en-US" sz="28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atas</a:t>
            </a:r>
            <a:r>
              <a:rPr lang="en-US" sz="28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8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seperti</a:t>
            </a:r>
            <a:r>
              <a:rPr lang="en-US" sz="28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2800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berikut</a:t>
            </a:r>
            <a:r>
              <a:rPr lang="en-US" sz="28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  <a:tabLst>
                <a:tab pos="270510" algn="l"/>
              </a:tabLst>
            </a:pPr>
            <a:r>
              <a:rPr lang="en-US" sz="2800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 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&gt;&gt; </a:t>
            </a:r>
            <a:r>
              <a:rPr lang="en-US" kern="50" dirty="0" err="1">
                <a:latin typeface="Courier New" panose="02070309020205020404" pitchFamily="49" charset="0"/>
                <a:ea typeface="Arial Unicode MS" panose="020B0604020202020204" pitchFamily="34" charset="-128"/>
              </a:rPr>
              <a:t>Img</a:t>
            </a: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 = </a:t>
            </a:r>
            <a:r>
              <a:rPr lang="en-US" kern="50" dirty="0" err="1">
                <a:latin typeface="Courier New" panose="02070309020205020404" pitchFamily="49" charset="0"/>
                <a:ea typeface="Arial Unicode MS" panose="020B0604020202020204" pitchFamily="34" charset="-128"/>
              </a:rPr>
              <a:t>imread</a:t>
            </a: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('C:\Image\gembala.png');</a:t>
            </a:r>
            <a:r>
              <a:rPr lang="en-US" kern="50" dirty="0"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endParaRPr lang="en-US" sz="2800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&gt;&gt; C = log(1+double(</a:t>
            </a:r>
            <a:r>
              <a:rPr lang="en-US" kern="50" dirty="0" err="1">
                <a:latin typeface="Courier New" panose="02070309020205020404" pitchFamily="49" charset="0"/>
                <a:ea typeface="Arial Unicode MS" panose="020B0604020202020204" pitchFamily="34" charset="-128"/>
              </a:rPr>
              <a:t>Img</a:t>
            </a: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));</a:t>
            </a:r>
            <a:r>
              <a:rPr lang="en-US" kern="50" dirty="0"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endParaRPr lang="en-US" sz="2800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Courier New" panose="02070309020205020404" pitchFamily="49" charset="0"/>
                <a:ea typeface="Arial Unicode MS" panose="020B0604020202020204" pitchFamily="34" charset="-128"/>
              </a:rPr>
              <a:t>&gt;&gt; C2 = im2uint8(mat2gray(C));</a:t>
            </a:r>
            <a:r>
              <a:rPr lang="en-US" kern="50" dirty="0"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endParaRPr lang="en-US" sz="2800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212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Ekualisasi</a:t>
            </a:r>
            <a:r>
              <a:rPr lang="en-US" dirty="0"/>
              <a:t> Histogram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001000" cy="26670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err="1"/>
              <a:t>Ekualisasi</a:t>
            </a:r>
            <a:r>
              <a:rPr lang="en-US" sz="1800" dirty="0"/>
              <a:t> histogram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yang </a:t>
            </a:r>
            <a:r>
              <a:rPr lang="en-US" sz="1800" dirty="0" err="1"/>
              <a:t>bertujuan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memperoleh</a:t>
            </a:r>
            <a:r>
              <a:rPr lang="en-US" sz="1800" dirty="0"/>
              <a:t> histogram yang </a:t>
            </a:r>
            <a:r>
              <a:rPr lang="en-US" sz="1800" dirty="0" err="1"/>
              <a:t>intensitasnya</a:t>
            </a:r>
            <a:r>
              <a:rPr lang="en-US" sz="1800" dirty="0"/>
              <a:t> </a:t>
            </a:r>
            <a:r>
              <a:rPr lang="en-US" sz="1800" dirty="0" err="1"/>
              <a:t>terdistribusi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seragam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citra</a:t>
            </a:r>
            <a:r>
              <a:rPr lang="en-US" sz="1800" dirty="0"/>
              <a:t>. </a:t>
            </a:r>
            <a:r>
              <a:rPr lang="en-US" sz="1800" dirty="0" err="1"/>
              <a:t>Namun</a:t>
            </a:r>
            <a:r>
              <a:rPr lang="en-US" sz="1800" dirty="0"/>
              <a:t>,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praktik</a:t>
            </a:r>
            <a:r>
              <a:rPr lang="id-ID" sz="1800" dirty="0"/>
              <a:t>,</a:t>
            </a:r>
            <a:r>
              <a:rPr lang="en-US" sz="1800" dirty="0"/>
              <a:t> </a:t>
            </a:r>
            <a:r>
              <a:rPr lang="en-US" sz="1800" dirty="0" err="1"/>
              <a:t>hasilnya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benar-benar</a:t>
            </a:r>
            <a:r>
              <a:rPr lang="en-US" sz="1800" dirty="0"/>
              <a:t> </a:t>
            </a:r>
            <a:r>
              <a:rPr lang="en-US" sz="1800" dirty="0" err="1"/>
              <a:t>seragam</a:t>
            </a:r>
            <a:r>
              <a:rPr lang="en-US" sz="1800" dirty="0"/>
              <a:t> (Jain, 1989). </a:t>
            </a:r>
            <a:r>
              <a:rPr lang="en-US" sz="1800" dirty="0" err="1"/>
              <a:t>Pendekatan</a:t>
            </a:r>
            <a:r>
              <a:rPr lang="en-US" sz="1800" dirty="0"/>
              <a:t> yang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mendapatkan</a:t>
            </a:r>
            <a:r>
              <a:rPr lang="en-US" sz="1800" dirty="0"/>
              <a:t> </a:t>
            </a:r>
            <a:r>
              <a:rPr lang="en-US" sz="1800" dirty="0" err="1"/>
              <a:t>aras</a:t>
            </a:r>
            <a:r>
              <a:rPr lang="en-US" sz="1800" dirty="0"/>
              <a:t> </a:t>
            </a:r>
            <a:r>
              <a:rPr lang="en-US" sz="1800" dirty="0" err="1"/>
              <a:t>keabuan</a:t>
            </a:r>
            <a:r>
              <a:rPr lang="en-US" sz="1800" dirty="0"/>
              <a:t> yang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luas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daerah</a:t>
            </a:r>
            <a:r>
              <a:rPr lang="en-US" sz="1800" dirty="0"/>
              <a:t> yang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banyak</a:t>
            </a:r>
            <a:r>
              <a:rPr lang="en-US" sz="1800" dirty="0"/>
              <a:t> </a:t>
            </a:r>
            <a:r>
              <a:rPr lang="en-US" sz="1800" dirty="0" err="1"/>
              <a:t>piksel</a:t>
            </a:r>
            <a:r>
              <a:rPr lang="en-US" sz="1800" dirty="0"/>
              <a:t> 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mempersempit</a:t>
            </a:r>
            <a:r>
              <a:rPr lang="en-US" sz="1800" dirty="0"/>
              <a:t> </a:t>
            </a:r>
            <a:r>
              <a:rPr lang="en-US" sz="1800" dirty="0" err="1"/>
              <a:t>aras</a:t>
            </a:r>
            <a:r>
              <a:rPr lang="en-US" sz="1800" dirty="0"/>
              <a:t> </a:t>
            </a:r>
            <a:r>
              <a:rPr lang="en-US" sz="1800" dirty="0" err="1"/>
              <a:t>keabuan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daerah</a:t>
            </a:r>
            <a:r>
              <a:rPr lang="en-US" sz="1800" dirty="0"/>
              <a:t> yang </a:t>
            </a:r>
            <a:r>
              <a:rPr lang="en-US" sz="1800" dirty="0" err="1"/>
              <a:t>berpiksel</a:t>
            </a:r>
            <a:r>
              <a:rPr lang="en-US" sz="1800" dirty="0"/>
              <a:t> </a:t>
            </a:r>
            <a:r>
              <a:rPr lang="en-US" sz="1800" dirty="0" err="1"/>
              <a:t>sedikit</a:t>
            </a:r>
            <a:r>
              <a:rPr lang="en-US" sz="1800" dirty="0"/>
              <a:t>. </a:t>
            </a:r>
            <a:r>
              <a:rPr lang="en-US" sz="1800" dirty="0" err="1"/>
              <a:t>Efeknya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meningkatkan</a:t>
            </a:r>
            <a:r>
              <a:rPr lang="en-US" sz="1800" dirty="0"/>
              <a:t> </a:t>
            </a:r>
            <a:r>
              <a:rPr lang="en-US" sz="1800" dirty="0" err="1"/>
              <a:t>kontras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menyeluruh</a:t>
            </a:r>
            <a:r>
              <a:rPr lang="en-US" sz="1800" dirty="0"/>
              <a:t>. </a:t>
            </a:r>
            <a:r>
              <a:rPr lang="en-US" sz="1800" dirty="0" err="1"/>
              <a:t>Perlu</a:t>
            </a:r>
            <a:r>
              <a:rPr lang="en-US" sz="1800" dirty="0"/>
              <a:t> </a:t>
            </a:r>
            <a:r>
              <a:rPr lang="en-US" sz="1800" dirty="0" err="1"/>
              <a:t>diketahui</a:t>
            </a:r>
            <a:r>
              <a:rPr lang="en-US" sz="1800" dirty="0"/>
              <a:t>, </a:t>
            </a:r>
            <a:r>
              <a:rPr lang="en-US" sz="1800" dirty="0" err="1"/>
              <a:t>ekualisasi</a:t>
            </a:r>
            <a:r>
              <a:rPr lang="en-US" sz="1800" dirty="0"/>
              <a:t> histogram </a:t>
            </a:r>
            <a:r>
              <a:rPr lang="en-US" sz="1800" dirty="0" err="1"/>
              <a:t>termasuk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pemetaan</a:t>
            </a:r>
            <a:r>
              <a:rPr lang="en-US" sz="1800" dirty="0"/>
              <a:t> nonlinear</a:t>
            </a:r>
            <a:r>
              <a:rPr lang="en-US" sz="1800" dirty="0" smtClean="0"/>
              <a:t>.</a:t>
            </a:r>
          </a:p>
          <a:p>
            <a:pPr algn="just"/>
            <a:endParaRPr lang="en-US" sz="1800" dirty="0"/>
          </a:p>
          <a:p>
            <a:pPr algn="just"/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57200" y="3200400"/>
                <a:ext cx="8458200" cy="3016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 err="1"/>
                  <a:t>Misalnya</a:t>
                </a:r>
                <a:r>
                  <a:rPr lang="en-US" sz="1400" dirty="0"/>
                  <a:t>, histogram </a:t>
                </a:r>
                <a:r>
                  <a:rPr lang="en-US" sz="1400" dirty="0" err="1"/>
                  <a:t>untuk</a:t>
                </a:r>
                <a:r>
                  <a:rPr lang="en-US" sz="1400" dirty="0"/>
                  <a:t> </a:t>
                </a:r>
                <a:r>
                  <a:rPr lang="en-US" sz="1400" dirty="0" err="1"/>
                  <a:t>setiap</a:t>
                </a:r>
                <a:r>
                  <a:rPr lang="en-US" sz="1400" dirty="0"/>
                  <a:t> </a:t>
                </a:r>
                <a:r>
                  <a:rPr lang="en-US" sz="1400" dirty="0" err="1"/>
                  <a:t>aras</a:t>
                </a:r>
                <a:r>
                  <a:rPr lang="en-US" sz="1400" dirty="0"/>
                  <a:t> </a:t>
                </a:r>
                <a:r>
                  <a:rPr lang="en-US" sz="1400" dirty="0" err="1"/>
                  <a:t>keabuan</a:t>
                </a:r>
                <a:r>
                  <a:rPr lang="en-US" sz="1400" dirty="0"/>
                  <a:t> </a:t>
                </a:r>
                <a:r>
                  <a:rPr lang="en-US" sz="1400" dirty="0" err="1"/>
                  <a:t>dinyatakan</a:t>
                </a:r>
                <a:r>
                  <a:rPr lang="en-US" sz="1400" dirty="0"/>
                  <a:t> </a:t>
                </a:r>
                <a:r>
                  <a:rPr lang="en-US" sz="1400" dirty="0" err="1"/>
                  <a:t>dengan</a:t>
                </a:r>
                <a:endParaRPr lang="en-US" sz="1400" dirty="0"/>
              </a:p>
              <a:p>
                <a:r>
                  <a:rPr lang="en-US" sz="1400" dirty="0"/>
                  <a:t> </a:t>
                </a:r>
              </a:p>
              <a:p>
                <a:r>
                  <a:rPr lang="en-US" sz="1400" dirty="0"/>
                  <a:t>	</a:t>
                </a:r>
                <a:r>
                  <a:rPr lang="en-US" sz="1400" dirty="0" err="1"/>
                  <a:t>hist</a:t>
                </a:r>
                <a:r>
                  <a:rPr lang="en-US" sz="1400" dirty="0"/>
                  <a:t>[i+1] </a:t>
                </a:r>
              </a:p>
              <a:p>
                <a:r>
                  <a:rPr lang="en-US" sz="1400" dirty="0"/>
                  <a:t> </a:t>
                </a:r>
              </a:p>
              <a:p>
                <a:r>
                  <a:rPr lang="en-US" sz="1400" dirty="0" err="1"/>
                  <a:t>Dalam</a:t>
                </a:r>
                <a:r>
                  <a:rPr lang="en-US" sz="1400" dirty="0"/>
                  <a:t> </a:t>
                </a:r>
                <a:r>
                  <a:rPr lang="en-US" sz="1400" dirty="0" err="1"/>
                  <a:t>hal</a:t>
                </a:r>
                <a:r>
                  <a:rPr lang="en-US" sz="1400" dirty="0"/>
                  <a:t> </a:t>
                </a:r>
                <a:r>
                  <a:rPr lang="en-US" sz="1400" dirty="0" err="1"/>
                  <a:t>ini</a:t>
                </a:r>
                <a:r>
                  <a:rPr lang="en-US" sz="1400" dirty="0"/>
                  <a:t>, </a:t>
                </a:r>
                <a:r>
                  <a:rPr lang="en-US" sz="1400" i="1" dirty="0"/>
                  <a:t>i</a:t>
                </a:r>
                <a:r>
                  <a:rPr lang="en-US" sz="1400" dirty="0"/>
                  <a:t> </a:t>
                </a:r>
                <a:r>
                  <a:rPr lang="en-US" sz="1400" dirty="0" err="1"/>
                  <a:t>bernilai</a:t>
                </a:r>
                <a:r>
                  <a:rPr lang="en-US" sz="1400" dirty="0"/>
                  <a:t> 0, 1, 2, .., L-1, </a:t>
                </a:r>
                <a:r>
                  <a:rPr lang="en-US" sz="1400" dirty="0" err="1"/>
                  <a:t>dengan</a:t>
                </a:r>
                <a:r>
                  <a:rPr lang="en-US" sz="1400" dirty="0"/>
                  <a:t> L </a:t>
                </a:r>
                <a:r>
                  <a:rPr lang="en-US" sz="1400" dirty="0" err="1"/>
                  <a:t>menyatakan</a:t>
                </a:r>
                <a:r>
                  <a:rPr lang="en-US" sz="1400" dirty="0"/>
                  <a:t> </a:t>
                </a:r>
                <a:r>
                  <a:rPr lang="en-US" sz="1400" dirty="0" err="1"/>
                  <a:t>jumlah</a:t>
                </a:r>
                <a:r>
                  <a:rPr lang="en-US" sz="1400" dirty="0"/>
                  <a:t> </a:t>
                </a:r>
                <a:r>
                  <a:rPr lang="en-US" sz="1400" dirty="0" err="1"/>
                  <a:t>aras</a:t>
                </a:r>
                <a:r>
                  <a:rPr lang="en-US" sz="1400" dirty="0"/>
                  <a:t> </a:t>
                </a:r>
                <a:r>
                  <a:rPr lang="en-US" sz="1400" dirty="0" err="1"/>
                  <a:t>keabuan</a:t>
                </a:r>
                <a:r>
                  <a:rPr lang="en-US" sz="1400" dirty="0"/>
                  <a:t>. </a:t>
                </a:r>
                <a:r>
                  <a:rPr lang="en-US" sz="1400" dirty="0" err="1"/>
                  <a:t>Akumulasi</a:t>
                </a:r>
                <a:r>
                  <a:rPr lang="en-US" sz="1400" dirty="0"/>
                  <a:t> histogram </a:t>
                </a:r>
                <a:r>
                  <a:rPr lang="en-US" sz="1400" dirty="0" err="1"/>
                  <a:t>untuk</a:t>
                </a:r>
                <a:r>
                  <a:rPr lang="en-US" sz="1400" dirty="0"/>
                  <a:t> </a:t>
                </a:r>
                <a:r>
                  <a:rPr lang="en-US" sz="1400" dirty="0" err="1"/>
                  <a:t>piksel</a:t>
                </a:r>
                <a:r>
                  <a:rPr lang="en-US" sz="1400" dirty="0"/>
                  <a:t> yang </a:t>
                </a:r>
                <a:r>
                  <a:rPr lang="en-US" sz="1400" dirty="0" err="1"/>
                  <a:t>memiliki</a:t>
                </a:r>
                <a:r>
                  <a:rPr lang="en-US" sz="1400" dirty="0"/>
                  <a:t> </a:t>
                </a:r>
                <a:r>
                  <a:rPr lang="en-US" sz="1400" dirty="0" err="1"/>
                  <a:t>aras</a:t>
                </a:r>
                <a:r>
                  <a:rPr lang="en-US" sz="1400" dirty="0"/>
                  <a:t> k </a:t>
                </a:r>
                <a:r>
                  <a:rPr lang="en-US" sz="1400" dirty="0" err="1"/>
                  <a:t>dinyatakan</a:t>
                </a:r>
                <a:r>
                  <a:rPr lang="en-US" sz="1400" dirty="0"/>
                  <a:t> </a:t>
                </a:r>
                <a:r>
                  <a:rPr lang="en-US" sz="1400" dirty="0" err="1"/>
                  <a:t>dengan</a:t>
                </a:r>
                <a:endParaRPr lang="en-US" sz="1400" dirty="0"/>
              </a:p>
              <a:p>
                <a:r>
                  <a:rPr lang="en-US" sz="14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begChr m:val="["/>
                        <m:endChr m:val="]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undOvr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h𝑖𝑠𝑡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=0,1,2,…,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nary>
                  </m:oMath>
                </a14:m>
                <a:r>
                  <a:rPr lang="en-US" sz="1400" dirty="0"/>
                  <a:t>	         		</a:t>
                </a:r>
              </a:p>
              <a:p>
                <a:r>
                  <a:rPr lang="en-US" sz="1400" dirty="0" err="1"/>
                  <a:t>Selanjutnya</a:t>
                </a:r>
                <a:r>
                  <a:rPr lang="en-US" sz="1400" dirty="0"/>
                  <a:t>, </a:t>
                </a:r>
                <a:r>
                  <a:rPr lang="en-US" sz="1400" dirty="0" err="1"/>
                  <a:t>aras</a:t>
                </a:r>
                <a:r>
                  <a:rPr lang="en-US" sz="1400" dirty="0"/>
                  <a:t> </a:t>
                </a:r>
                <a:r>
                  <a:rPr lang="en-US" sz="1400" i="1" dirty="0"/>
                  <a:t>k</a:t>
                </a:r>
                <a:r>
                  <a:rPr lang="en-US" sz="1400" dirty="0"/>
                  <a:t> </a:t>
                </a:r>
                <a:r>
                  <a:rPr lang="en-US" sz="1400" dirty="0" err="1"/>
                  <a:t>akan</a:t>
                </a:r>
                <a:r>
                  <a:rPr lang="en-US" sz="1400" dirty="0"/>
                  <a:t> </a:t>
                </a:r>
                <a:r>
                  <a:rPr lang="en-US" sz="1400" dirty="0" err="1"/>
                  <a:t>diganti</a:t>
                </a:r>
                <a:r>
                  <a:rPr lang="en-US" sz="1400" dirty="0"/>
                  <a:t> </a:t>
                </a:r>
                <a:r>
                  <a:rPr lang="en-US" sz="1400" dirty="0" err="1"/>
                  <a:t>dengan</a:t>
                </a:r>
                <a:r>
                  <a:rPr lang="en-US" sz="1400" dirty="0"/>
                  <a:t>  </a:t>
                </a:r>
                <a:r>
                  <a:rPr lang="en-US" sz="1400" i="1" dirty="0"/>
                  <a:t>a</a:t>
                </a:r>
                <a:r>
                  <a:rPr lang="en-US" sz="1400" dirty="0"/>
                  <a:t> </a:t>
                </a:r>
                <a:r>
                  <a:rPr lang="en-US" sz="1400" dirty="0" err="1"/>
                  <a:t>dengan</a:t>
                </a:r>
                <a:r>
                  <a:rPr lang="en-US" sz="1400" dirty="0"/>
                  <a:t> </a:t>
                </a:r>
                <a:r>
                  <a:rPr lang="en-US" sz="1400" dirty="0" err="1"/>
                  <a:t>ketentuan</a:t>
                </a:r>
                <a:r>
                  <a:rPr lang="en-US" sz="1400" dirty="0"/>
                  <a:t> </a:t>
                </a:r>
                <a:r>
                  <a:rPr lang="en-US" sz="1400" dirty="0" err="1"/>
                  <a:t>sebagai</a:t>
                </a:r>
                <a:r>
                  <a:rPr lang="en-US" sz="1400" dirty="0"/>
                  <a:t> </a:t>
                </a:r>
                <a:r>
                  <a:rPr lang="en-US" sz="1400" dirty="0" err="1"/>
                  <a:t>berikut</a:t>
                </a:r>
                <a:r>
                  <a:rPr lang="en-US" sz="1400" dirty="0"/>
                  <a:t>:</a:t>
                </a:r>
              </a:p>
              <a:p>
                <a:r>
                  <a:rPr lang="en-US" sz="1400" dirty="0"/>
                  <a:t> 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𝑟𝑜𝑢𝑛𝑑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en-US" sz="1400" i="1">
                        <a:latin typeface="Cambria Math" panose="02040503050406030204" pitchFamily="18" charset="0"/>
                      </a:rPr>
                      <m:t>), 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=0,1,2,…,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400" dirty="0"/>
                  <a:t>			</a:t>
                </a:r>
              </a:p>
              <a:p>
                <a:r>
                  <a:rPr lang="en-US" sz="1400" dirty="0"/>
                  <a:t> </a:t>
                </a:r>
              </a:p>
              <a:p>
                <a:r>
                  <a:rPr lang="en-US" sz="1400" dirty="0" err="1"/>
                  <a:t>Dalam</a:t>
                </a:r>
                <a:r>
                  <a:rPr lang="en-US" sz="1400" dirty="0"/>
                  <a:t> </a:t>
                </a:r>
                <a:r>
                  <a:rPr lang="en-US" sz="1400" dirty="0" err="1"/>
                  <a:t>hal</a:t>
                </a:r>
                <a:r>
                  <a:rPr lang="en-US" sz="1400" dirty="0"/>
                  <a:t> </a:t>
                </a:r>
                <a:r>
                  <a:rPr lang="en-US" sz="1400" dirty="0" err="1"/>
                  <a:t>ini</a:t>
                </a:r>
                <a:r>
                  <a:rPr lang="en-US" sz="1400" dirty="0"/>
                  <a:t>, </a:t>
                </a:r>
                <a:r>
                  <a:rPr lang="en-US" sz="1400" i="1" dirty="0"/>
                  <a:t>N</a:t>
                </a:r>
                <a:r>
                  <a:rPr lang="en-US" sz="1400" dirty="0"/>
                  <a:t> </a:t>
                </a:r>
                <a:r>
                  <a:rPr lang="en-US" sz="1400" dirty="0" err="1"/>
                  <a:t>menyatakan</a:t>
                </a:r>
                <a:r>
                  <a:rPr lang="en-US" sz="1400" dirty="0"/>
                  <a:t> </a:t>
                </a:r>
                <a:r>
                  <a:rPr lang="en-US" sz="1400" dirty="0" err="1"/>
                  <a:t>jumlah</a:t>
                </a:r>
                <a:r>
                  <a:rPr lang="en-US" sz="1400" dirty="0"/>
                  <a:t> </a:t>
                </a:r>
                <a:r>
                  <a:rPr lang="en-US" sz="1400" dirty="0" err="1"/>
                  <a:t>piksel</a:t>
                </a:r>
                <a:r>
                  <a:rPr lang="en-US" sz="1400" dirty="0"/>
                  <a:t> </a:t>
                </a:r>
                <a:r>
                  <a:rPr lang="en-US" sz="1400" dirty="0" err="1"/>
                  <a:t>pada</a:t>
                </a:r>
                <a:r>
                  <a:rPr lang="en-US" sz="1400" dirty="0"/>
                  <a:t> </a:t>
                </a:r>
                <a:r>
                  <a:rPr lang="en-US" sz="1400" dirty="0" err="1"/>
                  <a:t>citra</a:t>
                </a:r>
                <a:r>
                  <a:rPr lang="en-US" sz="1400" dirty="0"/>
                  <a:t>.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200400"/>
                <a:ext cx="8458200" cy="3016852"/>
              </a:xfrm>
              <a:prstGeom prst="rect">
                <a:avLst/>
              </a:prstGeom>
              <a:blipFill rotWithShape="0">
                <a:blip r:embed="rId2"/>
                <a:stretch>
                  <a:fillRect l="-216" t="-202" b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0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5383164"/>
              </p:ext>
            </p:extLst>
          </p:nvPr>
        </p:nvGraphicFramePr>
        <p:xfrm>
          <a:off x="522288" y="685800"/>
          <a:ext cx="6461472" cy="5779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61472"/>
              </a:tblGrid>
              <a:tr h="536416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ALGORITMA 3.2 – </a:t>
                      </a:r>
                      <a:r>
                        <a:rPr lang="en-US" sz="1600" kern="50" dirty="0" err="1">
                          <a:effectLst/>
                        </a:rPr>
                        <a:t>Melaksanakan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ekualisasi</a:t>
                      </a:r>
                      <a:r>
                        <a:rPr lang="en-US" sz="1600" kern="50" dirty="0">
                          <a:effectLst/>
                        </a:rPr>
                        <a:t> histogram </a:t>
                      </a:r>
                      <a:r>
                        <a:rPr lang="en-US" sz="1600" kern="50" dirty="0" err="1">
                          <a:effectLst/>
                        </a:rPr>
                        <a:t>citra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aras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keabuan</a:t>
                      </a:r>
                      <a:endParaRPr lang="en-US" sz="1600" kern="5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</a:rPr>
                        <a:t>Masukan</a:t>
                      </a:r>
                      <a:r>
                        <a:rPr lang="en-US" sz="1600" kern="50" dirty="0">
                          <a:effectLst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f(M, N) : </a:t>
                      </a:r>
                      <a:r>
                        <a:rPr lang="en-US" sz="1600" kern="50" dirty="0" err="1">
                          <a:effectLst/>
                        </a:rPr>
                        <a:t>citra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berukuran</a:t>
                      </a:r>
                      <a:r>
                        <a:rPr lang="en-US" sz="1600" kern="50" dirty="0">
                          <a:effectLst/>
                        </a:rPr>
                        <a:t> M </a:t>
                      </a:r>
                      <a:r>
                        <a:rPr lang="en-US" sz="1600" kern="50" dirty="0" err="1">
                          <a:effectLst/>
                        </a:rPr>
                        <a:t>baris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dan</a:t>
                      </a:r>
                      <a:r>
                        <a:rPr lang="en-US" sz="1600" kern="50" dirty="0">
                          <a:effectLst/>
                        </a:rPr>
                        <a:t> N </a:t>
                      </a:r>
                      <a:r>
                        <a:rPr lang="en-US" sz="1600" kern="50" dirty="0" err="1">
                          <a:effectLst/>
                        </a:rPr>
                        <a:t>kolom</a:t>
                      </a:r>
                      <a:endParaRPr lang="en-US" sz="1600" kern="5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n : </a:t>
                      </a:r>
                      <a:r>
                        <a:rPr lang="en-US" sz="1600" kern="50" dirty="0" err="1">
                          <a:effectLst/>
                        </a:rPr>
                        <a:t>jumlah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piksel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dalam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citra</a:t>
                      </a:r>
                      <a:endParaRPr lang="en-US" sz="1600" kern="50" dirty="0"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</a:rPr>
                        <a:t>Keluaran</a:t>
                      </a:r>
                      <a:endParaRPr lang="en-US" sz="1600" kern="5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g(M, N) : </a:t>
                      </a:r>
                      <a:r>
                        <a:rPr lang="en-US" sz="1600" kern="50" dirty="0" err="1">
                          <a:effectLst/>
                        </a:rPr>
                        <a:t>citra</a:t>
                      </a:r>
                      <a:r>
                        <a:rPr lang="en-US" sz="1600" kern="50" dirty="0">
                          <a:effectLst/>
                        </a:rPr>
                        <a:t> yang </a:t>
                      </a:r>
                      <a:r>
                        <a:rPr lang="en-US" sz="1600" kern="50" dirty="0" err="1">
                          <a:effectLst/>
                        </a:rPr>
                        <a:t>telah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mengalami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ekualisasi</a:t>
                      </a:r>
                      <a:r>
                        <a:rPr lang="en-US" sz="1600" kern="50" dirty="0">
                          <a:effectLst/>
                        </a:rPr>
                        <a:t> histogram</a:t>
                      </a:r>
                    </a:p>
                    <a:p>
                      <a:pPr marL="4572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 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</a:rPr>
                        <a:t>Hitung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faktor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penyekalaan</a:t>
                      </a:r>
                      <a:r>
                        <a:rPr lang="en-US" sz="1600" kern="50" dirty="0">
                          <a:effectLst/>
                        </a:rPr>
                        <a:t>: α </a:t>
                      </a:r>
                      <a:r>
                        <a:rPr lang="en-US" sz="1600" kern="50" dirty="0">
                          <a:effectLst/>
                          <a:sym typeface="Symbol"/>
                        </a:rPr>
                        <a:t></a:t>
                      </a:r>
                      <a:r>
                        <a:rPr lang="en-US" sz="1600" kern="50" dirty="0">
                          <a:effectLst/>
                        </a:rPr>
                        <a:t> 255 / n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</a:rPr>
                        <a:t>Hitung</a:t>
                      </a:r>
                      <a:r>
                        <a:rPr lang="en-US" sz="1600" kern="50" dirty="0">
                          <a:effectLst/>
                        </a:rPr>
                        <a:t> histogram </a:t>
                      </a:r>
                      <a:r>
                        <a:rPr lang="en-US" sz="1600" kern="50" dirty="0" err="1">
                          <a:effectLst/>
                        </a:rPr>
                        <a:t>citra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menggunakan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Algoritma</a:t>
                      </a:r>
                      <a:r>
                        <a:rPr lang="en-US" sz="1600" kern="50" dirty="0">
                          <a:effectLst/>
                        </a:rPr>
                        <a:t> 3.1 </a:t>
                      </a:r>
                      <a:r>
                        <a:rPr lang="en-US" sz="1600" kern="50" dirty="0" err="1">
                          <a:effectLst/>
                        </a:rPr>
                        <a:t>dengan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hasil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berupa</a:t>
                      </a:r>
                      <a:r>
                        <a:rPr lang="en-US" sz="1600" kern="50" dirty="0">
                          <a:effectLst/>
                        </a:rPr>
                        <a:t> </a:t>
                      </a:r>
                      <a:r>
                        <a:rPr lang="en-US" sz="1600" kern="50" dirty="0" err="1">
                          <a:effectLst/>
                        </a:rPr>
                        <a:t>hist</a:t>
                      </a:r>
                      <a:endParaRPr lang="en-US" sz="1600" kern="50" dirty="0"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c[1] </a:t>
                      </a:r>
                      <a:r>
                        <a:rPr lang="en-US" sz="1600" kern="50" dirty="0">
                          <a:effectLst/>
                          <a:sym typeface="Symbol"/>
                        </a:rPr>
                        <a:t></a:t>
                      </a:r>
                      <a:r>
                        <a:rPr lang="en-US" sz="1600" kern="50" dirty="0">
                          <a:effectLst/>
                        </a:rPr>
                        <a:t> α * </a:t>
                      </a:r>
                      <a:r>
                        <a:rPr lang="en-US" sz="1600" kern="50" dirty="0" err="1">
                          <a:effectLst/>
                        </a:rPr>
                        <a:t>hist</a:t>
                      </a:r>
                      <a:r>
                        <a:rPr lang="en-US" sz="1600" kern="50" dirty="0">
                          <a:effectLst/>
                        </a:rPr>
                        <a:t>[1]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FOR i</a:t>
                      </a:r>
                      <a:r>
                        <a:rPr lang="en-US" sz="1600" kern="50" dirty="0">
                          <a:effectLst/>
                          <a:sym typeface="Symbol"/>
                        </a:rPr>
                        <a:t></a:t>
                      </a:r>
                      <a:r>
                        <a:rPr lang="en-US" sz="1600" kern="50" dirty="0">
                          <a:effectLst/>
                        </a:rPr>
                        <a:t>1 TO L-1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    c[i+1] </a:t>
                      </a:r>
                      <a:r>
                        <a:rPr lang="en-US" sz="1600" kern="50" dirty="0">
                          <a:effectLst/>
                          <a:sym typeface="Symbol"/>
                        </a:rPr>
                        <a:t></a:t>
                      </a:r>
                      <a:r>
                        <a:rPr lang="en-US" sz="1600" kern="50" dirty="0">
                          <a:effectLst/>
                        </a:rPr>
                        <a:t> c[i] + round(α * </a:t>
                      </a:r>
                      <a:r>
                        <a:rPr lang="en-US" sz="1600" kern="50" dirty="0" err="1">
                          <a:effectLst/>
                        </a:rPr>
                        <a:t>hist</a:t>
                      </a:r>
                      <a:r>
                        <a:rPr lang="en-US" sz="1600" kern="50" dirty="0">
                          <a:effectLst/>
                        </a:rPr>
                        <a:t>[i+1])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END-FOR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FOR i </a:t>
                      </a:r>
                      <a:r>
                        <a:rPr lang="en-US" sz="1600" kern="50" dirty="0">
                          <a:effectLst/>
                          <a:sym typeface="Symbol"/>
                        </a:rPr>
                        <a:t></a:t>
                      </a:r>
                      <a:r>
                        <a:rPr lang="en-US" sz="1600" kern="50" dirty="0">
                          <a:effectLst/>
                        </a:rPr>
                        <a:t> 1 TO M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    FOR j </a:t>
                      </a:r>
                      <a:r>
                        <a:rPr lang="en-US" sz="1600" kern="50" dirty="0">
                          <a:effectLst/>
                          <a:sym typeface="Symbol"/>
                        </a:rPr>
                        <a:t></a:t>
                      </a:r>
                      <a:r>
                        <a:rPr lang="en-US" sz="1600" kern="50" dirty="0">
                          <a:effectLst/>
                        </a:rPr>
                        <a:t> 1 TO N 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        g(</a:t>
                      </a:r>
                      <a:r>
                        <a:rPr lang="en-US" sz="1600" kern="50" dirty="0" err="1">
                          <a:effectLst/>
                        </a:rPr>
                        <a:t>y,x</a:t>
                      </a:r>
                      <a:r>
                        <a:rPr lang="en-US" sz="1600" kern="50" dirty="0">
                          <a:effectLst/>
                        </a:rPr>
                        <a:t>) </a:t>
                      </a:r>
                      <a:r>
                        <a:rPr lang="en-US" sz="1600" kern="50" dirty="0">
                          <a:effectLst/>
                          <a:sym typeface="Symbol"/>
                        </a:rPr>
                        <a:t></a:t>
                      </a:r>
                      <a:r>
                        <a:rPr lang="en-US" sz="1600" kern="50" dirty="0">
                          <a:effectLst/>
                        </a:rPr>
                        <a:t> c[f(y, x)]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    END-FOR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</a:rPr>
                        <a:t>END-FOR</a:t>
                      </a:r>
                      <a:endParaRPr lang="en-US" sz="1600" kern="50" dirty="0">
                        <a:effectLst/>
                        <a:latin typeface="Times New Roman"/>
                        <a:ea typeface="Arial Unicode MS"/>
                      </a:endParaRPr>
                    </a:p>
                  </a:txBody>
                  <a:tcPr marL="58799" marR="58799" marT="0" marB="0"/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84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497850"/>
            <a:ext cx="80010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400" dirty="0"/>
              <a:t>% EKUALISASI Contoh untuk melakukan ekualisasi histogram</a:t>
            </a:r>
            <a:endParaRPr lang="en-US" sz="1400" dirty="0"/>
          </a:p>
          <a:p>
            <a:r>
              <a:rPr lang="en-US" sz="1400" dirty="0"/>
              <a:t> </a:t>
            </a:r>
          </a:p>
          <a:p>
            <a:r>
              <a:rPr lang="en-US" sz="1400" dirty="0" err="1"/>
              <a:t>Img</a:t>
            </a:r>
            <a:r>
              <a:rPr lang="en-US" sz="1400" dirty="0"/>
              <a:t> = </a:t>
            </a:r>
            <a:r>
              <a:rPr lang="en-US" sz="1400" dirty="0" err="1"/>
              <a:t>imread</a:t>
            </a:r>
            <a:r>
              <a:rPr lang="en-US" sz="1400" dirty="0"/>
              <a:t>('c:\Image\gembala.png');</a:t>
            </a:r>
          </a:p>
          <a:p>
            <a:r>
              <a:rPr lang="en-US" sz="1400" dirty="0"/>
              <a:t>[</a:t>
            </a:r>
            <a:r>
              <a:rPr lang="en-US" sz="1400" dirty="0" err="1"/>
              <a:t>jum_baris</a:t>
            </a:r>
            <a:r>
              <a:rPr lang="en-US" sz="1400" dirty="0"/>
              <a:t>, </a:t>
            </a:r>
            <a:r>
              <a:rPr lang="en-US" sz="1400" dirty="0" err="1"/>
              <a:t>jum_kolom</a:t>
            </a:r>
            <a:r>
              <a:rPr lang="en-US" sz="1400" dirty="0"/>
              <a:t>] = size(</a:t>
            </a:r>
            <a:r>
              <a:rPr lang="en-US" sz="1400" dirty="0" err="1"/>
              <a:t>Img</a:t>
            </a:r>
            <a:r>
              <a:rPr lang="en-US" sz="1400" dirty="0"/>
              <a:t>);</a:t>
            </a:r>
          </a:p>
          <a:p>
            <a:r>
              <a:rPr lang="en-US" sz="1400" dirty="0"/>
              <a:t> </a:t>
            </a:r>
          </a:p>
          <a:p>
            <a:r>
              <a:rPr lang="en-US" sz="1400" dirty="0"/>
              <a:t>L = 256;</a:t>
            </a:r>
          </a:p>
          <a:p>
            <a:r>
              <a:rPr lang="en-US" sz="1400" dirty="0" err="1"/>
              <a:t>Histog</a:t>
            </a:r>
            <a:r>
              <a:rPr lang="en-US" sz="1400" dirty="0"/>
              <a:t> = zeros(L, 1);</a:t>
            </a:r>
          </a:p>
          <a:p>
            <a:r>
              <a:rPr lang="en-US" sz="1400" dirty="0"/>
              <a:t>for </a:t>
            </a:r>
            <a:r>
              <a:rPr lang="en-US" sz="1400" dirty="0" err="1"/>
              <a:t>baris</a:t>
            </a:r>
            <a:r>
              <a:rPr lang="en-US" sz="1400" dirty="0"/>
              <a:t>=1 : </a:t>
            </a:r>
            <a:r>
              <a:rPr lang="en-US" sz="1400" dirty="0" err="1"/>
              <a:t>jum_baris</a:t>
            </a:r>
            <a:endParaRPr lang="en-US" sz="1400" dirty="0"/>
          </a:p>
          <a:p>
            <a:r>
              <a:rPr lang="en-US" sz="1400" dirty="0"/>
              <a:t>    for </a:t>
            </a:r>
            <a:r>
              <a:rPr lang="en-US" sz="1400" dirty="0" err="1"/>
              <a:t>kolom</a:t>
            </a:r>
            <a:r>
              <a:rPr lang="en-US" sz="1400" dirty="0"/>
              <a:t>=1 : </a:t>
            </a:r>
            <a:r>
              <a:rPr lang="en-US" sz="1400" dirty="0" err="1"/>
              <a:t>jum_kolom</a:t>
            </a:r>
            <a:endParaRPr lang="en-US" sz="1400" dirty="0"/>
          </a:p>
          <a:p>
            <a:r>
              <a:rPr lang="en-US" sz="1400" dirty="0"/>
              <a:t>        </a:t>
            </a:r>
            <a:r>
              <a:rPr lang="en-US" sz="1400" dirty="0" err="1"/>
              <a:t>Histog</a:t>
            </a:r>
            <a:r>
              <a:rPr lang="en-US" sz="1400" dirty="0"/>
              <a:t>(</a:t>
            </a:r>
            <a:r>
              <a:rPr lang="en-US" sz="1400" dirty="0" err="1"/>
              <a:t>Img</a:t>
            </a:r>
            <a:r>
              <a:rPr lang="en-US" sz="1400" dirty="0"/>
              <a:t>(</a:t>
            </a:r>
            <a:r>
              <a:rPr lang="en-US" sz="1400" dirty="0" err="1"/>
              <a:t>baris</a:t>
            </a:r>
            <a:r>
              <a:rPr lang="en-US" sz="1400" dirty="0"/>
              <a:t>, </a:t>
            </a:r>
            <a:r>
              <a:rPr lang="en-US" sz="1400" dirty="0" err="1"/>
              <a:t>kolom</a:t>
            </a:r>
            <a:r>
              <a:rPr lang="en-US" sz="1400" dirty="0"/>
              <a:t>)+1) = ...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Histog</a:t>
            </a:r>
            <a:r>
              <a:rPr lang="en-US" sz="1400" dirty="0"/>
              <a:t>(</a:t>
            </a:r>
            <a:r>
              <a:rPr lang="en-US" sz="1400" dirty="0" err="1"/>
              <a:t>Img</a:t>
            </a:r>
            <a:r>
              <a:rPr lang="en-US" sz="1400" dirty="0"/>
              <a:t>(</a:t>
            </a:r>
            <a:r>
              <a:rPr lang="en-US" sz="1400" dirty="0" err="1"/>
              <a:t>baris</a:t>
            </a:r>
            <a:r>
              <a:rPr lang="en-US" sz="1400" dirty="0"/>
              <a:t>, </a:t>
            </a:r>
            <a:r>
              <a:rPr lang="en-US" sz="1400" dirty="0" err="1"/>
              <a:t>kolom</a:t>
            </a:r>
            <a:r>
              <a:rPr lang="en-US" sz="1400" dirty="0"/>
              <a:t>)+1) + 1;</a:t>
            </a:r>
          </a:p>
          <a:p>
            <a:r>
              <a:rPr lang="en-US" sz="1400" dirty="0"/>
              <a:t>    end</a:t>
            </a:r>
          </a:p>
          <a:p>
            <a:r>
              <a:rPr lang="en-US" sz="1400" dirty="0"/>
              <a:t>end</a:t>
            </a:r>
          </a:p>
          <a:p>
            <a:r>
              <a:rPr lang="en-US" sz="1400" dirty="0"/>
              <a:t> </a:t>
            </a:r>
          </a:p>
          <a:p>
            <a:r>
              <a:rPr lang="en-US" sz="1400" dirty="0"/>
              <a:t>alpha = (L-1) / (</a:t>
            </a:r>
            <a:r>
              <a:rPr lang="en-US" sz="1400" dirty="0" err="1"/>
              <a:t>jum_baris</a:t>
            </a:r>
            <a:r>
              <a:rPr lang="en-US" sz="1400" dirty="0"/>
              <a:t> * </a:t>
            </a:r>
            <a:r>
              <a:rPr lang="en-US" sz="1400" dirty="0" err="1"/>
              <a:t>jum_kolom</a:t>
            </a:r>
            <a:r>
              <a:rPr lang="en-US" sz="1400" dirty="0"/>
              <a:t>);</a:t>
            </a:r>
          </a:p>
          <a:p>
            <a:r>
              <a:rPr lang="en-US" sz="1400" dirty="0"/>
              <a:t> </a:t>
            </a:r>
          </a:p>
          <a:p>
            <a:r>
              <a:rPr lang="en-US" sz="1400" dirty="0"/>
              <a:t>C(1) = alpha * </a:t>
            </a:r>
            <a:r>
              <a:rPr lang="en-US" sz="1400" dirty="0" err="1"/>
              <a:t>Histog</a:t>
            </a:r>
            <a:r>
              <a:rPr lang="en-US" sz="1400" dirty="0"/>
              <a:t>(1);</a:t>
            </a:r>
          </a:p>
          <a:p>
            <a:r>
              <a:rPr lang="en-US" sz="1400" dirty="0"/>
              <a:t>for i=1 : L-2</a:t>
            </a:r>
          </a:p>
          <a:p>
            <a:r>
              <a:rPr lang="en-US" sz="1400" dirty="0"/>
              <a:t>    C(i+1) = C(i) + round(alpha * </a:t>
            </a:r>
            <a:r>
              <a:rPr lang="en-US" sz="1400" dirty="0" err="1"/>
              <a:t>Histog</a:t>
            </a:r>
            <a:r>
              <a:rPr lang="en-US" sz="1400" dirty="0"/>
              <a:t>(i+1));</a:t>
            </a:r>
          </a:p>
          <a:p>
            <a:r>
              <a:rPr lang="en-US" sz="1400" dirty="0"/>
              <a:t>end</a:t>
            </a:r>
          </a:p>
          <a:p>
            <a:r>
              <a:rPr lang="en-US" sz="1400" dirty="0"/>
              <a:t> </a:t>
            </a:r>
          </a:p>
          <a:p>
            <a:r>
              <a:rPr lang="en-US" sz="1400" dirty="0"/>
              <a:t>for </a:t>
            </a:r>
            <a:r>
              <a:rPr lang="en-US" sz="1400" dirty="0" err="1"/>
              <a:t>baris</a:t>
            </a:r>
            <a:r>
              <a:rPr lang="en-US" sz="1400" dirty="0"/>
              <a:t>=1 : </a:t>
            </a:r>
            <a:r>
              <a:rPr lang="en-US" sz="1400" dirty="0" err="1"/>
              <a:t>jum_baris</a:t>
            </a:r>
            <a:endParaRPr lang="en-US" sz="1400" dirty="0"/>
          </a:p>
          <a:p>
            <a:r>
              <a:rPr lang="en-US" sz="1400" dirty="0"/>
              <a:t>    for </a:t>
            </a:r>
            <a:r>
              <a:rPr lang="en-US" sz="1400" dirty="0" err="1"/>
              <a:t>kolom</a:t>
            </a:r>
            <a:r>
              <a:rPr lang="en-US" sz="1400" dirty="0"/>
              <a:t>=1 : </a:t>
            </a:r>
            <a:r>
              <a:rPr lang="en-US" sz="1400" dirty="0" err="1"/>
              <a:t>jum_kolom</a:t>
            </a:r>
            <a:endParaRPr lang="en-US" sz="1400" dirty="0"/>
          </a:p>
          <a:p>
            <a:r>
              <a:rPr lang="en-US" sz="1400" dirty="0"/>
              <a:t>        </a:t>
            </a:r>
            <a:r>
              <a:rPr lang="en-US" sz="1400" dirty="0" err="1"/>
              <a:t>Hasil</a:t>
            </a:r>
            <a:r>
              <a:rPr lang="en-US" sz="1400" dirty="0"/>
              <a:t>(</a:t>
            </a:r>
            <a:r>
              <a:rPr lang="en-US" sz="1400" dirty="0" err="1"/>
              <a:t>baris</a:t>
            </a:r>
            <a:r>
              <a:rPr lang="en-US" sz="1400" dirty="0"/>
              <a:t>, </a:t>
            </a:r>
            <a:r>
              <a:rPr lang="en-US" sz="1400" dirty="0" err="1"/>
              <a:t>kolom</a:t>
            </a:r>
            <a:r>
              <a:rPr lang="en-US" sz="1400" dirty="0"/>
              <a:t>) = C(</a:t>
            </a:r>
            <a:r>
              <a:rPr lang="en-US" sz="1400" dirty="0" err="1"/>
              <a:t>Img</a:t>
            </a:r>
            <a:r>
              <a:rPr lang="en-US" sz="1400" dirty="0"/>
              <a:t>(</a:t>
            </a:r>
            <a:r>
              <a:rPr lang="en-US" sz="1400" dirty="0" err="1"/>
              <a:t>baris</a:t>
            </a:r>
            <a:r>
              <a:rPr lang="en-US" sz="1400" dirty="0"/>
              <a:t>, </a:t>
            </a:r>
            <a:r>
              <a:rPr lang="en-US" sz="1400" dirty="0" err="1"/>
              <a:t>kolom</a:t>
            </a:r>
            <a:r>
              <a:rPr lang="en-US" sz="1400" dirty="0"/>
              <a:t>));</a:t>
            </a:r>
          </a:p>
          <a:p>
            <a:r>
              <a:rPr lang="en-US" sz="1400" dirty="0"/>
              <a:t>    end</a:t>
            </a:r>
          </a:p>
          <a:p>
            <a:r>
              <a:rPr lang="en-US" sz="1400" dirty="0"/>
              <a:t>end</a:t>
            </a:r>
          </a:p>
          <a:p>
            <a:r>
              <a:rPr lang="en-US" sz="1400" dirty="0"/>
              <a:t> </a:t>
            </a:r>
          </a:p>
          <a:p>
            <a:r>
              <a:rPr lang="en-US" sz="1400" dirty="0" err="1"/>
              <a:t>Hasil</a:t>
            </a:r>
            <a:r>
              <a:rPr lang="en-US" sz="1400" dirty="0"/>
              <a:t> = uint8(</a:t>
            </a:r>
            <a:r>
              <a:rPr lang="en-US" sz="1400" dirty="0" err="1"/>
              <a:t>Hasil</a:t>
            </a:r>
            <a:r>
              <a:rPr lang="en-US" sz="1400" dirty="0"/>
              <a:t>);</a:t>
            </a:r>
          </a:p>
          <a:p>
            <a:r>
              <a:rPr lang="en-US" sz="1400" dirty="0" err="1"/>
              <a:t>imshow</a:t>
            </a:r>
            <a:r>
              <a:rPr lang="en-US" sz="1400" dirty="0"/>
              <a:t>(</a:t>
            </a:r>
            <a:r>
              <a:rPr lang="en-US" sz="1400" dirty="0" err="1"/>
              <a:t>Hasil</a:t>
            </a:r>
            <a:r>
              <a:rPr lang="en-US" sz="1400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21072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5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4829</TotalTime>
  <Words>1296</Words>
  <Application>Microsoft Office PowerPoint</Application>
  <PresentationFormat>On-screen Show (4:3)</PresentationFormat>
  <Paragraphs>459</Paragraphs>
  <Slides>51</Slides>
  <Notes>5</Notes>
  <HiddenSlides>1</HiddenSlides>
  <MMClips>0</MMClips>
  <ScaleCrop>false</ScaleCrop>
  <HeadingPairs>
    <vt:vector size="10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3" baseType="lpstr">
      <vt:lpstr>Arial Unicode MS</vt:lpstr>
      <vt:lpstr>Arial</vt:lpstr>
      <vt:lpstr>Calibri</vt:lpstr>
      <vt:lpstr>Cambria Math</vt:lpstr>
      <vt:lpstr>Courier New</vt:lpstr>
      <vt:lpstr>Symbol</vt:lpstr>
      <vt:lpstr>Times New Roman</vt:lpstr>
      <vt:lpstr>Tw Cen MT</vt:lpstr>
      <vt:lpstr>Wingdings</vt:lpstr>
      <vt:lpstr>Thatch</vt:lpstr>
      <vt:lpstr>D:\VOffice_Work\Office_Lecturer\rap_impro\rapimpro-slide4-filteringAnalysis.pdf</vt:lpstr>
      <vt:lpstr>Equation</vt:lpstr>
      <vt:lpstr>Intensity Transformations and Spatial Filtering</vt:lpstr>
      <vt:lpstr>Intensity Transformation</vt:lpstr>
      <vt:lpstr>1. Operasi Aras Titik </vt:lpstr>
      <vt:lpstr>Operasi Aras Titik </vt:lpstr>
      <vt:lpstr>Basic Intensity Transformation</vt:lpstr>
      <vt:lpstr>Operasi Pixel</vt:lpstr>
      <vt:lpstr>Basic Intensity Transformation Point Processing</vt:lpstr>
      <vt:lpstr>Menggunakan Histogram Citra</vt:lpstr>
      <vt:lpstr>PowerPoint Presentation</vt:lpstr>
      <vt:lpstr>Manfaat Histogram :</vt:lpstr>
      <vt:lpstr>Making Histogram Curve </vt:lpstr>
      <vt:lpstr>PowerPoint Presentation</vt:lpstr>
      <vt:lpstr>PowerPoint Presentation</vt:lpstr>
      <vt:lpstr>Making Histogram Curve </vt:lpstr>
      <vt:lpstr>Making Histogram Curve </vt:lpstr>
      <vt:lpstr>Making Histogram Curve </vt:lpstr>
      <vt:lpstr> Transforms grayscale Image</vt:lpstr>
      <vt:lpstr>Meningkatkan Kecerahan</vt:lpstr>
      <vt:lpstr>PowerPoint Presentation</vt:lpstr>
      <vt:lpstr>PowerPoint Presentation</vt:lpstr>
      <vt:lpstr>PowerPoint Presentation</vt:lpstr>
      <vt:lpstr>Meregangkan Kontras</vt:lpstr>
      <vt:lpstr>PowerPoint Presentation</vt:lpstr>
      <vt:lpstr>Kombinasi Kecerahan dan Kontras</vt:lpstr>
      <vt:lpstr>Membalik Citra </vt:lpstr>
      <vt:lpstr> Transforms Negative Image</vt:lpstr>
      <vt:lpstr> Transforms Negative Image</vt:lpstr>
      <vt:lpstr>Transforms Brightness Image</vt:lpstr>
      <vt:lpstr>Transforms Brightness Image</vt:lpstr>
      <vt:lpstr>Transforms Brightness Image</vt:lpstr>
      <vt:lpstr>Transforms Brightness Image</vt:lpstr>
      <vt:lpstr>Transforms Brightness Image</vt:lpstr>
      <vt:lpstr>Transforms Contrast Image</vt:lpstr>
      <vt:lpstr>Transforms Contrast Image</vt:lpstr>
      <vt:lpstr>Transforms Contrast Image</vt:lpstr>
      <vt:lpstr>Transforms Contrast (1) Image </vt:lpstr>
      <vt:lpstr>Transforms Contrast (2) Image </vt:lpstr>
      <vt:lpstr>Transforms Contrast (3) Image </vt:lpstr>
      <vt:lpstr>Transforms Contrast (3) Image </vt:lpstr>
      <vt:lpstr>Transforms Contrast (3) Image </vt:lpstr>
      <vt:lpstr>Transforms Contrast (3) Image </vt:lpstr>
      <vt:lpstr> Transforms Image Intensities</vt:lpstr>
      <vt:lpstr>Transforms Image Intensities</vt:lpstr>
      <vt:lpstr>Transforms Image Intensities</vt:lpstr>
      <vt:lpstr>Transforms Image Intensities</vt:lpstr>
      <vt:lpstr>Pemetaan Nonlinear</vt:lpstr>
      <vt:lpstr>PowerPoint Presentation</vt:lpstr>
      <vt:lpstr>Ekualisasi Histogram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Presentation</dc:title>
  <dc:creator>Anggi Pramunendar</dc:creator>
  <cp:lastModifiedBy>gue</cp:lastModifiedBy>
  <cp:revision>73</cp:revision>
  <dcterms:created xsi:type="dcterms:W3CDTF">2006-08-16T00:00:00Z</dcterms:created>
  <dcterms:modified xsi:type="dcterms:W3CDTF">2017-04-05T06:21:17Z</dcterms:modified>
</cp:coreProperties>
</file>