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7" r:id="rId9"/>
    <p:sldId id="264" r:id="rId10"/>
    <p:sldId id="273" r:id="rId11"/>
    <p:sldId id="275" r:id="rId12"/>
    <p:sldId id="269" r:id="rId13"/>
    <p:sldId id="270" r:id="rId14"/>
    <p:sldId id="268" r:id="rId15"/>
    <p:sldId id="271" r:id="rId16"/>
    <p:sldId id="266" r:id="rId17"/>
    <p:sldId id="297" r:id="rId18"/>
    <p:sldId id="299" r:id="rId19"/>
    <p:sldId id="300" r:id="rId20"/>
    <p:sldId id="278" r:id="rId21"/>
    <p:sldId id="280" r:id="rId22"/>
    <p:sldId id="272" r:id="rId23"/>
    <p:sldId id="276" r:id="rId24"/>
    <p:sldId id="277" r:id="rId25"/>
    <p:sldId id="281" r:id="rId26"/>
    <p:sldId id="284" r:id="rId27"/>
    <p:sldId id="285" r:id="rId28"/>
    <p:sldId id="286" r:id="rId29"/>
    <p:sldId id="304" r:id="rId30"/>
    <p:sldId id="301" r:id="rId31"/>
    <p:sldId id="302" r:id="rId32"/>
    <p:sldId id="303" r:id="rId33"/>
    <p:sldId id="282" r:id="rId34"/>
    <p:sldId id="283" r:id="rId35"/>
    <p:sldId id="288" r:id="rId36"/>
    <p:sldId id="287" r:id="rId37"/>
    <p:sldId id="290" r:id="rId38"/>
    <p:sldId id="291" r:id="rId39"/>
    <p:sldId id="293" r:id="rId40"/>
    <p:sldId id="289" r:id="rId41"/>
    <p:sldId id="292" r:id="rId42"/>
    <p:sldId id="298" r:id="rId43"/>
    <p:sldId id="294" r:id="rId44"/>
    <p:sldId id="295" r:id="rId45"/>
    <p:sldId id="296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3D286F14-710D-4396-9A6E-82156814DC44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F66D573-59C0-40ED-9DF5-1FCE7AF78D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6F14-710D-4396-9A6E-82156814DC44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6D573-59C0-40ED-9DF5-1FCE7AF78D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3D286F14-710D-4396-9A6E-82156814DC44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F66D573-59C0-40ED-9DF5-1FCE7AF78D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6F14-710D-4396-9A6E-82156814DC44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6D573-59C0-40ED-9DF5-1FCE7AF78D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6F14-710D-4396-9A6E-82156814DC44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6D573-59C0-40ED-9DF5-1FCE7AF78D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6F14-710D-4396-9A6E-82156814DC44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6D573-59C0-40ED-9DF5-1FCE7AF78D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6F14-710D-4396-9A6E-82156814DC44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6D573-59C0-40ED-9DF5-1FCE7AF78D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6F14-710D-4396-9A6E-82156814DC44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6D573-59C0-40ED-9DF5-1FCE7AF78D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6F14-710D-4396-9A6E-82156814DC44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6D573-59C0-40ED-9DF5-1FCE7AF78D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6F14-710D-4396-9A6E-82156814DC44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6D573-59C0-40ED-9DF5-1FCE7AF78D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6F14-710D-4396-9A6E-82156814DC44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6D573-59C0-40ED-9DF5-1FCE7AF78D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D286F14-710D-4396-9A6E-82156814DC44}" type="datetimeFigureOut">
              <a:rPr lang="en-US" smtClean="0"/>
              <a:pPr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F66D573-59C0-40ED-9DF5-1FCE7AF78D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PENCEMARAN TANAH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Fibria</a:t>
            </a:r>
            <a:r>
              <a:rPr lang="en-US" dirty="0" smtClean="0"/>
              <a:t> </a:t>
            </a:r>
            <a:r>
              <a:rPr lang="en-US" dirty="0" err="1" smtClean="0"/>
              <a:t>Kaswinarni</a:t>
            </a:r>
            <a:endParaRPr lang="en-US" dirty="0"/>
          </a:p>
        </p:txBody>
      </p:sp>
      <p:pic>
        <p:nvPicPr>
          <p:cNvPr id="72708" name="Picture 4" descr="Littering Garbage. Pile Of Waste. Soil Pollution. Royalty Free Cliparts,  Vectors, And Stock Illustration. Image 133928506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428604"/>
            <a:ext cx="2500338" cy="2678906"/>
          </a:xfrm>
          <a:prstGeom prst="rect">
            <a:avLst/>
          </a:prstGeom>
          <a:noFill/>
        </p:spPr>
      </p:pic>
      <p:pic>
        <p:nvPicPr>
          <p:cNvPr id="72710" name="Picture 6" descr="Pile Of Decaying Garbage Left Lying Around. Vector Illustration. Royalty  Free Cliparts, Vectors, And Stock Illustration. Image 66789254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071546"/>
            <a:ext cx="2714644" cy="1919045"/>
          </a:xfrm>
          <a:prstGeom prst="rect">
            <a:avLst/>
          </a:prstGeom>
          <a:noFill/>
        </p:spPr>
      </p:pic>
      <p:pic>
        <p:nvPicPr>
          <p:cNvPr id="72712" name="Picture 8" descr="Conservation | CK-12 Foundati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99698" y="857232"/>
            <a:ext cx="2714644" cy="2470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r>
              <a:rPr lang="en-US" dirty="0" err="1" smtClean="0"/>
              <a:t>Pencemaran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	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err="1" smtClean="0"/>
              <a:t>Pencemaran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masuknya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dimasukkannya</a:t>
            </a:r>
            <a:r>
              <a:rPr lang="en-US" b="1" dirty="0" smtClean="0"/>
              <a:t> </a:t>
            </a:r>
            <a:r>
              <a:rPr lang="en-US" dirty="0" err="1" smtClean="0"/>
              <a:t>makhluk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, </a:t>
            </a:r>
            <a:r>
              <a:rPr lang="en-US" dirty="0" err="1" smtClean="0"/>
              <a:t>zat</a:t>
            </a:r>
            <a:r>
              <a:rPr lang="en-US" dirty="0" smtClean="0"/>
              <a:t>, </a:t>
            </a:r>
            <a:r>
              <a:rPr lang="en-US" dirty="0" err="1" smtClean="0"/>
              <a:t>energi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/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komponen</a:t>
            </a:r>
            <a:r>
              <a:rPr lang="en-US" dirty="0" smtClean="0"/>
              <a:t> lain </a:t>
            </a:r>
            <a:r>
              <a:rPr lang="en-US" b="1" dirty="0" err="1" smtClean="0"/>
              <a:t>ke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lingkungan</a:t>
            </a:r>
            <a:r>
              <a:rPr lang="en-US" b="1" dirty="0" smtClean="0"/>
              <a:t> </a:t>
            </a:r>
            <a:r>
              <a:rPr lang="en-US" b="1" dirty="0" err="1" smtClean="0"/>
              <a:t>hidup</a:t>
            </a:r>
            <a:r>
              <a:rPr lang="en-US" b="1" dirty="0" smtClean="0"/>
              <a:t>             (air, </a:t>
            </a:r>
            <a:r>
              <a:rPr lang="en-US" b="1" dirty="0" err="1" smtClean="0"/>
              <a:t>udara</a:t>
            </a:r>
            <a:r>
              <a:rPr lang="en-US" b="1" dirty="0" smtClean="0"/>
              <a:t>, </a:t>
            </a:r>
            <a:r>
              <a:rPr lang="en-US" b="1" dirty="0" err="1" smtClean="0"/>
              <a:t>tanah</a:t>
            </a:r>
            <a:r>
              <a:rPr lang="en-US" b="1" dirty="0" smtClean="0"/>
              <a:t>)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kualitasnya</a:t>
            </a:r>
            <a:r>
              <a:rPr lang="en-US" dirty="0" smtClean="0"/>
              <a:t> </a:t>
            </a:r>
            <a:r>
              <a:rPr lang="en-US" dirty="0" err="1" smtClean="0"/>
              <a:t>turun</a:t>
            </a:r>
            <a:r>
              <a:rPr lang="en-US" dirty="0" smtClean="0"/>
              <a:t>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yang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berfungsi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 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peruntukannya</a:t>
            </a:r>
            <a:r>
              <a:rPr lang="en-US" dirty="0" smtClean="0"/>
              <a:t>    </a:t>
            </a:r>
          </a:p>
          <a:p>
            <a:pPr algn="ctr">
              <a:buNone/>
            </a:pPr>
            <a:r>
              <a:rPr lang="en-US" dirty="0" smtClean="0"/>
              <a:t>(</a:t>
            </a:r>
            <a:r>
              <a:rPr lang="en-US" dirty="0" err="1" smtClean="0"/>
              <a:t>Menurut</a:t>
            </a:r>
            <a:r>
              <a:rPr lang="en-US" dirty="0" smtClean="0"/>
              <a:t> UU </a:t>
            </a:r>
            <a:r>
              <a:rPr lang="en-US" dirty="0" err="1" smtClean="0"/>
              <a:t>Pengelolaan</a:t>
            </a:r>
            <a:r>
              <a:rPr lang="en-US" dirty="0" smtClean="0"/>
              <a:t> </a:t>
            </a:r>
            <a:r>
              <a:rPr lang="en-US" dirty="0" err="1" smtClean="0"/>
              <a:t>Lingk</a:t>
            </a:r>
            <a:r>
              <a:rPr lang="en-US" dirty="0" smtClean="0"/>
              <a:t>. </a:t>
            </a:r>
            <a:r>
              <a:rPr lang="en-US" dirty="0" err="1" smtClean="0"/>
              <a:t>Hidup</a:t>
            </a:r>
            <a:r>
              <a:rPr lang="en-US" dirty="0" smtClean="0"/>
              <a:t> No. 23 </a:t>
            </a:r>
            <a:r>
              <a:rPr lang="en-US" dirty="0" err="1" smtClean="0"/>
              <a:t>Thn</a:t>
            </a:r>
            <a:r>
              <a:rPr lang="en-US" dirty="0" smtClean="0"/>
              <a:t> 1997)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Perusakan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	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err="1" smtClean="0"/>
              <a:t>Perusakan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tindakan</a:t>
            </a:r>
            <a:r>
              <a:rPr lang="en-US" dirty="0" smtClean="0"/>
              <a:t> yang </a:t>
            </a:r>
            <a:r>
              <a:rPr lang="en-US" dirty="0" err="1" smtClean="0"/>
              <a:t>menimbulkan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fisik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/</a:t>
            </a:r>
            <a:r>
              <a:rPr lang="en-US" dirty="0" err="1" smtClean="0"/>
              <a:t>atau</a:t>
            </a:r>
            <a:r>
              <a:rPr lang="en-US" dirty="0" smtClean="0"/>
              <a:t> </a:t>
            </a:r>
            <a:r>
              <a:rPr lang="en-US" dirty="0" err="1" smtClean="0"/>
              <a:t>hayatinya</a:t>
            </a:r>
            <a:r>
              <a:rPr lang="en-US" dirty="0" smtClean="0"/>
              <a:t> yang </a:t>
            </a:r>
            <a:r>
              <a:rPr lang="en-US" dirty="0" err="1" smtClean="0"/>
              <a:t>mengakibatkan</a:t>
            </a:r>
            <a:r>
              <a:rPr lang="en-US" dirty="0" smtClean="0"/>
              <a:t> </a:t>
            </a:r>
            <a:r>
              <a:rPr lang="en-US" b="1" dirty="0" err="1" smtClean="0"/>
              <a:t>lingkungan</a:t>
            </a:r>
            <a:r>
              <a:rPr lang="en-US" b="1" dirty="0" smtClean="0"/>
              <a:t> </a:t>
            </a:r>
            <a:r>
              <a:rPr lang="en-US" b="1" dirty="0" err="1" smtClean="0"/>
              <a:t>hidup</a:t>
            </a:r>
            <a:r>
              <a:rPr lang="en-US" b="1" dirty="0" smtClean="0"/>
              <a:t> (air, </a:t>
            </a:r>
            <a:r>
              <a:rPr lang="en-US" b="1" dirty="0" err="1" smtClean="0"/>
              <a:t>udara</a:t>
            </a:r>
            <a:r>
              <a:rPr lang="en-US" b="1" dirty="0" smtClean="0"/>
              <a:t>, </a:t>
            </a:r>
            <a:r>
              <a:rPr lang="en-US" b="1" dirty="0" err="1" smtClean="0"/>
              <a:t>tanah</a:t>
            </a:r>
            <a:r>
              <a:rPr lang="en-US" b="1" dirty="0" smtClean="0"/>
              <a:t>)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berfungsi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 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menunjang</a:t>
            </a:r>
            <a:r>
              <a:rPr lang="en-US" dirty="0" smtClean="0"/>
              <a:t> </a:t>
            </a:r>
            <a:r>
              <a:rPr lang="en-US" dirty="0" err="1" smtClean="0"/>
              <a:t>pembangunan</a:t>
            </a:r>
            <a:r>
              <a:rPr lang="en-US" dirty="0" smtClean="0"/>
              <a:t> </a:t>
            </a:r>
            <a:r>
              <a:rPr lang="en-US" dirty="0" err="1" smtClean="0"/>
              <a:t>berkelanjutan</a:t>
            </a:r>
            <a:endParaRPr lang="en-US" dirty="0" smtClean="0"/>
          </a:p>
          <a:p>
            <a:pPr algn="ctr">
              <a:buNone/>
            </a:pPr>
            <a:r>
              <a:rPr lang="en-US" dirty="0" smtClean="0"/>
              <a:t>(</a:t>
            </a:r>
            <a:r>
              <a:rPr lang="en-US" dirty="0" err="1" smtClean="0"/>
              <a:t>Menurut</a:t>
            </a:r>
            <a:r>
              <a:rPr lang="en-US" dirty="0" smtClean="0"/>
              <a:t> UU </a:t>
            </a:r>
            <a:r>
              <a:rPr lang="en-US" dirty="0" err="1" smtClean="0"/>
              <a:t>Pengelolaan</a:t>
            </a:r>
            <a:r>
              <a:rPr lang="en-US" dirty="0" smtClean="0"/>
              <a:t> </a:t>
            </a:r>
            <a:r>
              <a:rPr lang="en-US" dirty="0" err="1" smtClean="0"/>
              <a:t>Lingk</a:t>
            </a:r>
            <a:r>
              <a:rPr lang="en-US" dirty="0" smtClean="0"/>
              <a:t>. </a:t>
            </a:r>
            <a:r>
              <a:rPr lang="en-US" dirty="0" err="1" smtClean="0"/>
              <a:t>Hidup</a:t>
            </a:r>
            <a:r>
              <a:rPr lang="en-US" dirty="0" smtClean="0"/>
              <a:t> No. 23 </a:t>
            </a:r>
            <a:r>
              <a:rPr lang="en-US" dirty="0" err="1" smtClean="0"/>
              <a:t>Thn</a:t>
            </a:r>
            <a:r>
              <a:rPr lang="en-US" dirty="0" smtClean="0"/>
              <a:t> 1997)</a:t>
            </a:r>
          </a:p>
          <a:p>
            <a:pPr algn="ctr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Penyebab</a:t>
            </a:r>
            <a:r>
              <a:rPr lang="en-US" dirty="0" smtClean="0"/>
              <a:t> </a:t>
            </a:r>
            <a:r>
              <a:rPr lang="en-US" dirty="0" err="1" smtClean="0"/>
              <a:t>Pencemaran</a:t>
            </a:r>
            <a:r>
              <a:rPr lang="en-US" dirty="0" smtClean="0"/>
              <a:t> Tanah</a:t>
            </a:r>
            <a:endParaRPr lang="en-US" dirty="0"/>
          </a:p>
        </p:txBody>
      </p:sp>
      <p:pic>
        <p:nvPicPr>
          <p:cNvPr id="75780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l="15278" t="22792" r="38715" b="16993"/>
          <a:stretch>
            <a:fillRect/>
          </a:stretch>
        </p:blipFill>
        <p:spPr bwMode="auto">
          <a:xfrm>
            <a:off x="1285852" y="1357298"/>
            <a:ext cx="6643734" cy="4888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596" y="428604"/>
            <a:ext cx="4040188" cy="685800"/>
          </a:xfrm>
        </p:spPr>
        <p:txBody>
          <a:bodyPr/>
          <a:lstStyle/>
          <a:p>
            <a:r>
              <a:rPr lang="en-US" dirty="0" smtClean="0"/>
              <a:t>Natural Causes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572000" y="428604"/>
            <a:ext cx="4041775" cy="685800"/>
          </a:xfrm>
        </p:spPr>
        <p:txBody>
          <a:bodyPr/>
          <a:lstStyle/>
          <a:p>
            <a:r>
              <a:rPr lang="en-US" dirty="0" smtClean="0"/>
              <a:t>Man Made Causes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28596" y="1357298"/>
            <a:ext cx="4038600" cy="4038600"/>
          </a:xfrm>
        </p:spPr>
        <p:txBody>
          <a:bodyPr/>
          <a:lstStyle/>
          <a:p>
            <a:pPr>
              <a:buNone/>
            </a:pPr>
            <a:r>
              <a:rPr lang="en-US" dirty="0" err="1" smtClean="0"/>
              <a:t>Bencana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, </a:t>
            </a:r>
            <a:r>
              <a:rPr lang="en-US" dirty="0" err="1" smtClean="0"/>
              <a:t>cth</a:t>
            </a:r>
            <a:r>
              <a:rPr lang="en-US" dirty="0" smtClean="0"/>
              <a:t> :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Gempa</a:t>
            </a:r>
            <a:r>
              <a:rPr lang="en-US" dirty="0" smtClean="0"/>
              <a:t> </a:t>
            </a:r>
            <a:r>
              <a:rPr lang="en-US" dirty="0" err="1" smtClean="0"/>
              <a:t>bumi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Pergerakan</a:t>
            </a:r>
            <a:r>
              <a:rPr lang="en-US" dirty="0" smtClean="0"/>
              <a:t> </a:t>
            </a:r>
            <a:r>
              <a:rPr lang="en-US" dirty="0" err="1" smtClean="0"/>
              <a:t>tanah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Banjir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Angin</a:t>
            </a:r>
            <a:r>
              <a:rPr lang="en-US" dirty="0" smtClean="0"/>
              <a:t> </a:t>
            </a:r>
            <a:r>
              <a:rPr lang="en-US" dirty="0" err="1" smtClean="0"/>
              <a:t>kencang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dll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357298"/>
            <a:ext cx="4038600" cy="4038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err="1" smtClean="0"/>
              <a:t>Cth</a:t>
            </a:r>
            <a:r>
              <a:rPr lang="en-US" dirty="0" smtClean="0"/>
              <a:t> :</a:t>
            </a:r>
          </a:p>
          <a:p>
            <a:r>
              <a:rPr lang="en-US" dirty="0" err="1" smtClean="0"/>
              <a:t>Urbanisasi</a:t>
            </a:r>
            <a:endParaRPr lang="en-US" dirty="0" smtClean="0"/>
          </a:p>
          <a:p>
            <a:r>
              <a:rPr lang="en-US" dirty="0" err="1" smtClean="0"/>
              <a:t>Limbah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endParaRPr lang="en-US" dirty="0" smtClean="0"/>
          </a:p>
          <a:p>
            <a:r>
              <a:rPr lang="en-US" dirty="0" err="1" smtClean="0"/>
              <a:t>Pertambangan</a:t>
            </a:r>
            <a:endParaRPr lang="en-US" dirty="0" smtClean="0"/>
          </a:p>
          <a:p>
            <a:r>
              <a:rPr lang="en-US" dirty="0" err="1" smtClean="0"/>
              <a:t>Limbah</a:t>
            </a:r>
            <a:r>
              <a:rPr lang="en-US" dirty="0" smtClean="0"/>
              <a:t> </a:t>
            </a:r>
            <a:r>
              <a:rPr lang="en-US" dirty="0" err="1" smtClean="0"/>
              <a:t>pertanian</a:t>
            </a:r>
            <a:endParaRPr lang="en-US" dirty="0" smtClean="0"/>
          </a:p>
          <a:p>
            <a:r>
              <a:rPr lang="en-US" dirty="0" err="1" smtClean="0"/>
              <a:t>Limbah</a:t>
            </a:r>
            <a:r>
              <a:rPr lang="en-US" dirty="0" smtClean="0"/>
              <a:t> </a:t>
            </a:r>
            <a:r>
              <a:rPr lang="en-US" dirty="0" err="1" smtClean="0"/>
              <a:t>domestik</a:t>
            </a:r>
            <a:r>
              <a:rPr lang="en-US" dirty="0" smtClean="0"/>
              <a:t> (</a:t>
            </a:r>
            <a:r>
              <a:rPr lang="en-US" dirty="0" err="1" smtClean="0"/>
              <a:t>cth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tangga</a:t>
            </a:r>
            <a:r>
              <a:rPr lang="en-US" dirty="0" smtClean="0"/>
              <a:t>, hotel, </a:t>
            </a:r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sakit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dll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0"/>
            <a:ext cx="400052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r>
              <a:rPr lang="en-US" sz="2400" dirty="0" err="1" smtClean="0"/>
              <a:t>Urbanisasi</a:t>
            </a:r>
            <a:r>
              <a:rPr lang="en-US" sz="2400" dirty="0" smtClean="0"/>
              <a:t> :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meningkatkan</a:t>
            </a:r>
            <a:r>
              <a:rPr lang="en-US" dirty="0" smtClean="0"/>
              <a:t> volume </a:t>
            </a:r>
            <a:r>
              <a:rPr lang="en-US" dirty="0" err="1" smtClean="0"/>
              <a:t>sampah</a:t>
            </a:r>
            <a:r>
              <a:rPr lang="en-US" dirty="0" smtClean="0"/>
              <a:t>  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berpotensi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mencemari</a:t>
            </a:r>
            <a:r>
              <a:rPr lang="en-US" dirty="0" smtClean="0"/>
              <a:t> </a:t>
            </a:r>
            <a:r>
              <a:rPr lang="en-US" dirty="0" err="1" smtClean="0"/>
              <a:t>tanah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err="1" smtClean="0"/>
              <a:t>Frekuensi</a:t>
            </a:r>
            <a:r>
              <a:rPr lang="en-US" dirty="0" smtClean="0"/>
              <a:t> </a:t>
            </a:r>
            <a:r>
              <a:rPr lang="en-US" dirty="0" err="1" smtClean="0"/>
              <a:t>membangun</a:t>
            </a:r>
            <a:r>
              <a:rPr lang="en-US" dirty="0" smtClean="0"/>
              <a:t> </a:t>
            </a:r>
            <a:r>
              <a:rPr lang="en-US" dirty="0" err="1" smtClean="0"/>
              <a:t>sarana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prasarana</a:t>
            </a:r>
            <a:r>
              <a:rPr lang="en-US" dirty="0" smtClean="0"/>
              <a:t>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meningkat</a:t>
            </a:r>
            <a:r>
              <a:rPr lang="en-US" dirty="0" smtClean="0"/>
              <a:t> (ex :  </a:t>
            </a:r>
            <a:r>
              <a:rPr lang="en-US" dirty="0" err="1" smtClean="0"/>
              <a:t>perumahan</a:t>
            </a:r>
            <a:r>
              <a:rPr lang="en-US" dirty="0" smtClean="0"/>
              <a:t>, </a:t>
            </a:r>
            <a:r>
              <a:rPr lang="en-US" dirty="0" err="1" smtClean="0"/>
              <a:t>gedung</a:t>
            </a:r>
            <a:r>
              <a:rPr lang="en-US" dirty="0" smtClean="0"/>
              <a:t>, </a:t>
            </a:r>
            <a:r>
              <a:rPr lang="en-US" dirty="0" err="1" smtClean="0"/>
              <a:t>dll</a:t>
            </a:r>
            <a:r>
              <a:rPr lang="en-US" dirty="0" smtClean="0"/>
              <a:t>)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Berkurangnya</a:t>
            </a:r>
            <a:r>
              <a:rPr lang="en-US" dirty="0" smtClean="0"/>
              <a:t> </a:t>
            </a:r>
            <a:r>
              <a:rPr lang="en-US" dirty="0" err="1" smtClean="0"/>
              <a:t>ruang</a:t>
            </a:r>
            <a:r>
              <a:rPr lang="en-US" dirty="0" smtClean="0"/>
              <a:t> </a:t>
            </a:r>
            <a:r>
              <a:rPr lang="en-US" dirty="0" err="1" smtClean="0"/>
              <a:t>terbuka</a:t>
            </a:r>
            <a:r>
              <a:rPr lang="en-US" dirty="0" smtClean="0"/>
              <a:t> </a:t>
            </a:r>
            <a:r>
              <a:rPr lang="en-US" dirty="0" err="1" smtClean="0"/>
              <a:t>hijau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endParaRPr lang="en-US" sz="2400" dirty="0"/>
          </a:p>
          <a:p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428604"/>
            <a:ext cx="3696364" cy="2768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3500438"/>
            <a:ext cx="3786214" cy="2572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00034" y="3357562"/>
            <a:ext cx="371477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Limbah</a:t>
            </a:r>
            <a:r>
              <a:rPr lang="en-US" sz="2400" dirty="0" smtClean="0"/>
              <a:t> </a:t>
            </a:r>
            <a:r>
              <a:rPr lang="en-US" sz="2400" dirty="0" err="1" smtClean="0"/>
              <a:t>Industri</a:t>
            </a:r>
            <a:r>
              <a:rPr lang="en-US" sz="2400" dirty="0" smtClean="0"/>
              <a:t> :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err="1" smtClean="0"/>
              <a:t>Limbah</a:t>
            </a:r>
            <a:r>
              <a:rPr lang="en-US" dirty="0" smtClean="0"/>
              <a:t>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racun</a:t>
            </a:r>
            <a:r>
              <a:rPr lang="en-US" dirty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terbuang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tanah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bersift</a:t>
            </a:r>
            <a:r>
              <a:rPr lang="en-US" dirty="0" smtClean="0"/>
              <a:t> </a:t>
            </a:r>
            <a:r>
              <a:rPr lang="en-US" dirty="0" err="1" smtClean="0"/>
              <a:t>racun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tanah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menimbulkan</a:t>
            </a:r>
            <a:r>
              <a:rPr lang="en-US" dirty="0" smtClean="0"/>
              <a:t> </a:t>
            </a:r>
            <a:r>
              <a:rPr lang="en-US" dirty="0" err="1" smtClean="0"/>
              <a:t>infertilitas</a:t>
            </a:r>
            <a:r>
              <a:rPr lang="en-US" dirty="0" smtClean="0"/>
              <a:t> </a:t>
            </a:r>
            <a:r>
              <a:rPr lang="en-US" dirty="0" err="1" smtClean="0"/>
              <a:t>tanah</a:t>
            </a: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Membahayakan</a:t>
            </a:r>
            <a:r>
              <a:rPr lang="en-US" dirty="0" smtClean="0"/>
              <a:t> flora </a:t>
            </a:r>
            <a:r>
              <a:rPr lang="en-US" dirty="0" err="1" smtClean="0"/>
              <a:t>dan</a:t>
            </a:r>
            <a:r>
              <a:rPr lang="en-US" dirty="0" smtClean="0"/>
              <a:t> fauna </a:t>
            </a:r>
            <a:r>
              <a:rPr lang="en-US" dirty="0" err="1" smtClean="0"/>
              <a:t>tanah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Menurunkan</a:t>
            </a:r>
            <a:r>
              <a:rPr lang="en-US" dirty="0" smtClean="0"/>
              <a:t> </a:t>
            </a:r>
            <a:r>
              <a:rPr lang="en-US" dirty="0" err="1" smtClean="0"/>
              <a:t>biodiversitas</a:t>
            </a:r>
            <a:r>
              <a:rPr lang="en-US" dirty="0" smtClean="0"/>
              <a:t> flora </a:t>
            </a:r>
            <a:r>
              <a:rPr lang="en-US" dirty="0" err="1" smtClean="0"/>
              <a:t>dan</a:t>
            </a:r>
            <a:r>
              <a:rPr lang="en-US" dirty="0" smtClean="0"/>
              <a:t> fauna </a:t>
            </a:r>
            <a:r>
              <a:rPr lang="en-US" dirty="0" err="1" smtClean="0"/>
              <a:t>tanah</a:t>
            </a:r>
            <a:r>
              <a:rPr lang="en-US" dirty="0" smtClean="0"/>
              <a:t>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71480"/>
            <a:ext cx="3923394" cy="247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857752" y="2071678"/>
            <a:ext cx="400052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Pertambangan</a:t>
            </a:r>
            <a:r>
              <a:rPr lang="en-US" sz="2400" dirty="0" smtClean="0"/>
              <a:t> :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Merusak</a:t>
            </a:r>
            <a:r>
              <a:rPr lang="en-US" dirty="0" smtClean="0"/>
              <a:t> </a:t>
            </a:r>
            <a:r>
              <a:rPr lang="en-US" dirty="0" err="1" smtClean="0"/>
              <a:t>substansi</a:t>
            </a:r>
            <a:r>
              <a:rPr lang="en-US" dirty="0" smtClean="0"/>
              <a:t> </a:t>
            </a:r>
            <a:r>
              <a:rPr lang="en-US" dirty="0" err="1" smtClean="0"/>
              <a:t>tanah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Penurunan</a:t>
            </a:r>
            <a:r>
              <a:rPr lang="en-US" dirty="0" smtClean="0"/>
              <a:t> </a:t>
            </a:r>
            <a:r>
              <a:rPr lang="en-US" dirty="0" err="1" smtClean="0"/>
              <a:t>kesuburan</a:t>
            </a:r>
            <a:r>
              <a:rPr lang="en-US" dirty="0" smtClean="0"/>
              <a:t> </a:t>
            </a:r>
            <a:r>
              <a:rPr lang="en-US" dirty="0" err="1" smtClean="0"/>
              <a:t>tanah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Hilangnya</a:t>
            </a:r>
            <a:r>
              <a:rPr lang="en-US" dirty="0" smtClean="0"/>
              <a:t> area </a:t>
            </a:r>
            <a:r>
              <a:rPr lang="en-US" dirty="0" err="1" smtClean="0"/>
              <a:t>hijau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Penurunan</a:t>
            </a:r>
            <a:r>
              <a:rPr lang="en-US" dirty="0" smtClean="0"/>
              <a:t> </a:t>
            </a:r>
            <a:r>
              <a:rPr lang="en-US" dirty="0" err="1" smtClean="0"/>
              <a:t>biodiversitas</a:t>
            </a:r>
            <a:r>
              <a:rPr lang="en-US" dirty="0" smtClean="0"/>
              <a:t> flora </a:t>
            </a:r>
            <a:r>
              <a:rPr lang="en-US" dirty="0" err="1" smtClean="0"/>
              <a:t>dan</a:t>
            </a:r>
            <a:r>
              <a:rPr lang="en-US" dirty="0" smtClean="0"/>
              <a:t> fauna</a:t>
            </a:r>
          </a:p>
          <a:p>
            <a:endParaRPr lang="en-US" dirty="0"/>
          </a:p>
        </p:txBody>
      </p:sp>
      <p:pic>
        <p:nvPicPr>
          <p:cNvPr id="2050" name="Picture 2" descr="Pencemaran Lingkungan, Penyebabnya dan Solusiny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357562"/>
            <a:ext cx="3857652" cy="25670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Kadinkes Batam Ungkap Penanganan Kasus Limbah Medis di Batuaji Ditangani  Polis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2643182"/>
            <a:ext cx="4203320" cy="2428892"/>
          </a:xfrm>
          <a:prstGeom prst="rect">
            <a:avLst/>
          </a:prstGeom>
          <a:noFill/>
        </p:spPr>
      </p:pic>
      <p:pic>
        <p:nvPicPr>
          <p:cNvPr id="23558" name="Picture 6" descr="Pengertian dan Contoh Limbah Domestik - Bank Sampah TD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643182"/>
            <a:ext cx="3524274" cy="264320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8596" y="642918"/>
            <a:ext cx="792961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Limbah</a:t>
            </a:r>
            <a:r>
              <a:rPr lang="en-US" sz="2400" dirty="0" smtClean="0"/>
              <a:t> </a:t>
            </a:r>
            <a:r>
              <a:rPr lang="en-US" sz="2400" dirty="0" err="1" smtClean="0"/>
              <a:t>domestik</a:t>
            </a:r>
            <a:r>
              <a:rPr lang="en-US" sz="2400" dirty="0" smtClean="0"/>
              <a:t> </a:t>
            </a:r>
            <a:r>
              <a:rPr lang="en-US" dirty="0" smtClean="0"/>
              <a:t>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: </a:t>
            </a:r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tangga</a:t>
            </a:r>
            <a:r>
              <a:rPr lang="en-US" dirty="0" smtClean="0"/>
              <a:t>, hotel, </a:t>
            </a:r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sakit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dikelola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menimbulkan</a:t>
            </a:r>
            <a:r>
              <a:rPr lang="en-US" dirty="0" smtClean="0"/>
              <a:t> </a:t>
            </a:r>
            <a:r>
              <a:rPr lang="en-US" dirty="0" err="1" smtClean="0"/>
              <a:t>pencemaran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tanah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AutoShape 6" descr="Awal 2020, Terjadi 6 Pergerakan Tanah di Cianju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Awal 2020, Terjadi 6 Pergerakan Tanah di Cianju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4" name="Picture 10" descr="Awal 2020, Terjadi 6 Pergerakan Tanah di Cianju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857232"/>
            <a:ext cx="3714776" cy="2155804"/>
          </a:xfrm>
          <a:prstGeom prst="rect">
            <a:avLst/>
          </a:prstGeom>
          <a:noFill/>
        </p:spPr>
      </p:pic>
      <p:sp>
        <p:nvSpPr>
          <p:cNvPr id="1036" name="AutoShape 12" descr="Gempa Bumi Kuat Melanda Turki dan Yunani, Berikut Beberapa Wilayah  terdampak Serta Disusul Tsunami - Lingkar Kedi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AutoShape 14" descr="Gempa Bumi Kuat Melanda Turki dan Yunani, Berikut Beberapa Wilayah  terdampak Serta Disusul Tsunami - Lingkar Kedi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0" name="AutoShape 16" descr="Gempa Bumi Kuat Melanda Turki dan Yunani, Berikut Beberapa Wilayah  terdampak Serta Disusul Tsunami - Lingkar Kedi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2" name="Picture 18" descr="Gempa Bumi Kuat Melanda Turki dan Yunani, Berikut Beberapa Wilayah  terdampak Serta Disusul Tsunami - Lingkar Kedir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7" y="3214686"/>
            <a:ext cx="3714775" cy="285752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5214942" y="2285992"/>
            <a:ext cx="3714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Bencana</a:t>
            </a:r>
            <a:r>
              <a:rPr lang="en-US" sz="2800" dirty="0" smtClean="0"/>
              <a:t> </a:t>
            </a:r>
            <a:r>
              <a:rPr lang="en-US" sz="2800" dirty="0" err="1" smtClean="0"/>
              <a:t>alam</a:t>
            </a:r>
            <a:r>
              <a:rPr lang="en-US" dirty="0" smtClean="0"/>
              <a:t> 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merusak</a:t>
            </a:r>
            <a:r>
              <a:rPr lang="en-US" dirty="0" smtClean="0"/>
              <a:t> </a:t>
            </a: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kesuburan</a:t>
            </a:r>
            <a:r>
              <a:rPr lang="en-US" dirty="0" smtClean="0"/>
              <a:t> </a:t>
            </a:r>
            <a:r>
              <a:rPr lang="en-US" dirty="0" err="1" smtClean="0"/>
              <a:t>tanah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ara Memilih Pestisida yang Tepat - PETAN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785926"/>
            <a:ext cx="3428991" cy="257174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929190" y="1571612"/>
            <a:ext cx="2928958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Limbah</a:t>
            </a:r>
            <a:r>
              <a:rPr lang="en-US" sz="2800" dirty="0" smtClean="0"/>
              <a:t> </a:t>
            </a:r>
            <a:r>
              <a:rPr lang="en-US" sz="2800" dirty="0" err="1" smtClean="0"/>
              <a:t>Pertanian</a:t>
            </a:r>
            <a:r>
              <a:rPr lang="en-US" sz="2800" dirty="0" smtClean="0"/>
              <a:t> :</a:t>
            </a:r>
          </a:p>
          <a:p>
            <a:r>
              <a:rPr lang="en-US" dirty="0" err="1" smtClean="0"/>
              <a:t>Pestisida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Pupuk</a:t>
            </a:r>
            <a:r>
              <a:rPr lang="en-US" dirty="0" smtClean="0"/>
              <a:t> </a:t>
            </a:r>
            <a:r>
              <a:rPr lang="en-US" dirty="0" err="1" smtClean="0"/>
              <a:t>kimia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pemakaian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berkelanjutan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mengganggu</a:t>
            </a:r>
            <a:r>
              <a:rPr lang="en-US" dirty="0" smtClean="0"/>
              <a:t> </a:t>
            </a:r>
            <a:r>
              <a:rPr lang="en-US" dirty="0" err="1" smtClean="0"/>
              <a:t>keseimbangan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 (</a:t>
            </a:r>
            <a:r>
              <a:rPr lang="en-US" dirty="0" err="1" smtClean="0"/>
              <a:t>biodiversitas</a:t>
            </a:r>
            <a:r>
              <a:rPr lang="en-US" dirty="0" smtClean="0"/>
              <a:t> </a:t>
            </a:r>
            <a:r>
              <a:rPr lang="en-US" dirty="0" err="1" smtClean="0"/>
              <a:t>menurun</a:t>
            </a:r>
            <a:r>
              <a:rPr lang="en-US" dirty="0" smtClean="0"/>
              <a:t>, </a:t>
            </a:r>
            <a:r>
              <a:rPr lang="en-US" dirty="0" err="1" smtClean="0"/>
              <a:t>kesuburan</a:t>
            </a:r>
            <a:r>
              <a:rPr lang="en-US" dirty="0" smtClean="0"/>
              <a:t> </a:t>
            </a:r>
            <a:r>
              <a:rPr lang="en-US" dirty="0" err="1" smtClean="0"/>
              <a:t>tanah</a:t>
            </a:r>
            <a:r>
              <a:rPr lang="en-US" dirty="0" smtClean="0"/>
              <a:t> </a:t>
            </a:r>
            <a:r>
              <a:rPr lang="en-US" dirty="0" err="1" smtClean="0"/>
              <a:t>menurun</a:t>
            </a:r>
            <a:r>
              <a:rPr lang="en-US" dirty="0" smtClean="0"/>
              <a:t>, </a:t>
            </a:r>
            <a:r>
              <a:rPr lang="en-US" dirty="0" err="1" smtClean="0"/>
              <a:t>produksi</a:t>
            </a:r>
            <a:r>
              <a:rPr lang="en-US" dirty="0" smtClean="0"/>
              <a:t> </a:t>
            </a:r>
            <a:r>
              <a:rPr lang="en-US" dirty="0" err="1" smtClean="0"/>
              <a:t>menurun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engertian dan Tujuan Bioremediasi – Bioremedias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428736"/>
            <a:ext cx="5868935" cy="442915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57290" y="785794"/>
            <a:ext cx="5000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SUSTAINABLE of SOIL</a:t>
            </a:r>
            <a:endParaRPr lang="en-US" sz="20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Dukung</a:t>
            </a:r>
            <a:r>
              <a:rPr lang="en-US" dirty="0" smtClean="0"/>
              <a:t> </a:t>
            </a:r>
            <a:r>
              <a:rPr lang="en-US" dirty="0" err="1" smtClean="0"/>
              <a:t>Lingk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2800" dirty="0" err="1" smtClean="0"/>
              <a:t>Menurut</a:t>
            </a:r>
            <a:r>
              <a:rPr lang="en-US" sz="2800" dirty="0" smtClean="0"/>
              <a:t> UU </a:t>
            </a:r>
            <a:r>
              <a:rPr lang="en-US" sz="2800" dirty="0" err="1" smtClean="0"/>
              <a:t>Pengelolaan</a:t>
            </a:r>
            <a:r>
              <a:rPr lang="en-US" sz="2800" dirty="0" smtClean="0"/>
              <a:t> </a:t>
            </a:r>
            <a:r>
              <a:rPr lang="en-US" sz="2800" dirty="0" err="1" smtClean="0"/>
              <a:t>Lingk</a:t>
            </a:r>
            <a:r>
              <a:rPr lang="en-US" sz="2800" dirty="0" smtClean="0"/>
              <a:t>. </a:t>
            </a:r>
            <a:r>
              <a:rPr lang="en-US" sz="2800" dirty="0" err="1" smtClean="0"/>
              <a:t>Hidup</a:t>
            </a:r>
            <a:r>
              <a:rPr lang="en-US" sz="2800" dirty="0" smtClean="0"/>
              <a:t> No. 23 </a:t>
            </a:r>
            <a:r>
              <a:rPr lang="en-US" sz="2800" dirty="0" err="1" smtClean="0"/>
              <a:t>Thn</a:t>
            </a:r>
            <a:r>
              <a:rPr lang="en-US" sz="2800" dirty="0" smtClean="0"/>
              <a:t> 1997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dukung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mendukung</a:t>
            </a:r>
            <a:r>
              <a:rPr lang="en-US" dirty="0" smtClean="0"/>
              <a:t> </a:t>
            </a:r>
            <a:r>
              <a:rPr lang="en-US" dirty="0" err="1" smtClean="0"/>
              <a:t>perikehidupan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makhluk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lain</a:t>
            </a:r>
          </a:p>
          <a:p>
            <a:pPr algn="ctr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Tampung</a:t>
            </a:r>
            <a:r>
              <a:rPr lang="en-US" dirty="0" smtClean="0"/>
              <a:t> </a:t>
            </a:r>
            <a:r>
              <a:rPr lang="en-US" dirty="0" err="1" smtClean="0"/>
              <a:t>Lingk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	</a:t>
            </a:r>
          </a:p>
          <a:p>
            <a:pPr algn="ctr">
              <a:buNone/>
            </a:pPr>
            <a:r>
              <a:rPr lang="en-US" sz="2400" dirty="0" err="1" smtClean="0"/>
              <a:t>Menurut</a:t>
            </a:r>
            <a:r>
              <a:rPr lang="en-US" sz="2400" dirty="0" smtClean="0"/>
              <a:t> UU </a:t>
            </a:r>
            <a:r>
              <a:rPr lang="en-US" sz="2400" dirty="0" err="1" smtClean="0"/>
              <a:t>Pengelolaan</a:t>
            </a:r>
            <a:r>
              <a:rPr lang="en-US" sz="2400" dirty="0" smtClean="0"/>
              <a:t> </a:t>
            </a:r>
            <a:r>
              <a:rPr lang="en-US" sz="2400" dirty="0" err="1" smtClean="0"/>
              <a:t>Lingk</a:t>
            </a:r>
            <a:r>
              <a:rPr lang="en-US" sz="2400" dirty="0" smtClean="0"/>
              <a:t>. </a:t>
            </a:r>
            <a:r>
              <a:rPr lang="en-US" sz="2400" dirty="0" err="1" smtClean="0"/>
              <a:t>Hidup</a:t>
            </a:r>
            <a:r>
              <a:rPr lang="en-US" sz="2400" dirty="0" smtClean="0"/>
              <a:t> No. 23 </a:t>
            </a:r>
            <a:r>
              <a:rPr lang="en-US" sz="2400" dirty="0" err="1" smtClean="0"/>
              <a:t>Thn</a:t>
            </a:r>
            <a:r>
              <a:rPr lang="en-US" sz="2400" dirty="0" smtClean="0"/>
              <a:t> 1997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tampung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menyerap</a:t>
            </a:r>
            <a:r>
              <a:rPr lang="en-US" dirty="0" smtClean="0"/>
              <a:t> </a:t>
            </a:r>
            <a:r>
              <a:rPr lang="en-US" dirty="0" err="1" smtClean="0"/>
              <a:t>zat</a:t>
            </a:r>
            <a:r>
              <a:rPr lang="en-US" dirty="0" smtClean="0"/>
              <a:t>, </a:t>
            </a:r>
            <a:r>
              <a:rPr lang="en-US" dirty="0" err="1" smtClean="0"/>
              <a:t>energi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/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komponen</a:t>
            </a:r>
            <a:r>
              <a:rPr lang="en-US" dirty="0" smtClean="0"/>
              <a:t> lain yang </a:t>
            </a:r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dimasukkan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dalamnya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r>
              <a:rPr lang="en-US" dirty="0" err="1" smtClean="0"/>
              <a:t>Limbah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es-ES" dirty="0" smtClean="0"/>
          </a:p>
          <a:p>
            <a:pPr algn="ctr">
              <a:buNone/>
            </a:pPr>
            <a:endParaRPr lang="es-ES" dirty="0" smtClean="0"/>
          </a:p>
        </p:txBody>
      </p:sp>
      <p:sp>
        <p:nvSpPr>
          <p:cNvPr id="4" name="Rectangle 3"/>
          <p:cNvSpPr/>
          <p:nvPr/>
        </p:nvSpPr>
        <p:spPr>
          <a:xfrm>
            <a:off x="857224" y="2214554"/>
            <a:ext cx="74295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dirty="0" err="1" smtClean="0"/>
              <a:t>Menurut</a:t>
            </a:r>
            <a:r>
              <a:rPr lang="en-US" sz="2400" dirty="0" smtClean="0"/>
              <a:t> UU </a:t>
            </a:r>
            <a:r>
              <a:rPr lang="en-US" sz="2400" dirty="0" err="1" smtClean="0"/>
              <a:t>Pengelolaan</a:t>
            </a:r>
            <a:r>
              <a:rPr lang="en-US" sz="2400" dirty="0" smtClean="0"/>
              <a:t> </a:t>
            </a:r>
            <a:r>
              <a:rPr lang="en-US" sz="2400" dirty="0" err="1" smtClean="0"/>
              <a:t>Lingk</a:t>
            </a:r>
            <a:r>
              <a:rPr lang="en-US" sz="2400" dirty="0" smtClean="0"/>
              <a:t>. </a:t>
            </a:r>
            <a:r>
              <a:rPr lang="en-US" sz="2400" dirty="0" err="1" smtClean="0"/>
              <a:t>Hidup</a:t>
            </a:r>
            <a:r>
              <a:rPr lang="en-US" sz="2400" dirty="0" smtClean="0"/>
              <a:t> No. 23 </a:t>
            </a:r>
            <a:r>
              <a:rPr lang="en-US" sz="2400" dirty="0" err="1" smtClean="0"/>
              <a:t>Thn</a:t>
            </a:r>
            <a:r>
              <a:rPr lang="en-US" sz="2400" dirty="0" smtClean="0"/>
              <a:t> 1997</a:t>
            </a:r>
          </a:p>
          <a:p>
            <a:pPr algn="ctr">
              <a:buNone/>
            </a:pPr>
            <a:endParaRPr lang="en-US" sz="2400" dirty="0" smtClean="0"/>
          </a:p>
          <a:p>
            <a:pPr algn="ctr"/>
            <a:r>
              <a:rPr lang="es-ES" sz="2400" dirty="0" err="1" smtClean="0"/>
              <a:t>Limbah</a:t>
            </a:r>
            <a:r>
              <a:rPr lang="es-ES" sz="2400" dirty="0" smtClean="0"/>
              <a:t> </a:t>
            </a:r>
            <a:r>
              <a:rPr lang="es-ES" sz="2400" dirty="0" err="1" smtClean="0"/>
              <a:t>adalah</a:t>
            </a:r>
            <a:r>
              <a:rPr lang="es-ES" sz="2400" dirty="0" smtClean="0"/>
              <a:t> sisa </a:t>
            </a:r>
            <a:r>
              <a:rPr lang="es-ES" sz="2400" dirty="0" err="1" smtClean="0"/>
              <a:t>suatu</a:t>
            </a:r>
            <a:r>
              <a:rPr lang="es-ES" sz="2400" dirty="0" smtClean="0"/>
              <a:t> </a:t>
            </a:r>
            <a:r>
              <a:rPr lang="es-ES" sz="2400" dirty="0" err="1" smtClean="0"/>
              <a:t>usaha</a:t>
            </a:r>
            <a:r>
              <a:rPr lang="es-ES" sz="2400" dirty="0" smtClean="0"/>
              <a:t> dan/</a:t>
            </a:r>
            <a:r>
              <a:rPr lang="es-ES" sz="2400" dirty="0" err="1" smtClean="0"/>
              <a:t>atau</a:t>
            </a:r>
            <a:r>
              <a:rPr lang="es-ES" sz="2400" dirty="0" smtClean="0"/>
              <a:t> </a:t>
            </a:r>
            <a:r>
              <a:rPr lang="es-ES" sz="2400" dirty="0" err="1" smtClean="0"/>
              <a:t>kegiatan</a:t>
            </a:r>
            <a:endParaRPr lang="en-US" sz="2400" dirty="0" smtClean="0"/>
          </a:p>
          <a:p>
            <a:pPr algn="ctr"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3000372"/>
            <a:ext cx="2500330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LIMBAH</a:t>
            </a:r>
            <a:endParaRPr lang="en-US" sz="3200" dirty="0"/>
          </a:p>
        </p:txBody>
      </p:sp>
      <p:sp>
        <p:nvSpPr>
          <p:cNvPr id="5" name="Right Arrow 4"/>
          <p:cNvSpPr/>
          <p:nvPr/>
        </p:nvSpPr>
        <p:spPr>
          <a:xfrm>
            <a:off x="3071802" y="2857496"/>
            <a:ext cx="857256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030828" y="2643182"/>
            <a:ext cx="2143140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PADAT</a:t>
            </a:r>
            <a:endParaRPr lang="en-US" sz="320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058964" y="3786190"/>
            <a:ext cx="1928826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r>
              <a:rPr lang="en-US" sz="3200" dirty="0" smtClean="0"/>
              <a:t>CAIR</a:t>
            </a:r>
            <a:endParaRPr lang="en-US" sz="3200" dirty="0"/>
          </a:p>
        </p:txBody>
      </p:sp>
      <p:sp>
        <p:nvSpPr>
          <p:cNvPr id="10" name="Right Arrow 9"/>
          <p:cNvSpPr/>
          <p:nvPr/>
        </p:nvSpPr>
        <p:spPr>
          <a:xfrm>
            <a:off x="3071802" y="3500438"/>
            <a:ext cx="857256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6289806" y="2857496"/>
            <a:ext cx="857256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232536" y="2230818"/>
            <a:ext cx="1714512" cy="16430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Organik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Anorganik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l="20315" t="21484" r="21486"/>
          <a:stretch>
            <a:fillRect/>
          </a:stretch>
        </p:blipFill>
        <p:spPr bwMode="auto">
          <a:xfrm>
            <a:off x="500034" y="857232"/>
            <a:ext cx="6348025" cy="4814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072330" y="1285860"/>
            <a:ext cx="1714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Studi</a:t>
            </a:r>
            <a:r>
              <a:rPr lang="en-US" b="1" dirty="0" smtClean="0"/>
              <a:t> </a:t>
            </a:r>
            <a:r>
              <a:rPr lang="en-US" b="1" dirty="0" err="1" smtClean="0"/>
              <a:t>Kasus</a:t>
            </a:r>
            <a:endParaRPr lang="en-US" b="1" dirty="0" smtClean="0"/>
          </a:p>
          <a:p>
            <a:pPr algn="ctr"/>
            <a:r>
              <a:rPr lang="en-US" b="1" dirty="0" err="1" smtClean="0"/>
              <a:t>Pencemaran</a:t>
            </a:r>
            <a:r>
              <a:rPr lang="en-US" b="1" dirty="0" smtClean="0"/>
              <a:t> Tanah </a:t>
            </a:r>
            <a:r>
              <a:rPr lang="en-US" b="1" dirty="0" err="1" smtClean="0"/>
              <a:t>oleh</a:t>
            </a:r>
            <a:r>
              <a:rPr lang="en-US" b="1" dirty="0" smtClean="0"/>
              <a:t> </a:t>
            </a:r>
            <a:r>
              <a:rPr lang="en-US" b="1" dirty="0" err="1" smtClean="0"/>
              <a:t>Logam</a:t>
            </a:r>
            <a:r>
              <a:rPr lang="en-US" b="1" dirty="0" smtClean="0"/>
              <a:t> </a:t>
            </a:r>
            <a:r>
              <a:rPr lang="en-US" b="1" dirty="0" err="1" smtClean="0"/>
              <a:t>Berat</a:t>
            </a:r>
            <a:endParaRPr lang="en-US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84784"/>
            <a:ext cx="4370809" cy="4370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1720" y="764704"/>
            <a:ext cx="4370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/>
              <a:t>Celosia </a:t>
            </a:r>
            <a:r>
              <a:rPr lang="en-US" sz="2800" b="1" i="1" dirty="0" err="1" smtClean="0"/>
              <a:t>plumosa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526641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Tanaman</a:t>
            </a:r>
            <a:r>
              <a:rPr lang="en-US" dirty="0"/>
              <a:t> </a:t>
            </a:r>
            <a:r>
              <a:rPr lang="en-US" dirty="0" err="1"/>
              <a:t>jengger</a:t>
            </a:r>
            <a:r>
              <a:rPr lang="en-US" dirty="0"/>
              <a:t> </a:t>
            </a:r>
            <a:r>
              <a:rPr lang="en-US" dirty="0" err="1"/>
              <a:t>ayam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 Celosia </a:t>
            </a:r>
            <a:r>
              <a:rPr lang="en-US" dirty="0" err="1"/>
              <a:t>plumosa</a:t>
            </a:r>
            <a:r>
              <a:rPr lang="en-US" dirty="0"/>
              <a:t> (</a:t>
            </a:r>
            <a:r>
              <a:rPr lang="en-US" dirty="0" err="1"/>
              <a:t>voss</a:t>
            </a:r>
            <a:r>
              <a:rPr lang="en-US" dirty="0"/>
              <a:t>) </a:t>
            </a:r>
            <a:r>
              <a:rPr lang="en-US" dirty="0" err="1"/>
              <a:t>Burv</a:t>
            </a:r>
            <a:r>
              <a:rPr lang="en-US" dirty="0"/>
              <a:t>.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(</a:t>
            </a:r>
            <a:r>
              <a:rPr lang="en-US" dirty="0" err="1"/>
              <a:t>tanaman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, </a:t>
            </a:r>
            <a:r>
              <a:rPr lang="en-US" dirty="0" err="1"/>
              <a:t>daun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bobot</a:t>
            </a:r>
            <a:r>
              <a:rPr lang="en-US" dirty="0"/>
              <a:t> </a:t>
            </a:r>
            <a:r>
              <a:rPr lang="en-US" dirty="0" err="1"/>
              <a:t>basah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kering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)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asal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pembuaangan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(TPA) </a:t>
            </a:r>
            <a:r>
              <a:rPr lang="en-US" dirty="0" err="1"/>
              <a:t>sampah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senyarwa</a:t>
            </a:r>
            <a:r>
              <a:rPr lang="en-US" dirty="0"/>
              <a:t> </a:t>
            </a:r>
            <a:r>
              <a:rPr lang="en-US" dirty="0" err="1"/>
              <a:t>organik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meskipun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kadar</a:t>
            </a:r>
            <a:r>
              <a:rPr lang="en-US" dirty="0"/>
              <a:t> Cd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tertinggi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kebun</a:t>
            </a:r>
            <a:r>
              <a:rPr lang="en-US" dirty="0" smtClean="0"/>
              <a:t>.</a:t>
            </a:r>
          </a:p>
          <a:p>
            <a:pPr lvl="0"/>
            <a:r>
              <a:rPr lang="en-US" sz="2800" dirty="0" err="1"/>
              <a:t>Pertumbuhan</a:t>
            </a:r>
            <a:r>
              <a:rPr lang="en-US" sz="2800" dirty="0"/>
              <a:t> </a:t>
            </a:r>
            <a:r>
              <a:rPr lang="en-US" sz="2800" dirty="0" err="1"/>
              <a:t>terendah</a:t>
            </a:r>
            <a:r>
              <a:rPr lang="en-US" sz="2800" dirty="0"/>
              <a:t> </a:t>
            </a:r>
            <a:r>
              <a:rPr lang="en-US" sz="2800" dirty="0" err="1"/>
              <a:t>terjadi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tanaman</a:t>
            </a:r>
            <a:r>
              <a:rPr lang="en-US" sz="2800" dirty="0"/>
              <a:t> yang </a:t>
            </a:r>
            <a:r>
              <a:rPr lang="en-US" sz="2800" dirty="0" err="1"/>
              <a:t>tumbuh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tanah</a:t>
            </a:r>
            <a:r>
              <a:rPr lang="en-US" sz="2800" dirty="0"/>
              <a:t> </a:t>
            </a:r>
            <a:r>
              <a:rPr lang="en-US" sz="2800" dirty="0" err="1"/>
              <a:t>kebun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kdar</a:t>
            </a:r>
            <a:r>
              <a:rPr lang="en-US" sz="2800" dirty="0"/>
              <a:t> Cd </a:t>
            </a:r>
            <a:r>
              <a:rPr lang="en-US" sz="2800" dirty="0" err="1"/>
              <a:t>tertinggi</a:t>
            </a:r>
            <a:r>
              <a:rPr lang="en-US" sz="2800" dirty="0"/>
              <a:t>. </a:t>
            </a:r>
            <a:endParaRPr lang="en-US" dirty="0"/>
          </a:p>
          <a:p>
            <a:pPr lvl="0"/>
            <a:r>
              <a:rPr lang="en-US" sz="2800" dirty="0" err="1"/>
              <a:t>Tanaman</a:t>
            </a:r>
            <a:r>
              <a:rPr lang="en-US" sz="2800" dirty="0"/>
              <a:t> Celosia </a:t>
            </a:r>
            <a:r>
              <a:rPr lang="en-US" sz="2800" dirty="0" err="1"/>
              <a:t>plumosa</a:t>
            </a:r>
            <a:r>
              <a:rPr lang="en-US" sz="2800" dirty="0"/>
              <a:t> (</a:t>
            </a:r>
            <a:r>
              <a:rPr lang="en-US" sz="2800" dirty="0" err="1"/>
              <a:t>voss</a:t>
            </a:r>
            <a:r>
              <a:rPr lang="en-US" sz="2800" dirty="0"/>
              <a:t>) </a:t>
            </a:r>
            <a:r>
              <a:rPr lang="en-US" sz="2800" dirty="0" err="1"/>
              <a:t>Burv</a:t>
            </a:r>
            <a:r>
              <a:rPr lang="en-US" sz="2800" dirty="0"/>
              <a:t>. </a:t>
            </a:r>
            <a:r>
              <a:rPr lang="en-US" sz="2800" dirty="0" err="1"/>
              <a:t>berpotensi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tanaman</a:t>
            </a:r>
            <a:r>
              <a:rPr lang="en-US" sz="2800" dirty="0"/>
              <a:t> </a:t>
            </a:r>
            <a:r>
              <a:rPr lang="en-US" sz="2800" dirty="0" err="1"/>
              <a:t>agen</a:t>
            </a:r>
            <a:r>
              <a:rPr lang="en-US" sz="2800" dirty="0"/>
              <a:t> </a:t>
            </a:r>
            <a:r>
              <a:rPr lang="en-US" sz="2800" dirty="0" err="1"/>
              <a:t>fitoremediasi</a:t>
            </a:r>
            <a:r>
              <a:rPr lang="en-US" sz="2800" dirty="0"/>
              <a:t> Cd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tanah</a:t>
            </a:r>
            <a:r>
              <a:rPr lang="en-US" sz="2800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436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08720"/>
            <a:ext cx="7004108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9934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Beracun</a:t>
            </a:r>
            <a:r>
              <a:rPr lang="en-US" dirty="0" smtClean="0"/>
              <a:t> </a:t>
            </a:r>
            <a:r>
              <a:rPr lang="en-US" dirty="0" err="1" smtClean="0"/>
              <a:t>Berbahaya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2800" dirty="0" err="1" smtClean="0"/>
              <a:t>Menurut</a:t>
            </a:r>
            <a:r>
              <a:rPr lang="en-US" sz="2800" dirty="0" smtClean="0"/>
              <a:t> UU </a:t>
            </a:r>
            <a:r>
              <a:rPr lang="en-US" sz="2800" dirty="0" err="1" smtClean="0"/>
              <a:t>Pengelolaan</a:t>
            </a:r>
            <a:r>
              <a:rPr lang="en-US" sz="2800" dirty="0" smtClean="0"/>
              <a:t> </a:t>
            </a:r>
            <a:r>
              <a:rPr lang="en-US" sz="2800" dirty="0" err="1" smtClean="0"/>
              <a:t>Lingk</a:t>
            </a:r>
            <a:r>
              <a:rPr lang="en-US" sz="2800" dirty="0" smtClean="0"/>
              <a:t>. </a:t>
            </a:r>
            <a:r>
              <a:rPr lang="en-US" sz="2800" dirty="0" err="1" smtClean="0"/>
              <a:t>Hidup</a:t>
            </a:r>
            <a:r>
              <a:rPr lang="en-US" sz="2800" dirty="0" smtClean="0"/>
              <a:t> No. 23 </a:t>
            </a:r>
            <a:r>
              <a:rPr lang="en-US" sz="2800" dirty="0" err="1" smtClean="0"/>
              <a:t>Thn</a:t>
            </a:r>
            <a:r>
              <a:rPr lang="en-US" sz="2800" dirty="0" smtClean="0"/>
              <a:t> 1997</a:t>
            </a:r>
          </a:p>
          <a:p>
            <a:pPr algn="ctr"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berbahaya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beracun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yang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 </a:t>
            </a:r>
            <a:r>
              <a:rPr lang="en-US" dirty="0" err="1" smtClean="0"/>
              <a:t>konsentrasi</a:t>
            </a:r>
            <a:r>
              <a:rPr lang="en-US" dirty="0" smtClean="0"/>
              <a:t>, </a:t>
            </a:r>
            <a:r>
              <a:rPr lang="en-US" dirty="0" err="1" smtClean="0"/>
              <a:t>jumlahnya</a:t>
            </a:r>
            <a:r>
              <a:rPr lang="en-US" dirty="0" smtClean="0"/>
              <a:t>,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, 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mencemarkan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/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merusakkan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, </a:t>
            </a:r>
            <a:r>
              <a:rPr lang="en-US" dirty="0" err="1" smtClean="0"/>
              <a:t>kesehatan</a:t>
            </a:r>
            <a:r>
              <a:rPr lang="en-US" dirty="0" smtClean="0"/>
              <a:t>, </a:t>
            </a:r>
            <a:r>
              <a:rPr lang="en-US" dirty="0" err="1" smtClean="0"/>
              <a:t>kelangsungan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makhluk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lain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Limbah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Beracun</a:t>
            </a:r>
            <a:r>
              <a:rPr lang="en-US" dirty="0" smtClean="0"/>
              <a:t> </a:t>
            </a:r>
            <a:r>
              <a:rPr lang="en-US" dirty="0" err="1" smtClean="0"/>
              <a:t>Berbahaya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Menurut</a:t>
            </a:r>
            <a:r>
              <a:rPr lang="en-US" sz="2400" dirty="0" smtClean="0"/>
              <a:t> UU </a:t>
            </a:r>
            <a:r>
              <a:rPr lang="en-US" sz="2400" dirty="0" err="1" smtClean="0"/>
              <a:t>Pengelolaan</a:t>
            </a:r>
            <a:r>
              <a:rPr lang="en-US" sz="2400" dirty="0" smtClean="0"/>
              <a:t> </a:t>
            </a:r>
            <a:r>
              <a:rPr lang="en-US" sz="2400" dirty="0" err="1" smtClean="0"/>
              <a:t>Lingk</a:t>
            </a:r>
            <a:r>
              <a:rPr lang="en-US" sz="2400" dirty="0" smtClean="0"/>
              <a:t>. </a:t>
            </a:r>
            <a:r>
              <a:rPr lang="en-US" sz="2400" dirty="0" err="1" smtClean="0"/>
              <a:t>Hidup</a:t>
            </a:r>
            <a:r>
              <a:rPr lang="en-US" sz="2400" dirty="0" smtClean="0"/>
              <a:t> No. 23 </a:t>
            </a:r>
            <a:r>
              <a:rPr lang="en-US" sz="2400" dirty="0" err="1" smtClean="0"/>
              <a:t>Thn</a:t>
            </a:r>
            <a:r>
              <a:rPr lang="en-US" sz="2400" dirty="0" smtClean="0"/>
              <a:t> 1997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85786" y="1997838"/>
            <a:ext cx="735811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/>
              <a:t>Limbah</a:t>
            </a:r>
            <a:r>
              <a:rPr lang="en-US" sz="2400" dirty="0" smtClean="0"/>
              <a:t> </a:t>
            </a:r>
            <a:r>
              <a:rPr lang="en-US" sz="2400" dirty="0" err="1" smtClean="0"/>
              <a:t>bahan</a:t>
            </a:r>
            <a:r>
              <a:rPr lang="en-US" sz="2400" dirty="0" smtClean="0"/>
              <a:t> </a:t>
            </a:r>
            <a:r>
              <a:rPr lang="en-US" sz="2400" dirty="0" err="1" smtClean="0"/>
              <a:t>berbahaya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beracun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sisa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usaha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/</a:t>
            </a:r>
            <a:r>
              <a:rPr lang="en-US" sz="2400" dirty="0" err="1" smtClean="0"/>
              <a:t>atau</a:t>
            </a:r>
            <a:r>
              <a:rPr lang="en-US" sz="2400" dirty="0" smtClean="0"/>
              <a:t> </a:t>
            </a:r>
            <a:r>
              <a:rPr lang="en-US" sz="2400" dirty="0" err="1" smtClean="0"/>
              <a:t>kegiatan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mengandung</a:t>
            </a:r>
            <a:r>
              <a:rPr lang="en-US" sz="2400" dirty="0" smtClean="0"/>
              <a:t> </a:t>
            </a:r>
            <a:r>
              <a:rPr lang="en-US" sz="2400" dirty="0" err="1" smtClean="0"/>
              <a:t>bahan</a:t>
            </a:r>
            <a:r>
              <a:rPr lang="en-US" sz="2400" dirty="0" smtClean="0"/>
              <a:t> </a:t>
            </a:r>
            <a:r>
              <a:rPr lang="en-US" sz="2400" dirty="0" err="1" smtClean="0"/>
              <a:t>berbahaya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/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beracun</a:t>
            </a:r>
            <a:r>
              <a:rPr lang="en-US" sz="2400" dirty="0" smtClean="0"/>
              <a:t> yang </a:t>
            </a:r>
            <a:r>
              <a:rPr lang="en-US" sz="2400" dirty="0" err="1" smtClean="0"/>
              <a:t>karena</a:t>
            </a:r>
            <a:r>
              <a:rPr lang="en-US" sz="2400" dirty="0" smtClean="0"/>
              <a:t> </a:t>
            </a:r>
            <a:r>
              <a:rPr lang="en-US" sz="2400" dirty="0" err="1" smtClean="0"/>
              <a:t>sifat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/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konsentrasinya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/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jumlahnya</a:t>
            </a:r>
            <a:r>
              <a:rPr lang="en-US" sz="2400" dirty="0" smtClean="0"/>
              <a:t>, </a:t>
            </a:r>
            <a:r>
              <a:rPr lang="en-US" sz="2400" dirty="0" err="1" smtClean="0"/>
              <a:t>baik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langsung</a:t>
            </a:r>
            <a:r>
              <a:rPr lang="en-US" sz="2400" dirty="0" smtClean="0"/>
              <a:t> </a:t>
            </a:r>
            <a:r>
              <a:rPr lang="en-US" sz="2400" dirty="0" err="1" smtClean="0"/>
              <a:t>maupun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langsung</a:t>
            </a:r>
            <a:r>
              <a:rPr lang="en-US" sz="2400" dirty="0" smtClean="0"/>
              <a:t>,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mencemarkan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/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merusakkan</a:t>
            </a:r>
            <a:r>
              <a:rPr lang="en-US" sz="2400" dirty="0" smtClean="0"/>
              <a:t> </a:t>
            </a:r>
            <a:r>
              <a:rPr lang="en-US" sz="2400" dirty="0" err="1" smtClean="0"/>
              <a:t>lingkungan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/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membahayakan</a:t>
            </a:r>
            <a:r>
              <a:rPr lang="en-US" sz="2400" dirty="0" smtClean="0"/>
              <a:t> </a:t>
            </a:r>
            <a:r>
              <a:rPr lang="en-US" sz="2400" dirty="0" err="1" smtClean="0"/>
              <a:t>lingkungm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, </a:t>
            </a:r>
            <a:r>
              <a:rPr lang="en-US" sz="2400" dirty="0" err="1" smtClean="0"/>
              <a:t>kesehatan</a:t>
            </a:r>
            <a:r>
              <a:rPr lang="en-US" sz="2400" dirty="0" smtClean="0"/>
              <a:t>, </a:t>
            </a:r>
            <a:r>
              <a:rPr lang="en-US" sz="2400" dirty="0" err="1" smtClean="0"/>
              <a:t>kelangsungan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 </a:t>
            </a:r>
            <a:r>
              <a:rPr lang="en-US" sz="2400" dirty="0" err="1" smtClean="0"/>
              <a:t>manusia</a:t>
            </a:r>
            <a:r>
              <a:rPr lang="en-US" sz="2400" dirty="0" smtClean="0"/>
              <a:t> </a:t>
            </a:r>
            <a:r>
              <a:rPr lang="en-US" sz="2400" dirty="0" err="1" smtClean="0"/>
              <a:t>serta</a:t>
            </a:r>
            <a:r>
              <a:rPr lang="en-US" sz="2400" dirty="0" smtClean="0"/>
              <a:t> </a:t>
            </a:r>
            <a:r>
              <a:rPr lang="en-US" sz="2400" dirty="0" err="1" smtClean="0"/>
              <a:t>makhluk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 lain</a:t>
            </a:r>
            <a:endParaRPr lang="en-US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Logam</a:t>
            </a:r>
            <a:r>
              <a:rPr lang="en-US" dirty="0" smtClean="0"/>
              <a:t> </a:t>
            </a:r>
            <a:r>
              <a:rPr lang="en-US" dirty="0" err="1" smtClean="0"/>
              <a:t>Berat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Logam</a:t>
            </a:r>
            <a:r>
              <a:rPr lang="en-US" dirty="0" smtClean="0"/>
              <a:t> </a:t>
            </a:r>
            <a:r>
              <a:rPr lang="en-US" dirty="0" err="1" smtClean="0"/>
              <a:t>berat</a:t>
            </a:r>
            <a:r>
              <a:rPr lang="en-US" dirty="0" smtClean="0"/>
              <a:t> </a:t>
            </a:r>
            <a:r>
              <a:rPr lang="en-US" dirty="0" err="1" smtClean="0"/>
              <a:t>ialah</a:t>
            </a:r>
            <a:r>
              <a:rPr lang="en-US" dirty="0" smtClean="0"/>
              <a:t> </a:t>
            </a:r>
            <a:r>
              <a:rPr lang="en-US" dirty="0" err="1" smtClean="0"/>
              <a:t>logam</a:t>
            </a:r>
            <a:r>
              <a:rPr lang="en-US" dirty="0" smtClean="0"/>
              <a:t> yang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berat</a:t>
            </a:r>
            <a:r>
              <a:rPr lang="en-US" dirty="0" smtClean="0"/>
              <a:t>  5 g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cm3,” (</a:t>
            </a:r>
            <a:r>
              <a:rPr lang="en-US" dirty="0" err="1" smtClean="0"/>
              <a:t>Darmono</a:t>
            </a:r>
            <a:r>
              <a:rPr lang="en-US" dirty="0" smtClean="0"/>
              <a:t>, 1995).</a:t>
            </a:r>
          </a:p>
          <a:p>
            <a:r>
              <a:rPr lang="en-US" dirty="0" err="1" smtClean="0"/>
              <a:t>Logam</a:t>
            </a:r>
            <a:r>
              <a:rPr lang="en-US" dirty="0" smtClean="0"/>
              <a:t>  </a:t>
            </a:r>
            <a:r>
              <a:rPr lang="en-US" dirty="0" err="1" smtClean="0"/>
              <a:t>berat</a:t>
            </a:r>
            <a:r>
              <a:rPr lang="en-US" dirty="0" smtClean="0"/>
              <a:t>  </a:t>
            </a:r>
            <a:r>
              <a:rPr lang="en-US" dirty="0" err="1" smtClean="0"/>
              <a:t>termasuk</a:t>
            </a:r>
            <a:r>
              <a:rPr lang="en-US" dirty="0" smtClean="0"/>
              <a:t>  </a:t>
            </a:r>
            <a:r>
              <a:rPr lang="en-US" dirty="0" err="1" smtClean="0"/>
              <a:t>unsur</a:t>
            </a:r>
            <a:r>
              <a:rPr lang="en-US" dirty="0" smtClean="0"/>
              <a:t>  </a:t>
            </a:r>
            <a:r>
              <a:rPr lang="en-US" dirty="0" err="1" smtClean="0"/>
              <a:t>penting</a:t>
            </a:r>
            <a:r>
              <a:rPr lang="en-US" dirty="0" smtClean="0"/>
              <a:t>  yang  </a:t>
            </a:r>
            <a:r>
              <a:rPr lang="en-US" dirty="0" err="1" smtClean="0"/>
              <a:t>diperlukan</a:t>
            </a:r>
            <a:r>
              <a:rPr lang="en-US" dirty="0" smtClean="0"/>
              <a:t> </a:t>
            </a:r>
            <a:r>
              <a:rPr lang="en-US" dirty="0" err="1" smtClean="0"/>
              <a:t>makhluk</a:t>
            </a:r>
            <a:r>
              <a:rPr lang="en-US" dirty="0" smtClean="0"/>
              <a:t>  </a:t>
            </a:r>
            <a:r>
              <a:rPr lang="en-US" dirty="0" err="1" smtClean="0"/>
              <a:t>hidup</a:t>
            </a:r>
            <a:r>
              <a:rPr lang="en-US" dirty="0" smtClean="0"/>
              <a:t>.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b="1" dirty="0" err="1" smtClean="0"/>
              <a:t>kadar</a:t>
            </a:r>
            <a:r>
              <a:rPr lang="en-US" b="1" dirty="0" smtClean="0"/>
              <a:t> yang </a:t>
            </a:r>
            <a:r>
              <a:rPr lang="en-US" b="1" dirty="0" err="1" smtClean="0"/>
              <a:t>tidak</a:t>
            </a:r>
            <a:r>
              <a:rPr lang="en-US" b="1" dirty="0" smtClean="0"/>
              <a:t> </a:t>
            </a:r>
            <a:r>
              <a:rPr lang="en-US" b="1" dirty="0" err="1" smtClean="0"/>
              <a:t>berlebihan</a:t>
            </a:r>
            <a:r>
              <a:rPr lang="en-US" dirty="0" smtClean="0"/>
              <a:t>,  </a:t>
            </a:r>
            <a:r>
              <a:rPr lang="en-US" dirty="0" err="1" smtClean="0"/>
              <a:t>sebagai</a:t>
            </a:r>
            <a:r>
              <a:rPr lang="en-US" dirty="0" smtClean="0"/>
              <a:t>  trace element,  </a:t>
            </a:r>
            <a:r>
              <a:rPr lang="en-US" b="1" dirty="0" err="1" smtClean="0"/>
              <a:t>logam</a:t>
            </a:r>
            <a:r>
              <a:rPr lang="en-US" b="1" dirty="0" smtClean="0"/>
              <a:t> </a:t>
            </a:r>
            <a:r>
              <a:rPr lang="en-US" b="1" dirty="0" err="1" smtClean="0"/>
              <a:t>berat</a:t>
            </a:r>
            <a:r>
              <a:rPr lang="en-US" b="1" dirty="0" smtClean="0"/>
              <a:t> </a:t>
            </a:r>
            <a:r>
              <a:rPr lang="en-US" b="1" dirty="0" err="1" smtClean="0"/>
              <a:t>esensial</a:t>
            </a:r>
            <a:r>
              <a:rPr lang="en-US" b="1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 </a:t>
            </a:r>
            <a:r>
              <a:rPr lang="en-US" dirty="0" err="1" smtClean="0"/>
              <a:t>tembaga</a:t>
            </a:r>
            <a:r>
              <a:rPr lang="en-US" dirty="0" smtClean="0"/>
              <a:t>  (Cu),  selenium  (Se),  </a:t>
            </a:r>
            <a:r>
              <a:rPr lang="en-US" dirty="0" err="1" smtClean="0"/>
              <a:t>Besi</a:t>
            </a:r>
            <a:r>
              <a:rPr lang="en-US" dirty="0" smtClean="0"/>
              <a:t>  (Fe) </a:t>
            </a:r>
            <a:r>
              <a:rPr lang="en-US" dirty="0" err="1" smtClean="0"/>
              <a:t>dan</a:t>
            </a:r>
            <a:r>
              <a:rPr lang="en-US" dirty="0" smtClean="0"/>
              <a:t> Zink  (Zn) </a:t>
            </a:r>
            <a:r>
              <a:rPr lang="en-US" dirty="0" err="1" smtClean="0"/>
              <a:t>dibutuhkan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menjaga</a:t>
            </a:r>
            <a:r>
              <a:rPr lang="en-US" dirty="0" smtClean="0"/>
              <a:t> </a:t>
            </a:r>
            <a:r>
              <a:rPr lang="en-US" dirty="0" err="1" smtClean="0"/>
              <a:t>metabolisme</a:t>
            </a:r>
            <a:r>
              <a:rPr lang="en-US" dirty="0" smtClean="0"/>
              <a:t> </a:t>
            </a:r>
            <a:r>
              <a:rPr lang="en-US" dirty="0" err="1" smtClean="0"/>
              <a:t>tubuh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Sebaliknya</a:t>
            </a:r>
            <a:r>
              <a:rPr lang="en-US" dirty="0" smtClean="0"/>
              <a:t> </a:t>
            </a:r>
            <a:r>
              <a:rPr lang="en-US" b="1" dirty="0" err="1" smtClean="0"/>
              <a:t>logam</a:t>
            </a:r>
            <a:r>
              <a:rPr lang="en-US" b="1" dirty="0" smtClean="0"/>
              <a:t> </a:t>
            </a:r>
            <a:r>
              <a:rPr lang="en-US" b="1" dirty="0" err="1" smtClean="0"/>
              <a:t>berat</a:t>
            </a:r>
            <a:r>
              <a:rPr lang="en-US" b="1" dirty="0" smtClean="0"/>
              <a:t> yang </a:t>
            </a:r>
            <a:r>
              <a:rPr lang="en-US" b="1" dirty="0" err="1" smtClean="0"/>
              <a:t>nonesensial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elemen</a:t>
            </a:r>
            <a:r>
              <a:rPr lang="en-US" dirty="0" smtClean="0"/>
              <a:t> </a:t>
            </a:r>
            <a:r>
              <a:rPr lang="en-US" dirty="0" err="1" smtClean="0"/>
              <a:t>mikro</a:t>
            </a:r>
            <a:r>
              <a:rPr lang="en-US" dirty="0" smtClean="0"/>
              <a:t>)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didalam</a:t>
            </a:r>
            <a:r>
              <a:rPr lang="en-US" dirty="0" smtClean="0"/>
              <a:t> </a:t>
            </a:r>
            <a:r>
              <a:rPr lang="en-US" dirty="0" err="1" smtClean="0"/>
              <a:t>tubuh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bahkan</a:t>
            </a:r>
            <a:r>
              <a:rPr lang="en-US" dirty="0" smtClean="0"/>
              <a:t>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berbahaya</a:t>
            </a:r>
            <a:r>
              <a:rPr lang="en-US" dirty="0" smtClean="0"/>
              <a:t> </a:t>
            </a:r>
            <a:r>
              <a:rPr lang="en-US" dirty="0" err="1" smtClean="0"/>
              <a:t>hingga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 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keracunan</a:t>
            </a:r>
            <a:r>
              <a:rPr lang="en-US" dirty="0" smtClean="0"/>
              <a:t>  (</a:t>
            </a:r>
            <a:r>
              <a:rPr lang="en-US" dirty="0" err="1" smtClean="0"/>
              <a:t>toksik</a:t>
            </a:r>
            <a:r>
              <a:rPr lang="en-US" dirty="0" smtClean="0"/>
              <a:t>)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diantaranya</a:t>
            </a:r>
            <a:r>
              <a:rPr lang="en-US" dirty="0" smtClean="0"/>
              <a:t>:  </a:t>
            </a:r>
            <a:r>
              <a:rPr lang="en-US" dirty="0" err="1" smtClean="0"/>
              <a:t>timbal</a:t>
            </a:r>
            <a:r>
              <a:rPr lang="en-US" dirty="0" smtClean="0"/>
              <a:t> (</a:t>
            </a:r>
            <a:r>
              <a:rPr lang="en-US" dirty="0" err="1" smtClean="0"/>
              <a:t>Pb</a:t>
            </a:r>
            <a:r>
              <a:rPr lang="en-US" dirty="0" smtClean="0"/>
              <a:t>), </a:t>
            </a:r>
            <a:r>
              <a:rPr lang="en-US" dirty="0" err="1" smtClean="0"/>
              <a:t>merkuri</a:t>
            </a:r>
            <a:r>
              <a:rPr lang="en-US" dirty="0" smtClean="0"/>
              <a:t> (Hg), </a:t>
            </a:r>
            <a:r>
              <a:rPr lang="en-US" dirty="0" err="1" smtClean="0"/>
              <a:t>arsenik</a:t>
            </a:r>
            <a:r>
              <a:rPr lang="en-US" dirty="0" smtClean="0"/>
              <a:t> (As) </a:t>
            </a:r>
            <a:r>
              <a:rPr lang="en-US" dirty="0" err="1" smtClean="0"/>
              <a:t>dan</a:t>
            </a:r>
            <a:r>
              <a:rPr lang="en-US" dirty="0" smtClean="0"/>
              <a:t> cadmium (</a:t>
            </a:r>
            <a:r>
              <a:rPr lang="en-US" dirty="0" err="1" smtClean="0"/>
              <a:t>Cd</a:t>
            </a:r>
            <a:r>
              <a:rPr lang="en-US" dirty="0" smtClean="0"/>
              <a:t>). </a:t>
            </a:r>
          </a:p>
          <a:p>
            <a:r>
              <a:rPr lang="en-US" dirty="0" err="1" smtClean="0"/>
              <a:t>Logam</a:t>
            </a:r>
            <a:r>
              <a:rPr lang="en-US" dirty="0" smtClean="0"/>
              <a:t> </a:t>
            </a:r>
            <a:r>
              <a:rPr lang="en-US" dirty="0" err="1" smtClean="0"/>
              <a:t>berat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komponen</a:t>
            </a:r>
            <a:r>
              <a:rPr lang="en-US" dirty="0" smtClean="0"/>
              <a:t>  </a:t>
            </a:r>
            <a:r>
              <a:rPr lang="en-US" dirty="0" err="1" smtClean="0"/>
              <a:t>alami</a:t>
            </a:r>
            <a:r>
              <a:rPr lang="en-US" dirty="0" smtClean="0"/>
              <a:t>  yang  </a:t>
            </a:r>
            <a:r>
              <a:rPr lang="en-US" dirty="0" err="1" smtClean="0"/>
              <a:t>terdapat</a:t>
            </a:r>
            <a:r>
              <a:rPr lang="en-US" dirty="0" smtClean="0"/>
              <a:t>  </a:t>
            </a:r>
            <a:r>
              <a:rPr lang="en-US" dirty="0" err="1" smtClean="0"/>
              <a:t>di</a:t>
            </a:r>
            <a:r>
              <a:rPr lang="en-US" dirty="0" smtClean="0"/>
              <a:t>  </a:t>
            </a:r>
            <a:r>
              <a:rPr lang="en-US" dirty="0" err="1" smtClean="0"/>
              <a:t>kulit</a:t>
            </a:r>
            <a:r>
              <a:rPr lang="en-US" dirty="0" smtClean="0"/>
              <a:t>  </a:t>
            </a:r>
            <a:r>
              <a:rPr lang="en-US" dirty="0" err="1" smtClean="0"/>
              <a:t>bumi</a:t>
            </a:r>
            <a:r>
              <a:rPr lang="en-US" dirty="0" smtClean="0"/>
              <a:t>  yang 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didegradasi</a:t>
            </a:r>
            <a:r>
              <a:rPr lang="en-US" dirty="0" smtClean="0"/>
              <a:t>  </a:t>
            </a:r>
            <a:r>
              <a:rPr lang="en-US" dirty="0" err="1" smtClean="0"/>
              <a:t>ataupun</a:t>
            </a:r>
            <a:r>
              <a:rPr lang="en-US" dirty="0" smtClean="0"/>
              <a:t>  </a:t>
            </a:r>
            <a:r>
              <a:rPr lang="en-US" dirty="0" err="1" smtClean="0"/>
              <a:t>dihancurkan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zat</a:t>
            </a:r>
            <a:r>
              <a:rPr lang="en-US" dirty="0" smtClean="0"/>
              <a:t> yang </a:t>
            </a:r>
            <a:r>
              <a:rPr lang="en-US" dirty="0" err="1" smtClean="0"/>
              <a:t>berbahaya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bioakumulasi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Logam</a:t>
            </a:r>
            <a:r>
              <a:rPr lang="en-US" dirty="0" smtClean="0"/>
              <a:t> </a:t>
            </a:r>
            <a:r>
              <a:rPr lang="en-US" dirty="0" err="1" smtClean="0"/>
              <a:t>Berat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Bioakumulasi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peningkatan</a:t>
            </a:r>
            <a:r>
              <a:rPr lang="en-US" dirty="0" smtClean="0"/>
              <a:t> </a:t>
            </a:r>
            <a:r>
              <a:rPr lang="en-US" dirty="0" err="1" smtClean="0"/>
              <a:t>konsentrasi</a:t>
            </a:r>
            <a:r>
              <a:rPr lang="en-US" dirty="0" smtClean="0"/>
              <a:t> </a:t>
            </a:r>
            <a:r>
              <a:rPr lang="en-US" dirty="0" err="1" smtClean="0"/>
              <a:t>zat</a:t>
            </a:r>
            <a:r>
              <a:rPr lang="en-US" dirty="0" smtClean="0"/>
              <a:t> </a:t>
            </a:r>
            <a:r>
              <a:rPr lang="en-US" dirty="0" err="1" smtClean="0"/>
              <a:t>kimia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tubuh</a:t>
            </a:r>
            <a:r>
              <a:rPr lang="en-US" dirty="0" smtClean="0"/>
              <a:t> </a:t>
            </a:r>
            <a:r>
              <a:rPr lang="en-US" dirty="0" err="1" smtClean="0"/>
              <a:t>mahluk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yang </a:t>
            </a:r>
            <a:r>
              <a:rPr lang="en-US" dirty="0" err="1" smtClean="0"/>
              <a:t>cukup</a:t>
            </a:r>
            <a:r>
              <a:rPr lang="en-US" dirty="0" smtClean="0"/>
              <a:t> lama, </a:t>
            </a:r>
            <a:r>
              <a:rPr lang="en-US" dirty="0" err="1" smtClean="0"/>
              <a:t>dibandingkan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konsentrasi</a:t>
            </a:r>
            <a:r>
              <a:rPr lang="en-US" dirty="0" smtClean="0"/>
              <a:t> </a:t>
            </a:r>
            <a:r>
              <a:rPr lang="en-US" dirty="0" err="1" smtClean="0"/>
              <a:t>zat</a:t>
            </a:r>
            <a:r>
              <a:rPr lang="en-US" dirty="0" smtClean="0"/>
              <a:t> </a:t>
            </a:r>
            <a:r>
              <a:rPr lang="en-US" dirty="0" err="1" smtClean="0"/>
              <a:t>kimia</a:t>
            </a:r>
            <a:r>
              <a:rPr lang="en-US" dirty="0" smtClean="0"/>
              <a:t> yang </a:t>
            </a: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” (</a:t>
            </a:r>
            <a:r>
              <a:rPr lang="en-US" dirty="0" err="1" smtClean="0"/>
              <a:t>Yudo</a:t>
            </a:r>
            <a:r>
              <a:rPr lang="en-US" dirty="0" smtClean="0"/>
              <a:t>, 2006).</a:t>
            </a:r>
          </a:p>
          <a:p>
            <a:r>
              <a:rPr lang="en-US" dirty="0" err="1" smtClean="0"/>
              <a:t>Dapat</a:t>
            </a:r>
            <a:r>
              <a:rPr lang="en-US" dirty="0" smtClean="0"/>
              <a:t>  </a:t>
            </a:r>
            <a:r>
              <a:rPr lang="en-US" dirty="0" err="1" smtClean="0"/>
              <a:t>disebutkan</a:t>
            </a:r>
            <a:r>
              <a:rPr lang="en-US" dirty="0" smtClean="0"/>
              <a:t>  </a:t>
            </a:r>
            <a:r>
              <a:rPr lang="en-US" dirty="0" err="1" smtClean="0"/>
              <a:t>bahwa</a:t>
            </a:r>
            <a:r>
              <a:rPr lang="en-US" dirty="0" smtClean="0"/>
              <a:t>  </a:t>
            </a:r>
            <a:r>
              <a:rPr lang="en-US" dirty="0" err="1" smtClean="0"/>
              <a:t>semua</a:t>
            </a:r>
            <a:r>
              <a:rPr lang="en-US" dirty="0" smtClean="0"/>
              <a:t>  </a:t>
            </a:r>
            <a:r>
              <a:rPr lang="en-US" dirty="0" err="1" smtClean="0"/>
              <a:t>logam</a:t>
            </a:r>
            <a:r>
              <a:rPr lang="en-US" dirty="0" smtClean="0"/>
              <a:t>  </a:t>
            </a:r>
            <a:r>
              <a:rPr lang="en-US" dirty="0" err="1" smtClean="0"/>
              <a:t>berat</a:t>
            </a:r>
            <a:r>
              <a:rPr lang="en-US" dirty="0" smtClean="0"/>
              <a:t> 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acun</a:t>
            </a:r>
            <a:r>
              <a:rPr lang="en-US" dirty="0" smtClean="0"/>
              <a:t> yang </a:t>
            </a:r>
            <a:r>
              <a:rPr lang="en-US" dirty="0" err="1" smtClean="0"/>
              <a:t>meracuni</a:t>
            </a:r>
            <a:r>
              <a:rPr lang="en-US" dirty="0" smtClean="0"/>
              <a:t>  </a:t>
            </a:r>
            <a:r>
              <a:rPr lang="en-US" dirty="0" err="1" smtClean="0"/>
              <a:t>tubuh</a:t>
            </a:r>
            <a:r>
              <a:rPr lang="en-US" dirty="0" smtClean="0"/>
              <a:t> </a:t>
            </a:r>
            <a:r>
              <a:rPr lang="en-US" dirty="0" err="1" smtClean="0"/>
              <a:t>makhluk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. </a:t>
            </a:r>
            <a:r>
              <a:rPr lang="en-US" dirty="0" err="1" smtClean="0"/>
              <a:t>Misalnya</a:t>
            </a:r>
            <a:r>
              <a:rPr lang="en-US" dirty="0" smtClean="0"/>
              <a:t> </a:t>
            </a:r>
            <a:r>
              <a:rPr lang="en-US" dirty="0" err="1" smtClean="0"/>
              <a:t>logam</a:t>
            </a:r>
            <a:r>
              <a:rPr lang="en-US" dirty="0" smtClean="0"/>
              <a:t> air </a:t>
            </a:r>
            <a:r>
              <a:rPr lang="en-US" dirty="0" err="1" smtClean="0"/>
              <a:t>raksa</a:t>
            </a:r>
            <a:r>
              <a:rPr lang="en-US" dirty="0" smtClean="0"/>
              <a:t> (Hg), </a:t>
            </a:r>
            <a:r>
              <a:rPr lang="en-US" dirty="0" err="1" smtClean="0"/>
              <a:t>kadmium</a:t>
            </a:r>
            <a:r>
              <a:rPr lang="en-US" dirty="0" smtClean="0"/>
              <a:t> (</a:t>
            </a:r>
            <a:r>
              <a:rPr lang="en-US" dirty="0" err="1" smtClean="0"/>
              <a:t>Cd</a:t>
            </a:r>
            <a:r>
              <a:rPr lang="en-US" dirty="0" smtClean="0"/>
              <a:t>), </a:t>
            </a:r>
            <a:r>
              <a:rPr lang="en-US" dirty="0" err="1" smtClean="0"/>
              <a:t>timah</a:t>
            </a:r>
            <a:r>
              <a:rPr lang="en-US" dirty="0" smtClean="0"/>
              <a:t> (</a:t>
            </a:r>
            <a:r>
              <a:rPr lang="en-US" dirty="0" err="1" smtClean="0"/>
              <a:t>Pb</a:t>
            </a:r>
            <a:r>
              <a:rPr lang="en-US" dirty="0" smtClean="0"/>
              <a:t>),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khrom</a:t>
            </a:r>
            <a:r>
              <a:rPr lang="en-US" dirty="0" smtClean="0"/>
              <a:t> (Cr). </a:t>
            </a:r>
            <a:r>
              <a:rPr lang="en-US" dirty="0" err="1" smtClean="0"/>
              <a:t>Sebagian</a:t>
            </a:r>
            <a:r>
              <a:rPr lang="en-US" dirty="0" smtClean="0"/>
              <a:t>  </a:t>
            </a:r>
            <a:r>
              <a:rPr lang="en-US" dirty="0" err="1" smtClean="0"/>
              <a:t>dari</a:t>
            </a:r>
            <a:r>
              <a:rPr lang="en-US" dirty="0" smtClean="0"/>
              <a:t>  </a:t>
            </a:r>
            <a:r>
              <a:rPr lang="en-US" dirty="0" err="1" smtClean="0"/>
              <a:t>logam-logam</a:t>
            </a:r>
            <a:r>
              <a:rPr lang="en-US" dirty="0" smtClean="0"/>
              <a:t>  </a:t>
            </a:r>
            <a:r>
              <a:rPr lang="en-US" dirty="0" err="1" smtClean="0"/>
              <a:t>berat</a:t>
            </a:r>
            <a:r>
              <a:rPr lang="en-US" dirty="0" smtClean="0"/>
              <a:t>  </a:t>
            </a:r>
            <a:r>
              <a:rPr lang="en-US" dirty="0" err="1" smtClean="0"/>
              <a:t>tersebut</a:t>
            </a:r>
            <a:r>
              <a:rPr lang="en-US" dirty="0" smtClean="0"/>
              <a:t> 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dibutuhkan</a:t>
            </a:r>
            <a:r>
              <a:rPr lang="en-US" dirty="0" smtClean="0"/>
              <a:t> 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makhluk</a:t>
            </a:r>
            <a:r>
              <a:rPr lang="en-US" dirty="0" smtClean="0"/>
              <a:t> 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kadar</a:t>
            </a:r>
            <a:r>
              <a:rPr lang="en-US" dirty="0" smtClean="0"/>
              <a:t> yang  </a:t>
            </a:r>
            <a:r>
              <a:rPr lang="en-US" dirty="0" err="1" smtClean="0"/>
              <a:t>sangat</a:t>
            </a:r>
            <a:r>
              <a:rPr lang="en-US" dirty="0" smtClean="0"/>
              <a:t>  </a:t>
            </a:r>
            <a:r>
              <a:rPr lang="en-US" dirty="0" err="1" smtClean="0"/>
              <a:t>sedikit</a:t>
            </a:r>
            <a:r>
              <a:rPr lang="en-US" dirty="0" smtClean="0"/>
              <a:t>.  </a:t>
            </a:r>
            <a:r>
              <a:rPr lang="en-US" dirty="0" err="1" smtClean="0"/>
              <a:t>Logam</a:t>
            </a:r>
            <a:r>
              <a:rPr lang="en-US" dirty="0" smtClean="0"/>
              <a:t> yang </a:t>
            </a:r>
            <a:r>
              <a:rPr lang="en-US" dirty="0" err="1" smtClean="0"/>
              <a:t>diperlukan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dinamakan</a:t>
            </a:r>
            <a:r>
              <a:rPr lang="en-US" dirty="0" smtClean="0"/>
              <a:t> </a:t>
            </a:r>
            <a:r>
              <a:rPr lang="en-US" dirty="0" err="1" smtClean="0"/>
              <a:t>logam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mineral </a:t>
            </a:r>
            <a:r>
              <a:rPr lang="en-US" dirty="0" err="1" smtClean="0"/>
              <a:t>esensial</a:t>
            </a:r>
            <a:r>
              <a:rPr lang="en-US" dirty="0" smtClean="0"/>
              <a:t>  </a:t>
            </a:r>
            <a:r>
              <a:rPr lang="en-US" dirty="0" err="1" smtClean="0"/>
              <a:t>tubuh</a:t>
            </a:r>
            <a:r>
              <a:rPr lang="en-US" dirty="0" smtClean="0"/>
              <a:t>.  </a:t>
            </a:r>
            <a:r>
              <a:rPr lang="en-US" dirty="0" err="1" smtClean="0"/>
              <a:t>Beberapa</a:t>
            </a:r>
            <a:r>
              <a:rPr lang="en-US" dirty="0" smtClean="0"/>
              <a:t>   </a:t>
            </a:r>
            <a:r>
              <a:rPr lang="en-US" dirty="0" err="1" smtClean="0"/>
              <a:t>nama</a:t>
            </a:r>
            <a:r>
              <a:rPr lang="en-US" dirty="0" smtClean="0"/>
              <a:t> </a:t>
            </a:r>
            <a:r>
              <a:rPr lang="en-US" dirty="0" err="1" smtClean="0"/>
              <a:t>logam-logam</a:t>
            </a:r>
            <a:r>
              <a:rPr lang="en-US" dirty="0" smtClean="0"/>
              <a:t> </a:t>
            </a:r>
            <a:r>
              <a:rPr lang="en-US" dirty="0" err="1" smtClean="0"/>
              <a:t>berat</a:t>
            </a:r>
            <a:r>
              <a:rPr lang="en-US" dirty="0" smtClean="0"/>
              <a:t>  </a:t>
            </a:r>
            <a:r>
              <a:rPr lang="en-US" dirty="0" err="1" smtClean="0"/>
              <a:t>esensial</a:t>
            </a:r>
            <a:r>
              <a:rPr lang="en-US" dirty="0" smtClean="0"/>
              <a:t>  </a:t>
            </a:r>
            <a:r>
              <a:rPr lang="en-US" dirty="0" err="1" smtClean="0"/>
              <a:t>adalah</a:t>
            </a:r>
            <a:r>
              <a:rPr lang="en-US" dirty="0" smtClean="0"/>
              <a:t>  </a:t>
            </a:r>
            <a:r>
              <a:rPr lang="en-US" dirty="0" err="1" smtClean="0"/>
              <a:t>tembaga</a:t>
            </a:r>
            <a:r>
              <a:rPr lang="en-US" dirty="0" smtClean="0"/>
              <a:t>  (Cu), </a:t>
            </a:r>
            <a:r>
              <a:rPr lang="en-US" dirty="0" err="1" smtClean="0"/>
              <a:t>seng</a:t>
            </a:r>
            <a:r>
              <a:rPr lang="en-US" dirty="0" smtClean="0"/>
              <a:t>  (Zn),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nikel</a:t>
            </a:r>
            <a:r>
              <a:rPr lang="en-US" dirty="0" smtClean="0"/>
              <a:t> (Ni) (</a:t>
            </a:r>
            <a:r>
              <a:rPr lang="en-US" dirty="0" err="1" smtClean="0"/>
              <a:t>Yatim</a:t>
            </a:r>
            <a:r>
              <a:rPr lang="en-US" dirty="0" smtClean="0"/>
              <a:t> </a:t>
            </a:r>
            <a:r>
              <a:rPr lang="en-US" dirty="0" err="1" smtClean="0"/>
              <a:t>dkk</a:t>
            </a:r>
            <a:r>
              <a:rPr lang="en-US" dirty="0" smtClean="0"/>
              <a:t>, 1979).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Logam</a:t>
            </a:r>
            <a:r>
              <a:rPr lang="en-US" dirty="0" smtClean="0"/>
              <a:t> </a:t>
            </a:r>
            <a:r>
              <a:rPr lang="en-US" dirty="0" err="1" smtClean="0"/>
              <a:t>berat</a:t>
            </a:r>
            <a:r>
              <a:rPr lang="en-US" dirty="0" smtClean="0"/>
              <a:t> </a:t>
            </a:r>
            <a:r>
              <a:rPr lang="en-US" dirty="0" err="1" smtClean="0"/>
              <a:t>umumnya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logam</a:t>
            </a:r>
            <a:r>
              <a:rPr lang="en-US" dirty="0" smtClean="0"/>
              <a:t>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kepadatan</a:t>
            </a:r>
            <a:r>
              <a:rPr lang="en-US" dirty="0" smtClean="0"/>
              <a:t> </a:t>
            </a:r>
            <a:r>
              <a:rPr lang="en-US" dirty="0" err="1" smtClean="0"/>
              <a:t>spesifik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5 g/cm3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mempengaruhi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organisme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(</a:t>
            </a:r>
            <a:r>
              <a:rPr lang="en-US" dirty="0" err="1" smtClean="0"/>
              <a:t>Jarup</a:t>
            </a:r>
            <a:r>
              <a:rPr lang="en-US" dirty="0" smtClean="0"/>
              <a:t>, 2003). </a:t>
            </a:r>
          </a:p>
          <a:p>
            <a:r>
              <a:rPr lang="en-US" dirty="0" err="1" smtClean="0"/>
              <a:t>Logam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klasik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mempertahankan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biokimia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fisiologis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organisme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konsentrasi</a:t>
            </a:r>
            <a:r>
              <a:rPr lang="en-US" dirty="0" smtClean="0"/>
              <a:t> yang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rendah</a:t>
            </a:r>
            <a:r>
              <a:rPr lang="en-US" dirty="0" smtClean="0"/>
              <a:t>,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berbahaya</a:t>
            </a:r>
            <a:r>
              <a:rPr lang="en-US" dirty="0" smtClean="0"/>
              <a:t>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melebihi</a:t>
            </a:r>
            <a:r>
              <a:rPr lang="en-US" dirty="0" smtClean="0"/>
              <a:t> </a:t>
            </a:r>
            <a:r>
              <a:rPr lang="en-US" dirty="0" err="1" smtClean="0"/>
              <a:t>ambang</a:t>
            </a:r>
            <a:r>
              <a:rPr lang="en-US" dirty="0" smtClean="0"/>
              <a:t> </a:t>
            </a:r>
            <a:r>
              <a:rPr lang="en-US" dirty="0" err="1" smtClean="0"/>
              <a:t>batas</a:t>
            </a:r>
            <a:r>
              <a:rPr lang="en-US" dirty="0" smtClean="0"/>
              <a:t> </a:t>
            </a:r>
            <a:r>
              <a:rPr lang="en-US" dirty="0" err="1" smtClean="0"/>
              <a:t>konsentrasi</a:t>
            </a:r>
            <a:r>
              <a:rPr lang="en-US" dirty="0" smtClean="0"/>
              <a:t> yang </a:t>
            </a:r>
            <a:r>
              <a:rPr lang="en-US" dirty="0" err="1" smtClean="0"/>
              <a:t>tertentu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Meskipun</a:t>
            </a:r>
            <a:r>
              <a:rPr lang="en-US" dirty="0" smtClean="0"/>
              <a:t> </a:t>
            </a:r>
            <a:r>
              <a:rPr lang="en-US" dirty="0" err="1" smtClean="0"/>
              <a:t>diakui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logam</a:t>
            </a:r>
            <a:r>
              <a:rPr lang="en-US" dirty="0" smtClean="0"/>
              <a:t> </a:t>
            </a:r>
            <a:r>
              <a:rPr lang="en-US" dirty="0" err="1" smtClean="0"/>
              <a:t>berat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efek</a:t>
            </a:r>
            <a:r>
              <a:rPr lang="en-US" dirty="0" smtClean="0"/>
              <a:t> yang </a:t>
            </a:r>
            <a:r>
              <a:rPr lang="en-US" dirty="0" err="1" smtClean="0"/>
              <a:t>merugikan</a:t>
            </a:r>
            <a:r>
              <a:rPr lang="en-US" dirty="0" smtClean="0"/>
              <a:t> </a:t>
            </a:r>
            <a:r>
              <a:rPr lang="en-US" dirty="0" err="1" smtClean="0"/>
              <a:t>kesehatan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terakhir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yang </a:t>
            </a:r>
            <a:r>
              <a:rPr lang="en-US" dirty="0" err="1" smtClean="0"/>
              <a:t>panjang</a:t>
            </a:r>
            <a:r>
              <a:rPr lang="en-US" dirty="0" smtClean="0"/>
              <a:t>, </a:t>
            </a:r>
            <a:r>
              <a:rPr lang="en-US" dirty="0" err="1" smtClean="0"/>
              <a:t>paparan</a:t>
            </a:r>
            <a:r>
              <a:rPr lang="en-US" dirty="0" smtClean="0"/>
              <a:t>  </a:t>
            </a:r>
            <a:r>
              <a:rPr lang="en-US" dirty="0" err="1" smtClean="0"/>
              <a:t>logam</a:t>
            </a:r>
            <a:r>
              <a:rPr lang="en-US" dirty="0" smtClean="0"/>
              <a:t> </a:t>
            </a:r>
            <a:r>
              <a:rPr lang="en-US" dirty="0" err="1" smtClean="0"/>
              <a:t>berat</a:t>
            </a:r>
            <a:r>
              <a:rPr lang="en-US" dirty="0" smtClean="0"/>
              <a:t>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meningkat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6" t="24392" r="21787" b="5327"/>
          <a:stretch/>
        </p:blipFill>
        <p:spPr bwMode="auto">
          <a:xfrm>
            <a:off x="5963" y="764704"/>
            <a:ext cx="7272808" cy="5141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78771" y="1772816"/>
            <a:ext cx="13976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Studi</a:t>
            </a:r>
            <a:r>
              <a:rPr lang="en-US" dirty="0" smtClean="0"/>
              <a:t> </a:t>
            </a:r>
            <a:r>
              <a:rPr lang="en-US" dirty="0" err="1" smtClean="0"/>
              <a:t>Kasus</a:t>
            </a:r>
            <a:r>
              <a:rPr lang="en-US" dirty="0" smtClean="0"/>
              <a:t> </a:t>
            </a:r>
            <a:r>
              <a:rPr lang="en-US" dirty="0" err="1" smtClean="0"/>
              <a:t>Pencemaran</a:t>
            </a:r>
            <a:r>
              <a:rPr lang="en-US" dirty="0" smtClean="0"/>
              <a:t> Tanah </a:t>
            </a:r>
            <a:r>
              <a:rPr lang="en-US" dirty="0" err="1" smtClean="0"/>
              <a:t>oleh</a:t>
            </a:r>
            <a:r>
              <a:rPr lang="en-US" dirty="0" smtClean="0"/>
              <a:t> Air </a:t>
            </a:r>
            <a:r>
              <a:rPr lang="en-US" dirty="0" err="1" smtClean="0"/>
              <a:t>Lindi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5976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0" t="8904" r="31647" b="12586"/>
          <a:stretch/>
        </p:blipFill>
        <p:spPr bwMode="auto">
          <a:xfrm>
            <a:off x="611560" y="980728"/>
            <a:ext cx="7853819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5696" y="260648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FAKTA-FAKTA TPA PIYUNGAN</a:t>
            </a:r>
          </a:p>
          <a:p>
            <a:pPr algn="ctr"/>
            <a:r>
              <a:rPr lang="en-US" b="1" dirty="0" smtClean="0"/>
              <a:t> BANTUL YOGYAKARTA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74802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4" t="9076" r="34151" b="11901"/>
          <a:stretch/>
        </p:blipFill>
        <p:spPr bwMode="auto">
          <a:xfrm>
            <a:off x="780828" y="404664"/>
            <a:ext cx="7640877" cy="578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56966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6" t="12842" r="32032" b="6250"/>
          <a:stretch/>
        </p:blipFill>
        <p:spPr bwMode="auto">
          <a:xfrm>
            <a:off x="827584" y="260648"/>
            <a:ext cx="7753611" cy="5918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63575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48680"/>
            <a:ext cx="5633864" cy="5633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17155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48680"/>
            <a:ext cx="5904656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844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8640"/>
            <a:ext cx="6336754" cy="6336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80935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620688"/>
            <a:ext cx="5644108" cy="5644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73691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Air </a:t>
            </a:r>
            <a:r>
              <a:rPr lang="en-US" dirty="0" err="1" smtClean="0"/>
              <a:t>Lindi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Lindi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yang </a:t>
            </a:r>
            <a:r>
              <a:rPr lang="en-US" dirty="0" err="1"/>
              <a:t>merembes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 smtClean="0"/>
              <a:t>tumpukan</a:t>
            </a:r>
            <a:r>
              <a:rPr lang="en-US" dirty="0" smtClean="0"/>
              <a:t> </a:t>
            </a:r>
            <a:r>
              <a:rPr lang="en-US" dirty="0" err="1"/>
              <a:t>sampah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endapan</a:t>
            </a:r>
            <a:r>
              <a:rPr lang="en-US" dirty="0"/>
              <a:t> yang </a:t>
            </a:r>
            <a:r>
              <a:rPr lang="en-US" dirty="0" err="1"/>
              <a:t>berada</a:t>
            </a:r>
            <a:r>
              <a:rPr lang="en-US" dirty="0"/>
              <a:t> di </a:t>
            </a:r>
            <a:r>
              <a:rPr lang="en-US" dirty="0" err="1" smtClean="0"/>
              <a:t>bawah</a:t>
            </a:r>
            <a:r>
              <a:rPr lang="en-US" dirty="0" smtClean="0"/>
              <a:t> </a:t>
            </a:r>
            <a:r>
              <a:rPr lang="en-US" dirty="0"/>
              <a:t>landfill yang </a:t>
            </a:r>
            <a:r>
              <a:rPr lang="en-US" dirty="0" err="1"/>
              <a:t>terakumulasi</a:t>
            </a:r>
            <a:r>
              <a:rPr lang="en-US" dirty="0"/>
              <a:t>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organik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anorganik</a:t>
            </a:r>
            <a:r>
              <a:rPr lang="en-US" dirty="0"/>
              <a:t>¸ </a:t>
            </a:r>
            <a:r>
              <a:rPr lang="en-US" dirty="0" err="1"/>
              <a:t>logam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xenobiotik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Kapelewska</a:t>
            </a:r>
            <a:r>
              <a:rPr lang="en-US" dirty="0"/>
              <a:t> et al., 2019; Aziz et al., 2010). </a:t>
            </a:r>
          </a:p>
          <a:p>
            <a:r>
              <a:rPr lang="en-US" dirty="0" err="1"/>
              <a:t>Lindi</a:t>
            </a:r>
            <a:r>
              <a:rPr lang="en-US" dirty="0"/>
              <a:t> </a:t>
            </a:r>
            <a:r>
              <a:rPr lang="en-US" dirty="0" err="1"/>
              <a:t>mengandung</a:t>
            </a:r>
            <a:r>
              <a:rPr lang="en-US" dirty="0"/>
              <a:t> </a:t>
            </a:r>
            <a:r>
              <a:rPr lang="en-US" dirty="0" err="1"/>
              <a:t>zat</a:t>
            </a:r>
            <a:r>
              <a:rPr lang="en-US" dirty="0"/>
              <a:t> </a:t>
            </a:r>
            <a:r>
              <a:rPr lang="en-US" dirty="0" err="1"/>
              <a:t>berbahaya</a:t>
            </a:r>
            <a:r>
              <a:rPr lang="en-US" dirty="0"/>
              <a:t> yang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 smtClean="0"/>
              <a:t>diolah</a:t>
            </a:r>
            <a:r>
              <a:rPr lang="en-US" dirty="0" smtClean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mencemari</a:t>
            </a:r>
            <a:r>
              <a:rPr lang="en-US" dirty="0"/>
              <a:t> </a:t>
            </a:r>
            <a:r>
              <a:rPr lang="en-US" dirty="0" err="1"/>
              <a:t>sumur</a:t>
            </a:r>
            <a:r>
              <a:rPr lang="en-US" dirty="0"/>
              <a:t>/air </a:t>
            </a:r>
            <a:r>
              <a:rPr lang="en-US" dirty="0" err="1"/>
              <a:t>tanah</a:t>
            </a:r>
            <a:r>
              <a:rPr lang="en-US" dirty="0"/>
              <a:t>, </a:t>
            </a:r>
            <a:r>
              <a:rPr lang="en-US" dirty="0" err="1"/>
              <a:t>sungai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kematian</a:t>
            </a:r>
            <a:r>
              <a:rPr lang="en-US" dirty="0"/>
              <a:t> biota. </a:t>
            </a:r>
          </a:p>
          <a:p>
            <a:r>
              <a:rPr lang="en-US" dirty="0" err="1"/>
              <a:t>Secara</a:t>
            </a:r>
            <a:r>
              <a:rPr lang="en-US" dirty="0"/>
              <a:t> general,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lindi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/>
              <a:t>parameter </a:t>
            </a:r>
            <a:r>
              <a:rPr lang="en-US" b="1" dirty="0"/>
              <a:t>suspended solid (SS), COD, </a:t>
            </a:r>
            <a:r>
              <a:rPr lang="en-US" b="1" dirty="0" smtClean="0"/>
              <a:t>BOD</a:t>
            </a:r>
            <a:r>
              <a:rPr lang="en-US" b="1" dirty="0"/>
              <a:t>, pH,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amonia</a:t>
            </a:r>
            <a:r>
              <a:rPr lang="en-US" dirty="0"/>
              <a:t>. </a:t>
            </a:r>
            <a:r>
              <a:rPr lang="en-US" dirty="0" err="1"/>
              <a:t>Pemantauan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lindi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logam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 yang </a:t>
            </a:r>
            <a:r>
              <a:rPr lang="en-US" dirty="0" err="1"/>
              <a:t>berpotensi</a:t>
            </a:r>
            <a:r>
              <a:rPr lang="en-US" dirty="0"/>
              <a:t> </a:t>
            </a:r>
            <a:r>
              <a:rPr lang="en-US" dirty="0" err="1" smtClean="0"/>
              <a:t>meningkatkan</a:t>
            </a:r>
            <a:r>
              <a:rPr lang="en-US" dirty="0" smtClean="0"/>
              <a:t> </a:t>
            </a:r>
            <a:r>
              <a:rPr lang="en-US" dirty="0" err="1"/>
              <a:t>akumulasi</a:t>
            </a:r>
            <a:r>
              <a:rPr lang="en-US" dirty="0"/>
              <a:t> </a:t>
            </a:r>
            <a:r>
              <a:rPr lang="en-US" dirty="0" err="1"/>
              <a:t>toksisitas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 smtClean="0"/>
              <a:t>makhluk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Miaoa</a:t>
            </a:r>
            <a:r>
              <a:rPr lang="en-US" dirty="0"/>
              <a:t> et al., 2019; Oliveira et al., 2014). </a:t>
            </a:r>
          </a:p>
        </p:txBody>
      </p:sp>
    </p:spTree>
    <p:extLst>
      <p:ext uri="{BB962C8B-B14F-4D97-AF65-F5344CB8AC3E}">
        <p14:creationId xmlns:p14="http://schemas.microsoft.com/office/powerpoint/2010/main" val="3656487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Parameter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a. Biological Oxygen Demand (BOD)  </a:t>
            </a:r>
          </a:p>
          <a:p>
            <a:pPr marL="0" indent="0">
              <a:buNone/>
            </a:pPr>
            <a:r>
              <a:rPr lang="en-US" dirty="0" smtClean="0"/>
              <a:t>   BOD </a:t>
            </a:r>
            <a:r>
              <a:rPr lang="en-US" dirty="0" err="1"/>
              <a:t>merupakan</a:t>
            </a:r>
            <a:r>
              <a:rPr lang="en-US" dirty="0"/>
              <a:t> parameter yang </a:t>
            </a: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  </a:t>
            </a:r>
            <a:r>
              <a:rPr lang="en-US" dirty="0" err="1" smtClean="0"/>
              <a:t>oksigen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 smtClean="0"/>
              <a:t>mikroorganisme</a:t>
            </a:r>
            <a:r>
              <a:rPr lang="en-US" dirty="0" smtClean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menguraikan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 smtClean="0"/>
              <a:t>organik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/>
              <a:t>b. Chemical Oxygen Demand (COD)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/>
              <a:t>COD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oksigen</a:t>
            </a:r>
            <a:r>
              <a:rPr lang="en-US" dirty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mengoksidasi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organik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 smtClean="0"/>
              <a:t>kimia</a:t>
            </a:r>
            <a:r>
              <a:rPr lang="en-US" dirty="0" smtClean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anorganik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c. Total Suspended Solid (TSS)  </a:t>
            </a:r>
          </a:p>
          <a:p>
            <a:pPr marL="0" indent="0">
              <a:buNone/>
            </a:pPr>
            <a:r>
              <a:rPr lang="en-US" dirty="0" smtClean="0"/>
              <a:t>   TSS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partikel</a:t>
            </a:r>
            <a:r>
              <a:rPr lang="en-US" dirty="0"/>
              <a:t> </a:t>
            </a:r>
            <a:r>
              <a:rPr lang="en-US" dirty="0" err="1"/>
              <a:t>tersuspensi</a:t>
            </a:r>
            <a:r>
              <a:rPr lang="en-US" dirty="0"/>
              <a:t>. </a:t>
            </a:r>
            <a:r>
              <a:rPr lang="en-US" dirty="0" err="1"/>
              <a:t>Nilai</a:t>
            </a:r>
            <a:r>
              <a:rPr lang="en-US" dirty="0"/>
              <a:t> TSS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 smtClean="0"/>
              <a:t>pengolahan</a:t>
            </a:r>
            <a:r>
              <a:rPr lang="en-US" dirty="0" smtClean="0"/>
              <a:t> </a:t>
            </a:r>
            <a:r>
              <a:rPr lang="en-US" dirty="0" err="1"/>
              <a:t>lindi</a:t>
            </a:r>
            <a:r>
              <a:rPr lang="en-US" dirty="0"/>
              <a:t> TPA </a:t>
            </a:r>
            <a:r>
              <a:rPr lang="en-US" dirty="0" err="1"/>
              <a:t>Piyungan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545 mg/L, 375 </a:t>
            </a:r>
            <a:r>
              <a:rPr lang="en-US" dirty="0" smtClean="0"/>
              <a:t>mg/L </a:t>
            </a:r>
            <a:r>
              <a:rPr lang="en-US" dirty="0" err="1"/>
              <a:t>dan</a:t>
            </a:r>
            <a:r>
              <a:rPr lang="en-US" dirty="0"/>
              <a:t> 235 mg/L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TSS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/>
              <a:t>terlalu</a:t>
            </a:r>
            <a:r>
              <a:rPr lang="en-US" dirty="0"/>
              <a:t> </a:t>
            </a:r>
            <a:r>
              <a:rPr lang="en-US" dirty="0" err="1"/>
              <a:t>signifikan</a:t>
            </a:r>
            <a:r>
              <a:rPr lang="en-US" dirty="0"/>
              <a:t>. </a:t>
            </a: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tingginya</a:t>
            </a:r>
            <a:r>
              <a:rPr lang="en-US" dirty="0" smtClean="0"/>
              <a:t> TSS di TPA </a:t>
            </a:r>
            <a:r>
              <a:rPr lang="en-US" dirty="0" err="1" smtClean="0"/>
              <a:t>diduga</a:t>
            </a:r>
            <a:r>
              <a:rPr lang="en-US" dirty="0" smtClean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kandungan</a:t>
            </a:r>
            <a:r>
              <a:rPr lang="en-US" dirty="0"/>
              <a:t> </a:t>
            </a:r>
            <a:r>
              <a:rPr lang="en-US" dirty="0" err="1"/>
              <a:t>pasir</a:t>
            </a:r>
            <a:r>
              <a:rPr lang="en-US" dirty="0"/>
              <a:t> </a:t>
            </a:r>
            <a:r>
              <a:rPr lang="en-US" dirty="0" err="1"/>
              <a:t>halus</a:t>
            </a:r>
            <a:r>
              <a:rPr lang="en-US" dirty="0"/>
              <a:t>, </a:t>
            </a:r>
            <a:r>
              <a:rPr lang="en-US" dirty="0" err="1" smtClean="0"/>
              <a:t>lumpur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senyawa</a:t>
            </a:r>
            <a:r>
              <a:rPr lang="en-US" dirty="0"/>
              <a:t> </a:t>
            </a:r>
            <a:r>
              <a:rPr lang="en-US" dirty="0" err="1"/>
              <a:t>organik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terlarut</a:t>
            </a:r>
            <a:r>
              <a:rPr lang="en-US" dirty="0"/>
              <a:t> yang </a:t>
            </a:r>
            <a:r>
              <a:rPr lang="en-US" dirty="0" err="1"/>
              <a:t>ikut</a:t>
            </a:r>
            <a:r>
              <a:rPr lang="en-US" dirty="0"/>
              <a:t> </a:t>
            </a:r>
            <a:r>
              <a:rPr lang="en-US" dirty="0" err="1" smtClean="0"/>
              <a:t>terbawa</a:t>
            </a:r>
            <a:r>
              <a:rPr lang="en-US" dirty="0" smtClean="0"/>
              <a:t> </a:t>
            </a:r>
            <a:r>
              <a:rPr lang="en-US" dirty="0" err="1"/>
              <a:t>lindi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7076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Parameter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d. Nitrogen-Total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/>
              <a:t>nilai</a:t>
            </a:r>
            <a:r>
              <a:rPr lang="en-US" dirty="0"/>
              <a:t> N-Total yang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menunjukan</a:t>
            </a:r>
            <a:r>
              <a:rPr lang="en-US" dirty="0"/>
              <a:t>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/>
              <a:t>berlangsungnya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nitrogen yang </a:t>
            </a:r>
            <a:r>
              <a:rPr lang="en-US" dirty="0" err="1" smtClean="0"/>
              <a:t>berlangsung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e. </a:t>
            </a:r>
            <a:r>
              <a:rPr lang="en-US" dirty="0" err="1" smtClean="0"/>
              <a:t>Logam</a:t>
            </a:r>
            <a:r>
              <a:rPr lang="en-US" dirty="0" smtClean="0"/>
              <a:t> </a:t>
            </a:r>
            <a:r>
              <a:rPr lang="en-US" dirty="0" err="1" smtClean="0"/>
              <a:t>berat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Hg (</a:t>
            </a:r>
            <a:r>
              <a:rPr lang="en-US" dirty="0" err="1" smtClean="0"/>
              <a:t>merkuri</a:t>
            </a:r>
            <a:r>
              <a:rPr lang="en-US" dirty="0" smtClean="0"/>
              <a:t>), Cd (</a:t>
            </a:r>
            <a:r>
              <a:rPr lang="en-US" dirty="0" err="1" smtClean="0"/>
              <a:t>Kadmium</a:t>
            </a:r>
            <a:r>
              <a:rPr lang="en-US" dirty="0" smtClean="0"/>
              <a:t>), </a:t>
            </a:r>
            <a:r>
              <a:rPr lang="en-US" dirty="0" err="1" smtClean="0"/>
              <a:t>dll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4126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76672"/>
            <a:ext cx="625761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2594" y="4268995"/>
            <a:ext cx="70638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PERMEN LHK NO.59/</a:t>
            </a:r>
            <a:r>
              <a:rPr lang="en-US" dirty="0" err="1"/>
              <a:t>Menlhk</a:t>
            </a:r>
            <a:r>
              <a:rPr lang="en-US" dirty="0"/>
              <a:t>/</a:t>
            </a:r>
            <a:r>
              <a:rPr lang="en-US" dirty="0" err="1"/>
              <a:t>Setjen</a:t>
            </a:r>
            <a:r>
              <a:rPr lang="en-US" dirty="0"/>
              <a:t>/Kum.1/7/2016. </a:t>
            </a:r>
          </a:p>
          <a:p>
            <a:r>
              <a:rPr lang="en-US" dirty="0"/>
              <a:t>(2016). </a:t>
            </a:r>
            <a:r>
              <a:rPr lang="en-US" dirty="0" err="1"/>
              <a:t>Tentang</a:t>
            </a:r>
            <a:r>
              <a:rPr lang="en-US" dirty="0"/>
              <a:t> Baku </a:t>
            </a:r>
            <a:r>
              <a:rPr lang="en-US" dirty="0" err="1"/>
              <a:t>Mutu</a:t>
            </a:r>
            <a:r>
              <a:rPr lang="en-US" dirty="0"/>
              <a:t> </a:t>
            </a:r>
            <a:r>
              <a:rPr lang="en-US" dirty="0" err="1"/>
              <a:t>Lindi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Usaha </a:t>
            </a:r>
            <a:r>
              <a:rPr lang="en-US" dirty="0" err="1"/>
              <a:t>dan</a:t>
            </a:r>
            <a:r>
              <a:rPr lang="en-US" dirty="0"/>
              <a:t>/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Pemrosesan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Sampah</a:t>
            </a:r>
            <a:r>
              <a:rPr lang="en-US" dirty="0"/>
              <a:t>. Indonesia</a:t>
            </a:r>
            <a:r>
              <a:rPr lang="en-US" dirty="0" smtClean="0"/>
              <a:t>: </a:t>
            </a:r>
            <a:r>
              <a:rPr lang="en-US" dirty="0" err="1" smtClean="0"/>
              <a:t>Menteri</a:t>
            </a:r>
            <a:r>
              <a:rPr lang="en-US" dirty="0" smtClean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Kehutanan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015472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Pengertian</a:t>
            </a:r>
            <a:r>
              <a:rPr lang="en-US" dirty="0" smtClean="0"/>
              <a:t> Baku </a:t>
            </a:r>
            <a:r>
              <a:rPr lang="en-US" dirty="0" err="1" smtClean="0"/>
              <a:t>Mutu</a:t>
            </a:r>
            <a:r>
              <a:rPr lang="en-US" dirty="0" smtClean="0"/>
              <a:t> </a:t>
            </a:r>
            <a:r>
              <a:rPr lang="en-US" dirty="0" err="1" smtClean="0"/>
              <a:t>Lingk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err="1" smtClean="0"/>
              <a:t>Menurut</a:t>
            </a:r>
            <a:r>
              <a:rPr lang="en-US" sz="2400" dirty="0" smtClean="0"/>
              <a:t> </a:t>
            </a:r>
            <a:r>
              <a:rPr lang="en-US" sz="2400" dirty="0"/>
              <a:t>UU </a:t>
            </a:r>
            <a:r>
              <a:rPr lang="en-US" sz="2400" dirty="0" err="1"/>
              <a:t>Pengelolaan</a:t>
            </a:r>
            <a:r>
              <a:rPr lang="en-US" sz="2400" dirty="0"/>
              <a:t> </a:t>
            </a:r>
            <a:r>
              <a:rPr lang="en-US" sz="2400" dirty="0" err="1"/>
              <a:t>Lingk</a:t>
            </a:r>
            <a:r>
              <a:rPr lang="en-US" sz="2400" dirty="0"/>
              <a:t>. </a:t>
            </a:r>
            <a:r>
              <a:rPr lang="en-US" sz="2400" dirty="0" err="1"/>
              <a:t>Hidup</a:t>
            </a:r>
            <a:r>
              <a:rPr lang="en-US" sz="2400" dirty="0"/>
              <a:t> No. 23 </a:t>
            </a:r>
            <a:r>
              <a:rPr lang="en-US" sz="2400" dirty="0" err="1"/>
              <a:t>Thn</a:t>
            </a:r>
            <a:r>
              <a:rPr lang="en-US" sz="2400" dirty="0"/>
              <a:t> 1997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03648" y="2348880"/>
            <a:ext cx="62646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Baku </a:t>
            </a:r>
            <a:r>
              <a:rPr lang="en-US" sz="2400" dirty="0" err="1"/>
              <a:t>mutu</a:t>
            </a:r>
            <a:r>
              <a:rPr lang="en-US" sz="2400" dirty="0"/>
              <a:t> </a:t>
            </a:r>
            <a:r>
              <a:rPr lang="en-US" sz="2400" dirty="0" err="1"/>
              <a:t>lingkungan</a:t>
            </a:r>
            <a:r>
              <a:rPr lang="en-US" sz="2400" dirty="0"/>
              <a:t> </a:t>
            </a:r>
            <a:r>
              <a:rPr lang="en-US" sz="2400" dirty="0" err="1"/>
              <a:t>hidup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ukuran</a:t>
            </a:r>
            <a:r>
              <a:rPr lang="en-US" sz="2400" dirty="0"/>
              <a:t> </a:t>
            </a:r>
            <a:r>
              <a:rPr lang="en-US" sz="2400" dirty="0" err="1"/>
              <a:t>batas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kadar</a:t>
            </a:r>
            <a:r>
              <a:rPr lang="en-US" sz="2400" dirty="0"/>
              <a:t> </a:t>
            </a:r>
            <a:r>
              <a:rPr lang="en-US" sz="2400" dirty="0" err="1"/>
              <a:t>makhluk</a:t>
            </a:r>
            <a:r>
              <a:rPr lang="en-US" sz="2400" dirty="0"/>
              <a:t> </a:t>
            </a:r>
            <a:r>
              <a:rPr lang="en-US" sz="2400" dirty="0" err="1"/>
              <a:t>hidup</a:t>
            </a:r>
            <a:r>
              <a:rPr lang="en-US" sz="2400" dirty="0"/>
              <a:t>, </a:t>
            </a:r>
            <a:r>
              <a:rPr lang="en-US" sz="2400" dirty="0" err="1"/>
              <a:t>zat</a:t>
            </a:r>
            <a:r>
              <a:rPr lang="en-US" sz="2400" dirty="0"/>
              <a:t>, </a:t>
            </a:r>
            <a:r>
              <a:rPr lang="en-US" sz="2400" dirty="0" err="1"/>
              <a:t>energi</a:t>
            </a:r>
            <a:r>
              <a:rPr lang="en-US" sz="2400" dirty="0"/>
              <a:t>,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komponen</a:t>
            </a:r>
            <a:r>
              <a:rPr lang="en-US" sz="2400" dirty="0"/>
              <a:t> yang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/</a:t>
            </a:r>
            <a:r>
              <a:rPr lang="en-US" sz="2400" dirty="0" err="1"/>
              <a:t>atau</a:t>
            </a:r>
            <a:r>
              <a:rPr lang="en-US" sz="2400" dirty="0"/>
              <a:t> </a:t>
            </a:r>
            <a:r>
              <a:rPr lang="en-US" sz="2400" dirty="0" err="1"/>
              <a:t>unsur</a:t>
            </a:r>
            <a:r>
              <a:rPr lang="en-US" sz="2400" dirty="0"/>
              <a:t> </a:t>
            </a:r>
            <a:r>
              <a:rPr lang="en-US" sz="2400" dirty="0" err="1"/>
              <a:t>pencemar</a:t>
            </a:r>
            <a:r>
              <a:rPr lang="en-US" sz="2400" dirty="0"/>
              <a:t> yang </a:t>
            </a:r>
            <a:r>
              <a:rPr lang="en-US" sz="2400" dirty="0" err="1"/>
              <a:t>ditenggang</a:t>
            </a:r>
            <a:r>
              <a:rPr lang="en-US" sz="2400" dirty="0"/>
              <a:t> </a:t>
            </a:r>
            <a:r>
              <a:rPr lang="en-US" sz="2400" dirty="0" err="1"/>
              <a:t>keberadaannya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sumber</a:t>
            </a:r>
            <a:r>
              <a:rPr lang="en-US" sz="2400" dirty="0"/>
              <a:t> </a:t>
            </a:r>
            <a:r>
              <a:rPr lang="en-US" sz="2400" dirty="0" err="1"/>
              <a:t>daya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unsur</a:t>
            </a:r>
            <a:r>
              <a:rPr lang="en-US" sz="2400" dirty="0"/>
              <a:t> </a:t>
            </a:r>
            <a:r>
              <a:rPr lang="en-US" sz="2400" dirty="0" err="1"/>
              <a:t>lingkungan</a:t>
            </a:r>
            <a:r>
              <a:rPr lang="en-US" sz="2400" dirty="0"/>
              <a:t> </a:t>
            </a:r>
            <a:r>
              <a:rPr lang="en-US" sz="2400" dirty="0" err="1" smtClean="0"/>
              <a:t>hidup</a:t>
            </a: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315370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Uji</a:t>
            </a:r>
            <a:r>
              <a:rPr lang="en-US" dirty="0" smtClean="0"/>
              <a:t> </a:t>
            </a:r>
            <a:r>
              <a:rPr lang="en-US" dirty="0" err="1" smtClean="0"/>
              <a:t>Toksisitas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Uji</a:t>
            </a:r>
            <a:r>
              <a:rPr lang="en-US" dirty="0"/>
              <a:t> </a:t>
            </a:r>
            <a:r>
              <a:rPr lang="en-US" dirty="0" err="1"/>
              <a:t>toksisitas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uji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 smtClean="0"/>
              <a:t>mengetahui</a:t>
            </a:r>
            <a:r>
              <a:rPr lang="en-US" dirty="0" smtClean="0"/>
              <a:t> </a:t>
            </a:r>
            <a:r>
              <a:rPr lang="en-US" dirty="0" err="1"/>
              <a:t>konsentrasi</a:t>
            </a:r>
            <a:r>
              <a:rPr lang="en-US" dirty="0"/>
              <a:t> yang </a:t>
            </a:r>
            <a:r>
              <a:rPr lang="en-US" dirty="0" err="1"/>
              <a:t>mematikan</a:t>
            </a:r>
            <a:r>
              <a:rPr lang="en-US" dirty="0"/>
              <a:t> 50% </a:t>
            </a:r>
            <a:r>
              <a:rPr lang="en-US" dirty="0" err="1"/>
              <a:t>hewan</a:t>
            </a:r>
            <a:r>
              <a:rPr lang="en-US" dirty="0"/>
              <a:t> </a:t>
            </a:r>
            <a:r>
              <a:rPr lang="en-US" dirty="0" err="1"/>
              <a:t>uji</a:t>
            </a:r>
            <a:r>
              <a:rPr lang="en-US" dirty="0"/>
              <a:t> (LC50). </a:t>
            </a:r>
            <a:endParaRPr lang="en-US" dirty="0" smtClean="0"/>
          </a:p>
          <a:p>
            <a:r>
              <a:rPr lang="en-US" dirty="0" err="1" smtClean="0"/>
              <a:t>Semakin</a:t>
            </a:r>
            <a:r>
              <a:rPr lang="en-US" dirty="0" smtClean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LC50 </a:t>
            </a:r>
            <a:r>
              <a:rPr lang="en-US" dirty="0" err="1"/>
              <a:t>menunjukan</a:t>
            </a:r>
            <a:r>
              <a:rPr lang="en-US" dirty="0"/>
              <a:t> </a:t>
            </a:r>
            <a:r>
              <a:rPr lang="en-US" dirty="0" err="1" smtClean="0"/>
              <a:t>semakin</a:t>
            </a:r>
            <a:r>
              <a:rPr lang="en-US" dirty="0" smtClean="0"/>
              <a:t> </a:t>
            </a:r>
            <a:r>
              <a:rPr lang="en-US" dirty="0" err="1"/>
              <a:t>beracun</a:t>
            </a:r>
            <a:r>
              <a:rPr lang="en-US" dirty="0"/>
              <a:t> </a:t>
            </a:r>
            <a:r>
              <a:rPr lang="en-US" dirty="0" err="1"/>
              <a:t>zat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 </a:t>
            </a:r>
            <a:r>
              <a:rPr lang="en-US" dirty="0" err="1"/>
              <a:t>Uji</a:t>
            </a:r>
            <a:r>
              <a:rPr lang="en-US" dirty="0"/>
              <a:t> </a:t>
            </a:r>
            <a:r>
              <a:rPr lang="en-US" dirty="0" err="1"/>
              <a:t>toksisitas</a:t>
            </a:r>
            <a:r>
              <a:rPr lang="en-US" dirty="0"/>
              <a:t> </a:t>
            </a:r>
            <a:r>
              <a:rPr lang="en-US" dirty="0" err="1"/>
              <a:t>akut</a:t>
            </a:r>
            <a:r>
              <a:rPr lang="en-US" dirty="0"/>
              <a:t> </a:t>
            </a:r>
            <a:r>
              <a:rPr lang="en-US" dirty="0" err="1" smtClean="0"/>
              <a:t>diamati</a:t>
            </a:r>
            <a:r>
              <a:rPr lang="en-US" dirty="0" smtClean="0"/>
              <a:t> </a:t>
            </a:r>
            <a:r>
              <a:rPr lang="en-US" dirty="0" err="1"/>
              <a:t>selama</a:t>
            </a:r>
            <a:r>
              <a:rPr lang="en-US" dirty="0"/>
              <a:t> 24 jam </a:t>
            </a:r>
            <a:r>
              <a:rPr lang="en-US" dirty="0" err="1"/>
              <a:t>dengan</a:t>
            </a:r>
            <a:r>
              <a:rPr lang="en-US" dirty="0"/>
              <a:t> interval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 smtClean="0"/>
              <a:t>pengamatan</a:t>
            </a:r>
            <a:r>
              <a:rPr lang="en-US" dirty="0" smtClean="0"/>
              <a:t> </a:t>
            </a:r>
            <a:r>
              <a:rPr lang="en-US" dirty="0" err="1"/>
              <a:t>selama</a:t>
            </a:r>
            <a:r>
              <a:rPr lang="en-US" dirty="0"/>
              <a:t> 12 jam.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 smtClean="0"/>
              <a:t>pengamatan</a:t>
            </a:r>
            <a:r>
              <a:rPr lang="en-US" dirty="0" smtClean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/>
              <a:t>mortalitas</a:t>
            </a:r>
            <a:r>
              <a:rPr lang="en-US" dirty="0"/>
              <a:t> daphnia. </a:t>
            </a:r>
          </a:p>
        </p:txBody>
      </p:sp>
    </p:spTree>
    <p:extLst>
      <p:ext uri="{BB962C8B-B14F-4D97-AF65-F5344CB8AC3E}">
        <p14:creationId xmlns:p14="http://schemas.microsoft.com/office/powerpoint/2010/main" val="24050387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7"/>
            <a:ext cx="4600775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67544" y="5618482"/>
            <a:ext cx="48061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http://segorolaniwak.blogspot.com/2018/09/budidaya-pakan-alami-daphnia-sp.html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3636" y="447221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err="1" smtClean="0"/>
              <a:t>Dhapnia</a:t>
            </a:r>
            <a:r>
              <a:rPr lang="en-US" sz="3200" dirty="0" smtClean="0"/>
              <a:t> </a:t>
            </a:r>
            <a:r>
              <a:rPr lang="en-US" sz="3200" dirty="0" err="1" smtClean="0"/>
              <a:t>sp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5273663" y="1366838"/>
            <a:ext cx="37799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Pattiwael</a:t>
            </a:r>
            <a:r>
              <a:rPr lang="en-US" dirty="0"/>
              <a:t> et. al. (2013), Daphnia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 smtClean="0"/>
              <a:t>bertahan</a:t>
            </a:r>
            <a:r>
              <a:rPr lang="en-US" dirty="0" smtClean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ekstrim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mensintesis</a:t>
            </a:r>
            <a:r>
              <a:rPr lang="en-US" dirty="0"/>
              <a:t> </a:t>
            </a:r>
            <a:r>
              <a:rPr lang="en-US" dirty="0" err="1"/>
              <a:t>haemoglobin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 smtClean="0"/>
              <a:t>konsentrasi</a:t>
            </a:r>
            <a:r>
              <a:rPr lang="en-US" dirty="0" smtClean="0"/>
              <a:t> </a:t>
            </a:r>
            <a:r>
              <a:rPr lang="en-US" dirty="0" err="1"/>
              <a:t>limbah</a:t>
            </a:r>
            <a:r>
              <a:rPr lang="en-US" dirty="0"/>
              <a:t> yang </a:t>
            </a:r>
            <a:r>
              <a:rPr lang="en-US" dirty="0" err="1" smtClean="0"/>
              <a:t>tinggi</a:t>
            </a:r>
            <a:r>
              <a:rPr lang="en-US" dirty="0" smtClean="0"/>
              <a:t>. </a:t>
            </a:r>
            <a:r>
              <a:rPr lang="en-US" dirty="0"/>
              <a:t>Daphnia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 smtClean="0"/>
              <a:t>bertahan</a:t>
            </a:r>
            <a:r>
              <a:rPr lang="en-US" dirty="0" smtClean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 smtClean="0"/>
              <a:t>menurunnya</a:t>
            </a:r>
            <a:r>
              <a:rPr lang="en-US" dirty="0" smtClean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reproduksi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</a:p>
          <a:p>
            <a:r>
              <a:rPr lang="en-US" dirty="0" err="1"/>
              <a:t>deferensiasi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 smtClean="0"/>
              <a:t>kelamin</a:t>
            </a:r>
            <a:r>
              <a:rPr lang="en-US" dirty="0" smtClean="0"/>
              <a:t>. </a:t>
            </a:r>
            <a:r>
              <a:rPr lang="en-US" dirty="0"/>
              <a:t>Daphnia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ekstrim</a:t>
            </a:r>
            <a:r>
              <a:rPr lang="en-US" dirty="0"/>
              <a:t> </a:t>
            </a:r>
            <a:r>
              <a:rPr lang="en-US" dirty="0" err="1"/>
              <a:t>populasi</a:t>
            </a:r>
            <a:r>
              <a:rPr lang="en-US" dirty="0"/>
              <a:t> yang </a:t>
            </a:r>
            <a:r>
              <a:rPr lang="en-US" dirty="0" err="1"/>
              <a:t>terpapar</a:t>
            </a:r>
            <a:r>
              <a:rPr lang="en-US" dirty="0"/>
              <a:t> </a:t>
            </a:r>
            <a:r>
              <a:rPr lang="en-US" dirty="0" err="1" smtClean="0"/>
              <a:t>limbah</a:t>
            </a:r>
            <a:r>
              <a:rPr lang="en-US" dirty="0" smtClean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kelamin</a:t>
            </a:r>
            <a:r>
              <a:rPr lang="en-US" dirty="0"/>
              <a:t> </a:t>
            </a:r>
            <a:r>
              <a:rPr lang="en-US" dirty="0" err="1"/>
              <a:t>jantan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 smtClean="0"/>
              <a:t>tubuhnya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kecil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5415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1484784"/>
            <a:ext cx="6564259" cy="3316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14662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Diketahui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konsentrasi</a:t>
            </a:r>
            <a:r>
              <a:rPr lang="en-US" dirty="0"/>
              <a:t> </a:t>
            </a:r>
            <a:r>
              <a:rPr lang="en-US" dirty="0" err="1"/>
              <a:t>lindi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 smtClean="0"/>
              <a:t>semakin</a:t>
            </a:r>
            <a:r>
              <a:rPr lang="en-US" dirty="0" smtClean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kematian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Daphnia. </a:t>
            </a:r>
            <a:r>
              <a:rPr lang="en-US" dirty="0" smtClean="0"/>
              <a:t>Data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kematian</a:t>
            </a:r>
            <a:r>
              <a:rPr lang="en-US" dirty="0"/>
              <a:t> Daphnia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influen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konsentrasi</a:t>
            </a:r>
            <a:r>
              <a:rPr lang="en-US" dirty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/>
              <a:t>rendah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efluen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 smtClean="0"/>
              <a:t>mungkin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efluen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proses </a:t>
            </a:r>
            <a:r>
              <a:rPr lang="en-US" dirty="0" err="1" smtClean="0"/>
              <a:t>pengolahan</a:t>
            </a:r>
            <a:r>
              <a:rPr lang="en-US" dirty="0" smtClean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kandungan</a:t>
            </a:r>
            <a:r>
              <a:rPr lang="en-US" dirty="0"/>
              <a:t> </a:t>
            </a:r>
            <a:r>
              <a:rPr lang="en-US" dirty="0" err="1"/>
              <a:t>racun</a:t>
            </a:r>
            <a:r>
              <a:rPr lang="en-US" dirty="0"/>
              <a:t> di </a:t>
            </a:r>
            <a:r>
              <a:rPr lang="en-US" dirty="0" err="1"/>
              <a:t>dalamnya</a:t>
            </a:r>
            <a:r>
              <a:rPr lang="en-US" dirty="0"/>
              <a:t>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/>
              <a:t>tereduksi</a:t>
            </a:r>
            <a:r>
              <a:rPr lang="en-US" dirty="0"/>
              <a:t>. </a:t>
            </a:r>
            <a:r>
              <a:rPr lang="en-US" dirty="0" err="1"/>
              <a:t>Kondisi</a:t>
            </a:r>
            <a:r>
              <a:rPr lang="en-US" dirty="0"/>
              <a:t> pH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pengujian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 smtClean="0"/>
              <a:t>influen</a:t>
            </a:r>
            <a:r>
              <a:rPr lang="en-US" dirty="0" smtClean="0"/>
              <a:t> </a:t>
            </a:r>
            <a:r>
              <a:rPr lang="en-US" dirty="0" err="1"/>
              <a:t>lindi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kisaran</a:t>
            </a:r>
            <a:r>
              <a:rPr lang="en-US" dirty="0"/>
              <a:t> 8,2 – 8,37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/>
              <a:t>efluen</a:t>
            </a:r>
            <a:r>
              <a:rPr lang="en-US" dirty="0"/>
              <a:t> </a:t>
            </a:r>
            <a:r>
              <a:rPr lang="en-US" dirty="0" err="1"/>
              <a:t>kisaran</a:t>
            </a:r>
            <a:r>
              <a:rPr lang="en-US" dirty="0"/>
              <a:t> pH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8,2 – 8,5. </a:t>
            </a:r>
          </a:p>
        </p:txBody>
      </p:sp>
    </p:spTree>
    <p:extLst>
      <p:ext uri="{BB962C8B-B14F-4D97-AF65-F5344CB8AC3E}">
        <p14:creationId xmlns:p14="http://schemas.microsoft.com/office/powerpoint/2010/main" val="20799186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2800" dirty="0" smtClean="0"/>
              <a:t>Pengaruh </a:t>
            </a:r>
            <a:r>
              <a:rPr lang="sv-SE" sz="2800" dirty="0"/>
              <a:t>Kualitas Lindi terhadap Kematian </a:t>
            </a:r>
            <a:br>
              <a:rPr lang="sv-SE" sz="2800" dirty="0"/>
            </a:br>
            <a:r>
              <a:rPr lang="sv-SE" sz="2800" dirty="0"/>
              <a:t>Daphnia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Daphnia yang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dipaparkan</a:t>
            </a:r>
            <a:r>
              <a:rPr lang="en-US" sz="2400" dirty="0"/>
              <a:t> </a:t>
            </a:r>
            <a:r>
              <a:rPr lang="en-US" sz="2400" dirty="0" err="1"/>
              <a:t>lindi</a:t>
            </a:r>
            <a:r>
              <a:rPr lang="en-US" sz="2400" dirty="0"/>
              <a:t> </a:t>
            </a:r>
            <a:r>
              <a:rPr lang="en-US" sz="2400" dirty="0" err="1"/>
              <a:t>mengalami</a:t>
            </a:r>
            <a:r>
              <a:rPr lang="en-US" sz="2400" dirty="0"/>
              <a:t> </a:t>
            </a:r>
            <a:r>
              <a:rPr lang="en-US" sz="2400" dirty="0" err="1" smtClean="0"/>
              <a:t>perubahan</a:t>
            </a:r>
            <a:r>
              <a:rPr lang="en-US" sz="2400" dirty="0" smtClean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aktif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pasif</a:t>
            </a:r>
            <a:r>
              <a:rPr lang="en-US" sz="2400" dirty="0"/>
              <a:t>. </a:t>
            </a:r>
            <a:r>
              <a:rPr lang="en-US" sz="2400" dirty="0" smtClean="0"/>
              <a:t>Daphnia </a:t>
            </a:r>
            <a:r>
              <a:rPr lang="en-US" sz="2400" dirty="0" err="1" smtClean="0"/>
              <a:t>berenang</a:t>
            </a:r>
            <a:r>
              <a:rPr lang="en-US" sz="2400" dirty="0" smtClean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permukaan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menghirup</a:t>
            </a:r>
            <a:r>
              <a:rPr lang="en-US" sz="2400" dirty="0"/>
              <a:t> </a:t>
            </a:r>
            <a:r>
              <a:rPr lang="en-US" sz="2400" dirty="0" err="1" smtClean="0"/>
              <a:t>udara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/>
              <a:t>kehilangan</a:t>
            </a:r>
            <a:r>
              <a:rPr lang="en-US" sz="2400" dirty="0"/>
              <a:t> </a:t>
            </a:r>
            <a:r>
              <a:rPr lang="en-US" sz="2400" dirty="0" err="1"/>
              <a:t>kemampuan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melarikan</a:t>
            </a:r>
            <a:r>
              <a:rPr lang="en-US" sz="2400" dirty="0"/>
              <a:t> </a:t>
            </a:r>
            <a:r>
              <a:rPr lang="en-US" sz="2400" dirty="0" err="1"/>
              <a:t>diri</a:t>
            </a:r>
            <a:r>
              <a:rPr lang="en-US" sz="2400" dirty="0"/>
              <a:t> </a:t>
            </a:r>
            <a:r>
              <a:rPr lang="en-US" sz="2400" dirty="0" err="1" smtClean="0"/>
              <a:t>kemudian</a:t>
            </a:r>
            <a:r>
              <a:rPr lang="en-US" sz="2400" dirty="0" smtClean="0"/>
              <a:t> </a:t>
            </a:r>
            <a:r>
              <a:rPr lang="en-US" sz="2400" dirty="0" err="1"/>
              <a:t>mati</a:t>
            </a:r>
            <a:r>
              <a:rPr lang="en-US" sz="2400" dirty="0"/>
              <a:t>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kekurangan</a:t>
            </a:r>
            <a:r>
              <a:rPr lang="en-US" sz="2400" dirty="0"/>
              <a:t> </a:t>
            </a:r>
            <a:r>
              <a:rPr lang="en-US" sz="2400" dirty="0" err="1"/>
              <a:t>oksigen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 smtClean="0"/>
              <a:t>adanya</a:t>
            </a:r>
            <a:r>
              <a:rPr lang="en-US" sz="2400" dirty="0" smtClean="0"/>
              <a:t> </a:t>
            </a:r>
            <a:r>
              <a:rPr lang="en-US" sz="2400" dirty="0" err="1"/>
              <a:t>penyumbatan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partikel</a:t>
            </a:r>
            <a:r>
              <a:rPr lang="en-US" sz="2400" dirty="0"/>
              <a:t> </a:t>
            </a:r>
            <a:r>
              <a:rPr lang="en-US" sz="2400" dirty="0" err="1"/>
              <a:t>tersuspensi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Menurut</a:t>
            </a:r>
            <a:r>
              <a:rPr lang="en-US" sz="2400" dirty="0"/>
              <a:t> </a:t>
            </a:r>
            <a:r>
              <a:rPr lang="en-US" sz="2400" dirty="0" err="1"/>
              <a:t>penelitian</a:t>
            </a:r>
            <a:r>
              <a:rPr lang="en-US" sz="2400" dirty="0"/>
              <a:t> </a:t>
            </a:r>
            <a:r>
              <a:rPr lang="en-US" sz="2400" dirty="0" err="1"/>
              <a:t>Pattiwael</a:t>
            </a:r>
            <a:r>
              <a:rPr lang="en-US" sz="2400" dirty="0"/>
              <a:t>, et al. (2013), </a:t>
            </a:r>
            <a:r>
              <a:rPr lang="en-US" sz="2400" dirty="0" err="1" smtClean="0"/>
              <a:t>kandungan</a:t>
            </a:r>
            <a:r>
              <a:rPr lang="en-US" sz="2400" dirty="0" smtClean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limbah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menghambat</a:t>
            </a:r>
            <a:r>
              <a:rPr lang="en-US" sz="2400" dirty="0"/>
              <a:t> </a:t>
            </a:r>
            <a:r>
              <a:rPr lang="en-US" sz="2400" dirty="0" smtClean="0"/>
              <a:t>proses </a:t>
            </a:r>
            <a:r>
              <a:rPr lang="en-US" sz="2400" dirty="0" err="1"/>
              <a:t>pertumbuhan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Daphnia. </a:t>
            </a:r>
            <a:r>
              <a:rPr lang="en-US" sz="2400" dirty="0" err="1"/>
              <a:t>Keterbatasan</a:t>
            </a:r>
            <a:r>
              <a:rPr lang="en-US" sz="2400" dirty="0"/>
              <a:t> </a:t>
            </a:r>
            <a:r>
              <a:rPr lang="en-US" sz="2400" dirty="0" err="1" smtClean="0"/>
              <a:t>oksigen</a:t>
            </a:r>
            <a:r>
              <a:rPr lang="en-US" sz="2400" dirty="0" smtClean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penyumbatan</a:t>
            </a:r>
            <a:r>
              <a:rPr lang="en-US" sz="2400" dirty="0"/>
              <a:t> </a:t>
            </a:r>
            <a:r>
              <a:rPr lang="en-US" sz="2400" dirty="0" err="1"/>
              <a:t>partikel</a:t>
            </a:r>
            <a:r>
              <a:rPr lang="en-US" sz="2400" dirty="0"/>
              <a:t> </a:t>
            </a:r>
            <a:r>
              <a:rPr lang="en-US" sz="2400" dirty="0" err="1"/>
              <a:t>menyebabkan</a:t>
            </a:r>
            <a:r>
              <a:rPr lang="en-US" sz="2400" dirty="0"/>
              <a:t> </a:t>
            </a:r>
            <a:r>
              <a:rPr lang="en-US" sz="2400" dirty="0" err="1" smtClean="0"/>
              <a:t>adanya</a:t>
            </a:r>
            <a:r>
              <a:rPr lang="en-US" sz="2400" dirty="0" smtClean="0"/>
              <a:t> </a:t>
            </a:r>
            <a:r>
              <a:rPr lang="en-US" sz="2400" dirty="0" err="1"/>
              <a:t>lendir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sekitar</a:t>
            </a:r>
            <a:r>
              <a:rPr lang="en-US" sz="2400" dirty="0"/>
              <a:t> </a:t>
            </a:r>
            <a:r>
              <a:rPr lang="en-US" sz="2400" dirty="0" err="1"/>
              <a:t>tubuh</a:t>
            </a:r>
            <a:r>
              <a:rPr lang="en-US" sz="2400" dirty="0"/>
              <a:t> Daphnia yang </a:t>
            </a:r>
            <a:r>
              <a:rPr lang="en-US" sz="2400" dirty="0" err="1" smtClean="0"/>
              <a:t>menyebabkan</a:t>
            </a:r>
            <a:r>
              <a:rPr lang="en-US" sz="2400" dirty="0" smtClean="0"/>
              <a:t> </a:t>
            </a:r>
            <a:r>
              <a:rPr lang="en-US" sz="2400" dirty="0" err="1"/>
              <a:t>sulit</a:t>
            </a:r>
            <a:r>
              <a:rPr lang="en-US" sz="2400" dirty="0"/>
              <a:t> </a:t>
            </a:r>
            <a:r>
              <a:rPr lang="en-US" sz="2400" dirty="0" err="1"/>
              <a:t>bergerak</a:t>
            </a:r>
            <a:r>
              <a:rPr lang="en-US" sz="2400" dirty="0"/>
              <a:t>. Hal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 smtClean="0"/>
              <a:t>salah</a:t>
            </a:r>
            <a:r>
              <a:rPr lang="en-US" sz="2400" dirty="0" smtClean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faktor</a:t>
            </a:r>
            <a:r>
              <a:rPr lang="en-US" sz="2400" dirty="0"/>
              <a:t> </a:t>
            </a:r>
            <a:r>
              <a:rPr lang="en-US" sz="2400" dirty="0" err="1"/>
              <a:t>penyebab</a:t>
            </a:r>
            <a:r>
              <a:rPr lang="en-US" sz="2400" dirty="0"/>
              <a:t> </a:t>
            </a:r>
            <a:r>
              <a:rPr lang="en-US" sz="2400" dirty="0" err="1"/>
              <a:t>kematian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Daphnia. </a:t>
            </a:r>
          </a:p>
        </p:txBody>
      </p:sp>
    </p:spTree>
    <p:extLst>
      <p:ext uri="{BB962C8B-B14F-4D97-AF65-F5344CB8AC3E}">
        <p14:creationId xmlns:p14="http://schemas.microsoft.com/office/powerpoint/2010/main" val="19203798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Intalasi</a:t>
            </a:r>
            <a:r>
              <a:rPr lang="en-US" dirty="0" smtClean="0"/>
              <a:t> </a:t>
            </a:r>
            <a:r>
              <a:rPr lang="en-US" dirty="0" err="1" smtClean="0"/>
              <a:t>Pengolah</a:t>
            </a:r>
            <a:r>
              <a:rPr lang="en-US" dirty="0" smtClean="0"/>
              <a:t> </a:t>
            </a:r>
            <a:r>
              <a:rPr lang="en-US" dirty="0" err="1" smtClean="0"/>
              <a:t>Lindi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0773" y="1403879"/>
            <a:ext cx="2439161" cy="902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TPA 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Pembuangan</a:t>
            </a:r>
            <a:r>
              <a:rPr lang="en-US" dirty="0" smtClean="0"/>
              <a:t> </a:t>
            </a:r>
            <a:r>
              <a:rPr lang="en-US" dirty="0" err="1" smtClean="0"/>
              <a:t>Akhir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3131840" y="1626068"/>
            <a:ext cx="432048" cy="3240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694251" y="1475887"/>
            <a:ext cx="2448272" cy="7588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IPL 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Instalasi</a:t>
            </a:r>
            <a:r>
              <a:rPr lang="en-US" dirty="0" smtClean="0"/>
              <a:t> </a:t>
            </a:r>
            <a:r>
              <a:rPr lang="en-US" dirty="0" err="1" smtClean="0"/>
              <a:t>Pengolah</a:t>
            </a:r>
            <a:r>
              <a:rPr lang="en-US" dirty="0" smtClean="0"/>
              <a:t> </a:t>
            </a:r>
            <a:r>
              <a:rPr lang="en-US" dirty="0" err="1" smtClean="0"/>
              <a:t>Lindi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Down Arrow 7"/>
          <p:cNvSpPr/>
          <p:nvPr/>
        </p:nvSpPr>
        <p:spPr>
          <a:xfrm>
            <a:off x="4736859" y="2324043"/>
            <a:ext cx="28803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945366" y="2813800"/>
            <a:ext cx="1872208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Influen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2" name="Down Arrow 11"/>
          <p:cNvSpPr/>
          <p:nvPr/>
        </p:nvSpPr>
        <p:spPr>
          <a:xfrm>
            <a:off x="4757503" y="3854635"/>
            <a:ext cx="28803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4090295" y="4336904"/>
            <a:ext cx="1656184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Pemrosesan</a:t>
            </a:r>
            <a:endParaRPr lang="en-US" dirty="0"/>
          </a:p>
        </p:txBody>
      </p:sp>
      <p:sp>
        <p:nvSpPr>
          <p:cNvPr id="16" name="Down Arrow 15"/>
          <p:cNvSpPr/>
          <p:nvPr/>
        </p:nvSpPr>
        <p:spPr>
          <a:xfrm>
            <a:off x="4774371" y="4981312"/>
            <a:ext cx="28803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4163216" y="5521418"/>
            <a:ext cx="1583263" cy="6866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Kolam</a:t>
            </a:r>
            <a:r>
              <a:rPr lang="en-US" dirty="0" smtClean="0"/>
              <a:t> </a:t>
            </a:r>
            <a:r>
              <a:rPr lang="en-US" dirty="0" err="1" smtClean="0"/>
              <a:t>aerasi</a:t>
            </a:r>
            <a:endParaRPr lang="en-US" dirty="0"/>
          </a:p>
        </p:txBody>
      </p:sp>
      <p:sp>
        <p:nvSpPr>
          <p:cNvPr id="22" name="Right Arrow 21"/>
          <p:cNvSpPr/>
          <p:nvPr/>
        </p:nvSpPr>
        <p:spPr>
          <a:xfrm>
            <a:off x="5926499" y="5731651"/>
            <a:ext cx="432048" cy="3240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588224" y="5344865"/>
            <a:ext cx="1584176" cy="1039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Efluen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7109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efektivitas</a:t>
            </a:r>
            <a:r>
              <a:rPr lang="en-US" dirty="0" smtClean="0"/>
              <a:t>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lindi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/>
              <a:t>disesuaikan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Menteri</a:t>
            </a:r>
            <a:r>
              <a:rPr lang="en-US" dirty="0"/>
              <a:t> LHK </a:t>
            </a:r>
            <a:r>
              <a:rPr lang="en-US" dirty="0" smtClean="0"/>
              <a:t>No 59/</a:t>
            </a:r>
            <a:r>
              <a:rPr lang="en-US" dirty="0" err="1" smtClean="0"/>
              <a:t>Menlhk</a:t>
            </a:r>
            <a:r>
              <a:rPr lang="en-US" dirty="0" smtClean="0"/>
              <a:t>/</a:t>
            </a:r>
            <a:r>
              <a:rPr lang="en-US" dirty="0" err="1" smtClean="0"/>
              <a:t>Setjen</a:t>
            </a:r>
            <a:r>
              <a:rPr lang="en-US" dirty="0" smtClean="0"/>
              <a:t>/Kum.1/7/2016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 smtClean="0"/>
              <a:t>melebihi</a:t>
            </a:r>
            <a:r>
              <a:rPr lang="en-US" dirty="0" smtClean="0"/>
              <a:t> </a:t>
            </a:r>
            <a:r>
              <a:rPr lang="en-US" dirty="0" err="1"/>
              <a:t>baku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ditetapkan</a:t>
            </a:r>
            <a:r>
              <a:rPr lang="en-US" dirty="0"/>
              <a:t> </a:t>
            </a:r>
            <a:r>
              <a:rPr lang="en-US" dirty="0" err="1" smtClean="0"/>
              <a:t>kecuali</a:t>
            </a:r>
            <a:r>
              <a:rPr lang="en-US" dirty="0" smtClean="0"/>
              <a:t> </a:t>
            </a:r>
            <a:r>
              <a:rPr lang="en-US" dirty="0"/>
              <a:t>parameter BOD. </a:t>
            </a:r>
            <a:endParaRPr lang="en-US" dirty="0" smtClean="0"/>
          </a:p>
          <a:p>
            <a:r>
              <a:rPr lang="en-US" dirty="0" err="1"/>
              <a:t>Toksisitas</a:t>
            </a:r>
            <a:r>
              <a:rPr lang="en-US" dirty="0"/>
              <a:t> </a:t>
            </a:r>
            <a:r>
              <a:rPr lang="en-US" dirty="0" err="1"/>
              <a:t>lindi</a:t>
            </a:r>
            <a:r>
              <a:rPr lang="en-US" dirty="0"/>
              <a:t> TPA </a:t>
            </a:r>
            <a:r>
              <a:rPr lang="en-US" dirty="0" err="1"/>
              <a:t>Piyungan</a:t>
            </a:r>
            <a:r>
              <a:rPr lang="en-US" dirty="0"/>
              <a:t> </a:t>
            </a:r>
            <a:r>
              <a:rPr lang="en-US" dirty="0" err="1"/>
              <a:t>dikategorikan</a:t>
            </a:r>
            <a:r>
              <a:rPr lang="en-US" dirty="0"/>
              <a:t> </a:t>
            </a:r>
            <a:r>
              <a:rPr lang="en-US" dirty="0" smtClean="0"/>
              <a:t>Very </a:t>
            </a:r>
            <a:r>
              <a:rPr lang="en-US" dirty="0"/>
              <a:t>High Acute Toxicity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influen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High </a:t>
            </a:r>
            <a:r>
              <a:rPr lang="en-US" dirty="0" smtClean="0"/>
              <a:t>Acute </a:t>
            </a:r>
            <a:r>
              <a:rPr lang="en-US" dirty="0"/>
              <a:t>Toxicity </a:t>
            </a:r>
            <a:r>
              <a:rPr lang="en-US" dirty="0" err="1"/>
              <a:t>efluen</a:t>
            </a:r>
            <a:r>
              <a:rPr lang="en-US" dirty="0"/>
              <a:t> IPL </a:t>
            </a:r>
            <a:r>
              <a:rPr lang="en-US" dirty="0" err="1"/>
              <a:t>Piyungan</a:t>
            </a:r>
            <a:r>
              <a:rPr lang="en-US" dirty="0"/>
              <a:t>. </a:t>
            </a:r>
            <a:r>
              <a:rPr lang="en-US" dirty="0" err="1"/>
              <a:t>Kematian</a:t>
            </a:r>
            <a:r>
              <a:rPr lang="en-US" dirty="0"/>
              <a:t> </a:t>
            </a:r>
            <a:r>
              <a:rPr lang="en-US" dirty="0" smtClean="0"/>
              <a:t>50</a:t>
            </a:r>
            <a:r>
              <a:rPr lang="en-US" dirty="0"/>
              <a:t>% </a:t>
            </a:r>
            <a:r>
              <a:rPr lang="en-US" dirty="0" err="1"/>
              <a:t>populasi</a:t>
            </a:r>
            <a:r>
              <a:rPr lang="en-US" dirty="0"/>
              <a:t> daphnia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uji</a:t>
            </a:r>
            <a:r>
              <a:rPr lang="en-US" dirty="0"/>
              <a:t> </a:t>
            </a:r>
            <a:r>
              <a:rPr lang="en-US" dirty="0" err="1" smtClean="0"/>
              <a:t>influen</a:t>
            </a:r>
            <a:r>
              <a:rPr lang="en-US" dirty="0" smtClean="0"/>
              <a:t> IPL </a:t>
            </a:r>
            <a:r>
              <a:rPr lang="en-US" dirty="0" err="1" smtClean="0"/>
              <a:t>Piyungan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3574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dirty="0" err="1" smtClean="0"/>
              <a:t>Terima</a:t>
            </a:r>
            <a:r>
              <a:rPr lang="en-US" sz="5400" dirty="0" smtClean="0"/>
              <a:t> </a:t>
            </a:r>
            <a:r>
              <a:rPr lang="en-US" sz="5400" dirty="0" err="1" smtClean="0"/>
              <a:t>Kasih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7956290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832</TotalTime>
  <Words>1428</Words>
  <Application>Microsoft Office PowerPoint</Application>
  <PresentationFormat>On-screen Show (4:3)</PresentationFormat>
  <Paragraphs>154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Origin</vt:lpstr>
      <vt:lpstr>PENCEMARAN TANAH</vt:lpstr>
      <vt:lpstr>Pengertian Pencemaran</vt:lpstr>
      <vt:lpstr>Perusakan Lingkungan Hidup</vt:lpstr>
      <vt:lpstr>Penyebab Pencemaran Tanah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Pengertian Daya Dukung Lingk</vt:lpstr>
      <vt:lpstr>Pengertian Daya Tampung Lingk</vt:lpstr>
      <vt:lpstr>Pengertian Limbah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Bahan Beracun Berbahaya</vt:lpstr>
      <vt:lpstr>Limbah Bahan Beracun Berbahaya</vt:lpstr>
      <vt:lpstr>Logam Berat</vt:lpstr>
      <vt:lpstr>Logam Berat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Air Lindi</vt:lpstr>
      <vt:lpstr>Parameter</vt:lpstr>
      <vt:lpstr>Parameter</vt:lpstr>
      <vt:lpstr>PowerPoint Presentation</vt:lpstr>
      <vt:lpstr>Pengertian Baku Mutu Lingk Hidup</vt:lpstr>
      <vt:lpstr>Uji Toksisitas</vt:lpstr>
      <vt:lpstr>PowerPoint Presentation</vt:lpstr>
      <vt:lpstr>PowerPoint Presentation</vt:lpstr>
      <vt:lpstr>PowerPoint Presentation</vt:lpstr>
      <vt:lpstr>Pengaruh Kualitas Lindi terhadap Kematian  Daphnia </vt:lpstr>
      <vt:lpstr>Intalasi Pengolah Lindi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PENCEMARAN TANAH</dc:title>
  <dc:creator>Wisnu</dc:creator>
  <cp:lastModifiedBy>User</cp:lastModifiedBy>
  <cp:revision>135</cp:revision>
  <dcterms:created xsi:type="dcterms:W3CDTF">2020-11-02T01:02:48Z</dcterms:created>
  <dcterms:modified xsi:type="dcterms:W3CDTF">2020-11-05T06:27:35Z</dcterms:modified>
</cp:coreProperties>
</file>