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19"/>
  </p:notesMasterIdLst>
  <p:sldIdLst>
    <p:sldId id="256" r:id="rId3"/>
    <p:sldId id="262" r:id="rId4"/>
    <p:sldId id="258" r:id="rId5"/>
    <p:sldId id="286" r:id="rId6"/>
    <p:sldId id="261" r:id="rId7"/>
    <p:sldId id="285" r:id="rId8"/>
    <p:sldId id="284" r:id="rId9"/>
    <p:sldId id="283" r:id="rId10"/>
    <p:sldId id="282" r:id="rId11"/>
    <p:sldId id="281" r:id="rId12"/>
    <p:sldId id="280" r:id="rId13"/>
    <p:sldId id="279" r:id="rId14"/>
    <p:sldId id="287" r:id="rId15"/>
    <p:sldId id="288" r:id="rId16"/>
    <p:sldId id="278" r:id="rId17"/>
    <p:sldId id="277" r:id="rId18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FF"/>
    <a:srgbClr val="00FF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75" d="100"/>
          <a:sy n="75" d="100"/>
        </p:scale>
        <p:origin x="918" y="66"/>
      </p:cViewPr>
      <p:guideLst>
        <p:guide orient="horz" pos="2160"/>
        <p:guide pos="28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15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E6FDD-33F0-4D7A-8BA8-457B277DCF4B}" type="slidenum">
              <a:rPr lang="en-US"/>
              <a:pPr/>
              <a:t>2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57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9A5F8-BD6F-459E-AC87-87D850E74C35}" type="slidenum">
              <a:rPr lang="en-US"/>
              <a:pPr/>
              <a:t>3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981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0B29D4-ACEC-42B5-B48B-E0618C0C7367}" type="slidenum">
              <a:rPr lang="en-US"/>
              <a:pPr/>
              <a:t>5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79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>FUNGSI DAN PARAMETER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Struktur</a:t>
            </a:r>
            <a:r>
              <a:rPr lang="en-US" b="1" dirty="0" smtClean="0"/>
              <a:t> Data</a:t>
            </a:r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endParaRPr lang="en-US" b="1" dirty="0" smtClean="0"/>
          </a:p>
          <a:p>
            <a:pPr>
              <a:spcBef>
                <a:spcPct val="0"/>
              </a:spcBef>
            </a:pPr>
            <a:r>
              <a:rPr lang="en-US" b="1" dirty="0" err="1" smtClean="0"/>
              <a:t>Khoiriya</a:t>
            </a:r>
            <a:r>
              <a:rPr lang="en-US" b="1" dirty="0" smtClean="0"/>
              <a:t> </a:t>
            </a:r>
            <a:r>
              <a:rPr lang="en-US" b="1" dirty="0" err="1" smtClean="0"/>
              <a:t>Latifa</a:t>
            </a:r>
            <a:r>
              <a:rPr lang="en-US" b="1" dirty="0" smtClean="0"/>
              <a:t>, </a:t>
            </a:r>
            <a:r>
              <a:rPr lang="en-US" b="1" dirty="0" err="1" smtClean="0"/>
              <a:t>M.Kom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endParaRPr lang="en-US" dirty="0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752600" y="1395413"/>
            <a:ext cx="7010400" cy="2541587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mempermudah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program, </a:t>
            </a:r>
            <a:r>
              <a:rPr lang="en-US" dirty="0" err="1"/>
              <a:t>terutama</a:t>
            </a:r>
            <a:r>
              <a:rPr lang="en-US" dirty="0"/>
              <a:t> program yang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 smtClean="0"/>
              <a:t>sama</a:t>
            </a:r>
            <a:endParaRPr lang="en-US" dirty="0" smtClean="0"/>
          </a:p>
          <a:p>
            <a:pPr marL="0" indent="0">
              <a:buNone/>
            </a:pP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lvl="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  <a:p>
            <a:pPr lvl="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statement /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Mengembalikan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lain yang </a:t>
            </a:r>
            <a:r>
              <a:rPr lang="en-US" dirty="0" err="1"/>
              <a:t>memanggil</a:t>
            </a:r>
            <a:r>
              <a:rPr lang="en-US" dirty="0"/>
              <a:t>/</a:t>
            </a:r>
            <a:r>
              <a:rPr lang="en-US" dirty="0" err="1"/>
              <a:t>menggunakannya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).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778000" y="442912"/>
            <a:ext cx="7048500" cy="604678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Cara </a:t>
            </a:r>
            <a:r>
              <a:rPr lang="en-US" sz="2000" dirty="0" err="1"/>
              <a:t>mendeklarasikan</a:t>
            </a:r>
            <a:r>
              <a:rPr lang="en-US" sz="2000" dirty="0"/>
              <a:t> 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type </a:t>
            </a:r>
            <a:r>
              <a:rPr lang="en-US" sz="2000" dirty="0" err="1">
                <a:solidFill>
                  <a:srgbClr val="FF0000"/>
                </a:solidFill>
              </a:rPr>
              <a:t>namaFungsi</a:t>
            </a:r>
            <a:r>
              <a:rPr lang="en-US" sz="2000" dirty="0">
                <a:solidFill>
                  <a:srgbClr val="FF0000"/>
                </a:solidFill>
              </a:rPr>
              <a:t>(parameter)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{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	………….. </a:t>
            </a:r>
            <a:r>
              <a:rPr lang="en-US" sz="2000" dirty="0">
                <a:solidFill>
                  <a:srgbClr val="FF0000"/>
                </a:solidFill>
              </a:rPr>
              <a:t>-&gt; statement / </a:t>
            </a:r>
            <a:r>
              <a:rPr lang="en-US" sz="2000" dirty="0" err="1">
                <a:solidFill>
                  <a:srgbClr val="FF0000"/>
                </a:solidFill>
              </a:rPr>
              <a:t>perintah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smtClean="0">
                <a:solidFill>
                  <a:srgbClr val="FF0000"/>
                </a:solidFill>
              </a:rPr>
              <a:t>	</a:t>
            </a:r>
            <a:r>
              <a:rPr lang="en-US" sz="2000" dirty="0" err="1" smtClean="0">
                <a:solidFill>
                  <a:srgbClr val="FF0000"/>
                </a:solidFill>
              </a:rPr>
              <a:t>akan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dilakukan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ketika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fungsi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dipanggil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 }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Type </a:t>
            </a:r>
            <a:r>
              <a:rPr lang="en-US" sz="2000" dirty="0" err="1"/>
              <a:t>adalah</a:t>
            </a:r>
            <a:r>
              <a:rPr lang="en-US" sz="2000" dirty="0"/>
              <a:t> type data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dikembalikan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 smtClean="0"/>
              <a:t>fungsi</a:t>
            </a:r>
            <a:endParaRPr lang="en-US" sz="2000" dirty="0" smtClean="0"/>
          </a:p>
          <a:p>
            <a:r>
              <a:rPr lang="en-US" sz="2000" dirty="0" err="1"/>
              <a:t>namaFungsi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yang </a:t>
            </a:r>
            <a:r>
              <a:rPr lang="en-US" sz="2000" dirty="0" err="1" smtClean="0"/>
              <a:t>dibuat</a:t>
            </a:r>
            <a:endParaRPr lang="en-US" sz="2000" dirty="0" smtClean="0"/>
          </a:p>
          <a:p>
            <a:r>
              <a:rPr lang="en-US" sz="2000" dirty="0"/>
              <a:t>Parameter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tipe</a:t>
            </a:r>
            <a:r>
              <a:rPr lang="en-US" sz="2000" dirty="0"/>
              <a:t> variable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menyimpan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yang </a:t>
            </a:r>
            <a:r>
              <a:rPr lang="en-US" sz="2000" dirty="0" err="1"/>
              <a:t>dibutuhkan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endParaRPr lang="en-US" sz="2000" dirty="0" smtClean="0"/>
          </a:p>
          <a:p>
            <a:pPr>
              <a:buFontTx/>
              <a:buNone/>
            </a:pPr>
            <a:endParaRPr lang="en-US" sz="20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094" y="0"/>
            <a:ext cx="6625405" cy="692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0968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57337" y="1881188"/>
            <a:ext cx="7027863" cy="3922712"/>
            <a:chOff x="0" y="0"/>
            <a:chExt cx="6029325" cy="3095625"/>
          </a:xfrm>
        </p:grpSpPr>
        <p:grpSp>
          <p:nvGrpSpPr>
            <p:cNvPr id="7" name="Group 6"/>
            <p:cNvGrpSpPr/>
            <p:nvPr/>
          </p:nvGrpSpPr>
          <p:grpSpPr>
            <a:xfrm>
              <a:off x="1466850" y="0"/>
              <a:ext cx="4562475" cy="3095625"/>
              <a:chOff x="0" y="0"/>
              <a:chExt cx="4562475" cy="3095625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>
                <a:off x="85725" y="133350"/>
                <a:ext cx="0" cy="885825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0" name="Text Box 2"/>
              <p:cNvSpPr txBox="1">
                <a:spLocks noChangeArrowheads="1"/>
              </p:cNvSpPr>
              <p:nvPr/>
            </p:nvSpPr>
            <p:spPr bwMode="auto">
              <a:xfrm>
                <a:off x="152400" y="209550"/>
                <a:ext cx="323850" cy="32284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11" name="Text Box 2"/>
              <p:cNvSpPr txBox="1">
                <a:spLocks noChangeArrowheads="1"/>
              </p:cNvSpPr>
              <p:nvPr/>
            </p:nvSpPr>
            <p:spPr bwMode="auto">
              <a:xfrm>
                <a:off x="1666875" y="0"/>
                <a:ext cx="2087880" cy="193642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miemasak Julie(mieinstan x)</a:t>
                </a:r>
              </a:p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{</a:t>
                </a:r>
              </a:p>
              <a:p>
                <a:pPr marL="0" marR="0" lvl="0" indent="45720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miemasak hasil;</a:t>
                </a:r>
              </a:p>
              <a:p>
                <a:pPr marL="0" marR="0" lvl="0" indent="45720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Pho( );</a:t>
                </a:r>
              </a:p>
              <a:p>
                <a:pPr marL="0" marR="0" lvl="0" indent="45720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Hasil = masak x;</a:t>
                </a:r>
              </a:p>
              <a:p>
                <a:pPr marL="0" marR="0" lvl="0" indent="45720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Return hasil;</a:t>
                </a:r>
              </a:p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}</a:t>
                </a: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 flipV="1">
                <a:off x="85725" y="209550"/>
                <a:ext cx="1524000" cy="123825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3" name="Text Box 2"/>
              <p:cNvSpPr txBox="1">
                <a:spLocks noChangeArrowheads="1"/>
              </p:cNvSpPr>
              <p:nvPr/>
            </p:nvSpPr>
            <p:spPr bwMode="auto">
              <a:xfrm>
                <a:off x="323850" y="1266825"/>
                <a:ext cx="323850" cy="2286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14" name="Text Box 2"/>
              <p:cNvSpPr txBox="1">
                <a:spLocks noChangeArrowheads="1"/>
              </p:cNvSpPr>
              <p:nvPr/>
            </p:nvSpPr>
            <p:spPr bwMode="auto">
              <a:xfrm>
                <a:off x="1724025" y="2105025"/>
                <a:ext cx="2087880" cy="990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void Pho( )</a:t>
                </a:r>
              </a:p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{</a:t>
                </a:r>
              </a:p>
              <a:p>
                <a:pPr marL="0" marR="0" lvl="0" indent="45720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ambil kayu bakar;</a:t>
                </a:r>
              </a:p>
              <a:p>
                <a:pPr marL="0" marR="0" lvl="0" indent="45720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kayu bakar;</a:t>
                </a:r>
              </a:p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}</a:t>
                </a:r>
              </a:p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5" name="Text Box 2"/>
              <p:cNvSpPr txBox="1">
                <a:spLocks noChangeArrowheads="1"/>
              </p:cNvSpPr>
              <p:nvPr/>
            </p:nvSpPr>
            <p:spPr bwMode="auto">
              <a:xfrm>
                <a:off x="3886200" y="133350"/>
                <a:ext cx="200025" cy="2762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cxnSp>
            <p:nvCxnSpPr>
              <p:cNvPr id="16" name="Elbow Connector 15"/>
              <p:cNvCxnSpPr/>
              <p:nvPr/>
            </p:nvCxnSpPr>
            <p:spPr>
              <a:xfrm>
                <a:off x="3810000" y="666750"/>
                <a:ext cx="180975" cy="1581150"/>
              </a:xfrm>
              <a:prstGeom prst="bentConnector3">
                <a:avLst>
                  <a:gd name="adj1" fmla="val 273064"/>
                </a:avLst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7" name="Text Box 2"/>
              <p:cNvSpPr txBox="1">
                <a:spLocks noChangeArrowheads="1"/>
              </p:cNvSpPr>
              <p:nvPr/>
            </p:nvSpPr>
            <p:spPr bwMode="auto">
              <a:xfrm>
                <a:off x="4295775" y="409575"/>
                <a:ext cx="266700" cy="2571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>
                <a:off x="3867150" y="133350"/>
                <a:ext cx="19050" cy="38608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3886200" y="2543175"/>
                <a:ext cx="0" cy="409575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0" name="Text Box 2"/>
              <p:cNvSpPr txBox="1">
                <a:spLocks noChangeArrowheads="1"/>
              </p:cNvSpPr>
              <p:nvPr/>
            </p:nvSpPr>
            <p:spPr bwMode="auto">
              <a:xfrm>
                <a:off x="4086225" y="2600325"/>
                <a:ext cx="266700" cy="2571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  <p:cxnSp>
            <p:nvCxnSpPr>
              <p:cNvPr id="21" name="Elbow Connector 20"/>
              <p:cNvCxnSpPr/>
              <p:nvPr/>
            </p:nvCxnSpPr>
            <p:spPr>
              <a:xfrm flipV="1">
                <a:off x="1476375" y="676275"/>
                <a:ext cx="76200" cy="1571625"/>
              </a:xfrm>
              <a:prstGeom prst="bentConnector3">
                <a:avLst>
                  <a:gd name="adj1" fmla="val -203784"/>
                </a:avLst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2" name="Text Box 2"/>
              <p:cNvSpPr txBox="1">
                <a:spLocks noChangeArrowheads="1"/>
              </p:cNvSpPr>
              <p:nvPr/>
            </p:nvSpPr>
            <p:spPr bwMode="auto">
              <a:xfrm>
                <a:off x="1028700" y="1990725"/>
                <a:ext cx="266700" cy="2571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</a:t>
                </a:r>
              </a:p>
            </p:txBody>
          </p:sp>
          <p:cxnSp>
            <p:nvCxnSpPr>
              <p:cNvPr id="23" name="Straight Arrow Connector 22"/>
              <p:cNvCxnSpPr/>
              <p:nvPr/>
            </p:nvCxnSpPr>
            <p:spPr>
              <a:xfrm>
                <a:off x="3810000" y="723900"/>
                <a:ext cx="0" cy="428625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4" name="Text Box 2"/>
              <p:cNvSpPr txBox="1">
                <a:spLocks noChangeArrowheads="1"/>
              </p:cNvSpPr>
              <p:nvPr/>
            </p:nvSpPr>
            <p:spPr bwMode="auto">
              <a:xfrm>
                <a:off x="3886200" y="819150"/>
                <a:ext cx="266700" cy="2571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</a:t>
                </a: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 flipH="1" flipV="1">
                <a:off x="200025" y="1076325"/>
                <a:ext cx="1095375" cy="19050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6" name="Text Box 2"/>
              <p:cNvSpPr txBox="1">
                <a:spLocks noChangeArrowheads="1"/>
              </p:cNvSpPr>
              <p:nvPr/>
            </p:nvSpPr>
            <p:spPr bwMode="auto">
              <a:xfrm>
                <a:off x="828675" y="876300"/>
                <a:ext cx="266700" cy="2762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</a:t>
                </a: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>
                <a:off x="0" y="1447800"/>
                <a:ext cx="0" cy="40005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5B9BD5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85725" y="1590675"/>
                <a:ext cx="266700" cy="25717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9</a:t>
                </a:r>
              </a:p>
            </p:txBody>
          </p:sp>
        </p:grp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0" y="28575"/>
              <a:ext cx="1266825" cy="22193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void main( )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{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	mieinstan m;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miemasak n;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	n= Julie(n)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	makan n; 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}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85750" algn="l"/>
                  <a:tab pos="857250" algn="l"/>
                </a:tabLst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Type Data </a:t>
            </a:r>
            <a:r>
              <a:rPr lang="en-US" dirty="0" err="1"/>
              <a:t>Struct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type data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membungkus</a:t>
            </a:r>
            <a:r>
              <a:rPr lang="en-US" dirty="0"/>
              <a:t> data-data yang </a:t>
            </a:r>
            <a:r>
              <a:rPr lang="en-US" dirty="0" err="1"/>
              <a:t>berhubungan</a:t>
            </a:r>
            <a:r>
              <a:rPr lang="en-US" dirty="0"/>
              <a:t>.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C </a:t>
            </a:r>
            <a:r>
              <a:rPr lang="en-US" dirty="0" err="1"/>
              <a:t>dan</a:t>
            </a:r>
            <a:r>
              <a:rPr lang="en-US" dirty="0"/>
              <a:t> C#.</a:t>
            </a:r>
          </a:p>
          <a:p>
            <a:r>
              <a:rPr lang="en-US" dirty="0"/>
              <a:t>Syntax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</a:p>
          <a:p>
            <a:pPr marL="400050" lvl="1" indent="0">
              <a:buNone/>
            </a:pPr>
            <a:r>
              <a:rPr lang="en-US" dirty="0"/>
              <a:t> </a:t>
            </a:r>
          </a:p>
          <a:p>
            <a:pPr marL="400050" lvl="1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struct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namaStruct</a:t>
            </a:r>
            <a:endParaRPr lang="en-US" dirty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{</a:t>
            </a:r>
            <a:endParaRPr lang="en-US" dirty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b="1" dirty="0" err="1">
                <a:solidFill>
                  <a:srgbClr val="FF0000"/>
                </a:solidFill>
              </a:rPr>
              <a:t>deklarasi</a:t>
            </a:r>
            <a:r>
              <a:rPr lang="en-US" b="1" dirty="0">
                <a:solidFill>
                  <a:srgbClr val="FF0000"/>
                </a:solidFill>
              </a:rPr>
              <a:t> data;</a:t>
            </a:r>
            <a:endParaRPr lang="en-US" dirty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};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7096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5300" y="569912"/>
            <a:ext cx="7010400" cy="5957887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Siswa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id;</a:t>
            </a:r>
          </a:p>
          <a:p>
            <a:pPr marL="0" indent="0">
              <a:buNone/>
            </a:pPr>
            <a:r>
              <a:rPr lang="en-US" dirty="0"/>
              <a:t>	char </a:t>
            </a:r>
            <a:r>
              <a:rPr lang="en-US" dirty="0" err="1"/>
              <a:t>nama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float </a:t>
            </a:r>
            <a:r>
              <a:rPr lang="en-US" dirty="0" err="1"/>
              <a:t>nilai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};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Cara </a:t>
            </a:r>
            <a:r>
              <a:rPr lang="en-US" dirty="0" err="1"/>
              <a:t>membuat</a:t>
            </a:r>
            <a:r>
              <a:rPr lang="en-US" dirty="0"/>
              <a:t> variable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b="1" dirty="0" err="1" smtClean="0">
                <a:solidFill>
                  <a:srgbClr val="FF0000"/>
                </a:solidFill>
              </a:rPr>
              <a:t>struct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namaStruct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namavariabelStruct</a:t>
            </a:r>
            <a:r>
              <a:rPr lang="en-US" b="1" dirty="0">
                <a:solidFill>
                  <a:srgbClr val="FF0000"/>
                </a:solidFill>
              </a:rPr>
              <a:t>;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9650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4200" y="989013"/>
            <a:ext cx="7010400" cy="4572000"/>
          </a:xfrm>
        </p:spPr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membuat</a:t>
            </a:r>
            <a:r>
              <a:rPr lang="en-US" dirty="0"/>
              <a:t> variable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struct</a:t>
            </a:r>
            <a:r>
              <a:rPr lang="en-US" b="1" dirty="0"/>
              <a:t> </a:t>
            </a:r>
            <a:r>
              <a:rPr lang="en-US" b="1" dirty="0" err="1"/>
              <a:t>namaStruct</a:t>
            </a:r>
            <a:r>
              <a:rPr lang="en-US" b="1" dirty="0"/>
              <a:t> </a:t>
            </a:r>
            <a:r>
              <a:rPr lang="en-US" b="1" dirty="0" err="1"/>
              <a:t>namavariabelStruct</a:t>
            </a:r>
            <a:r>
              <a:rPr lang="en-US" b="1" dirty="0"/>
              <a:t>;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siswa1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61749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366712"/>
            <a:ext cx="7010400" cy="649128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200" dirty="0"/>
              <a:t>#include ,</a:t>
            </a:r>
            <a:r>
              <a:rPr lang="en-US" sz="1200" dirty="0" err="1"/>
              <a:t>stdio.h</a:t>
            </a:r>
            <a:r>
              <a:rPr lang="en-US" sz="1200" dirty="0"/>
              <a:t>&gt;</a:t>
            </a:r>
          </a:p>
          <a:p>
            <a:pPr>
              <a:spcBef>
                <a:spcPts val="0"/>
              </a:spcBef>
            </a:pPr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endParaRPr lang="en-US" sz="1200" dirty="0"/>
          </a:p>
          <a:p>
            <a:pPr>
              <a:spcBef>
                <a:spcPts val="0"/>
              </a:spcBef>
            </a:pPr>
            <a:r>
              <a:rPr lang="en-US" sz="1200" dirty="0"/>
              <a:t>{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int</a:t>
            </a:r>
            <a:r>
              <a:rPr lang="en-US" sz="1200" dirty="0"/>
              <a:t> id;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char </a:t>
            </a:r>
            <a:r>
              <a:rPr lang="en-US" sz="1200" dirty="0" err="1"/>
              <a:t>nama</a:t>
            </a:r>
            <a:r>
              <a:rPr lang="en-US" sz="1200" dirty="0"/>
              <a:t>[20];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float </a:t>
            </a:r>
            <a:r>
              <a:rPr lang="en-US" sz="1200" dirty="0" err="1"/>
              <a:t>nilai</a:t>
            </a:r>
            <a:r>
              <a:rPr lang="en-US" sz="1200" dirty="0"/>
              <a:t>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}</a:t>
            </a:r>
          </a:p>
          <a:p>
            <a:pPr>
              <a:spcBef>
                <a:spcPts val="0"/>
              </a:spcBef>
            </a:pPr>
            <a:r>
              <a:rPr lang="en-US" sz="1200" dirty="0" err="1"/>
              <a:t>int</a:t>
            </a:r>
            <a:r>
              <a:rPr lang="en-US" sz="1200" dirty="0"/>
              <a:t> main( )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{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struct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[3];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float </a:t>
            </a:r>
            <a:r>
              <a:rPr lang="en-US" sz="1200" dirty="0" err="1"/>
              <a:t>jumlah</a:t>
            </a:r>
            <a:r>
              <a:rPr lang="en-US" sz="1200" dirty="0"/>
              <a:t>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 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jumlah</a:t>
            </a:r>
            <a:r>
              <a:rPr lang="en-US" sz="1200" dirty="0"/>
              <a:t> =0;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for (index=0; index&lt;3; index++)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{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printf</a:t>
            </a:r>
            <a:r>
              <a:rPr lang="en-US" sz="1200" dirty="0"/>
              <a:t>(“ </a:t>
            </a:r>
            <a:r>
              <a:rPr lang="en-US" sz="1200" dirty="0" err="1"/>
              <a:t>Masukkan</a:t>
            </a:r>
            <a:r>
              <a:rPr lang="en-US" sz="1200" dirty="0"/>
              <a:t> ID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 %d : ”, 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scanf</a:t>
            </a:r>
            <a:r>
              <a:rPr lang="en-US" sz="1200" dirty="0"/>
              <a:t>(“ %d”, &amp;</a:t>
            </a:r>
            <a:r>
              <a:rPr lang="en-US" sz="1200" dirty="0" err="1"/>
              <a:t>siswa</a:t>
            </a:r>
            <a:r>
              <a:rPr lang="en-US" sz="1200" dirty="0"/>
              <a:t>[index].id);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printf</a:t>
            </a:r>
            <a:r>
              <a:rPr lang="en-US" sz="1200" dirty="0"/>
              <a:t>(“ </a:t>
            </a:r>
            <a:r>
              <a:rPr lang="en-US" sz="1200" dirty="0" err="1"/>
              <a:t>Masukkan</a:t>
            </a:r>
            <a:r>
              <a:rPr lang="en-US" sz="1200" dirty="0"/>
              <a:t> </a:t>
            </a:r>
            <a:r>
              <a:rPr lang="en-US" sz="1200" dirty="0" err="1"/>
              <a:t>Nama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 %d : ”, 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gets(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nama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printf</a:t>
            </a:r>
            <a:r>
              <a:rPr lang="en-US" sz="1200" dirty="0"/>
              <a:t>(“ </a:t>
            </a:r>
            <a:r>
              <a:rPr lang="en-US" sz="1200" dirty="0" err="1"/>
              <a:t>Masukkan</a:t>
            </a:r>
            <a:r>
              <a:rPr lang="en-US" sz="1200" dirty="0"/>
              <a:t> </a:t>
            </a:r>
            <a:r>
              <a:rPr lang="en-US" sz="1200" dirty="0" err="1"/>
              <a:t>nilai</a:t>
            </a:r>
            <a:r>
              <a:rPr lang="en-US" sz="1200" dirty="0"/>
              <a:t>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 %d : ”, 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scanf</a:t>
            </a:r>
            <a:r>
              <a:rPr lang="en-US" sz="1200" dirty="0"/>
              <a:t>(“ %d”, &amp;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nilai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	</a:t>
            </a:r>
            <a:r>
              <a:rPr lang="en-US" sz="1200" dirty="0" err="1"/>
              <a:t>jumlah</a:t>
            </a:r>
            <a:r>
              <a:rPr lang="en-US" sz="1200" dirty="0"/>
              <a:t>=</a:t>
            </a:r>
            <a:r>
              <a:rPr lang="en-US" sz="1200" dirty="0" err="1"/>
              <a:t>jumlah</a:t>
            </a:r>
            <a:r>
              <a:rPr lang="en-US" sz="1200" dirty="0"/>
              <a:t> + 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nilai</a:t>
            </a:r>
            <a:r>
              <a:rPr lang="en-US" sz="1200" dirty="0"/>
              <a:t>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}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 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for(index=0; index&lt;3; index++)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{ 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(“Data </a:t>
            </a:r>
            <a:r>
              <a:rPr lang="en-US" sz="1200" dirty="0" err="1"/>
              <a:t>siswa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%d : “, index+1);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printff</a:t>
            </a:r>
            <a:r>
              <a:rPr lang="en-US" sz="1200" dirty="0"/>
              <a:t>(“ ID : %d “, </a:t>
            </a:r>
            <a:r>
              <a:rPr lang="en-US" sz="1200" dirty="0" err="1"/>
              <a:t>siswa</a:t>
            </a:r>
            <a:r>
              <a:rPr lang="en-US" sz="1200" dirty="0"/>
              <a:t>[index].id);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</a:t>
            </a:r>
            <a:r>
              <a:rPr lang="en-US" sz="1200" dirty="0" err="1"/>
              <a:t>Nama</a:t>
            </a:r>
            <a:r>
              <a:rPr lang="en-US" sz="1200" dirty="0"/>
              <a:t> : % s “ , 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nama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</a:t>
            </a:r>
            <a:r>
              <a:rPr lang="en-US" sz="1200" dirty="0" err="1"/>
              <a:t>Nilai</a:t>
            </a:r>
            <a:r>
              <a:rPr lang="en-US" sz="1200" dirty="0"/>
              <a:t> : %.2f”, </a:t>
            </a:r>
            <a:r>
              <a:rPr lang="en-US" sz="1200" dirty="0" err="1"/>
              <a:t>siswa</a:t>
            </a:r>
            <a:r>
              <a:rPr lang="en-US" sz="1200" dirty="0"/>
              <a:t>[index].</a:t>
            </a:r>
            <a:r>
              <a:rPr lang="en-US" sz="1200" dirty="0" err="1"/>
              <a:t>nilai</a:t>
            </a:r>
            <a:r>
              <a:rPr lang="en-US" sz="1200" dirty="0"/>
              <a:t>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}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	</a:t>
            </a:r>
            <a:r>
              <a:rPr lang="en-US" sz="1200" dirty="0" err="1"/>
              <a:t>printf</a:t>
            </a:r>
            <a:r>
              <a:rPr lang="en-US" sz="1200" dirty="0"/>
              <a:t>(“ Rata-Rata : %.2f”, </a:t>
            </a:r>
            <a:r>
              <a:rPr lang="en-US" sz="1200" dirty="0" err="1"/>
              <a:t>jumlah</a:t>
            </a:r>
            <a:r>
              <a:rPr lang="en-US" sz="1200" dirty="0"/>
              <a:t>/3);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}</a:t>
            </a:r>
          </a:p>
          <a:p>
            <a:pPr>
              <a:spcBef>
                <a:spcPts val="0"/>
              </a:spcBef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38967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Rekursif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30400" y="1143000"/>
            <a:ext cx="6832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rekursif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memanggil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dirinya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sendiri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menggunakan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fungsi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rekursif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beberapa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kasus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perulangan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rumit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mudah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DuaPangkat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{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if (n == 0 )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return 1;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else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return 2 =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DuaPangkat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(n-1);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}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2958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4700" y="709613"/>
            <a:ext cx="70104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pPr marL="0" indent="0">
              <a:buNone/>
            </a:pPr>
            <a:r>
              <a:rPr lang="en-US" sz="2000" dirty="0"/>
              <a:t>void </a:t>
            </a:r>
            <a:r>
              <a:rPr lang="en-US" sz="2000" dirty="0" err="1"/>
              <a:t>printMessage</a:t>
            </a:r>
            <a:r>
              <a:rPr lang="en-US" sz="2000" dirty="0"/>
              <a:t> (void)</a:t>
            </a:r>
          </a:p>
          <a:p>
            <a:pPr marL="0" indent="0">
              <a:buNone/>
            </a:pPr>
            <a:r>
              <a:rPr lang="en-US" sz="2000" dirty="0"/>
              <a:t>{</a:t>
            </a:r>
          </a:p>
          <a:p>
            <a:pPr marL="0" indent="0">
              <a:buNone/>
            </a:pPr>
            <a:r>
              <a:rPr lang="en-US" sz="2000" dirty="0" err="1"/>
              <a:t>printf</a:t>
            </a:r>
            <a:r>
              <a:rPr lang="en-US" sz="2000" dirty="0"/>
              <a:t> ("Programming is fun.\n");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buNone/>
            </a:pPr>
            <a:r>
              <a:rPr lang="en-US" sz="2000" dirty="0" err="1"/>
              <a:t>int</a:t>
            </a:r>
            <a:r>
              <a:rPr lang="en-US" sz="2000" dirty="0"/>
              <a:t> main (void)</a:t>
            </a:r>
          </a:p>
          <a:p>
            <a:pPr marL="0" indent="0">
              <a:buNone/>
            </a:pPr>
            <a:r>
              <a:rPr lang="en-US" sz="2000" dirty="0"/>
              <a:t>{</a:t>
            </a:r>
          </a:p>
          <a:p>
            <a:pPr marL="0" indent="0">
              <a:buNone/>
            </a:pPr>
            <a:r>
              <a:rPr lang="en-US" sz="2000" dirty="0" err="1"/>
              <a:t>int</a:t>
            </a:r>
            <a:r>
              <a:rPr lang="en-US" sz="2000" dirty="0"/>
              <a:t>  </a:t>
            </a:r>
            <a:r>
              <a:rPr lang="en-US" sz="2000" dirty="0" err="1"/>
              <a:t>i</a:t>
            </a:r>
            <a:r>
              <a:rPr lang="en-US" sz="2000" dirty="0"/>
              <a:t>;</a:t>
            </a:r>
          </a:p>
          <a:p>
            <a:pPr marL="0" indent="0">
              <a:buNone/>
            </a:pPr>
            <a:r>
              <a:rPr lang="en-US" sz="2000" dirty="0"/>
              <a:t>for ( </a:t>
            </a:r>
            <a:r>
              <a:rPr lang="en-US" sz="2000" dirty="0" err="1"/>
              <a:t>i</a:t>
            </a:r>
            <a:r>
              <a:rPr lang="en-US" sz="2000" dirty="0"/>
              <a:t> = 1;  </a:t>
            </a:r>
            <a:r>
              <a:rPr lang="en-US" sz="2000" dirty="0" err="1"/>
              <a:t>i</a:t>
            </a:r>
            <a:r>
              <a:rPr lang="en-US" sz="2000" dirty="0"/>
              <a:t> &lt;= 5;  ++</a:t>
            </a:r>
            <a:r>
              <a:rPr lang="en-US" sz="2000" dirty="0" err="1"/>
              <a:t>i</a:t>
            </a:r>
            <a:r>
              <a:rPr lang="en-US" sz="2000" dirty="0"/>
              <a:t> )</a:t>
            </a:r>
          </a:p>
          <a:p>
            <a:pPr marL="0" indent="0">
              <a:buNone/>
            </a:pPr>
            <a:r>
              <a:rPr lang="en-US" sz="2000" dirty="0" err="1"/>
              <a:t>printMessage</a:t>
            </a:r>
            <a:r>
              <a:rPr lang="en-US" sz="2000" dirty="0"/>
              <a:t> ();</a:t>
            </a:r>
          </a:p>
          <a:p>
            <a:pPr marL="0" indent="0">
              <a:buNone/>
            </a:pPr>
            <a:r>
              <a:rPr lang="en-US" sz="2000" dirty="0"/>
              <a:t>return 0;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229103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mendeklarasikan</a:t>
            </a:r>
            <a:r>
              <a:rPr lang="en-US" dirty="0"/>
              <a:t> variable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memesan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memberinya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variable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deklarasikan</a:t>
            </a:r>
            <a:r>
              <a:rPr lang="en-US" dirty="0"/>
              <a:t>. </a:t>
            </a:r>
            <a:r>
              <a:rPr lang="en-US" dirty="0" err="1"/>
              <a:t>Alamat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yang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pointer. </a:t>
            </a:r>
            <a:endParaRPr lang="en-US" dirty="0" smtClean="0"/>
          </a:p>
          <a:p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mendeklarasikan</a:t>
            </a:r>
            <a:r>
              <a:rPr lang="en-US" dirty="0"/>
              <a:t> pointer :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 </a:t>
            </a:r>
            <a:r>
              <a:rPr lang="en-US" dirty="0" err="1" smtClean="0"/>
              <a:t>tipePointer</a:t>
            </a:r>
            <a:r>
              <a:rPr lang="en-US" dirty="0" smtClean="0"/>
              <a:t> </a:t>
            </a:r>
            <a:r>
              <a:rPr lang="en-US" dirty="0"/>
              <a:t>“</a:t>
            </a:r>
            <a:r>
              <a:rPr lang="en-US" dirty="0" err="1"/>
              <a:t>namaPointer</a:t>
            </a:r>
            <a:r>
              <a:rPr lang="en-US" dirty="0"/>
              <a:t>”;</a:t>
            </a:r>
          </a:p>
          <a:p>
            <a:pPr marL="0" indent="0" algn="just">
              <a:buNone/>
            </a:pPr>
            <a:r>
              <a:rPr lang="en-US" dirty="0" err="1"/>
              <a:t>Tipe</a:t>
            </a:r>
            <a:r>
              <a:rPr lang="en-US" dirty="0"/>
              <a:t> pointer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alamatnya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disimpan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3942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533400"/>
            <a:ext cx="7010400" cy="5434013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mengambil</a:t>
            </a:r>
            <a:r>
              <a:rPr lang="en-US" sz="2000" dirty="0" smtClean="0"/>
              <a:t> </a:t>
            </a:r>
            <a:r>
              <a:rPr lang="en-US" sz="2000" dirty="0" err="1" smtClean="0"/>
              <a:t>alamat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variabel</a:t>
            </a:r>
            <a:r>
              <a:rPr lang="en-US" sz="2000" dirty="0" smtClean="0"/>
              <a:t> </a:t>
            </a:r>
            <a:r>
              <a:rPr lang="en-US" sz="2000" dirty="0" err="1" smtClean="0"/>
              <a:t>kita</a:t>
            </a:r>
            <a:r>
              <a:rPr lang="en-US" sz="2000" dirty="0" smtClean="0"/>
              <a:t> </a:t>
            </a:r>
            <a:r>
              <a:rPr lang="en-US" sz="2000" dirty="0" err="1" smtClean="0"/>
              <a:t>hanya</a:t>
            </a:r>
            <a:r>
              <a:rPr lang="en-US" sz="2000" dirty="0" smtClean="0"/>
              <a:t> </a:t>
            </a:r>
            <a:r>
              <a:rPr lang="en-US" sz="2000" dirty="0" err="1" smtClean="0"/>
              <a:t>perlu</a:t>
            </a:r>
            <a:r>
              <a:rPr lang="en-US" sz="2000" dirty="0" smtClean="0"/>
              <a:t> </a:t>
            </a:r>
            <a:r>
              <a:rPr lang="en-US" sz="2000" dirty="0" err="1" smtClean="0"/>
              <a:t>menambahkan</a:t>
            </a:r>
            <a:r>
              <a:rPr lang="en-US" sz="2000" dirty="0" smtClean="0"/>
              <a:t> operator ( &amp; ) / address of / </a:t>
            </a:r>
            <a:r>
              <a:rPr lang="en-US" sz="2000" dirty="0" err="1" smtClean="0"/>
              <a:t>alamat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.. </a:t>
            </a:r>
            <a:r>
              <a:rPr lang="en-US" sz="2000" dirty="0" err="1" smtClean="0"/>
              <a:t>Didepan</a:t>
            </a:r>
            <a:r>
              <a:rPr lang="en-US" sz="2000" dirty="0" smtClean="0"/>
              <a:t> </a:t>
            </a:r>
            <a:r>
              <a:rPr lang="en-US" sz="2000" dirty="0" err="1" smtClean="0"/>
              <a:t>variabel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. </a:t>
            </a:r>
          </a:p>
          <a:p>
            <a:pPr marL="0" indent="0">
              <a:buNone/>
            </a:pPr>
            <a:r>
              <a:rPr lang="en-US" sz="2000" dirty="0" err="1" smtClean="0"/>
              <a:t>Contoh</a:t>
            </a:r>
            <a:r>
              <a:rPr lang="en-US" sz="2000" dirty="0" smtClean="0"/>
              <a:t> :</a:t>
            </a:r>
          </a:p>
          <a:p>
            <a:pPr marL="0" indent="0">
              <a:buNone/>
            </a:pPr>
            <a:r>
              <a:rPr lang="en-US" sz="2000" dirty="0" smtClean="0"/>
              <a:t>#include &lt;</a:t>
            </a:r>
            <a:r>
              <a:rPr lang="en-US" sz="2000" dirty="0" err="1" smtClean="0"/>
              <a:t>stdio.h</a:t>
            </a:r>
            <a:r>
              <a:rPr lang="en-US" sz="2000" dirty="0" smtClean="0"/>
              <a:t>&gt;</a:t>
            </a:r>
          </a:p>
          <a:p>
            <a:pPr marL="0" indent="0">
              <a:buNone/>
            </a:pPr>
            <a:r>
              <a:rPr lang="en-US" sz="2000" dirty="0"/>
              <a:t>v</a:t>
            </a:r>
            <a:r>
              <a:rPr lang="en-US" sz="2000" dirty="0" smtClean="0"/>
              <a:t>oid main( )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variabel_integer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*</a:t>
            </a:r>
            <a:r>
              <a:rPr lang="en-US" sz="2000" dirty="0" err="1" smtClean="0"/>
              <a:t>pointer_integer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 err="1" smtClean="0"/>
              <a:t>variabel_integer</a:t>
            </a:r>
            <a:r>
              <a:rPr lang="en-US" sz="2000" dirty="0" smtClean="0"/>
              <a:t> =17;</a:t>
            </a:r>
          </a:p>
          <a:p>
            <a:pPr marL="0" indent="0">
              <a:buNone/>
            </a:pPr>
            <a:r>
              <a:rPr lang="en-US" sz="2000" dirty="0" err="1" smtClean="0"/>
              <a:t>pointer_integer</a:t>
            </a:r>
            <a:r>
              <a:rPr lang="en-US" sz="2000" dirty="0" smtClean="0"/>
              <a:t>  = &amp;</a:t>
            </a:r>
            <a:r>
              <a:rPr lang="en-US" sz="2000" dirty="0" err="1" smtClean="0"/>
              <a:t>variabel_integer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732377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660400"/>
            <a:ext cx="7010400" cy="53070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void main( )</a:t>
            </a:r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variabel_integer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*</a:t>
            </a:r>
            <a:r>
              <a:rPr lang="en-US" dirty="0" err="1"/>
              <a:t>pointer_integer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pointer_integer</a:t>
            </a:r>
            <a:r>
              <a:rPr lang="en-US" dirty="0" smtClean="0"/>
              <a:t>  </a:t>
            </a:r>
            <a:r>
              <a:rPr lang="en-US" dirty="0"/>
              <a:t>= &amp;</a:t>
            </a:r>
            <a:r>
              <a:rPr lang="en-US" dirty="0" err="1"/>
              <a:t>variabel_integer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 smtClean="0"/>
              <a:t>*</a:t>
            </a:r>
            <a:r>
              <a:rPr lang="en-US" dirty="0" err="1" smtClean="0"/>
              <a:t>pointer_integer</a:t>
            </a:r>
            <a:r>
              <a:rPr lang="en-US" dirty="0" smtClean="0"/>
              <a:t> </a:t>
            </a:r>
            <a:r>
              <a:rPr lang="en-US" dirty="0"/>
              <a:t>=17;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551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65300" y="1135946"/>
            <a:ext cx="6985000" cy="373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#include &lt;</a:t>
            </a:r>
            <a:r>
              <a:rPr lang="en-US" sz="1600" dirty="0" err="1"/>
              <a:t>stdio.h</a:t>
            </a:r>
            <a:r>
              <a:rPr lang="en-US" sz="1600" dirty="0"/>
              <a:t>&gt;</a:t>
            </a:r>
          </a:p>
          <a:p>
            <a:r>
              <a:rPr lang="en-US" sz="1600" dirty="0" err="1"/>
              <a:t>int</a:t>
            </a:r>
            <a:r>
              <a:rPr lang="en-US" sz="1600" dirty="0"/>
              <a:t> main(void)</a:t>
            </a:r>
          </a:p>
          <a:p>
            <a:r>
              <a:rPr lang="en-US" sz="1600" dirty="0"/>
              <a:t>{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int</a:t>
            </a:r>
            <a:r>
              <a:rPr lang="en-US" sz="1600" dirty="0"/>
              <a:t> number = 0;                 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int</a:t>
            </a:r>
            <a:r>
              <a:rPr lang="en-US" sz="1600" dirty="0"/>
              <a:t> *pointer = NULL;          </a:t>
            </a:r>
          </a:p>
          <a:p>
            <a:r>
              <a:rPr lang="en-US" sz="1600" dirty="0"/>
              <a:t>  number = 10;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("\</a:t>
            </a:r>
            <a:r>
              <a:rPr lang="en-US" sz="1600" dirty="0" err="1"/>
              <a:t>nnumber's</a:t>
            </a:r>
            <a:r>
              <a:rPr lang="en-US" sz="1600" dirty="0"/>
              <a:t> address: %p", &amp;number);          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("\</a:t>
            </a:r>
            <a:r>
              <a:rPr lang="en-US" sz="1600" dirty="0" err="1"/>
              <a:t>nnumber's</a:t>
            </a:r>
            <a:r>
              <a:rPr lang="en-US" sz="1600" dirty="0"/>
              <a:t> value: %d\n\n", number);           </a:t>
            </a:r>
          </a:p>
          <a:p>
            <a:r>
              <a:rPr lang="en-US" sz="1600" dirty="0"/>
              <a:t>  pointer = &amp;number;            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printf</a:t>
            </a:r>
            <a:r>
              <a:rPr lang="en-US" sz="1600" dirty="0"/>
              <a:t>("pointer's address: %p", &amp;pointer); </a:t>
            </a:r>
            <a:endParaRPr lang="en-US" sz="1600" dirty="0" smtClean="0"/>
          </a:p>
          <a:p>
            <a:r>
              <a:rPr lang="en-US" sz="1600" dirty="0" err="1" smtClean="0"/>
              <a:t>printf</a:t>
            </a:r>
            <a:r>
              <a:rPr lang="en-US" sz="1600" dirty="0"/>
              <a:t>("\</a:t>
            </a:r>
            <a:r>
              <a:rPr lang="en-US" sz="1600" dirty="0" err="1"/>
              <a:t>npointer's</a:t>
            </a:r>
            <a:r>
              <a:rPr lang="en-US" sz="1600" dirty="0"/>
              <a:t> size: %d bytes", </a:t>
            </a:r>
            <a:r>
              <a:rPr lang="en-US" sz="1600" dirty="0" err="1"/>
              <a:t>sizeof</a:t>
            </a:r>
            <a:r>
              <a:rPr lang="en-US" sz="1600" dirty="0"/>
              <a:t>(pointer)); </a:t>
            </a:r>
            <a:endParaRPr lang="en-US" sz="1600" dirty="0" smtClean="0"/>
          </a:p>
          <a:p>
            <a:r>
              <a:rPr lang="en-US" sz="1600" dirty="0" err="1" smtClean="0"/>
              <a:t>printf</a:t>
            </a:r>
            <a:r>
              <a:rPr lang="en-US" sz="1600" dirty="0"/>
              <a:t>("\</a:t>
            </a:r>
            <a:r>
              <a:rPr lang="en-US" sz="1600" dirty="0" err="1"/>
              <a:t>npointer's</a:t>
            </a:r>
            <a:r>
              <a:rPr lang="en-US" sz="1600" dirty="0"/>
              <a:t> value: %p", pointer); </a:t>
            </a:r>
            <a:endParaRPr lang="en-US" sz="1600" dirty="0" smtClean="0"/>
          </a:p>
          <a:p>
            <a:r>
              <a:rPr lang="en-US" sz="1600" dirty="0" err="1" smtClean="0"/>
              <a:t>printf</a:t>
            </a:r>
            <a:r>
              <a:rPr lang="en-US" sz="1600" dirty="0"/>
              <a:t>("\</a:t>
            </a:r>
            <a:r>
              <a:rPr lang="en-US" sz="1600" dirty="0" err="1"/>
              <a:t>nvalue</a:t>
            </a:r>
            <a:r>
              <a:rPr lang="en-US" sz="1600" dirty="0"/>
              <a:t> pointed to: %d\n", *pointer); </a:t>
            </a:r>
            <a:endParaRPr lang="en-US" sz="1600" dirty="0" smtClean="0"/>
          </a:p>
          <a:p>
            <a:r>
              <a:rPr lang="en-US" sz="1600" dirty="0" smtClean="0"/>
              <a:t>return </a:t>
            </a:r>
            <a:r>
              <a:rPr lang="en-US" sz="1600" dirty="0"/>
              <a:t>0;</a:t>
            </a:r>
          </a:p>
          <a:p>
            <a:r>
              <a:rPr lang="en-US" sz="16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350474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Manfaat</a:t>
            </a:r>
            <a:r>
              <a:rPr lang="en-US" dirty="0" smtClean="0"/>
              <a:t> pointer :</a:t>
            </a:r>
          </a:p>
          <a:p>
            <a:pPr marL="0" indent="0">
              <a:buNone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mengakses</a:t>
            </a:r>
            <a:r>
              <a:rPr lang="en-US" dirty="0" smtClean="0"/>
              <a:t> </a:t>
            </a:r>
            <a:r>
              <a:rPr lang="en-US" dirty="0" err="1" smtClean="0"/>
              <a:t>memori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23119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1481</TotalTime>
  <Words>500</Words>
  <Application>Microsoft Office PowerPoint</Application>
  <PresentationFormat>On-screen Show (4:3)</PresentationFormat>
  <Paragraphs>181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Tahoma</vt:lpstr>
      <vt:lpstr>Times New Roman</vt:lpstr>
      <vt:lpstr>Wingdings</vt:lpstr>
      <vt:lpstr>01158951</vt:lpstr>
      <vt:lpstr>FUNGSI DAN PARAMETER</vt:lpstr>
      <vt:lpstr>Definisi Fungsi</vt:lpstr>
      <vt:lpstr>PowerPoint Presentation</vt:lpstr>
      <vt:lpstr>PowerPoint Presentation</vt:lpstr>
      <vt:lpstr>PowerPoint Presentation</vt:lpstr>
      <vt:lpstr>Type Data Struct </vt:lpstr>
      <vt:lpstr>PowerPoint Presentation</vt:lpstr>
      <vt:lpstr>PowerPoint Presentation</vt:lpstr>
      <vt:lpstr>PowerPoint Presentation</vt:lpstr>
      <vt:lpstr>Fungsi Rekursif  </vt:lpstr>
      <vt:lpstr>PowerPoint Presentation</vt:lpstr>
      <vt:lpstr>POINTER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</dc:title>
  <dc:creator>gue</dc:creator>
  <cp:keywords/>
  <cp:lastModifiedBy>gue</cp:lastModifiedBy>
  <cp:revision>34</cp:revision>
  <dcterms:created xsi:type="dcterms:W3CDTF">2015-04-01T02:47:29Z</dcterms:created>
  <dcterms:modified xsi:type="dcterms:W3CDTF">2016-03-07T03:17:21Z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