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658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705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8306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3452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803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517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2366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4620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646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3776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368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87AF6-F9BC-46C2-801A-2E5A02828E7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AA66D-9791-4888-B227-5EAC2B3659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762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5714" y="809897"/>
            <a:ext cx="58961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400" dirty="0" smtClean="0"/>
              <a:t>JAWABAN UTS ANALISA STRUKTUR LANJUTAN</a:t>
            </a:r>
          </a:p>
          <a:p>
            <a:pPr algn="ctr"/>
            <a:r>
              <a:rPr lang="id-ID" sz="2400" dirty="0" smtClean="0"/>
              <a:t>BALOK 3 TUMPUAN METODE CROSS</a:t>
            </a:r>
            <a:endParaRPr lang="id-ID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207" t="34018" r="17036" b="24554"/>
          <a:stretch/>
        </p:blipFill>
        <p:spPr>
          <a:xfrm>
            <a:off x="1959429" y="2259874"/>
            <a:ext cx="8425542" cy="303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5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8938" y="300329"/>
            <a:ext cx="120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u="sng" dirty="0" smtClean="0"/>
              <a:t>JAWABAN: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268" y="763233"/>
            <a:ext cx="44404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id-ID" b="1" dirty="0" smtClean="0"/>
              <a:t>Kekakuan Batang</a:t>
            </a:r>
          </a:p>
          <a:p>
            <a:r>
              <a:rPr lang="id-ID" b="1" dirty="0" smtClean="0"/>
              <a:t>Titik B</a:t>
            </a:r>
            <a:endParaRPr lang="id-ID" b="1" dirty="0"/>
          </a:p>
          <a:p>
            <a:r>
              <a:rPr lang="id-ID" dirty="0" smtClean="0"/>
              <a:t>Batang  BA   </a:t>
            </a:r>
            <a:r>
              <a:rPr lang="id-ID" dirty="0" smtClean="0">
                <a:sym typeface="Wingdings" panose="05000000000000000000" pitchFamily="2" charset="2"/>
              </a:rPr>
              <a:t>  k</a:t>
            </a:r>
            <a:r>
              <a:rPr lang="id-ID" sz="1200" dirty="0" smtClean="0">
                <a:sym typeface="Wingdings" panose="05000000000000000000" pitchFamily="2" charset="2"/>
              </a:rPr>
              <a:t>AB </a:t>
            </a:r>
            <a:r>
              <a:rPr lang="id-ID" dirty="0" smtClean="0">
                <a:sym typeface="Wingdings" panose="05000000000000000000" pitchFamily="2" charset="2"/>
              </a:rPr>
              <a:t>= k</a:t>
            </a:r>
            <a:r>
              <a:rPr lang="id-ID" sz="1400" dirty="0" smtClean="0">
                <a:sym typeface="Wingdings" panose="05000000000000000000" pitchFamily="2" charset="2"/>
              </a:rPr>
              <a:t>BA</a:t>
            </a:r>
            <a:r>
              <a:rPr lang="id-ID" dirty="0" smtClean="0">
                <a:sym typeface="Wingdings" panose="05000000000000000000" pitchFamily="2" charset="2"/>
              </a:rPr>
              <a:t> = 4 EI/L   (jepit-jepit)</a:t>
            </a:r>
          </a:p>
          <a:p>
            <a:r>
              <a:rPr lang="id-ID" dirty="0">
                <a:sym typeface="Wingdings" panose="05000000000000000000" pitchFamily="2" charset="2"/>
              </a:rPr>
              <a:t> </a:t>
            </a:r>
            <a:r>
              <a:rPr lang="id-ID" dirty="0" smtClean="0">
                <a:sym typeface="Wingdings" panose="05000000000000000000" pitchFamily="2" charset="2"/>
              </a:rPr>
              <a:t>                                           =  4EI/4 = EI</a:t>
            </a:r>
          </a:p>
          <a:p>
            <a:r>
              <a:rPr lang="id-ID" dirty="0" smtClean="0">
                <a:sym typeface="Wingdings" panose="05000000000000000000" pitchFamily="2" charset="2"/>
              </a:rPr>
              <a:t>Batang BD    k</a:t>
            </a:r>
            <a:r>
              <a:rPr lang="id-ID" sz="1400" dirty="0" smtClean="0">
                <a:sym typeface="Wingdings" panose="05000000000000000000" pitchFamily="2" charset="2"/>
              </a:rPr>
              <a:t>BD</a:t>
            </a:r>
            <a:r>
              <a:rPr lang="id-ID" dirty="0" smtClean="0">
                <a:sym typeface="Wingdings" panose="05000000000000000000" pitchFamily="2" charset="2"/>
              </a:rPr>
              <a:t> = k</a:t>
            </a:r>
            <a:r>
              <a:rPr lang="id-ID" sz="1400" dirty="0" smtClean="0">
                <a:sym typeface="Wingdings" panose="05000000000000000000" pitchFamily="2" charset="2"/>
              </a:rPr>
              <a:t>DB </a:t>
            </a:r>
            <a:r>
              <a:rPr lang="id-ID" dirty="0" smtClean="0">
                <a:sym typeface="Wingdings" panose="05000000000000000000" pitchFamily="2" charset="2"/>
              </a:rPr>
              <a:t>= 3EI/L   (jepit-sendi)</a:t>
            </a:r>
          </a:p>
          <a:p>
            <a:r>
              <a:rPr lang="id-ID" dirty="0">
                <a:sym typeface="Wingdings" panose="05000000000000000000" pitchFamily="2" charset="2"/>
              </a:rPr>
              <a:t> </a:t>
            </a:r>
            <a:r>
              <a:rPr lang="id-ID" dirty="0" smtClean="0">
                <a:sym typeface="Wingdings" panose="05000000000000000000" pitchFamily="2" charset="2"/>
              </a:rPr>
              <a:t>                                          = 3EI/3 = EI</a:t>
            </a:r>
            <a:endParaRPr lang="id-ID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0338436" y="740679"/>
            <a:ext cx="13063" cy="48332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503796" y="871308"/>
            <a:ext cx="2834640" cy="111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03796" y="649239"/>
            <a:ext cx="0" cy="574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320916" y="649239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316560" y="1075962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7308942" y="980777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10338438" y="832121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327448" y="800074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10321019" y="932269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10342789" y="1032417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10338433" y="1132565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933455" y="763233"/>
            <a:ext cx="31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10599690" y="79136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7682049" y="2682237"/>
            <a:ext cx="2337162" cy="217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>
            <a:off x="9901644" y="2705235"/>
            <a:ext cx="178526" cy="1555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8" name="Straight Connector 27"/>
          <p:cNvCxnSpPr/>
          <p:nvPr/>
        </p:nvCxnSpPr>
        <p:spPr>
          <a:xfrm>
            <a:off x="7704911" y="2460168"/>
            <a:ext cx="0" cy="574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7522031" y="2460168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517675" y="2886891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7510057" y="2791706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7528563" y="2611003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8817429" y="2103120"/>
            <a:ext cx="13063" cy="5791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18938" y="2791706"/>
            <a:ext cx="506746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2. </a:t>
            </a:r>
            <a:r>
              <a:rPr lang="id-ID" b="1" dirty="0" smtClean="0"/>
              <a:t>Koefisien Distribusi (DF)</a:t>
            </a:r>
          </a:p>
          <a:p>
            <a:endParaRPr lang="id-ID" dirty="0"/>
          </a:p>
          <a:p>
            <a:r>
              <a:rPr lang="id-ID" dirty="0" smtClean="0"/>
              <a:t>Titik A </a:t>
            </a:r>
            <a:r>
              <a:rPr lang="id-ID" dirty="0" smtClean="0">
                <a:sym typeface="Wingdings" panose="05000000000000000000" pitchFamily="2" charset="2"/>
              </a:rPr>
              <a:t>   </a:t>
            </a:r>
            <a:r>
              <a:rPr lang="el-GR" sz="2400" dirty="0" smtClean="0">
                <a:sym typeface="Wingdings" panose="05000000000000000000" pitchFamily="2" charset="2"/>
              </a:rPr>
              <a:t>μ</a:t>
            </a:r>
            <a:r>
              <a:rPr lang="id-ID" sz="1400" dirty="0" smtClean="0">
                <a:sym typeface="Wingdings" panose="05000000000000000000" pitchFamily="2" charset="2"/>
              </a:rPr>
              <a:t>AB</a:t>
            </a:r>
            <a:r>
              <a:rPr lang="id-ID" dirty="0" smtClean="0">
                <a:sym typeface="Wingdings" panose="05000000000000000000" pitchFamily="2" charset="2"/>
              </a:rPr>
              <a:t> = 0 (ujung jepit)</a:t>
            </a:r>
          </a:p>
          <a:p>
            <a:endParaRPr lang="id-ID" dirty="0">
              <a:sym typeface="Wingdings" panose="05000000000000000000" pitchFamily="2" charset="2"/>
            </a:endParaRPr>
          </a:p>
          <a:p>
            <a:r>
              <a:rPr lang="id-ID" dirty="0" smtClean="0">
                <a:sym typeface="Wingdings" panose="05000000000000000000" pitchFamily="2" charset="2"/>
              </a:rPr>
              <a:t>Titik B  </a:t>
            </a:r>
            <a:r>
              <a:rPr lang="el-GR" sz="2400" dirty="0" smtClean="0">
                <a:sym typeface="Wingdings" panose="05000000000000000000" pitchFamily="2" charset="2"/>
              </a:rPr>
              <a:t>μ</a:t>
            </a:r>
            <a:r>
              <a:rPr lang="id-ID" sz="1400" dirty="0" smtClean="0">
                <a:sym typeface="Wingdings" panose="05000000000000000000" pitchFamily="2" charset="2"/>
              </a:rPr>
              <a:t>BA</a:t>
            </a:r>
            <a:r>
              <a:rPr lang="id-ID" dirty="0" smtClean="0">
                <a:sym typeface="Wingdings" panose="05000000000000000000" pitchFamily="2" charset="2"/>
              </a:rPr>
              <a:t> = kBA/∑kB = EI/(2EI) = 0,5</a:t>
            </a:r>
          </a:p>
          <a:p>
            <a:r>
              <a:rPr lang="id-ID" dirty="0" smtClean="0">
                <a:sym typeface="Wingdings" panose="05000000000000000000" pitchFamily="2" charset="2"/>
              </a:rPr>
              <a:t>                 </a:t>
            </a:r>
            <a:r>
              <a:rPr lang="el-GR" sz="2400" dirty="0" smtClean="0">
                <a:sym typeface="Wingdings" panose="05000000000000000000" pitchFamily="2" charset="2"/>
              </a:rPr>
              <a:t>μ</a:t>
            </a:r>
            <a:r>
              <a:rPr lang="id-ID" sz="1400" dirty="0" smtClean="0">
                <a:sym typeface="Wingdings" panose="05000000000000000000" pitchFamily="2" charset="2"/>
              </a:rPr>
              <a:t>BD</a:t>
            </a:r>
            <a:r>
              <a:rPr lang="id-ID" dirty="0" smtClean="0">
                <a:sym typeface="Wingdings" panose="05000000000000000000" pitchFamily="2" charset="2"/>
              </a:rPr>
              <a:t> = kBD/∑kB = EI/(2EI) = 0,5</a:t>
            </a:r>
            <a:endParaRPr lang="id-ID" dirty="0" smtClean="0"/>
          </a:p>
          <a:p>
            <a:r>
              <a:rPr lang="id-ID" dirty="0" smtClean="0"/>
              <a:t> </a:t>
            </a:r>
          </a:p>
          <a:p>
            <a:r>
              <a:rPr lang="id-ID" dirty="0" smtClean="0"/>
              <a:t>Titik D </a:t>
            </a:r>
            <a:r>
              <a:rPr lang="id-ID" dirty="0" smtClean="0">
                <a:sym typeface="Wingdings" panose="05000000000000000000" pitchFamily="2" charset="2"/>
              </a:rPr>
              <a:t>   </a:t>
            </a:r>
            <a:r>
              <a:rPr lang="el-GR" sz="2400" dirty="0" smtClean="0">
                <a:sym typeface="Wingdings" panose="05000000000000000000" pitchFamily="2" charset="2"/>
              </a:rPr>
              <a:t>μ</a:t>
            </a:r>
            <a:r>
              <a:rPr lang="id-ID" sz="1400" dirty="0">
                <a:sym typeface="Wingdings" panose="05000000000000000000" pitchFamily="2" charset="2"/>
              </a:rPr>
              <a:t>D</a:t>
            </a:r>
            <a:r>
              <a:rPr lang="id-ID" sz="1400" dirty="0" smtClean="0">
                <a:sym typeface="Wingdings" panose="05000000000000000000" pitchFamily="2" charset="2"/>
              </a:rPr>
              <a:t>B</a:t>
            </a:r>
            <a:r>
              <a:rPr lang="id-ID" dirty="0" smtClean="0">
                <a:sym typeface="Wingdings" panose="05000000000000000000" pitchFamily="2" charset="2"/>
              </a:rPr>
              <a:t> = 1 (ujung sendi)</a:t>
            </a:r>
          </a:p>
          <a:p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8640263" y="954649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39" name="TextBox 38"/>
          <p:cNvSpPr txBox="1"/>
          <p:nvPr/>
        </p:nvSpPr>
        <p:spPr>
          <a:xfrm>
            <a:off x="8242662" y="2677883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7090137" y="268642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10137417" y="251755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96146" y="266995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43" name="Freeform 42"/>
          <p:cNvSpPr/>
          <p:nvPr/>
        </p:nvSpPr>
        <p:spPr>
          <a:xfrm>
            <a:off x="4754879" y="1463039"/>
            <a:ext cx="261459" cy="796835"/>
          </a:xfrm>
          <a:custGeom>
            <a:avLst/>
            <a:gdLst>
              <a:gd name="connsiteX0" fmla="*/ 0 w 261459"/>
              <a:gd name="connsiteY0" fmla="*/ 0 h 796835"/>
              <a:gd name="connsiteX1" fmla="*/ 65314 w 261459"/>
              <a:gd name="connsiteY1" fmla="*/ 26126 h 796835"/>
              <a:gd name="connsiteX2" fmla="*/ 117565 w 261459"/>
              <a:gd name="connsiteY2" fmla="*/ 104503 h 796835"/>
              <a:gd name="connsiteX3" fmla="*/ 130628 w 261459"/>
              <a:gd name="connsiteY3" fmla="*/ 143692 h 796835"/>
              <a:gd name="connsiteX4" fmla="*/ 169817 w 261459"/>
              <a:gd name="connsiteY4" fmla="*/ 169818 h 796835"/>
              <a:gd name="connsiteX5" fmla="*/ 222068 w 261459"/>
              <a:gd name="connsiteY5" fmla="*/ 261258 h 796835"/>
              <a:gd name="connsiteX6" fmla="*/ 248194 w 261459"/>
              <a:gd name="connsiteY6" fmla="*/ 300446 h 796835"/>
              <a:gd name="connsiteX7" fmla="*/ 261257 w 261459"/>
              <a:gd name="connsiteY7" fmla="*/ 352698 h 796835"/>
              <a:gd name="connsiteX8" fmla="*/ 235131 w 261459"/>
              <a:gd name="connsiteY8" fmla="*/ 431075 h 796835"/>
              <a:gd name="connsiteX9" fmla="*/ 209005 w 261459"/>
              <a:gd name="connsiteY9" fmla="*/ 509452 h 796835"/>
              <a:gd name="connsiteX10" fmla="*/ 195942 w 261459"/>
              <a:gd name="connsiteY10" fmla="*/ 548640 h 796835"/>
              <a:gd name="connsiteX11" fmla="*/ 117565 w 261459"/>
              <a:gd name="connsiteY11" fmla="*/ 666206 h 796835"/>
              <a:gd name="connsiteX12" fmla="*/ 65314 w 261459"/>
              <a:gd name="connsiteY12" fmla="*/ 744583 h 796835"/>
              <a:gd name="connsiteX13" fmla="*/ 39188 w 261459"/>
              <a:gd name="connsiteY13" fmla="*/ 783772 h 796835"/>
              <a:gd name="connsiteX14" fmla="*/ 13062 w 261459"/>
              <a:gd name="connsiteY14" fmla="*/ 796835 h 79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1459" h="796835">
                <a:moveTo>
                  <a:pt x="0" y="0"/>
                </a:moveTo>
                <a:cubicBezTo>
                  <a:pt x="21771" y="8709"/>
                  <a:pt x="47788" y="10548"/>
                  <a:pt x="65314" y="26126"/>
                </a:cubicBezTo>
                <a:cubicBezTo>
                  <a:pt x="88782" y="46987"/>
                  <a:pt x="107636" y="74715"/>
                  <a:pt x="117565" y="104503"/>
                </a:cubicBezTo>
                <a:cubicBezTo>
                  <a:pt x="121919" y="117566"/>
                  <a:pt x="122026" y="132940"/>
                  <a:pt x="130628" y="143692"/>
                </a:cubicBezTo>
                <a:cubicBezTo>
                  <a:pt x="140436" y="155951"/>
                  <a:pt x="156754" y="161109"/>
                  <a:pt x="169817" y="169818"/>
                </a:cubicBezTo>
                <a:cubicBezTo>
                  <a:pt x="233473" y="265303"/>
                  <a:pt x="155766" y="145232"/>
                  <a:pt x="222068" y="261258"/>
                </a:cubicBezTo>
                <a:cubicBezTo>
                  <a:pt x="229857" y="274889"/>
                  <a:pt x="239485" y="287383"/>
                  <a:pt x="248194" y="300446"/>
                </a:cubicBezTo>
                <a:cubicBezTo>
                  <a:pt x="252548" y="317863"/>
                  <a:pt x="263043" y="334834"/>
                  <a:pt x="261257" y="352698"/>
                </a:cubicBezTo>
                <a:cubicBezTo>
                  <a:pt x="258517" y="380100"/>
                  <a:pt x="243840" y="404949"/>
                  <a:pt x="235131" y="431075"/>
                </a:cubicBezTo>
                <a:lnTo>
                  <a:pt x="209005" y="509452"/>
                </a:lnTo>
                <a:cubicBezTo>
                  <a:pt x="204651" y="522515"/>
                  <a:pt x="203580" y="537183"/>
                  <a:pt x="195942" y="548640"/>
                </a:cubicBezTo>
                <a:lnTo>
                  <a:pt x="117565" y="666206"/>
                </a:lnTo>
                <a:lnTo>
                  <a:pt x="65314" y="744583"/>
                </a:lnTo>
                <a:cubicBezTo>
                  <a:pt x="56605" y="757646"/>
                  <a:pt x="53230" y="776751"/>
                  <a:pt x="39188" y="783772"/>
                </a:cubicBezTo>
                <a:lnTo>
                  <a:pt x="13062" y="79683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4" name="TextBox 43"/>
          <p:cNvSpPr txBox="1"/>
          <p:nvPr/>
        </p:nvSpPr>
        <p:spPr>
          <a:xfrm>
            <a:off x="5066399" y="1690466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∑k</a:t>
            </a:r>
            <a:r>
              <a:rPr lang="id-ID" sz="1600" dirty="0" smtClean="0"/>
              <a:t>B</a:t>
            </a:r>
            <a:r>
              <a:rPr lang="id-ID" dirty="0" smtClean="0"/>
              <a:t> = 2 EI</a:t>
            </a:r>
            <a:endParaRPr lang="id-ID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7246818" y="1690466"/>
            <a:ext cx="3352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499440" y="1506863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0328299" y="1482829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7457225" y="3513909"/>
            <a:ext cx="2863794" cy="566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709847" y="3386912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9990062" y="3362878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8823110" y="3358522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8798902" y="2103120"/>
            <a:ext cx="707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P=2ton</a:t>
            </a:r>
            <a:endParaRPr lang="id-ID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7867504" y="3511115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57" name="TextBox 56"/>
          <p:cNvSpPr txBox="1"/>
          <p:nvPr/>
        </p:nvSpPr>
        <p:spPr>
          <a:xfrm>
            <a:off x="9134414" y="3492212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8521422" y="1390394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4 m</a:t>
            </a:r>
            <a:endParaRPr lang="id-ID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8414533" y="531564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q</a:t>
            </a:r>
            <a:r>
              <a:rPr lang="id-ID" sz="1400" dirty="0" smtClean="0"/>
              <a:t> = 6 t/m</a:t>
            </a:r>
            <a:endParaRPr lang="id-ID" sz="1400" dirty="0"/>
          </a:p>
        </p:txBody>
      </p:sp>
      <p:sp>
        <p:nvSpPr>
          <p:cNvPr id="60" name="Freeform 59"/>
          <p:cNvSpPr/>
          <p:nvPr/>
        </p:nvSpPr>
        <p:spPr>
          <a:xfrm>
            <a:off x="4271554" y="4127863"/>
            <a:ext cx="248195" cy="522514"/>
          </a:xfrm>
          <a:custGeom>
            <a:avLst/>
            <a:gdLst>
              <a:gd name="connsiteX0" fmla="*/ 0 w 248195"/>
              <a:gd name="connsiteY0" fmla="*/ 0 h 522514"/>
              <a:gd name="connsiteX1" fmla="*/ 104503 w 248195"/>
              <a:gd name="connsiteY1" fmla="*/ 104502 h 522514"/>
              <a:gd name="connsiteX2" fmla="*/ 143692 w 248195"/>
              <a:gd name="connsiteY2" fmla="*/ 143691 h 522514"/>
              <a:gd name="connsiteX3" fmla="*/ 169817 w 248195"/>
              <a:gd name="connsiteY3" fmla="*/ 182880 h 522514"/>
              <a:gd name="connsiteX4" fmla="*/ 248195 w 248195"/>
              <a:gd name="connsiteY4" fmla="*/ 248194 h 522514"/>
              <a:gd name="connsiteX5" fmla="*/ 195943 w 248195"/>
              <a:gd name="connsiteY5" fmla="*/ 261257 h 522514"/>
              <a:gd name="connsiteX6" fmla="*/ 156755 w 248195"/>
              <a:gd name="connsiteY6" fmla="*/ 365760 h 522514"/>
              <a:gd name="connsiteX7" fmla="*/ 104503 w 248195"/>
              <a:gd name="connsiteY7" fmla="*/ 444137 h 522514"/>
              <a:gd name="connsiteX8" fmla="*/ 39189 w 248195"/>
              <a:gd name="connsiteY8" fmla="*/ 509451 h 522514"/>
              <a:gd name="connsiteX9" fmla="*/ 0 w 248195"/>
              <a:gd name="connsiteY9" fmla="*/ 522514 h 52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8195" h="522514">
                <a:moveTo>
                  <a:pt x="0" y="0"/>
                </a:moveTo>
                <a:lnTo>
                  <a:pt x="104503" y="104502"/>
                </a:lnTo>
                <a:cubicBezTo>
                  <a:pt x="117566" y="117565"/>
                  <a:pt x="133445" y="128320"/>
                  <a:pt x="143692" y="143691"/>
                </a:cubicBezTo>
                <a:cubicBezTo>
                  <a:pt x="152400" y="156754"/>
                  <a:pt x="159766" y="170819"/>
                  <a:pt x="169817" y="182880"/>
                </a:cubicBezTo>
                <a:cubicBezTo>
                  <a:pt x="201246" y="220595"/>
                  <a:pt x="209664" y="222507"/>
                  <a:pt x="248195" y="248194"/>
                </a:cubicBezTo>
                <a:cubicBezTo>
                  <a:pt x="230778" y="252548"/>
                  <a:pt x="209735" y="249764"/>
                  <a:pt x="195943" y="261257"/>
                </a:cubicBezTo>
                <a:cubicBezTo>
                  <a:pt x="162869" y="288818"/>
                  <a:pt x="173543" y="332184"/>
                  <a:pt x="156755" y="365760"/>
                </a:cubicBezTo>
                <a:cubicBezTo>
                  <a:pt x="142713" y="393844"/>
                  <a:pt x="121920" y="418011"/>
                  <a:pt x="104503" y="444137"/>
                </a:cubicBezTo>
                <a:cubicBezTo>
                  <a:pt x="78378" y="483324"/>
                  <a:pt x="82730" y="487680"/>
                  <a:pt x="39189" y="509451"/>
                </a:cubicBezTo>
                <a:cubicBezTo>
                  <a:pt x="26873" y="515609"/>
                  <a:pt x="0" y="522514"/>
                  <a:pt x="0" y="52251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1" name="TextBox 60"/>
          <p:cNvSpPr txBox="1"/>
          <p:nvPr/>
        </p:nvSpPr>
        <p:spPr>
          <a:xfrm>
            <a:off x="4506686" y="4204454"/>
            <a:ext cx="96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∑</a:t>
            </a:r>
            <a:r>
              <a:rPr lang="el-GR" dirty="0" smtClean="0"/>
              <a:t>μ</a:t>
            </a:r>
            <a:r>
              <a:rPr lang="id-ID" dirty="0" smtClean="0"/>
              <a:t>B = 1</a:t>
            </a:r>
            <a:endParaRPr lang="id-ID" dirty="0"/>
          </a:p>
        </p:txBody>
      </p:sp>
      <p:sp>
        <p:nvSpPr>
          <p:cNvPr id="63" name="TextBox 62"/>
          <p:cNvSpPr txBox="1"/>
          <p:nvPr/>
        </p:nvSpPr>
        <p:spPr>
          <a:xfrm>
            <a:off x="6439988" y="4624251"/>
            <a:ext cx="44694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3. Momen Primer</a:t>
            </a:r>
          </a:p>
          <a:p>
            <a:r>
              <a:rPr lang="id-ID" dirty="0"/>
              <a:t> </a:t>
            </a:r>
            <a:r>
              <a:rPr lang="id-ID" dirty="0" smtClean="0"/>
              <a:t>Batang AB </a:t>
            </a:r>
            <a:r>
              <a:rPr lang="id-ID" dirty="0" smtClean="0">
                <a:sym typeface="Wingdings" panose="05000000000000000000" pitchFamily="2" charset="2"/>
              </a:rPr>
              <a:t> </a:t>
            </a:r>
            <a:r>
              <a:rPr lang="id-ID" dirty="0" smtClean="0"/>
              <a:t>M</a:t>
            </a:r>
            <a:r>
              <a:rPr lang="id-ID" sz="1400" dirty="0" smtClean="0"/>
              <a:t>AB</a:t>
            </a:r>
            <a:r>
              <a:rPr lang="id-ID" dirty="0" smtClean="0"/>
              <a:t> = 1/12 . q.L^2 =  8 t.m</a:t>
            </a:r>
          </a:p>
          <a:p>
            <a:r>
              <a:rPr lang="id-ID" dirty="0" smtClean="0"/>
              <a:t>                         M</a:t>
            </a:r>
            <a:r>
              <a:rPr lang="id-ID" sz="1400" dirty="0" smtClean="0"/>
              <a:t>BA</a:t>
            </a:r>
            <a:r>
              <a:rPr lang="id-ID" dirty="0" smtClean="0"/>
              <a:t> = -1/12. q.L^2 =   -8 t.m</a:t>
            </a:r>
          </a:p>
          <a:p>
            <a:endParaRPr lang="id-ID" dirty="0"/>
          </a:p>
          <a:p>
            <a:r>
              <a:rPr lang="id-ID" dirty="0" smtClean="0"/>
              <a:t> M</a:t>
            </a:r>
            <a:r>
              <a:rPr lang="id-ID" sz="1400" dirty="0" smtClean="0"/>
              <a:t>BD</a:t>
            </a:r>
            <a:r>
              <a:rPr lang="id-ID" dirty="0" smtClean="0"/>
              <a:t> = 3/16 . P.L = 1,125 t.m</a:t>
            </a:r>
          </a:p>
          <a:p>
            <a:r>
              <a:rPr lang="id-ID" dirty="0" smtClean="0"/>
              <a:t> M</a:t>
            </a:r>
            <a:r>
              <a:rPr lang="id-ID" sz="1400" dirty="0" smtClean="0"/>
              <a:t>DB</a:t>
            </a:r>
            <a:r>
              <a:rPr lang="id-ID" dirty="0" smtClean="0"/>
              <a:t> = 0 </a:t>
            </a:r>
            <a:endParaRPr lang="id-ID" dirty="0"/>
          </a:p>
        </p:txBody>
      </p:sp>
      <p:sp>
        <p:nvSpPr>
          <p:cNvPr id="66" name="TextBox 65"/>
          <p:cNvSpPr txBox="1"/>
          <p:nvPr/>
        </p:nvSpPr>
        <p:spPr>
          <a:xfrm>
            <a:off x="7543873" y="328080"/>
            <a:ext cx="65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AB</a:t>
            </a:r>
            <a:endParaRPr lang="id-ID" sz="1400" dirty="0"/>
          </a:p>
        </p:txBody>
      </p:sp>
      <p:sp>
        <p:nvSpPr>
          <p:cNvPr id="67" name="TextBox 66"/>
          <p:cNvSpPr txBox="1"/>
          <p:nvPr/>
        </p:nvSpPr>
        <p:spPr>
          <a:xfrm>
            <a:off x="9785639" y="335509"/>
            <a:ext cx="65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BA</a:t>
            </a:r>
            <a:endParaRPr lang="id-ID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7754194" y="2105399"/>
            <a:ext cx="65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BD</a:t>
            </a:r>
            <a:endParaRPr lang="id-ID" sz="1400" dirty="0"/>
          </a:p>
        </p:txBody>
      </p:sp>
      <p:sp>
        <p:nvSpPr>
          <p:cNvPr id="70" name="Curved Left Arrow 69"/>
          <p:cNvSpPr/>
          <p:nvPr/>
        </p:nvSpPr>
        <p:spPr>
          <a:xfrm>
            <a:off x="7640954" y="622781"/>
            <a:ext cx="226550" cy="62847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1" name="Curved Right Arrow 70"/>
          <p:cNvSpPr/>
          <p:nvPr/>
        </p:nvSpPr>
        <p:spPr>
          <a:xfrm>
            <a:off x="9990062" y="740679"/>
            <a:ext cx="147355" cy="4621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2" name="Curved Left Arrow 71"/>
          <p:cNvSpPr/>
          <p:nvPr/>
        </p:nvSpPr>
        <p:spPr>
          <a:xfrm>
            <a:off x="7802189" y="2540046"/>
            <a:ext cx="166153" cy="4121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56" t="34732" r="57597" b="13660"/>
          <a:stretch/>
        </p:blipFill>
        <p:spPr>
          <a:xfrm>
            <a:off x="235131" y="633544"/>
            <a:ext cx="4846321" cy="37751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457" t="36875" r="57697" b="14554"/>
          <a:stretch/>
        </p:blipFill>
        <p:spPr>
          <a:xfrm>
            <a:off x="5329645" y="424537"/>
            <a:ext cx="6400801" cy="398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3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H="1">
            <a:off x="3780881" y="1342062"/>
            <a:ext cx="13063" cy="48332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946241" y="1472691"/>
            <a:ext cx="2834640" cy="111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>
            <a:off x="946241" y="1250622"/>
            <a:ext cx="0" cy="574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763361" y="1250622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59005" y="1677345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51387" y="1582160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3780883" y="1433504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69893" y="1401457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3763464" y="1533652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85234" y="1633800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3780878" y="1733948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5900" y="1364616"/>
            <a:ext cx="31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6" name="TextBox 15"/>
          <p:cNvSpPr txBox="1"/>
          <p:nvPr/>
        </p:nvSpPr>
        <p:spPr>
          <a:xfrm>
            <a:off x="4042135" y="139274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774870" y="1558175"/>
            <a:ext cx="2337162" cy="217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/>
          <p:cNvSpPr/>
          <p:nvPr/>
        </p:nvSpPr>
        <p:spPr>
          <a:xfrm>
            <a:off x="7994465" y="1581173"/>
            <a:ext cx="178526" cy="1555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9" name="Straight Connector 18"/>
          <p:cNvCxnSpPr/>
          <p:nvPr/>
        </p:nvCxnSpPr>
        <p:spPr>
          <a:xfrm>
            <a:off x="5797732" y="1336106"/>
            <a:ext cx="0" cy="574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614852" y="1336106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610496" y="1762829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602878" y="1667644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621384" y="1486941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910250" y="979058"/>
            <a:ext cx="13063" cy="5791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082708" y="1556032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6335483" y="1553821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5182958" y="156235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8230238" y="1393497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88967" y="154589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689263" y="2291849"/>
            <a:ext cx="3352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41885" y="2108246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770744" y="2084212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550046" y="2389847"/>
            <a:ext cx="2863794" cy="566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802668" y="2262850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082883" y="2238816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915931" y="2234460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891723" y="979058"/>
            <a:ext cx="707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P=2ton</a:t>
            </a:r>
            <a:endParaRPr lang="id-ID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5960325" y="2387053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7227235" y="2368150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963867" y="1991777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4 m</a:t>
            </a:r>
            <a:endParaRPr lang="id-ID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1856978" y="1132947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q</a:t>
            </a:r>
            <a:r>
              <a:rPr lang="id-ID" sz="1400" dirty="0" smtClean="0"/>
              <a:t> = 6 t/m</a:t>
            </a:r>
            <a:endParaRPr lang="id-ID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5549905" y="981337"/>
            <a:ext cx="134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BD=-4,072</a:t>
            </a:r>
            <a:endParaRPr lang="id-ID" sz="1400" dirty="0"/>
          </a:p>
        </p:txBody>
      </p:sp>
      <p:sp>
        <p:nvSpPr>
          <p:cNvPr id="43" name="Curved Left Arrow 42"/>
          <p:cNvSpPr/>
          <p:nvPr/>
        </p:nvSpPr>
        <p:spPr>
          <a:xfrm>
            <a:off x="3462888" y="1223769"/>
            <a:ext cx="226550" cy="62847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4" name="Curved Right Arrow 43"/>
          <p:cNvSpPr/>
          <p:nvPr/>
        </p:nvSpPr>
        <p:spPr>
          <a:xfrm>
            <a:off x="1055497" y="1287051"/>
            <a:ext cx="147355" cy="4621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82250" y="341728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FBD</a:t>
            </a:r>
            <a:endParaRPr lang="id-ID" dirty="0"/>
          </a:p>
        </p:txBody>
      </p:sp>
      <p:sp>
        <p:nvSpPr>
          <p:cNvPr id="47" name="Curved Right Arrow 46"/>
          <p:cNvSpPr/>
          <p:nvPr/>
        </p:nvSpPr>
        <p:spPr>
          <a:xfrm>
            <a:off x="5896492" y="1401457"/>
            <a:ext cx="147355" cy="4621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95717" y="890117"/>
            <a:ext cx="133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AB=-9,964</a:t>
            </a:r>
            <a:endParaRPr lang="id-ID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3128617" y="845193"/>
            <a:ext cx="1269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BA= 4,072</a:t>
            </a:r>
            <a:endParaRPr lang="id-ID" sz="1400" dirty="0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941885" y="2629335"/>
            <a:ext cx="10617" cy="453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 flipV="1">
            <a:off x="3763464" y="2600945"/>
            <a:ext cx="30480" cy="416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205788" y="2694830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0,5*(q.4)=12</a:t>
            </a:r>
            <a:endParaRPr lang="id-ID" dirty="0"/>
          </a:p>
        </p:txBody>
      </p:sp>
      <p:sp>
        <p:nvSpPr>
          <p:cNvPr id="55" name="TextBox 54"/>
          <p:cNvSpPr txBox="1"/>
          <p:nvPr/>
        </p:nvSpPr>
        <p:spPr>
          <a:xfrm>
            <a:off x="3460467" y="27663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12</a:t>
            </a:r>
            <a:endParaRPr lang="id-ID" dirty="0"/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934267" y="3324250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778704" y="3237438"/>
            <a:ext cx="6530" cy="420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934267" y="3485814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MAB/L=2,491</a:t>
            </a:r>
            <a:endParaRPr lang="id-ID" dirty="0"/>
          </a:p>
        </p:txBody>
      </p:sp>
      <p:sp>
        <p:nvSpPr>
          <p:cNvPr id="61" name="TextBox 60"/>
          <p:cNvSpPr txBox="1"/>
          <p:nvPr/>
        </p:nvSpPr>
        <p:spPr>
          <a:xfrm>
            <a:off x="3763463" y="334335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2,491</a:t>
            </a:r>
            <a:endParaRPr lang="id-ID" dirty="0"/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3763463" y="3840480"/>
            <a:ext cx="30481" cy="535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895240" y="3971109"/>
            <a:ext cx="0" cy="561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861333" y="4092132"/>
            <a:ext cx="1519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MBA/L= 1,018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3841759" y="397110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1,018</a:t>
            </a:r>
            <a:endParaRPr lang="id-ID" dirty="0"/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532581" y="4663440"/>
            <a:ext cx="1088415" cy="391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3460467" y="4653834"/>
            <a:ext cx="736517" cy="44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129174" y="5042263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13,473</a:t>
            </a:r>
            <a:endParaRPr lang="id-ID" dirty="0"/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887622" y="4923528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3777616" y="4814037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5859752" y="2841482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8124523" y="2797955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5888874" y="3551562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8132141" y="3502606"/>
            <a:ext cx="6530" cy="420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5445026" y="4199899"/>
            <a:ext cx="736517" cy="44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7782195" y="4115174"/>
            <a:ext cx="736517" cy="44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978987" y="4857597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10,527</a:t>
            </a:r>
            <a:endParaRPr lang="id-ID" dirty="0"/>
          </a:p>
        </p:txBody>
      </p:sp>
      <p:sp>
        <p:nvSpPr>
          <p:cNvPr id="84" name="Freeform 83"/>
          <p:cNvSpPr/>
          <p:nvPr/>
        </p:nvSpPr>
        <p:spPr>
          <a:xfrm>
            <a:off x="1097280" y="5408023"/>
            <a:ext cx="2390503" cy="613954"/>
          </a:xfrm>
          <a:custGeom>
            <a:avLst/>
            <a:gdLst>
              <a:gd name="connsiteX0" fmla="*/ 0 w 2390503"/>
              <a:gd name="connsiteY0" fmla="*/ 26126 h 613954"/>
              <a:gd name="connsiteX1" fmla="*/ 156754 w 2390503"/>
              <a:gd name="connsiteY1" fmla="*/ 52251 h 613954"/>
              <a:gd name="connsiteX2" fmla="*/ 209006 w 2390503"/>
              <a:gd name="connsiteY2" fmla="*/ 91440 h 613954"/>
              <a:gd name="connsiteX3" fmla="*/ 248194 w 2390503"/>
              <a:gd name="connsiteY3" fmla="*/ 117566 h 613954"/>
              <a:gd name="connsiteX4" fmla="*/ 418011 w 2390503"/>
              <a:gd name="connsiteY4" fmla="*/ 209006 h 613954"/>
              <a:gd name="connsiteX5" fmla="*/ 535577 w 2390503"/>
              <a:gd name="connsiteY5" fmla="*/ 287383 h 613954"/>
              <a:gd name="connsiteX6" fmla="*/ 587829 w 2390503"/>
              <a:gd name="connsiteY6" fmla="*/ 326571 h 613954"/>
              <a:gd name="connsiteX7" fmla="*/ 627017 w 2390503"/>
              <a:gd name="connsiteY7" fmla="*/ 339634 h 613954"/>
              <a:gd name="connsiteX8" fmla="*/ 705394 w 2390503"/>
              <a:gd name="connsiteY8" fmla="*/ 391886 h 613954"/>
              <a:gd name="connsiteX9" fmla="*/ 744583 w 2390503"/>
              <a:gd name="connsiteY9" fmla="*/ 418011 h 613954"/>
              <a:gd name="connsiteX10" fmla="*/ 783771 w 2390503"/>
              <a:gd name="connsiteY10" fmla="*/ 431074 h 613954"/>
              <a:gd name="connsiteX11" fmla="*/ 809897 w 2390503"/>
              <a:gd name="connsiteY11" fmla="*/ 470263 h 613954"/>
              <a:gd name="connsiteX12" fmla="*/ 927463 w 2390503"/>
              <a:gd name="connsiteY12" fmla="*/ 561703 h 613954"/>
              <a:gd name="connsiteX13" fmla="*/ 966651 w 2390503"/>
              <a:gd name="connsiteY13" fmla="*/ 587828 h 613954"/>
              <a:gd name="connsiteX14" fmla="*/ 1058091 w 2390503"/>
              <a:gd name="connsiteY14" fmla="*/ 613954 h 613954"/>
              <a:gd name="connsiteX15" fmla="*/ 1254034 w 2390503"/>
              <a:gd name="connsiteY15" fmla="*/ 587828 h 613954"/>
              <a:gd name="connsiteX16" fmla="*/ 1293223 w 2390503"/>
              <a:gd name="connsiteY16" fmla="*/ 574766 h 613954"/>
              <a:gd name="connsiteX17" fmla="*/ 1319349 w 2390503"/>
              <a:gd name="connsiteY17" fmla="*/ 535577 h 613954"/>
              <a:gd name="connsiteX18" fmla="*/ 1397726 w 2390503"/>
              <a:gd name="connsiteY18" fmla="*/ 457200 h 613954"/>
              <a:gd name="connsiteX19" fmla="*/ 1476103 w 2390503"/>
              <a:gd name="connsiteY19" fmla="*/ 378823 h 613954"/>
              <a:gd name="connsiteX20" fmla="*/ 1515291 w 2390503"/>
              <a:gd name="connsiteY20" fmla="*/ 339634 h 613954"/>
              <a:gd name="connsiteX21" fmla="*/ 1554480 w 2390503"/>
              <a:gd name="connsiteY21" fmla="*/ 313508 h 613954"/>
              <a:gd name="connsiteX22" fmla="*/ 1606731 w 2390503"/>
              <a:gd name="connsiteY22" fmla="*/ 274320 h 613954"/>
              <a:gd name="connsiteX23" fmla="*/ 1645920 w 2390503"/>
              <a:gd name="connsiteY23" fmla="*/ 261257 h 613954"/>
              <a:gd name="connsiteX24" fmla="*/ 1737360 w 2390503"/>
              <a:gd name="connsiteY24" fmla="*/ 209006 h 613954"/>
              <a:gd name="connsiteX25" fmla="*/ 1776549 w 2390503"/>
              <a:gd name="connsiteY25" fmla="*/ 195943 h 613954"/>
              <a:gd name="connsiteX26" fmla="*/ 1881051 w 2390503"/>
              <a:gd name="connsiteY26" fmla="*/ 169817 h 613954"/>
              <a:gd name="connsiteX27" fmla="*/ 1985554 w 2390503"/>
              <a:gd name="connsiteY27" fmla="*/ 143691 h 613954"/>
              <a:gd name="connsiteX28" fmla="*/ 2037806 w 2390503"/>
              <a:gd name="connsiteY28" fmla="*/ 130628 h 613954"/>
              <a:gd name="connsiteX29" fmla="*/ 2129246 w 2390503"/>
              <a:gd name="connsiteY29" fmla="*/ 104503 h 613954"/>
              <a:gd name="connsiteX30" fmla="*/ 2220686 w 2390503"/>
              <a:gd name="connsiteY30" fmla="*/ 91440 h 613954"/>
              <a:gd name="connsiteX31" fmla="*/ 2259874 w 2390503"/>
              <a:gd name="connsiteY31" fmla="*/ 78377 h 613954"/>
              <a:gd name="connsiteX32" fmla="*/ 2338251 w 2390503"/>
              <a:gd name="connsiteY32" fmla="*/ 26126 h 613954"/>
              <a:gd name="connsiteX33" fmla="*/ 2390503 w 2390503"/>
              <a:gd name="connsiteY33" fmla="*/ 0 h 613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390503" h="613954">
                <a:moveTo>
                  <a:pt x="0" y="26126"/>
                </a:moveTo>
                <a:cubicBezTo>
                  <a:pt x="9810" y="27352"/>
                  <a:pt x="127983" y="37865"/>
                  <a:pt x="156754" y="52251"/>
                </a:cubicBezTo>
                <a:cubicBezTo>
                  <a:pt x="176227" y="61988"/>
                  <a:pt x="191290" y="78785"/>
                  <a:pt x="209006" y="91440"/>
                </a:cubicBezTo>
                <a:cubicBezTo>
                  <a:pt x="221781" y="100565"/>
                  <a:pt x="234152" y="110545"/>
                  <a:pt x="248194" y="117566"/>
                </a:cubicBezTo>
                <a:cubicBezTo>
                  <a:pt x="358352" y="172644"/>
                  <a:pt x="191511" y="27809"/>
                  <a:pt x="418011" y="209006"/>
                </a:cubicBezTo>
                <a:cubicBezTo>
                  <a:pt x="577470" y="336571"/>
                  <a:pt x="403256" y="204683"/>
                  <a:pt x="535577" y="287383"/>
                </a:cubicBezTo>
                <a:cubicBezTo>
                  <a:pt x="554039" y="298922"/>
                  <a:pt x="568926" y="315769"/>
                  <a:pt x="587829" y="326571"/>
                </a:cubicBezTo>
                <a:cubicBezTo>
                  <a:pt x="599784" y="333402"/>
                  <a:pt x="614981" y="332947"/>
                  <a:pt x="627017" y="339634"/>
                </a:cubicBezTo>
                <a:cubicBezTo>
                  <a:pt x="654465" y="354883"/>
                  <a:pt x="679268" y="374469"/>
                  <a:pt x="705394" y="391886"/>
                </a:cubicBezTo>
                <a:cubicBezTo>
                  <a:pt x="718457" y="400595"/>
                  <a:pt x="729689" y="413046"/>
                  <a:pt x="744583" y="418011"/>
                </a:cubicBezTo>
                <a:lnTo>
                  <a:pt x="783771" y="431074"/>
                </a:lnTo>
                <a:cubicBezTo>
                  <a:pt x="792480" y="444137"/>
                  <a:pt x="799846" y="458202"/>
                  <a:pt x="809897" y="470263"/>
                </a:cubicBezTo>
                <a:cubicBezTo>
                  <a:pt x="848264" y="516303"/>
                  <a:pt x="872849" y="525294"/>
                  <a:pt x="927463" y="561703"/>
                </a:cubicBezTo>
                <a:cubicBezTo>
                  <a:pt x="940526" y="570411"/>
                  <a:pt x="951757" y="582863"/>
                  <a:pt x="966651" y="587828"/>
                </a:cubicBezTo>
                <a:cubicBezTo>
                  <a:pt x="1022872" y="606568"/>
                  <a:pt x="992482" y="597551"/>
                  <a:pt x="1058091" y="613954"/>
                </a:cubicBezTo>
                <a:cubicBezTo>
                  <a:pt x="1123405" y="605245"/>
                  <a:pt x="1189038" y="598660"/>
                  <a:pt x="1254034" y="587828"/>
                </a:cubicBezTo>
                <a:cubicBezTo>
                  <a:pt x="1267616" y="585564"/>
                  <a:pt x="1282471" y="583368"/>
                  <a:pt x="1293223" y="574766"/>
                </a:cubicBezTo>
                <a:cubicBezTo>
                  <a:pt x="1305483" y="564959"/>
                  <a:pt x="1310224" y="548352"/>
                  <a:pt x="1319349" y="535577"/>
                </a:cubicBezTo>
                <a:cubicBezTo>
                  <a:pt x="1363538" y="473712"/>
                  <a:pt x="1343609" y="493278"/>
                  <a:pt x="1397726" y="457200"/>
                </a:cubicBezTo>
                <a:cubicBezTo>
                  <a:pt x="1443717" y="388210"/>
                  <a:pt x="1400488" y="443635"/>
                  <a:pt x="1476103" y="378823"/>
                </a:cubicBezTo>
                <a:cubicBezTo>
                  <a:pt x="1490129" y="366801"/>
                  <a:pt x="1501099" y="351461"/>
                  <a:pt x="1515291" y="339634"/>
                </a:cubicBezTo>
                <a:cubicBezTo>
                  <a:pt x="1527352" y="329583"/>
                  <a:pt x="1541705" y="322633"/>
                  <a:pt x="1554480" y="313508"/>
                </a:cubicBezTo>
                <a:cubicBezTo>
                  <a:pt x="1572196" y="300854"/>
                  <a:pt x="1587828" y="285121"/>
                  <a:pt x="1606731" y="274320"/>
                </a:cubicBezTo>
                <a:cubicBezTo>
                  <a:pt x="1618686" y="267488"/>
                  <a:pt x="1633264" y="266681"/>
                  <a:pt x="1645920" y="261257"/>
                </a:cubicBezTo>
                <a:cubicBezTo>
                  <a:pt x="1806237" y="192549"/>
                  <a:pt x="1606164" y="274602"/>
                  <a:pt x="1737360" y="209006"/>
                </a:cubicBezTo>
                <a:cubicBezTo>
                  <a:pt x="1749676" y="202848"/>
                  <a:pt x="1763265" y="199566"/>
                  <a:pt x="1776549" y="195943"/>
                </a:cubicBezTo>
                <a:cubicBezTo>
                  <a:pt x="1811190" y="186495"/>
                  <a:pt x="1846217" y="178526"/>
                  <a:pt x="1881051" y="169817"/>
                </a:cubicBezTo>
                <a:lnTo>
                  <a:pt x="1985554" y="143691"/>
                </a:lnTo>
                <a:cubicBezTo>
                  <a:pt x="2002971" y="139337"/>
                  <a:pt x="2020774" y="136305"/>
                  <a:pt x="2037806" y="130628"/>
                </a:cubicBezTo>
                <a:cubicBezTo>
                  <a:pt x="2071380" y="119437"/>
                  <a:pt x="2093163" y="111064"/>
                  <a:pt x="2129246" y="104503"/>
                </a:cubicBezTo>
                <a:cubicBezTo>
                  <a:pt x="2159539" y="98995"/>
                  <a:pt x="2190206" y="95794"/>
                  <a:pt x="2220686" y="91440"/>
                </a:cubicBezTo>
                <a:cubicBezTo>
                  <a:pt x="2233749" y="87086"/>
                  <a:pt x="2247837" y="85064"/>
                  <a:pt x="2259874" y="78377"/>
                </a:cubicBezTo>
                <a:cubicBezTo>
                  <a:pt x="2287322" y="63128"/>
                  <a:pt x="2308463" y="36055"/>
                  <a:pt x="2338251" y="26126"/>
                </a:cubicBezTo>
                <a:cubicBezTo>
                  <a:pt x="2383282" y="11116"/>
                  <a:pt x="2367703" y="22800"/>
                  <a:pt x="239050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86" name="Straight Arrow Connector 85"/>
          <p:cNvCxnSpPr/>
          <p:nvPr/>
        </p:nvCxnSpPr>
        <p:spPr>
          <a:xfrm flipV="1">
            <a:off x="2283537" y="6183381"/>
            <a:ext cx="0" cy="504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710097" y="624404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24</a:t>
            </a:r>
            <a:endParaRPr lang="id-ID" dirty="0"/>
          </a:p>
        </p:txBody>
      </p:sp>
      <p:sp>
        <p:nvSpPr>
          <p:cNvPr id="2" name="TextBox 1"/>
          <p:cNvSpPr txBox="1"/>
          <p:nvPr/>
        </p:nvSpPr>
        <p:spPr>
          <a:xfrm>
            <a:off x="6020883" y="3540899"/>
            <a:ext cx="149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MBD/3=1,357</a:t>
            </a:r>
            <a:endParaRPr lang="id-ID" dirty="0"/>
          </a:p>
        </p:txBody>
      </p:sp>
      <p:sp>
        <p:nvSpPr>
          <p:cNvPr id="3" name="TextBox 2"/>
          <p:cNvSpPr txBox="1"/>
          <p:nvPr/>
        </p:nvSpPr>
        <p:spPr>
          <a:xfrm>
            <a:off x="6335483" y="2951014"/>
            <a:ext cx="730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P/2=1</a:t>
            </a:r>
            <a:endParaRPr lang="id-ID" dirty="0"/>
          </a:p>
        </p:txBody>
      </p:sp>
      <p:cxnSp>
        <p:nvCxnSpPr>
          <p:cNvPr id="76" name="Straight Arrow Connector 75"/>
          <p:cNvCxnSpPr/>
          <p:nvPr/>
        </p:nvCxnSpPr>
        <p:spPr>
          <a:xfrm flipV="1">
            <a:off x="5867370" y="4407298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025427" y="4532811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2,357</a:t>
            </a:r>
            <a:endParaRPr lang="id-ID" dirty="0"/>
          </a:p>
        </p:txBody>
      </p:sp>
      <p:sp>
        <p:nvSpPr>
          <p:cNvPr id="88" name="TextBox 87"/>
          <p:cNvSpPr txBox="1"/>
          <p:nvPr/>
        </p:nvSpPr>
        <p:spPr>
          <a:xfrm>
            <a:off x="8343054" y="447877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0</a:t>
            </a:r>
            <a:r>
              <a:rPr lang="id-ID" dirty="0" smtClean="0"/>
              <a:t>,357</a:t>
            </a:r>
            <a:endParaRPr lang="id-ID" dirty="0"/>
          </a:p>
        </p:txBody>
      </p:sp>
      <p:sp>
        <p:nvSpPr>
          <p:cNvPr id="50" name="Freeform 49"/>
          <p:cNvSpPr/>
          <p:nvPr/>
        </p:nvSpPr>
        <p:spPr>
          <a:xfrm>
            <a:off x="6583680" y="5002209"/>
            <a:ext cx="1528354" cy="641170"/>
          </a:xfrm>
          <a:custGeom>
            <a:avLst/>
            <a:gdLst>
              <a:gd name="connsiteX0" fmla="*/ 0 w 1528354"/>
              <a:gd name="connsiteY0" fmla="*/ 40054 h 641170"/>
              <a:gd name="connsiteX1" fmla="*/ 156754 w 1528354"/>
              <a:gd name="connsiteY1" fmla="*/ 183745 h 641170"/>
              <a:gd name="connsiteX2" fmla="*/ 195943 w 1528354"/>
              <a:gd name="connsiteY2" fmla="*/ 222934 h 641170"/>
              <a:gd name="connsiteX3" fmla="*/ 300446 w 1528354"/>
              <a:gd name="connsiteY3" fmla="*/ 288248 h 641170"/>
              <a:gd name="connsiteX4" fmla="*/ 339634 w 1528354"/>
              <a:gd name="connsiteY4" fmla="*/ 327437 h 641170"/>
              <a:gd name="connsiteX5" fmla="*/ 418011 w 1528354"/>
              <a:gd name="connsiteY5" fmla="*/ 379688 h 641170"/>
              <a:gd name="connsiteX6" fmla="*/ 457200 w 1528354"/>
              <a:gd name="connsiteY6" fmla="*/ 418877 h 641170"/>
              <a:gd name="connsiteX7" fmla="*/ 483326 w 1528354"/>
              <a:gd name="connsiteY7" fmla="*/ 458065 h 641170"/>
              <a:gd name="connsiteX8" fmla="*/ 522514 w 1528354"/>
              <a:gd name="connsiteY8" fmla="*/ 471128 h 641170"/>
              <a:gd name="connsiteX9" fmla="*/ 613954 w 1528354"/>
              <a:gd name="connsiteY9" fmla="*/ 549505 h 641170"/>
              <a:gd name="connsiteX10" fmla="*/ 692331 w 1528354"/>
              <a:gd name="connsiteY10" fmla="*/ 601757 h 641170"/>
              <a:gd name="connsiteX11" fmla="*/ 718457 w 1528354"/>
              <a:gd name="connsiteY11" fmla="*/ 640945 h 641170"/>
              <a:gd name="connsiteX12" fmla="*/ 757646 w 1528354"/>
              <a:gd name="connsiteY12" fmla="*/ 588694 h 641170"/>
              <a:gd name="connsiteX13" fmla="*/ 888274 w 1528354"/>
              <a:gd name="connsiteY13" fmla="*/ 484191 h 641170"/>
              <a:gd name="connsiteX14" fmla="*/ 940526 w 1528354"/>
              <a:gd name="connsiteY14" fmla="*/ 431940 h 641170"/>
              <a:gd name="connsiteX15" fmla="*/ 992777 w 1528354"/>
              <a:gd name="connsiteY15" fmla="*/ 392751 h 641170"/>
              <a:gd name="connsiteX16" fmla="*/ 1058091 w 1528354"/>
              <a:gd name="connsiteY16" fmla="*/ 314374 h 641170"/>
              <a:gd name="connsiteX17" fmla="*/ 1136469 w 1528354"/>
              <a:gd name="connsiteY17" fmla="*/ 262122 h 641170"/>
              <a:gd name="connsiteX18" fmla="*/ 1175657 w 1528354"/>
              <a:gd name="connsiteY18" fmla="*/ 222934 h 641170"/>
              <a:gd name="connsiteX19" fmla="*/ 1267097 w 1528354"/>
              <a:gd name="connsiteY19" fmla="*/ 183745 h 641170"/>
              <a:gd name="connsiteX20" fmla="*/ 1293223 w 1528354"/>
              <a:gd name="connsiteY20" fmla="*/ 144557 h 641170"/>
              <a:gd name="connsiteX21" fmla="*/ 1332411 w 1528354"/>
              <a:gd name="connsiteY21" fmla="*/ 131494 h 641170"/>
              <a:gd name="connsiteX22" fmla="*/ 1397726 w 1528354"/>
              <a:gd name="connsiteY22" fmla="*/ 92305 h 641170"/>
              <a:gd name="connsiteX23" fmla="*/ 1449977 w 1528354"/>
              <a:gd name="connsiteY23" fmla="*/ 66180 h 641170"/>
              <a:gd name="connsiteX24" fmla="*/ 1515291 w 1528354"/>
              <a:gd name="connsiteY24" fmla="*/ 865 h 641170"/>
              <a:gd name="connsiteX25" fmla="*/ 1528354 w 1528354"/>
              <a:gd name="connsiteY25" fmla="*/ 865 h 64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528354" h="641170">
                <a:moveTo>
                  <a:pt x="0" y="40054"/>
                </a:moveTo>
                <a:cubicBezTo>
                  <a:pt x="98974" y="119233"/>
                  <a:pt x="45599" y="72590"/>
                  <a:pt x="156754" y="183745"/>
                </a:cubicBezTo>
                <a:cubicBezTo>
                  <a:pt x="169817" y="196808"/>
                  <a:pt x="179420" y="214672"/>
                  <a:pt x="195943" y="222934"/>
                </a:cubicBezTo>
                <a:cubicBezTo>
                  <a:pt x="249463" y="249694"/>
                  <a:pt x="252969" y="247553"/>
                  <a:pt x="300446" y="288248"/>
                </a:cubicBezTo>
                <a:cubicBezTo>
                  <a:pt x="314472" y="300270"/>
                  <a:pt x="325052" y="316095"/>
                  <a:pt x="339634" y="327437"/>
                </a:cubicBezTo>
                <a:cubicBezTo>
                  <a:pt x="364419" y="346714"/>
                  <a:pt x="395808" y="357485"/>
                  <a:pt x="418011" y="379688"/>
                </a:cubicBezTo>
                <a:cubicBezTo>
                  <a:pt x="431074" y="392751"/>
                  <a:pt x="445373" y="404685"/>
                  <a:pt x="457200" y="418877"/>
                </a:cubicBezTo>
                <a:cubicBezTo>
                  <a:pt x="467251" y="430938"/>
                  <a:pt x="471067" y="448258"/>
                  <a:pt x="483326" y="458065"/>
                </a:cubicBezTo>
                <a:cubicBezTo>
                  <a:pt x="494078" y="466667"/>
                  <a:pt x="510198" y="464970"/>
                  <a:pt x="522514" y="471128"/>
                </a:cubicBezTo>
                <a:cubicBezTo>
                  <a:pt x="575961" y="497852"/>
                  <a:pt x="560386" y="506651"/>
                  <a:pt x="613954" y="549505"/>
                </a:cubicBezTo>
                <a:cubicBezTo>
                  <a:pt x="638473" y="569120"/>
                  <a:pt x="692331" y="601757"/>
                  <a:pt x="692331" y="601757"/>
                </a:cubicBezTo>
                <a:cubicBezTo>
                  <a:pt x="701040" y="614820"/>
                  <a:pt x="703062" y="644024"/>
                  <a:pt x="718457" y="640945"/>
                </a:cubicBezTo>
                <a:cubicBezTo>
                  <a:pt x="739806" y="636675"/>
                  <a:pt x="743001" y="604803"/>
                  <a:pt x="757646" y="588694"/>
                </a:cubicBezTo>
                <a:cubicBezTo>
                  <a:pt x="845626" y="491917"/>
                  <a:pt x="812408" y="509480"/>
                  <a:pt x="888274" y="484191"/>
                </a:cubicBezTo>
                <a:cubicBezTo>
                  <a:pt x="905691" y="466774"/>
                  <a:pt x="921989" y="448160"/>
                  <a:pt x="940526" y="431940"/>
                </a:cubicBezTo>
                <a:cubicBezTo>
                  <a:pt x="956911" y="417603"/>
                  <a:pt x="977382" y="408146"/>
                  <a:pt x="992777" y="392751"/>
                </a:cubicBezTo>
                <a:cubicBezTo>
                  <a:pt x="1068246" y="317281"/>
                  <a:pt x="961799" y="389268"/>
                  <a:pt x="1058091" y="314374"/>
                </a:cubicBezTo>
                <a:cubicBezTo>
                  <a:pt x="1082876" y="295097"/>
                  <a:pt x="1114266" y="284325"/>
                  <a:pt x="1136469" y="262122"/>
                </a:cubicBezTo>
                <a:cubicBezTo>
                  <a:pt x="1149532" y="249059"/>
                  <a:pt x="1160625" y="233671"/>
                  <a:pt x="1175657" y="222934"/>
                </a:cubicBezTo>
                <a:cubicBezTo>
                  <a:pt x="1203905" y="202757"/>
                  <a:pt x="1235117" y="194405"/>
                  <a:pt x="1267097" y="183745"/>
                </a:cubicBezTo>
                <a:cubicBezTo>
                  <a:pt x="1275806" y="170682"/>
                  <a:pt x="1280964" y="154364"/>
                  <a:pt x="1293223" y="144557"/>
                </a:cubicBezTo>
                <a:cubicBezTo>
                  <a:pt x="1303975" y="135955"/>
                  <a:pt x="1320095" y="137652"/>
                  <a:pt x="1332411" y="131494"/>
                </a:cubicBezTo>
                <a:cubicBezTo>
                  <a:pt x="1355120" y="120139"/>
                  <a:pt x="1375531" y="104635"/>
                  <a:pt x="1397726" y="92305"/>
                </a:cubicBezTo>
                <a:cubicBezTo>
                  <a:pt x="1414748" y="82848"/>
                  <a:pt x="1432560" y="74888"/>
                  <a:pt x="1449977" y="66180"/>
                </a:cubicBezTo>
                <a:cubicBezTo>
                  <a:pt x="1476102" y="26992"/>
                  <a:pt x="1471749" y="22636"/>
                  <a:pt x="1515291" y="865"/>
                </a:cubicBezTo>
                <a:cubicBezTo>
                  <a:pt x="1519186" y="-1082"/>
                  <a:pt x="1524000" y="865"/>
                  <a:pt x="1528354" y="86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8138671" y="4322730"/>
            <a:ext cx="6530" cy="420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V="1">
            <a:off x="7349272" y="5744450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7383049" y="57472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665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H="1">
            <a:off x="3780881" y="1342062"/>
            <a:ext cx="13063" cy="48332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946241" y="1472691"/>
            <a:ext cx="2834640" cy="111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>
            <a:off x="946241" y="1250622"/>
            <a:ext cx="0" cy="574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763361" y="1250622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59005" y="1677345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51387" y="1582160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3780883" y="1433504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69893" y="1401457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3763464" y="1533652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85234" y="1633800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3780878" y="1733948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5900" y="1364616"/>
            <a:ext cx="31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6" name="TextBox 15"/>
          <p:cNvSpPr txBox="1"/>
          <p:nvPr/>
        </p:nvSpPr>
        <p:spPr>
          <a:xfrm>
            <a:off x="4042135" y="139274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774870" y="1558175"/>
            <a:ext cx="2337162" cy="217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/>
          <p:cNvSpPr/>
          <p:nvPr/>
        </p:nvSpPr>
        <p:spPr>
          <a:xfrm>
            <a:off x="7994465" y="1581173"/>
            <a:ext cx="178526" cy="1555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9" name="Straight Connector 18"/>
          <p:cNvCxnSpPr/>
          <p:nvPr/>
        </p:nvCxnSpPr>
        <p:spPr>
          <a:xfrm>
            <a:off x="5797732" y="1336106"/>
            <a:ext cx="0" cy="574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614852" y="1336106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610496" y="1762829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602878" y="1667644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621384" y="1486941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910250" y="979058"/>
            <a:ext cx="13063" cy="5791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082708" y="1556032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6335483" y="1553821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5182958" y="156235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8230238" y="1393497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88967" y="154589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689263" y="2291849"/>
            <a:ext cx="3352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41885" y="2108246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770744" y="2084212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550046" y="2389847"/>
            <a:ext cx="2863794" cy="566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802668" y="2262850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082883" y="2238816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915931" y="2234460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891723" y="979058"/>
            <a:ext cx="707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P=2ton</a:t>
            </a:r>
            <a:endParaRPr lang="id-ID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5960325" y="2387053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7227235" y="2368150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963867" y="1991777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4 m</a:t>
            </a:r>
            <a:endParaRPr lang="id-ID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1856978" y="1132947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q</a:t>
            </a:r>
            <a:r>
              <a:rPr lang="id-ID" sz="1400" dirty="0" smtClean="0"/>
              <a:t> = 6 t/m</a:t>
            </a:r>
            <a:endParaRPr lang="id-ID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5549905" y="981337"/>
            <a:ext cx="134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BD=-4,072</a:t>
            </a:r>
            <a:endParaRPr lang="id-ID" sz="1400" dirty="0"/>
          </a:p>
        </p:txBody>
      </p:sp>
      <p:sp>
        <p:nvSpPr>
          <p:cNvPr id="43" name="Curved Left Arrow 42"/>
          <p:cNvSpPr/>
          <p:nvPr/>
        </p:nvSpPr>
        <p:spPr>
          <a:xfrm>
            <a:off x="3462888" y="1223769"/>
            <a:ext cx="226550" cy="62847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4" name="Curved Right Arrow 43"/>
          <p:cNvSpPr/>
          <p:nvPr/>
        </p:nvSpPr>
        <p:spPr>
          <a:xfrm>
            <a:off x="1055497" y="1287051"/>
            <a:ext cx="147355" cy="4621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2250" y="341728"/>
            <a:ext cx="2642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GAYA LINTANG/ BIDANG D</a:t>
            </a:r>
            <a:endParaRPr lang="id-ID" dirty="0"/>
          </a:p>
        </p:txBody>
      </p:sp>
      <p:sp>
        <p:nvSpPr>
          <p:cNvPr id="46" name="Curved Right Arrow 45"/>
          <p:cNvSpPr/>
          <p:nvPr/>
        </p:nvSpPr>
        <p:spPr>
          <a:xfrm>
            <a:off x="5896492" y="1401457"/>
            <a:ext cx="147355" cy="4621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5717" y="890117"/>
            <a:ext cx="133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AB=-9,964</a:t>
            </a:r>
            <a:endParaRPr lang="id-ID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3128617" y="845193"/>
            <a:ext cx="1269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BA= 4,072</a:t>
            </a:r>
            <a:endParaRPr lang="id-ID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1035980" y="2599776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13,473</a:t>
            </a:r>
            <a:endParaRPr lang="id-ID" dirty="0"/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951184" y="2533286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3775863" y="2619740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977234" y="2663300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10,527</a:t>
            </a:r>
            <a:endParaRPr lang="id-ID" dirty="0"/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5815034" y="2684324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813285" y="273091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2,357</a:t>
            </a:r>
            <a:endParaRPr lang="id-ID" dirty="0"/>
          </a:p>
        </p:txBody>
      </p:sp>
      <p:sp>
        <p:nvSpPr>
          <p:cNvPr id="62" name="TextBox 61"/>
          <p:cNvSpPr txBox="1"/>
          <p:nvPr/>
        </p:nvSpPr>
        <p:spPr>
          <a:xfrm>
            <a:off x="8198314" y="258771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0</a:t>
            </a:r>
            <a:r>
              <a:rPr lang="id-ID" dirty="0" smtClean="0"/>
              <a:t>,357</a:t>
            </a:r>
            <a:endParaRPr lang="id-ID" dirty="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8112461" y="2665071"/>
            <a:ext cx="6530" cy="420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1306286" y="4611189"/>
            <a:ext cx="5482681" cy="391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1306286" y="3588748"/>
            <a:ext cx="13063" cy="10616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351835" y="4143455"/>
            <a:ext cx="0" cy="11861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82250" y="3613236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13,473</a:t>
            </a:r>
            <a:endParaRPr lang="id-ID" dirty="0"/>
          </a:p>
        </p:txBody>
      </p:sp>
      <p:sp>
        <p:nvSpPr>
          <p:cNvPr id="72" name="TextBox 71"/>
          <p:cNvSpPr txBox="1"/>
          <p:nvPr/>
        </p:nvSpPr>
        <p:spPr>
          <a:xfrm>
            <a:off x="998712" y="4414384"/>
            <a:ext cx="31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73" name="TextBox 72"/>
          <p:cNvSpPr txBox="1"/>
          <p:nvPr/>
        </p:nvSpPr>
        <p:spPr>
          <a:xfrm>
            <a:off x="4049409" y="414345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74" name="TextBox 73"/>
          <p:cNvSpPr txBox="1"/>
          <p:nvPr/>
        </p:nvSpPr>
        <p:spPr>
          <a:xfrm>
            <a:off x="5374520" y="413897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75" name="TextBox 74"/>
          <p:cNvSpPr txBox="1"/>
          <p:nvPr/>
        </p:nvSpPr>
        <p:spPr>
          <a:xfrm>
            <a:off x="6802030" y="461567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1319349" y="3613236"/>
            <a:ext cx="3032486" cy="16772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325110" y="518269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10,527</a:t>
            </a:r>
            <a:endParaRPr lang="id-ID" dirty="0"/>
          </a:p>
        </p:txBody>
      </p:sp>
      <p:sp>
        <p:nvSpPr>
          <p:cNvPr id="82" name="TextBox 81"/>
          <p:cNvSpPr txBox="1"/>
          <p:nvPr/>
        </p:nvSpPr>
        <p:spPr>
          <a:xfrm>
            <a:off x="4442130" y="376964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2,357</a:t>
            </a:r>
            <a:endParaRPr lang="id-ID" dirty="0"/>
          </a:p>
        </p:txBody>
      </p:sp>
      <p:cxnSp>
        <p:nvCxnSpPr>
          <p:cNvPr id="84" name="Straight Connector 83"/>
          <p:cNvCxnSpPr>
            <a:endCxn id="74" idx="0"/>
          </p:cNvCxnSpPr>
          <p:nvPr/>
        </p:nvCxnSpPr>
        <p:spPr>
          <a:xfrm>
            <a:off x="4325710" y="4138979"/>
            <a:ext cx="12028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74" idx="0"/>
            <a:endCxn id="74" idx="2"/>
          </p:cNvCxnSpPr>
          <p:nvPr/>
        </p:nvCxnSpPr>
        <p:spPr>
          <a:xfrm>
            <a:off x="5528569" y="4138979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74" idx="2"/>
          </p:cNvCxnSpPr>
          <p:nvPr/>
        </p:nvCxnSpPr>
        <p:spPr>
          <a:xfrm>
            <a:off x="5528569" y="4508311"/>
            <a:ext cx="12603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5647902" y="416304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0</a:t>
            </a:r>
            <a:r>
              <a:rPr lang="id-ID" dirty="0" smtClean="0"/>
              <a:t>,357</a:t>
            </a:r>
            <a:endParaRPr lang="id-ID" dirty="0"/>
          </a:p>
        </p:txBody>
      </p:sp>
      <p:cxnSp>
        <p:nvCxnSpPr>
          <p:cNvPr id="91" name="Straight Connector 90"/>
          <p:cNvCxnSpPr/>
          <p:nvPr/>
        </p:nvCxnSpPr>
        <p:spPr>
          <a:xfrm>
            <a:off x="6788967" y="4460707"/>
            <a:ext cx="0" cy="215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449715" y="416304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 smtClean="0"/>
              <a:t>+</a:t>
            </a:r>
            <a:endParaRPr lang="id-ID" sz="2400" dirty="0"/>
          </a:p>
        </p:txBody>
      </p:sp>
      <p:sp>
        <p:nvSpPr>
          <p:cNvPr id="93" name="TextBox 92"/>
          <p:cNvSpPr txBox="1"/>
          <p:nvPr/>
        </p:nvSpPr>
        <p:spPr>
          <a:xfrm>
            <a:off x="3834903" y="4617553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/>
              <a:t>-</a:t>
            </a:r>
            <a:endParaRPr lang="id-ID" sz="2400" dirty="0"/>
          </a:p>
        </p:txBody>
      </p:sp>
      <p:sp>
        <p:nvSpPr>
          <p:cNvPr id="94" name="TextBox 93"/>
          <p:cNvSpPr txBox="1"/>
          <p:nvPr/>
        </p:nvSpPr>
        <p:spPr>
          <a:xfrm>
            <a:off x="4724363" y="418976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 smtClean="0"/>
              <a:t>+</a:t>
            </a:r>
            <a:endParaRPr lang="id-ID" sz="2400" dirty="0"/>
          </a:p>
        </p:txBody>
      </p:sp>
      <p:cxnSp>
        <p:nvCxnSpPr>
          <p:cNvPr id="96" name="Straight Connector 95"/>
          <p:cNvCxnSpPr/>
          <p:nvPr/>
        </p:nvCxnSpPr>
        <p:spPr>
          <a:xfrm>
            <a:off x="861333" y="5290457"/>
            <a:ext cx="2529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325116" y="5098088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3128617" y="5095145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756614" y="4905321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100" name="TextBox 99"/>
          <p:cNvSpPr txBox="1"/>
          <p:nvPr/>
        </p:nvSpPr>
        <p:spPr>
          <a:xfrm>
            <a:off x="3462888" y="429088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(4-X)</a:t>
            </a:r>
            <a:endParaRPr lang="id-ID" dirty="0"/>
          </a:p>
        </p:txBody>
      </p:sp>
      <p:sp>
        <p:nvSpPr>
          <p:cNvPr id="101" name="TextBox 100"/>
          <p:cNvSpPr txBox="1"/>
          <p:nvPr/>
        </p:nvSpPr>
        <p:spPr>
          <a:xfrm>
            <a:off x="8172991" y="4163049"/>
            <a:ext cx="2440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X/13,473 = (4-X)/10,527</a:t>
            </a:r>
          </a:p>
          <a:p>
            <a:r>
              <a:rPr lang="id-ID" dirty="0" smtClean="0"/>
              <a:t>X = 2,2 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01890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H="1">
            <a:off x="3780881" y="1342062"/>
            <a:ext cx="13063" cy="48332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946241" y="1472691"/>
            <a:ext cx="2834640" cy="111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6" name="Straight Connector 5"/>
          <p:cNvCxnSpPr/>
          <p:nvPr/>
        </p:nvCxnSpPr>
        <p:spPr>
          <a:xfrm>
            <a:off x="946241" y="1250622"/>
            <a:ext cx="0" cy="574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763361" y="1250622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59005" y="1677345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51387" y="1582160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3780883" y="1433504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69893" y="1401457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3763464" y="1533652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85234" y="1633800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3780878" y="1733948"/>
            <a:ext cx="243840" cy="150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5900" y="1364616"/>
            <a:ext cx="31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6" name="TextBox 15"/>
          <p:cNvSpPr txBox="1"/>
          <p:nvPr/>
        </p:nvSpPr>
        <p:spPr>
          <a:xfrm>
            <a:off x="4042135" y="139274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774870" y="1558175"/>
            <a:ext cx="2337162" cy="217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/>
          <p:cNvSpPr/>
          <p:nvPr/>
        </p:nvSpPr>
        <p:spPr>
          <a:xfrm>
            <a:off x="7994465" y="1581173"/>
            <a:ext cx="178526" cy="1555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9" name="Straight Connector 18"/>
          <p:cNvCxnSpPr/>
          <p:nvPr/>
        </p:nvCxnSpPr>
        <p:spPr>
          <a:xfrm>
            <a:off x="5797732" y="1336106"/>
            <a:ext cx="0" cy="5747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614852" y="1336106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610496" y="1762829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602878" y="1667644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621384" y="1486941"/>
            <a:ext cx="182880" cy="222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910250" y="979058"/>
            <a:ext cx="13063" cy="5791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082708" y="1556032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6335483" y="1553821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5182958" y="156235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8230238" y="1393497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88967" y="154589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689263" y="2291849"/>
            <a:ext cx="3352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41885" y="2108246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770744" y="2084212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5550046" y="2389847"/>
            <a:ext cx="2863794" cy="566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802668" y="2262850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082883" y="2238816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915931" y="2234460"/>
            <a:ext cx="10617" cy="366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891723" y="979058"/>
            <a:ext cx="707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P=2ton</a:t>
            </a:r>
            <a:endParaRPr lang="id-ID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5960325" y="2387053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7227235" y="2368150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963867" y="1991777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4 m</a:t>
            </a:r>
            <a:endParaRPr lang="id-ID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1856978" y="1132947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q</a:t>
            </a:r>
            <a:r>
              <a:rPr lang="id-ID" sz="1400" dirty="0" smtClean="0"/>
              <a:t> = 6 t/m</a:t>
            </a:r>
            <a:endParaRPr lang="id-ID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5549905" y="981337"/>
            <a:ext cx="134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BD=-4,072</a:t>
            </a:r>
            <a:endParaRPr lang="id-ID" sz="1400" dirty="0"/>
          </a:p>
        </p:txBody>
      </p:sp>
      <p:sp>
        <p:nvSpPr>
          <p:cNvPr id="43" name="Curved Left Arrow 42"/>
          <p:cNvSpPr/>
          <p:nvPr/>
        </p:nvSpPr>
        <p:spPr>
          <a:xfrm>
            <a:off x="3462888" y="1223769"/>
            <a:ext cx="226550" cy="62847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4" name="Curved Right Arrow 43"/>
          <p:cNvSpPr/>
          <p:nvPr/>
        </p:nvSpPr>
        <p:spPr>
          <a:xfrm>
            <a:off x="1055497" y="1287051"/>
            <a:ext cx="147355" cy="4621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2250" y="341728"/>
            <a:ext cx="179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MOMEN</a:t>
            </a:r>
            <a:endParaRPr lang="id-ID" dirty="0"/>
          </a:p>
        </p:txBody>
      </p:sp>
      <p:sp>
        <p:nvSpPr>
          <p:cNvPr id="46" name="Curved Right Arrow 45"/>
          <p:cNvSpPr/>
          <p:nvPr/>
        </p:nvSpPr>
        <p:spPr>
          <a:xfrm>
            <a:off x="5896492" y="1401457"/>
            <a:ext cx="147355" cy="4621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5717" y="890117"/>
            <a:ext cx="133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AB=-9,964</a:t>
            </a:r>
            <a:endParaRPr lang="id-ID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3128617" y="845193"/>
            <a:ext cx="1269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BA= 4,072</a:t>
            </a:r>
            <a:endParaRPr lang="id-ID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1035980" y="2599776"/>
            <a:ext cx="1228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 =13,473</a:t>
            </a:r>
            <a:endParaRPr lang="id-ID" dirty="0"/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951184" y="2533286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3775863" y="2619740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977234" y="2663300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10,527</a:t>
            </a:r>
            <a:endParaRPr lang="id-ID" dirty="0"/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5815034" y="2684324"/>
            <a:ext cx="7618" cy="516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813285" y="273091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2,357</a:t>
            </a:r>
            <a:endParaRPr lang="id-ID" dirty="0"/>
          </a:p>
        </p:txBody>
      </p:sp>
      <p:sp>
        <p:nvSpPr>
          <p:cNvPr id="55" name="TextBox 54"/>
          <p:cNvSpPr txBox="1"/>
          <p:nvPr/>
        </p:nvSpPr>
        <p:spPr>
          <a:xfrm>
            <a:off x="8198314" y="258771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0</a:t>
            </a:r>
            <a:r>
              <a:rPr lang="id-ID" dirty="0" smtClean="0"/>
              <a:t>,357</a:t>
            </a:r>
            <a:endParaRPr lang="id-ID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8112461" y="2665071"/>
            <a:ext cx="6530" cy="420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37051" y="3310669"/>
            <a:ext cx="2440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X/13,473 = (4-X)/10,527</a:t>
            </a:r>
          </a:p>
          <a:p>
            <a:r>
              <a:rPr lang="id-ID" dirty="0" smtClean="0"/>
              <a:t>X = 2,2 m terjadi Mmax.</a:t>
            </a:r>
            <a:endParaRPr lang="id-ID" dirty="0"/>
          </a:p>
        </p:txBody>
      </p:sp>
      <p:sp>
        <p:nvSpPr>
          <p:cNvPr id="82" name="TextBox 81"/>
          <p:cNvSpPr txBox="1"/>
          <p:nvPr/>
        </p:nvSpPr>
        <p:spPr>
          <a:xfrm>
            <a:off x="683549" y="4068335"/>
            <a:ext cx="347819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Mx= Av . X - 9,964 – (q.x).0,5.x</a:t>
            </a:r>
          </a:p>
          <a:p>
            <a:r>
              <a:rPr lang="id-ID" dirty="0"/>
              <a:t> </a:t>
            </a:r>
            <a:r>
              <a:rPr lang="id-ID" dirty="0" smtClean="0"/>
              <a:t>x=0 </a:t>
            </a:r>
            <a:r>
              <a:rPr lang="id-ID" dirty="0" smtClean="0">
                <a:sym typeface="Wingdings" panose="05000000000000000000" pitchFamily="2" charset="2"/>
              </a:rPr>
              <a:t></a:t>
            </a:r>
            <a:r>
              <a:rPr lang="id-ID" dirty="0" smtClean="0"/>
              <a:t>   MAB = -9,964 t.m</a:t>
            </a:r>
          </a:p>
          <a:p>
            <a:r>
              <a:rPr lang="id-ID" dirty="0" smtClean="0"/>
              <a:t>X= 1 m </a:t>
            </a:r>
            <a:r>
              <a:rPr lang="id-ID" dirty="0" smtClean="0">
                <a:sym typeface="Wingdings" panose="05000000000000000000" pitchFamily="2" charset="2"/>
              </a:rPr>
              <a:t></a:t>
            </a:r>
            <a:r>
              <a:rPr lang="id-ID" dirty="0" smtClean="0"/>
              <a:t>   M1 =</a:t>
            </a:r>
          </a:p>
          <a:p>
            <a:r>
              <a:rPr lang="id-ID" dirty="0" smtClean="0"/>
              <a:t>X=2m </a:t>
            </a:r>
            <a:r>
              <a:rPr lang="id-ID" dirty="0" smtClean="0">
                <a:sym typeface="Wingdings" panose="05000000000000000000" pitchFamily="2" charset="2"/>
              </a:rPr>
              <a:t></a:t>
            </a:r>
            <a:r>
              <a:rPr lang="id-ID" dirty="0" smtClean="0"/>
              <a:t>  M2 =</a:t>
            </a:r>
          </a:p>
          <a:p>
            <a:r>
              <a:rPr lang="id-ID" dirty="0" smtClean="0"/>
              <a:t>X= 2,2m </a:t>
            </a:r>
            <a:r>
              <a:rPr lang="id-ID" dirty="0" smtClean="0">
                <a:sym typeface="Wingdings" panose="05000000000000000000" pitchFamily="2" charset="2"/>
              </a:rPr>
              <a:t></a:t>
            </a:r>
            <a:r>
              <a:rPr lang="id-ID" dirty="0" smtClean="0"/>
              <a:t> Mmax =</a:t>
            </a:r>
          </a:p>
          <a:p>
            <a:r>
              <a:rPr lang="id-ID" dirty="0" smtClean="0"/>
              <a:t>X=3 m </a:t>
            </a:r>
            <a:r>
              <a:rPr lang="id-ID" dirty="0" smtClean="0">
                <a:sym typeface="Wingdings" panose="05000000000000000000" pitchFamily="2" charset="2"/>
              </a:rPr>
              <a:t></a:t>
            </a:r>
            <a:r>
              <a:rPr lang="id-ID" dirty="0" smtClean="0"/>
              <a:t>  M3=</a:t>
            </a:r>
          </a:p>
          <a:p>
            <a:r>
              <a:rPr lang="id-ID" dirty="0" smtClean="0"/>
              <a:t>X=4 m </a:t>
            </a:r>
            <a:r>
              <a:rPr lang="id-ID" dirty="0" smtClean="0">
                <a:sym typeface="Wingdings" panose="05000000000000000000" pitchFamily="2" charset="2"/>
              </a:rPr>
              <a:t></a:t>
            </a:r>
            <a:r>
              <a:rPr lang="id-ID" dirty="0" smtClean="0"/>
              <a:t>  M 4= MBA= 4,072 t.m     </a:t>
            </a:r>
            <a:endParaRPr lang="id-ID" dirty="0"/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5492658" y="4676503"/>
            <a:ext cx="5245011" cy="1306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5492658" y="3633834"/>
            <a:ext cx="0" cy="1081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8553539" y="4068335"/>
            <a:ext cx="0" cy="2031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9627326" y="3957000"/>
            <a:ext cx="13063" cy="17645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10701112" y="3833425"/>
            <a:ext cx="13063" cy="17645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7245281" y="3833425"/>
            <a:ext cx="0" cy="2031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5182958" y="5721531"/>
            <a:ext cx="5763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5492658" y="5499463"/>
            <a:ext cx="0" cy="365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5743399" y="5454263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X=2,2m</a:t>
            </a:r>
            <a:endParaRPr lang="id-ID" dirty="0"/>
          </a:p>
        </p:txBody>
      </p:sp>
      <p:sp>
        <p:nvSpPr>
          <p:cNvPr id="99" name="TextBox 98"/>
          <p:cNvSpPr txBox="1"/>
          <p:nvPr/>
        </p:nvSpPr>
        <p:spPr>
          <a:xfrm>
            <a:off x="5034520" y="4469933"/>
            <a:ext cx="31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00" name="TextBox 99"/>
          <p:cNvSpPr txBox="1"/>
          <p:nvPr/>
        </p:nvSpPr>
        <p:spPr>
          <a:xfrm>
            <a:off x="8507236" y="357051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101" name="TextBox 100"/>
          <p:cNvSpPr txBox="1"/>
          <p:nvPr/>
        </p:nvSpPr>
        <p:spPr>
          <a:xfrm>
            <a:off x="9640389" y="424538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102" name="TextBox 101"/>
          <p:cNvSpPr txBox="1"/>
          <p:nvPr/>
        </p:nvSpPr>
        <p:spPr>
          <a:xfrm>
            <a:off x="10668640" y="464179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103" name="Freeform 102"/>
          <p:cNvSpPr/>
          <p:nvPr/>
        </p:nvSpPr>
        <p:spPr>
          <a:xfrm>
            <a:off x="5486400" y="3670663"/>
            <a:ext cx="3058225" cy="1737360"/>
          </a:xfrm>
          <a:custGeom>
            <a:avLst/>
            <a:gdLst>
              <a:gd name="connsiteX0" fmla="*/ 0 w 3058225"/>
              <a:gd name="connsiteY0" fmla="*/ 0 h 1737360"/>
              <a:gd name="connsiteX1" fmla="*/ 39189 w 3058225"/>
              <a:gd name="connsiteY1" fmla="*/ 78377 h 1737360"/>
              <a:gd name="connsiteX2" fmla="*/ 65314 w 3058225"/>
              <a:gd name="connsiteY2" fmla="*/ 169817 h 1737360"/>
              <a:gd name="connsiteX3" fmla="*/ 91440 w 3058225"/>
              <a:gd name="connsiteY3" fmla="*/ 209006 h 1737360"/>
              <a:gd name="connsiteX4" fmla="*/ 117566 w 3058225"/>
              <a:gd name="connsiteY4" fmla="*/ 287383 h 1737360"/>
              <a:gd name="connsiteX5" fmla="*/ 143691 w 3058225"/>
              <a:gd name="connsiteY5" fmla="*/ 365760 h 1737360"/>
              <a:gd name="connsiteX6" fmla="*/ 182880 w 3058225"/>
              <a:gd name="connsiteY6" fmla="*/ 483326 h 1737360"/>
              <a:gd name="connsiteX7" fmla="*/ 195943 w 3058225"/>
              <a:gd name="connsiteY7" fmla="*/ 522514 h 1737360"/>
              <a:gd name="connsiteX8" fmla="*/ 209006 w 3058225"/>
              <a:gd name="connsiteY8" fmla="*/ 561703 h 1737360"/>
              <a:gd name="connsiteX9" fmla="*/ 261257 w 3058225"/>
              <a:gd name="connsiteY9" fmla="*/ 640080 h 1737360"/>
              <a:gd name="connsiteX10" fmla="*/ 274320 w 3058225"/>
              <a:gd name="connsiteY10" fmla="*/ 679268 h 1737360"/>
              <a:gd name="connsiteX11" fmla="*/ 313509 w 3058225"/>
              <a:gd name="connsiteY11" fmla="*/ 731520 h 1737360"/>
              <a:gd name="connsiteX12" fmla="*/ 378823 w 3058225"/>
              <a:gd name="connsiteY12" fmla="*/ 822960 h 1737360"/>
              <a:gd name="connsiteX13" fmla="*/ 418011 w 3058225"/>
              <a:gd name="connsiteY13" fmla="*/ 862148 h 1737360"/>
              <a:gd name="connsiteX14" fmla="*/ 483326 w 3058225"/>
              <a:gd name="connsiteY14" fmla="*/ 992777 h 1737360"/>
              <a:gd name="connsiteX15" fmla="*/ 522514 w 3058225"/>
              <a:gd name="connsiteY15" fmla="*/ 1031966 h 1737360"/>
              <a:gd name="connsiteX16" fmla="*/ 548640 w 3058225"/>
              <a:gd name="connsiteY16" fmla="*/ 1084217 h 1737360"/>
              <a:gd name="connsiteX17" fmla="*/ 587829 w 3058225"/>
              <a:gd name="connsiteY17" fmla="*/ 1136468 h 1737360"/>
              <a:gd name="connsiteX18" fmla="*/ 613954 w 3058225"/>
              <a:gd name="connsiteY18" fmla="*/ 1175657 h 1737360"/>
              <a:gd name="connsiteX19" fmla="*/ 653143 w 3058225"/>
              <a:gd name="connsiteY19" fmla="*/ 1201783 h 1737360"/>
              <a:gd name="connsiteX20" fmla="*/ 692331 w 3058225"/>
              <a:gd name="connsiteY20" fmla="*/ 1240971 h 1737360"/>
              <a:gd name="connsiteX21" fmla="*/ 757646 w 3058225"/>
              <a:gd name="connsiteY21" fmla="*/ 1267097 h 1737360"/>
              <a:gd name="connsiteX22" fmla="*/ 836023 w 3058225"/>
              <a:gd name="connsiteY22" fmla="*/ 1319348 h 1737360"/>
              <a:gd name="connsiteX23" fmla="*/ 914400 w 3058225"/>
              <a:gd name="connsiteY23" fmla="*/ 1345474 h 1737360"/>
              <a:gd name="connsiteX24" fmla="*/ 1031966 w 3058225"/>
              <a:gd name="connsiteY24" fmla="*/ 1410788 h 1737360"/>
              <a:gd name="connsiteX25" fmla="*/ 1084217 w 3058225"/>
              <a:gd name="connsiteY25" fmla="*/ 1423851 h 1737360"/>
              <a:gd name="connsiteX26" fmla="*/ 1214846 w 3058225"/>
              <a:gd name="connsiteY26" fmla="*/ 1515291 h 1737360"/>
              <a:gd name="connsiteX27" fmla="*/ 1280160 w 3058225"/>
              <a:gd name="connsiteY27" fmla="*/ 1541417 h 1737360"/>
              <a:gd name="connsiteX28" fmla="*/ 1371600 w 3058225"/>
              <a:gd name="connsiteY28" fmla="*/ 1593668 h 1737360"/>
              <a:gd name="connsiteX29" fmla="*/ 1489166 w 3058225"/>
              <a:gd name="connsiteY29" fmla="*/ 1632857 h 1737360"/>
              <a:gd name="connsiteX30" fmla="*/ 1528354 w 3058225"/>
              <a:gd name="connsiteY30" fmla="*/ 1658983 h 1737360"/>
              <a:gd name="connsiteX31" fmla="*/ 1619794 w 3058225"/>
              <a:gd name="connsiteY31" fmla="*/ 1685108 h 1737360"/>
              <a:gd name="connsiteX32" fmla="*/ 1658983 w 3058225"/>
              <a:gd name="connsiteY32" fmla="*/ 1698171 h 1737360"/>
              <a:gd name="connsiteX33" fmla="*/ 1841863 w 3058225"/>
              <a:gd name="connsiteY33" fmla="*/ 1711234 h 1737360"/>
              <a:gd name="connsiteX34" fmla="*/ 1946366 w 3058225"/>
              <a:gd name="connsiteY34" fmla="*/ 1737360 h 1737360"/>
              <a:gd name="connsiteX35" fmla="*/ 2011680 w 3058225"/>
              <a:gd name="connsiteY35" fmla="*/ 1724297 h 1737360"/>
              <a:gd name="connsiteX36" fmla="*/ 2037806 w 3058225"/>
              <a:gd name="connsiteY36" fmla="*/ 1685108 h 1737360"/>
              <a:gd name="connsiteX37" fmla="*/ 2076994 w 3058225"/>
              <a:gd name="connsiteY37" fmla="*/ 1672046 h 1737360"/>
              <a:gd name="connsiteX38" fmla="*/ 2207623 w 3058225"/>
              <a:gd name="connsiteY38" fmla="*/ 1632857 h 1737360"/>
              <a:gd name="connsiteX39" fmla="*/ 2312126 w 3058225"/>
              <a:gd name="connsiteY39" fmla="*/ 1541417 h 1737360"/>
              <a:gd name="connsiteX40" fmla="*/ 2351314 w 3058225"/>
              <a:gd name="connsiteY40" fmla="*/ 1528354 h 1737360"/>
              <a:gd name="connsiteX41" fmla="*/ 2390503 w 3058225"/>
              <a:gd name="connsiteY41" fmla="*/ 1489166 h 1737360"/>
              <a:gd name="connsiteX42" fmla="*/ 2416629 w 3058225"/>
              <a:gd name="connsiteY42" fmla="*/ 1449977 h 1737360"/>
              <a:gd name="connsiteX43" fmla="*/ 2495006 w 3058225"/>
              <a:gd name="connsiteY43" fmla="*/ 1397726 h 1737360"/>
              <a:gd name="connsiteX44" fmla="*/ 2612571 w 3058225"/>
              <a:gd name="connsiteY44" fmla="*/ 1293223 h 1737360"/>
              <a:gd name="connsiteX45" fmla="*/ 2677886 w 3058225"/>
              <a:gd name="connsiteY45" fmla="*/ 1227908 h 1737360"/>
              <a:gd name="connsiteX46" fmla="*/ 2756263 w 3058225"/>
              <a:gd name="connsiteY46" fmla="*/ 1162594 h 1737360"/>
              <a:gd name="connsiteX47" fmla="*/ 2847703 w 3058225"/>
              <a:gd name="connsiteY47" fmla="*/ 1058091 h 1737360"/>
              <a:gd name="connsiteX48" fmla="*/ 2873829 w 3058225"/>
              <a:gd name="connsiteY48" fmla="*/ 1018903 h 1737360"/>
              <a:gd name="connsiteX49" fmla="*/ 2913017 w 3058225"/>
              <a:gd name="connsiteY49" fmla="*/ 992777 h 1737360"/>
              <a:gd name="connsiteX50" fmla="*/ 2926080 w 3058225"/>
              <a:gd name="connsiteY50" fmla="*/ 953588 h 1737360"/>
              <a:gd name="connsiteX51" fmla="*/ 2978331 w 3058225"/>
              <a:gd name="connsiteY51" fmla="*/ 849086 h 1737360"/>
              <a:gd name="connsiteX52" fmla="*/ 2991394 w 3058225"/>
              <a:gd name="connsiteY52" fmla="*/ 809897 h 1737360"/>
              <a:gd name="connsiteX53" fmla="*/ 3004457 w 3058225"/>
              <a:gd name="connsiteY53" fmla="*/ 757646 h 1737360"/>
              <a:gd name="connsiteX54" fmla="*/ 3043646 w 3058225"/>
              <a:gd name="connsiteY54" fmla="*/ 653143 h 1737360"/>
              <a:gd name="connsiteX55" fmla="*/ 3056709 w 3058225"/>
              <a:gd name="connsiteY55" fmla="*/ 613954 h 1737360"/>
              <a:gd name="connsiteX56" fmla="*/ 3056709 w 3058225"/>
              <a:gd name="connsiteY56" fmla="*/ 470263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058225" h="1737360">
                <a:moveTo>
                  <a:pt x="0" y="0"/>
                </a:moveTo>
                <a:cubicBezTo>
                  <a:pt x="13063" y="26126"/>
                  <a:pt x="28341" y="51257"/>
                  <a:pt x="39189" y="78377"/>
                </a:cubicBezTo>
                <a:cubicBezTo>
                  <a:pt x="55935" y="120241"/>
                  <a:pt x="46310" y="131809"/>
                  <a:pt x="65314" y="169817"/>
                </a:cubicBezTo>
                <a:cubicBezTo>
                  <a:pt x="72335" y="183859"/>
                  <a:pt x="85064" y="194659"/>
                  <a:pt x="91440" y="209006"/>
                </a:cubicBezTo>
                <a:cubicBezTo>
                  <a:pt x="102625" y="234171"/>
                  <a:pt x="108857" y="261257"/>
                  <a:pt x="117566" y="287383"/>
                </a:cubicBezTo>
                <a:lnTo>
                  <a:pt x="143691" y="365760"/>
                </a:lnTo>
                <a:lnTo>
                  <a:pt x="182880" y="483326"/>
                </a:lnTo>
                <a:lnTo>
                  <a:pt x="195943" y="522514"/>
                </a:lnTo>
                <a:cubicBezTo>
                  <a:pt x="200297" y="535577"/>
                  <a:pt x="201368" y="550246"/>
                  <a:pt x="209006" y="561703"/>
                </a:cubicBezTo>
                <a:cubicBezTo>
                  <a:pt x="226423" y="587829"/>
                  <a:pt x="251328" y="610292"/>
                  <a:pt x="261257" y="640080"/>
                </a:cubicBezTo>
                <a:cubicBezTo>
                  <a:pt x="265611" y="653143"/>
                  <a:pt x="267488" y="667313"/>
                  <a:pt x="274320" y="679268"/>
                </a:cubicBezTo>
                <a:cubicBezTo>
                  <a:pt x="285122" y="698171"/>
                  <a:pt x="300855" y="713804"/>
                  <a:pt x="313509" y="731520"/>
                </a:cubicBezTo>
                <a:cubicBezTo>
                  <a:pt x="343049" y="772876"/>
                  <a:pt x="342226" y="780264"/>
                  <a:pt x="378823" y="822960"/>
                </a:cubicBezTo>
                <a:cubicBezTo>
                  <a:pt x="390845" y="836986"/>
                  <a:pt x="404948" y="849085"/>
                  <a:pt x="418011" y="862148"/>
                </a:cubicBezTo>
                <a:cubicBezTo>
                  <a:pt x="432761" y="921150"/>
                  <a:pt x="431483" y="940932"/>
                  <a:pt x="483326" y="992777"/>
                </a:cubicBezTo>
                <a:cubicBezTo>
                  <a:pt x="496389" y="1005840"/>
                  <a:pt x="511776" y="1016933"/>
                  <a:pt x="522514" y="1031966"/>
                </a:cubicBezTo>
                <a:cubicBezTo>
                  <a:pt x="533832" y="1047812"/>
                  <a:pt x="538319" y="1067704"/>
                  <a:pt x="548640" y="1084217"/>
                </a:cubicBezTo>
                <a:cubicBezTo>
                  <a:pt x="560179" y="1102679"/>
                  <a:pt x="575175" y="1118752"/>
                  <a:pt x="587829" y="1136468"/>
                </a:cubicBezTo>
                <a:cubicBezTo>
                  <a:pt x="596954" y="1149243"/>
                  <a:pt x="602853" y="1164556"/>
                  <a:pt x="613954" y="1175657"/>
                </a:cubicBezTo>
                <a:cubicBezTo>
                  <a:pt x="625055" y="1186759"/>
                  <a:pt x="641082" y="1191732"/>
                  <a:pt x="653143" y="1201783"/>
                </a:cubicBezTo>
                <a:cubicBezTo>
                  <a:pt x="667335" y="1213609"/>
                  <a:pt x="676666" y="1231180"/>
                  <a:pt x="692331" y="1240971"/>
                </a:cubicBezTo>
                <a:cubicBezTo>
                  <a:pt x="712216" y="1253399"/>
                  <a:pt x="737060" y="1255869"/>
                  <a:pt x="757646" y="1267097"/>
                </a:cubicBezTo>
                <a:cubicBezTo>
                  <a:pt x="785211" y="1282132"/>
                  <a:pt x="806235" y="1309419"/>
                  <a:pt x="836023" y="1319348"/>
                </a:cubicBezTo>
                <a:cubicBezTo>
                  <a:pt x="862149" y="1328057"/>
                  <a:pt x="891486" y="1330198"/>
                  <a:pt x="914400" y="1345474"/>
                </a:cubicBezTo>
                <a:cubicBezTo>
                  <a:pt x="959266" y="1375384"/>
                  <a:pt x="974202" y="1387683"/>
                  <a:pt x="1031966" y="1410788"/>
                </a:cubicBezTo>
                <a:cubicBezTo>
                  <a:pt x="1048635" y="1417456"/>
                  <a:pt x="1066800" y="1419497"/>
                  <a:pt x="1084217" y="1423851"/>
                </a:cubicBezTo>
                <a:cubicBezTo>
                  <a:pt x="1110613" y="1443648"/>
                  <a:pt x="1191870" y="1506101"/>
                  <a:pt x="1214846" y="1515291"/>
                </a:cubicBezTo>
                <a:cubicBezTo>
                  <a:pt x="1236617" y="1524000"/>
                  <a:pt x="1259662" y="1530029"/>
                  <a:pt x="1280160" y="1541417"/>
                </a:cubicBezTo>
                <a:cubicBezTo>
                  <a:pt x="1398777" y="1607317"/>
                  <a:pt x="1276750" y="1562054"/>
                  <a:pt x="1371600" y="1593668"/>
                </a:cubicBezTo>
                <a:cubicBezTo>
                  <a:pt x="1460647" y="1653033"/>
                  <a:pt x="1348369" y="1585924"/>
                  <a:pt x="1489166" y="1632857"/>
                </a:cubicBezTo>
                <a:cubicBezTo>
                  <a:pt x="1504060" y="1637822"/>
                  <a:pt x="1514312" y="1651962"/>
                  <a:pt x="1528354" y="1658983"/>
                </a:cubicBezTo>
                <a:cubicBezTo>
                  <a:pt x="1549237" y="1669424"/>
                  <a:pt x="1600259" y="1679527"/>
                  <a:pt x="1619794" y="1685108"/>
                </a:cubicBezTo>
                <a:cubicBezTo>
                  <a:pt x="1633034" y="1688891"/>
                  <a:pt x="1645308" y="1696562"/>
                  <a:pt x="1658983" y="1698171"/>
                </a:cubicBezTo>
                <a:cubicBezTo>
                  <a:pt x="1719680" y="1705312"/>
                  <a:pt x="1780903" y="1706880"/>
                  <a:pt x="1841863" y="1711234"/>
                </a:cubicBezTo>
                <a:cubicBezTo>
                  <a:pt x="1872788" y="1721543"/>
                  <a:pt x="1914838" y="1737360"/>
                  <a:pt x="1946366" y="1737360"/>
                </a:cubicBezTo>
                <a:cubicBezTo>
                  <a:pt x="1968569" y="1737360"/>
                  <a:pt x="1989909" y="1728651"/>
                  <a:pt x="2011680" y="1724297"/>
                </a:cubicBezTo>
                <a:cubicBezTo>
                  <a:pt x="2020389" y="1711234"/>
                  <a:pt x="2025547" y="1694916"/>
                  <a:pt x="2037806" y="1685108"/>
                </a:cubicBezTo>
                <a:cubicBezTo>
                  <a:pt x="2048558" y="1676506"/>
                  <a:pt x="2064101" y="1676881"/>
                  <a:pt x="2076994" y="1672046"/>
                </a:cubicBezTo>
                <a:cubicBezTo>
                  <a:pt x="2175203" y="1635218"/>
                  <a:pt x="2107689" y="1652844"/>
                  <a:pt x="2207623" y="1632857"/>
                </a:cubicBezTo>
                <a:cubicBezTo>
                  <a:pt x="2274088" y="1533159"/>
                  <a:pt x="2226979" y="1565745"/>
                  <a:pt x="2312126" y="1541417"/>
                </a:cubicBezTo>
                <a:cubicBezTo>
                  <a:pt x="2325365" y="1537634"/>
                  <a:pt x="2338251" y="1532708"/>
                  <a:pt x="2351314" y="1528354"/>
                </a:cubicBezTo>
                <a:cubicBezTo>
                  <a:pt x="2364377" y="1515291"/>
                  <a:pt x="2378676" y="1503358"/>
                  <a:pt x="2390503" y="1489166"/>
                </a:cubicBezTo>
                <a:cubicBezTo>
                  <a:pt x="2400554" y="1477105"/>
                  <a:pt x="2404814" y="1460315"/>
                  <a:pt x="2416629" y="1449977"/>
                </a:cubicBezTo>
                <a:cubicBezTo>
                  <a:pt x="2440259" y="1429301"/>
                  <a:pt x="2472804" y="1419929"/>
                  <a:pt x="2495006" y="1397726"/>
                </a:cubicBezTo>
                <a:cubicBezTo>
                  <a:pt x="2584484" y="1308247"/>
                  <a:pt x="2542641" y="1339843"/>
                  <a:pt x="2612571" y="1293223"/>
                </a:cubicBezTo>
                <a:cubicBezTo>
                  <a:pt x="2660468" y="1221377"/>
                  <a:pt x="2612571" y="1282337"/>
                  <a:pt x="2677886" y="1227908"/>
                </a:cubicBezTo>
                <a:cubicBezTo>
                  <a:pt x="2778466" y="1144091"/>
                  <a:pt x="2658963" y="1227461"/>
                  <a:pt x="2756263" y="1162594"/>
                </a:cubicBezTo>
                <a:cubicBezTo>
                  <a:pt x="2817223" y="1071154"/>
                  <a:pt x="2782388" y="1101634"/>
                  <a:pt x="2847703" y="1058091"/>
                </a:cubicBezTo>
                <a:cubicBezTo>
                  <a:pt x="2856412" y="1045028"/>
                  <a:pt x="2862728" y="1030004"/>
                  <a:pt x="2873829" y="1018903"/>
                </a:cubicBezTo>
                <a:cubicBezTo>
                  <a:pt x="2884930" y="1007802"/>
                  <a:pt x="2903210" y="1005036"/>
                  <a:pt x="2913017" y="992777"/>
                </a:cubicBezTo>
                <a:cubicBezTo>
                  <a:pt x="2921619" y="982025"/>
                  <a:pt x="2920382" y="966123"/>
                  <a:pt x="2926080" y="953588"/>
                </a:cubicBezTo>
                <a:cubicBezTo>
                  <a:pt x="2942196" y="918133"/>
                  <a:pt x="2966015" y="886033"/>
                  <a:pt x="2978331" y="849086"/>
                </a:cubicBezTo>
                <a:cubicBezTo>
                  <a:pt x="2982685" y="836023"/>
                  <a:pt x="2987611" y="823137"/>
                  <a:pt x="2991394" y="809897"/>
                </a:cubicBezTo>
                <a:cubicBezTo>
                  <a:pt x="2996326" y="792635"/>
                  <a:pt x="2998153" y="774456"/>
                  <a:pt x="3004457" y="757646"/>
                </a:cubicBezTo>
                <a:cubicBezTo>
                  <a:pt x="3077510" y="562841"/>
                  <a:pt x="2989999" y="840907"/>
                  <a:pt x="3043646" y="653143"/>
                </a:cubicBezTo>
                <a:cubicBezTo>
                  <a:pt x="3047429" y="639903"/>
                  <a:pt x="3055728" y="627689"/>
                  <a:pt x="3056709" y="613954"/>
                </a:cubicBezTo>
                <a:cubicBezTo>
                  <a:pt x="3060122" y="566179"/>
                  <a:pt x="3056709" y="518160"/>
                  <a:pt x="3056709" y="4702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5" name="Straight Connector 104"/>
          <p:cNvCxnSpPr/>
          <p:nvPr/>
        </p:nvCxnSpPr>
        <p:spPr>
          <a:xfrm>
            <a:off x="8507236" y="4083321"/>
            <a:ext cx="1133153" cy="255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9521552" y="4338609"/>
            <a:ext cx="1179560" cy="3375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9521552" y="1852241"/>
            <a:ext cx="1861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MC= -0,357. 1,5</a:t>
            </a:r>
          </a:p>
          <a:p>
            <a:r>
              <a:rPr lang="id-ID" dirty="0"/>
              <a:t> </a:t>
            </a:r>
            <a:r>
              <a:rPr lang="id-ID" dirty="0" smtClean="0"/>
              <a:t>      = - 0,5355 t.m</a:t>
            </a:r>
            <a:endParaRPr lang="id-ID" dirty="0"/>
          </a:p>
        </p:txBody>
      </p:sp>
      <p:sp>
        <p:nvSpPr>
          <p:cNvPr id="112" name="TextBox 111"/>
          <p:cNvSpPr txBox="1"/>
          <p:nvPr/>
        </p:nvSpPr>
        <p:spPr>
          <a:xfrm>
            <a:off x="9640389" y="3957000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-0,5355</a:t>
            </a:r>
            <a:endParaRPr lang="id-ID" dirty="0"/>
          </a:p>
        </p:txBody>
      </p:sp>
      <p:sp>
        <p:nvSpPr>
          <p:cNvPr id="113" name="TextBox 112"/>
          <p:cNvSpPr txBox="1"/>
          <p:nvPr/>
        </p:nvSpPr>
        <p:spPr>
          <a:xfrm>
            <a:off x="8212015" y="3809000"/>
            <a:ext cx="1348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 smtClean="0"/>
              <a:t>-4,072</a:t>
            </a:r>
            <a:endParaRPr lang="id-ID" sz="1400" dirty="0"/>
          </a:p>
        </p:txBody>
      </p:sp>
      <p:sp>
        <p:nvSpPr>
          <p:cNvPr id="114" name="TextBox 113"/>
          <p:cNvSpPr txBox="1"/>
          <p:nvPr/>
        </p:nvSpPr>
        <p:spPr>
          <a:xfrm>
            <a:off x="5483102" y="4110577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dirty="0" smtClean="0"/>
              <a:t>-</a:t>
            </a:r>
            <a:endParaRPr lang="id-ID" sz="3200" dirty="0"/>
          </a:p>
        </p:txBody>
      </p:sp>
      <p:sp>
        <p:nvSpPr>
          <p:cNvPr id="115" name="TextBox 114"/>
          <p:cNvSpPr txBox="1"/>
          <p:nvPr/>
        </p:nvSpPr>
        <p:spPr>
          <a:xfrm>
            <a:off x="8692841" y="4131763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dirty="0" smtClean="0"/>
              <a:t>-</a:t>
            </a:r>
            <a:endParaRPr lang="id-ID" sz="3200" dirty="0"/>
          </a:p>
        </p:txBody>
      </p:sp>
      <p:sp>
        <p:nvSpPr>
          <p:cNvPr id="116" name="TextBox 115"/>
          <p:cNvSpPr txBox="1"/>
          <p:nvPr/>
        </p:nvSpPr>
        <p:spPr>
          <a:xfrm>
            <a:off x="6736873" y="464179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dirty="0" smtClean="0"/>
              <a:t>+</a:t>
            </a:r>
            <a:endParaRPr lang="id-ID" sz="3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6943016" y="5352199"/>
            <a:ext cx="774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Mmax</a:t>
            </a:r>
            <a:endParaRPr lang="id-ID" dirty="0"/>
          </a:p>
        </p:txBody>
      </p:sp>
      <p:sp>
        <p:nvSpPr>
          <p:cNvPr id="118" name="TextBox 117"/>
          <p:cNvSpPr txBox="1"/>
          <p:nvPr/>
        </p:nvSpPr>
        <p:spPr>
          <a:xfrm>
            <a:off x="8857486" y="5408023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119" name="TextBox 118"/>
          <p:cNvSpPr txBox="1"/>
          <p:nvPr/>
        </p:nvSpPr>
        <p:spPr>
          <a:xfrm>
            <a:off x="9913026" y="5444067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1,5m</a:t>
            </a:r>
            <a:endParaRPr lang="id-ID" sz="1400" dirty="0"/>
          </a:p>
        </p:txBody>
      </p:sp>
      <p:sp>
        <p:nvSpPr>
          <p:cNvPr id="120" name="TextBox 119"/>
          <p:cNvSpPr txBox="1"/>
          <p:nvPr/>
        </p:nvSpPr>
        <p:spPr>
          <a:xfrm>
            <a:off x="4971128" y="3459126"/>
            <a:ext cx="1333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dirty="0" smtClean="0"/>
              <a:t>-</a:t>
            </a:r>
            <a:r>
              <a:rPr lang="id-ID" sz="1400" dirty="0" smtClean="0"/>
              <a:t>9,964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2678079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411</Words>
  <Application>Microsoft Office PowerPoint</Application>
  <PresentationFormat>Widescreen</PresentationFormat>
  <Paragraphs>150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Agung Kristiawan</cp:lastModifiedBy>
  <cp:revision>16</cp:revision>
  <dcterms:created xsi:type="dcterms:W3CDTF">2021-04-18T23:37:30Z</dcterms:created>
  <dcterms:modified xsi:type="dcterms:W3CDTF">2021-04-19T12:49:10Z</dcterms:modified>
</cp:coreProperties>
</file>