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wdp" ContentType="image/vnd.ms-photo"/>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61" r:id="rId4"/>
    <p:sldId id="262" r:id="rId5"/>
    <p:sldId id="263" r:id="rId6"/>
    <p:sldId id="258" r:id="rId7"/>
    <p:sldId id="259" r:id="rId8"/>
    <p:sldId id="260" r:id="rId9"/>
    <p:sldId id="264" r:id="rId10"/>
    <p:sldId id="265" r:id="rId11"/>
    <p:sldId id="266" r:id="rId12"/>
    <p:sldId id="267"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65" d="100"/>
          <a:sy n="65" d="100"/>
        </p:scale>
        <p:origin x="-1384" y="-10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printerSettings" Target="printerSettings/printerSettings1.bin"/><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38A4768-3470-5043-A15E-CA74EB65F9D6}" type="datetimeFigureOut">
              <a:t>9/24/17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E1B61F-1768-C749-8B3C-1CAC992147AE}" type="slidenum">
              <a:t>‹#›</a:t>
            </a:fld>
            <a:endParaRPr lang="en-US"/>
          </a:p>
        </p:txBody>
      </p:sp>
    </p:spTree>
    <p:extLst>
      <p:ext uri="{BB962C8B-B14F-4D97-AF65-F5344CB8AC3E}">
        <p14:creationId xmlns:p14="http://schemas.microsoft.com/office/powerpoint/2010/main" val="41469329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38A4768-3470-5043-A15E-CA74EB65F9D6}" type="datetimeFigureOut">
              <a:t>9/24/17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E1B61F-1768-C749-8B3C-1CAC992147AE}" type="slidenum">
              <a:t>‹#›</a:t>
            </a:fld>
            <a:endParaRPr lang="en-US"/>
          </a:p>
        </p:txBody>
      </p:sp>
    </p:spTree>
    <p:extLst>
      <p:ext uri="{BB962C8B-B14F-4D97-AF65-F5344CB8AC3E}">
        <p14:creationId xmlns:p14="http://schemas.microsoft.com/office/powerpoint/2010/main" val="32390007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38A4768-3470-5043-A15E-CA74EB65F9D6}" type="datetimeFigureOut">
              <a:t>9/24/17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E1B61F-1768-C749-8B3C-1CAC992147AE}" type="slidenum">
              <a:t>‹#›</a:t>
            </a:fld>
            <a:endParaRPr lang="en-US"/>
          </a:p>
        </p:txBody>
      </p:sp>
    </p:spTree>
    <p:extLst>
      <p:ext uri="{BB962C8B-B14F-4D97-AF65-F5344CB8AC3E}">
        <p14:creationId xmlns:p14="http://schemas.microsoft.com/office/powerpoint/2010/main" val="22829528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38A4768-3470-5043-A15E-CA74EB65F9D6}" type="datetimeFigureOut">
              <a:t>9/24/17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E1B61F-1768-C749-8B3C-1CAC992147AE}" type="slidenum">
              <a:t>‹#›</a:t>
            </a:fld>
            <a:endParaRPr lang="en-US"/>
          </a:p>
        </p:txBody>
      </p:sp>
    </p:spTree>
    <p:extLst>
      <p:ext uri="{BB962C8B-B14F-4D97-AF65-F5344CB8AC3E}">
        <p14:creationId xmlns:p14="http://schemas.microsoft.com/office/powerpoint/2010/main" val="35746556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38A4768-3470-5043-A15E-CA74EB65F9D6}" type="datetimeFigureOut">
              <a:t>9/24/17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FE1B61F-1768-C749-8B3C-1CAC992147AE}" type="slidenum">
              <a:t>‹#›</a:t>
            </a:fld>
            <a:endParaRPr lang="en-US"/>
          </a:p>
        </p:txBody>
      </p:sp>
    </p:spTree>
    <p:extLst>
      <p:ext uri="{BB962C8B-B14F-4D97-AF65-F5344CB8AC3E}">
        <p14:creationId xmlns:p14="http://schemas.microsoft.com/office/powerpoint/2010/main" val="14716062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38A4768-3470-5043-A15E-CA74EB65F9D6}" type="datetimeFigureOut">
              <a:t>9/24/17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FE1B61F-1768-C749-8B3C-1CAC992147AE}" type="slidenum">
              <a:t>‹#›</a:t>
            </a:fld>
            <a:endParaRPr lang="en-US"/>
          </a:p>
        </p:txBody>
      </p:sp>
    </p:spTree>
    <p:extLst>
      <p:ext uri="{BB962C8B-B14F-4D97-AF65-F5344CB8AC3E}">
        <p14:creationId xmlns:p14="http://schemas.microsoft.com/office/powerpoint/2010/main" val="23057684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8A4768-3470-5043-A15E-CA74EB65F9D6}" type="datetimeFigureOut">
              <a:t>9/24/17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FE1B61F-1768-C749-8B3C-1CAC992147AE}" type="slidenum">
              <a:t>‹#›</a:t>
            </a:fld>
            <a:endParaRPr lang="en-US"/>
          </a:p>
        </p:txBody>
      </p:sp>
    </p:spTree>
    <p:extLst>
      <p:ext uri="{BB962C8B-B14F-4D97-AF65-F5344CB8AC3E}">
        <p14:creationId xmlns:p14="http://schemas.microsoft.com/office/powerpoint/2010/main" val="2339796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38A4768-3470-5043-A15E-CA74EB65F9D6}" type="datetimeFigureOut">
              <a:t>9/24/17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E1B61F-1768-C749-8B3C-1CAC992147AE}" type="slidenum">
              <a:t>‹#›</a:t>
            </a:fld>
            <a:endParaRPr lang="en-US"/>
          </a:p>
        </p:txBody>
      </p:sp>
    </p:spTree>
    <p:extLst>
      <p:ext uri="{BB962C8B-B14F-4D97-AF65-F5344CB8AC3E}">
        <p14:creationId xmlns:p14="http://schemas.microsoft.com/office/powerpoint/2010/main" val="25353470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38A4768-3470-5043-A15E-CA74EB65F9D6}" type="datetimeFigureOut">
              <a:t>9/24/17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E1B61F-1768-C749-8B3C-1CAC992147AE}" type="slidenum">
              <a:t>‹#›</a:t>
            </a:fld>
            <a:endParaRPr lang="en-US"/>
          </a:p>
        </p:txBody>
      </p:sp>
    </p:spTree>
    <p:extLst>
      <p:ext uri="{BB962C8B-B14F-4D97-AF65-F5344CB8AC3E}">
        <p14:creationId xmlns:p14="http://schemas.microsoft.com/office/powerpoint/2010/main" val="905788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38A4768-3470-5043-A15E-CA74EB65F9D6}" type="datetimeFigureOut">
              <a:t>9/24/17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E1B61F-1768-C749-8B3C-1CAC992147AE}" type="slidenum">
              <a:t>‹#›</a:t>
            </a:fld>
            <a:endParaRPr lang="en-US"/>
          </a:p>
        </p:txBody>
      </p:sp>
    </p:spTree>
    <p:extLst>
      <p:ext uri="{BB962C8B-B14F-4D97-AF65-F5344CB8AC3E}">
        <p14:creationId xmlns:p14="http://schemas.microsoft.com/office/powerpoint/2010/main" val="34567376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38A4768-3470-5043-A15E-CA74EB65F9D6}" type="datetimeFigureOut">
              <a:t>9/24/17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E1B61F-1768-C749-8B3C-1CAC992147AE}" type="slidenum">
              <a:t>‹#›</a:t>
            </a:fld>
            <a:endParaRPr lang="en-US"/>
          </a:p>
        </p:txBody>
      </p:sp>
    </p:spTree>
    <p:extLst>
      <p:ext uri="{BB962C8B-B14F-4D97-AF65-F5344CB8AC3E}">
        <p14:creationId xmlns:p14="http://schemas.microsoft.com/office/powerpoint/2010/main" val="291808708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8A4768-3470-5043-A15E-CA74EB65F9D6}" type="datetimeFigureOut">
              <a:t>9/24/17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E1B61F-1768-C749-8B3C-1CAC992147AE}" type="slidenum">
              <a:t>‹#›</a:t>
            </a:fld>
            <a:endParaRPr lang="en-US"/>
          </a:p>
        </p:txBody>
      </p:sp>
    </p:spTree>
    <p:extLst>
      <p:ext uri="{BB962C8B-B14F-4D97-AF65-F5344CB8AC3E}">
        <p14:creationId xmlns:p14="http://schemas.microsoft.com/office/powerpoint/2010/main" val="21723478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 Id="rId3" Type="http://schemas.microsoft.com/office/2007/relationships/hdphoto" Target="../media/hdphoto1.wdp"/></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 Id="rId3" Type="http://schemas.microsoft.com/office/2007/relationships/hdphoto" Target="../media/hdphoto1.wdp"/></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 Id="rId3" Type="http://schemas.microsoft.com/office/2007/relationships/hdphoto" Target="../media/hdphoto1.wdp"/></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 Id="rId3" Type="http://schemas.microsoft.com/office/2007/relationships/hdphoto" Target="../media/hdphoto1.wdp"/></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jpeg"/><Relationship Id="rId3" Type="http://schemas.microsoft.com/office/2007/relationships/hdphoto" Target="../media/hdphoto1.wdp"/></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 Id="rId3" Type="http://schemas.microsoft.com/office/2007/relationships/hdphoto" Target="../media/hdphoto1.wdp"/></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 Id="rId3" Type="http://schemas.microsoft.com/office/2007/relationships/hdphoto" Target="../media/hdphoto1.wdp"/></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 Id="rId3" Type="http://schemas.microsoft.com/office/2007/relationships/hdphoto" Target="../media/hdphoto1.wdp"/></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jpeg"/><Relationship Id="rId3" Type="http://schemas.microsoft.com/office/2007/relationships/hdphoto" Target="../media/hdphoto1.wdp"/></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eg"/><Relationship Id="rId3" Type="http://schemas.microsoft.com/office/2007/relationships/hdphoto" Target="../media/hdphoto1.wdp"/></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eg"/><Relationship Id="rId3"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33228" y="410673"/>
            <a:ext cx="7209695" cy="1470025"/>
          </a:xfrm>
          <a:solidFill>
            <a:srgbClr val="CCFFCC"/>
          </a:solidFill>
          <a:ln>
            <a:solidFill>
              <a:srgbClr val="4F81BD"/>
            </a:solidFill>
          </a:ln>
        </p:spPr>
        <p:txBody>
          <a:bodyPr/>
          <a:lstStyle/>
          <a:p>
            <a:r>
              <a:rPr lang="en-US"/>
              <a:t>Pengenalan E-learning</a:t>
            </a:r>
          </a:p>
        </p:txBody>
      </p:sp>
      <p:sp>
        <p:nvSpPr>
          <p:cNvPr id="3" name="Subtitle 2"/>
          <p:cNvSpPr>
            <a:spLocks noGrp="1"/>
          </p:cNvSpPr>
          <p:nvPr>
            <p:ph type="subTitle" idx="1"/>
          </p:nvPr>
        </p:nvSpPr>
        <p:spPr>
          <a:xfrm>
            <a:off x="1371600" y="5195277"/>
            <a:ext cx="6400800" cy="666262"/>
          </a:xfrm>
        </p:spPr>
        <p:txBody>
          <a:bodyPr/>
          <a:lstStyle/>
          <a:p>
            <a:r>
              <a:rPr lang="en-US">
                <a:solidFill>
                  <a:srgbClr val="0000FF"/>
                </a:solidFill>
              </a:rPr>
              <a:t>Harto Nuroso</a:t>
            </a:r>
          </a:p>
        </p:txBody>
      </p:sp>
      <p:grpSp>
        <p:nvGrpSpPr>
          <p:cNvPr id="10" name="Group 9"/>
          <p:cNvGrpSpPr/>
          <p:nvPr/>
        </p:nvGrpSpPr>
        <p:grpSpPr>
          <a:xfrm>
            <a:off x="-1" y="5860806"/>
            <a:ext cx="9144001" cy="997195"/>
            <a:chOff x="-1" y="5860806"/>
            <a:chExt cx="9144001" cy="997195"/>
          </a:xfrm>
        </p:grpSpPr>
        <p:sp>
          <p:nvSpPr>
            <p:cNvPr id="6" name="Rectangle 5"/>
            <p:cNvSpPr/>
            <p:nvPr/>
          </p:nvSpPr>
          <p:spPr>
            <a:xfrm>
              <a:off x="3" y="5860806"/>
              <a:ext cx="9143997" cy="997194"/>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a:t>Catatan Kuliah – MK E-Learning Gasal 2017-2018</a:t>
              </a:r>
            </a:p>
          </p:txBody>
        </p:sp>
        <p:pic>
          <p:nvPicPr>
            <p:cNvPr id="4" name="Picture 3" descr="foto_PGRI.jpg"/>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rot="16200000">
              <a:off x="-124650" y="5985456"/>
              <a:ext cx="997194" cy="747895"/>
            </a:xfrm>
            <a:prstGeom prst="ellipse">
              <a:avLst/>
            </a:prstGeom>
          </p:spPr>
        </p:pic>
      </p:grpSp>
      <p:sp>
        <p:nvSpPr>
          <p:cNvPr id="7" name="Chevron 6"/>
          <p:cNvSpPr/>
          <p:nvPr/>
        </p:nvSpPr>
        <p:spPr>
          <a:xfrm rot="5400000">
            <a:off x="1025769" y="1338385"/>
            <a:ext cx="1152769" cy="937846"/>
          </a:xfrm>
          <a:prstGeom prst="chevro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8" name="Pentagon 7"/>
          <p:cNvSpPr/>
          <p:nvPr/>
        </p:nvSpPr>
        <p:spPr>
          <a:xfrm rot="5400000">
            <a:off x="1065029" y="478874"/>
            <a:ext cx="1074248" cy="937847"/>
          </a:xfrm>
          <a:prstGeom prst="homePlat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descr="Screenshot 2017-09-24 19.14.25.png"/>
          <p:cNvPicPr>
            <a:picLocks noChangeAspect="1"/>
          </p:cNvPicPr>
          <p:nvPr/>
        </p:nvPicPr>
        <p:blipFill rotWithShape="1">
          <a:blip r:embed="rId4">
            <a:extLst>
              <a:ext uri="{28A0092B-C50C-407E-A947-70E740481C1C}">
                <a14:useLocalDpi xmlns:a14="http://schemas.microsoft.com/office/drawing/2010/main" val="0"/>
              </a:ext>
            </a:extLst>
          </a:blip>
          <a:srcRect l="9829" t="15983" r="11752" b="15299"/>
          <a:stretch/>
        </p:blipFill>
        <p:spPr>
          <a:xfrm>
            <a:off x="2071078" y="2283540"/>
            <a:ext cx="4927601" cy="2698768"/>
          </a:xfrm>
          <a:prstGeom prst="rect">
            <a:avLst/>
          </a:prstGeom>
        </p:spPr>
      </p:pic>
    </p:spTree>
    <p:extLst>
      <p:ext uri="{BB962C8B-B14F-4D97-AF65-F5344CB8AC3E}">
        <p14:creationId xmlns:p14="http://schemas.microsoft.com/office/powerpoint/2010/main" val="1873063035"/>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CCFFCC"/>
          </a:solidFill>
          <a:ln>
            <a:solidFill>
              <a:srgbClr val="4F81BD"/>
            </a:solidFill>
          </a:ln>
        </p:spPr>
        <p:txBody>
          <a:bodyPr/>
          <a:lstStyle/>
          <a:p>
            <a:r>
              <a:rPr lang="en-US">
                <a:latin typeface="Apple Chancery"/>
                <a:cs typeface="Apple Chancery"/>
              </a:rPr>
              <a:t>Apa itu E-learning ?</a:t>
            </a:r>
          </a:p>
        </p:txBody>
      </p:sp>
      <p:grpSp>
        <p:nvGrpSpPr>
          <p:cNvPr id="5" name="Group 4"/>
          <p:cNvGrpSpPr/>
          <p:nvPr/>
        </p:nvGrpSpPr>
        <p:grpSpPr>
          <a:xfrm>
            <a:off x="-1" y="6126163"/>
            <a:ext cx="9144001" cy="731838"/>
            <a:chOff x="-1" y="5860806"/>
            <a:chExt cx="9144001" cy="997195"/>
          </a:xfrm>
        </p:grpSpPr>
        <p:sp>
          <p:nvSpPr>
            <p:cNvPr id="6" name="Rectangle 5"/>
            <p:cNvSpPr/>
            <p:nvPr/>
          </p:nvSpPr>
          <p:spPr>
            <a:xfrm>
              <a:off x="3" y="5860806"/>
              <a:ext cx="9143997" cy="997194"/>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a:t>Catatan Kuliah – MK E-Learning Gasal 2017-2018</a:t>
              </a:r>
            </a:p>
          </p:txBody>
        </p:sp>
        <p:pic>
          <p:nvPicPr>
            <p:cNvPr id="7" name="Picture 6" descr="foto_PGRI.jpg"/>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rot="16200000">
              <a:off x="-124650" y="5985456"/>
              <a:ext cx="997194" cy="747895"/>
            </a:xfrm>
            <a:prstGeom prst="ellipse">
              <a:avLst/>
            </a:prstGeom>
          </p:spPr>
        </p:pic>
      </p:grpSp>
      <p:sp>
        <p:nvSpPr>
          <p:cNvPr id="8" name="Rounded Rectangular Callout 7"/>
          <p:cNvSpPr/>
          <p:nvPr/>
        </p:nvSpPr>
        <p:spPr>
          <a:xfrm>
            <a:off x="747895" y="1778001"/>
            <a:ext cx="7634105" cy="2950307"/>
          </a:xfrm>
          <a:prstGeom prst="wedgeRoundRectCallout">
            <a:avLst>
              <a:gd name="adj1" fmla="val 30116"/>
              <a:gd name="adj2" fmla="val -67301"/>
              <a:gd name="adj3" fmla="val 16667"/>
            </a:avLst>
          </a:prstGeom>
        </p:spPr>
        <p:style>
          <a:lnRef idx="1">
            <a:schemeClr val="accent1"/>
          </a:lnRef>
          <a:fillRef idx="3">
            <a:schemeClr val="accent1"/>
          </a:fillRef>
          <a:effectRef idx="2">
            <a:schemeClr val="accent1"/>
          </a:effectRef>
          <a:fontRef idx="minor">
            <a:schemeClr val="lt1"/>
          </a:fontRef>
        </p:style>
        <p:txBody>
          <a:bodyPr rtlCol="0" anchor="ctr"/>
          <a:lstStyle/>
          <a:p>
            <a:endParaRPr lang="en-US"/>
          </a:p>
          <a:p>
            <a:pPr algn="ctr"/>
            <a:r>
              <a:rPr lang="en-US" sz="2800"/>
              <a:t> Sembarang pengajaran dan pembelajaran yang menggunakan rangkaian elektronik (LAN, WAN, atau internet) untuk menyampaikan isi pembelajaran, interaksi, atau bimbingan.</a:t>
            </a:r>
          </a:p>
          <a:p>
            <a:pPr algn="r"/>
            <a:endParaRPr lang="en-US" sz="2800"/>
          </a:p>
          <a:p>
            <a:pPr algn="r"/>
            <a:r>
              <a:rPr lang="en-US" sz="2800"/>
              <a:t>(</a:t>
            </a:r>
            <a:r>
              <a:rPr lang="tr-TR" sz="2800"/>
              <a:t>Jaya Kumar C. Koran (2002))</a:t>
            </a:r>
            <a:endParaRPr lang="en-US" sz="2800"/>
          </a:p>
        </p:txBody>
      </p:sp>
    </p:spTree>
    <p:extLst>
      <p:ext uri="{BB962C8B-B14F-4D97-AF65-F5344CB8AC3E}">
        <p14:creationId xmlns:p14="http://schemas.microsoft.com/office/powerpoint/2010/main" val="46416188"/>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CCFFCC"/>
          </a:solidFill>
          <a:ln>
            <a:solidFill>
              <a:srgbClr val="4F81BD"/>
            </a:solidFill>
          </a:ln>
        </p:spPr>
        <p:txBody>
          <a:bodyPr/>
          <a:lstStyle/>
          <a:p>
            <a:r>
              <a:rPr lang="en-US">
                <a:latin typeface="Apple Chancery"/>
                <a:cs typeface="Apple Chancery"/>
              </a:rPr>
              <a:t>Apa itu E-learning ?</a:t>
            </a:r>
          </a:p>
        </p:txBody>
      </p:sp>
      <p:grpSp>
        <p:nvGrpSpPr>
          <p:cNvPr id="5" name="Group 4"/>
          <p:cNvGrpSpPr/>
          <p:nvPr/>
        </p:nvGrpSpPr>
        <p:grpSpPr>
          <a:xfrm>
            <a:off x="-1" y="6126163"/>
            <a:ext cx="9144001" cy="731838"/>
            <a:chOff x="-1" y="5860806"/>
            <a:chExt cx="9144001" cy="997195"/>
          </a:xfrm>
        </p:grpSpPr>
        <p:sp>
          <p:nvSpPr>
            <p:cNvPr id="6" name="Rectangle 5"/>
            <p:cNvSpPr/>
            <p:nvPr/>
          </p:nvSpPr>
          <p:spPr>
            <a:xfrm>
              <a:off x="3" y="5860806"/>
              <a:ext cx="9143997" cy="997194"/>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a:t>Catatan Kuliah – MK E-Learning Gasal 2017-2018</a:t>
              </a:r>
            </a:p>
          </p:txBody>
        </p:sp>
        <p:pic>
          <p:nvPicPr>
            <p:cNvPr id="7" name="Picture 6" descr="foto_PGRI.jpg"/>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rot="16200000">
              <a:off x="-124650" y="5985456"/>
              <a:ext cx="997194" cy="747895"/>
            </a:xfrm>
            <a:prstGeom prst="ellipse">
              <a:avLst/>
            </a:prstGeom>
          </p:spPr>
        </p:pic>
      </p:grpSp>
      <p:sp>
        <p:nvSpPr>
          <p:cNvPr id="8" name="Rounded Rectangular Callout 7"/>
          <p:cNvSpPr/>
          <p:nvPr/>
        </p:nvSpPr>
        <p:spPr>
          <a:xfrm>
            <a:off x="747895" y="1778001"/>
            <a:ext cx="7634105" cy="2950307"/>
          </a:xfrm>
          <a:prstGeom prst="wedgeRoundRectCallout">
            <a:avLst>
              <a:gd name="adj1" fmla="val 19623"/>
              <a:gd name="adj2" fmla="val -67963"/>
              <a:gd name="adj3" fmla="val 16667"/>
            </a:avLst>
          </a:prstGeom>
        </p:spPr>
        <p:style>
          <a:lnRef idx="1">
            <a:schemeClr val="accent1"/>
          </a:lnRef>
          <a:fillRef idx="3">
            <a:schemeClr val="accent1"/>
          </a:fillRef>
          <a:effectRef idx="2">
            <a:schemeClr val="accent1"/>
          </a:effectRef>
          <a:fontRef idx="minor">
            <a:schemeClr val="lt1"/>
          </a:fontRef>
        </p:style>
        <p:txBody>
          <a:bodyPr rtlCol="0" anchor="ctr"/>
          <a:lstStyle/>
          <a:p>
            <a:endParaRPr lang="en-US"/>
          </a:p>
          <a:p>
            <a:endParaRPr lang="en-US" sz="2800"/>
          </a:p>
          <a:p>
            <a:r>
              <a:rPr lang="en-US" sz="2800"/>
              <a:t>Kegiatan belajar asynchronous melalui perangkat elektronik komputer yang memperoleh bahan belajar yang sesuai dengan kebutuhannya.</a:t>
            </a:r>
          </a:p>
          <a:p>
            <a:endParaRPr lang="en-US" sz="2800"/>
          </a:p>
          <a:p>
            <a:pPr algn="r"/>
            <a:r>
              <a:rPr lang="en-US" sz="2800"/>
              <a:t>(Dong (dalam Kamarga, 2002) </a:t>
            </a:r>
            <a:r>
              <a:rPr lang="tr-TR" sz="2800"/>
              <a:t>)</a:t>
            </a:r>
            <a:endParaRPr lang="en-US" sz="2800"/>
          </a:p>
        </p:txBody>
      </p:sp>
    </p:spTree>
    <p:extLst>
      <p:ext uri="{BB962C8B-B14F-4D97-AF65-F5344CB8AC3E}">
        <p14:creationId xmlns:p14="http://schemas.microsoft.com/office/powerpoint/2010/main" val="161922285"/>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CCFFCC"/>
          </a:solidFill>
          <a:ln>
            <a:solidFill>
              <a:srgbClr val="4F81BD"/>
            </a:solidFill>
          </a:ln>
        </p:spPr>
        <p:txBody>
          <a:bodyPr/>
          <a:lstStyle/>
          <a:p>
            <a:r>
              <a:rPr lang="en-US">
                <a:latin typeface="Apple Chancery"/>
                <a:cs typeface="Apple Chancery"/>
              </a:rPr>
              <a:t>Apa itu E-learning ?</a:t>
            </a:r>
          </a:p>
        </p:txBody>
      </p:sp>
      <p:grpSp>
        <p:nvGrpSpPr>
          <p:cNvPr id="5" name="Group 4"/>
          <p:cNvGrpSpPr/>
          <p:nvPr/>
        </p:nvGrpSpPr>
        <p:grpSpPr>
          <a:xfrm>
            <a:off x="-1" y="6126163"/>
            <a:ext cx="9144001" cy="731838"/>
            <a:chOff x="-1" y="5860806"/>
            <a:chExt cx="9144001" cy="997195"/>
          </a:xfrm>
        </p:grpSpPr>
        <p:sp>
          <p:nvSpPr>
            <p:cNvPr id="6" name="Rectangle 5"/>
            <p:cNvSpPr/>
            <p:nvPr/>
          </p:nvSpPr>
          <p:spPr>
            <a:xfrm>
              <a:off x="3" y="5860806"/>
              <a:ext cx="9143997" cy="997194"/>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a:t>Catatan Kuliah – MK E-Learning Gasal 2017-2018</a:t>
              </a:r>
            </a:p>
          </p:txBody>
        </p:sp>
        <p:pic>
          <p:nvPicPr>
            <p:cNvPr id="7" name="Picture 6" descr="foto_PGRI.jpg"/>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rot="16200000">
              <a:off x="-124650" y="5985456"/>
              <a:ext cx="997194" cy="747895"/>
            </a:xfrm>
            <a:prstGeom prst="ellipse">
              <a:avLst/>
            </a:prstGeom>
          </p:spPr>
        </p:pic>
      </p:grpSp>
      <p:sp>
        <p:nvSpPr>
          <p:cNvPr id="8" name="Rounded Rectangular Callout 7"/>
          <p:cNvSpPr/>
          <p:nvPr/>
        </p:nvSpPr>
        <p:spPr>
          <a:xfrm>
            <a:off x="747895" y="1778001"/>
            <a:ext cx="7634105" cy="2950307"/>
          </a:xfrm>
          <a:prstGeom prst="wedgeRoundRectCallout">
            <a:avLst>
              <a:gd name="adj1" fmla="val 1451"/>
              <a:gd name="adj2" fmla="val -64652"/>
              <a:gd name="adj3" fmla="val 16667"/>
            </a:avLst>
          </a:prstGeom>
        </p:spPr>
        <p:style>
          <a:lnRef idx="1">
            <a:schemeClr val="accent1"/>
          </a:lnRef>
          <a:fillRef idx="3">
            <a:schemeClr val="accent1"/>
          </a:fillRef>
          <a:effectRef idx="2">
            <a:schemeClr val="accent1"/>
          </a:effectRef>
          <a:fontRef idx="minor">
            <a:schemeClr val="lt1"/>
          </a:fontRef>
        </p:style>
        <p:txBody>
          <a:bodyPr rtlCol="0" anchor="ctr"/>
          <a:lstStyle/>
          <a:p>
            <a:endParaRPr lang="en-US"/>
          </a:p>
          <a:p>
            <a:r>
              <a:rPr lang="en-US" sz="2800"/>
              <a:t>Istilah “e” atau singkatan dari elektronik dalam e-learning digunakan sebagai istilah untuk segala teknologi yang digunakan untuk mendukung usaha-usaha pengajaran lewat teknologi elektronik internet.</a:t>
            </a:r>
          </a:p>
          <a:p>
            <a:pPr algn="r"/>
            <a:r>
              <a:rPr lang="en-US" sz="2800"/>
              <a:t>(</a:t>
            </a:r>
            <a:r>
              <a:rPr lang="it-IT" sz="2800"/>
              <a:t>Onno W. Purbo (2002) </a:t>
            </a:r>
            <a:r>
              <a:rPr lang="tr-TR" sz="2800"/>
              <a:t>)</a:t>
            </a:r>
            <a:endParaRPr lang="en-US" sz="2800"/>
          </a:p>
        </p:txBody>
      </p:sp>
    </p:spTree>
    <p:extLst>
      <p:ext uri="{BB962C8B-B14F-4D97-AF65-F5344CB8AC3E}">
        <p14:creationId xmlns:p14="http://schemas.microsoft.com/office/powerpoint/2010/main" val="1492149827"/>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CCFFCC"/>
          </a:solidFill>
          <a:ln>
            <a:solidFill>
              <a:srgbClr val="4F81BD"/>
            </a:solidFill>
          </a:ln>
        </p:spPr>
        <p:txBody>
          <a:bodyPr/>
          <a:lstStyle/>
          <a:p>
            <a:r>
              <a:rPr lang="en-US">
                <a:latin typeface="Apple Chancery"/>
                <a:cs typeface="Apple Chancery"/>
              </a:rPr>
              <a:t>Apa itu E-learning ?</a:t>
            </a:r>
          </a:p>
        </p:txBody>
      </p:sp>
      <p:grpSp>
        <p:nvGrpSpPr>
          <p:cNvPr id="5" name="Group 4"/>
          <p:cNvGrpSpPr/>
          <p:nvPr/>
        </p:nvGrpSpPr>
        <p:grpSpPr>
          <a:xfrm>
            <a:off x="-1" y="6126163"/>
            <a:ext cx="9144001" cy="731838"/>
            <a:chOff x="-1" y="5860806"/>
            <a:chExt cx="9144001" cy="997195"/>
          </a:xfrm>
        </p:grpSpPr>
        <p:sp>
          <p:nvSpPr>
            <p:cNvPr id="6" name="Rectangle 5"/>
            <p:cNvSpPr/>
            <p:nvPr/>
          </p:nvSpPr>
          <p:spPr>
            <a:xfrm>
              <a:off x="3" y="5860806"/>
              <a:ext cx="9143997" cy="997194"/>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a:t>Catatan Kuliah – MK E-Learning Gasal 2017-2018</a:t>
              </a:r>
            </a:p>
          </p:txBody>
        </p:sp>
        <p:pic>
          <p:nvPicPr>
            <p:cNvPr id="7" name="Picture 6" descr="foto_PGRI.jpg"/>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rot="16200000">
              <a:off x="-124650" y="5985456"/>
              <a:ext cx="997194" cy="747895"/>
            </a:xfrm>
            <a:prstGeom prst="ellipse">
              <a:avLst/>
            </a:prstGeom>
          </p:spPr>
        </p:pic>
      </p:grpSp>
      <p:sp>
        <p:nvSpPr>
          <p:cNvPr id="8" name="Rounded Rectangular Callout 7"/>
          <p:cNvSpPr/>
          <p:nvPr/>
        </p:nvSpPr>
        <p:spPr>
          <a:xfrm>
            <a:off x="312615" y="1778001"/>
            <a:ext cx="8374185" cy="4083537"/>
          </a:xfrm>
          <a:prstGeom prst="wedgeRoundRectCallout">
            <a:avLst>
              <a:gd name="adj1" fmla="val -18381"/>
              <a:gd name="adj2" fmla="val -63695"/>
              <a:gd name="adj3" fmla="val 16667"/>
            </a:avLst>
          </a:prstGeom>
        </p:spPr>
        <p:style>
          <a:lnRef idx="1">
            <a:schemeClr val="accent1"/>
          </a:lnRef>
          <a:fillRef idx="3">
            <a:schemeClr val="accent1"/>
          </a:fillRef>
          <a:effectRef idx="2">
            <a:schemeClr val="accent1"/>
          </a:effectRef>
          <a:fontRef idx="minor">
            <a:schemeClr val="lt1"/>
          </a:fontRef>
        </p:style>
        <p:txBody>
          <a:bodyPr rtlCol="0" anchor="ctr"/>
          <a:lstStyle/>
          <a:p>
            <a:endParaRPr lang="en-US"/>
          </a:p>
          <a:p>
            <a:r>
              <a:rPr lang="en-US" sz="2800" i="1"/>
              <a:t>e-Learning is a generic term for all technologically supported learning using an array of teaching and learning tools as phone bridging, audio and videotapes, teleconferencing, satellite transmissions, and the more recognized web-based training or computer aided instruction also commonly referred to as online courses </a:t>
            </a:r>
          </a:p>
          <a:p>
            <a:pPr algn="r"/>
            <a:r>
              <a:rPr lang="en-US" sz="2800"/>
              <a:t>(Soekartawi, Haryono dan Librero, 2002). </a:t>
            </a:r>
          </a:p>
        </p:txBody>
      </p:sp>
    </p:spTree>
    <p:extLst>
      <p:ext uri="{BB962C8B-B14F-4D97-AF65-F5344CB8AC3E}">
        <p14:creationId xmlns:p14="http://schemas.microsoft.com/office/powerpoint/2010/main" val="2882091600"/>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CCFFCC"/>
          </a:solidFill>
          <a:ln>
            <a:solidFill>
              <a:srgbClr val="4F81BD"/>
            </a:solidFill>
          </a:ln>
        </p:spPr>
        <p:txBody>
          <a:bodyPr/>
          <a:lstStyle/>
          <a:p>
            <a:r>
              <a:rPr lang="en-US">
                <a:latin typeface="Apple Chancery"/>
                <a:cs typeface="Apple Chancery"/>
              </a:rPr>
              <a:t>Perbedaan</a:t>
            </a:r>
          </a:p>
        </p:txBody>
      </p:sp>
      <p:sp>
        <p:nvSpPr>
          <p:cNvPr id="7" name="Text Placeholder 6"/>
          <p:cNvSpPr>
            <a:spLocks noGrp="1"/>
          </p:cNvSpPr>
          <p:nvPr>
            <p:ph type="body" idx="1"/>
          </p:nvPr>
        </p:nvSpPr>
        <p:spPr/>
        <p:txBody>
          <a:bodyPr/>
          <a:lstStyle/>
          <a:p>
            <a:pPr algn="ctr"/>
            <a:r>
              <a:rPr lang="en-US"/>
              <a:t>Tradisional</a:t>
            </a:r>
          </a:p>
        </p:txBody>
      </p:sp>
      <p:sp>
        <p:nvSpPr>
          <p:cNvPr id="8" name="Content Placeholder 7"/>
          <p:cNvSpPr>
            <a:spLocks noGrp="1"/>
          </p:cNvSpPr>
          <p:nvPr>
            <p:ph sz="half" idx="2"/>
          </p:nvPr>
        </p:nvSpPr>
        <p:spPr/>
        <p:txBody>
          <a:bodyPr/>
          <a:lstStyle/>
          <a:p>
            <a:pPr marL="0" indent="0">
              <a:buNone/>
            </a:pPr>
            <a:r>
              <a:rPr lang="en-US"/>
              <a:t>Guru dianggap sebagai orang yang serba tahu dan ditugaskan untuk menyalurkan ilmu pengetahuan kepada pelajarnya </a:t>
            </a:r>
          </a:p>
          <a:p>
            <a:endParaRPr lang="en-US"/>
          </a:p>
        </p:txBody>
      </p:sp>
      <p:sp>
        <p:nvSpPr>
          <p:cNvPr id="9" name="Text Placeholder 8"/>
          <p:cNvSpPr>
            <a:spLocks noGrp="1"/>
          </p:cNvSpPr>
          <p:nvPr>
            <p:ph type="body" sz="quarter" idx="3"/>
          </p:nvPr>
        </p:nvSpPr>
        <p:spPr/>
        <p:txBody>
          <a:bodyPr/>
          <a:lstStyle/>
          <a:p>
            <a:pPr algn="ctr"/>
            <a:r>
              <a:rPr lang="en-US"/>
              <a:t>E-Learning</a:t>
            </a:r>
          </a:p>
        </p:txBody>
      </p:sp>
      <p:sp>
        <p:nvSpPr>
          <p:cNvPr id="10" name="Content Placeholder 9"/>
          <p:cNvSpPr>
            <a:spLocks noGrp="1"/>
          </p:cNvSpPr>
          <p:nvPr>
            <p:ph sz="quarter" idx="4"/>
          </p:nvPr>
        </p:nvSpPr>
        <p:spPr/>
        <p:txBody>
          <a:bodyPr>
            <a:normAutofit fontScale="92500"/>
          </a:bodyPr>
          <a:lstStyle/>
          <a:p>
            <a:r>
              <a:rPr lang="en-US"/>
              <a:t>Pelajar mandiri pada waktu tertentu dan bertanggung-jawab untuk pembelajarannya. </a:t>
            </a:r>
          </a:p>
          <a:p>
            <a:r>
              <a:rPr lang="en-US"/>
              <a:t>Suasana pembelajaran ‘</a:t>
            </a:r>
            <a:r>
              <a:rPr lang="en-US">
                <a:solidFill>
                  <a:srgbClr val="FF0000"/>
                </a:solidFill>
              </a:rPr>
              <a:t>e-learning</a:t>
            </a:r>
            <a:r>
              <a:rPr lang="en-US"/>
              <a:t>’ akan ‘</a:t>
            </a:r>
            <a:r>
              <a:rPr lang="en-US">
                <a:solidFill>
                  <a:srgbClr val="FF0000"/>
                </a:solidFill>
              </a:rPr>
              <a:t>memaksa</a:t>
            </a:r>
            <a:r>
              <a:rPr lang="en-US"/>
              <a:t>’ pelajar memainkan peranan yang lebih aktif dalam pembelajarannya. </a:t>
            </a:r>
          </a:p>
          <a:p>
            <a:r>
              <a:rPr lang="en-US"/>
              <a:t>Pelajar membuat perancangan dan mencari materi dengan usaha, dan inisiatif sendiri. </a:t>
            </a:r>
          </a:p>
        </p:txBody>
      </p:sp>
      <p:grpSp>
        <p:nvGrpSpPr>
          <p:cNvPr id="4" name="Group 3"/>
          <p:cNvGrpSpPr/>
          <p:nvPr/>
        </p:nvGrpSpPr>
        <p:grpSpPr>
          <a:xfrm>
            <a:off x="-1" y="6126163"/>
            <a:ext cx="9144001" cy="731838"/>
            <a:chOff x="-1" y="5860806"/>
            <a:chExt cx="9144001" cy="997195"/>
          </a:xfrm>
        </p:grpSpPr>
        <p:sp>
          <p:nvSpPr>
            <p:cNvPr id="5" name="Rectangle 4"/>
            <p:cNvSpPr/>
            <p:nvPr/>
          </p:nvSpPr>
          <p:spPr>
            <a:xfrm>
              <a:off x="3" y="5860806"/>
              <a:ext cx="9143997" cy="997194"/>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a:t>Catatan Kuliah – MK E-Learning Gasal 2017-2018</a:t>
              </a:r>
            </a:p>
          </p:txBody>
        </p:sp>
        <p:pic>
          <p:nvPicPr>
            <p:cNvPr id="6" name="Picture 5" descr="foto_PGRI.jpg"/>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rot="16200000">
              <a:off x="-124650" y="5985456"/>
              <a:ext cx="997194" cy="747895"/>
            </a:xfrm>
            <a:prstGeom prst="ellipse">
              <a:avLst/>
            </a:prstGeom>
          </p:spPr>
        </p:pic>
      </p:grpSp>
    </p:spTree>
    <p:extLst>
      <p:ext uri="{BB962C8B-B14F-4D97-AF65-F5344CB8AC3E}">
        <p14:creationId xmlns:p14="http://schemas.microsoft.com/office/powerpoint/2010/main" val="1129321930"/>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CCFFCC"/>
          </a:solidFill>
          <a:ln>
            <a:solidFill>
              <a:srgbClr val="4F81BD"/>
            </a:solidFill>
          </a:ln>
        </p:spPr>
        <p:txBody>
          <a:bodyPr/>
          <a:lstStyle/>
          <a:p>
            <a:r>
              <a:rPr lang="en-US">
                <a:latin typeface="Apple Chancery"/>
                <a:cs typeface="Apple Chancery"/>
              </a:rPr>
              <a:t>Filosofi E-Learning (Cisco, 2001)</a:t>
            </a:r>
          </a:p>
        </p:txBody>
      </p:sp>
      <p:sp>
        <p:nvSpPr>
          <p:cNvPr id="3" name="Content Placeholder 2"/>
          <p:cNvSpPr>
            <a:spLocks noGrp="1"/>
          </p:cNvSpPr>
          <p:nvPr>
            <p:ph idx="1"/>
          </p:nvPr>
        </p:nvSpPr>
        <p:spPr/>
        <p:txBody>
          <a:bodyPr>
            <a:normAutofit fontScale="70000" lnSpcReduction="20000"/>
          </a:bodyPr>
          <a:lstStyle/>
          <a:p>
            <a:r>
              <a:rPr lang="en-US"/>
              <a:t>e-learning merupakan </a:t>
            </a:r>
            <a:r>
              <a:rPr lang="en-US">
                <a:solidFill>
                  <a:srgbClr val="FF0000"/>
                </a:solidFill>
              </a:rPr>
              <a:t>penyampaian</a:t>
            </a:r>
            <a:r>
              <a:rPr lang="en-US"/>
              <a:t> informasi, komunikasi, pendidikan, pelatihan </a:t>
            </a:r>
            <a:r>
              <a:rPr lang="en-US">
                <a:solidFill>
                  <a:srgbClr val="FF0000"/>
                </a:solidFill>
              </a:rPr>
              <a:t>secara on-line</a:t>
            </a:r>
            <a:r>
              <a:rPr lang="en-US"/>
              <a:t>. </a:t>
            </a:r>
          </a:p>
          <a:p>
            <a:r>
              <a:rPr lang="en-US"/>
              <a:t>e-learning menyediakan seperangkat alat yang dapat </a:t>
            </a:r>
            <a:r>
              <a:rPr lang="en-US">
                <a:solidFill>
                  <a:srgbClr val="FF0000"/>
                </a:solidFill>
              </a:rPr>
              <a:t>memperkaya nilai belajar</a:t>
            </a:r>
            <a:r>
              <a:rPr lang="en-US"/>
              <a:t> secara konvensional (model belajar konvensional, kajian terhadap buku teks, CD-ROM, dan pelatihan berbasis komputer) sehingga dapat menjawab tantangan perkembangan globalisasi. </a:t>
            </a:r>
          </a:p>
          <a:p>
            <a:r>
              <a:rPr lang="en-US"/>
              <a:t>e-learning </a:t>
            </a:r>
            <a:r>
              <a:rPr lang="en-US">
                <a:solidFill>
                  <a:srgbClr val="FF0000"/>
                </a:solidFill>
              </a:rPr>
              <a:t>tidak berarti menggantikan model belajar </a:t>
            </a:r>
            <a:r>
              <a:rPr lang="en-US"/>
              <a:t>konvensional di dalam kelas, tetapi memperkuat model belajar tersebut melalui pengayaan content dan pengembangan teknologi pendidikan. </a:t>
            </a:r>
          </a:p>
          <a:p>
            <a:r>
              <a:rPr lang="en-US"/>
              <a:t>Kapasitas siswa amat </a:t>
            </a:r>
            <a:r>
              <a:rPr lang="en-US">
                <a:solidFill>
                  <a:srgbClr val="FF0000"/>
                </a:solidFill>
              </a:rPr>
              <a:t>bervarias</a:t>
            </a:r>
            <a:r>
              <a:rPr lang="en-US"/>
              <a:t>i tergantung pada bentuk isi dan cara penyampaiannya. Makin baik keselarasan antar conten dan alat penyampai dengan gaya belajar, maka akan lebih baik kapasitas siswa yang pada gilirannya akan memberi hasil yang lebih baik. </a:t>
            </a:r>
          </a:p>
        </p:txBody>
      </p:sp>
      <p:grpSp>
        <p:nvGrpSpPr>
          <p:cNvPr id="5" name="Group 4"/>
          <p:cNvGrpSpPr/>
          <p:nvPr/>
        </p:nvGrpSpPr>
        <p:grpSpPr>
          <a:xfrm>
            <a:off x="-1" y="6126163"/>
            <a:ext cx="9144001" cy="731838"/>
            <a:chOff x="-1" y="5860806"/>
            <a:chExt cx="9144001" cy="997195"/>
          </a:xfrm>
        </p:grpSpPr>
        <p:sp>
          <p:nvSpPr>
            <p:cNvPr id="6" name="Rectangle 5"/>
            <p:cNvSpPr/>
            <p:nvPr/>
          </p:nvSpPr>
          <p:spPr>
            <a:xfrm>
              <a:off x="3" y="5860806"/>
              <a:ext cx="9143997" cy="997194"/>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a:t>Catatan Kuliah – MK E-Learning Gasal 2017-2018</a:t>
              </a:r>
            </a:p>
          </p:txBody>
        </p:sp>
        <p:pic>
          <p:nvPicPr>
            <p:cNvPr id="7" name="Picture 6" descr="foto_PGRI.jpg"/>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rot="16200000">
              <a:off x="-124650" y="5985456"/>
              <a:ext cx="997194" cy="747895"/>
            </a:xfrm>
            <a:prstGeom prst="ellipse">
              <a:avLst/>
            </a:prstGeom>
          </p:spPr>
        </p:pic>
      </p:grpSp>
    </p:spTree>
    <p:extLst>
      <p:ext uri="{BB962C8B-B14F-4D97-AF65-F5344CB8AC3E}">
        <p14:creationId xmlns:p14="http://schemas.microsoft.com/office/powerpoint/2010/main" val="221427795"/>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CCFFCC"/>
          </a:solidFill>
          <a:ln>
            <a:solidFill>
              <a:srgbClr val="4F81BD"/>
            </a:solidFill>
          </a:ln>
        </p:spPr>
        <p:txBody>
          <a:bodyPr/>
          <a:lstStyle/>
          <a:p>
            <a:r>
              <a:rPr lang="en-US" b="1">
                <a:latin typeface="Apple Chancery"/>
                <a:cs typeface="Apple Chancery"/>
              </a:rPr>
              <a:t>Karakteristik e-learning </a:t>
            </a:r>
            <a:endParaRPr lang="en-US">
              <a:latin typeface="Apple Chancery"/>
              <a:cs typeface="Apple Chancery"/>
            </a:endParaRPr>
          </a:p>
        </p:txBody>
      </p:sp>
      <p:sp>
        <p:nvSpPr>
          <p:cNvPr id="3" name="Content Placeholder 2"/>
          <p:cNvSpPr>
            <a:spLocks noGrp="1"/>
          </p:cNvSpPr>
          <p:nvPr>
            <p:ph idx="1"/>
          </p:nvPr>
        </p:nvSpPr>
        <p:spPr/>
        <p:txBody>
          <a:bodyPr>
            <a:normAutofit fontScale="70000" lnSpcReduction="20000"/>
          </a:bodyPr>
          <a:lstStyle/>
          <a:p>
            <a:r>
              <a:rPr lang="en-US"/>
              <a:t>Memanfaatkan </a:t>
            </a:r>
            <a:r>
              <a:rPr lang="en-US">
                <a:solidFill>
                  <a:srgbClr val="FF0000"/>
                </a:solidFill>
              </a:rPr>
              <a:t>jasa teknologi elektronik</a:t>
            </a:r>
            <a:r>
              <a:rPr lang="en-US"/>
              <a:t>; di mana guru dan siswa, siswa dan sesama siswa atau guru dan sesama guru dapat berkomunikasi dengan relatif mudah dengan tanpa dibatasi oleh hal-hal yang protokoler. </a:t>
            </a:r>
          </a:p>
          <a:p>
            <a:r>
              <a:rPr lang="en-US"/>
              <a:t>Memanfaatkan </a:t>
            </a:r>
            <a:r>
              <a:rPr lang="en-US">
                <a:solidFill>
                  <a:srgbClr val="FF0000"/>
                </a:solidFill>
              </a:rPr>
              <a:t>keunggulan komputer</a:t>
            </a:r>
            <a:r>
              <a:rPr lang="en-US"/>
              <a:t> (digital media dan computer networks). </a:t>
            </a:r>
          </a:p>
          <a:p>
            <a:r>
              <a:rPr lang="en-US"/>
              <a:t>Menggunakan bahan ajar bersifat </a:t>
            </a:r>
            <a:r>
              <a:rPr lang="en-US">
                <a:solidFill>
                  <a:srgbClr val="FF0000"/>
                </a:solidFill>
              </a:rPr>
              <a:t>mandiri</a:t>
            </a:r>
            <a:r>
              <a:rPr lang="en-US"/>
              <a:t> (self learning materials) disimpan di komputer sehingga dapat diakses oleh guru dan siswa kapan saja dan di mana saja bila yang bersangkutan memerlukannya. </a:t>
            </a:r>
          </a:p>
          <a:p>
            <a:r>
              <a:rPr lang="en-US"/>
              <a:t>Memanfaatkan jadwal pembelajaran, kurikulum, hasil kemajuan belajar dan hal-hal yang berkaitan dengan administrasi pendidikan </a:t>
            </a:r>
            <a:r>
              <a:rPr lang="en-US">
                <a:solidFill>
                  <a:srgbClr val="FF0000"/>
                </a:solidFill>
              </a:rPr>
              <a:t>dapat dilihat setiap saat </a:t>
            </a:r>
            <a:r>
              <a:rPr lang="en-US"/>
              <a:t>di komputer. </a:t>
            </a:r>
          </a:p>
        </p:txBody>
      </p:sp>
      <p:grpSp>
        <p:nvGrpSpPr>
          <p:cNvPr id="4" name="Group 3"/>
          <p:cNvGrpSpPr/>
          <p:nvPr/>
        </p:nvGrpSpPr>
        <p:grpSpPr>
          <a:xfrm>
            <a:off x="-1" y="6126163"/>
            <a:ext cx="9144001" cy="731838"/>
            <a:chOff x="-1" y="5860806"/>
            <a:chExt cx="9144001" cy="997195"/>
          </a:xfrm>
        </p:grpSpPr>
        <p:sp>
          <p:nvSpPr>
            <p:cNvPr id="5" name="Rectangle 4"/>
            <p:cNvSpPr/>
            <p:nvPr/>
          </p:nvSpPr>
          <p:spPr>
            <a:xfrm>
              <a:off x="3" y="5860806"/>
              <a:ext cx="9143997" cy="997194"/>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a:t>Catatan Kuliah – MK E-Learning Gasal 2017-2018</a:t>
              </a:r>
            </a:p>
          </p:txBody>
        </p:sp>
        <p:pic>
          <p:nvPicPr>
            <p:cNvPr id="6" name="Picture 5" descr="foto_PGRI.jpg"/>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rot="16200000">
              <a:off x="-124650" y="5985456"/>
              <a:ext cx="997194" cy="747895"/>
            </a:xfrm>
            <a:prstGeom prst="ellipse">
              <a:avLst/>
            </a:prstGeom>
          </p:spPr>
        </p:pic>
      </p:grpSp>
    </p:spTree>
    <p:extLst>
      <p:ext uri="{BB962C8B-B14F-4D97-AF65-F5344CB8AC3E}">
        <p14:creationId xmlns:p14="http://schemas.microsoft.com/office/powerpoint/2010/main" val="2526884145"/>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CCFFCC"/>
          </a:solidFill>
          <a:ln>
            <a:solidFill>
              <a:srgbClr val="4F81BD"/>
            </a:solidFill>
          </a:ln>
        </p:spPr>
        <p:txBody>
          <a:bodyPr/>
          <a:lstStyle/>
          <a:p>
            <a:r>
              <a:rPr lang="en-US" b="1">
                <a:latin typeface="Apple Chancery"/>
                <a:cs typeface="Apple Chancery"/>
              </a:rPr>
              <a:t>Teknologi Pendukung E-Learning </a:t>
            </a:r>
            <a:endParaRPr lang="en-US">
              <a:latin typeface="Apple Chancery"/>
              <a:cs typeface="Apple Chancery"/>
            </a:endParaRPr>
          </a:p>
        </p:txBody>
      </p:sp>
      <p:sp>
        <p:nvSpPr>
          <p:cNvPr id="3" name="Content Placeholder 2"/>
          <p:cNvSpPr>
            <a:spLocks noGrp="1"/>
          </p:cNvSpPr>
          <p:nvPr>
            <p:ph idx="1"/>
          </p:nvPr>
        </p:nvSpPr>
        <p:spPr/>
        <p:txBody>
          <a:bodyPr/>
          <a:lstStyle/>
          <a:p>
            <a:endParaRPr lang="en-US"/>
          </a:p>
          <a:p>
            <a:r>
              <a:rPr lang="en-US" b="1" i="1"/>
              <a:t>Computer Based Learning </a:t>
            </a:r>
            <a:r>
              <a:rPr lang="en-US"/>
              <a:t>(CBL) yaitu pembelajaran yang sepenuhnya menggunakan komputer </a:t>
            </a:r>
          </a:p>
          <a:p>
            <a:endParaRPr lang="en-US"/>
          </a:p>
          <a:p>
            <a:r>
              <a:rPr lang="en-US" b="1" i="1"/>
              <a:t>Computer Assisted Learning </a:t>
            </a:r>
            <a:r>
              <a:rPr lang="en-US"/>
              <a:t>(CAL) yaitu pembelajaran yang menggunakan alat bantu utama komputer. </a:t>
            </a:r>
          </a:p>
          <a:p>
            <a:pPr marL="0" indent="0">
              <a:buNone/>
            </a:pPr>
            <a:endParaRPr lang="en-US"/>
          </a:p>
          <a:p>
            <a:endParaRPr lang="en-US"/>
          </a:p>
        </p:txBody>
      </p:sp>
      <p:grpSp>
        <p:nvGrpSpPr>
          <p:cNvPr id="4" name="Group 3"/>
          <p:cNvGrpSpPr/>
          <p:nvPr/>
        </p:nvGrpSpPr>
        <p:grpSpPr>
          <a:xfrm>
            <a:off x="-1" y="6126163"/>
            <a:ext cx="9144001" cy="731838"/>
            <a:chOff x="-1" y="5860806"/>
            <a:chExt cx="9144001" cy="997195"/>
          </a:xfrm>
        </p:grpSpPr>
        <p:sp>
          <p:nvSpPr>
            <p:cNvPr id="5" name="Rectangle 4"/>
            <p:cNvSpPr/>
            <p:nvPr/>
          </p:nvSpPr>
          <p:spPr>
            <a:xfrm>
              <a:off x="3" y="5860806"/>
              <a:ext cx="9143997" cy="997194"/>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a:t>Catatan Kuliah – MK E-Learning Gasal 2017-2018</a:t>
              </a:r>
            </a:p>
          </p:txBody>
        </p:sp>
        <p:pic>
          <p:nvPicPr>
            <p:cNvPr id="6" name="Picture 5" descr="foto_PGRI.jpg"/>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rot="16200000">
              <a:off x="-124650" y="5985456"/>
              <a:ext cx="997194" cy="747895"/>
            </a:xfrm>
            <a:prstGeom prst="ellipse">
              <a:avLst/>
            </a:prstGeom>
          </p:spPr>
        </p:pic>
      </p:grpSp>
    </p:spTree>
    <p:extLst>
      <p:ext uri="{BB962C8B-B14F-4D97-AF65-F5344CB8AC3E}">
        <p14:creationId xmlns:p14="http://schemas.microsoft.com/office/powerpoint/2010/main" val="3295343709"/>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CCFFCC"/>
          </a:solidFill>
          <a:ln>
            <a:solidFill>
              <a:srgbClr val="4F81BD"/>
            </a:solidFill>
          </a:ln>
        </p:spPr>
        <p:txBody>
          <a:bodyPr/>
          <a:lstStyle/>
          <a:p>
            <a:r>
              <a:rPr lang="en-US">
                <a:latin typeface="Apple Chancery"/>
                <a:cs typeface="Apple Chancery"/>
              </a:rPr>
              <a:t>Teknolgi Pembelajaran</a:t>
            </a:r>
          </a:p>
        </p:txBody>
      </p:sp>
      <p:sp>
        <p:nvSpPr>
          <p:cNvPr id="7" name="Text Placeholder 6"/>
          <p:cNvSpPr>
            <a:spLocks noGrp="1"/>
          </p:cNvSpPr>
          <p:nvPr>
            <p:ph type="body" idx="1"/>
          </p:nvPr>
        </p:nvSpPr>
        <p:spPr/>
        <p:txBody>
          <a:bodyPr>
            <a:normAutofit fontScale="77500" lnSpcReduction="20000"/>
          </a:bodyPr>
          <a:lstStyle/>
          <a:p>
            <a:endParaRPr lang="en-US" b="0"/>
          </a:p>
          <a:p>
            <a:pPr algn="ctr"/>
            <a:r>
              <a:rPr lang="en-US" i="1"/>
              <a:t>Technology based learning </a:t>
            </a:r>
            <a:endParaRPr lang="en-US" b="0"/>
          </a:p>
        </p:txBody>
      </p:sp>
      <p:sp>
        <p:nvSpPr>
          <p:cNvPr id="8" name="Content Placeholder 7"/>
          <p:cNvSpPr>
            <a:spLocks noGrp="1"/>
          </p:cNvSpPr>
          <p:nvPr>
            <p:ph sz="half" idx="2"/>
          </p:nvPr>
        </p:nvSpPr>
        <p:spPr>
          <a:xfrm>
            <a:off x="457200" y="2174875"/>
            <a:ext cx="4040188" cy="2338510"/>
          </a:xfrm>
        </p:spPr>
        <p:txBody>
          <a:bodyPr/>
          <a:lstStyle/>
          <a:p>
            <a:pPr marL="0" indent="0" algn="ctr">
              <a:buNone/>
            </a:pPr>
            <a:r>
              <a:rPr lang="en-US"/>
              <a:t>Terdiri dari Audio Information Technologies (radio, audio tape, voice mail telephone) dan Video Information Technologies (video tape, video text, video messaging). </a:t>
            </a:r>
          </a:p>
          <a:p>
            <a:pPr marL="0" indent="0">
              <a:buNone/>
            </a:pPr>
            <a:endParaRPr lang="en-US"/>
          </a:p>
        </p:txBody>
      </p:sp>
      <p:sp>
        <p:nvSpPr>
          <p:cNvPr id="9" name="Text Placeholder 8"/>
          <p:cNvSpPr>
            <a:spLocks noGrp="1"/>
          </p:cNvSpPr>
          <p:nvPr>
            <p:ph type="body" sz="quarter" idx="3"/>
          </p:nvPr>
        </p:nvSpPr>
        <p:spPr/>
        <p:txBody>
          <a:bodyPr>
            <a:normAutofit fontScale="77500" lnSpcReduction="20000"/>
          </a:bodyPr>
          <a:lstStyle/>
          <a:p>
            <a:pPr algn="ctr"/>
            <a:endParaRPr lang="en-US" b="0"/>
          </a:p>
          <a:p>
            <a:pPr algn="ctr"/>
            <a:r>
              <a:rPr lang="en-US" i="1"/>
              <a:t>Technology based web-learning </a:t>
            </a:r>
            <a:endParaRPr lang="en-US" b="0"/>
          </a:p>
        </p:txBody>
      </p:sp>
      <p:sp>
        <p:nvSpPr>
          <p:cNvPr id="10" name="Content Placeholder 9"/>
          <p:cNvSpPr>
            <a:spLocks noGrp="1"/>
          </p:cNvSpPr>
          <p:nvPr>
            <p:ph sz="quarter" idx="4"/>
          </p:nvPr>
        </p:nvSpPr>
        <p:spPr>
          <a:xfrm>
            <a:off x="4645025" y="2174875"/>
            <a:ext cx="4041775" cy="2084510"/>
          </a:xfrm>
        </p:spPr>
        <p:txBody>
          <a:bodyPr>
            <a:normAutofit/>
          </a:bodyPr>
          <a:lstStyle/>
          <a:p>
            <a:pPr marL="0" indent="0" algn="ctr">
              <a:buNone/>
            </a:pPr>
            <a:r>
              <a:rPr lang="en-US"/>
              <a:t>adalah Data Information Technologies (bulletin board, Internet, e-mail, tele-collaboration). </a:t>
            </a:r>
          </a:p>
          <a:p>
            <a:pPr marL="0" indent="0">
              <a:buNone/>
            </a:pPr>
            <a:endParaRPr lang="en-US"/>
          </a:p>
        </p:txBody>
      </p:sp>
      <p:grpSp>
        <p:nvGrpSpPr>
          <p:cNvPr id="4" name="Group 3"/>
          <p:cNvGrpSpPr/>
          <p:nvPr/>
        </p:nvGrpSpPr>
        <p:grpSpPr>
          <a:xfrm>
            <a:off x="-1" y="6126163"/>
            <a:ext cx="9144001" cy="731838"/>
            <a:chOff x="-1" y="5860806"/>
            <a:chExt cx="9144001" cy="997195"/>
          </a:xfrm>
        </p:grpSpPr>
        <p:sp>
          <p:nvSpPr>
            <p:cNvPr id="5" name="Rectangle 4"/>
            <p:cNvSpPr/>
            <p:nvPr/>
          </p:nvSpPr>
          <p:spPr>
            <a:xfrm>
              <a:off x="3" y="5860806"/>
              <a:ext cx="9143997" cy="997194"/>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a:t>Catatan Kuliah – MK E-Learning Gasal 2017-2018</a:t>
              </a:r>
            </a:p>
          </p:txBody>
        </p:sp>
        <p:pic>
          <p:nvPicPr>
            <p:cNvPr id="6" name="Picture 5" descr="foto_PGRI.jpg"/>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rot="16200000">
              <a:off x="-124650" y="5985456"/>
              <a:ext cx="997194" cy="747895"/>
            </a:xfrm>
            <a:prstGeom prst="ellipse">
              <a:avLst/>
            </a:prstGeom>
          </p:spPr>
        </p:pic>
      </p:grpSp>
      <p:sp>
        <p:nvSpPr>
          <p:cNvPr id="3" name="Rectangle 2"/>
          <p:cNvSpPr/>
          <p:nvPr/>
        </p:nvSpPr>
        <p:spPr>
          <a:xfrm>
            <a:off x="747894" y="4608566"/>
            <a:ext cx="7399644" cy="1200328"/>
          </a:xfrm>
          <a:prstGeom prst="rect">
            <a:avLst/>
          </a:prstGeom>
          <a:solidFill>
            <a:srgbClr val="FFFF00"/>
          </a:solidFill>
          <a:ln>
            <a:solidFill>
              <a:srgbClr val="4F81BD"/>
            </a:solidFill>
          </a:ln>
        </p:spPr>
        <p:txBody>
          <a:bodyPr wrap="square">
            <a:spAutoFit/>
          </a:bodyPr>
          <a:lstStyle/>
          <a:p>
            <a:pPr algn="ctr"/>
            <a:r>
              <a:rPr lang="en-US" sz="2400">
                <a:solidFill>
                  <a:srgbClr val="FF0000"/>
                </a:solidFill>
              </a:rPr>
              <a:t>Dalam pelaksanaan pembelajaran sehari-hari, yang sering dijumpai adalah kombinasi dari teknologi yang dituliskan di atas </a:t>
            </a:r>
          </a:p>
        </p:txBody>
      </p:sp>
    </p:spTree>
    <p:extLst>
      <p:ext uri="{BB962C8B-B14F-4D97-AF65-F5344CB8AC3E}">
        <p14:creationId xmlns:p14="http://schemas.microsoft.com/office/powerpoint/2010/main" val="980140683"/>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1" y="6126163"/>
            <a:ext cx="9144001" cy="731838"/>
            <a:chOff x="-1" y="5860806"/>
            <a:chExt cx="9144001" cy="997195"/>
          </a:xfrm>
        </p:grpSpPr>
        <p:sp>
          <p:nvSpPr>
            <p:cNvPr id="8" name="Rectangle 7"/>
            <p:cNvSpPr/>
            <p:nvPr/>
          </p:nvSpPr>
          <p:spPr>
            <a:xfrm>
              <a:off x="3" y="5860806"/>
              <a:ext cx="9143997" cy="997194"/>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a:t>Catatan Kuliah – MK E-Learning Gasal 2017-2018</a:t>
              </a:r>
            </a:p>
          </p:txBody>
        </p:sp>
        <p:pic>
          <p:nvPicPr>
            <p:cNvPr id="9" name="Picture 8" descr="foto_PGRI.jpg"/>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rot="16200000">
              <a:off x="-124650" y="5985456"/>
              <a:ext cx="997194" cy="747895"/>
            </a:xfrm>
            <a:prstGeom prst="ellipse">
              <a:avLst/>
            </a:prstGeom>
          </p:spPr>
        </p:pic>
      </p:grpSp>
      <p:sp>
        <p:nvSpPr>
          <p:cNvPr id="11" name="Rectangle 10"/>
          <p:cNvSpPr/>
          <p:nvPr/>
        </p:nvSpPr>
        <p:spPr>
          <a:xfrm>
            <a:off x="747893" y="288836"/>
            <a:ext cx="7595029" cy="3539430"/>
          </a:xfrm>
          <a:prstGeom prst="rect">
            <a:avLst/>
          </a:prstGeom>
        </p:spPr>
        <p:txBody>
          <a:bodyPr wrap="square">
            <a:spAutoFit/>
          </a:bodyPr>
          <a:lstStyle/>
          <a:p>
            <a:pPr algn="ctr"/>
            <a:r>
              <a:rPr lang="en-US" sz="3200"/>
              <a:t>“Ada lima aplikasi standar internet yang dapat digunakan untuk keperluan pendidikan, yaitu e-mail, Mailing List (milis), News group, File Transfer Protocol (FTC), dan World Wide Web (www)”</a:t>
            </a:r>
          </a:p>
          <a:p>
            <a:endParaRPr lang="en-US" sz="3200"/>
          </a:p>
          <a:p>
            <a:pPr algn="r"/>
            <a:r>
              <a:rPr lang="en-US" sz="3200"/>
              <a:t> </a:t>
            </a:r>
            <a:r>
              <a:rPr lang="it-IT" sz="3200"/>
              <a:t>Onno W. Purbo (1997) </a:t>
            </a:r>
            <a:endParaRPr lang="en-US" sz="3200"/>
          </a:p>
        </p:txBody>
      </p:sp>
    </p:spTree>
    <p:extLst>
      <p:ext uri="{BB962C8B-B14F-4D97-AF65-F5344CB8AC3E}">
        <p14:creationId xmlns:p14="http://schemas.microsoft.com/office/powerpoint/2010/main" val="24037741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1" y="6126163"/>
            <a:ext cx="9144001" cy="731838"/>
            <a:chOff x="-1" y="5860806"/>
            <a:chExt cx="9144001" cy="997195"/>
          </a:xfrm>
        </p:grpSpPr>
        <p:sp>
          <p:nvSpPr>
            <p:cNvPr id="8" name="Rectangle 7"/>
            <p:cNvSpPr/>
            <p:nvPr/>
          </p:nvSpPr>
          <p:spPr>
            <a:xfrm>
              <a:off x="3" y="5860806"/>
              <a:ext cx="9143997" cy="997194"/>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a:t>Catatan Kuliah – MK E-Learning Gasal 2017-2018</a:t>
              </a:r>
            </a:p>
          </p:txBody>
        </p:sp>
        <p:pic>
          <p:nvPicPr>
            <p:cNvPr id="9" name="Picture 8" descr="foto_PGRI.jpg"/>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rot="16200000">
              <a:off x="-124650" y="5985456"/>
              <a:ext cx="997194" cy="747895"/>
            </a:xfrm>
            <a:prstGeom prst="ellipse">
              <a:avLst/>
            </a:prstGeom>
          </p:spPr>
        </p:pic>
      </p:grpSp>
      <p:sp>
        <p:nvSpPr>
          <p:cNvPr id="11" name="Rectangle 10"/>
          <p:cNvSpPr/>
          <p:nvPr/>
        </p:nvSpPr>
        <p:spPr>
          <a:xfrm>
            <a:off x="747893" y="288836"/>
            <a:ext cx="7595029" cy="4031873"/>
          </a:xfrm>
          <a:prstGeom prst="rect">
            <a:avLst/>
          </a:prstGeom>
        </p:spPr>
        <p:txBody>
          <a:bodyPr wrap="square">
            <a:spAutoFit/>
          </a:bodyPr>
          <a:lstStyle/>
          <a:p>
            <a:pPr algn="ctr"/>
            <a:r>
              <a:rPr lang="en-US" sz="3200"/>
              <a:t>Bahan Ajar dikutip dari</a:t>
            </a:r>
          </a:p>
          <a:p>
            <a:endParaRPr lang="en-US" sz="3200"/>
          </a:p>
          <a:p>
            <a:pPr algn="ctr"/>
            <a:r>
              <a:rPr lang="en-US" sz="3200" b="1"/>
              <a:t>PENGENALAN E-LEARNING </a:t>
            </a:r>
            <a:endParaRPr lang="en-US" sz="3200"/>
          </a:p>
          <a:p>
            <a:pPr algn="ctr"/>
            <a:r>
              <a:rPr lang="en-US" sz="3200" b="1"/>
              <a:t>Asep Herman Suyanto </a:t>
            </a:r>
            <a:endParaRPr lang="en-US" sz="3200"/>
          </a:p>
          <a:p>
            <a:pPr algn="ctr"/>
            <a:r>
              <a:rPr lang="en-US" sz="3200" b="1"/>
              <a:t>info@bambutechno.com </a:t>
            </a:r>
            <a:endParaRPr lang="en-US" sz="3200"/>
          </a:p>
          <a:p>
            <a:pPr algn="ctr"/>
            <a:r>
              <a:rPr lang="en-US" sz="3200" b="1"/>
              <a:t>http://www.bambutechno.com </a:t>
            </a:r>
            <a:endParaRPr lang="en-US" sz="3200"/>
          </a:p>
          <a:p>
            <a:endParaRPr lang="en-US" sz="3200"/>
          </a:p>
          <a:p>
            <a:r>
              <a:rPr lang="en-US" sz="3200"/>
              <a:t>Dapat Anda download dari sip.upgris.ac.id</a:t>
            </a:r>
          </a:p>
        </p:txBody>
      </p:sp>
      <p:sp>
        <p:nvSpPr>
          <p:cNvPr id="2" name="Rectangle 1"/>
          <p:cNvSpPr/>
          <p:nvPr/>
        </p:nvSpPr>
        <p:spPr>
          <a:xfrm>
            <a:off x="2625684" y="4725796"/>
            <a:ext cx="3892637" cy="923330"/>
          </a:xfrm>
          <a:prstGeom prst="rect">
            <a:avLst/>
          </a:prstGeom>
          <a:noFill/>
        </p:spPr>
        <p:txBody>
          <a:bodyPr wrap="none" lIns="91440" tIns="45720" rIns="91440" bIns="45720">
            <a:prstTxWarp prst="textChevronInverted">
              <a:avLst/>
            </a:prstTxWarp>
            <a:spAutoFit/>
          </a:bodyPr>
          <a:lstStyle/>
          <a:p>
            <a:pPr algn="ctr"/>
            <a:r>
              <a:rPr lang="en-US" sz="54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Terima Kasih</a:t>
            </a:r>
          </a:p>
        </p:txBody>
      </p:sp>
    </p:spTree>
    <p:extLst>
      <p:ext uri="{BB962C8B-B14F-4D97-AF65-F5344CB8AC3E}">
        <p14:creationId xmlns:p14="http://schemas.microsoft.com/office/powerpoint/2010/main" val="221649228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102</TotalTime>
  <Words>813</Words>
  <Application>Microsoft Macintosh PowerPoint</Application>
  <PresentationFormat>On-screen Show (4:3)</PresentationFormat>
  <Paragraphs>75</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Pengenalan E-learning</vt:lpstr>
      <vt:lpstr>Apa itu E-learning ?</vt:lpstr>
      <vt:lpstr>Apa itu E-learning ?</vt:lpstr>
      <vt:lpstr>Apa itu E-learning ?</vt:lpstr>
      <vt:lpstr>Apa itu E-learning ?</vt:lpstr>
      <vt:lpstr>Perbedaan</vt:lpstr>
      <vt:lpstr>Filosofi E-Learning (Cisco, 2001)</vt:lpstr>
      <vt:lpstr>Karakteristik e-learning </vt:lpstr>
      <vt:lpstr>Teknologi Pendukung E-Learning </vt:lpstr>
      <vt:lpstr>Teknolgi Pembelajaran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Pengenalan E-learning</dc:title>
  <dc:creator>harto</dc:creator>
  <cp:lastModifiedBy>harto</cp:lastModifiedBy>
  <cp:revision>9</cp:revision>
  <dcterms:created xsi:type="dcterms:W3CDTF">2017-09-24T11:47:52Z</dcterms:created>
  <dcterms:modified xsi:type="dcterms:W3CDTF">2017-09-24T13:30:07Z</dcterms:modified>
</cp:coreProperties>
</file>