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5" r:id="rId4"/>
    <p:sldId id="259" r:id="rId5"/>
    <p:sldId id="260" r:id="rId6"/>
    <p:sldId id="261" r:id="rId7"/>
    <p:sldId id="262" r:id="rId8"/>
    <p:sldId id="280" r:id="rId9"/>
    <p:sldId id="283" r:id="rId10"/>
    <p:sldId id="282" r:id="rId11"/>
    <p:sldId id="281" r:id="rId12"/>
    <p:sldId id="267" r:id="rId13"/>
    <p:sldId id="266" r:id="rId14"/>
    <p:sldId id="268" r:id="rId15"/>
    <p:sldId id="270" r:id="rId16"/>
    <p:sldId id="271" r:id="rId17"/>
    <p:sldId id="272" r:id="rId18"/>
    <p:sldId id="269" r:id="rId19"/>
    <p:sldId id="273" r:id="rId20"/>
    <p:sldId id="274" r:id="rId21"/>
    <p:sldId id="276" r:id="rId22"/>
    <p:sldId id="275" r:id="rId23"/>
    <p:sldId id="277" r:id="rId24"/>
    <p:sldId id="258" r:id="rId25"/>
    <p:sldId id="263" r:id="rId26"/>
    <p:sldId id="278" r:id="rId27"/>
    <p:sldId id="284" r:id="rId28"/>
    <p:sldId id="286" r:id="rId29"/>
    <p:sldId id="287" r:id="rId30"/>
    <p:sldId id="285" r:id="rId31"/>
    <p:sldId id="288" r:id="rId32"/>
    <p:sldId id="289" r:id="rId33"/>
    <p:sldId id="290" r:id="rId34"/>
    <p:sldId id="291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D9444-C30A-46AC-983C-834E4326FAE9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C3E4F-FA0D-4D80-B808-CA12460B4ACE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D9444-C30A-46AC-983C-834E4326FAE9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C3E4F-FA0D-4D80-B808-CA12460B4A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D9444-C30A-46AC-983C-834E4326FAE9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C3E4F-FA0D-4D80-B808-CA12460B4ACE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D9444-C30A-46AC-983C-834E4326FAE9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C3E4F-FA0D-4D80-B808-CA12460B4A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D9444-C30A-46AC-983C-834E4326FAE9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C3E4F-FA0D-4D80-B808-CA12460B4ACE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D9444-C30A-46AC-983C-834E4326FAE9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C3E4F-FA0D-4D80-B808-CA12460B4A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D9444-C30A-46AC-983C-834E4326FAE9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C3E4F-FA0D-4D80-B808-CA12460B4A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D9444-C30A-46AC-983C-834E4326FAE9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C3E4F-FA0D-4D80-B808-CA12460B4AC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D9444-C30A-46AC-983C-834E4326FAE9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C3E4F-FA0D-4D80-B808-CA12460B4A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D9444-C30A-46AC-983C-834E4326FAE9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C3E4F-FA0D-4D80-B808-CA12460B4A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D9444-C30A-46AC-983C-834E4326FAE9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C3E4F-FA0D-4D80-B808-CA12460B4A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489D9444-C30A-46AC-983C-834E4326FAE9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CCAC3E4F-FA0D-4D80-B808-CA12460B4AC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19.jpg"/><Relationship Id="rId7" Type="http://schemas.openxmlformats.org/officeDocument/2006/relationships/image" Target="../media/image11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facebook.com/hashtag/bijakkelolasampah?source=feed_text&amp;epa=HASHTAG" TargetMode="External"/><Relationship Id="rId2" Type="http://schemas.openxmlformats.org/officeDocument/2006/relationships/hyperlink" Target="https://web.facebook.com/hashtag/faktasampah?source=feed_text&amp;epa=HASHTAG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Belajar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minim </a:t>
            </a:r>
            <a:r>
              <a:rPr lang="en-US" dirty="0" err="1" smtClean="0"/>
              <a:t>sampah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3581400" cy="533400"/>
          </a:xfrm>
        </p:spPr>
        <p:txBody>
          <a:bodyPr>
            <a:normAutofit/>
          </a:bodyPr>
          <a:lstStyle/>
          <a:p>
            <a:r>
              <a:rPr lang="en-US" sz="2000" dirty="0" err="1" smtClean="0"/>
              <a:t>Fibria</a:t>
            </a:r>
            <a:r>
              <a:rPr lang="en-US" sz="2000" dirty="0" smtClean="0"/>
              <a:t> </a:t>
            </a:r>
            <a:r>
              <a:rPr lang="en-US" sz="2000" dirty="0" err="1" smtClean="0"/>
              <a:t>Kaswinarni</a:t>
            </a:r>
            <a:endParaRPr lang="en-US" sz="2000" dirty="0"/>
          </a:p>
        </p:txBody>
      </p:sp>
      <p:pic>
        <p:nvPicPr>
          <p:cNvPr id="1026" name="Picture 2" descr="Comment réduire ses déchets selon Zero Waste ho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364232"/>
            <a:ext cx="2902268" cy="1906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cycling and Solid Waste - City Of Rialto - Official S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351" y="44958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Zero Waste Solution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939" y="4922382"/>
            <a:ext cx="3848100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248400" y="685800"/>
            <a:ext cx="1752600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PART-1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615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/>
          <p:cNvSpPr/>
          <p:nvPr/>
        </p:nvSpPr>
        <p:spPr>
          <a:xfrm>
            <a:off x="3511420" y="1219200"/>
            <a:ext cx="5100637" cy="426720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MENUJU </a:t>
            </a:r>
          </a:p>
          <a:p>
            <a:pPr algn="ctr"/>
            <a:r>
              <a:rPr lang="en-US" sz="2400" dirty="0" smtClean="0">
                <a:latin typeface="Bell MT" pitchFamily="18" charset="0"/>
              </a:rPr>
              <a:t>NOL SAMPAH</a:t>
            </a:r>
          </a:p>
          <a:p>
            <a:pPr algn="ctr"/>
            <a:r>
              <a:rPr lang="en-US" dirty="0" smtClean="0"/>
              <a:t>BUKAN MENJADIKAN KITA SEBAGAI MALAIKAT TAPI MENJADIKAN KITA SEBAGAI MANUSIA YANG LEBIH </a:t>
            </a:r>
            <a:r>
              <a:rPr lang="en-US" sz="2400" dirty="0" smtClean="0">
                <a:latin typeface="Bell MT" pitchFamily="18" charset="0"/>
              </a:rPr>
              <a:t>PEDULI</a:t>
            </a:r>
            <a:r>
              <a:rPr lang="en-US" dirty="0" smtClean="0"/>
              <a:t> DAN BER</a:t>
            </a:r>
            <a:r>
              <a:rPr lang="en-US" sz="2400" dirty="0" smtClean="0">
                <a:latin typeface="Bell MT" pitchFamily="18" charset="0"/>
              </a:rPr>
              <a:t>TANGGUNG JAWAB</a:t>
            </a:r>
            <a:endParaRPr lang="en-US" sz="2400" dirty="0">
              <a:latin typeface="Bell MT" pitchFamily="18" charset="0"/>
            </a:endParaRPr>
          </a:p>
        </p:txBody>
      </p:sp>
      <p:pic>
        <p:nvPicPr>
          <p:cNvPr id="2050" name="Picture 2" descr="GAYA HIDUP MINIM SAMPAH - PDF Free Downlo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1482011"/>
            <a:ext cx="2671762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etition · Industrial Composting Site · Change.or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94" y="3735355"/>
            <a:ext cx="2569369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07194" y="5535178"/>
            <a:ext cx="25693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 smtClean="0"/>
              <a:t>www.change.org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4227417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zero waste Archives - Cleanom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762000"/>
            <a:ext cx="7162800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https://static.wixstatic.com/media/bdc2b3_eb4be1a6cae841f2ae97740ef4cb14cc~mv2.jpeg/v1/fill/w_612,h_612,al_c,q_90,usm_0.66_1.00_0.01/bdc2b3_eb4be1a6cae841f2ae97740ef4cb14cc~mv2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https://static.wixstatic.com/media/bdc2b3_eb4be1a6cae841f2ae97740ef4cb14cc~mv2.jpeg/v1/fill/w_612,h_612,al_c,q_90,usm_0.66_1.00_0.01/bdc2b3_eb4be1a6cae841f2ae97740ef4cb14cc~mv2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8" name="Picture 6" descr="Berita Terbaru | AZW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36195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2774" y="5791200"/>
            <a:ext cx="197802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 smtClean="0"/>
              <a:t>Alianzi</a:t>
            </a:r>
            <a:r>
              <a:rPr lang="en-US" sz="1050" dirty="0" smtClean="0"/>
              <a:t> </a:t>
            </a:r>
            <a:r>
              <a:rPr lang="en-US" sz="1050" dirty="0" err="1" smtClean="0"/>
              <a:t>Zerowaste</a:t>
            </a:r>
            <a:r>
              <a:rPr lang="en-US" sz="1050" dirty="0" smtClean="0"/>
              <a:t> Indonesia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291759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7276" y="268319"/>
            <a:ext cx="6330315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0" dirty="0"/>
              <a:t>Kuantitas </a:t>
            </a:r>
            <a:r>
              <a:rPr spc="-80" dirty="0"/>
              <a:t>Sampah </a:t>
            </a:r>
            <a:r>
              <a:rPr spc="-235" dirty="0"/>
              <a:t>vs </a:t>
            </a:r>
            <a:r>
              <a:rPr spc="-75" dirty="0"/>
              <a:t>Jumlah</a:t>
            </a:r>
            <a:r>
              <a:rPr spc="265" dirty="0"/>
              <a:t> </a:t>
            </a:r>
            <a:r>
              <a:rPr spc="-50" dirty="0"/>
              <a:t>Penduduk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1428751" y="1691639"/>
            <a:ext cx="2396966" cy="2740660"/>
            <a:chOff x="1905000" y="1691639"/>
            <a:chExt cx="3195955" cy="2740660"/>
          </a:xfrm>
        </p:grpSpPr>
        <p:sp>
          <p:nvSpPr>
            <p:cNvPr id="7" name="object 7"/>
            <p:cNvSpPr/>
            <p:nvPr/>
          </p:nvSpPr>
          <p:spPr>
            <a:xfrm>
              <a:off x="3944111" y="1879091"/>
              <a:ext cx="475615" cy="2548255"/>
            </a:xfrm>
            <a:custGeom>
              <a:avLst/>
              <a:gdLst/>
              <a:ahLst/>
              <a:cxnLst/>
              <a:rect l="l" t="t" r="r" b="b"/>
              <a:pathLst>
                <a:path w="475614" h="2548254">
                  <a:moveTo>
                    <a:pt x="475488" y="0"/>
                  </a:moveTo>
                  <a:lnTo>
                    <a:pt x="0" y="0"/>
                  </a:lnTo>
                  <a:lnTo>
                    <a:pt x="0" y="2548127"/>
                  </a:lnTo>
                  <a:lnTo>
                    <a:pt x="475488" y="2548127"/>
                  </a:lnTo>
                  <a:lnTo>
                    <a:pt x="47548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430780" y="2923031"/>
              <a:ext cx="474345" cy="1504315"/>
            </a:xfrm>
            <a:custGeom>
              <a:avLst/>
              <a:gdLst/>
              <a:ahLst/>
              <a:cxnLst/>
              <a:rect l="l" t="t" r="r" b="b"/>
              <a:pathLst>
                <a:path w="474344" h="1504314">
                  <a:moveTo>
                    <a:pt x="473963" y="0"/>
                  </a:moveTo>
                  <a:lnTo>
                    <a:pt x="0" y="0"/>
                  </a:lnTo>
                  <a:lnTo>
                    <a:pt x="0" y="1504188"/>
                  </a:lnTo>
                  <a:lnTo>
                    <a:pt x="473963" y="1504188"/>
                  </a:lnTo>
                  <a:lnTo>
                    <a:pt x="473963" y="0"/>
                  </a:lnTo>
                  <a:close/>
                </a:path>
              </a:pathLst>
            </a:custGeom>
            <a:solidFill>
              <a:srgbClr val="DA8F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909572" y="1691639"/>
              <a:ext cx="3030220" cy="2735580"/>
            </a:xfrm>
            <a:custGeom>
              <a:avLst/>
              <a:gdLst/>
              <a:ahLst/>
              <a:cxnLst/>
              <a:rect l="l" t="t" r="r" b="b"/>
              <a:pathLst>
                <a:path w="3030220" h="2735579">
                  <a:moveTo>
                    <a:pt x="0" y="2735580"/>
                  </a:moveTo>
                  <a:lnTo>
                    <a:pt x="0" y="0"/>
                  </a:lnTo>
                </a:path>
                <a:path w="3030220" h="2735579">
                  <a:moveTo>
                    <a:pt x="0" y="2735580"/>
                  </a:moveTo>
                  <a:lnTo>
                    <a:pt x="3029712" y="273558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539995" y="2238755"/>
              <a:ext cx="560831" cy="56083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820418" y="2531111"/>
            <a:ext cx="359569" cy="1981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200" b="1" dirty="0">
                <a:solidFill>
                  <a:srgbClr val="404040"/>
                </a:solidFill>
                <a:latin typeface="Carlito"/>
                <a:cs typeface="Carlito"/>
              </a:rPr>
              <a:t>3</a:t>
            </a:r>
            <a:r>
              <a:rPr sz="1200" b="1" spc="5" dirty="0">
                <a:solidFill>
                  <a:srgbClr val="404040"/>
                </a:solidFill>
                <a:latin typeface="Carlito"/>
                <a:cs typeface="Carlito"/>
              </a:rPr>
              <a:t>8</a:t>
            </a:r>
            <a:r>
              <a:rPr sz="1200" b="1" dirty="0">
                <a:solidFill>
                  <a:srgbClr val="404040"/>
                </a:solidFill>
                <a:latin typeface="Carlito"/>
                <a:cs typeface="Carlito"/>
              </a:rPr>
              <a:t>,5</a:t>
            </a:r>
            <a:endParaRPr sz="1200" dirty="0">
              <a:latin typeface="Carlito"/>
              <a:cs typeface="Carlit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56370" y="1507998"/>
            <a:ext cx="359569" cy="1981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200" b="1" dirty="0">
                <a:solidFill>
                  <a:srgbClr val="404040"/>
                </a:solidFill>
                <a:latin typeface="Carlito"/>
                <a:cs typeface="Carlito"/>
              </a:rPr>
              <a:t>6</a:t>
            </a:r>
            <a:r>
              <a:rPr sz="1200" b="1" spc="5" dirty="0">
                <a:solidFill>
                  <a:srgbClr val="404040"/>
                </a:solidFill>
                <a:latin typeface="Carlito"/>
                <a:cs typeface="Carlito"/>
              </a:rPr>
              <a:t>5</a:t>
            </a:r>
            <a:r>
              <a:rPr sz="1200" b="1" dirty="0">
                <a:solidFill>
                  <a:srgbClr val="404040"/>
                </a:solidFill>
                <a:latin typeface="Carlito"/>
                <a:cs typeface="Carlito"/>
              </a:rPr>
              <a:t>,2</a:t>
            </a:r>
            <a:endParaRPr sz="1200" dirty="0">
              <a:latin typeface="Carlito"/>
              <a:cs typeface="Carlito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31033" y="3098674"/>
            <a:ext cx="358331" cy="145873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585858"/>
                </a:solidFill>
                <a:latin typeface="Carlito"/>
                <a:cs typeface="Carlito"/>
              </a:rPr>
              <a:t>30</a:t>
            </a:r>
            <a:endParaRPr sz="1600" dirty="0">
              <a:latin typeface="Carlito"/>
              <a:cs typeface="Carlito"/>
            </a:endParaRPr>
          </a:p>
          <a:p>
            <a:pPr marR="5080" algn="r">
              <a:lnSpc>
                <a:spcPct val="100000"/>
              </a:lnSpc>
              <a:spcBef>
                <a:spcPts val="1160"/>
              </a:spcBef>
            </a:pPr>
            <a:r>
              <a:rPr sz="1600" dirty="0">
                <a:solidFill>
                  <a:srgbClr val="585858"/>
                </a:solidFill>
                <a:latin typeface="Carlito"/>
                <a:cs typeface="Carlito"/>
              </a:rPr>
              <a:t>20</a:t>
            </a:r>
            <a:endParaRPr sz="1600" dirty="0">
              <a:latin typeface="Carlito"/>
              <a:cs typeface="Carlito"/>
            </a:endParaRPr>
          </a:p>
          <a:p>
            <a:pPr marR="5080" algn="r">
              <a:lnSpc>
                <a:spcPct val="100000"/>
              </a:lnSpc>
              <a:spcBef>
                <a:spcPts val="1160"/>
              </a:spcBef>
            </a:pPr>
            <a:r>
              <a:rPr sz="1600" dirty="0">
                <a:solidFill>
                  <a:srgbClr val="585858"/>
                </a:solidFill>
                <a:latin typeface="Carlito"/>
                <a:cs typeface="Carlito"/>
              </a:rPr>
              <a:t>10</a:t>
            </a:r>
            <a:endParaRPr sz="1600" dirty="0">
              <a:latin typeface="Carlito"/>
              <a:cs typeface="Carlito"/>
            </a:endParaRPr>
          </a:p>
          <a:p>
            <a:pPr marR="6350" algn="r">
              <a:lnSpc>
                <a:spcPct val="100000"/>
              </a:lnSpc>
              <a:spcBef>
                <a:spcPts val="1155"/>
              </a:spcBef>
            </a:pPr>
            <a:r>
              <a:rPr sz="1600" spc="-5" dirty="0">
                <a:solidFill>
                  <a:srgbClr val="585858"/>
                </a:solidFill>
                <a:latin typeface="Carlito"/>
                <a:cs typeface="Carlito"/>
              </a:rPr>
              <a:t>0</a:t>
            </a:r>
            <a:endParaRPr sz="1600" dirty="0">
              <a:latin typeface="Carlito"/>
              <a:cs typeface="Carlito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27569" y="2707639"/>
            <a:ext cx="358331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585858"/>
                </a:solidFill>
                <a:latin typeface="Carlito"/>
                <a:cs typeface="Carlito"/>
              </a:rPr>
              <a:t>40</a:t>
            </a:r>
            <a:endParaRPr sz="1600">
              <a:latin typeface="Carlito"/>
              <a:cs typeface="Carlito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27569" y="1925574"/>
            <a:ext cx="358331" cy="6597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585858"/>
                </a:solidFill>
                <a:latin typeface="Carlito"/>
                <a:cs typeface="Carlito"/>
              </a:rPr>
              <a:t>60</a:t>
            </a:r>
            <a:endParaRPr sz="1600" dirty="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1160"/>
              </a:spcBef>
            </a:pPr>
            <a:r>
              <a:rPr sz="1600" dirty="0">
                <a:solidFill>
                  <a:srgbClr val="585858"/>
                </a:solidFill>
                <a:latin typeface="Carlito"/>
                <a:cs typeface="Carlito"/>
              </a:rPr>
              <a:t>50</a:t>
            </a:r>
            <a:endParaRPr sz="1600" dirty="0">
              <a:latin typeface="Carlito"/>
              <a:cs typeface="Carlito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27569" y="1534413"/>
            <a:ext cx="358331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585858"/>
                </a:solidFill>
                <a:latin typeface="Carlito"/>
                <a:cs typeface="Carlito"/>
              </a:rPr>
              <a:t>70</a:t>
            </a:r>
            <a:endParaRPr sz="1600" dirty="0">
              <a:latin typeface="Carlito"/>
              <a:cs typeface="Carlito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817464" y="4550106"/>
            <a:ext cx="582836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585858"/>
                </a:solidFill>
                <a:latin typeface="Carlito"/>
                <a:cs typeface="Carlito"/>
              </a:rPr>
              <a:t>2008</a:t>
            </a:r>
            <a:endParaRPr sz="1800" dirty="0">
              <a:latin typeface="Carlito"/>
              <a:cs typeface="Carlito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953607" y="4550106"/>
            <a:ext cx="678561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585858"/>
                </a:solidFill>
                <a:latin typeface="Carlito"/>
                <a:cs typeface="Carlito"/>
              </a:rPr>
              <a:t>2018</a:t>
            </a:r>
            <a:endParaRPr sz="1800" dirty="0">
              <a:latin typeface="Carlito"/>
              <a:cs typeface="Carlito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86844" y="2515895"/>
            <a:ext cx="446276" cy="152971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7145">
              <a:lnSpc>
                <a:spcPts val="1810"/>
              </a:lnSpc>
            </a:pPr>
            <a:r>
              <a:rPr sz="1400" b="1" spc="-5" dirty="0">
                <a:solidFill>
                  <a:srgbClr val="585858"/>
                </a:solidFill>
                <a:latin typeface="Carlito"/>
                <a:cs typeface="Carlito"/>
              </a:rPr>
              <a:t>Jumlah</a:t>
            </a:r>
            <a:r>
              <a:rPr sz="1400" b="1" spc="-110" dirty="0">
                <a:solidFill>
                  <a:srgbClr val="585858"/>
                </a:solidFill>
                <a:latin typeface="Carlito"/>
                <a:cs typeface="Carlito"/>
              </a:rPr>
              <a:t> </a:t>
            </a:r>
            <a:r>
              <a:rPr sz="1400" b="1" dirty="0">
                <a:solidFill>
                  <a:srgbClr val="585858"/>
                </a:solidFill>
                <a:latin typeface="Carlito"/>
                <a:cs typeface="Carlito"/>
              </a:rPr>
              <a:t>Sampah</a:t>
            </a:r>
            <a:endParaRPr sz="1400" dirty="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400" dirty="0">
                <a:solidFill>
                  <a:srgbClr val="585858"/>
                </a:solidFill>
                <a:latin typeface="Carlito"/>
                <a:cs typeface="Carlito"/>
              </a:rPr>
              <a:t>(juta</a:t>
            </a:r>
            <a:r>
              <a:rPr sz="1400" spc="-85" dirty="0">
                <a:solidFill>
                  <a:srgbClr val="585858"/>
                </a:solidFill>
                <a:latin typeface="Carlito"/>
                <a:cs typeface="Carlito"/>
              </a:rPr>
              <a:t> </a:t>
            </a:r>
            <a:r>
              <a:rPr sz="1400" spc="-5" dirty="0">
                <a:solidFill>
                  <a:srgbClr val="585858"/>
                </a:solidFill>
                <a:latin typeface="Carlito"/>
                <a:cs typeface="Carlito"/>
              </a:rPr>
              <a:t>ton/tahun)</a:t>
            </a:r>
            <a:endParaRPr sz="1400" dirty="0">
              <a:latin typeface="Carlito"/>
              <a:cs typeface="Carlito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196988" y="4932896"/>
            <a:ext cx="1489710" cy="196208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sz="1200" spc="-90" dirty="0">
                <a:solidFill>
                  <a:srgbClr val="FFFFFF"/>
                </a:solidFill>
                <a:latin typeface="Arial"/>
                <a:cs typeface="Arial"/>
              </a:rPr>
              <a:t>2018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397988" y="4932896"/>
            <a:ext cx="1499234" cy="1096014"/>
            <a:chOff x="431673" y="5318760"/>
            <a:chExt cx="1499234" cy="1096014"/>
          </a:xfrm>
        </p:grpSpPr>
        <p:sp>
          <p:nvSpPr>
            <p:cNvPr id="20" name="object 20"/>
            <p:cNvSpPr txBox="1"/>
            <p:nvPr/>
          </p:nvSpPr>
          <p:spPr>
            <a:xfrm>
              <a:off x="441197" y="5318760"/>
              <a:ext cx="1489710" cy="196208"/>
            </a:xfrm>
            <a:prstGeom prst="rect">
              <a:avLst/>
            </a:prstGeom>
            <a:solidFill>
              <a:srgbClr val="DA8F4E"/>
            </a:solidFill>
          </p:spPr>
          <p:txBody>
            <a:bodyPr vert="horz" wrap="square" lIns="0" tIns="11430" rIns="0" bIns="0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90"/>
                </a:spcBef>
              </a:pPr>
              <a:r>
                <a:rPr sz="1200" spc="-90" dirty="0">
                  <a:solidFill>
                    <a:srgbClr val="FFFFFF"/>
                  </a:solidFill>
                  <a:latin typeface="Arial"/>
                  <a:cs typeface="Arial"/>
                </a:rPr>
                <a:t>2008</a:t>
              </a:r>
              <a:endParaRPr sz="1200" dirty="0">
                <a:latin typeface="Arial"/>
                <a:cs typeface="Arial"/>
              </a:endParaRPr>
            </a:p>
          </p:txBody>
        </p:sp>
        <p:sp>
          <p:nvSpPr>
            <p:cNvPr id="22" name="object 22"/>
            <p:cNvSpPr txBox="1"/>
            <p:nvPr/>
          </p:nvSpPr>
          <p:spPr>
            <a:xfrm>
              <a:off x="431673" y="5663286"/>
              <a:ext cx="1198721" cy="75148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>
                <a:lnSpc>
                  <a:spcPct val="100000"/>
                </a:lnSpc>
                <a:spcBef>
                  <a:spcPts val="100"/>
                </a:spcBef>
              </a:pPr>
              <a:r>
                <a:rPr sz="1200" spc="-60" dirty="0">
                  <a:latin typeface="Arial"/>
                  <a:cs typeface="Arial"/>
                </a:rPr>
                <a:t>Statistik</a:t>
              </a:r>
              <a:r>
                <a:rPr sz="1200" spc="-120" dirty="0">
                  <a:latin typeface="Arial"/>
                  <a:cs typeface="Arial"/>
                </a:rPr>
                <a:t> </a:t>
              </a:r>
              <a:r>
                <a:rPr sz="1200" spc="-100" dirty="0">
                  <a:latin typeface="Arial"/>
                  <a:cs typeface="Arial"/>
                </a:rPr>
                <a:t>Persampahan  </a:t>
              </a:r>
              <a:r>
                <a:rPr sz="1200" spc="-70" dirty="0">
                  <a:latin typeface="Arial"/>
                  <a:cs typeface="Arial"/>
                </a:rPr>
                <a:t>Indonesia, </a:t>
              </a:r>
              <a:r>
                <a:rPr sz="1200" spc="-160" dirty="0">
                  <a:latin typeface="Arial"/>
                  <a:cs typeface="Arial"/>
                </a:rPr>
                <a:t>KLH, </a:t>
              </a:r>
              <a:r>
                <a:rPr sz="1200" spc="-70" dirty="0">
                  <a:latin typeface="Arial"/>
                  <a:cs typeface="Arial"/>
                </a:rPr>
                <a:t>2008</a:t>
              </a:r>
              <a:endParaRPr sz="1200" dirty="0">
                <a:latin typeface="Arial"/>
                <a:cs typeface="Arial"/>
              </a:endParaRPr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2196988" y="5282841"/>
            <a:ext cx="1424464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latin typeface="Arial"/>
                <a:cs typeface="Arial"/>
              </a:rPr>
              <a:t>Statistik </a:t>
            </a:r>
            <a:r>
              <a:rPr sz="1200" spc="-90" dirty="0">
                <a:latin typeface="Arial"/>
                <a:cs typeface="Arial"/>
              </a:rPr>
              <a:t>Lingkungan</a:t>
            </a:r>
            <a:r>
              <a:rPr sz="1200" spc="-140" dirty="0">
                <a:latin typeface="Arial"/>
                <a:cs typeface="Arial"/>
              </a:rPr>
              <a:t> </a:t>
            </a:r>
            <a:r>
              <a:rPr sz="1200" spc="-65" dirty="0">
                <a:latin typeface="Arial"/>
                <a:cs typeface="Arial"/>
              </a:rPr>
              <a:t>Hidup  </a:t>
            </a:r>
            <a:r>
              <a:rPr sz="1200" spc="-70" dirty="0">
                <a:latin typeface="Arial"/>
                <a:cs typeface="Arial"/>
              </a:rPr>
              <a:t>Indonesia, </a:t>
            </a:r>
            <a:r>
              <a:rPr sz="1200" spc="-190" dirty="0">
                <a:latin typeface="Arial"/>
                <a:cs typeface="Arial"/>
              </a:rPr>
              <a:t>BPS,</a:t>
            </a:r>
            <a:r>
              <a:rPr sz="1200" spc="-150" dirty="0">
                <a:latin typeface="Arial"/>
                <a:cs typeface="Arial"/>
              </a:rPr>
              <a:t> </a:t>
            </a:r>
            <a:r>
              <a:rPr sz="1200" spc="-70" dirty="0">
                <a:latin typeface="Arial"/>
                <a:cs typeface="Arial"/>
              </a:rPr>
              <a:t>2018</a:t>
            </a:r>
            <a:endParaRPr sz="12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4303171" y="1769521"/>
            <a:ext cx="4436849" cy="3716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7020401" y="5489245"/>
            <a:ext cx="1771174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rlito"/>
                <a:cs typeface="Carlito"/>
              </a:rPr>
              <a:t>Sumber :</a:t>
            </a:r>
            <a:r>
              <a:rPr sz="1200" spc="-15" dirty="0">
                <a:latin typeface="Carlito"/>
                <a:cs typeface="Carlito"/>
              </a:rPr>
              <a:t> </a:t>
            </a:r>
            <a:r>
              <a:rPr sz="1200" spc="-10" dirty="0">
                <a:latin typeface="Carlito"/>
                <a:cs typeface="Carlito"/>
              </a:rPr>
              <a:t>https://cdn1.katadata.co.id/</a:t>
            </a:r>
            <a:endParaRPr sz="1200" dirty="0">
              <a:latin typeface="Carlito"/>
              <a:cs typeface="Carlito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346681" y="6250184"/>
            <a:ext cx="1702641" cy="318515"/>
            <a:chOff x="1379839" y="6173082"/>
            <a:chExt cx="1702641" cy="318515"/>
          </a:xfrm>
        </p:grpSpPr>
        <p:sp>
          <p:nvSpPr>
            <p:cNvPr id="4" name="object 4"/>
            <p:cNvSpPr/>
            <p:nvPr/>
          </p:nvSpPr>
          <p:spPr>
            <a:xfrm>
              <a:off x="1379839" y="6173082"/>
              <a:ext cx="228600" cy="31851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29" name="object 29"/>
            <p:cNvSpPr txBox="1"/>
            <p:nvPr/>
          </p:nvSpPr>
          <p:spPr>
            <a:xfrm>
              <a:off x="1628107" y="6289582"/>
              <a:ext cx="1454373" cy="15388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ts val="1240"/>
                </a:lnSpc>
              </a:pPr>
              <a:r>
                <a:rPr sz="1200" spc="-5" dirty="0">
                  <a:solidFill>
                    <a:srgbClr val="7E7E7E"/>
                  </a:solidFill>
                  <a:latin typeface="Carlito"/>
                  <a:cs typeface="Carlito"/>
                </a:rPr>
                <a:t>@projectbindonesia</a:t>
              </a:r>
              <a:endParaRPr sz="1200" dirty="0">
                <a:latin typeface="Carlito"/>
                <a:cs typeface="Carlito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601250" y="6202338"/>
            <a:ext cx="1948920" cy="385574"/>
            <a:chOff x="5751268" y="6463811"/>
            <a:chExt cx="1177980" cy="411225"/>
          </a:xfrm>
        </p:grpSpPr>
        <p:sp>
          <p:nvSpPr>
            <p:cNvPr id="2" name="object 2"/>
            <p:cNvSpPr/>
            <p:nvPr/>
          </p:nvSpPr>
          <p:spPr>
            <a:xfrm>
              <a:off x="5751268" y="6463811"/>
              <a:ext cx="214385" cy="22601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 txBox="1"/>
            <p:nvPr/>
          </p:nvSpPr>
          <p:spPr>
            <a:xfrm>
              <a:off x="6013419" y="6567259"/>
              <a:ext cx="915829" cy="30777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ts val="1240"/>
                </a:lnSpc>
              </a:pPr>
              <a:r>
                <a:rPr sz="1200" spc="-5" dirty="0">
                  <a:solidFill>
                    <a:srgbClr val="7E7E7E"/>
                  </a:solidFill>
                  <a:latin typeface="Carlito"/>
                  <a:cs typeface="Carlito"/>
                </a:rPr>
                <a:t>Project </a:t>
              </a:r>
              <a:r>
                <a:rPr sz="1200" dirty="0">
                  <a:solidFill>
                    <a:srgbClr val="7E7E7E"/>
                  </a:solidFill>
                  <a:latin typeface="Carlito"/>
                  <a:cs typeface="Carlito"/>
                </a:rPr>
                <a:t>B</a:t>
              </a:r>
              <a:r>
                <a:rPr sz="1200" spc="-70" dirty="0">
                  <a:solidFill>
                    <a:srgbClr val="7E7E7E"/>
                  </a:solidFill>
                  <a:latin typeface="Carlito"/>
                  <a:cs typeface="Carlito"/>
                </a:rPr>
                <a:t> </a:t>
              </a:r>
              <a:r>
                <a:rPr sz="1200" dirty="0">
                  <a:solidFill>
                    <a:srgbClr val="7E7E7E"/>
                  </a:solidFill>
                  <a:latin typeface="Carlito"/>
                  <a:cs typeface="Carlito"/>
                </a:rPr>
                <a:t>Indonesia</a:t>
              </a:r>
              <a:endParaRPr sz="1200" dirty="0">
                <a:latin typeface="Carlito"/>
                <a:cs typeface="Carlito"/>
              </a:endParaRPr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8590978" y="6558788"/>
            <a:ext cx="115253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FFFFFF"/>
                </a:solidFill>
                <a:latin typeface="Carlito"/>
                <a:cs typeface="Carlito"/>
              </a:rPr>
              <a:t>4</a:t>
            </a:fld>
            <a:endParaRPr sz="1200">
              <a:latin typeface="Carlito"/>
              <a:cs typeface="Carlito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444430" y="2830829"/>
            <a:ext cx="528161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80" dirty="0">
                <a:solidFill>
                  <a:srgbClr val="C00000"/>
                </a:solidFill>
                <a:latin typeface="Arial"/>
                <a:cs typeface="Arial"/>
              </a:rPr>
              <a:t>69,</a:t>
            </a:r>
            <a:r>
              <a:rPr sz="1400" spc="-110" dirty="0">
                <a:solidFill>
                  <a:srgbClr val="C00000"/>
                </a:solidFill>
                <a:latin typeface="Arial"/>
                <a:cs typeface="Arial"/>
              </a:rPr>
              <a:t>3</a:t>
            </a:r>
            <a:r>
              <a:rPr sz="1400" spc="-105" dirty="0">
                <a:solidFill>
                  <a:srgbClr val="C00000"/>
                </a:solidFill>
                <a:latin typeface="Arial"/>
                <a:cs typeface="Arial"/>
              </a:rPr>
              <a:t>5</a:t>
            </a:r>
            <a:r>
              <a:rPr sz="1400" spc="-330" dirty="0">
                <a:solidFill>
                  <a:srgbClr val="C00000"/>
                </a:solidFill>
                <a:latin typeface="Arial"/>
                <a:cs typeface="Arial"/>
              </a:rPr>
              <a:t>%</a:t>
            </a:r>
            <a:endParaRPr sz="1400" dirty="0">
              <a:latin typeface="Arial"/>
              <a:cs typeface="Arial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2169652" y="6255508"/>
            <a:ext cx="2140268" cy="318515"/>
            <a:chOff x="2568512" y="6240272"/>
            <a:chExt cx="2140268" cy="318515"/>
          </a:xfrm>
        </p:grpSpPr>
        <p:sp>
          <p:nvSpPr>
            <p:cNvPr id="27" name="object 27"/>
            <p:cNvSpPr txBox="1"/>
            <p:nvPr/>
          </p:nvSpPr>
          <p:spPr>
            <a:xfrm>
              <a:off x="2873312" y="6303635"/>
              <a:ext cx="1835468" cy="15388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ts val="1240"/>
                </a:lnSpc>
              </a:pPr>
              <a:r>
                <a:rPr sz="1200" spc="-5" dirty="0">
                  <a:solidFill>
                    <a:srgbClr val="7E7E7E"/>
                  </a:solidFill>
                  <a:latin typeface="Carlito"/>
                  <a:cs typeface="Carlito"/>
                </a:rPr>
                <a:t>@projectbindonesiakatalog</a:t>
              </a:r>
              <a:endParaRPr sz="1200" dirty="0">
                <a:latin typeface="Carlito"/>
                <a:cs typeface="Carlito"/>
              </a:endParaRPr>
            </a:p>
          </p:txBody>
        </p:sp>
        <p:sp>
          <p:nvSpPr>
            <p:cNvPr id="36" name="object 4"/>
            <p:cNvSpPr/>
            <p:nvPr/>
          </p:nvSpPr>
          <p:spPr>
            <a:xfrm>
              <a:off x="2568512" y="6240272"/>
              <a:ext cx="304800" cy="31851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73627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27637" y="1154334"/>
            <a:ext cx="9016363" cy="4691075"/>
            <a:chOff x="0" y="1210234"/>
            <a:chExt cx="12192000" cy="4691075"/>
          </a:xfrm>
        </p:grpSpPr>
        <p:sp>
          <p:nvSpPr>
            <p:cNvPr id="6" name="object 6"/>
            <p:cNvSpPr/>
            <p:nvPr/>
          </p:nvSpPr>
          <p:spPr>
            <a:xfrm>
              <a:off x="78741" y="1210234"/>
              <a:ext cx="5812790" cy="4360545"/>
            </a:xfrm>
            <a:custGeom>
              <a:avLst/>
              <a:gdLst/>
              <a:ahLst/>
              <a:cxnLst/>
              <a:rect l="l" t="t" r="r" b="b"/>
              <a:pathLst>
                <a:path w="5812790" h="4360545">
                  <a:moveTo>
                    <a:pt x="5812536" y="0"/>
                  </a:moveTo>
                  <a:lnTo>
                    <a:pt x="0" y="0"/>
                  </a:lnTo>
                  <a:lnTo>
                    <a:pt x="0" y="4360164"/>
                  </a:lnTo>
                  <a:lnTo>
                    <a:pt x="5812536" y="4360164"/>
                  </a:lnTo>
                  <a:lnTo>
                    <a:pt x="58125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1540764"/>
              <a:ext cx="5812790" cy="4360545"/>
            </a:xfrm>
            <a:custGeom>
              <a:avLst/>
              <a:gdLst/>
              <a:ahLst/>
              <a:cxnLst/>
              <a:rect l="l" t="t" r="r" b="b"/>
              <a:pathLst>
                <a:path w="5812790" h="4360545">
                  <a:moveTo>
                    <a:pt x="0" y="4360164"/>
                  </a:moveTo>
                  <a:lnTo>
                    <a:pt x="5812536" y="4360164"/>
                  </a:lnTo>
                  <a:lnTo>
                    <a:pt x="5812536" y="0"/>
                  </a:lnTo>
                  <a:lnTo>
                    <a:pt x="0" y="0"/>
                  </a:lnTo>
                  <a:lnTo>
                    <a:pt x="0" y="4360164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096000" y="1307586"/>
              <a:ext cx="6096000" cy="443941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57200" y="381000"/>
            <a:ext cx="82296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73854">
              <a:lnSpc>
                <a:spcPct val="100000"/>
              </a:lnSpc>
              <a:spcBef>
                <a:spcPts val="100"/>
              </a:spcBef>
            </a:pPr>
            <a:r>
              <a:rPr sz="2400" spc="-55" dirty="0"/>
              <a:t>Sumber </a:t>
            </a:r>
            <a:r>
              <a:rPr sz="2400" spc="-25" dirty="0"/>
              <a:t>dan </a:t>
            </a:r>
            <a:r>
              <a:rPr sz="2400" spc="-110" dirty="0"/>
              <a:t>Komposisi</a:t>
            </a:r>
            <a:r>
              <a:rPr sz="2400" spc="5" dirty="0"/>
              <a:t> </a:t>
            </a:r>
            <a:r>
              <a:rPr sz="2400" spc="-80" dirty="0">
                <a:solidFill>
                  <a:srgbClr val="C00000"/>
                </a:solidFill>
              </a:rPr>
              <a:t>Sampah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28600" y="4469383"/>
            <a:ext cx="117490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55" dirty="0">
                <a:latin typeface="Arial Black"/>
                <a:cs typeface="Arial Black"/>
              </a:rPr>
              <a:t>Sumber </a:t>
            </a:r>
            <a:r>
              <a:rPr sz="1200" spc="-140" dirty="0">
                <a:latin typeface="Arial Black"/>
                <a:cs typeface="Arial Black"/>
              </a:rPr>
              <a:t>: </a:t>
            </a:r>
            <a:r>
              <a:rPr sz="1200" spc="-185" dirty="0">
                <a:latin typeface="Arial Black"/>
                <a:cs typeface="Arial Black"/>
              </a:rPr>
              <a:t>SIPSN</a:t>
            </a:r>
            <a:r>
              <a:rPr sz="1200" spc="-200" dirty="0">
                <a:latin typeface="Arial Black"/>
                <a:cs typeface="Arial Black"/>
              </a:rPr>
              <a:t> </a:t>
            </a:r>
            <a:r>
              <a:rPr sz="1200" spc="-140" dirty="0">
                <a:latin typeface="Arial Black"/>
                <a:cs typeface="Arial Black"/>
              </a:rPr>
              <a:t>(2018)</a:t>
            </a:r>
            <a:endParaRPr sz="1200" dirty="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47537" y="5308942"/>
            <a:ext cx="114061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55" dirty="0">
                <a:latin typeface="Arial Black"/>
                <a:cs typeface="Arial Black"/>
              </a:rPr>
              <a:t>Sumber </a:t>
            </a:r>
            <a:r>
              <a:rPr sz="1200" spc="-140" dirty="0">
                <a:latin typeface="Arial Black"/>
                <a:cs typeface="Arial Black"/>
              </a:rPr>
              <a:t>: </a:t>
            </a:r>
            <a:r>
              <a:rPr sz="1200" spc="-254" dirty="0">
                <a:latin typeface="Arial Black"/>
                <a:cs typeface="Arial Black"/>
              </a:rPr>
              <a:t>KLHK</a:t>
            </a:r>
            <a:r>
              <a:rPr sz="1200" spc="-195" dirty="0">
                <a:latin typeface="Arial Black"/>
                <a:cs typeface="Arial Black"/>
              </a:rPr>
              <a:t> </a:t>
            </a:r>
            <a:r>
              <a:rPr sz="1200" spc="-140" dirty="0">
                <a:latin typeface="Arial Black"/>
                <a:cs typeface="Arial Black"/>
              </a:rPr>
              <a:t>(2020)</a:t>
            </a:r>
            <a:endParaRPr sz="1200" dirty="0">
              <a:latin typeface="Arial Black"/>
              <a:cs typeface="Arial Black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" y="1326248"/>
            <a:ext cx="4571999" cy="29687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227259" y="3463249"/>
            <a:ext cx="100774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50" dirty="0">
                <a:latin typeface="Arial"/>
                <a:cs typeface="Arial"/>
              </a:rPr>
              <a:t>Rumah</a:t>
            </a:r>
            <a:r>
              <a:rPr sz="1200" spc="-220" dirty="0">
                <a:latin typeface="Arial"/>
                <a:cs typeface="Arial"/>
              </a:rPr>
              <a:t> </a:t>
            </a:r>
            <a:r>
              <a:rPr sz="1200" spc="-195" dirty="0">
                <a:latin typeface="Arial"/>
                <a:cs typeface="Arial"/>
              </a:rPr>
              <a:t>Tangga</a:t>
            </a:r>
            <a:endParaRPr sz="1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spc="-170" dirty="0">
                <a:latin typeface="Arial"/>
                <a:cs typeface="Arial"/>
              </a:rPr>
              <a:t>&gt;50%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4294967295"/>
          </p:nvPr>
        </p:nvSpPr>
        <p:spPr>
          <a:xfrm>
            <a:off x="8561261" y="6558788"/>
            <a:ext cx="173831" cy="167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endParaRPr dirty="0"/>
          </a:p>
        </p:txBody>
      </p:sp>
      <p:grpSp>
        <p:nvGrpSpPr>
          <p:cNvPr id="21" name="Group 20"/>
          <p:cNvGrpSpPr/>
          <p:nvPr/>
        </p:nvGrpSpPr>
        <p:grpSpPr>
          <a:xfrm>
            <a:off x="346681" y="6250184"/>
            <a:ext cx="1702641" cy="318515"/>
            <a:chOff x="1379839" y="6173082"/>
            <a:chExt cx="1702641" cy="318515"/>
          </a:xfrm>
        </p:grpSpPr>
        <p:sp>
          <p:nvSpPr>
            <p:cNvPr id="22" name="object 4"/>
            <p:cNvSpPr/>
            <p:nvPr/>
          </p:nvSpPr>
          <p:spPr>
            <a:xfrm>
              <a:off x="1379839" y="6173082"/>
              <a:ext cx="228600" cy="31851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23" name="object 29"/>
            <p:cNvSpPr txBox="1"/>
            <p:nvPr/>
          </p:nvSpPr>
          <p:spPr>
            <a:xfrm>
              <a:off x="1628107" y="6289582"/>
              <a:ext cx="1454373" cy="15388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ts val="1240"/>
                </a:lnSpc>
              </a:pPr>
              <a:r>
                <a:rPr sz="1200" spc="-5" dirty="0">
                  <a:solidFill>
                    <a:srgbClr val="7E7E7E"/>
                  </a:solidFill>
                  <a:latin typeface="Carlito"/>
                  <a:cs typeface="Carlito"/>
                </a:rPr>
                <a:t>@projectbindonesia</a:t>
              </a:r>
              <a:endParaRPr sz="1200" dirty="0">
                <a:latin typeface="Carlito"/>
                <a:cs typeface="Carlito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4601250" y="6202338"/>
            <a:ext cx="1948920" cy="385574"/>
            <a:chOff x="5751268" y="6463811"/>
            <a:chExt cx="1177980" cy="411225"/>
          </a:xfrm>
        </p:grpSpPr>
        <p:sp>
          <p:nvSpPr>
            <p:cNvPr id="25" name="object 2"/>
            <p:cNvSpPr/>
            <p:nvPr/>
          </p:nvSpPr>
          <p:spPr>
            <a:xfrm>
              <a:off x="5751268" y="6463811"/>
              <a:ext cx="214385" cy="22601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31"/>
            <p:cNvSpPr txBox="1"/>
            <p:nvPr/>
          </p:nvSpPr>
          <p:spPr>
            <a:xfrm>
              <a:off x="6013419" y="6567259"/>
              <a:ext cx="915829" cy="30777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ts val="1240"/>
                </a:lnSpc>
              </a:pPr>
              <a:r>
                <a:rPr sz="1200" spc="-5" dirty="0">
                  <a:solidFill>
                    <a:srgbClr val="7E7E7E"/>
                  </a:solidFill>
                  <a:latin typeface="Carlito"/>
                  <a:cs typeface="Carlito"/>
                </a:rPr>
                <a:t>Project </a:t>
              </a:r>
              <a:r>
                <a:rPr sz="1200" dirty="0">
                  <a:solidFill>
                    <a:srgbClr val="7E7E7E"/>
                  </a:solidFill>
                  <a:latin typeface="Carlito"/>
                  <a:cs typeface="Carlito"/>
                </a:rPr>
                <a:t>B</a:t>
              </a:r>
              <a:r>
                <a:rPr sz="1200" spc="-70" dirty="0">
                  <a:solidFill>
                    <a:srgbClr val="7E7E7E"/>
                  </a:solidFill>
                  <a:latin typeface="Carlito"/>
                  <a:cs typeface="Carlito"/>
                </a:rPr>
                <a:t> </a:t>
              </a:r>
              <a:r>
                <a:rPr sz="1200" dirty="0">
                  <a:solidFill>
                    <a:srgbClr val="7E7E7E"/>
                  </a:solidFill>
                  <a:latin typeface="Carlito"/>
                  <a:cs typeface="Carlito"/>
                </a:rPr>
                <a:t>Indonesia</a:t>
              </a:r>
              <a:endParaRPr sz="1200" dirty="0">
                <a:latin typeface="Carlito"/>
                <a:cs typeface="Carlito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2169652" y="6255508"/>
            <a:ext cx="2140268" cy="318515"/>
            <a:chOff x="2568512" y="6240272"/>
            <a:chExt cx="2140268" cy="318515"/>
          </a:xfrm>
        </p:grpSpPr>
        <p:sp>
          <p:nvSpPr>
            <p:cNvPr id="28" name="object 27"/>
            <p:cNvSpPr txBox="1"/>
            <p:nvPr/>
          </p:nvSpPr>
          <p:spPr>
            <a:xfrm>
              <a:off x="2873312" y="6303635"/>
              <a:ext cx="1835468" cy="15388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ts val="1240"/>
                </a:lnSpc>
              </a:pPr>
              <a:r>
                <a:rPr sz="1200" spc="-5" dirty="0">
                  <a:solidFill>
                    <a:srgbClr val="7E7E7E"/>
                  </a:solidFill>
                  <a:latin typeface="Carlito"/>
                  <a:cs typeface="Carlito"/>
                </a:rPr>
                <a:t>@projectbindonesiakatalog</a:t>
              </a:r>
              <a:endParaRPr sz="1200" dirty="0">
                <a:latin typeface="Carlito"/>
                <a:cs typeface="Carlito"/>
              </a:endParaRPr>
            </a:p>
          </p:txBody>
        </p:sp>
        <p:sp>
          <p:nvSpPr>
            <p:cNvPr id="29" name="object 4"/>
            <p:cNvSpPr/>
            <p:nvPr/>
          </p:nvSpPr>
          <p:spPr>
            <a:xfrm>
              <a:off x="2568512" y="6240272"/>
              <a:ext cx="304800" cy="31851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5362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7200" y="652956"/>
            <a:ext cx="82296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73854">
              <a:lnSpc>
                <a:spcPct val="100000"/>
              </a:lnSpc>
              <a:spcBef>
                <a:spcPts val="100"/>
              </a:spcBef>
            </a:pPr>
            <a:r>
              <a:rPr sz="2400" spc="-55" dirty="0"/>
              <a:t>Sumber </a:t>
            </a:r>
            <a:r>
              <a:rPr sz="2400" spc="-25" dirty="0"/>
              <a:t>dan </a:t>
            </a:r>
            <a:r>
              <a:rPr sz="2400" spc="-110" dirty="0"/>
              <a:t>Komposisi</a:t>
            </a:r>
            <a:r>
              <a:rPr sz="2400" spc="5" dirty="0"/>
              <a:t> </a:t>
            </a:r>
            <a:r>
              <a:rPr sz="2400" spc="-80" dirty="0">
                <a:solidFill>
                  <a:srgbClr val="C00000"/>
                </a:solidFill>
              </a:rPr>
              <a:t>Sampah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0" y="1246632"/>
            <a:ext cx="9044558" cy="4553712"/>
            <a:chOff x="0" y="1246632"/>
            <a:chExt cx="12059410" cy="4553712"/>
          </a:xfrm>
        </p:grpSpPr>
        <p:sp>
          <p:nvSpPr>
            <p:cNvPr id="7" name="object 7"/>
            <p:cNvSpPr/>
            <p:nvPr/>
          </p:nvSpPr>
          <p:spPr>
            <a:xfrm>
              <a:off x="6115811" y="1441704"/>
              <a:ext cx="5943599" cy="435864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1246632"/>
              <a:ext cx="6193536" cy="399897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347" y="1441704"/>
              <a:ext cx="5682996" cy="358749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79144" y="3563620"/>
              <a:ext cx="6885305" cy="629920"/>
            </a:xfrm>
            <a:custGeom>
              <a:avLst/>
              <a:gdLst/>
              <a:ahLst/>
              <a:cxnLst/>
              <a:rect l="l" t="t" r="r" b="b"/>
              <a:pathLst>
                <a:path w="6885305" h="629920">
                  <a:moveTo>
                    <a:pt x="6821424" y="502665"/>
                  </a:moveTo>
                  <a:lnTo>
                    <a:pt x="6796714" y="507658"/>
                  </a:lnTo>
                  <a:lnTo>
                    <a:pt x="6776529" y="521271"/>
                  </a:lnTo>
                  <a:lnTo>
                    <a:pt x="6762916" y="541456"/>
                  </a:lnTo>
                  <a:lnTo>
                    <a:pt x="6757924" y="566165"/>
                  </a:lnTo>
                  <a:lnTo>
                    <a:pt x="6762916" y="590875"/>
                  </a:lnTo>
                  <a:lnTo>
                    <a:pt x="6776529" y="611060"/>
                  </a:lnTo>
                  <a:lnTo>
                    <a:pt x="6796714" y="624673"/>
                  </a:lnTo>
                  <a:lnTo>
                    <a:pt x="6821424" y="629665"/>
                  </a:lnTo>
                  <a:lnTo>
                    <a:pt x="6846187" y="624673"/>
                  </a:lnTo>
                  <a:lnTo>
                    <a:pt x="6866366" y="611060"/>
                  </a:lnTo>
                  <a:lnTo>
                    <a:pt x="6879949" y="590875"/>
                  </a:lnTo>
                  <a:lnTo>
                    <a:pt x="6883645" y="572515"/>
                  </a:lnTo>
                  <a:lnTo>
                    <a:pt x="6821424" y="572515"/>
                  </a:lnTo>
                  <a:lnTo>
                    <a:pt x="6821424" y="559815"/>
                  </a:lnTo>
                  <a:lnTo>
                    <a:pt x="6883645" y="559815"/>
                  </a:lnTo>
                  <a:lnTo>
                    <a:pt x="6879949" y="541456"/>
                  </a:lnTo>
                  <a:lnTo>
                    <a:pt x="6866366" y="521271"/>
                  </a:lnTo>
                  <a:lnTo>
                    <a:pt x="6846187" y="507658"/>
                  </a:lnTo>
                  <a:lnTo>
                    <a:pt x="6821424" y="502665"/>
                  </a:lnTo>
                  <a:close/>
                </a:path>
                <a:path w="6885305" h="629920">
                  <a:moveTo>
                    <a:pt x="621538" y="63499"/>
                  </a:moveTo>
                  <a:lnTo>
                    <a:pt x="621538" y="572515"/>
                  </a:lnTo>
                  <a:lnTo>
                    <a:pt x="6759207" y="572515"/>
                  </a:lnTo>
                  <a:lnTo>
                    <a:pt x="6757924" y="566165"/>
                  </a:lnTo>
                  <a:lnTo>
                    <a:pt x="634238" y="566165"/>
                  </a:lnTo>
                  <a:lnTo>
                    <a:pt x="627888" y="559815"/>
                  </a:lnTo>
                  <a:lnTo>
                    <a:pt x="634238" y="559815"/>
                  </a:lnTo>
                  <a:lnTo>
                    <a:pt x="634238" y="69849"/>
                  </a:lnTo>
                  <a:lnTo>
                    <a:pt x="627888" y="69849"/>
                  </a:lnTo>
                  <a:lnTo>
                    <a:pt x="621538" y="63499"/>
                  </a:lnTo>
                  <a:close/>
                </a:path>
                <a:path w="6885305" h="629920">
                  <a:moveTo>
                    <a:pt x="6883645" y="559815"/>
                  </a:moveTo>
                  <a:lnTo>
                    <a:pt x="6821424" y="559815"/>
                  </a:lnTo>
                  <a:lnTo>
                    <a:pt x="6821424" y="572515"/>
                  </a:lnTo>
                  <a:lnTo>
                    <a:pt x="6883645" y="572515"/>
                  </a:lnTo>
                  <a:lnTo>
                    <a:pt x="6884924" y="566165"/>
                  </a:lnTo>
                  <a:lnTo>
                    <a:pt x="6883645" y="559815"/>
                  </a:lnTo>
                  <a:close/>
                </a:path>
                <a:path w="6885305" h="629920">
                  <a:moveTo>
                    <a:pt x="634238" y="559815"/>
                  </a:moveTo>
                  <a:lnTo>
                    <a:pt x="627888" y="559815"/>
                  </a:lnTo>
                  <a:lnTo>
                    <a:pt x="634238" y="566165"/>
                  </a:lnTo>
                  <a:lnTo>
                    <a:pt x="634238" y="559815"/>
                  </a:lnTo>
                  <a:close/>
                </a:path>
                <a:path w="6885305" h="629920">
                  <a:moveTo>
                    <a:pt x="6759207" y="559815"/>
                  </a:moveTo>
                  <a:lnTo>
                    <a:pt x="634238" y="559815"/>
                  </a:lnTo>
                  <a:lnTo>
                    <a:pt x="634238" y="566165"/>
                  </a:lnTo>
                  <a:lnTo>
                    <a:pt x="6757924" y="566165"/>
                  </a:lnTo>
                  <a:lnTo>
                    <a:pt x="6759207" y="559815"/>
                  </a:lnTo>
                  <a:close/>
                </a:path>
                <a:path w="6885305" h="629920">
                  <a:moveTo>
                    <a:pt x="63500" y="0"/>
                  </a:moveTo>
                  <a:lnTo>
                    <a:pt x="38790" y="4992"/>
                  </a:lnTo>
                  <a:lnTo>
                    <a:pt x="18605" y="18605"/>
                  </a:lnTo>
                  <a:lnTo>
                    <a:pt x="4992" y="38790"/>
                  </a:lnTo>
                  <a:lnTo>
                    <a:pt x="0" y="63499"/>
                  </a:lnTo>
                  <a:lnTo>
                    <a:pt x="4992" y="88209"/>
                  </a:lnTo>
                  <a:lnTo>
                    <a:pt x="18605" y="108394"/>
                  </a:lnTo>
                  <a:lnTo>
                    <a:pt x="38790" y="122007"/>
                  </a:lnTo>
                  <a:lnTo>
                    <a:pt x="63500" y="126999"/>
                  </a:lnTo>
                  <a:lnTo>
                    <a:pt x="88209" y="122007"/>
                  </a:lnTo>
                  <a:lnTo>
                    <a:pt x="108394" y="108394"/>
                  </a:lnTo>
                  <a:lnTo>
                    <a:pt x="122007" y="88209"/>
                  </a:lnTo>
                  <a:lnTo>
                    <a:pt x="125716" y="69849"/>
                  </a:lnTo>
                  <a:lnTo>
                    <a:pt x="63500" y="69849"/>
                  </a:lnTo>
                  <a:lnTo>
                    <a:pt x="63500" y="57149"/>
                  </a:lnTo>
                  <a:lnTo>
                    <a:pt x="125716" y="57149"/>
                  </a:lnTo>
                  <a:lnTo>
                    <a:pt x="122007" y="38790"/>
                  </a:lnTo>
                  <a:lnTo>
                    <a:pt x="108394" y="18605"/>
                  </a:lnTo>
                  <a:lnTo>
                    <a:pt x="88209" y="4992"/>
                  </a:lnTo>
                  <a:lnTo>
                    <a:pt x="63500" y="0"/>
                  </a:lnTo>
                  <a:close/>
                </a:path>
                <a:path w="6885305" h="629920">
                  <a:moveTo>
                    <a:pt x="125716" y="57149"/>
                  </a:moveTo>
                  <a:lnTo>
                    <a:pt x="63500" y="57149"/>
                  </a:lnTo>
                  <a:lnTo>
                    <a:pt x="63500" y="69849"/>
                  </a:lnTo>
                  <a:lnTo>
                    <a:pt x="125716" y="69849"/>
                  </a:lnTo>
                  <a:lnTo>
                    <a:pt x="127000" y="63499"/>
                  </a:lnTo>
                  <a:lnTo>
                    <a:pt x="125716" y="57149"/>
                  </a:lnTo>
                  <a:close/>
                </a:path>
                <a:path w="6885305" h="629920">
                  <a:moveTo>
                    <a:pt x="634238" y="57149"/>
                  </a:moveTo>
                  <a:lnTo>
                    <a:pt x="125716" y="57149"/>
                  </a:lnTo>
                  <a:lnTo>
                    <a:pt x="127000" y="63499"/>
                  </a:lnTo>
                  <a:lnTo>
                    <a:pt x="125716" y="69849"/>
                  </a:lnTo>
                  <a:lnTo>
                    <a:pt x="621538" y="69849"/>
                  </a:lnTo>
                  <a:lnTo>
                    <a:pt x="621538" y="63499"/>
                  </a:lnTo>
                  <a:lnTo>
                    <a:pt x="634238" y="63499"/>
                  </a:lnTo>
                  <a:lnTo>
                    <a:pt x="634238" y="57149"/>
                  </a:lnTo>
                  <a:close/>
                </a:path>
                <a:path w="6885305" h="629920">
                  <a:moveTo>
                    <a:pt x="634238" y="63499"/>
                  </a:moveTo>
                  <a:lnTo>
                    <a:pt x="621538" y="63499"/>
                  </a:lnTo>
                  <a:lnTo>
                    <a:pt x="627888" y="69849"/>
                  </a:lnTo>
                  <a:lnTo>
                    <a:pt x="634238" y="69849"/>
                  </a:lnTo>
                  <a:lnTo>
                    <a:pt x="634238" y="63499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022344" y="3331972"/>
              <a:ext cx="5485130" cy="1231900"/>
            </a:xfrm>
            <a:custGeom>
              <a:avLst/>
              <a:gdLst/>
              <a:ahLst/>
              <a:cxnLst/>
              <a:rect l="l" t="t" r="r" b="b"/>
              <a:pathLst>
                <a:path w="5485130" h="1231900">
                  <a:moveTo>
                    <a:pt x="5421249" y="1104519"/>
                  </a:moveTo>
                  <a:lnTo>
                    <a:pt x="5396539" y="1109493"/>
                  </a:lnTo>
                  <a:lnTo>
                    <a:pt x="5376354" y="1123076"/>
                  </a:lnTo>
                  <a:lnTo>
                    <a:pt x="5362741" y="1143255"/>
                  </a:lnTo>
                  <a:lnTo>
                    <a:pt x="5357749" y="1168019"/>
                  </a:lnTo>
                  <a:lnTo>
                    <a:pt x="5362741" y="1192728"/>
                  </a:lnTo>
                  <a:lnTo>
                    <a:pt x="5376354" y="1212913"/>
                  </a:lnTo>
                  <a:lnTo>
                    <a:pt x="5396539" y="1226526"/>
                  </a:lnTo>
                  <a:lnTo>
                    <a:pt x="5421249" y="1231519"/>
                  </a:lnTo>
                  <a:lnTo>
                    <a:pt x="5446012" y="1226526"/>
                  </a:lnTo>
                  <a:lnTo>
                    <a:pt x="5466191" y="1212913"/>
                  </a:lnTo>
                  <a:lnTo>
                    <a:pt x="5479774" y="1192728"/>
                  </a:lnTo>
                  <a:lnTo>
                    <a:pt x="5483470" y="1174369"/>
                  </a:lnTo>
                  <a:lnTo>
                    <a:pt x="5421249" y="1174369"/>
                  </a:lnTo>
                  <a:lnTo>
                    <a:pt x="5421249" y="1161669"/>
                  </a:lnTo>
                  <a:lnTo>
                    <a:pt x="5483473" y="1161669"/>
                  </a:lnTo>
                  <a:lnTo>
                    <a:pt x="5479774" y="1143255"/>
                  </a:lnTo>
                  <a:lnTo>
                    <a:pt x="5466191" y="1123076"/>
                  </a:lnTo>
                  <a:lnTo>
                    <a:pt x="5446012" y="1109493"/>
                  </a:lnTo>
                  <a:lnTo>
                    <a:pt x="5421249" y="1104519"/>
                  </a:lnTo>
                  <a:close/>
                </a:path>
                <a:path w="5485130" h="1231900">
                  <a:moveTo>
                    <a:pt x="292861" y="63500"/>
                  </a:moveTo>
                  <a:lnTo>
                    <a:pt x="292861" y="1174369"/>
                  </a:lnTo>
                  <a:lnTo>
                    <a:pt x="5359032" y="1174369"/>
                  </a:lnTo>
                  <a:lnTo>
                    <a:pt x="5357749" y="1168019"/>
                  </a:lnTo>
                  <a:lnTo>
                    <a:pt x="305561" y="1168019"/>
                  </a:lnTo>
                  <a:lnTo>
                    <a:pt x="299211" y="1161669"/>
                  </a:lnTo>
                  <a:lnTo>
                    <a:pt x="305561" y="1161669"/>
                  </a:lnTo>
                  <a:lnTo>
                    <a:pt x="305561" y="69850"/>
                  </a:lnTo>
                  <a:lnTo>
                    <a:pt x="299211" y="69850"/>
                  </a:lnTo>
                  <a:lnTo>
                    <a:pt x="292861" y="63500"/>
                  </a:lnTo>
                  <a:close/>
                </a:path>
                <a:path w="5485130" h="1231900">
                  <a:moveTo>
                    <a:pt x="5483473" y="1161669"/>
                  </a:moveTo>
                  <a:lnTo>
                    <a:pt x="5421249" y="1161669"/>
                  </a:lnTo>
                  <a:lnTo>
                    <a:pt x="5421249" y="1174369"/>
                  </a:lnTo>
                  <a:lnTo>
                    <a:pt x="5483470" y="1174369"/>
                  </a:lnTo>
                  <a:lnTo>
                    <a:pt x="5484749" y="1168019"/>
                  </a:lnTo>
                  <a:lnTo>
                    <a:pt x="5483473" y="1161669"/>
                  </a:lnTo>
                  <a:close/>
                </a:path>
                <a:path w="5485130" h="1231900">
                  <a:moveTo>
                    <a:pt x="305561" y="1161669"/>
                  </a:moveTo>
                  <a:lnTo>
                    <a:pt x="299211" y="1161669"/>
                  </a:lnTo>
                  <a:lnTo>
                    <a:pt x="305561" y="1168019"/>
                  </a:lnTo>
                  <a:lnTo>
                    <a:pt x="305561" y="1161669"/>
                  </a:lnTo>
                  <a:close/>
                </a:path>
                <a:path w="5485130" h="1231900">
                  <a:moveTo>
                    <a:pt x="5359029" y="1161669"/>
                  </a:moveTo>
                  <a:lnTo>
                    <a:pt x="305561" y="1161669"/>
                  </a:lnTo>
                  <a:lnTo>
                    <a:pt x="305561" y="1168019"/>
                  </a:lnTo>
                  <a:lnTo>
                    <a:pt x="5357749" y="1168019"/>
                  </a:lnTo>
                  <a:lnTo>
                    <a:pt x="5359029" y="1161669"/>
                  </a:lnTo>
                  <a:close/>
                </a:path>
                <a:path w="5485130" h="1231900">
                  <a:moveTo>
                    <a:pt x="63500" y="0"/>
                  </a:moveTo>
                  <a:lnTo>
                    <a:pt x="38790" y="4992"/>
                  </a:lnTo>
                  <a:lnTo>
                    <a:pt x="18605" y="18605"/>
                  </a:lnTo>
                  <a:lnTo>
                    <a:pt x="4992" y="38790"/>
                  </a:lnTo>
                  <a:lnTo>
                    <a:pt x="0" y="63500"/>
                  </a:lnTo>
                  <a:lnTo>
                    <a:pt x="4992" y="88209"/>
                  </a:lnTo>
                  <a:lnTo>
                    <a:pt x="18605" y="108394"/>
                  </a:lnTo>
                  <a:lnTo>
                    <a:pt x="38790" y="122007"/>
                  </a:lnTo>
                  <a:lnTo>
                    <a:pt x="63500" y="127000"/>
                  </a:lnTo>
                  <a:lnTo>
                    <a:pt x="88209" y="122007"/>
                  </a:lnTo>
                  <a:lnTo>
                    <a:pt x="108394" y="108394"/>
                  </a:lnTo>
                  <a:lnTo>
                    <a:pt x="122007" y="88209"/>
                  </a:lnTo>
                  <a:lnTo>
                    <a:pt x="125716" y="69850"/>
                  </a:lnTo>
                  <a:lnTo>
                    <a:pt x="63500" y="69850"/>
                  </a:lnTo>
                  <a:lnTo>
                    <a:pt x="63500" y="57150"/>
                  </a:lnTo>
                  <a:lnTo>
                    <a:pt x="125716" y="57150"/>
                  </a:lnTo>
                  <a:lnTo>
                    <a:pt x="122007" y="38790"/>
                  </a:lnTo>
                  <a:lnTo>
                    <a:pt x="108394" y="18605"/>
                  </a:lnTo>
                  <a:lnTo>
                    <a:pt x="88209" y="4992"/>
                  </a:lnTo>
                  <a:lnTo>
                    <a:pt x="63500" y="0"/>
                  </a:lnTo>
                  <a:close/>
                </a:path>
                <a:path w="5485130" h="1231900">
                  <a:moveTo>
                    <a:pt x="125716" y="57150"/>
                  </a:moveTo>
                  <a:lnTo>
                    <a:pt x="63500" y="57150"/>
                  </a:lnTo>
                  <a:lnTo>
                    <a:pt x="63500" y="69850"/>
                  </a:lnTo>
                  <a:lnTo>
                    <a:pt x="125716" y="69850"/>
                  </a:lnTo>
                  <a:lnTo>
                    <a:pt x="127000" y="63500"/>
                  </a:lnTo>
                  <a:lnTo>
                    <a:pt x="125716" y="57150"/>
                  </a:lnTo>
                  <a:close/>
                </a:path>
                <a:path w="5485130" h="1231900">
                  <a:moveTo>
                    <a:pt x="305561" y="57150"/>
                  </a:moveTo>
                  <a:lnTo>
                    <a:pt x="125716" y="57150"/>
                  </a:lnTo>
                  <a:lnTo>
                    <a:pt x="127000" y="63500"/>
                  </a:lnTo>
                  <a:lnTo>
                    <a:pt x="125716" y="69850"/>
                  </a:lnTo>
                  <a:lnTo>
                    <a:pt x="292861" y="69850"/>
                  </a:lnTo>
                  <a:lnTo>
                    <a:pt x="292861" y="63500"/>
                  </a:lnTo>
                  <a:lnTo>
                    <a:pt x="305561" y="63500"/>
                  </a:lnTo>
                  <a:lnTo>
                    <a:pt x="305561" y="57150"/>
                  </a:lnTo>
                  <a:close/>
                </a:path>
                <a:path w="5485130" h="1231900">
                  <a:moveTo>
                    <a:pt x="305561" y="63500"/>
                  </a:moveTo>
                  <a:lnTo>
                    <a:pt x="292861" y="63500"/>
                  </a:lnTo>
                  <a:lnTo>
                    <a:pt x="299211" y="69850"/>
                  </a:lnTo>
                  <a:lnTo>
                    <a:pt x="305561" y="69850"/>
                  </a:lnTo>
                  <a:lnTo>
                    <a:pt x="305561" y="6350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73253" y="4510533"/>
            <a:ext cx="183737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55" dirty="0">
                <a:latin typeface="Arial Black"/>
                <a:cs typeface="Arial Black"/>
              </a:rPr>
              <a:t>Sumber </a:t>
            </a:r>
            <a:r>
              <a:rPr sz="1200" spc="-140" dirty="0">
                <a:latin typeface="Arial Black"/>
                <a:cs typeface="Arial Black"/>
              </a:rPr>
              <a:t>: </a:t>
            </a:r>
            <a:r>
              <a:rPr sz="1200" spc="-165" dirty="0">
                <a:latin typeface="Arial Black"/>
                <a:cs typeface="Arial Black"/>
              </a:rPr>
              <a:t>Sekretariat </a:t>
            </a:r>
            <a:r>
              <a:rPr sz="1200" spc="-130" dirty="0">
                <a:latin typeface="Arial Black"/>
                <a:cs typeface="Arial Black"/>
              </a:rPr>
              <a:t>Adipura</a:t>
            </a:r>
            <a:r>
              <a:rPr sz="1200" spc="-105" dirty="0">
                <a:latin typeface="Arial Black"/>
                <a:cs typeface="Arial Black"/>
              </a:rPr>
              <a:t> </a:t>
            </a:r>
            <a:r>
              <a:rPr sz="1200" spc="-140" dirty="0">
                <a:latin typeface="Arial Black"/>
                <a:cs typeface="Arial Black"/>
              </a:rPr>
              <a:t>(2013)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89291" y="5245608"/>
            <a:ext cx="114061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55" dirty="0">
                <a:latin typeface="Arial Black"/>
                <a:cs typeface="Arial Black"/>
              </a:rPr>
              <a:t>Sumber </a:t>
            </a:r>
            <a:r>
              <a:rPr sz="1200" spc="-140" dirty="0">
                <a:latin typeface="Arial Black"/>
                <a:cs typeface="Arial Black"/>
              </a:rPr>
              <a:t>: </a:t>
            </a:r>
            <a:r>
              <a:rPr sz="1200" spc="-254" dirty="0">
                <a:latin typeface="Arial Black"/>
                <a:cs typeface="Arial Black"/>
              </a:rPr>
              <a:t>KLHK</a:t>
            </a:r>
            <a:r>
              <a:rPr sz="1200" spc="-195" dirty="0">
                <a:latin typeface="Arial Black"/>
                <a:cs typeface="Arial Black"/>
              </a:rPr>
              <a:t> </a:t>
            </a:r>
            <a:r>
              <a:rPr sz="1200" spc="-140" dirty="0">
                <a:latin typeface="Arial Black"/>
                <a:cs typeface="Arial Black"/>
              </a:rPr>
              <a:t>(2020)</a:t>
            </a:r>
            <a:endParaRPr sz="1200" dirty="0"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01186" y="4298061"/>
            <a:ext cx="345757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95" dirty="0">
                <a:latin typeface="Arial"/>
                <a:cs typeface="Arial"/>
              </a:rPr>
              <a:t>57%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346681" y="6250184"/>
            <a:ext cx="1702641" cy="318515"/>
            <a:chOff x="1379839" y="6173082"/>
            <a:chExt cx="1702641" cy="318515"/>
          </a:xfrm>
        </p:grpSpPr>
        <p:sp>
          <p:nvSpPr>
            <p:cNvPr id="23" name="object 4"/>
            <p:cNvSpPr/>
            <p:nvPr/>
          </p:nvSpPr>
          <p:spPr>
            <a:xfrm>
              <a:off x="1379839" y="6173082"/>
              <a:ext cx="228600" cy="31851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24" name="object 29"/>
            <p:cNvSpPr txBox="1"/>
            <p:nvPr/>
          </p:nvSpPr>
          <p:spPr>
            <a:xfrm>
              <a:off x="1628107" y="6289582"/>
              <a:ext cx="1454373" cy="15388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ts val="1240"/>
                </a:lnSpc>
              </a:pPr>
              <a:r>
                <a:rPr sz="1200" spc="-5" dirty="0">
                  <a:solidFill>
                    <a:srgbClr val="7E7E7E"/>
                  </a:solidFill>
                  <a:latin typeface="Carlito"/>
                  <a:cs typeface="Carlito"/>
                </a:rPr>
                <a:t>@projectbindonesia</a:t>
              </a:r>
              <a:endParaRPr sz="1200" dirty="0">
                <a:latin typeface="Carlito"/>
                <a:cs typeface="Carlito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4601250" y="6202338"/>
            <a:ext cx="1948920" cy="385574"/>
            <a:chOff x="5751268" y="6463811"/>
            <a:chExt cx="1177980" cy="411225"/>
          </a:xfrm>
        </p:grpSpPr>
        <p:sp>
          <p:nvSpPr>
            <p:cNvPr id="26" name="object 2"/>
            <p:cNvSpPr/>
            <p:nvPr/>
          </p:nvSpPr>
          <p:spPr>
            <a:xfrm>
              <a:off x="5751268" y="6463811"/>
              <a:ext cx="214385" cy="22601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31"/>
            <p:cNvSpPr txBox="1"/>
            <p:nvPr/>
          </p:nvSpPr>
          <p:spPr>
            <a:xfrm>
              <a:off x="6013419" y="6567259"/>
              <a:ext cx="915829" cy="30777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ts val="1240"/>
                </a:lnSpc>
              </a:pPr>
              <a:r>
                <a:rPr sz="1200" spc="-5" dirty="0">
                  <a:solidFill>
                    <a:srgbClr val="7E7E7E"/>
                  </a:solidFill>
                  <a:latin typeface="Carlito"/>
                  <a:cs typeface="Carlito"/>
                </a:rPr>
                <a:t>Project </a:t>
              </a:r>
              <a:r>
                <a:rPr sz="1200" dirty="0">
                  <a:solidFill>
                    <a:srgbClr val="7E7E7E"/>
                  </a:solidFill>
                  <a:latin typeface="Carlito"/>
                  <a:cs typeface="Carlito"/>
                </a:rPr>
                <a:t>B</a:t>
              </a:r>
              <a:r>
                <a:rPr sz="1200" spc="-70" dirty="0">
                  <a:solidFill>
                    <a:srgbClr val="7E7E7E"/>
                  </a:solidFill>
                  <a:latin typeface="Carlito"/>
                  <a:cs typeface="Carlito"/>
                </a:rPr>
                <a:t> </a:t>
              </a:r>
              <a:r>
                <a:rPr sz="1200" dirty="0">
                  <a:solidFill>
                    <a:srgbClr val="7E7E7E"/>
                  </a:solidFill>
                  <a:latin typeface="Carlito"/>
                  <a:cs typeface="Carlito"/>
                </a:rPr>
                <a:t>Indonesia</a:t>
              </a:r>
              <a:endParaRPr sz="1200" dirty="0">
                <a:latin typeface="Carlito"/>
                <a:cs typeface="Carlito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2169652" y="6255508"/>
            <a:ext cx="2140268" cy="318515"/>
            <a:chOff x="2568512" y="6240272"/>
            <a:chExt cx="2140268" cy="318515"/>
          </a:xfrm>
        </p:grpSpPr>
        <p:sp>
          <p:nvSpPr>
            <p:cNvPr id="29" name="object 27"/>
            <p:cNvSpPr txBox="1"/>
            <p:nvPr/>
          </p:nvSpPr>
          <p:spPr>
            <a:xfrm>
              <a:off x="2873312" y="6303635"/>
              <a:ext cx="1835468" cy="15388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ts val="1240"/>
                </a:lnSpc>
              </a:pPr>
              <a:r>
                <a:rPr sz="1200" spc="-5" dirty="0">
                  <a:solidFill>
                    <a:srgbClr val="7E7E7E"/>
                  </a:solidFill>
                  <a:latin typeface="Carlito"/>
                  <a:cs typeface="Carlito"/>
                </a:rPr>
                <a:t>@projectbindonesiakatalog</a:t>
              </a:r>
              <a:endParaRPr sz="1200" dirty="0">
                <a:latin typeface="Carlito"/>
                <a:cs typeface="Carlito"/>
              </a:endParaRPr>
            </a:p>
          </p:txBody>
        </p:sp>
        <p:sp>
          <p:nvSpPr>
            <p:cNvPr id="30" name="object 4"/>
            <p:cNvSpPr/>
            <p:nvPr/>
          </p:nvSpPr>
          <p:spPr>
            <a:xfrm>
              <a:off x="2568512" y="6240272"/>
              <a:ext cx="304800" cy="31851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534771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object 9"/>
          <p:cNvGrpSpPr/>
          <p:nvPr/>
        </p:nvGrpSpPr>
        <p:grpSpPr>
          <a:xfrm>
            <a:off x="-14863" y="890"/>
            <a:ext cx="5350669" cy="6315710"/>
            <a:chOff x="0" y="0"/>
            <a:chExt cx="7134225" cy="6315710"/>
          </a:xfrm>
        </p:grpSpPr>
        <p:sp>
          <p:nvSpPr>
            <p:cNvPr id="10" name="object 10"/>
            <p:cNvSpPr/>
            <p:nvPr/>
          </p:nvSpPr>
          <p:spPr>
            <a:xfrm>
              <a:off x="0" y="0"/>
              <a:ext cx="7115555" cy="631545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0"/>
              <a:ext cx="7134225" cy="6315710"/>
            </a:xfrm>
            <a:custGeom>
              <a:avLst/>
              <a:gdLst/>
              <a:ahLst/>
              <a:cxnLst/>
              <a:rect l="l" t="t" r="r" b="b"/>
              <a:pathLst>
                <a:path w="7134225" h="6315710">
                  <a:moveTo>
                    <a:pt x="7133843" y="0"/>
                  </a:moveTo>
                  <a:lnTo>
                    <a:pt x="0" y="0"/>
                  </a:lnTo>
                  <a:lnTo>
                    <a:pt x="0" y="6315456"/>
                  </a:lnTo>
                  <a:lnTo>
                    <a:pt x="7133843" y="6315456"/>
                  </a:lnTo>
                  <a:lnTo>
                    <a:pt x="7133843" y="0"/>
                  </a:lnTo>
                  <a:close/>
                </a:path>
              </a:pathLst>
            </a:custGeom>
            <a:solidFill>
              <a:srgbClr val="000000">
                <a:alpha val="8313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554551" y="1024127"/>
            <a:ext cx="3407569" cy="2290572"/>
            <a:chOff x="7648956" y="986027"/>
            <a:chExt cx="4543425" cy="1717675"/>
          </a:xfrm>
        </p:grpSpPr>
        <p:sp>
          <p:nvSpPr>
            <p:cNvPr id="13" name="object 13"/>
            <p:cNvSpPr/>
            <p:nvPr/>
          </p:nvSpPr>
          <p:spPr>
            <a:xfrm>
              <a:off x="8346948" y="986027"/>
              <a:ext cx="3845052" cy="171754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694420" y="986027"/>
              <a:ext cx="3497579" cy="1717675"/>
            </a:xfrm>
            <a:custGeom>
              <a:avLst/>
              <a:gdLst/>
              <a:ahLst/>
              <a:cxnLst/>
              <a:rect l="l" t="t" r="r" b="b"/>
              <a:pathLst>
                <a:path w="3497579" h="1717675">
                  <a:moveTo>
                    <a:pt x="3497579" y="0"/>
                  </a:moveTo>
                  <a:lnTo>
                    <a:pt x="0" y="0"/>
                  </a:lnTo>
                  <a:lnTo>
                    <a:pt x="0" y="1717548"/>
                  </a:lnTo>
                  <a:lnTo>
                    <a:pt x="3497579" y="1717548"/>
                  </a:lnTo>
                  <a:lnTo>
                    <a:pt x="3497579" y="0"/>
                  </a:lnTo>
                  <a:close/>
                </a:path>
              </a:pathLst>
            </a:custGeom>
            <a:solidFill>
              <a:srgbClr val="000000">
                <a:alpha val="9097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648956" y="986027"/>
              <a:ext cx="2028825" cy="1153795"/>
            </a:xfrm>
            <a:custGeom>
              <a:avLst/>
              <a:gdLst/>
              <a:ahLst/>
              <a:cxnLst/>
              <a:rect l="l" t="t" r="r" b="b"/>
              <a:pathLst>
                <a:path w="2028825" h="1153795">
                  <a:moveTo>
                    <a:pt x="2028444" y="0"/>
                  </a:moveTo>
                  <a:lnTo>
                    <a:pt x="1136904" y="0"/>
                  </a:lnTo>
                  <a:lnTo>
                    <a:pt x="0" y="0"/>
                  </a:lnTo>
                  <a:lnTo>
                    <a:pt x="0" y="964184"/>
                  </a:lnTo>
                  <a:lnTo>
                    <a:pt x="6756" y="1014564"/>
                  </a:lnTo>
                  <a:lnTo>
                    <a:pt x="25869" y="1059827"/>
                  </a:lnTo>
                  <a:lnTo>
                    <a:pt x="55499" y="1098169"/>
                  </a:lnTo>
                  <a:lnTo>
                    <a:pt x="93840" y="1127798"/>
                  </a:lnTo>
                  <a:lnTo>
                    <a:pt x="139103" y="1146911"/>
                  </a:lnTo>
                  <a:lnTo>
                    <a:pt x="189484" y="1153668"/>
                  </a:lnTo>
                  <a:lnTo>
                    <a:pt x="947420" y="1153668"/>
                  </a:lnTo>
                  <a:lnTo>
                    <a:pt x="997788" y="1146911"/>
                  </a:lnTo>
                  <a:lnTo>
                    <a:pt x="1043051" y="1127798"/>
                  </a:lnTo>
                  <a:lnTo>
                    <a:pt x="1081405" y="1098169"/>
                  </a:lnTo>
                  <a:lnTo>
                    <a:pt x="1111021" y="1059827"/>
                  </a:lnTo>
                  <a:lnTo>
                    <a:pt x="1130134" y="1014564"/>
                  </a:lnTo>
                  <a:lnTo>
                    <a:pt x="1136904" y="964184"/>
                  </a:lnTo>
                  <a:lnTo>
                    <a:pt x="1136904" y="894207"/>
                  </a:lnTo>
                  <a:lnTo>
                    <a:pt x="1138250" y="844677"/>
                  </a:lnTo>
                  <a:lnTo>
                    <a:pt x="1142238" y="795845"/>
                  </a:lnTo>
                  <a:lnTo>
                    <a:pt x="1148816" y="747788"/>
                  </a:lnTo>
                  <a:lnTo>
                    <a:pt x="1157909" y="700582"/>
                  </a:lnTo>
                  <a:lnTo>
                    <a:pt x="1169441" y="654304"/>
                  </a:lnTo>
                  <a:lnTo>
                    <a:pt x="1183335" y="609003"/>
                  </a:lnTo>
                  <a:lnTo>
                    <a:pt x="1199527" y="564756"/>
                  </a:lnTo>
                  <a:lnTo>
                    <a:pt x="1217955" y="521639"/>
                  </a:lnTo>
                  <a:lnTo>
                    <a:pt x="1238529" y="479717"/>
                  </a:lnTo>
                  <a:lnTo>
                    <a:pt x="1261211" y="439064"/>
                  </a:lnTo>
                  <a:lnTo>
                    <a:pt x="1285900" y="399745"/>
                  </a:lnTo>
                  <a:lnTo>
                    <a:pt x="1312532" y="361835"/>
                  </a:lnTo>
                  <a:lnTo>
                    <a:pt x="1341056" y="325412"/>
                  </a:lnTo>
                  <a:lnTo>
                    <a:pt x="1371371" y="290525"/>
                  </a:lnTo>
                  <a:lnTo>
                    <a:pt x="1403438" y="257263"/>
                  </a:lnTo>
                  <a:lnTo>
                    <a:pt x="1437170" y="225691"/>
                  </a:lnTo>
                  <a:lnTo>
                    <a:pt x="1472501" y="195872"/>
                  </a:lnTo>
                  <a:lnTo>
                    <a:pt x="1509356" y="167881"/>
                  </a:lnTo>
                  <a:lnTo>
                    <a:pt x="1547660" y="141782"/>
                  </a:lnTo>
                  <a:lnTo>
                    <a:pt x="1587360" y="117665"/>
                  </a:lnTo>
                  <a:lnTo>
                    <a:pt x="1628381" y="95580"/>
                  </a:lnTo>
                  <a:lnTo>
                    <a:pt x="1670646" y="75603"/>
                  </a:lnTo>
                  <a:lnTo>
                    <a:pt x="1714080" y="57797"/>
                  </a:lnTo>
                  <a:lnTo>
                    <a:pt x="1758632" y="42240"/>
                  </a:lnTo>
                  <a:lnTo>
                    <a:pt x="1804212" y="29006"/>
                  </a:lnTo>
                  <a:lnTo>
                    <a:pt x="1850771" y="18161"/>
                  </a:lnTo>
                  <a:lnTo>
                    <a:pt x="2028444" y="254"/>
                  </a:lnTo>
                  <a:lnTo>
                    <a:pt x="2028444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5633050" y="3570097"/>
            <a:ext cx="3407569" cy="2493388"/>
            <a:chOff x="7648956" y="3564635"/>
            <a:chExt cx="4543425" cy="2307590"/>
          </a:xfrm>
        </p:grpSpPr>
        <p:sp>
          <p:nvSpPr>
            <p:cNvPr id="17" name="object 17"/>
            <p:cNvSpPr/>
            <p:nvPr/>
          </p:nvSpPr>
          <p:spPr>
            <a:xfrm>
              <a:off x="8346948" y="3564635"/>
              <a:ext cx="3845052" cy="230733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346948" y="3564635"/>
              <a:ext cx="3845560" cy="2307590"/>
            </a:xfrm>
            <a:custGeom>
              <a:avLst/>
              <a:gdLst/>
              <a:ahLst/>
              <a:cxnLst/>
              <a:rect l="l" t="t" r="r" b="b"/>
              <a:pathLst>
                <a:path w="3845559" h="2307590">
                  <a:moveTo>
                    <a:pt x="3845052" y="0"/>
                  </a:moveTo>
                  <a:lnTo>
                    <a:pt x="0" y="0"/>
                  </a:lnTo>
                  <a:lnTo>
                    <a:pt x="0" y="2307336"/>
                  </a:lnTo>
                  <a:lnTo>
                    <a:pt x="3845052" y="2307336"/>
                  </a:lnTo>
                  <a:lnTo>
                    <a:pt x="3845052" y="0"/>
                  </a:lnTo>
                  <a:close/>
                </a:path>
              </a:pathLst>
            </a:custGeom>
            <a:solidFill>
              <a:srgbClr val="000000">
                <a:alpha val="9097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648956" y="3564635"/>
              <a:ext cx="2028825" cy="1153795"/>
            </a:xfrm>
            <a:custGeom>
              <a:avLst/>
              <a:gdLst/>
              <a:ahLst/>
              <a:cxnLst/>
              <a:rect l="l" t="t" r="r" b="b"/>
              <a:pathLst>
                <a:path w="2028825" h="1153795">
                  <a:moveTo>
                    <a:pt x="2028444" y="0"/>
                  </a:moveTo>
                  <a:lnTo>
                    <a:pt x="1136904" y="0"/>
                  </a:lnTo>
                  <a:lnTo>
                    <a:pt x="0" y="0"/>
                  </a:lnTo>
                  <a:lnTo>
                    <a:pt x="0" y="964184"/>
                  </a:lnTo>
                  <a:lnTo>
                    <a:pt x="6756" y="1014564"/>
                  </a:lnTo>
                  <a:lnTo>
                    <a:pt x="25869" y="1059827"/>
                  </a:lnTo>
                  <a:lnTo>
                    <a:pt x="55499" y="1098169"/>
                  </a:lnTo>
                  <a:lnTo>
                    <a:pt x="93840" y="1127798"/>
                  </a:lnTo>
                  <a:lnTo>
                    <a:pt x="139103" y="1146911"/>
                  </a:lnTo>
                  <a:lnTo>
                    <a:pt x="189484" y="1153668"/>
                  </a:lnTo>
                  <a:lnTo>
                    <a:pt x="947420" y="1153668"/>
                  </a:lnTo>
                  <a:lnTo>
                    <a:pt x="997788" y="1146911"/>
                  </a:lnTo>
                  <a:lnTo>
                    <a:pt x="1043051" y="1127798"/>
                  </a:lnTo>
                  <a:lnTo>
                    <a:pt x="1081405" y="1098169"/>
                  </a:lnTo>
                  <a:lnTo>
                    <a:pt x="1111021" y="1059827"/>
                  </a:lnTo>
                  <a:lnTo>
                    <a:pt x="1130134" y="1014564"/>
                  </a:lnTo>
                  <a:lnTo>
                    <a:pt x="1136904" y="964184"/>
                  </a:lnTo>
                  <a:lnTo>
                    <a:pt x="1136904" y="895096"/>
                  </a:lnTo>
                  <a:lnTo>
                    <a:pt x="1138250" y="845515"/>
                  </a:lnTo>
                  <a:lnTo>
                    <a:pt x="1142238" y="796645"/>
                  </a:lnTo>
                  <a:lnTo>
                    <a:pt x="1148816" y="748550"/>
                  </a:lnTo>
                  <a:lnTo>
                    <a:pt x="1157909" y="701294"/>
                  </a:lnTo>
                  <a:lnTo>
                    <a:pt x="1169441" y="654964"/>
                  </a:lnTo>
                  <a:lnTo>
                    <a:pt x="1183335" y="609612"/>
                  </a:lnTo>
                  <a:lnTo>
                    <a:pt x="1199527" y="565315"/>
                  </a:lnTo>
                  <a:lnTo>
                    <a:pt x="1217955" y="522160"/>
                  </a:lnTo>
                  <a:lnTo>
                    <a:pt x="1238529" y="480187"/>
                  </a:lnTo>
                  <a:lnTo>
                    <a:pt x="1261211" y="439496"/>
                  </a:lnTo>
                  <a:lnTo>
                    <a:pt x="1285900" y="400138"/>
                  </a:lnTo>
                  <a:lnTo>
                    <a:pt x="1312532" y="362178"/>
                  </a:lnTo>
                  <a:lnTo>
                    <a:pt x="1341056" y="325716"/>
                  </a:lnTo>
                  <a:lnTo>
                    <a:pt x="1371371" y="290791"/>
                  </a:lnTo>
                  <a:lnTo>
                    <a:pt x="1403438" y="257492"/>
                  </a:lnTo>
                  <a:lnTo>
                    <a:pt x="1437170" y="225882"/>
                  </a:lnTo>
                  <a:lnTo>
                    <a:pt x="1472501" y="196024"/>
                  </a:lnTo>
                  <a:lnTo>
                    <a:pt x="1509356" y="168008"/>
                  </a:lnTo>
                  <a:lnTo>
                    <a:pt x="1547660" y="141884"/>
                  </a:lnTo>
                  <a:lnTo>
                    <a:pt x="1587360" y="117741"/>
                  </a:lnTo>
                  <a:lnTo>
                    <a:pt x="1628381" y="95631"/>
                  </a:lnTo>
                  <a:lnTo>
                    <a:pt x="1670646" y="75628"/>
                  </a:lnTo>
                  <a:lnTo>
                    <a:pt x="1714080" y="57823"/>
                  </a:lnTo>
                  <a:lnTo>
                    <a:pt x="1758632" y="42252"/>
                  </a:lnTo>
                  <a:lnTo>
                    <a:pt x="1804212" y="29019"/>
                  </a:lnTo>
                  <a:lnTo>
                    <a:pt x="1850771" y="18161"/>
                  </a:lnTo>
                  <a:lnTo>
                    <a:pt x="2028444" y="254"/>
                  </a:lnTo>
                  <a:lnTo>
                    <a:pt x="2028444" y="0"/>
                  </a:lnTo>
                  <a:close/>
                </a:path>
              </a:pathLst>
            </a:custGeom>
            <a:solidFill>
              <a:srgbClr val="DA8F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139428" y="3619499"/>
              <a:ext cx="2307335" cy="123139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7104507" y="1169289"/>
            <a:ext cx="851535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5" dirty="0">
                <a:solidFill>
                  <a:srgbClr val="FFFFFF"/>
                </a:solidFill>
                <a:latin typeface="Gothic Uralic"/>
                <a:cs typeface="Gothic Uralic"/>
              </a:rPr>
              <a:t>11</a:t>
            </a:r>
            <a:r>
              <a:rPr sz="1600" b="1" spc="5" dirty="0">
                <a:solidFill>
                  <a:srgbClr val="FFFFFF"/>
                </a:solidFill>
                <a:latin typeface="Gothic Uralic"/>
                <a:cs typeface="Gothic Uralic"/>
              </a:rPr>
              <a:t>%</a:t>
            </a:r>
            <a:endParaRPr sz="1600" dirty="0">
              <a:latin typeface="Gothic Uralic"/>
              <a:cs typeface="Gothic Uralic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104031" y="3686861"/>
            <a:ext cx="1679258" cy="2371162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sz="2000" b="1" dirty="0">
                <a:solidFill>
                  <a:srgbClr val="C00000"/>
                </a:solidFill>
                <a:latin typeface="Gothic Uralic"/>
                <a:cs typeface="Gothic Uralic"/>
              </a:rPr>
              <a:t>97,9%</a:t>
            </a:r>
            <a:endParaRPr sz="2000" dirty="0">
              <a:latin typeface="Gothic Uralic"/>
              <a:cs typeface="Gothic Uralic"/>
            </a:endParaRPr>
          </a:p>
          <a:p>
            <a:pPr marL="12700" marR="5080">
              <a:lnSpc>
                <a:spcPct val="100000"/>
              </a:lnSpc>
              <a:spcBef>
                <a:spcPts val="285"/>
              </a:spcBef>
            </a:pPr>
            <a:r>
              <a:rPr sz="2000" spc="-120" dirty="0">
                <a:solidFill>
                  <a:srgbClr val="FFFFFF"/>
                </a:solidFill>
                <a:latin typeface="Arial"/>
                <a:cs typeface="Arial"/>
              </a:rPr>
              <a:t>Keinginan </a:t>
            </a:r>
            <a:r>
              <a:rPr sz="2000" spc="-60" dirty="0">
                <a:solidFill>
                  <a:srgbClr val="FFFFFF"/>
                </a:solidFill>
                <a:latin typeface="Arial"/>
                <a:cs typeface="Arial"/>
              </a:rPr>
              <a:t>untuk  </a:t>
            </a:r>
            <a:r>
              <a:rPr sz="2000" spc="-114" dirty="0">
                <a:solidFill>
                  <a:srgbClr val="FFFFFF"/>
                </a:solidFill>
                <a:latin typeface="Arial"/>
                <a:cs typeface="Arial"/>
              </a:rPr>
              <a:t>melakukan</a:t>
            </a:r>
            <a:r>
              <a:rPr sz="2000" spc="-2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14" dirty="0">
                <a:solidFill>
                  <a:srgbClr val="FFFFFF"/>
                </a:solidFill>
                <a:latin typeface="Arial"/>
                <a:cs typeface="Arial"/>
              </a:rPr>
              <a:t>pengurangan  </a:t>
            </a:r>
            <a:r>
              <a:rPr sz="2000" spc="-130" dirty="0">
                <a:solidFill>
                  <a:srgbClr val="FFFFFF"/>
                </a:solidFill>
                <a:latin typeface="Arial"/>
                <a:cs typeface="Arial"/>
              </a:rPr>
              <a:t>sampah</a:t>
            </a:r>
            <a:r>
              <a:rPr sz="2000" spc="-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75" dirty="0">
                <a:solidFill>
                  <a:srgbClr val="FFFFFF"/>
                </a:solidFill>
                <a:latin typeface="Arial"/>
                <a:cs typeface="Arial"/>
              </a:rPr>
              <a:t>plastik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z="2000" spc="-90" dirty="0">
                <a:solidFill>
                  <a:srgbClr val="FFFFFF"/>
                </a:solidFill>
                <a:latin typeface="Arial"/>
                <a:cs typeface="Arial"/>
              </a:rPr>
              <a:t>Survei </a:t>
            </a:r>
            <a:r>
              <a:rPr sz="2000" spc="-114" dirty="0">
                <a:solidFill>
                  <a:srgbClr val="FFFFFF"/>
                </a:solidFill>
                <a:latin typeface="Arial"/>
                <a:cs typeface="Arial"/>
              </a:rPr>
              <a:t>Kompas</a:t>
            </a:r>
            <a:r>
              <a:rPr sz="2000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65" dirty="0">
                <a:solidFill>
                  <a:srgbClr val="FFFFFF"/>
                </a:solidFill>
                <a:latin typeface="Arial"/>
                <a:cs typeface="Arial"/>
              </a:rPr>
              <a:t>(2019)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88696" y="403352"/>
            <a:ext cx="2621756" cy="1273938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430"/>
              </a:spcBef>
            </a:pPr>
            <a:r>
              <a:rPr sz="2000" b="1" spc="-10" dirty="0">
                <a:solidFill>
                  <a:srgbClr val="FFFFFF"/>
                </a:solidFill>
                <a:latin typeface="Gothic Uralic"/>
                <a:cs typeface="Gothic Uralic"/>
              </a:rPr>
              <a:t>INDEKS </a:t>
            </a:r>
            <a:r>
              <a:rPr sz="2000" b="1" spc="-5" dirty="0">
                <a:solidFill>
                  <a:srgbClr val="FFFFFF"/>
                </a:solidFill>
                <a:latin typeface="Gothic Uralic"/>
                <a:cs typeface="Gothic Uralic"/>
              </a:rPr>
              <a:t>PERILAKU  </a:t>
            </a:r>
            <a:r>
              <a:rPr sz="2000" b="1" spc="-10" dirty="0">
                <a:solidFill>
                  <a:srgbClr val="FFFFFF"/>
                </a:solidFill>
                <a:latin typeface="Gothic Uralic"/>
                <a:cs typeface="Gothic Uralic"/>
              </a:rPr>
              <a:t>KETIDAKPEDULIAN  </a:t>
            </a:r>
            <a:r>
              <a:rPr sz="2000" b="1" spc="-5" dirty="0">
                <a:solidFill>
                  <a:srgbClr val="FFFFFF"/>
                </a:solidFill>
                <a:latin typeface="Gothic Uralic"/>
                <a:cs typeface="Gothic Uralic"/>
              </a:rPr>
              <a:t>LINGKUNGAN </a:t>
            </a:r>
            <a:r>
              <a:rPr sz="2000" b="1" spc="-10" dirty="0">
                <a:solidFill>
                  <a:srgbClr val="FFFFFF"/>
                </a:solidFill>
                <a:latin typeface="Gothic Uralic"/>
                <a:cs typeface="Gothic Uralic"/>
              </a:rPr>
              <a:t>HIDUP  </a:t>
            </a:r>
            <a:r>
              <a:rPr sz="2000" b="1" spc="-5" dirty="0">
                <a:solidFill>
                  <a:srgbClr val="FFFFFF"/>
                </a:solidFill>
                <a:latin typeface="Gothic Uralic"/>
                <a:cs typeface="Gothic Uralic"/>
              </a:rPr>
              <a:t>INDONESIA</a:t>
            </a:r>
            <a:r>
              <a:rPr sz="2800" b="1" spc="35" dirty="0">
                <a:solidFill>
                  <a:srgbClr val="FFFFFF"/>
                </a:solidFill>
                <a:latin typeface="Gothic Uralic"/>
                <a:cs typeface="Gothic Uralic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Gothic Uralic"/>
                <a:cs typeface="Gothic Uralic"/>
              </a:rPr>
              <a:t>2018</a:t>
            </a:r>
            <a:endParaRPr sz="2000" dirty="0">
              <a:latin typeface="Gothic Uralic"/>
              <a:cs typeface="Gothic Uralic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5900166" y="3919728"/>
            <a:ext cx="542925" cy="520065"/>
            <a:chOff x="7866888" y="3919728"/>
            <a:chExt cx="723900" cy="520065"/>
          </a:xfrm>
        </p:grpSpPr>
        <p:sp>
          <p:nvSpPr>
            <p:cNvPr id="25" name="object 25"/>
            <p:cNvSpPr/>
            <p:nvPr/>
          </p:nvSpPr>
          <p:spPr>
            <a:xfrm>
              <a:off x="7866888" y="3919728"/>
              <a:ext cx="723900" cy="51968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866888" y="3919728"/>
              <a:ext cx="617220" cy="413384"/>
            </a:xfrm>
            <a:custGeom>
              <a:avLst/>
              <a:gdLst/>
              <a:ahLst/>
              <a:cxnLst/>
              <a:rect l="l" t="t" r="r" b="b"/>
              <a:pathLst>
                <a:path w="617220" h="413385">
                  <a:moveTo>
                    <a:pt x="610742" y="387223"/>
                  </a:moveTo>
                  <a:lnTo>
                    <a:pt x="6476" y="387223"/>
                  </a:lnTo>
                  <a:lnTo>
                    <a:pt x="0" y="393700"/>
                  </a:lnTo>
                  <a:lnTo>
                    <a:pt x="0" y="406527"/>
                  </a:lnTo>
                  <a:lnTo>
                    <a:pt x="6476" y="413004"/>
                  </a:lnTo>
                  <a:lnTo>
                    <a:pt x="610742" y="413004"/>
                  </a:lnTo>
                  <a:lnTo>
                    <a:pt x="617219" y="406527"/>
                  </a:lnTo>
                  <a:lnTo>
                    <a:pt x="617219" y="393700"/>
                  </a:lnTo>
                  <a:lnTo>
                    <a:pt x="610742" y="387223"/>
                  </a:lnTo>
                  <a:close/>
                </a:path>
                <a:path w="617220" h="413385">
                  <a:moveTo>
                    <a:pt x="122173" y="258064"/>
                  </a:moveTo>
                  <a:lnTo>
                    <a:pt x="32130" y="258064"/>
                  </a:lnTo>
                  <a:lnTo>
                    <a:pt x="25653" y="264541"/>
                  </a:lnTo>
                  <a:lnTo>
                    <a:pt x="25653" y="387223"/>
                  </a:lnTo>
                  <a:lnTo>
                    <a:pt x="128523" y="387223"/>
                  </a:lnTo>
                  <a:lnTo>
                    <a:pt x="128523" y="264541"/>
                  </a:lnTo>
                  <a:lnTo>
                    <a:pt x="122173" y="258064"/>
                  </a:lnTo>
                  <a:close/>
                </a:path>
                <a:path w="617220" h="413385">
                  <a:moveTo>
                    <a:pt x="276478" y="129032"/>
                  </a:moveTo>
                  <a:lnTo>
                    <a:pt x="186435" y="129032"/>
                  </a:lnTo>
                  <a:lnTo>
                    <a:pt x="179958" y="135509"/>
                  </a:lnTo>
                  <a:lnTo>
                    <a:pt x="179958" y="387223"/>
                  </a:lnTo>
                  <a:lnTo>
                    <a:pt x="282828" y="387223"/>
                  </a:lnTo>
                  <a:lnTo>
                    <a:pt x="282828" y="135509"/>
                  </a:lnTo>
                  <a:lnTo>
                    <a:pt x="276478" y="129032"/>
                  </a:lnTo>
                  <a:close/>
                </a:path>
                <a:path w="617220" h="413385">
                  <a:moveTo>
                    <a:pt x="430783" y="180721"/>
                  </a:moveTo>
                  <a:lnTo>
                    <a:pt x="340740" y="180721"/>
                  </a:lnTo>
                  <a:lnTo>
                    <a:pt x="334263" y="187198"/>
                  </a:lnTo>
                  <a:lnTo>
                    <a:pt x="334263" y="387223"/>
                  </a:lnTo>
                  <a:lnTo>
                    <a:pt x="437133" y="387223"/>
                  </a:lnTo>
                  <a:lnTo>
                    <a:pt x="437133" y="187198"/>
                  </a:lnTo>
                  <a:lnTo>
                    <a:pt x="430783" y="180721"/>
                  </a:lnTo>
                  <a:close/>
                </a:path>
                <a:path w="617220" h="413385">
                  <a:moveTo>
                    <a:pt x="585088" y="0"/>
                  </a:moveTo>
                  <a:lnTo>
                    <a:pt x="495045" y="0"/>
                  </a:lnTo>
                  <a:lnTo>
                    <a:pt x="488568" y="6477"/>
                  </a:lnTo>
                  <a:lnTo>
                    <a:pt x="488568" y="387223"/>
                  </a:lnTo>
                  <a:lnTo>
                    <a:pt x="591438" y="387223"/>
                  </a:lnTo>
                  <a:lnTo>
                    <a:pt x="591438" y="6477"/>
                  </a:lnTo>
                  <a:lnTo>
                    <a:pt x="5850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5932169" y="1249680"/>
            <a:ext cx="541973" cy="723900"/>
            <a:chOff x="7909559" y="1249680"/>
            <a:chExt cx="722630" cy="723900"/>
          </a:xfrm>
        </p:grpSpPr>
        <p:sp>
          <p:nvSpPr>
            <p:cNvPr id="28" name="object 28"/>
            <p:cNvSpPr/>
            <p:nvPr/>
          </p:nvSpPr>
          <p:spPr>
            <a:xfrm>
              <a:off x="7909559" y="1249680"/>
              <a:ext cx="722376" cy="7239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909560" y="1249679"/>
              <a:ext cx="615950" cy="617220"/>
            </a:xfrm>
            <a:custGeom>
              <a:avLst/>
              <a:gdLst/>
              <a:ahLst/>
              <a:cxnLst/>
              <a:rect l="l" t="t" r="r" b="b"/>
              <a:pathLst>
                <a:path w="615950" h="617219">
                  <a:moveTo>
                    <a:pt x="577596" y="38481"/>
                  </a:moveTo>
                  <a:lnTo>
                    <a:pt x="574268" y="24384"/>
                  </a:lnTo>
                  <a:lnTo>
                    <a:pt x="565543" y="12052"/>
                  </a:lnTo>
                  <a:lnTo>
                    <a:pt x="553212" y="3327"/>
                  </a:lnTo>
                  <a:lnTo>
                    <a:pt x="539115" y="0"/>
                  </a:lnTo>
                  <a:lnTo>
                    <a:pt x="524929" y="3327"/>
                  </a:lnTo>
                  <a:lnTo>
                    <a:pt x="512572" y="12052"/>
                  </a:lnTo>
                  <a:lnTo>
                    <a:pt x="503821" y="24384"/>
                  </a:lnTo>
                  <a:lnTo>
                    <a:pt x="500507" y="38481"/>
                  </a:lnTo>
                  <a:lnTo>
                    <a:pt x="500507" y="51308"/>
                  </a:lnTo>
                  <a:lnTo>
                    <a:pt x="506984" y="57785"/>
                  </a:lnTo>
                  <a:lnTo>
                    <a:pt x="397764" y="179705"/>
                  </a:lnTo>
                  <a:lnTo>
                    <a:pt x="384937" y="179705"/>
                  </a:lnTo>
                  <a:lnTo>
                    <a:pt x="375412" y="180822"/>
                  </a:lnTo>
                  <a:lnTo>
                    <a:pt x="366483" y="183743"/>
                  </a:lnTo>
                  <a:lnTo>
                    <a:pt x="358749" y="187858"/>
                  </a:lnTo>
                  <a:lnTo>
                    <a:pt x="352806" y="192532"/>
                  </a:lnTo>
                  <a:lnTo>
                    <a:pt x="269367" y="166878"/>
                  </a:lnTo>
                  <a:lnTo>
                    <a:pt x="266039" y="152730"/>
                  </a:lnTo>
                  <a:lnTo>
                    <a:pt x="257302" y="140398"/>
                  </a:lnTo>
                  <a:lnTo>
                    <a:pt x="244932" y="131699"/>
                  </a:lnTo>
                  <a:lnTo>
                    <a:pt x="230759" y="128397"/>
                  </a:lnTo>
                  <a:lnTo>
                    <a:pt x="216598" y="131699"/>
                  </a:lnTo>
                  <a:lnTo>
                    <a:pt x="204279" y="140398"/>
                  </a:lnTo>
                  <a:lnTo>
                    <a:pt x="195567" y="152730"/>
                  </a:lnTo>
                  <a:lnTo>
                    <a:pt x="192278" y="166878"/>
                  </a:lnTo>
                  <a:lnTo>
                    <a:pt x="192278" y="179705"/>
                  </a:lnTo>
                  <a:lnTo>
                    <a:pt x="95885" y="263144"/>
                  </a:lnTo>
                  <a:lnTo>
                    <a:pt x="89535" y="256794"/>
                  </a:lnTo>
                  <a:lnTo>
                    <a:pt x="76581" y="256794"/>
                  </a:lnTo>
                  <a:lnTo>
                    <a:pt x="62471" y="260096"/>
                  </a:lnTo>
                  <a:lnTo>
                    <a:pt x="50139" y="268795"/>
                  </a:lnTo>
                  <a:lnTo>
                    <a:pt x="41414" y="281127"/>
                  </a:lnTo>
                  <a:lnTo>
                    <a:pt x="38100" y="295275"/>
                  </a:lnTo>
                  <a:lnTo>
                    <a:pt x="41414" y="309384"/>
                  </a:lnTo>
                  <a:lnTo>
                    <a:pt x="50139" y="321716"/>
                  </a:lnTo>
                  <a:lnTo>
                    <a:pt x="62471" y="330441"/>
                  </a:lnTo>
                  <a:lnTo>
                    <a:pt x="76581" y="333756"/>
                  </a:lnTo>
                  <a:lnTo>
                    <a:pt x="90754" y="330441"/>
                  </a:lnTo>
                  <a:lnTo>
                    <a:pt x="103124" y="321716"/>
                  </a:lnTo>
                  <a:lnTo>
                    <a:pt x="111861" y="309384"/>
                  </a:lnTo>
                  <a:lnTo>
                    <a:pt x="115189" y="295275"/>
                  </a:lnTo>
                  <a:lnTo>
                    <a:pt x="115189" y="282448"/>
                  </a:lnTo>
                  <a:lnTo>
                    <a:pt x="211455" y="199009"/>
                  </a:lnTo>
                  <a:lnTo>
                    <a:pt x="217932" y="205359"/>
                  </a:lnTo>
                  <a:lnTo>
                    <a:pt x="230759" y="205359"/>
                  </a:lnTo>
                  <a:lnTo>
                    <a:pt x="240271" y="204266"/>
                  </a:lnTo>
                  <a:lnTo>
                    <a:pt x="249199" y="201383"/>
                  </a:lnTo>
                  <a:lnTo>
                    <a:pt x="256933" y="197269"/>
                  </a:lnTo>
                  <a:lnTo>
                    <a:pt x="262890" y="192532"/>
                  </a:lnTo>
                  <a:lnTo>
                    <a:pt x="346329" y="218186"/>
                  </a:lnTo>
                  <a:lnTo>
                    <a:pt x="349643" y="232371"/>
                  </a:lnTo>
                  <a:lnTo>
                    <a:pt x="358394" y="244729"/>
                  </a:lnTo>
                  <a:lnTo>
                    <a:pt x="370751" y="253479"/>
                  </a:lnTo>
                  <a:lnTo>
                    <a:pt x="384937" y="256794"/>
                  </a:lnTo>
                  <a:lnTo>
                    <a:pt x="399084" y="253479"/>
                  </a:lnTo>
                  <a:lnTo>
                    <a:pt x="411403" y="244729"/>
                  </a:lnTo>
                  <a:lnTo>
                    <a:pt x="420116" y="232371"/>
                  </a:lnTo>
                  <a:lnTo>
                    <a:pt x="423418" y="218186"/>
                  </a:lnTo>
                  <a:lnTo>
                    <a:pt x="423418" y="205359"/>
                  </a:lnTo>
                  <a:lnTo>
                    <a:pt x="417068" y="199009"/>
                  </a:lnTo>
                  <a:lnTo>
                    <a:pt x="526161" y="76962"/>
                  </a:lnTo>
                  <a:lnTo>
                    <a:pt x="539115" y="76962"/>
                  </a:lnTo>
                  <a:lnTo>
                    <a:pt x="553212" y="73672"/>
                  </a:lnTo>
                  <a:lnTo>
                    <a:pt x="565543" y="64960"/>
                  </a:lnTo>
                  <a:lnTo>
                    <a:pt x="574268" y="52641"/>
                  </a:lnTo>
                  <a:lnTo>
                    <a:pt x="577596" y="38481"/>
                  </a:lnTo>
                  <a:close/>
                </a:path>
                <a:path w="615950" h="617219">
                  <a:moveTo>
                    <a:pt x="615696" y="597916"/>
                  </a:moveTo>
                  <a:lnTo>
                    <a:pt x="609219" y="591439"/>
                  </a:lnTo>
                  <a:lnTo>
                    <a:pt x="590042" y="591439"/>
                  </a:lnTo>
                  <a:lnTo>
                    <a:pt x="590042" y="210693"/>
                  </a:lnTo>
                  <a:lnTo>
                    <a:pt x="583565" y="204216"/>
                  </a:lnTo>
                  <a:lnTo>
                    <a:pt x="493776" y="204216"/>
                  </a:lnTo>
                  <a:lnTo>
                    <a:pt x="487426" y="210693"/>
                  </a:lnTo>
                  <a:lnTo>
                    <a:pt x="487426" y="591439"/>
                  </a:lnTo>
                  <a:lnTo>
                    <a:pt x="436118" y="591439"/>
                  </a:lnTo>
                  <a:lnTo>
                    <a:pt x="436118" y="391414"/>
                  </a:lnTo>
                  <a:lnTo>
                    <a:pt x="429641" y="384937"/>
                  </a:lnTo>
                  <a:lnTo>
                    <a:pt x="339852" y="384937"/>
                  </a:lnTo>
                  <a:lnTo>
                    <a:pt x="333502" y="391414"/>
                  </a:lnTo>
                  <a:lnTo>
                    <a:pt x="333502" y="591439"/>
                  </a:lnTo>
                  <a:lnTo>
                    <a:pt x="282194" y="591439"/>
                  </a:lnTo>
                  <a:lnTo>
                    <a:pt x="282194" y="339725"/>
                  </a:lnTo>
                  <a:lnTo>
                    <a:pt x="275717" y="333248"/>
                  </a:lnTo>
                  <a:lnTo>
                    <a:pt x="185928" y="333248"/>
                  </a:lnTo>
                  <a:lnTo>
                    <a:pt x="179578" y="339725"/>
                  </a:lnTo>
                  <a:lnTo>
                    <a:pt x="179578" y="591439"/>
                  </a:lnTo>
                  <a:lnTo>
                    <a:pt x="128270" y="591439"/>
                  </a:lnTo>
                  <a:lnTo>
                    <a:pt x="128270" y="468757"/>
                  </a:lnTo>
                  <a:lnTo>
                    <a:pt x="121793" y="462280"/>
                  </a:lnTo>
                  <a:lnTo>
                    <a:pt x="32004" y="462280"/>
                  </a:lnTo>
                  <a:lnTo>
                    <a:pt x="25654" y="468757"/>
                  </a:lnTo>
                  <a:lnTo>
                    <a:pt x="25654" y="591439"/>
                  </a:lnTo>
                  <a:lnTo>
                    <a:pt x="6350" y="591439"/>
                  </a:lnTo>
                  <a:lnTo>
                    <a:pt x="0" y="597916"/>
                  </a:lnTo>
                  <a:lnTo>
                    <a:pt x="0" y="610743"/>
                  </a:lnTo>
                  <a:lnTo>
                    <a:pt x="6350" y="617220"/>
                  </a:lnTo>
                  <a:lnTo>
                    <a:pt x="609219" y="617220"/>
                  </a:lnTo>
                  <a:lnTo>
                    <a:pt x="615696" y="610743"/>
                  </a:lnTo>
                  <a:lnTo>
                    <a:pt x="615696" y="5979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7072122" y="1567925"/>
            <a:ext cx="1743075" cy="15908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50" dirty="0">
                <a:solidFill>
                  <a:srgbClr val="FFFFFF"/>
                </a:solidFill>
                <a:latin typeface="Arial"/>
                <a:cs typeface="Arial"/>
              </a:rPr>
              <a:t>Persentase</a:t>
            </a:r>
            <a:r>
              <a:rPr sz="2000" spc="-1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35" dirty="0">
                <a:solidFill>
                  <a:srgbClr val="FFFFFF"/>
                </a:solidFill>
                <a:latin typeface="Arial"/>
                <a:cs typeface="Arial"/>
              </a:rPr>
              <a:t>Masyarakat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spc="-75" dirty="0">
                <a:solidFill>
                  <a:srgbClr val="FFFFFF"/>
                </a:solidFill>
                <a:latin typeface="Arial"/>
                <a:cs typeface="Arial"/>
              </a:rPr>
              <a:t>Memilah</a:t>
            </a:r>
            <a:r>
              <a:rPr sz="2000" spc="-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80" dirty="0">
                <a:solidFill>
                  <a:srgbClr val="FFFFFF"/>
                </a:solidFill>
                <a:latin typeface="Arial"/>
                <a:cs typeface="Arial"/>
              </a:rPr>
              <a:t>Sampah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sz="2000" spc="-204" dirty="0">
                <a:solidFill>
                  <a:srgbClr val="FFFFFF"/>
                </a:solidFill>
                <a:latin typeface="Arial"/>
                <a:cs typeface="Arial"/>
              </a:rPr>
              <a:t>KLHK</a:t>
            </a:r>
            <a:r>
              <a:rPr sz="2000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65" dirty="0">
                <a:solidFill>
                  <a:srgbClr val="FFFFFF"/>
                </a:solidFill>
                <a:latin typeface="Arial"/>
                <a:cs typeface="Arial"/>
              </a:rPr>
              <a:t>(2019)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497158" y="105919"/>
            <a:ext cx="135731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14</a:t>
            </a:r>
            <a:endParaRPr sz="1200">
              <a:latin typeface="Carlito"/>
              <a:cs typeface="Carlito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1968246" y="2500883"/>
            <a:ext cx="2832734" cy="2239010"/>
            <a:chOff x="2624327" y="2500883"/>
            <a:chExt cx="3776979" cy="2239010"/>
          </a:xfrm>
        </p:grpSpPr>
        <p:sp>
          <p:nvSpPr>
            <p:cNvPr id="33" name="object 33"/>
            <p:cNvSpPr/>
            <p:nvPr/>
          </p:nvSpPr>
          <p:spPr>
            <a:xfrm>
              <a:off x="3566160" y="2500883"/>
              <a:ext cx="1874520" cy="2239010"/>
            </a:xfrm>
            <a:custGeom>
              <a:avLst/>
              <a:gdLst/>
              <a:ahLst/>
              <a:cxnLst/>
              <a:rect l="l" t="t" r="r" b="b"/>
              <a:pathLst>
                <a:path w="1874520" h="2239010">
                  <a:moveTo>
                    <a:pt x="0" y="2046732"/>
                  </a:moveTo>
                  <a:lnTo>
                    <a:pt x="0" y="2238755"/>
                  </a:lnTo>
                </a:path>
                <a:path w="1874520" h="2239010">
                  <a:moveTo>
                    <a:pt x="0" y="926591"/>
                  </a:moveTo>
                  <a:lnTo>
                    <a:pt x="0" y="1871471"/>
                  </a:lnTo>
                </a:path>
                <a:path w="1874520" h="2239010">
                  <a:moveTo>
                    <a:pt x="0" y="367283"/>
                  </a:moveTo>
                  <a:lnTo>
                    <a:pt x="0" y="751331"/>
                  </a:lnTo>
                </a:path>
                <a:path w="1874520" h="2239010">
                  <a:moveTo>
                    <a:pt x="0" y="0"/>
                  </a:moveTo>
                  <a:lnTo>
                    <a:pt x="0" y="192024"/>
                  </a:lnTo>
                </a:path>
                <a:path w="1874520" h="2239010">
                  <a:moveTo>
                    <a:pt x="937260" y="2046732"/>
                  </a:moveTo>
                  <a:lnTo>
                    <a:pt x="937260" y="2238755"/>
                  </a:lnTo>
                </a:path>
                <a:path w="1874520" h="2239010">
                  <a:moveTo>
                    <a:pt x="937260" y="926591"/>
                  </a:moveTo>
                  <a:lnTo>
                    <a:pt x="937260" y="1871471"/>
                  </a:lnTo>
                </a:path>
                <a:path w="1874520" h="2239010">
                  <a:moveTo>
                    <a:pt x="937260" y="367283"/>
                  </a:moveTo>
                  <a:lnTo>
                    <a:pt x="937260" y="751331"/>
                  </a:lnTo>
                </a:path>
                <a:path w="1874520" h="2239010">
                  <a:moveTo>
                    <a:pt x="937260" y="0"/>
                  </a:moveTo>
                  <a:lnTo>
                    <a:pt x="937260" y="192024"/>
                  </a:lnTo>
                </a:path>
                <a:path w="1874520" h="2239010">
                  <a:moveTo>
                    <a:pt x="1874519" y="926591"/>
                  </a:moveTo>
                  <a:lnTo>
                    <a:pt x="1874519" y="2238755"/>
                  </a:lnTo>
                </a:path>
                <a:path w="1874520" h="2239010">
                  <a:moveTo>
                    <a:pt x="1874519" y="367283"/>
                  </a:moveTo>
                  <a:lnTo>
                    <a:pt x="1874519" y="751331"/>
                  </a:lnTo>
                </a:path>
                <a:path w="1874520" h="2239010">
                  <a:moveTo>
                    <a:pt x="1874519" y="0"/>
                  </a:moveTo>
                  <a:lnTo>
                    <a:pt x="1874519" y="192024"/>
                  </a:lnTo>
                </a:path>
              </a:pathLst>
            </a:custGeom>
            <a:ln w="6096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377939" y="2500883"/>
              <a:ext cx="0" cy="2239010"/>
            </a:xfrm>
            <a:custGeom>
              <a:avLst/>
              <a:gdLst/>
              <a:ahLst/>
              <a:cxnLst/>
              <a:rect l="l" t="t" r="r" b="b"/>
              <a:pathLst>
                <a:path h="2239010">
                  <a:moveTo>
                    <a:pt x="0" y="0"/>
                  </a:moveTo>
                  <a:lnTo>
                    <a:pt x="0" y="2238755"/>
                  </a:lnTo>
                </a:path>
              </a:pathLst>
            </a:custGeom>
            <a:ln w="6096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628899" y="3813047"/>
              <a:ext cx="749935" cy="175260"/>
            </a:xfrm>
            <a:custGeom>
              <a:avLst/>
              <a:gdLst/>
              <a:ahLst/>
              <a:cxnLst/>
              <a:rect l="l" t="t" r="r" b="b"/>
              <a:pathLst>
                <a:path w="749935" h="175260">
                  <a:moveTo>
                    <a:pt x="749808" y="0"/>
                  </a:moveTo>
                  <a:lnTo>
                    <a:pt x="0" y="0"/>
                  </a:lnTo>
                  <a:lnTo>
                    <a:pt x="0" y="175259"/>
                  </a:lnTo>
                  <a:lnTo>
                    <a:pt x="749808" y="175259"/>
                  </a:lnTo>
                  <a:lnTo>
                    <a:pt x="749808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628900" y="2692907"/>
              <a:ext cx="3374390" cy="1854835"/>
            </a:xfrm>
            <a:custGeom>
              <a:avLst/>
              <a:gdLst/>
              <a:ahLst/>
              <a:cxnLst/>
              <a:rect l="l" t="t" r="r" b="b"/>
              <a:pathLst>
                <a:path w="3374390" h="1854835">
                  <a:moveTo>
                    <a:pt x="2061972" y="1679448"/>
                  </a:moveTo>
                  <a:lnTo>
                    <a:pt x="0" y="1679448"/>
                  </a:lnTo>
                  <a:lnTo>
                    <a:pt x="0" y="1854708"/>
                  </a:lnTo>
                  <a:lnTo>
                    <a:pt x="2061972" y="1854708"/>
                  </a:lnTo>
                  <a:lnTo>
                    <a:pt x="2061972" y="1679448"/>
                  </a:lnTo>
                  <a:close/>
                </a:path>
                <a:path w="3374390" h="1854835">
                  <a:moveTo>
                    <a:pt x="3374136" y="559308"/>
                  </a:moveTo>
                  <a:lnTo>
                    <a:pt x="0" y="559308"/>
                  </a:lnTo>
                  <a:lnTo>
                    <a:pt x="0" y="734568"/>
                  </a:lnTo>
                  <a:lnTo>
                    <a:pt x="3374136" y="734568"/>
                  </a:lnTo>
                  <a:lnTo>
                    <a:pt x="3374136" y="559308"/>
                  </a:lnTo>
                  <a:close/>
                </a:path>
                <a:path w="3374390" h="1854835">
                  <a:moveTo>
                    <a:pt x="3374136" y="0"/>
                  </a:moveTo>
                  <a:lnTo>
                    <a:pt x="0" y="0"/>
                  </a:lnTo>
                  <a:lnTo>
                    <a:pt x="0" y="175260"/>
                  </a:lnTo>
                  <a:lnTo>
                    <a:pt x="3374136" y="175260"/>
                  </a:lnTo>
                  <a:lnTo>
                    <a:pt x="3374136" y="0"/>
                  </a:lnTo>
                  <a:close/>
                </a:path>
              </a:pathLst>
            </a:custGeom>
            <a:solidFill>
              <a:srgbClr val="DA8F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628899" y="2500883"/>
              <a:ext cx="0" cy="2239010"/>
            </a:xfrm>
            <a:custGeom>
              <a:avLst/>
              <a:gdLst/>
              <a:ahLst/>
              <a:cxnLst/>
              <a:rect l="l" t="t" r="r" b="b"/>
              <a:pathLst>
                <a:path h="2239010">
                  <a:moveTo>
                    <a:pt x="0" y="2238755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378708" y="2781299"/>
              <a:ext cx="3022600" cy="1678305"/>
            </a:xfrm>
            <a:custGeom>
              <a:avLst/>
              <a:gdLst/>
              <a:ahLst/>
              <a:cxnLst/>
              <a:rect l="l" t="t" r="r" b="b"/>
              <a:pathLst>
                <a:path w="3022600" h="1678304">
                  <a:moveTo>
                    <a:pt x="1312164" y="1677924"/>
                  </a:moveTo>
                  <a:lnTo>
                    <a:pt x="1382267" y="1677924"/>
                  </a:lnTo>
                  <a:lnTo>
                    <a:pt x="1438655" y="1677924"/>
                  </a:lnTo>
                </a:path>
                <a:path w="3022600" h="1678304">
                  <a:moveTo>
                    <a:pt x="0" y="1118616"/>
                  </a:moveTo>
                  <a:lnTo>
                    <a:pt x="158495" y="1118616"/>
                  </a:lnTo>
                  <a:lnTo>
                    <a:pt x="216407" y="1118616"/>
                  </a:lnTo>
                </a:path>
                <a:path w="3022600" h="1678304">
                  <a:moveTo>
                    <a:pt x="2624328" y="559308"/>
                  </a:moveTo>
                  <a:lnTo>
                    <a:pt x="2961131" y="559308"/>
                  </a:lnTo>
                  <a:lnTo>
                    <a:pt x="3019043" y="559308"/>
                  </a:lnTo>
                </a:path>
                <a:path w="3022600" h="1678304">
                  <a:moveTo>
                    <a:pt x="2624328" y="0"/>
                  </a:moveTo>
                  <a:lnTo>
                    <a:pt x="2965704" y="0"/>
                  </a:lnTo>
                  <a:lnTo>
                    <a:pt x="3022091" y="0"/>
                  </a:lnTo>
                </a:path>
              </a:pathLst>
            </a:custGeom>
            <a:ln w="9144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3633692" y="4380290"/>
            <a:ext cx="287179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50" spc="-15" dirty="0">
                <a:solidFill>
                  <a:srgbClr val="FFFFFF"/>
                </a:solidFill>
                <a:latin typeface="Carlito"/>
                <a:cs typeface="Carlito"/>
              </a:rPr>
              <a:t>0</a:t>
            </a:r>
            <a:r>
              <a:rPr sz="1050" spc="-5" dirty="0">
                <a:solidFill>
                  <a:srgbClr val="FFFFFF"/>
                </a:solidFill>
                <a:latin typeface="Carlito"/>
                <a:cs typeface="Carlito"/>
              </a:rPr>
              <a:t>,</a:t>
            </a:r>
            <a:r>
              <a:rPr sz="1050" spc="-15" dirty="0">
                <a:solidFill>
                  <a:srgbClr val="FFFFFF"/>
                </a:solidFill>
                <a:latin typeface="Carlito"/>
                <a:cs typeface="Carlito"/>
              </a:rPr>
              <a:t>4</a:t>
            </a:r>
            <a:r>
              <a:rPr sz="1050" spc="-5" dirty="0">
                <a:solidFill>
                  <a:srgbClr val="FFFFFF"/>
                </a:solidFill>
                <a:latin typeface="Carlito"/>
                <a:cs typeface="Carlito"/>
              </a:rPr>
              <a:t>4</a:t>
            </a:r>
            <a:endParaRPr sz="1050" dirty="0">
              <a:latin typeface="Carlito"/>
              <a:cs typeface="Carlito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719847" y="3822505"/>
            <a:ext cx="326594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50" spc="-15" dirty="0">
                <a:solidFill>
                  <a:srgbClr val="FFFFFF"/>
                </a:solidFill>
                <a:latin typeface="Carlito"/>
                <a:cs typeface="Carlito"/>
              </a:rPr>
              <a:t>0</a:t>
            </a:r>
            <a:r>
              <a:rPr sz="1050" spc="-5" dirty="0">
                <a:solidFill>
                  <a:srgbClr val="FFFFFF"/>
                </a:solidFill>
                <a:latin typeface="Carlito"/>
                <a:cs typeface="Carlito"/>
              </a:rPr>
              <a:t>,</a:t>
            </a:r>
            <a:r>
              <a:rPr sz="1050" spc="-15" dirty="0">
                <a:solidFill>
                  <a:srgbClr val="FFFFFF"/>
                </a:solidFill>
                <a:latin typeface="Carlito"/>
                <a:cs typeface="Carlito"/>
              </a:rPr>
              <a:t>1</a:t>
            </a:r>
            <a:r>
              <a:rPr sz="1050" spc="-5" dirty="0">
                <a:solidFill>
                  <a:srgbClr val="FFFFFF"/>
                </a:solidFill>
                <a:latin typeface="Carlito"/>
                <a:cs typeface="Carlito"/>
              </a:rPr>
              <a:t>6</a:t>
            </a:r>
            <a:endParaRPr sz="1050" dirty="0">
              <a:latin typeface="Carlito"/>
              <a:cs typeface="Carlito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820983" y="3227816"/>
            <a:ext cx="287179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50" spc="-10" dirty="0">
                <a:solidFill>
                  <a:srgbClr val="FFFFFF"/>
                </a:solidFill>
                <a:latin typeface="Carlito"/>
                <a:cs typeface="Carlito"/>
              </a:rPr>
              <a:t>0</a:t>
            </a:r>
            <a:r>
              <a:rPr sz="1050" spc="-5" dirty="0">
                <a:solidFill>
                  <a:srgbClr val="FFFFFF"/>
                </a:solidFill>
                <a:latin typeface="Carlito"/>
                <a:cs typeface="Carlito"/>
              </a:rPr>
              <a:t>,</a:t>
            </a:r>
            <a:r>
              <a:rPr sz="1050" spc="-15" dirty="0">
                <a:solidFill>
                  <a:srgbClr val="FFFFFF"/>
                </a:solidFill>
                <a:latin typeface="Carlito"/>
                <a:cs typeface="Carlito"/>
              </a:rPr>
              <a:t>7</a:t>
            </a:r>
            <a:r>
              <a:rPr sz="1050" spc="-5" dirty="0">
                <a:solidFill>
                  <a:srgbClr val="FFFFFF"/>
                </a:solidFill>
                <a:latin typeface="Carlito"/>
                <a:cs typeface="Carlito"/>
              </a:rPr>
              <a:t>2</a:t>
            </a:r>
            <a:endParaRPr sz="1050" dirty="0">
              <a:latin typeface="Carlito"/>
              <a:cs typeface="Carlito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820984" y="2722640"/>
            <a:ext cx="287179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50" spc="-10" dirty="0">
                <a:solidFill>
                  <a:srgbClr val="FFFFFF"/>
                </a:solidFill>
                <a:latin typeface="Carlito"/>
                <a:cs typeface="Carlito"/>
              </a:rPr>
              <a:t>0</a:t>
            </a:r>
            <a:r>
              <a:rPr sz="1050" spc="-5" dirty="0">
                <a:solidFill>
                  <a:srgbClr val="FFFFFF"/>
                </a:solidFill>
                <a:latin typeface="Carlito"/>
                <a:cs typeface="Carlito"/>
              </a:rPr>
              <a:t>,</a:t>
            </a:r>
            <a:r>
              <a:rPr sz="1050" spc="-15" dirty="0">
                <a:solidFill>
                  <a:srgbClr val="FFFFFF"/>
                </a:solidFill>
                <a:latin typeface="Carlito"/>
                <a:cs typeface="Carlito"/>
              </a:rPr>
              <a:t>7</a:t>
            </a:r>
            <a:r>
              <a:rPr sz="1050" spc="-5" dirty="0">
                <a:solidFill>
                  <a:srgbClr val="FFFFFF"/>
                </a:solidFill>
                <a:latin typeface="Carlito"/>
                <a:cs typeface="Carlito"/>
              </a:rPr>
              <a:t>2</a:t>
            </a:r>
            <a:endParaRPr sz="1050" dirty="0">
              <a:latin typeface="Carlito"/>
              <a:cs typeface="Carlito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90906" y="4303522"/>
            <a:ext cx="1325308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Carlito"/>
                <a:cs typeface="Carlito"/>
              </a:rPr>
              <a:t>Penghematan</a:t>
            </a:r>
            <a:r>
              <a:rPr sz="1600" spc="-5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rlito"/>
                <a:cs typeface="Carlito"/>
              </a:rPr>
              <a:t>Air</a:t>
            </a:r>
            <a:endParaRPr sz="1600" dirty="0">
              <a:latin typeface="Carlito"/>
              <a:cs typeface="Carlito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88696" y="3743959"/>
            <a:ext cx="145077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Carlito"/>
                <a:cs typeface="Carlito"/>
              </a:rPr>
              <a:t>Pengelolaan</a:t>
            </a:r>
            <a:r>
              <a:rPr sz="1600" spc="-4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rlito"/>
                <a:cs typeface="Carlito"/>
              </a:rPr>
              <a:t>Energi</a:t>
            </a:r>
            <a:endParaRPr sz="1600" dirty="0">
              <a:latin typeface="Carlito"/>
              <a:cs typeface="Carlito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88696" y="3184398"/>
            <a:ext cx="1450353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Carlito"/>
                <a:cs typeface="Carlito"/>
              </a:rPr>
              <a:t>Transportasi</a:t>
            </a:r>
            <a:r>
              <a:rPr sz="1600" spc="-5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rlito"/>
                <a:cs typeface="Carlito"/>
              </a:rPr>
              <a:t>Pribadi</a:t>
            </a:r>
            <a:endParaRPr sz="1600" dirty="0">
              <a:latin typeface="Carlito"/>
              <a:cs typeface="Carlito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88696" y="2624150"/>
            <a:ext cx="1450734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Carlito"/>
                <a:cs typeface="Carlito"/>
              </a:rPr>
              <a:t>Pengelolaan</a:t>
            </a:r>
            <a:r>
              <a:rPr sz="1600" spc="-2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rlito"/>
                <a:cs typeface="Carlito"/>
              </a:rPr>
              <a:t>Sampah</a:t>
            </a:r>
            <a:endParaRPr sz="1600" dirty="0">
              <a:latin typeface="Carlito"/>
              <a:cs typeface="Carlito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87451" y="4923336"/>
            <a:ext cx="253239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FFFFFF"/>
                </a:solidFill>
                <a:latin typeface="Arial"/>
                <a:cs typeface="Arial"/>
              </a:rPr>
              <a:t>Mendekati </a:t>
            </a:r>
            <a:r>
              <a:rPr sz="1200" spc="-70" dirty="0">
                <a:solidFill>
                  <a:srgbClr val="FFFFFF"/>
                </a:solidFill>
                <a:latin typeface="Arial"/>
                <a:cs typeface="Arial"/>
              </a:rPr>
              <a:t>1 </a:t>
            </a:r>
            <a:r>
              <a:rPr sz="1200" spc="-25" dirty="0">
                <a:solidFill>
                  <a:srgbClr val="FFFFFF"/>
                </a:solidFill>
                <a:latin typeface="Arial"/>
                <a:cs typeface="Arial"/>
              </a:rPr>
              <a:t>: </a:t>
            </a:r>
            <a:r>
              <a:rPr sz="1200" spc="-80" dirty="0">
                <a:solidFill>
                  <a:srgbClr val="FFFFFF"/>
                </a:solidFill>
                <a:latin typeface="Arial"/>
                <a:cs typeface="Arial"/>
              </a:rPr>
              <a:t>semakin </a:t>
            </a:r>
            <a:r>
              <a:rPr sz="1200" spc="-40" dirty="0">
                <a:solidFill>
                  <a:srgbClr val="FFFFFF"/>
                </a:solidFill>
                <a:latin typeface="Arial"/>
                <a:cs typeface="Arial"/>
              </a:rPr>
              <a:t>tidak</a:t>
            </a:r>
            <a:r>
              <a:rPr sz="1200" spc="-2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40" dirty="0">
                <a:solidFill>
                  <a:srgbClr val="FFFFFF"/>
                </a:solidFill>
                <a:latin typeface="Arial"/>
                <a:cs typeface="Arial"/>
              </a:rPr>
              <a:t>peduli  </a:t>
            </a:r>
            <a:r>
              <a:rPr sz="1200" spc="-50" dirty="0">
                <a:solidFill>
                  <a:srgbClr val="FFFFFF"/>
                </a:solidFill>
                <a:latin typeface="Arial"/>
                <a:cs typeface="Arial"/>
              </a:rPr>
              <a:t>Mendekati </a:t>
            </a:r>
            <a:r>
              <a:rPr sz="1200" spc="-70" dirty="0">
                <a:solidFill>
                  <a:srgbClr val="FFFFFF"/>
                </a:solidFill>
                <a:latin typeface="Arial"/>
                <a:cs typeface="Arial"/>
              </a:rPr>
              <a:t>0 </a:t>
            </a:r>
            <a:r>
              <a:rPr sz="1200" spc="-25" dirty="0">
                <a:solidFill>
                  <a:srgbClr val="FFFFFF"/>
                </a:solidFill>
                <a:latin typeface="Arial"/>
                <a:cs typeface="Arial"/>
              </a:rPr>
              <a:t>: </a:t>
            </a:r>
            <a:r>
              <a:rPr sz="1200" spc="-80" dirty="0">
                <a:solidFill>
                  <a:srgbClr val="FFFFFF"/>
                </a:solidFill>
                <a:latin typeface="Arial"/>
                <a:cs typeface="Arial"/>
              </a:rPr>
              <a:t>semakin</a:t>
            </a:r>
            <a:r>
              <a:rPr sz="1200" spc="-2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40" dirty="0">
                <a:solidFill>
                  <a:srgbClr val="FFFFFF"/>
                </a:solidFill>
                <a:latin typeface="Arial"/>
                <a:cs typeface="Arial"/>
              </a:rPr>
              <a:t>peduli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87451" y="5623954"/>
            <a:ext cx="1651597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90" dirty="0">
                <a:solidFill>
                  <a:srgbClr val="FFFFFF"/>
                </a:solidFill>
                <a:latin typeface="Arial"/>
                <a:cs typeface="Arial"/>
              </a:rPr>
              <a:t>Sumber </a:t>
            </a:r>
            <a:r>
              <a:rPr sz="1200" spc="-25" dirty="0">
                <a:solidFill>
                  <a:srgbClr val="FFFFFF"/>
                </a:solidFill>
                <a:latin typeface="Arial"/>
                <a:cs typeface="Arial"/>
              </a:rPr>
              <a:t>: </a:t>
            </a:r>
            <a:r>
              <a:rPr sz="1200" spc="-190" dirty="0">
                <a:solidFill>
                  <a:srgbClr val="FFFFFF"/>
                </a:solidFill>
                <a:latin typeface="Arial"/>
                <a:cs typeface="Arial"/>
              </a:rPr>
              <a:t>BPS</a:t>
            </a:r>
            <a:r>
              <a:rPr sz="1400" spc="-19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1400" spc="-2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70" dirty="0">
                <a:solidFill>
                  <a:srgbClr val="FFFFFF"/>
                </a:solidFill>
                <a:latin typeface="Arial"/>
                <a:cs typeface="Arial"/>
              </a:rPr>
              <a:t>2018</a:t>
            </a:r>
            <a:endParaRPr sz="1200" dirty="0">
              <a:latin typeface="Arial"/>
              <a:cs typeface="Arial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352807" y="6391662"/>
            <a:ext cx="1702641" cy="318515"/>
            <a:chOff x="1379839" y="6173082"/>
            <a:chExt cx="1702641" cy="318515"/>
          </a:xfrm>
        </p:grpSpPr>
        <p:sp>
          <p:nvSpPr>
            <p:cNvPr id="57" name="object 4"/>
            <p:cNvSpPr/>
            <p:nvPr/>
          </p:nvSpPr>
          <p:spPr>
            <a:xfrm>
              <a:off x="1379839" y="6173082"/>
              <a:ext cx="228600" cy="31851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58" name="object 29"/>
            <p:cNvSpPr txBox="1"/>
            <p:nvPr/>
          </p:nvSpPr>
          <p:spPr>
            <a:xfrm>
              <a:off x="1628107" y="6289582"/>
              <a:ext cx="1454373" cy="15388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ts val="1240"/>
                </a:lnSpc>
              </a:pPr>
              <a:r>
                <a:rPr sz="1200" spc="-5" dirty="0">
                  <a:solidFill>
                    <a:srgbClr val="7E7E7E"/>
                  </a:solidFill>
                  <a:latin typeface="Carlito"/>
                  <a:cs typeface="Carlito"/>
                </a:rPr>
                <a:t>@projectbindonesia</a:t>
              </a:r>
              <a:endParaRPr sz="1200" dirty="0">
                <a:latin typeface="Carlito"/>
                <a:cs typeface="Carlito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4732990" y="6391661"/>
            <a:ext cx="1948920" cy="385574"/>
            <a:chOff x="5751268" y="6463811"/>
            <a:chExt cx="1177980" cy="411225"/>
          </a:xfrm>
        </p:grpSpPr>
        <p:sp>
          <p:nvSpPr>
            <p:cNvPr id="60" name="object 2"/>
            <p:cNvSpPr/>
            <p:nvPr/>
          </p:nvSpPr>
          <p:spPr>
            <a:xfrm>
              <a:off x="5751268" y="6463811"/>
              <a:ext cx="214385" cy="22601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31"/>
            <p:cNvSpPr txBox="1"/>
            <p:nvPr/>
          </p:nvSpPr>
          <p:spPr>
            <a:xfrm>
              <a:off x="6013419" y="6567259"/>
              <a:ext cx="915829" cy="30777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ts val="1240"/>
                </a:lnSpc>
              </a:pPr>
              <a:r>
                <a:rPr sz="1200" spc="-5" dirty="0">
                  <a:solidFill>
                    <a:srgbClr val="7E7E7E"/>
                  </a:solidFill>
                  <a:latin typeface="Carlito"/>
                  <a:cs typeface="Carlito"/>
                </a:rPr>
                <a:t>Project </a:t>
              </a:r>
              <a:r>
                <a:rPr sz="1200" dirty="0">
                  <a:solidFill>
                    <a:srgbClr val="7E7E7E"/>
                  </a:solidFill>
                  <a:latin typeface="Carlito"/>
                  <a:cs typeface="Carlito"/>
                </a:rPr>
                <a:t>B</a:t>
              </a:r>
              <a:r>
                <a:rPr sz="1200" spc="-70" dirty="0">
                  <a:solidFill>
                    <a:srgbClr val="7E7E7E"/>
                  </a:solidFill>
                  <a:latin typeface="Carlito"/>
                  <a:cs typeface="Carlito"/>
                </a:rPr>
                <a:t> </a:t>
              </a:r>
              <a:r>
                <a:rPr sz="1200" dirty="0">
                  <a:solidFill>
                    <a:srgbClr val="7E7E7E"/>
                  </a:solidFill>
                  <a:latin typeface="Carlito"/>
                  <a:cs typeface="Carlito"/>
                </a:rPr>
                <a:t>Indonesia</a:t>
              </a:r>
              <a:endParaRPr sz="1200" dirty="0">
                <a:latin typeface="Carlito"/>
                <a:cs typeface="Carlito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2198227" y="6391661"/>
            <a:ext cx="2140268" cy="318515"/>
            <a:chOff x="2568512" y="6240272"/>
            <a:chExt cx="2140268" cy="318515"/>
          </a:xfrm>
        </p:grpSpPr>
        <p:sp>
          <p:nvSpPr>
            <p:cNvPr id="63" name="object 27"/>
            <p:cNvSpPr txBox="1"/>
            <p:nvPr/>
          </p:nvSpPr>
          <p:spPr>
            <a:xfrm>
              <a:off x="2873312" y="6303635"/>
              <a:ext cx="1835468" cy="15388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ts val="1240"/>
                </a:lnSpc>
              </a:pPr>
              <a:r>
                <a:rPr sz="1200" spc="-5" dirty="0">
                  <a:solidFill>
                    <a:srgbClr val="7E7E7E"/>
                  </a:solidFill>
                  <a:latin typeface="Carlito"/>
                  <a:cs typeface="Carlito"/>
                </a:rPr>
                <a:t>@projectbindonesiakatalog</a:t>
              </a:r>
              <a:endParaRPr sz="1200" dirty="0">
                <a:latin typeface="Carlito"/>
                <a:cs typeface="Carlito"/>
              </a:endParaRPr>
            </a:p>
          </p:txBody>
        </p:sp>
        <p:sp>
          <p:nvSpPr>
            <p:cNvPr id="64" name="object 4"/>
            <p:cNvSpPr/>
            <p:nvPr/>
          </p:nvSpPr>
          <p:spPr>
            <a:xfrm>
              <a:off x="2568512" y="6240272"/>
              <a:ext cx="304800" cy="31851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90073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Pertanyaan</a:t>
            </a:r>
            <a:r>
              <a:rPr lang="en-US" dirty="0" smtClean="0"/>
              <a:t> </a:t>
            </a:r>
            <a:r>
              <a:rPr lang="en-US" dirty="0" err="1" smtClean="0"/>
              <a:t>Serius</a:t>
            </a:r>
            <a:r>
              <a:rPr lang="en-US" dirty="0" smtClean="0"/>
              <a:t> ?????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56" y="1621326"/>
            <a:ext cx="7925487" cy="4834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563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42" t="25758" r="31953" b="4564"/>
          <a:stretch/>
        </p:blipFill>
        <p:spPr bwMode="auto">
          <a:xfrm>
            <a:off x="34636" y="685800"/>
            <a:ext cx="4613564" cy="4793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20" t="42708" r="31685" b="25095"/>
          <a:stretch/>
        </p:blipFill>
        <p:spPr bwMode="auto">
          <a:xfrm>
            <a:off x="4675909" y="4530550"/>
            <a:ext cx="4442905" cy="2133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167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54" y="199159"/>
            <a:ext cx="9130146" cy="668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14400" y="6248400"/>
            <a:ext cx="23622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/>
              <a:t>FB </a:t>
            </a:r>
            <a:r>
              <a:rPr lang="en-US" sz="1050" b="1" dirty="0" err="1" smtClean="0"/>
              <a:t>Hijrah</a:t>
            </a:r>
            <a:r>
              <a:rPr lang="en-US" sz="1050" b="1" dirty="0" smtClean="0"/>
              <a:t> </a:t>
            </a:r>
            <a:r>
              <a:rPr lang="en-US" sz="1050" b="1" dirty="0" err="1" smtClean="0"/>
              <a:t>Purnama</a:t>
            </a:r>
            <a:r>
              <a:rPr lang="en-US" sz="1050" b="1" dirty="0" smtClean="0"/>
              <a:t> </a:t>
            </a:r>
            <a:r>
              <a:rPr lang="en-US" sz="1050" b="1" dirty="0" err="1" smtClean="0"/>
              <a:t>Putera</a:t>
            </a:r>
            <a:r>
              <a:rPr lang="en-US" sz="1050" b="1" dirty="0" smtClean="0"/>
              <a:t>, 2019</a:t>
            </a:r>
            <a:endParaRPr lang="en-US" sz="1050" b="1" dirty="0"/>
          </a:p>
        </p:txBody>
      </p:sp>
    </p:spTree>
    <p:extLst>
      <p:ext uri="{BB962C8B-B14F-4D97-AF65-F5344CB8AC3E}">
        <p14:creationId xmlns:p14="http://schemas.microsoft.com/office/powerpoint/2010/main" val="323634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4763"/>
            <a:ext cx="9096375" cy="684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054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7158" y="2071072"/>
            <a:ext cx="3786212" cy="37862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/>
          </p:cNvSpPr>
          <p:nvPr/>
        </p:nvSpPr>
        <p:spPr>
          <a:xfrm>
            <a:off x="520713" y="992450"/>
            <a:ext cx="215011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5"/>
              </a:spcBef>
            </a:pPr>
            <a:r>
              <a:rPr lang="en-US" spc="560" dirty="0" err="1"/>
              <a:t>M</a:t>
            </a:r>
            <a:r>
              <a:rPr lang="en-US" spc="-60" dirty="0" err="1" smtClean="0"/>
              <a:t>a</a:t>
            </a:r>
            <a:r>
              <a:rPr lang="en-US" spc="-40" dirty="0" err="1" smtClean="0"/>
              <a:t>s</a:t>
            </a:r>
            <a:r>
              <a:rPr lang="en-US" spc="-25" dirty="0" err="1" smtClean="0"/>
              <a:t>al</a:t>
            </a:r>
            <a:r>
              <a:rPr lang="en-US" dirty="0" err="1" smtClean="0"/>
              <a:t>ah</a:t>
            </a:r>
            <a:endParaRPr lang="en-US" dirty="0"/>
          </a:p>
        </p:txBody>
      </p:sp>
      <p:sp>
        <p:nvSpPr>
          <p:cNvPr id="4" name="object 5"/>
          <p:cNvSpPr txBox="1"/>
          <p:nvPr/>
        </p:nvSpPr>
        <p:spPr>
          <a:xfrm>
            <a:off x="4507864" y="1628720"/>
            <a:ext cx="3867785" cy="2703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350"/>
              </a:lnSpc>
              <a:spcBef>
                <a:spcPts val="105"/>
              </a:spcBef>
              <a:tabLst>
                <a:tab pos="527050" algn="l"/>
              </a:tabLst>
            </a:pPr>
            <a:r>
              <a:rPr sz="2800" b="1" spc="-365" dirty="0">
                <a:latin typeface="Verdana"/>
                <a:cs typeface="Verdana"/>
              </a:rPr>
              <a:t>1.	</a:t>
            </a:r>
            <a:r>
              <a:rPr sz="2800" b="1" spc="-459" dirty="0">
                <a:latin typeface="Verdana"/>
                <a:cs typeface="Verdana"/>
              </a:rPr>
              <a:t>Penyebutan</a:t>
            </a:r>
            <a:endParaRPr sz="2800" dirty="0">
              <a:latin typeface="Verdana"/>
              <a:cs typeface="Verdana"/>
            </a:endParaRPr>
          </a:p>
          <a:p>
            <a:pPr marL="12700">
              <a:lnSpc>
                <a:spcPts val="3829"/>
              </a:lnSpc>
            </a:pPr>
            <a:r>
              <a:rPr sz="3200" spc="-375" dirty="0">
                <a:solidFill>
                  <a:srgbClr val="C00000"/>
                </a:solidFill>
                <a:latin typeface="Verdana"/>
                <a:cs typeface="Verdana"/>
              </a:rPr>
              <a:t>Sampah </a:t>
            </a:r>
            <a:r>
              <a:rPr sz="3200" spc="-260" dirty="0">
                <a:solidFill>
                  <a:srgbClr val="C00000"/>
                </a:solidFill>
                <a:latin typeface="Verdana"/>
                <a:cs typeface="Verdana"/>
              </a:rPr>
              <a:t>organik</a:t>
            </a:r>
            <a:r>
              <a:rPr sz="3200" spc="-275" dirty="0">
                <a:solidFill>
                  <a:srgbClr val="C00000"/>
                </a:solidFill>
                <a:latin typeface="Verdana"/>
                <a:cs typeface="Verdana"/>
              </a:rPr>
              <a:t> </a:t>
            </a:r>
            <a:r>
              <a:rPr sz="3200" spc="-1010" dirty="0">
                <a:latin typeface="Verdana"/>
                <a:cs typeface="Verdana"/>
              </a:rPr>
              <a:t>=</a:t>
            </a:r>
            <a:endParaRPr sz="32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3200" b="1" spc="-484" dirty="0">
                <a:solidFill>
                  <a:srgbClr val="4F6228"/>
                </a:solidFill>
                <a:latin typeface="Verdana"/>
                <a:cs typeface="Verdana"/>
              </a:rPr>
              <a:t>Sisa </a:t>
            </a:r>
            <a:r>
              <a:rPr sz="3200" b="1" spc="-555" dirty="0">
                <a:solidFill>
                  <a:srgbClr val="4F6228"/>
                </a:solidFill>
                <a:latin typeface="Verdana"/>
                <a:cs typeface="Verdana"/>
              </a:rPr>
              <a:t>konsumsi</a:t>
            </a:r>
            <a:r>
              <a:rPr sz="3200" b="1" spc="-40" dirty="0">
                <a:solidFill>
                  <a:srgbClr val="4F6228"/>
                </a:solidFill>
                <a:latin typeface="Verdana"/>
                <a:cs typeface="Verdana"/>
              </a:rPr>
              <a:t> </a:t>
            </a:r>
            <a:r>
              <a:rPr sz="3200" b="1" spc="-490" dirty="0">
                <a:solidFill>
                  <a:srgbClr val="4F6228"/>
                </a:solidFill>
                <a:latin typeface="Verdana"/>
                <a:cs typeface="Verdana"/>
              </a:rPr>
              <a:t>organik</a:t>
            </a:r>
            <a:endParaRPr sz="3200" dirty="0">
              <a:latin typeface="Verdana"/>
              <a:cs typeface="Verdana"/>
            </a:endParaRPr>
          </a:p>
          <a:p>
            <a:pPr marL="83820" marR="287655">
              <a:lnSpc>
                <a:spcPct val="100000"/>
              </a:lnSpc>
              <a:spcBef>
                <a:spcPts val="1415"/>
              </a:spcBef>
            </a:pPr>
            <a:r>
              <a:rPr sz="1800" spc="-145" dirty="0">
                <a:latin typeface="Verdana"/>
                <a:cs typeface="Verdana"/>
              </a:rPr>
              <a:t>Presepsi </a:t>
            </a:r>
            <a:r>
              <a:rPr sz="1800" spc="-155" dirty="0">
                <a:latin typeface="Verdana"/>
                <a:cs typeface="Verdana"/>
              </a:rPr>
              <a:t>sebagian </a:t>
            </a:r>
            <a:r>
              <a:rPr sz="1800" spc="-175" dirty="0">
                <a:latin typeface="Verdana"/>
                <a:cs typeface="Verdana"/>
              </a:rPr>
              <a:t>besar </a:t>
            </a:r>
            <a:r>
              <a:rPr sz="1800" spc="-200" dirty="0">
                <a:latin typeface="Verdana"/>
                <a:cs typeface="Verdana"/>
              </a:rPr>
              <a:t>masyarakat  </a:t>
            </a:r>
            <a:r>
              <a:rPr sz="1800" spc="-195" dirty="0">
                <a:latin typeface="Verdana"/>
                <a:cs typeface="Verdana"/>
              </a:rPr>
              <a:t>sampah </a:t>
            </a:r>
            <a:r>
              <a:rPr sz="1800" spc="-100" dirty="0">
                <a:latin typeface="Verdana"/>
                <a:cs typeface="Verdana"/>
              </a:rPr>
              <a:t>itu </a:t>
            </a:r>
            <a:r>
              <a:rPr sz="1800" spc="-160" dirty="0">
                <a:latin typeface="Verdana"/>
                <a:cs typeface="Verdana"/>
              </a:rPr>
              <a:t>menjijikan, </a:t>
            </a:r>
            <a:r>
              <a:rPr sz="1800" spc="-180" dirty="0">
                <a:latin typeface="Verdana"/>
                <a:cs typeface="Verdana"/>
              </a:rPr>
              <a:t>harus  </a:t>
            </a:r>
            <a:r>
              <a:rPr sz="1800" spc="-140" dirty="0">
                <a:latin typeface="Verdana"/>
                <a:cs typeface="Verdana"/>
              </a:rPr>
              <a:t>disingkirkan </a:t>
            </a:r>
            <a:r>
              <a:rPr sz="1800" spc="-175" dirty="0">
                <a:latin typeface="Verdana"/>
                <a:cs typeface="Verdana"/>
              </a:rPr>
              <a:t>dan </a:t>
            </a:r>
            <a:r>
              <a:rPr sz="1800" spc="-180" dirty="0">
                <a:latin typeface="Verdana"/>
                <a:cs typeface="Verdana"/>
              </a:rPr>
              <a:t>urusan </a:t>
            </a:r>
            <a:r>
              <a:rPr sz="1800" spc="-165" dirty="0">
                <a:latin typeface="Verdana"/>
                <a:cs typeface="Verdana"/>
              </a:rPr>
              <a:t>petugas  </a:t>
            </a:r>
            <a:r>
              <a:rPr sz="1800" spc="-170" dirty="0">
                <a:latin typeface="Verdana"/>
                <a:cs typeface="Verdana"/>
              </a:rPr>
              <a:t>kebersihan.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5" name="object 6"/>
          <p:cNvSpPr txBox="1"/>
          <p:nvPr/>
        </p:nvSpPr>
        <p:spPr>
          <a:xfrm>
            <a:off x="4579302" y="4513441"/>
            <a:ext cx="388048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75" dirty="0">
                <a:latin typeface="Verdana"/>
                <a:cs typeface="Verdana"/>
              </a:rPr>
              <a:t>Dengan </a:t>
            </a:r>
            <a:r>
              <a:rPr sz="1800" b="1" spc="-330" dirty="0">
                <a:latin typeface="Verdana"/>
                <a:cs typeface="Verdana"/>
              </a:rPr>
              <a:t>mengubah </a:t>
            </a:r>
            <a:r>
              <a:rPr sz="1800" b="1" spc="-300" dirty="0">
                <a:latin typeface="Verdana"/>
                <a:cs typeface="Verdana"/>
              </a:rPr>
              <a:t>penyebutan </a:t>
            </a:r>
            <a:r>
              <a:rPr sz="1800" spc="-195" dirty="0">
                <a:latin typeface="Verdana"/>
                <a:cs typeface="Verdana"/>
              </a:rPr>
              <a:t>sampah  </a:t>
            </a:r>
            <a:r>
              <a:rPr sz="1800" spc="-160" dirty="0">
                <a:latin typeface="Verdana"/>
                <a:cs typeface="Verdana"/>
              </a:rPr>
              <a:t>menjadi </a:t>
            </a:r>
            <a:r>
              <a:rPr sz="1800" spc="-140" dirty="0">
                <a:latin typeface="Verdana"/>
                <a:cs typeface="Verdana"/>
              </a:rPr>
              <a:t>sisa </a:t>
            </a:r>
            <a:r>
              <a:rPr sz="1800" spc="-180" dirty="0">
                <a:latin typeface="Verdana"/>
                <a:cs typeface="Verdana"/>
              </a:rPr>
              <a:t>konsumsi, </a:t>
            </a:r>
            <a:r>
              <a:rPr sz="1800" spc="-220" dirty="0">
                <a:latin typeface="Verdana"/>
                <a:cs typeface="Verdana"/>
              </a:rPr>
              <a:t>maka </a:t>
            </a:r>
            <a:r>
              <a:rPr sz="1800" spc="-195" dirty="0">
                <a:latin typeface="Verdana"/>
                <a:cs typeface="Verdana"/>
              </a:rPr>
              <a:t>akan  </a:t>
            </a:r>
            <a:r>
              <a:rPr sz="1800" b="1" spc="-310" dirty="0">
                <a:latin typeface="Verdana"/>
                <a:cs typeface="Verdana"/>
              </a:rPr>
              <a:t>TERASA </a:t>
            </a:r>
            <a:r>
              <a:rPr sz="1800" b="1" spc="-315" dirty="0">
                <a:latin typeface="Verdana"/>
                <a:cs typeface="Verdana"/>
              </a:rPr>
              <a:t>BERBEDA</a:t>
            </a:r>
            <a:r>
              <a:rPr sz="1800" spc="-315" dirty="0">
                <a:latin typeface="Verdana"/>
                <a:cs typeface="Verdana"/>
              </a:rPr>
              <a:t>, </a:t>
            </a:r>
            <a:r>
              <a:rPr sz="1800" spc="-150" dirty="0">
                <a:latin typeface="Verdana"/>
                <a:cs typeface="Verdana"/>
              </a:rPr>
              <a:t>baik </a:t>
            </a:r>
            <a:r>
              <a:rPr sz="1800" spc="-140" dirty="0">
                <a:latin typeface="Verdana"/>
                <a:cs typeface="Verdana"/>
              </a:rPr>
              <a:t>dari </a:t>
            </a:r>
            <a:r>
              <a:rPr sz="1800" b="1" spc="-315" dirty="0">
                <a:latin typeface="Verdana"/>
                <a:cs typeface="Verdana"/>
              </a:rPr>
              <a:t>KESAN </a:t>
            </a:r>
            <a:r>
              <a:rPr sz="1800" spc="-175" dirty="0">
                <a:latin typeface="Verdana"/>
                <a:cs typeface="Verdana"/>
              </a:rPr>
              <a:t>dan  </a:t>
            </a:r>
            <a:r>
              <a:rPr sz="1800" b="1" spc="-375" dirty="0">
                <a:latin typeface="Verdana"/>
                <a:cs typeface="Verdana"/>
              </a:rPr>
              <a:t>SIAPA </a:t>
            </a:r>
            <a:r>
              <a:rPr sz="1800" b="1" spc="-370" dirty="0">
                <a:latin typeface="Verdana"/>
                <a:cs typeface="Verdana"/>
              </a:rPr>
              <a:t>YANG </a:t>
            </a:r>
            <a:r>
              <a:rPr sz="1800" b="1" spc="-350" dirty="0">
                <a:latin typeface="Verdana"/>
                <a:cs typeface="Verdana"/>
              </a:rPr>
              <a:t>BERTANGGUNG</a:t>
            </a:r>
            <a:r>
              <a:rPr sz="1800" b="1" spc="-90" dirty="0">
                <a:latin typeface="Verdana"/>
                <a:cs typeface="Verdana"/>
              </a:rPr>
              <a:t> </a:t>
            </a:r>
            <a:r>
              <a:rPr sz="1800" b="1" spc="-375" dirty="0">
                <a:latin typeface="Verdana"/>
                <a:cs typeface="Verdana"/>
              </a:rPr>
              <a:t>JAWAB</a:t>
            </a:r>
            <a:r>
              <a:rPr sz="1800" spc="-375" dirty="0">
                <a:latin typeface="Verdana"/>
                <a:cs typeface="Verdana"/>
              </a:rPr>
              <a:t>.</a:t>
            </a:r>
            <a:endParaRPr sz="18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55428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/>
          </p:cNvSpPr>
          <p:nvPr/>
        </p:nvSpPr>
        <p:spPr>
          <a:xfrm>
            <a:off x="592151" y="999502"/>
            <a:ext cx="2150110" cy="6362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5"/>
              </a:spcBef>
            </a:pPr>
            <a:r>
              <a:rPr lang="en-US" spc="560" dirty="0" err="1" smtClean="0"/>
              <a:t>M</a:t>
            </a:r>
            <a:r>
              <a:rPr lang="en-US" spc="-60" dirty="0" err="1" smtClean="0"/>
              <a:t>a</a:t>
            </a:r>
            <a:r>
              <a:rPr lang="en-US" spc="-40" dirty="0" err="1" smtClean="0"/>
              <a:t>s</a:t>
            </a:r>
            <a:r>
              <a:rPr lang="en-US" spc="-25" dirty="0" err="1" smtClean="0"/>
              <a:t>al</a:t>
            </a:r>
            <a:r>
              <a:rPr lang="en-US" dirty="0" err="1" smtClean="0"/>
              <a:t>ah</a:t>
            </a:r>
            <a:endParaRPr lang="en-US" dirty="0"/>
          </a:p>
        </p:txBody>
      </p:sp>
      <p:sp>
        <p:nvSpPr>
          <p:cNvPr id="5" name="object 4"/>
          <p:cNvSpPr txBox="1"/>
          <p:nvPr/>
        </p:nvSpPr>
        <p:spPr>
          <a:xfrm>
            <a:off x="592151" y="1981200"/>
            <a:ext cx="503745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2800" b="1" spc="-395" dirty="0" smtClean="0">
                <a:latin typeface="Verdana"/>
                <a:cs typeface="Verdana"/>
              </a:rPr>
              <a:t>2. </a:t>
            </a:r>
            <a:r>
              <a:rPr sz="2800" b="1" spc="-395" dirty="0" err="1" smtClean="0">
                <a:latin typeface="Verdana"/>
                <a:cs typeface="Verdana"/>
              </a:rPr>
              <a:t>Pola</a:t>
            </a:r>
            <a:r>
              <a:rPr sz="2800" b="1" spc="-395" dirty="0" smtClean="0">
                <a:latin typeface="Verdana"/>
                <a:cs typeface="Verdana"/>
              </a:rPr>
              <a:t> </a:t>
            </a:r>
            <a:r>
              <a:rPr sz="2800" b="1" spc="-475" dirty="0">
                <a:latin typeface="Verdana"/>
                <a:cs typeface="Verdana"/>
              </a:rPr>
              <a:t>Konsumsi </a:t>
            </a:r>
            <a:r>
              <a:rPr sz="2800" b="1" spc="-130" dirty="0">
                <a:latin typeface="Verdana"/>
                <a:cs typeface="Verdana"/>
              </a:rPr>
              <a:t>&amp;</a:t>
            </a:r>
            <a:r>
              <a:rPr sz="2800" b="1" spc="-565" dirty="0">
                <a:latin typeface="Verdana"/>
                <a:cs typeface="Verdana"/>
              </a:rPr>
              <a:t> </a:t>
            </a:r>
            <a:r>
              <a:rPr sz="2800" b="1" spc="-500" dirty="0">
                <a:latin typeface="Verdana"/>
                <a:cs typeface="Verdana"/>
              </a:rPr>
              <a:t>Pembuangan</a:t>
            </a:r>
            <a:endParaRPr sz="2800" dirty="0">
              <a:latin typeface="Verdana"/>
              <a:cs typeface="Verdana"/>
            </a:endParaRPr>
          </a:p>
        </p:txBody>
      </p:sp>
      <p:sp>
        <p:nvSpPr>
          <p:cNvPr id="6" name="object 5"/>
          <p:cNvSpPr txBox="1"/>
          <p:nvPr/>
        </p:nvSpPr>
        <p:spPr>
          <a:xfrm>
            <a:off x="592151" y="2871171"/>
            <a:ext cx="35890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204" dirty="0">
                <a:latin typeface="Verdana"/>
                <a:cs typeface="Verdana"/>
              </a:rPr>
              <a:t>Indonesia </a:t>
            </a:r>
            <a:r>
              <a:rPr sz="2400" spc="-245" dirty="0">
                <a:latin typeface="Verdana"/>
                <a:cs typeface="Verdana"/>
              </a:rPr>
              <a:t>termasuk </a:t>
            </a:r>
            <a:r>
              <a:rPr sz="2400" spc="-220" dirty="0">
                <a:latin typeface="Verdana"/>
                <a:cs typeface="Verdana"/>
              </a:rPr>
              <a:t>5</a:t>
            </a:r>
            <a:r>
              <a:rPr sz="2400" spc="-350" dirty="0">
                <a:latin typeface="Verdana"/>
                <a:cs typeface="Verdana"/>
              </a:rPr>
              <a:t> </a:t>
            </a:r>
            <a:r>
              <a:rPr sz="2400" spc="-225" dirty="0">
                <a:latin typeface="Verdana"/>
                <a:cs typeface="Verdana"/>
              </a:rPr>
              <a:t>besar  </a:t>
            </a:r>
            <a:r>
              <a:rPr sz="2400" spc="-165" dirty="0">
                <a:latin typeface="Verdana"/>
                <a:cs typeface="Verdana"/>
              </a:rPr>
              <a:t>Penghasil </a:t>
            </a:r>
            <a:r>
              <a:rPr sz="2400" spc="-170" dirty="0">
                <a:solidFill>
                  <a:srgbClr val="C00000"/>
                </a:solidFill>
                <a:latin typeface="Verdana"/>
                <a:cs typeface="Verdana"/>
              </a:rPr>
              <a:t>Food</a:t>
            </a:r>
            <a:r>
              <a:rPr sz="2400" spc="-415" dirty="0">
                <a:solidFill>
                  <a:srgbClr val="C00000"/>
                </a:solidFill>
                <a:latin typeface="Verdana"/>
                <a:cs typeface="Verdana"/>
              </a:rPr>
              <a:t> </a:t>
            </a:r>
            <a:r>
              <a:rPr sz="2400" spc="-270" dirty="0">
                <a:solidFill>
                  <a:srgbClr val="C00000"/>
                </a:solidFill>
                <a:latin typeface="Verdana"/>
                <a:cs typeface="Verdana"/>
              </a:rPr>
              <a:t>Waste</a:t>
            </a:r>
            <a:endParaRPr sz="2400" dirty="0">
              <a:latin typeface="Verdana"/>
              <a:cs typeface="Verdana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592151" y="3628091"/>
            <a:ext cx="3581943" cy="22364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6"/>
          <p:cNvSpPr txBox="1"/>
          <p:nvPr/>
        </p:nvSpPr>
        <p:spPr>
          <a:xfrm>
            <a:off x="4671416" y="2871171"/>
            <a:ext cx="3815715" cy="758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600" spc="-160" dirty="0">
                <a:latin typeface="Verdana"/>
                <a:cs typeface="Verdana"/>
              </a:rPr>
              <a:t>Jika </a:t>
            </a:r>
            <a:r>
              <a:rPr sz="1600" spc="-120" dirty="0">
                <a:latin typeface="Verdana"/>
                <a:cs typeface="Verdana"/>
              </a:rPr>
              <a:t>setiap </a:t>
            </a:r>
            <a:r>
              <a:rPr sz="1600" spc="-140" dirty="0">
                <a:latin typeface="Verdana"/>
                <a:cs typeface="Verdana"/>
              </a:rPr>
              <a:t>orang </a:t>
            </a:r>
            <a:r>
              <a:rPr sz="1600" spc="-75" dirty="0">
                <a:latin typeface="Verdana"/>
                <a:cs typeface="Verdana"/>
              </a:rPr>
              <a:t>di </a:t>
            </a:r>
            <a:r>
              <a:rPr sz="1600" spc="-135" dirty="0">
                <a:latin typeface="Verdana"/>
                <a:cs typeface="Verdana"/>
              </a:rPr>
              <a:t>Indonesia </a:t>
            </a:r>
            <a:r>
              <a:rPr sz="1600" spc="-160" dirty="0">
                <a:latin typeface="Verdana"/>
                <a:cs typeface="Verdana"/>
              </a:rPr>
              <a:t>menyisakan</a:t>
            </a:r>
            <a:r>
              <a:rPr sz="1600" spc="-365" dirty="0">
                <a:latin typeface="Verdana"/>
                <a:cs typeface="Verdana"/>
              </a:rPr>
              <a:t> </a:t>
            </a:r>
            <a:r>
              <a:rPr sz="1600" spc="-145" dirty="0">
                <a:latin typeface="Verdana"/>
                <a:cs typeface="Verdana"/>
              </a:rPr>
              <a:t>1  </a:t>
            </a:r>
            <a:r>
              <a:rPr sz="1600" spc="-105" dirty="0">
                <a:latin typeface="Verdana"/>
                <a:cs typeface="Verdana"/>
              </a:rPr>
              <a:t>butir </a:t>
            </a:r>
            <a:r>
              <a:rPr sz="1600" spc="-120" dirty="0">
                <a:latin typeface="Verdana"/>
                <a:cs typeface="Verdana"/>
              </a:rPr>
              <a:t>nasi </a:t>
            </a:r>
            <a:r>
              <a:rPr sz="1600" spc="-170" dirty="0">
                <a:latin typeface="Verdana"/>
                <a:cs typeface="Verdana"/>
              </a:rPr>
              <a:t>saja, </a:t>
            </a:r>
            <a:r>
              <a:rPr sz="1600" spc="-165" dirty="0">
                <a:latin typeface="Verdana"/>
                <a:cs typeface="Verdana"/>
              </a:rPr>
              <a:t>akan </a:t>
            </a:r>
            <a:r>
              <a:rPr sz="1600" spc="-160" dirty="0">
                <a:latin typeface="Verdana"/>
                <a:cs typeface="Verdana"/>
              </a:rPr>
              <a:t>ada </a:t>
            </a:r>
            <a:r>
              <a:rPr sz="1600" spc="-135" dirty="0">
                <a:latin typeface="Verdana"/>
                <a:cs typeface="Verdana"/>
              </a:rPr>
              <a:t>4980 </a:t>
            </a:r>
            <a:r>
              <a:rPr sz="1600" spc="-170" dirty="0">
                <a:latin typeface="Verdana"/>
                <a:cs typeface="Verdana"/>
              </a:rPr>
              <a:t>kg </a:t>
            </a:r>
            <a:r>
              <a:rPr sz="1600" spc="-120" dirty="0">
                <a:latin typeface="Verdana"/>
                <a:cs typeface="Verdana"/>
              </a:rPr>
              <a:t>nasi  </a:t>
            </a:r>
            <a:r>
              <a:rPr sz="1600" spc="-140" dirty="0">
                <a:latin typeface="Verdana"/>
                <a:cs typeface="Verdana"/>
              </a:rPr>
              <a:t>terbuang </a:t>
            </a:r>
            <a:r>
              <a:rPr sz="1600" spc="-120" dirty="0">
                <a:latin typeface="Verdana"/>
                <a:cs typeface="Verdana"/>
              </a:rPr>
              <a:t>setiap</a:t>
            </a:r>
            <a:r>
              <a:rPr sz="1600" spc="-235" dirty="0">
                <a:latin typeface="Verdana"/>
                <a:cs typeface="Verdana"/>
              </a:rPr>
              <a:t> </a:t>
            </a:r>
            <a:r>
              <a:rPr sz="1600" spc="-150" dirty="0">
                <a:latin typeface="Verdana"/>
                <a:cs typeface="Verdana"/>
              </a:rPr>
              <a:t>harinya.</a:t>
            </a:r>
            <a:endParaRPr sz="1600" dirty="0">
              <a:latin typeface="Verdana"/>
              <a:cs typeface="Verdana"/>
            </a:endParaRPr>
          </a:p>
        </p:txBody>
      </p:sp>
      <p:sp>
        <p:nvSpPr>
          <p:cNvPr id="9" name="object 7"/>
          <p:cNvSpPr txBox="1"/>
          <p:nvPr/>
        </p:nvSpPr>
        <p:spPr>
          <a:xfrm>
            <a:off x="4671416" y="3879521"/>
            <a:ext cx="4004945" cy="1733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207645">
              <a:lnSpc>
                <a:spcPct val="100000"/>
              </a:lnSpc>
              <a:spcBef>
                <a:spcPts val="105"/>
              </a:spcBef>
            </a:pPr>
            <a:r>
              <a:rPr sz="1600" spc="-95" dirty="0">
                <a:latin typeface="Verdana"/>
                <a:cs typeface="Verdana"/>
              </a:rPr>
              <a:t>Kita </a:t>
            </a:r>
            <a:r>
              <a:rPr sz="1600" spc="-90" dirty="0">
                <a:latin typeface="Verdana"/>
                <a:cs typeface="Verdana"/>
              </a:rPr>
              <a:t>dididik </a:t>
            </a:r>
            <a:r>
              <a:rPr sz="1600" spc="-140" dirty="0">
                <a:latin typeface="Verdana"/>
                <a:cs typeface="Verdana"/>
              </a:rPr>
              <a:t>untuk </a:t>
            </a:r>
            <a:r>
              <a:rPr sz="1600" spc="-150" dirty="0">
                <a:latin typeface="Verdana"/>
                <a:cs typeface="Verdana"/>
              </a:rPr>
              <a:t>menghabiskan </a:t>
            </a:r>
            <a:r>
              <a:rPr sz="1600" spc="-180" dirty="0">
                <a:latin typeface="Verdana"/>
                <a:cs typeface="Verdana"/>
              </a:rPr>
              <a:t>makanan,  </a:t>
            </a:r>
            <a:r>
              <a:rPr sz="1600" spc="-100" dirty="0">
                <a:latin typeface="Verdana"/>
                <a:cs typeface="Verdana"/>
              </a:rPr>
              <a:t>tapi </a:t>
            </a:r>
            <a:r>
              <a:rPr sz="1600" spc="-145" dirty="0">
                <a:latin typeface="Verdana"/>
                <a:cs typeface="Verdana"/>
              </a:rPr>
              <a:t>coba </a:t>
            </a:r>
            <a:r>
              <a:rPr sz="1600" spc="-75" dirty="0">
                <a:latin typeface="Verdana"/>
                <a:cs typeface="Verdana"/>
              </a:rPr>
              <a:t>lihat </a:t>
            </a:r>
            <a:r>
              <a:rPr sz="1600" spc="-150" dirty="0">
                <a:latin typeface="Verdana"/>
                <a:cs typeface="Verdana"/>
              </a:rPr>
              <a:t>saat </a:t>
            </a:r>
            <a:r>
              <a:rPr sz="1600" spc="-110" dirty="0">
                <a:latin typeface="Verdana"/>
                <a:cs typeface="Verdana"/>
              </a:rPr>
              <a:t>kita </a:t>
            </a:r>
            <a:r>
              <a:rPr sz="1600" spc="-175" dirty="0">
                <a:latin typeface="Verdana"/>
                <a:cs typeface="Verdana"/>
              </a:rPr>
              <a:t>ke </a:t>
            </a:r>
            <a:r>
              <a:rPr sz="1600" spc="-150" dirty="0">
                <a:latin typeface="Verdana"/>
                <a:cs typeface="Verdana"/>
              </a:rPr>
              <a:t>restoran, </a:t>
            </a:r>
            <a:r>
              <a:rPr sz="1600" spc="-135" dirty="0">
                <a:latin typeface="Verdana"/>
                <a:cs typeface="Verdana"/>
              </a:rPr>
              <a:t>kantin,  </a:t>
            </a:r>
            <a:r>
              <a:rPr sz="1600" spc="-145" dirty="0">
                <a:latin typeface="Verdana"/>
                <a:cs typeface="Verdana"/>
              </a:rPr>
              <a:t>arisan, </a:t>
            </a:r>
            <a:r>
              <a:rPr sz="1600" spc="-140" dirty="0">
                <a:latin typeface="Verdana"/>
                <a:cs typeface="Verdana"/>
              </a:rPr>
              <a:t>pesta</a:t>
            </a:r>
            <a:r>
              <a:rPr sz="1600" spc="-345" dirty="0">
                <a:latin typeface="Verdana"/>
                <a:cs typeface="Verdana"/>
              </a:rPr>
              <a:t> </a:t>
            </a:r>
            <a:r>
              <a:rPr sz="1600" spc="-140" dirty="0">
                <a:latin typeface="Verdana"/>
                <a:cs typeface="Verdana"/>
              </a:rPr>
              <a:t>pernikahan?</a:t>
            </a:r>
            <a:endParaRPr sz="16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50" dirty="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600" spc="-180" dirty="0">
                <a:latin typeface="Verdana"/>
                <a:cs typeface="Verdana"/>
              </a:rPr>
              <a:t>Rumah </a:t>
            </a:r>
            <a:r>
              <a:rPr sz="1600" spc="-140" dirty="0">
                <a:latin typeface="Verdana"/>
                <a:cs typeface="Verdana"/>
              </a:rPr>
              <a:t>tangga </a:t>
            </a:r>
            <a:r>
              <a:rPr sz="1600" spc="-165" dirty="0">
                <a:latin typeface="Verdana"/>
                <a:cs typeface="Verdana"/>
              </a:rPr>
              <a:t>merupakan </a:t>
            </a:r>
            <a:r>
              <a:rPr sz="1600" spc="-160" dirty="0">
                <a:latin typeface="Verdana"/>
                <a:cs typeface="Verdana"/>
              </a:rPr>
              <a:t>penyumbang  </a:t>
            </a:r>
            <a:r>
              <a:rPr sz="1600" spc="-145" dirty="0">
                <a:latin typeface="Verdana"/>
                <a:cs typeface="Verdana"/>
              </a:rPr>
              <a:t>terbesar </a:t>
            </a:r>
            <a:r>
              <a:rPr sz="1600" spc="-130" dirty="0">
                <a:latin typeface="Verdana"/>
                <a:cs typeface="Verdana"/>
              </a:rPr>
              <a:t>kiriman </a:t>
            </a:r>
            <a:r>
              <a:rPr sz="1600" spc="-175" dirty="0">
                <a:latin typeface="Verdana"/>
                <a:cs typeface="Verdana"/>
              </a:rPr>
              <a:t>ke </a:t>
            </a:r>
            <a:r>
              <a:rPr sz="1600" spc="-145" dirty="0">
                <a:latin typeface="Verdana"/>
                <a:cs typeface="Verdana"/>
              </a:rPr>
              <a:t>TPA dengan </a:t>
            </a:r>
            <a:r>
              <a:rPr sz="1600" spc="-135" dirty="0">
                <a:latin typeface="Verdana"/>
                <a:cs typeface="Verdana"/>
              </a:rPr>
              <a:t>jumlah</a:t>
            </a:r>
            <a:r>
              <a:rPr sz="1600" spc="-355" dirty="0">
                <a:latin typeface="Verdana"/>
                <a:cs typeface="Verdana"/>
              </a:rPr>
              <a:t> </a:t>
            </a:r>
            <a:r>
              <a:rPr sz="1600" spc="-220" dirty="0">
                <a:latin typeface="Verdana"/>
                <a:cs typeface="Verdana"/>
              </a:rPr>
              <a:t>39,4%  </a:t>
            </a:r>
            <a:r>
              <a:rPr sz="1600" spc="-145" dirty="0">
                <a:latin typeface="Verdana"/>
                <a:cs typeface="Verdana"/>
              </a:rPr>
              <a:t>berupa </a:t>
            </a:r>
            <a:r>
              <a:rPr sz="1600" spc="-125" dirty="0">
                <a:latin typeface="Verdana"/>
                <a:cs typeface="Verdana"/>
              </a:rPr>
              <a:t>sisa</a:t>
            </a:r>
            <a:r>
              <a:rPr sz="1600" spc="-185" dirty="0">
                <a:latin typeface="Verdana"/>
                <a:cs typeface="Verdana"/>
              </a:rPr>
              <a:t> </a:t>
            </a:r>
            <a:r>
              <a:rPr sz="1600" spc="-175" dirty="0">
                <a:latin typeface="Verdana"/>
                <a:cs typeface="Verdana"/>
              </a:rPr>
              <a:t>makanan</a:t>
            </a:r>
            <a:endParaRPr sz="16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06858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/>
          </p:cNvSpPr>
          <p:nvPr/>
        </p:nvSpPr>
        <p:spPr>
          <a:xfrm>
            <a:off x="381000" y="684381"/>
            <a:ext cx="231843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5"/>
              </a:spcBef>
            </a:pPr>
            <a:r>
              <a:rPr lang="en-US" spc="560" dirty="0" err="1" smtClean="0"/>
              <a:t>M</a:t>
            </a:r>
            <a:r>
              <a:rPr lang="en-US" spc="-60" dirty="0" err="1" smtClean="0"/>
              <a:t>a</a:t>
            </a:r>
            <a:r>
              <a:rPr lang="en-US" spc="-40" dirty="0" err="1" smtClean="0"/>
              <a:t>s</a:t>
            </a:r>
            <a:r>
              <a:rPr lang="en-US" spc="-25" dirty="0" err="1" smtClean="0"/>
              <a:t>al</a:t>
            </a:r>
            <a:r>
              <a:rPr lang="en-US" dirty="0" err="1" smtClean="0"/>
              <a:t>ah</a:t>
            </a:r>
            <a:endParaRPr lang="en-US" dirty="0"/>
          </a:p>
        </p:txBody>
      </p:sp>
      <p:sp>
        <p:nvSpPr>
          <p:cNvPr id="3" name="object 3"/>
          <p:cNvSpPr/>
          <p:nvPr/>
        </p:nvSpPr>
        <p:spPr>
          <a:xfrm>
            <a:off x="4343400" y="1103942"/>
            <a:ext cx="4648200" cy="506825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81000" y="1909737"/>
            <a:ext cx="4267201" cy="3629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b="1" spc="-365" dirty="0">
                <a:latin typeface="Verdana"/>
                <a:cs typeface="Verdana"/>
              </a:rPr>
              <a:t>3. </a:t>
            </a:r>
            <a:r>
              <a:rPr sz="2800" b="1" spc="-405" dirty="0">
                <a:latin typeface="Verdana"/>
                <a:cs typeface="Verdana"/>
              </a:rPr>
              <a:t>Perilaku </a:t>
            </a:r>
            <a:r>
              <a:rPr sz="2800" b="1" spc="-450" dirty="0">
                <a:latin typeface="Verdana"/>
                <a:cs typeface="Verdana"/>
              </a:rPr>
              <a:t>dalam</a:t>
            </a:r>
            <a:r>
              <a:rPr sz="2800" b="1" spc="-265" dirty="0">
                <a:latin typeface="Verdana"/>
                <a:cs typeface="Verdana"/>
              </a:rPr>
              <a:t> </a:t>
            </a:r>
            <a:r>
              <a:rPr sz="2800" b="1" spc="-440" dirty="0">
                <a:latin typeface="Verdana"/>
                <a:cs typeface="Verdana"/>
              </a:rPr>
              <a:t>Pemilahan</a:t>
            </a:r>
            <a:endParaRPr sz="2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7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800" spc="-325" dirty="0">
                <a:latin typeface="Verdana"/>
                <a:cs typeface="Verdana"/>
              </a:rPr>
              <a:t>Survey</a:t>
            </a:r>
            <a:r>
              <a:rPr sz="2800" spc="-355" dirty="0">
                <a:latin typeface="Verdana"/>
                <a:cs typeface="Verdana"/>
              </a:rPr>
              <a:t> </a:t>
            </a:r>
            <a:r>
              <a:rPr sz="2800" spc="-305" dirty="0">
                <a:latin typeface="Verdana"/>
                <a:cs typeface="Verdana"/>
              </a:rPr>
              <a:t>membuktikan:</a:t>
            </a:r>
            <a:endParaRPr sz="2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7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spc="-335" dirty="0">
                <a:solidFill>
                  <a:srgbClr val="C00000"/>
                </a:solidFill>
                <a:latin typeface="Verdana"/>
                <a:cs typeface="Verdana"/>
              </a:rPr>
              <a:t>41,7% </a:t>
            </a:r>
            <a:r>
              <a:rPr sz="2400" spc="-229" dirty="0">
                <a:solidFill>
                  <a:srgbClr val="C00000"/>
                </a:solidFill>
                <a:latin typeface="Verdana"/>
                <a:cs typeface="Verdana"/>
              </a:rPr>
              <a:t>-</a:t>
            </a:r>
            <a:r>
              <a:rPr sz="2400" spc="-415" dirty="0">
                <a:solidFill>
                  <a:srgbClr val="C00000"/>
                </a:solidFill>
                <a:latin typeface="Verdana"/>
                <a:cs typeface="Verdana"/>
              </a:rPr>
              <a:t> </a:t>
            </a:r>
            <a:r>
              <a:rPr sz="2400" spc="-220" dirty="0">
                <a:solidFill>
                  <a:srgbClr val="C00000"/>
                </a:solidFill>
                <a:latin typeface="Verdana"/>
                <a:cs typeface="Verdana"/>
              </a:rPr>
              <a:t>malas</a:t>
            </a:r>
            <a:endParaRPr sz="2400" dirty="0">
              <a:latin typeface="Verdana"/>
              <a:cs typeface="Verdana"/>
            </a:endParaRPr>
          </a:p>
          <a:p>
            <a:pPr marL="12700" marR="1109980">
              <a:lnSpc>
                <a:spcPct val="100000"/>
              </a:lnSpc>
            </a:pPr>
            <a:r>
              <a:rPr sz="2400" spc="-390" dirty="0">
                <a:solidFill>
                  <a:srgbClr val="984807"/>
                </a:solidFill>
                <a:latin typeface="Verdana"/>
                <a:cs typeface="Verdana"/>
              </a:rPr>
              <a:t>27,0% </a:t>
            </a:r>
            <a:r>
              <a:rPr sz="2400" spc="-229" dirty="0">
                <a:solidFill>
                  <a:srgbClr val="984807"/>
                </a:solidFill>
                <a:latin typeface="Verdana"/>
                <a:cs typeface="Verdana"/>
              </a:rPr>
              <a:t>- </a:t>
            </a:r>
            <a:r>
              <a:rPr sz="2400" spc="-220" dirty="0">
                <a:solidFill>
                  <a:srgbClr val="984807"/>
                </a:solidFill>
                <a:latin typeface="Verdana"/>
                <a:cs typeface="Verdana"/>
              </a:rPr>
              <a:t>tak </a:t>
            </a:r>
            <a:r>
              <a:rPr sz="2400" spc="-235" dirty="0">
                <a:solidFill>
                  <a:srgbClr val="984807"/>
                </a:solidFill>
                <a:latin typeface="Verdana"/>
                <a:cs typeface="Verdana"/>
              </a:rPr>
              <a:t>ada</a:t>
            </a:r>
            <a:r>
              <a:rPr sz="2400" spc="-415" dirty="0">
                <a:solidFill>
                  <a:srgbClr val="984807"/>
                </a:solidFill>
                <a:latin typeface="Verdana"/>
                <a:cs typeface="Verdana"/>
              </a:rPr>
              <a:t> </a:t>
            </a:r>
            <a:r>
              <a:rPr sz="2400" spc="-235" dirty="0">
                <a:solidFill>
                  <a:srgbClr val="984807"/>
                </a:solidFill>
                <a:latin typeface="Verdana"/>
                <a:cs typeface="Verdana"/>
              </a:rPr>
              <a:t>gunanya  </a:t>
            </a:r>
            <a:r>
              <a:rPr sz="2400" spc="-335" dirty="0">
                <a:solidFill>
                  <a:srgbClr val="403152"/>
                </a:solidFill>
                <a:latin typeface="Verdana"/>
                <a:cs typeface="Verdana"/>
              </a:rPr>
              <a:t>22,3% </a:t>
            </a:r>
            <a:r>
              <a:rPr sz="2400" spc="-229" dirty="0">
                <a:solidFill>
                  <a:srgbClr val="403152"/>
                </a:solidFill>
                <a:latin typeface="Verdana"/>
                <a:cs typeface="Verdana"/>
              </a:rPr>
              <a:t>- </a:t>
            </a:r>
            <a:r>
              <a:rPr sz="2400" spc="-175" dirty="0">
                <a:solidFill>
                  <a:srgbClr val="403152"/>
                </a:solidFill>
                <a:latin typeface="Verdana"/>
                <a:cs typeface="Verdana"/>
              </a:rPr>
              <a:t>tidak</a:t>
            </a:r>
            <a:r>
              <a:rPr sz="2400" spc="-515" dirty="0">
                <a:solidFill>
                  <a:srgbClr val="403152"/>
                </a:solidFill>
                <a:latin typeface="Verdana"/>
                <a:cs typeface="Verdana"/>
              </a:rPr>
              <a:t> </a:t>
            </a:r>
            <a:r>
              <a:rPr sz="2400" spc="-204" dirty="0">
                <a:solidFill>
                  <a:srgbClr val="403152"/>
                </a:solidFill>
                <a:latin typeface="Verdana"/>
                <a:cs typeface="Verdana"/>
              </a:rPr>
              <a:t>tahu</a:t>
            </a:r>
            <a:endParaRPr sz="2400" dirty="0">
              <a:latin typeface="Verdana"/>
              <a:cs typeface="Verdana"/>
            </a:endParaRPr>
          </a:p>
          <a:p>
            <a:pPr marL="173990">
              <a:lnSpc>
                <a:spcPct val="100000"/>
              </a:lnSpc>
            </a:pPr>
            <a:r>
              <a:rPr sz="2400" spc="-434" dirty="0">
                <a:latin typeface="Verdana"/>
                <a:cs typeface="Verdana"/>
              </a:rPr>
              <a:t>7,3% </a:t>
            </a:r>
            <a:r>
              <a:rPr sz="2400" spc="-229" dirty="0">
                <a:latin typeface="Verdana"/>
                <a:cs typeface="Verdana"/>
              </a:rPr>
              <a:t>- </a:t>
            </a:r>
            <a:r>
              <a:rPr sz="2400" spc="-175" dirty="0">
                <a:latin typeface="Verdana"/>
                <a:cs typeface="Verdana"/>
              </a:rPr>
              <a:t>tidak </a:t>
            </a:r>
            <a:r>
              <a:rPr sz="2400" spc="-240" dirty="0">
                <a:latin typeface="Verdana"/>
                <a:cs typeface="Verdana"/>
              </a:rPr>
              <a:t>punya</a:t>
            </a:r>
            <a:r>
              <a:rPr sz="2400" spc="-335" dirty="0">
                <a:latin typeface="Verdana"/>
                <a:cs typeface="Verdana"/>
              </a:rPr>
              <a:t> </a:t>
            </a:r>
            <a:r>
              <a:rPr sz="2400" spc="-135" dirty="0">
                <a:latin typeface="Verdana"/>
                <a:cs typeface="Verdana"/>
              </a:rPr>
              <a:t>fasilitas</a:t>
            </a:r>
            <a:endParaRPr sz="24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75445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/>
          </p:cNvSpPr>
          <p:nvPr/>
        </p:nvSpPr>
        <p:spPr>
          <a:xfrm>
            <a:off x="549320" y="819353"/>
            <a:ext cx="3723004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5"/>
              </a:spcBef>
            </a:pPr>
            <a:r>
              <a:rPr lang="en-US" spc="110" dirty="0" smtClean="0"/>
              <a:t>FAKTA-FAKTA</a:t>
            </a:r>
            <a:endParaRPr lang="en-US" spc="110" dirty="0"/>
          </a:p>
        </p:txBody>
      </p:sp>
      <p:sp>
        <p:nvSpPr>
          <p:cNvPr id="3" name="object 3"/>
          <p:cNvSpPr txBox="1"/>
          <p:nvPr/>
        </p:nvSpPr>
        <p:spPr>
          <a:xfrm>
            <a:off x="549320" y="1897182"/>
            <a:ext cx="8007984" cy="397573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1600" spc="-155" dirty="0">
                <a:latin typeface="Verdana"/>
                <a:cs typeface="Verdana"/>
              </a:rPr>
              <a:t>menurut</a:t>
            </a:r>
            <a:r>
              <a:rPr sz="1600" spc="-204" dirty="0">
                <a:latin typeface="Verdana"/>
                <a:cs typeface="Verdana"/>
              </a:rPr>
              <a:t> </a:t>
            </a:r>
            <a:r>
              <a:rPr sz="1600" spc="-215" dirty="0">
                <a:latin typeface="Verdana"/>
                <a:cs typeface="Verdana"/>
              </a:rPr>
              <a:t>BPS:</a:t>
            </a:r>
            <a:endParaRPr sz="1600" dirty="0">
              <a:latin typeface="Verdana"/>
              <a:cs typeface="Verdana"/>
            </a:endParaRPr>
          </a:p>
          <a:p>
            <a:pPr marL="405765" indent="-3937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405130" algn="l"/>
                <a:tab pos="406400" algn="l"/>
              </a:tabLst>
            </a:pPr>
            <a:r>
              <a:rPr sz="1600" b="1" spc="-380" dirty="0">
                <a:latin typeface="Verdana"/>
                <a:cs typeface="Verdana"/>
              </a:rPr>
              <a:t>81% </a:t>
            </a:r>
            <a:r>
              <a:rPr sz="1600" b="1" spc="-295" dirty="0">
                <a:latin typeface="Verdana"/>
                <a:cs typeface="Verdana"/>
              </a:rPr>
              <a:t>sampah </a:t>
            </a:r>
            <a:r>
              <a:rPr sz="1600" b="1" spc="-190" dirty="0">
                <a:latin typeface="Verdana"/>
                <a:cs typeface="Verdana"/>
              </a:rPr>
              <a:t>di </a:t>
            </a:r>
            <a:r>
              <a:rPr sz="1600" b="1" spc="-260" dirty="0">
                <a:latin typeface="Verdana"/>
                <a:cs typeface="Verdana"/>
              </a:rPr>
              <a:t>Indonesia </a:t>
            </a:r>
            <a:r>
              <a:rPr sz="1600" b="1" spc="-270" dirty="0">
                <a:latin typeface="Verdana"/>
                <a:cs typeface="Verdana"/>
              </a:rPr>
              <a:t>tercampur/dicampur </a:t>
            </a:r>
            <a:r>
              <a:rPr sz="1600" spc="-75" dirty="0">
                <a:latin typeface="Verdana"/>
                <a:cs typeface="Verdana"/>
              </a:rPr>
              <a:t>di</a:t>
            </a:r>
            <a:r>
              <a:rPr sz="1600" spc="-110" dirty="0">
                <a:latin typeface="Verdana"/>
                <a:cs typeface="Verdana"/>
              </a:rPr>
              <a:t> </a:t>
            </a:r>
            <a:r>
              <a:rPr sz="1600" spc="-165" dirty="0">
                <a:latin typeface="Verdana"/>
                <a:cs typeface="Verdana"/>
              </a:rPr>
              <a:t>sumber</a:t>
            </a:r>
            <a:endParaRPr sz="1600" dirty="0">
              <a:latin typeface="Verdana"/>
              <a:cs typeface="Verdana"/>
            </a:endParaRPr>
          </a:p>
          <a:p>
            <a:pPr marL="405765" indent="-3937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405130" algn="l"/>
                <a:tab pos="406400" algn="l"/>
              </a:tabLst>
            </a:pPr>
            <a:r>
              <a:rPr sz="1600" spc="-250" dirty="0">
                <a:latin typeface="Verdana"/>
                <a:cs typeface="Verdana"/>
              </a:rPr>
              <a:t>10% </a:t>
            </a:r>
            <a:r>
              <a:rPr sz="1600" spc="-100" dirty="0">
                <a:latin typeface="Verdana"/>
                <a:cs typeface="Verdana"/>
              </a:rPr>
              <a:t>terpilah </a:t>
            </a:r>
            <a:r>
              <a:rPr sz="1600" spc="-75" dirty="0">
                <a:latin typeface="Verdana"/>
                <a:cs typeface="Verdana"/>
              </a:rPr>
              <a:t>di </a:t>
            </a:r>
            <a:r>
              <a:rPr sz="1600" spc="-165" dirty="0">
                <a:latin typeface="Verdana"/>
                <a:cs typeface="Verdana"/>
              </a:rPr>
              <a:t>sumber </a:t>
            </a:r>
            <a:r>
              <a:rPr sz="1600" spc="-170" dirty="0">
                <a:latin typeface="Verdana"/>
                <a:cs typeface="Verdana"/>
              </a:rPr>
              <a:t>namun </a:t>
            </a:r>
            <a:r>
              <a:rPr sz="1600" spc="-145" dirty="0">
                <a:latin typeface="Verdana"/>
                <a:cs typeface="Verdana"/>
              </a:rPr>
              <a:t>akhirnya </a:t>
            </a:r>
            <a:r>
              <a:rPr sz="1600" spc="-150" dirty="0">
                <a:latin typeface="Verdana"/>
                <a:cs typeface="Verdana"/>
              </a:rPr>
              <a:t>tercampur saat </a:t>
            </a:r>
            <a:r>
              <a:rPr sz="1600" spc="-125" dirty="0">
                <a:latin typeface="Verdana"/>
                <a:cs typeface="Verdana"/>
              </a:rPr>
              <a:t>diangkut sehingga</a:t>
            </a:r>
            <a:r>
              <a:rPr sz="1600" spc="-345" dirty="0">
                <a:latin typeface="Verdana"/>
                <a:cs typeface="Verdana"/>
              </a:rPr>
              <a:t> </a:t>
            </a:r>
            <a:r>
              <a:rPr sz="1600" spc="-120" dirty="0">
                <a:latin typeface="Verdana"/>
                <a:cs typeface="Verdana"/>
              </a:rPr>
              <a:t>sia-sia</a:t>
            </a:r>
            <a:endParaRPr sz="1600" dirty="0">
              <a:latin typeface="Verdana"/>
              <a:cs typeface="Verdana"/>
            </a:endParaRPr>
          </a:p>
          <a:p>
            <a:pPr marL="405765" indent="-3937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405130" algn="l"/>
                <a:tab pos="406400" algn="l"/>
              </a:tabLst>
            </a:pPr>
            <a:r>
              <a:rPr sz="1600" spc="-160" dirty="0">
                <a:latin typeface="Verdana"/>
                <a:cs typeface="Verdana"/>
              </a:rPr>
              <a:t>Hanya </a:t>
            </a:r>
            <a:r>
              <a:rPr sz="1600" spc="-305" dirty="0">
                <a:latin typeface="Verdana"/>
                <a:cs typeface="Verdana"/>
              </a:rPr>
              <a:t>9% </a:t>
            </a:r>
            <a:r>
              <a:rPr sz="1600" spc="-160" dirty="0">
                <a:latin typeface="Verdana"/>
                <a:cs typeface="Verdana"/>
              </a:rPr>
              <a:t>yang </a:t>
            </a:r>
            <a:r>
              <a:rPr sz="1600" spc="-100" dirty="0">
                <a:latin typeface="Verdana"/>
                <a:cs typeface="Verdana"/>
              </a:rPr>
              <a:t>terpilah </a:t>
            </a:r>
            <a:r>
              <a:rPr sz="1600" spc="-150" dirty="0">
                <a:latin typeface="Verdana"/>
                <a:cs typeface="Verdana"/>
              </a:rPr>
              <a:t>dan</a:t>
            </a:r>
            <a:r>
              <a:rPr sz="1600" spc="-400" dirty="0">
                <a:latin typeface="Verdana"/>
                <a:cs typeface="Verdana"/>
              </a:rPr>
              <a:t> </a:t>
            </a:r>
            <a:r>
              <a:rPr sz="1600" spc="-140" dirty="0">
                <a:latin typeface="Verdana"/>
                <a:cs typeface="Verdana"/>
              </a:rPr>
              <a:t>dimanfaatkan</a:t>
            </a:r>
            <a:endParaRPr sz="1600" dirty="0">
              <a:latin typeface="Verdana"/>
              <a:cs typeface="Verdana"/>
            </a:endParaRPr>
          </a:p>
          <a:p>
            <a:pPr marL="405765" marR="153035" indent="-393700">
              <a:lnSpc>
                <a:spcPct val="100000"/>
              </a:lnSpc>
              <a:spcBef>
                <a:spcPts val="384"/>
              </a:spcBef>
              <a:buFont typeface="Arial"/>
              <a:buChar char="•"/>
              <a:tabLst>
                <a:tab pos="405130" algn="l"/>
                <a:tab pos="406400" algn="l"/>
              </a:tabLst>
            </a:pPr>
            <a:r>
              <a:rPr sz="1600" spc="-125" dirty="0">
                <a:latin typeface="Verdana"/>
                <a:cs typeface="Verdana"/>
              </a:rPr>
              <a:t>Menurut </a:t>
            </a:r>
            <a:r>
              <a:rPr sz="1600" spc="-145" dirty="0">
                <a:latin typeface="Verdana"/>
                <a:cs typeface="Verdana"/>
              </a:rPr>
              <a:t>Kementerian </a:t>
            </a:r>
            <a:r>
              <a:rPr sz="1600" spc="-125" dirty="0">
                <a:latin typeface="Verdana"/>
                <a:cs typeface="Verdana"/>
              </a:rPr>
              <a:t>Lingkungan </a:t>
            </a:r>
            <a:r>
              <a:rPr sz="1600" spc="-110" dirty="0">
                <a:latin typeface="Verdana"/>
                <a:cs typeface="Verdana"/>
              </a:rPr>
              <a:t>Hidup </a:t>
            </a:r>
            <a:r>
              <a:rPr sz="1600" spc="-150" dirty="0">
                <a:latin typeface="Verdana"/>
                <a:cs typeface="Verdana"/>
              </a:rPr>
              <a:t>dan Kehutanan </a:t>
            </a:r>
            <a:r>
              <a:rPr sz="1600" b="1" spc="-295" dirty="0">
                <a:latin typeface="Verdana"/>
                <a:cs typeface="Verdana"/>
              </a:rPr>
              <a:t>sampah </a:t>
            </a:r>
            <a:r>
              <a:rPr sz="1600" b="1" spc="-190" dirty="0">
                <a:latin typeface="Verdana"/>
                <a:cs typeface="Verdana"/>
              </a:rPr>
              <a:t>di </a:t>
            </a:r>
            <a:r>
              <a:rPr sz="1600" b="1" spc="-260" dirty="0">
                <a:latin typeface="Verdana"/>
                <a:cs typeface="Verdana"/>
              </a:rPr>
              <a:t>Indonesia </a:t>
            </a:r>
            <a:r>
              <a:rPr sz="1600" b="1" spc="-250" dirty="0">
                <a:latin typeface="Verdana"/>
                <a:cs typeface="Verdana"/>
              </a:rPr>
              <a:t>per </a:t>
            </a:r>
            <a:r>
              <a:rPr sz="1600" b="1" spc="-220" dirty="0">
                <a:latin typeface="Verdana"/>
                <a:cs typeface="Verdana"/>
              </a:rPr>
              <a:t>hari  </a:t>
            </a:r>
            <a:r>
              <a:rPr sz="1600" b="1" spc="-240" dirty="0">
                <a:latin typeface="Verdana"/>
                <a:cs typeface="Verdana"/>
              </a:rPr>
              <a:t>adalah </a:t>
            </a:r>
            <a:r>
              <a:rPr sz="1600" b="1" spc="-225" dirty="0">
                <a:latin typeface="Verdana"/>
                <a:cs typeface="Verdana"/>
              </a:rPr>
              <a:t>175.000</a:t>
            </a:r>
            <a:r>
              <a:rPr sz="1600" b="1" spc="-105" dirty="0">
                <a:latin typeface="Verdana"/>
                <a:cs typeface="Verdana"/>
              </a:rPr>
              <a:t> </a:t>
            </a:r>
            <a:r>
              <a:rPr sz="1600" b="1" spc="-215" dirty="0">
                <a:latin typeface="Verdana"/>
                <a:cs typeface="Verdana"/>
              </a:rPr>
              <a:t>ton.</a:t>
            </a:r>
            <a:endParaRPr sz="1600" dirty="0">
              <a:latin typeface="Verdana"/>
              <a:cs typeface="Verdana"/>
            </a:endParaRPr>
          </a:p>
          <a:p>
            <a:pPr marL="405765" marR="346075" indent="-393700">
              <a:lnSpc>
                <a:spcPct val="100000"/>
              </a:lnSpc>
              <a:spcBef>
                <a:spcPts val="380"/>
              </a:spcBef>
              <a:buFont typeface="Arial"/>
              <a:buChar char="•"/>
              <a:tabLst>
                <a:tab pos="405130" algn="l"/>
                <a:tab pos="406400" algn="l"/>
              </a:tabLst>
            </a:pPr>
            <a:r>
              <a:rPr sz="1600" spc="-135" dirty="0">
                <a:latin typeface="Verdana"/>
                <a:cs typeface="Verdana"/>
              </a:rPr>
              <a:t>Perkiraan</a:t>
            </a:r>
            <a:r>
              <a:rPr sz="1600" spc="-195" dirty="0">
                <a:latin typeface="Verdana"/>
                <a:cs typeface="Verdana"/>
              </a:rPr>
              <a:t> </a:t>
            </a:r>
            <a:r>
              <a:rPr sz="1600" spc="-140" dirty="0">
                <a:latin typeface="Verdana"/>
                <a:cs typeface="Verdana"/>
              </a:rPr>
              <a:t>per</a:t>
            </a:r>
            <a:r>
              <a:rPr sz="1600" spc="-145" dirty="0">
                <a:latin typeface="Verdana"/>
                <a:cs typeface="Verdana"/>
              </a:rPr>
              <a:t> </a:t>
            </a:r>
            <a:r>
              <a:rPr sz="1600" spc="-114" dirty="0">
                <a:latin typeface="Verdana"/>
                <a:cs typeface="Verdana"/>
              </a:rPr>
              <a:t>hari</a:t>
            </a:r>
            <a:r>
              <a:rPr sz="1600" spc="-150" dirty="0">
                <a:latin typeface="Verdana"/>
                <a:cs typeface="Verdana"/>
              </a:rPr>
              <a:t> </a:t>
            </a:r>
            <a:r>
              <a:rPr sz="1600" spc="-175" dirty="0">
                <a:latin typeface="Verdana"/>
                <a:cs typeface="Verdana"/>
              </a:rPr>
              <a:t>sampah</a:t>
            </a:r>
            <a:r>
              <a:rPr sz="1600" spc="-145" dirty="0">
                <a:latin typeface="Verdana"/>
                <a:cs typeface="Verdana"/>
              </a:rPr>
              <a:t> </a:t>
            </a:r>
            <a:r>
              <a:rPr sz="1600" spc="-125" dirty="0">
                <a:latin typeface="Verdana"/>
                <a:cs typeface="Verdana"/>
              </a:rPr>
              <a:t>tsb</a:t>
            </a:r>
            <a:r>
              <a:rPr sz="1600" spc="-160" dirty="0">
                <a:latin typeface="Verdana"/>
                <a:cs typeface="Verdana"/>
              </a:rPr>
              <a:t> </a:t>
            </a:r>
            <a:r>
              <a:rPr sz="1600" spc="-120" dirty="0">
                <a:latin typeface="Verdana"/>
                <a:cs typeface="Verdana"/>
              </a:rPr>
              <a:t>bisa</a:t>
            </a:r>
            <a:r>
              <a:rPr sz="1600" spc="-135" dirty="0">
                <a:latin typeface="Verdana"/>
                <a:cs typeface="Verdana"/>
              </a:rPr>
              <a:t> </a:t>
            </a:r>
            <a:r>
              <a:rPr sz="1600" spc="-170" dirty="0">
                <a:latin typeface="Verdana"/>
                <a:cs typeface="Verdana"/>
              </a:rPr>
              <a:t>membangun </a:t>
            </a:r>
            <a:r>
              <a:rPr sz="1600" spc="-160" dirty="0">
                <a:latin typeface="Verdana"/>
                <a:cs typeface="Verdana"/>
              </a:rPr>
              <a:t>12,5</a:t>
            </a:r>
            <a:r>
              <a:rPr sz="1600" spc="-165" dirty="0">
                <a:latin typeface="Verdana"/>
                <a:cs typeface="Verdana"/>
              </a:rPr>
              <a:t> </a:t>
            </a:r>
            <a:r>
              <a:rPr sz="1600" spc="-114" dirty="0">
                <a:latin typeface="Verdana"/>
                <a:cs typeface="Verdana"/>
              </a:rPr>
              <a:t>candi</a:t>
            </a:r>
            <a:r>
              <a:rPr sz="1600" spc="-150" dirty="0">
                <a:latin typeface="Verdana"/>
                <a:cs typeface="Verdana"/>
              </a:rPr>
              <a:t> </a:t>
            </a:r>
            <a:r>
              <a:rPr sz="1600" spc="-155" dirty="0">
                <a:latin typeface="Verdana"/>
                <a:cs typeface="Verdana"/>
              </a:rPr>
              <a:t>borobudur.</a:t>
            </a:r>
            <a:r>
              <a:rPr sz="1600" spc="-285" dirty="0">
                <a:latin typeface="Verdana"/>
                <a:cs typeface="Verdana"/>
              </a:rPr>
              <a:t> </a:t>
            </a:r>
            <a:r>
              <a:rPr sz="1600" spc="-155" dirty="0">
                <a:latin typeface="Verdana"/>
                <a:cs typeface="Verdana"/>
              </a:rPr>
              <a:t>SETIAP</a:t>
            </a:r>
            <a:r>
              <a:rPr sz="1600" spc="-210" dirty="0">
                <a:latin typeface="Verdana"/>
                <a:cs typeface="Verdana"/>
              </a:rPr>
              <a:t> </a:t>
            </a:r>
            <a:r>
              <a:rPr sz="1600" spc="-180" dirty="0">
                <a:latin typeface="Verdana"/>
                <a:cs typeface="Verdana"/>
              </a:rPr>
              <a:t>HARI.  </a:t>
            </a:r>
            <a:r>
              <a:rPr sz="1600" spc="-150" dirty="0">
                <a:latin typeface="Verdana"/>
                <a:cs typeface="Verdana"/>
              </a:rPr>
              <a:t>Atau </a:t>
            </a:r>
            <a:r>
              <a:rPr sz="1600" b="1" spc="-229" dirty="0">
                <a:latin typeface="Verdana"/>
                <a:cs typeface="Verdana"/>
              </a:rPr>
              <a:t>4560 </a:t>
            </a:r>
            <a:r>
              <a:rPr sz="1600" b="1" spc="-275" dirty="0">
                <a:latin typeface="Verdana"/>
                <a:cs typeface="Verdana"/>
              </a:rPr>
              <a:t>an </a:t>
            </a:r>
            <a:r>
              <a:rPr sz="1600" b="1" spc="-245" dirty="0">
                <a:latin typeface="Verdana"/>
                <a:cs typeface="Verdana"/>
              </a:rPr>
              <a:t>Candi </a:t>
            </a:r>
            <a:r>
              <a:rPr sz="1600" b="1" spc="-254" dirty="0">
                <a:latin typeface="Verdana"/>
                <a:cs typeface="Verdana"/>
              </a:rPr>
              <a:t>Borobudur </a:t>
            </a:r>
            <a:r>
              <a:rPr sz="1600" b="1" spc="-250" dirty="0">
                <a:latin typeface="Verdana"/>
                <a:cs typeface="Verdana"/>
              </a:rPr>
              <a:t>per</a:t>
            </a:r>
            <a:r>
              <a:rPr sz="1600" b="1" spc="-114" dirty="0">
                <a:latin typeface="Verdana"/>
                <a:cs typeface="Verdana"/>
              </a:rPr>
              <a:t> </a:t>
            </a:r>
            <a:r>
              <a:rPr sz="1600" b="1" spc="-250" dirty="0">
                <a:latin typeface="Verdana"/>
                <a:cs typeface="Verdana"/>
              </a:rPr>
              <a:t>tahun</a:t>
            </a:r>
            <a:r>
              <a:rPr sz="1600" spc="-250" dirty="0">
                <a:latin typeface="Verdana"/>
                <a:cs typeface="Verdana"/>
              </a:rPr>
              <a:t>.</a:t>
            </a:r>
            <a:endParaRPr sz="1600" dirty="0">
              <a:latin typeface="Verdana"/>
              <a:cs typeface="Verdana"/>
            </a:endParaRPr>
          </a:p>
          <a:p>
            <a:pPr marL="405765" indent="-3937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405130" algn="l"/>
                <a:tab pos="406400" algn="l"/>
              </a:tabLst>
            </a:pPr>
            <a:r>
              <a:rPr sz="1600" spc="-170" dirty="0">
                <a:latin typeface="Verdana"/>
                <a:cs typeface="Verdana"/>
              </a:rPr>
              <a:t>Sebanyak </a:t>
            </a:r>
            <a:r>
              <a:rPr sz="1600" spc="-80" dirty="0">
                <a:latin typeface="Verdana"/>
                <a:cs typeface="Verdana"/>
              </a:rPr>
              <a:t>itu </a:t>
            </a:r>
            <a:r>
              <a:rPr sz="1600" spc="-160" dirty="0">
                <a:latin typeface="Verdana"/>
                <a:cs typeface="Verdana"/>
              </a:rPr>
              <a:t>hanya </a:t>
            </a:r>
            <a:r>
              <a:rPr sz="1600" b="1" spc="-380" dirty="0">
                <a:latin typeface="Verdana"/>
                <a:cs typeface="Verdana"/>
              </a:rPr>
              <a:t>7,5% </a:t>
            </a:r>
            <a:r>
              <a:rPr sz="1600" b="1" spc="-270" dirty="0">
                <a:latin typeface="Verdana"/>
                <a:cs typeface="Verdana"/>
              </a:rPr>
              <a:t>yang </a:t>
            </a:r>
            <a:r>
              <a:rPr sz="1600" b="1" spc="-245" dirty="0">
                <a:latin typeface="Verdana"/>
                <a:cs typeface="Verdana"/>
              </a:rPr>
              <a:t>terdaur</a:t>
            </a:r>
            <a:r>
              <a:rPr sz="1600" b="1" spc="-250" dirty="0">
                <a:latin typeface="Verdana"/>
                <a:cs typeface="Verdana"/>
              </a:rPr>
              <a:t> </a:t>
            </a:r>
            <a:r>
              <a:rPr sz="1600" b="1" spc="-229" dirty="0">
                <a:latin typeface="Verdana"/>
                <a:cs typeface="Verdana"/>
              </a:rPr>
              <a:t>ulang</a:t>
            </a:r>
            <a:r>
              <a:rPr sz="1600" spc="-229" dirty="0">
                <a:latin typeface="Verdana"/>
                <a:cs typeface="Verdana"/>
              </a:rPr>
              <a:t>.</a:t>
            </a:r>
            <a:endParaRPr sz="1600" dirty="0">
              <a:latin typeface="Verdana"/>
              <a:cs typeface="Verdana"/>
            </a:endParaRPr>
          </a:p>
          <a:p>
            <a:pPr marL="405765" marR="5080" indent="-3937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sz="1600" b="1" spc="-380" dirty="0">
                <a:latin typeface="Verdana"/>
                <a:cs typeface="Verdana"/>
              </a:rPr>
              <a:t>69% </a:t>
            </a:r>
            <a:r>
              <a:rPr sz="1600" b="1" spc="-270" dirty="0">
                <a:latin typeface="Verdana"/>
                <a:cs typeface="Verdana"/>
              </a:rPr>
              <a:t>nya </a:t>
            </a:r>
            <a:r>
              <a:rPr sz="1600" b="1" spc="-215" dirty="0">
                <a:latin typeface="Verdana"/>
                <a:cs typeface="Verdana"/>
              </a:rPr>
              <a:t>dikirim </a:t>
            </a:r>
            <a:r>
              <a:rPr sz="1600" b="1" spc="-225" dirty="0">
                <a:latin typeface="Verdana"/>
                <a:cs typeface="Verdana"/>
              </a:rPr>
              <a:t>begitu </a:t>
            </a:r>
            <a:r>
              <a:rPr sz="1600" b="1" spc="-265" dirty="0">
                <a:latin typeface="Verdana"/>
                <a:cs typeface="Verdana"/>
              </a:rPr>
              <a:t>saja </a:t>
            </a:r>
            <a:r>
              <a:rPr sz="1600" b="1" spc="-280" dirty="0">
                <a:latin typeface="Verdana"/>
                <a:cs typeface="Verdana"/>
              </a:rPr>
              <a:t>ke TPA </a:t>
            </a:r>
            <a:r>
              <a:rPr sz="1600" spc="-185" dirty="0">
                <a:latin typeface="Verdana"/>
                <a:cs typeface="Verdana"/>
              </a:rPr>
              <a:t>(yang </a:t>
            </a:r>
            <a:r>
              <a:rPr sz="1600" spc="-150" dirty="0">
                <a:latin typeface="Verdana"/>
                <a:cs typeface="Verdana"/>
              </a:rPr>
              <a:t>saat </a:t>
            </a:r>
            <a:r>
              <a:rPr sz="1600" spc="-50" dirty="0">
                <a:latin typeface="Verdana"/>
                <a:cs typeface="Verdana"/>
              </a:rPr>
              <a:t>ini </a:t>
            </a:r>
            <a:r>
              <a:rPr sz="1600" spc="-155" dirty="0">
                <a:latin typeface="Verdana"/>
                <a:cs typeface="Verdana"/>
              </a:rPr>
              <a:t>sudah </a:t>
            </a:r>
            <a:r>
              <a:rPr sz="1600" spc="-140" dirty="0">
                <a:latin typeface="Verdana"/>
                <a:cs typeface="Verdana"/>
              </a:rPr>
              <a:t>tahap </a:t>
            </a:r>
            <a:r>
              <a:rPr sz="1600" spc="-155" dirty="0">
                <a:latin typeface="Verdana"/>
                <a:cs typeface="Verdana"/>
              </a:rPr>
              <a:t>overcapacity), </a:t>
            </a:r>
            <a:r>
              <a:rPr sz="1600" spc="-145" dirty="0">
                <a:latin typeface="Verdana"/>
                <a:cs typeface="Verdana"/>
              </a:rPr>
              <a:t>sisanya  </a:t>
            </a:r>
            <a:r>
              <a:rPr sz="1600" spc="-135" dirty="0">
                <a:latin typeface="Verdana"/>
                <a:cs typeface="Verdana"/>
              </a:rPr>
              <a:t>dibakar</a:t>
            </a:r>
            <a:r>
              <a:rPr sz="1600" spc="-170" dirty="0">
                <a:latin typeface="Verdana"/>
                <a:cs typeface="Verdana"/>
              </a:rPr>
              <a:t> </a:t>
            </a:r>
            <a:r>
              <a:rPr sz="1600" spc="-155" dirty="0">
                <a:latin typeface="Verdana"/>
                <a:cs typeface="Verdana"/>
              </a:rPr>
              <a:t>secara</a:t>
            </a:r>
            <a:r>
              <a:rPr sz="1600" spc="-160" dirty="0">
                <a:latin typeface="Verdana"/>
                <a:cs typeface="Verdana"/>
              </a:rPr>
              <a:t> </a:t>
            </a:r>
            <a:r>
              <a:rPr sz="1600" spc="-155" dirty="0">
                <a:latin typeface="Verdana"/>
                <a:cs typeface="Verdana"/>
              </a:rPr>
              <a:t>terbuka,</a:t>
            </a:r>
            <a:r>
              <a:rPr sz="1600" spc="-280" dirty="0">
                <a:latin typeface="Verdana"/>
                <a:cs typeface="Verdana"/>
              </a:rPr>
              <a:t> </a:t>
            </a:r>
            <a:r>
              <a:rPr sz="1600" spc="-155" dirty="0">
                <a:latin typeface="Verdana"/>
                <a:cs typeface="Verdana"/>
              </a:rPr>
              <a:t>dikubur,</a:t>
            </a:r>
            <a:r>
              <a:rPr sz="1600" spc="-275" dirty="0">
                <a:latin typeface="Verdana"/>
                <a:cs typeface="Verdana"/>
              </a:rPr>
              <a:t> </a:t>
            </a:r>
            <a:r>
              <a:rPr sz="1600" spc="-125" dirty="0">
                <a:latin typeface="Verdana"/>
                <a:cs typeface="Verdana"/>
              </a:rPr>
              <a:t>dibuang</a:t>
            </a:r>
            <a:r>
              <a:rPr sz="1600" spc="-175" dirty="0">
                <a:latin typeface="Verdana"/>
                <a:cs typeface="Verdana"/>
              </a:rPr>
              <a:t> </a:t>
            </a:r>
            <a:r>
              <a:rPr sz="1600" spc="-160" dirty="0">
                <a:latin typeface="Verdana"/>
                <a:cs typeface="Verdana"/>
              </a:rPr>
              <a:t>sembarangan</a:t>
            </a:r>
            <a:r>
              <a:rPr sz="1600" spc="-170" dirty="0">
                <a:latin typeface="Verdana"/>
                <a:cs typeface="Verdana"/>
              </a:rPr>
              <a:t> </a:t>
            </a:r>
            <a:r>
              <a:rPr sz="1600" spc="-165" dirty="0">
                <a:latin typeface="Verdana"/>
                <a:cs typeface="Verdana"/>
              </a:rPr>
              <a:t>termasuk</a:t>
            </a:r>
            <a:r>
              <a:rPr sz="1600" spc="-200" dirty="0">
                <a:latin typeface="Verdana"/>
                <a:cs typeface="Verdana"/>
              </a:rPr>
              <a:t> </a:t>
            </a:r>
            <a:r>
              <a:rPr sz="1600" spc="-175" dirty="0">
                <a:latin typeface="Verdana"/>
                <a:cs typeface="Verdana"/>
              </a:rPr>
              <a:t>ke</a:t>
            </a:r>
            <a:r>
              <a:rPr sz="1600" spc="-125" dirty="0">
                <a:latin typeface="Verdana"/>
                <a:cs typeface="Verdana"/>
              </a:rPr>
              <a:t> sungai</a:t>
            </a:r>
            <a:r>
              <a:rPr sz="1600" spc="-175" dirty="0">
                <a:latin typeface="Verdana"/>
                <a:cs typeface="Verdana"/>
              </a:rPr>
              <a:t> </a:t>
            </a:r>
            <a:r>
              <a:rPr sz="1600" spc="-150" dirty="0">
                <a:latin typeface="Verdana"/>
                <a:cs typeface="Verdana"/>
              </a:rPr>
              <a:t>dan</a:t>
            </a:r>
            <a:r>
              <a:rPr sz="1600" spc="-145" dirty="0">
                <a:latin typeface="Verdana"/>
                <a:cs typeface="Verdana"/>
              </a:rPr>
              <a:t> </a:t>
            </a:r>
            <a:r>
              <a:rPr sz="1600" spc="-95" dirty="0">
                <a:latin typeface="Verdana"/>
                <a:cs typeface="Verdana"/>
              </a:rPr>
              <a:t>laut</a:t>
            </a:r>
            <a:r>
              <a:rPr sz="1600" spc="-170" dirty="0">
                <a:latin typeface="Verdana"/>
                <a:cs typeface="Verdana"/>
              </a:rPr>
              <a:t> </a:t>
            </a:r>
            <a:r>
              <a:rPr sz="1600" spc="-140" dirty="0">
                <a:latin typeface="Verdana"/>
                <a:cs typeface="Verdana"/>
              </a:rPr>
              <a:t>kita.</a:t>
            </a:r>
            <a:endParaRPr sz="16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850" dirty="0">
              <a:latin typeface="Verdana"/>
              <a:cs typeface="Verdana"/>
            </a:endParaRPr>
          </a:p>
          <a:p>
            <a:pPr marL="12700" marR="3126740">
              <a:lnSpc>
                <a:spcPct val="120000"/>
              </a:lnSpc>
            </a:pPr>
            <a:r>
              <a:rPr sz="1600" spc="-200" dirty="0">
                <a:latin typeface="Verdana"/>
                <a:cs typeface="Verdana"/>
              </a:rPr>
              <a:t>(M. </a:t>
            </a:r>
            <a:r>
              <a:rPr sz="1600" spc="-145" dirty="0">
                <a:latin typeface="Verdana"/>
                <a:cs typeface="Verdana"/>
              </a:rPr>
              <a:t>Bijaksana </a:t>
            </a:r>
            <a:r>
              <a:rPr sz="1600" spc="-160" dirty="0">
                <a:latin typeface="Verdana"/>
                <a:cs typeface="Verdana"/>
              </a:rPr>
              <a:t>JuneRosano </a:t>
            </a:r>
            <a:r>
              <a:rPr sz="1600" spc="-150" dirty="0">
                <a:latin typeface="Verdana"/>
                <a:cs typeface="Verdana"/>
              </a:rPr>
              <a:t>- </a:t>
            </a:r>
            <a:r>
              <a:rPr sz="1600" spc="-135" dirty="0">
                <a:latin typeface="Verdana"/>
                <a:cs typeface="Verdana"/>
              </a:rPr>
              <a:t>@waste4change)  </a:t>
            </a:r>
            <a:r>
              <a:rPr sz="1600" u="sng" spc="-18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Verdana"/>
                <a:cs typeface="Verdana"/>
                <a:hlinkClick r:id="rId2"/>
              </a:rPr>
              <a:t>#faktasampah</a:t>
            </a:r>
            <a:r>
              <a:rPr sz="1600" spc="-180" dirty="0">
                <a:solidFill>
                  <a:srgbClr val="0000FF"/>
                </a:solidFill>
                <a:latin typeface="Verdana"/>
                <a:cs typeface="Verdana"/>
                <a:hlinkClick r:id="rId2"/>
              </a:rPr>
              <a:t> </a:t>
            </a:r>
            <a:r>
              <a:rPr sz="1600" spc="-114" dirty="0">
                <a:latin typeface="Verdana"/>
                <a:cs typeface="Verdana"/>
              </a:rPr>
              <a:t>dari </a:t>
            </a:r>
            <a:r>
              <a:rPr sz="1600" spc="-120" dirty="0">
                <a:latin typeface="Verdana"/>
                <a:cs typeface="Verdana"/>
              </a:rPr>
              <a:t>diskusi </a:t>
            </a:r>
            <a:r>
              <a:rPr sz="1600" spc="-135" dirty="0">
                <a:latin typeface="Verdana"/>
                <a:cs typeface="Verdana"/>
              </a:rPr>
              <a:t>telegram</a:t>
            </a:r>
            <a:r>
              <a:rPr sz="1600" spc="-215" dirty="0">
                <a:latin typeface="Verdana"/>
                <a:cs typeface="Verdana"/>
              </a:rPr>
              <a:t> </a:t>
            </a:r>
            <a:r>
              <a:rPr sz="1600" u="sng" spc="-15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Verdana"/>
                <a:cs typeface="Verdana"/>
                <a:hlinkClick r:id="rId3"/>
              </a:rPr>
              <a:t>#bijakkelolasampah</a:t>
            </a:r>
            <a:endParaRPr sz="16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2367097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/>
          </p:cNvSpPr>
          <p:nvPr/>
        </p:nvSpPr>
        <p:spPr>
          <a:xfrm>
            <a:off x="549320" y="1016370"/>
            <a:ext cx="215011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5"/>
              </a:spcBef>
            </a:pPr>
            <a:r>
              <a:rPr lang="en-US" spc="560" dirty="0" err="1" smtClean="0"/>
              <a:t>M</a:t>
            </a:r>
            <a:r>
              <a:rPr lang="en-US" spc="-60" dirty="0" err="1" smtClean="0"/>
              <a:t>a</a:t>
            </a:r>
            <a:r>
              <a:rPr lang="en-US" spc="-40" dirty="0" err="1" smtClean="0"/>
              <a:t>s</a:t>
            </a:r>
            <a:r>
              <a:rPr lang="en-US" spc="-25" dirty="0" err="1" smtClean="0"/>
              <a:t>al</a:t>
            </a:r>
            <a:r>
              <a:rPr lang="en-US" dirty="0" err="1" smtClean="0"/>
              <a:t>ah</a:t>
            </a:r>
            <a:endParaRPr lang="en-US" dirty="0"/>
          </a:p>
        </p:txBody>
      </p:sp>
      <p:sp>
        <p:nvSpPr>
          <p:cNvPr id="3" name="object 3"/>
          <p:cNvSpPr/>
          <p:nvPr/>
        </p:nvSpPr>
        <p:spPr>
          <a:xfrm>
            <a:off x="5368285" y="3644438"/>
            <a:ext cx="3403257" cy="21307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84892" y="2286000"/>
            <a:ext cx="4029075" cy="275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310" dirty="0">
                <a:latin typeface="Verdana"/>
                <a:cs typeface="Verdana"/>
              </a:rPr>
              <a:t>4. </a:t>
            </a:r>
            <a:r>
              <a:rPr sz="2400" b="1" spc="-425" dirty="0">
                <a:latin typeface="Verdana"/>
                <a:cs typeface="Verdana"/>
              </a:rPr>
              <a:t>TPA </a:t>
            </a:r>
            <a:r>
              <a:rPr sz="2400" b="1" spc="-380" dirty="0">
                <a:latin typeface="Verdana"/>
                <a:cs typeface="Verdana"/>
              </a:rPr>
              <a:t>sistem </a:t>
            </a:r>
            <a:r>
              <a:rPr sz="2400" b="1" spc="-420" dirty="0">
                <a:latin typeface="Verdana"/>
                <a:cs typeface="Verdana"/>
              </a:rPr>
              <a:t>OPEN</a:t>
            </a:r>
            <a:r>
              <a:rPr sz="2400" b="1" spc="-570" dirty="0">
                <a:latin typeface="Verdana"/>
                <a:cs typeface="Verdana"/>
              </a:rPr>
              <a:t> </a:t>
            </a:r>
            <a:r>
              <a:rPr sz="2400" b="1" spc="-455" dirty="0">
                <a:latin typeface="Verdana"/>
                <a:cs typeface="Verdana"/>
              </a:rPr>
              <a:t>DUMPING</a:t>
            </a:r>
            <a:endParaRPr sz="24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250" dirty="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2200" spc="-195" dirty="0">
                <a:latin typeface="Verdana"/>
                <a:cs typeface="Verdana"/>
              </a:rPr>
              <a:t>Sisa </a:t>
            </a:r>
            <a:r>
              <a:rPr sz="2200" spc="-175" dirty="0">
                <a:latin typeface="Verdana"/>
                <a:cs typeface="Verdana"/>
              </a:rPr>
              <a:t>organik </a:t>
            </a:r>
            <a:r>
              <a:rPr sz="2200" spc="-204" dirty="0">
                <a:latin typeface="Verdana"/>
                <a:cs typeface="Verdana"/>
              </a:rPr>
              <a:t>dan </a:t>
            </a:r>
            <a:r>
              <a:rPr sz="2200" spc="-185" dirty="0">
                <a:latin typeface="Verdana"/>
                <a:cs typeface="Verdana"/>
              </a:rPr>
              <a:t>anorganik </a:t>
            </a:r>
            <a:r>
              <a:rPr sz="2200" spc="-220" dirty="0">
                <a:latin typeface="Verdana"/>
                <a:cs typeface="Verdana"/>
              </a:rPr>
              <a:t>yang  </a:t>
            </a:r>
            <a:r>
              <a:rPr sz="2200" b="1" spc="-300" dirty="0">
                <a:latin typeface="Verdana"/>
                <a:cs typeface="Verdana"/>
              </a:rPr>
              <a:t>tidak </a:t>
            </a:r>
            <a:r>
              <a:rPr sz="2200" b="1" spc="-265" dirty="0">
                <a:latin typeface="Verdana"/>
                <a:cs typeface="Verdana"/>
              </a:rPr>
              <a:t>dipilah </a:t>
            </a:r>
            <a:r>
              <a:rPr sz="2200" spc="-160" dirty="0">
                <a:latin typeface="Verdana"/>
                <a:cs typeface="Verdana"/>
              </a:rPr>
              <a:t>dari </a:t>
            </a:r>
            <a:r>
              <a:rPr sz="2200" spc="-229" dirty="0">
                <a:latin typeface="Verdana"/>
                <a:cs typeface="Verdana"/>
              </a:rPr>
              <a:t>rumah</a:t>
            </a:r>
            <a:r>
              <a:rPr sz="2200" spc="-325" dirty="0">
                <a:latin typeface="Verdana"/>
                <a:cs typeface="Verdana"/>
              </a:rPr>
              <a:t> </a:t>
            </a:r>
            <a:r>
              <a:rPr sz="2200" spc="-220" dirty="0">
                <a:latin typeface="Verdana"/>
                <a:cs typeface="Verdana"/>
              </a:rPr>
              <a:t>nyatanya  </a:t>
            </a:r>
            <a:r>
              <a:rPr sz="2200" spc="-195" dirty="0">
                <a:latin typeface="Verdana"/>
                <a:cs typeface="Verdana"/>
              </a:rPr>
              <a:t>juga </a:t>
            </a:r>
            <a:r>
              <a:rPr sz="2200" spc="-160" dirty="0">
                <a:latin typeface="Verdana"/>
                <a:cs typeface="Verdana"/>
              </a:rPr>
              <a:t>tidak </a:t>
            </a:r>
            <a:r>
              <a:rPr sz="2200" spc="-110" dirty="0">
                <a:latin typeface="Verdana"/>
                <a:cs typeface="Verdana"/>
              </a:rPr>
              <a:t>dipilah </a:t>
            </a:r>
            <a:r>
              <a:rPr sz="2200" spc="-125" dirty="0">
                <a:latin typeface="Verdana"/>
                <a:cs typeface="Verdana"/>
              </a:rPr>
              <a:t>oleh</a:t>
            </a:r>
            <a:r>
              <a:rPr sz="2200" spc="-560" dirty="0">
                <a:latin typeface="Verdana"/>
                <a:cs typeface="Verdana"/>
              </a:rPr>
              <a:t> </a:t>
            </a:r>
            <a:r>
              <a:rPr sz="2200" b="1" spc="-360" dirty="0">
                <a:latin typeface="Verdana"/>
                <a:cs typeface="Verdana"/>
              </a:rPr>
              <a:t>PETUGAS</a:t>
            </a:r>
            <a:r>
              <a:rPr sz="2200" spc="-360" dirty="0">
                <a:latin typeface="Verdana"/>
                <a:cs typeface="Verdana"/>
              </a:rPr>
              <a:t>.</a:t>
            </a:r>
            <a:endParaRPr sz="22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150" dirty="0">
              <a:latin typeface="Verdana"/>
              <a:cs typeface="Verdana"/>
            </a:endParaRPr>
          </a:p>
          <a:p>
            <a:pPr marL="12700" marR="219075">
              <a:lnSpc>
                <a:spcPct val="100000"/>
              </a:lnSpc>
            </a:pPr>
            <a:r>
              <a:rPr sz="2200" spc="-260" dirty="0">
                <a:latin typeface="Verdana"/>
                <a:cs typeface="Verdana"/>
              </a:rPr>
              <a:t>Semua </a:t>
            </a:r>
            <a:r>
              <a:rPr sz="2200" b="1" spc="-420" dirty="0">
                <a:latin typeface="Verdana"/>
                <a:cs typeface="Verdana"/>
              </a:rPr>
              <a:t>menumpuk </a:t>
            </a:r>
            <a:r>
              <a:rPr sz="2200" b="1" spc="-455" dirty="0">
                <a:latin typeface="Verdana"/>
                <a:cs typeface="Verdana"/>
              </a:rPr>
              <a:t>JADI </a:t>
            </a:r>
            <a:r>
              <a:rPr sz="2200" b="1" spc="-395" dirty="0">
                <a:latin typeface="Verdana"/>
                <a:cs typeface="Verdana"/>
              </a:rPr>
              <a:t>SATU </a:t>
            </a:r>
            <a:r>
              <a:rPr sz="2200" spc="-114" dirty="0">
                <a:latin typeface="Verdana"/>
                <a:cs typeface="Verdana"/>
              </a:rPr>
              <a:t>di  </a:t>
            </a:r>
            <a:r>
              <a:rPr sz="2200" spc="-200" dirty="0">
                <a:latin typeface="Verdana"/>
                <a:cs typeface="Verdana"/>
              </a:rPr>
              <a:t>tempat </a:t>
            </a:r>
            <a:r>
              <a:rPr sz="2200" spc="-220" dirty="0">
                <a:latin typeface="Verdana"/>
                <a:cs typeface="Verdana"/>
              </a:rPr>
              <a:t>bernama</a:t>
            </a:r>
            <a:r>
              <a:rPr sz="2200" spc="-400" dirty="0">
                <a:latin typeface="Verdana"/>
                <a:cs typeface="Verdana"/>
              </a:rPr>
              <a:t> </a:t>
            </a:r>
            <a:r>
              <a:rPr sz="2200" spc="-220" dirty="0">
                <a:latin typeface="Verdana"/>
                <a:cs typeface="Verdana"/>
              </a:rPr>
              <a:t>TPA.</a:t>
            </a:r>
            <a:endParaRPr sz="2200" dirty="0">
              <a:latin typeface="Verdana"/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357812" y="1248753"/>
            <a:ext cx="3381362" cy="20744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607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4579" y="939610"/>
            <a:ext cx="7391830" cy="47862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658342" y="5827298"/>
            <a:ext cx="580453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5" dirty="0">
                <a:latin typeface="Arial Black"/>
                <a:cs typeface="Arial Black"/>
              </a:rPr>
              <a:t>Foto:</a:t>
            </a:r>
            <a:r>
              <a:rPr sz="1050" spc="-65" dirty="0">
                <a:latin typeface="Arial Black"/>
                <a:cs typeface="Arial Black"/>
              </a:rPr>
              <a:t> </a:t>
            </a:r>
            <a:r>
              <a:rPr sz="1050" spc="-95" dirty="0">
                <a:latin typeface="Arial Black"/>
                <a:cs typeface="Arial Black"/>
              </a:rPr>
              <a:t>https://koran.tempo.co/read/430844/warga-bantargebang-tagih-kompensasi-bau-sampah</a:t>
            </a:r>
            <a:endParaRPr sz="1050"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99157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381000" y="959379"/>
            <a:ext cx="8361976" cy="5093044"/>
            <a:chOff x="507335" y="363232"/>
            <a:chExt cx="8361976" cy="5093044"/>
          </a:xfrm>
        </p:grpSpPr>
        <p:sp>
          <p:nvSpPr>
            <p:cNvPr id="6" name="object 2"/>
            <p:cNvSpPr txBox="1">
              <a:spLocks/>
            </p:cNvSpPr>
            <p:nvPr/>
          </p:nvSpPr>
          <p:spPr>
            <a:xfrm>
              <a:off x="549320" y="363232"/>
              <a:ext cx="1830705" cy="636270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4000" kern="1200" spc="-100" baseline="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12700">
                <a:spcBef>
                  <a:spcPts val="105"/>
                </a:spcBef>
              </a:pPr>
              <a:r>
                <a:rPr lang="en-US" spc="-440" smtClean="0"/>
                <a:t>I</a:t>
              </a:r>
              <a:r>
                <a:rPr lang="en-US" spc="360" smtClean="0"/>
                <a:t>N</a:t>
              </a:r>
              <a:r>
                <a:rPr lang="en-US" spc="-85" smtClean="0"/>
                <a:t>G</a:t>
              </a:r>
              <a:r>
                <a:rPr lang="en-US" spc="235" smtClean="0"/>
                <a:t>A</a:t>
              </a:r>
              <a:r>
                <a:rPr lang="en-US" spc="-220" smtClean="0"/>
                <a:t>T!</a:t>
              </a:r>
              <a:endParaRPr lang="en-US" spc="-220" dirty="0"/>
            </a:p>
          </p:txBody>
        </p:sp>
        <p:sp>
          <p:nvSpPr>
            <p:cNvPr id="7" name="object 3"/>
            <p:cNvSpPr/>
            <p:nvPr/>
          </p:nvSpPr>
          <p:spPr>
            <a:xfrm>
              <a:off x="4435487" y="1714525"/>
              <a:ext cx="4433824" cy="342899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/>
            <p:cNvSpPr txBox="1"/>
            <p:nvPr/>
          </p:nvSpPr>
          <p:spPr>
            <a:xfrm>
              <a:off x="507335" y="980161"/>
              <a:ext cx="6500495" cy="4476115"/>
            </a:xfrm>
            <a:prstGeom prst="rect">
              <a:avLst/>
            </a:prstGeom>
          </p:spPr>
          <p:txBody>
            <a:bodyPr vert="horz" wrap="square" lIns="0" tIns="1898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495"/>
                </a:spcBef>
              </a:pPr>
              <a:r>
                <a:rPr sz="2400" b="1" spc="-475" dirty="0">
                  <a:solidFill>
                    <a:srgbClr val="212121"/>
                  </a:solidFill>
                  <a:latin typeface="Verdana"/>
                  <a:cs typeface="Verdana"/>
                </a:rPr>
                <a:t>SISA </a:t>
              </a:r>
              <a:r>
                <a:rPr sz="2400" b="1" spc="-459" dirty="0">
                  <a:solidFill>
                    <a:srgbClr val="212121"/>
                  </a:solidFill>
                  <a:latin typeface="Verdana"/>
                  <a:cs typeface="Verdana"/>
                </a:rPr>
                <a:t>KONSUMSI </a:t>
              </a:r>
              <a:r>
                <a:rPr sz="2400" spc="-240" dirty="0">
                  <a:solidFill>
                    <a:srgbClr val="212121"/>
                  </a:solidFill>
                  <a:latin typeface="Verdana"/>
                  <a:cs typeface="Verdana"/>
                </a:rPr>
                <a:t>yang </a:t>
              </a:r>
              <a:r>
                <a:rPr sz="2400" spc="-225" dirty="0">
                  <a:solidFill>
                    <a:srgbClr val="212121"/>
                  </a:solidFill>
                  <a:latin typeface="Verdana"/>
                  <a:cs typeface="Verdana"/>
                </a:rPr>
                <a:t>tercampur </a:t>
              </a:r>
              <a:r>
                <a:rPr sz="2400" spc="-245" dirty="0">
                  <a:solidFill>
                    <a:srgbClr val="212121"/>
                  </a:solidFill>
                  <a:latin typeface="Verdana"/>
                  <a:cs typeface="Verdana"/>
                </a:rPr>
                <a:t>akan </a:t>
              </a:r>
              <a:r>
                <a:rPr sz="2400" spc="-120" dirty="0">
                  <a:solidFill>
                    <a:srgbClr val="212121"/>
                  </a:solidFill>
                  <a:latin typeface="Verdana"/>
                  <a:cs typeface="Verdana"/>
                </a:rPr>
                <a:t>sulit</a:t>
              </a:r>
              <a:r>
                <a:rPr sz="2400" spc="-190" dirty="0">
                  <a:solidFill>
                    <a:srgbClr val="212121"/>
                  </a:solidFill>
                  <a:latin typeface="Verdana"/>
                  <a:cs typeface="Verdana"/>
                </a:rPr>
                <a:t> </a:t>
              </a:r>
              <a:r>
                <a:rPr sz="2400" spc="-185" dirty="0">
                  <a:solidFill>
                    <a:srgbClr val="212121"/>
                  </a:solidFill>
                  <a:latin typeface="Verdana"/>
                  <a:cs typeface="Verdana"/>
                </a:rPr>
                <a:t>terurai</a:t>
              </a:r>
              <a:endParaRPr sz="2400" dirty="0">
                <a:latin typeface="Verdana"/>
                <a:cs typeface="Verdana"/>
              </a:endParaRPr>
            </a:p>
            <a:p>
              <a:pPr marL="26034" marR="2987040">
                <a:lnSpc>
                  <a:spcPct val="100000"/>
                </a:lnSpc>
                <a:spcBef>
                  <a:spcPts val="894"/>
                </a:spcBef>
              </a:pPr>
              <a:r>
                <a:rPr sz="1500" spc="-135" dirty="0">
                  <a:latin typeface="Verdana"/>
                  <a:cs typeface="Verdana"/>
                </a:rPr>
                <a:t>Sisa </a:t>
              </a:r>
              <a:r>
                <a:rPr sz="1500" spc="-120" dirty="0">
                  <a:latin typeface="Verdana"/>
                  <a:cs typeface="Verdana"/>
                </a:rPr>
                <a:t>organik </a:t>
              </a:r>
              <a:r>
                <a:rPr sz="1500" spc="-165" dirty="0">
                  <a:latin typeface="Verdana"/>
                  <a:cs typeface="Verdana"/>
                </a:rPr>
                <a:t>makanan </a:t>
              </a:r>
              <a:r>
                <a:rPr sz="1500" b="1" spc="-190" dirty="0">
                  <a:latin typeface="Verdana"/>
                  <a:cs typeface="Verdana"/>
                </a:rPr>
                <a:t>diikat </a:t>
              </a:r>
              <a:r>
                <a:rPr sz="1500" b="1" spc="-240" dirty="0">
                  <a:latin typeface="Verdana"/>
                  <a:cs typeface="Verdana"/>
                </a:rPr>
                <a:t>dalam </a:t>
              </a:r>
              <a:r>
                <a:rPr sz="1500" b="1" spc="-245" dirty="0">
                  <a:latin typeface="Verdana"/>
                  <a:cs typeface="Verdana"/>
                </a:rPr>
                <a:t>kresek  </a:t>
              </a:r>
              <a:r>
                <a:rPr sz="1500" spc="-114" dirty="0">
                  <a:latin typeface="Verdana"/>
                  <a:cs typeface="Verdana"/>
                </a:rPr>
                <a:t>tertutup </a:t>
              </a:r>
              <a:r>
                <a:rPr sz="1500" spc="-145" dirty="0">
                  <a:latin typeface="Verdana"/>
                  <a:cs typeface="Verdana"/>
                </a:rPr>
                <a:t>rapat, </a:t>
              </a:r>
              <a:r>
                <a:rPr sz="1500" spc="-114" dirty="0">
                  <a:latin typeface="Verdana"/>
                  <a:cs typeface="Verdana"/>
                </a:rPr>
                <a:t>dibuang </a:t>
              </a:r>
              <a:r>
                <a:rPr sz="1500" spc="-135" dirty="0">
                  <a:latin typeface="Verdana"/>
                  <a:cs typeface="Verdana"/>
                </a:rPr>
                <a:t>bertumpuk</a:t>
              </a:r>
              <a:r>
                <a:rPr sz="1500" spc="-365" dirty="0">
                  <a:latin typeface="Verdana"/>
                  <a:cs typeface="Verdana"/>
                </a:rPr>
                <a:t> </a:t>
              </a:r>
              <a:r>
                <a:rPr sz="1500" spc="-135" dirty="0">
                  <a:latin typeface="Verdana"/>
                  <a:cs typeface="Verdana"/>
                </a:rPr>
                <a:t>dengan  </a:t>
              </a:r>
              <a:r>
                <a:rPr sz="1500" spc="-110" dirty="0">
                  <a:latin typeface="Verdana"/>
                  <a:cs typeface="Verdana"/>
                </a:rPr>
                <a:t>sisa</a:t>
              </a:r>
              <a:r>
                <a:rPr sz="1500" spc="-180" dirty="0">
                  <a:latin typeface="Verdana"/>
                  <a:cs typeface="Verdana"/>
                </a:rPr>
                <a:t> </a:t>
              </a:r>
              <a:r>
                <a:rPr sz="1500" spc="-125" dirty="0">
                  <a:latin typeface="Verdana"/>
                  <a:cs typeface="Verdana"/>
                </a:rPr>
                <a:t>anorganik</a:t>
              </a:r>
              <a:r>
                <a:rPr sz="1500" spc="-204" dirty="0">
                  <a:latin typeface="Verdana"/>
                  <a:cs typeface="Verdana"/>
                </a:rPr>
                <a:t> </a:t>
              </a:r>
              <a:r>
                <a:rPr sz="1500" spc="-100" dirty="0">
                  <a:latin typeface="Verdana"/>
                  <a:cs typeface="Verdana"/>
                </a:rPr>
                <a:t>lain,</a:t>
              </a:r>
              <a:r>
                <a:rPr sz="1500" spc="-225" dirty="0">
                  <a:latin typeface="Verdana"/>
                  <a:cs typeface="Verdana"/>
                </a:rPr>
                <a:t> </a:t>
              </a:r>
              <a:r>
                <a:rPr sz="1500" spc="-140" dirty="0">
                  <a:latin typeface="Verdana"/>
                  <a:cs typeface="Verdana"/>
                </a:rPr>
                <a:t>padat,</a:t>
              </a:r>
              <a:r>
                <a:rPr sz="1500" spc="-245" dirty="0">
                  <a:latin typeface="Verdana"/>
                  <a:cs typeface="Verdana"/>
                </a:rPr>
                <a:t> </a:t>
              </a:r>
              <a:r>
                <a:rPr sz="1500" spc="-135" dirty="0">
                  <a:latin typeface="Verdana"/>
                  <a:cs typeface="Verdana"/>
                </a:rPr>
                <a:t>tanpa</a:t>
              </a:r>
              <a:r>
                <a:rPr sz="1500" spc="-110" dirty="0">
                  <a:latin typeface="Verdana"/>
                  <a:cs typeface="Verdana"/>
                </a:rPr>
                <a:t> </a:t>
              </a:r>
              <a:r>
                <a:rPr sz="1500" spc="-130" dirty="0">
                  <a:latin typeface="Verdana"/>
                  <a:cs typeface="Verdana"/>
                </a:rPr>
                <a:t>rongga</a:t>
              </a:r>
              <a:endParaRPr sz="1500" dirty="0">
                <a:latin typeface="Verdana"/>
                <a:cs typeface="Verdana"/>
              </a:endParaRPr>
            </a:p>
            <a:p>
              <a:pPr>
                <a:lnSpc>
                  <a:spcPct val="100000"/>
                </a:lnSpc>
                <a:spcBef>
                  <a:spcPts val="25"/>
                </a:spcBef>
              </a:pPr>
              <a:endParaRPr sz="2050" dirty="0">
                <a:latin typeface="Verdana"/>
                <a:cs typeface="Verdana"/>
              </a:endParaRPr>
            </a:p>
            <a:p>
              <a:pPr marL="26034">
                <a:lnSpc>
                  <a:spcPct val="100000"/>
                </a:lnSpc>
              </a:pPr>
              <a:r>
                <a:rPr sz="1500" b="1" spc="-229" dirty="0">
                  <a:latin typeface="Verdana"/>
                  <a:cs typeface="Verdana"/>
                </a:rPr>
                <a:t>sehingga</a:t>
              </a:r>
              <a:r>
                <a:rPr sz="1500" b="1" spc="-240" dirty="0">
                  <a:latin typeface="Verdana"/>
                  <a:cs typeface="Verdana"/>
                </a:rPr>
                <a:t> </a:t>
              </a:r>
              <a:r>
                <a:rPr sz="1500" b="1" spc="-204" dirty="0">
                  <a:latin typeface="Verdana"/>
                  <a:cs typeface="Verdana"/>
                </a:rPr>
                <a:t>terjadi</a:t>
              </a:r>
              <a:endParaRPr sz="1500" dirty="0">
                <a:latin typeface="Verdana"/>
                <a:cs typeface="Verdana"/>
              </a:endParaRPr>
            </a:p>
            <a:p>
              <a:pPr>
                <a:lnSpc>
                  <a:spcPct val="100000"/>
                </a:lnSpc>
                <a:spcBef>
                  <a:spcPts val="30"/>
                </a:spcBef>
              </a:pPr>
              <a:endParaRPr sz="2050" dirty="0">
                <a:latin typeface="Verdana"/>
                <a:cs typeface="Verdana"/>
              </a:endParaRPr>
            </a:p>
            <a:p>
              <a:pPr marL="202565" marR="2980690" indent="-177165">
                <a:lnSpc>
                  <a:spcPct val="100000"/>
                </a:lnSpc>
                <a:buAutoNum type="arabicPeriod"/>
                <a:tabLst>
                  <a:tab pos="203200" algn="l"/>
                </a:tabLst>
              </a:pPr>
              <a:r>
                <a:rPr sz="1500" b="1" spc="-229" dirty="0">
                  <a:latin typeface="Verdana"/>
                  <a:cs typeface="Verdana"/>
                </a:rPr>
                <a:t>penguraian </a:t>
              </a:r>
              <a:r>
                <a:rPr sz="1500" b="1" spc="-245" dirty="0">
                  <a:latin typeface="Verdana"/>
                  <a:cs typeface="Verdana"/>
                </a:rPr>
                <a:t>anaerob </a:t>
              </a:r>
              <a:r>
                <a:rPr sz="1500" spc="-150" dirty="0">
                  <a:latin typeface="Verdana"/>
                  <a:cs typeface="Verdana"/>
                </a:rPr>
                <a:t>karena </a:t>
              </a:r>
              <a:r>
                <a:rPr sz="1500" spc="-110" dirty="0">
                  <a:latin typeface="Verdana"/>
                  <a:cs typeface="Verdana"/>
                </a:rPr>
                <a:t>tidak </a:t>
              </a:r>
              <a:r>
                <a:rPr sz="1500" spc="-145" dirty="0">
                  <a:latin typeface="Verdana"/>
                  <a:cs typeface="Verdana"/>
                </a:rPr>
                <a:t>ada  </a:t>
              </a:r>
              <a:r>
                <a:rPr sz="1500" spc="-125" dirty="0">
                  <a:latin typeface="Verdana"/>
                  <a:cs typeface="Verdana"/>
                </a:rPr>
                <a:t>oksigen, </a:t>
              </a:r>
              <a:r>
                <a:rPr sz="1500" b="1" spc="-175" dirty="0">
                  <a:latin typeface="Verdana"/>
                  <a:cs typeface="Verdana"/>
                </a:rPr>
                <a:t>inilah </a:t>
              </a:r>
              <a:r>
                <a:rPr sz="1500" b="1" spc="-254" dirty="0">
                  <a:latin typeface="Verdana"/>
                  <a:cs typeface="Verdana"/>
                </a:rPr>
                <a:t>yang </a:t>
              </a:r>
              <a:r>
                <a:rPr sz="1500" b="1" spc="-240" dirty="0">
                  <a:latin typeface="Verdana"/>
                  <a:cs typeface="Verdana"/>
                </a:rPr>
                <a:t>menimbulkan</a:t>
              </a:r>
              <a:r>
                <a:rPr sz="1500" b="1" spc="-330" dirty="0">
                  <a:latin typeface="Verdana"/>
                  <a:cs typeface="Verdana"/>
                </a:rPr>
                <a:t> </a:t>
              </a:r>
              <a:r>
                <a:rPr sz="1500" b="1" spc="-225" dirty="0">
                  <a:latin typeface="Verdana"/>
                  <a:cs typeface="Verdana"/>
                </a:rPr>
                <a:t>cairan  </a:t>
              </a:r>
              <a:r>
                <a:rPr sz="1500" b="1" spc="-155" dirty="0">
                  <a:latin typeface="Verdana"/>
                  <a:cs typeface="Verdana"/>
                </a:rPr>
                <a:t>lindi </a:t>
              </a:r>
              <a:r>
                <a:rPr sz="1500" b="1" spc="-250" dirty="0">
                  <a:latin typeface="Verdana"/>
                  <a:cs typeface="Verdana"/>
                </a:rPr>
                <a:t>dan</a:t>
              </a:r>
              <a:r>
                <a:rPr sz="1500" b="1" spc="-215" dirty="0">
                  <a:latin typeface="Verdana"/>
                  <a:cs typeface="Verdana"/>
                </a:rPr>
                <a:t> </a:t>
              </a:r>
              <a:r>
                <a:rPr sz="1500" b="1" spc="-240" dirty="0">
                  <a:latin typeface="Verdana"/>
                  <a:cs typeface="Verdana"/>
                </a:rPr>
                <a:t>metan.</a:t>
              </a:r>
              <a:endParaRPr sz="1500" dirty="0">
                <a:latin typeface="Verdana"/>
                <a:cs typeface="Verdana"/>
              </a:endParaRPr>
            </a:p>
            <a:p>
              <a:pPr>
                <a:lnSpc>
                  <a:spcPct val="100000"/>
                </a:lnSpc>
                <a:spcBef>
                  <a:spcPts val="35"/>
                </a:spcBef>
                <a:buFont typeface="Verdana"/>
                <a:buAutoNum type="arabicPeriod"/>
              </a:pPr>
              <a:endParaRPr sz="1750" dirty="0">
                <a:latin typeface="Verdana"/>
                <a:cs typeface="Verdana"/>
              </a:endParaRPr>
            </a:p>
            <a:p>
              <a:pPr marL="202565" marR="2799080" indent="-177165">
                <a:lnSpc>
                  <a:spcPct val="100000"/>
                </a:lnSpc>
                <a:buAutoNum type="arabicPeriod"/>
                <a:tabLst>
                  <a:tab pos="212090" algn="l"/>
                </a:tabLst>
              </a:pPr>
              <a:r>
                <a:rPr sz="1500" b="1" spc="-235" dirty="0">
                  <a:latin typeface="Verdana"/>
                  <a:cs typeface="Verdana"/>
                </a:rPr>
                <a:t>Penguraian </a:t>
              </a:r>
              <a:r>
                <a:rPr sz="1500" b="1" spc="-204" dirty="0">
                  <a:latin typeface="Verdana"/>
                  <a:cs typeface="Verdana"/>
                </a:rPr>
                <a:t>tidak </a:t>
              </a:r>
              <a:r>
                <a:rPr sz="1500" b="1" spc="-260" dirty="0">
                  <a:latin typeface="Verdana"/>
                  <a:cs typeface="Verdana"/>
                </a:rPr>
                <a:t>sempurna </a:t>
              </a:r>
              <a:r>
                <a:rPr sz="1500" b="1" spc="-245" dirty="0">
                  <a:latin typeface="Verdana"/>
                  <a:cs typeface="Verdana"/>
                </a:rPr>
                <a:t>sebab </a:t>
              </a:r>
              <a:r>
                <a:rPr sz="1500" b="1" spc="-215" dirty="0">
                  <a:latin typeface="Verdana"/>
                  <a:cs typeface="Verdana"/>
                </a:rPr>
                <a:t>sisa  </a:t>
              </a:r>
              <a:r>
                <a:rPr sz="1500" b="1" spc="-225" dirty="0">
                  <a:latin typeface="Verdana"/>
                  <a:cs typeface="Verdana"/>
                </a:rPr>
                <a:t>organik </a:t>
              </a:r>
              <a:r>
                <a:rPr sz="1500" spc="-170" dirty="0">
                  <a:latin typeface="Verdana"/>
                  <a:cs typeface="Verdana"/>
                </a:rPr>
                <a:t>kaya </a:t>
              </a:r>
              <a:r>
                <a:rPr sz="1500" spc="-105" dirty="0">
                  <a:latin typeface="Verdana"/>
                  <a:cs typeface="Verdana"/>
                </a:rPr>
                <a:t>Nitrogen </a:t>
              </a:r>
              <a:r>
                <a:rPr sz="1500" spc="-110" dirty="0">
                  <a:latin typeface="Verdana"/>
                  <a:cs typeface="Verdana"/>
                </a:rPr>
                <a:t>tidak </a:t>
              </a:r>
              <a:r>
                <a:rPr sz="1500" spc="-130" dirty="0">
                  <a:latin typeface="Verdana"/>
                  <a:cs typeface="Verdana"/>
                </a:rPr>
                <a:t>dapat</a:t>
              </a:r>
              <a:r>
                <a:rPr sz="1500" spc="-265" dirty="0">
                  <a:latin typeface="Verdana"/>
                  <a:cs typeface="Verdana"/>
                </a:rPr>
                <a:t> </a:t>
              </a:r>
              <a:r>
                <a:rPr sz="1500" spc="-135" dirty="0">
                  <a:latin typeface="Verdana"/>
                  <a:cs typeface="Verdana"/>
                </a:rPr>
                <a:t>bertemu  </a:t>
              </a:r>
              <a:r>
                <a:rPr sz="1500" spc="-140" dirty="0">
                  <a:latin typeface="Verdana"/>
                  <a:cs typeface="Verdana"/>
                </a:rPr>
                <a:t>bahan </a:t>
              </a:r>
              <a:r>
                <a:rPr sz="1500" spc="-150" dirty="0">
                  <a:latin typeface="Verdana"/>
                  <a:cs typeface="Verdana"/>
                </a:rPr>
                <a:t>Karbon, </a:t>
              </a:r>
              <a:r>
                <a:rPr sz="1500" spc="-135" dirty="0">
                  <a:latin typeface="Verdana"/>
                  <a:cs typeface="Verdana"/>
                </a:rPr>
                <a:t>Oksigen, </a:t>
              </a:r>
              <a:r>
                <a:rPr sz="1500" spc="-120" dirty="0">
                  <a:latin typeface="Verdana"/>
                  <a:cs typeface="Verdana"/>
                </a:rPr>
                <a:t>Mikroorganisme  </a:t>
              </a:r>
              <a:r>
                <a:rPr sz="1500" spc="-135" dirty="0">
                  <a:latin typeface="Verdana"/>
                  <a:cs typeface="Verdana"/>
                </a:rPr>
                <a:t>pengurai.</a:t>
              </a:r>
              <a:endParaRPr sz="1500" dirty="0">
                <a:latin typeface="Verdana"/>
                <a:cs typeface="Verdana"/>
              </a:endParaRPr>
            </a:p>
            <a:p>
              <a:pPr marL="3941445">
                <a:lnSpc>
                  <a:spcPct val="100000"/>
                </a:lnSpc>
                <a:spcBef>
                  <a:spcPts val="1430"/>
                </a:spcBef>
              </a:pPr>
              <a:r>
                <a:rPr sz="1200" spc="-135" dirty="0">
                  <a:latin typeface="Verdana"/>
                  <a:cs typeface="Verdana"/>
                </a:rPr>
                <a:t>Sumber </a:t>
              </a:r>
              <a:r>
                <a:rPr sz="1200" spc="-125" dirty="0">
                  <a:latin typeface="Verdana"/>
                  <a:cs typeface="Verdana"/>
                </a:rPr>
                <a:t>foto: </a:t>
              </a:r>
              <a:r>
                <a:rPr sz="1200" spc="-130" dirty="0">
                  <a:latin typeface="Verdana"/>
                  <a:cs typeface="Verdana"/>
                </a:rPr>
                <a:t>rumah</a:t>
              </a:r>
              <a:r>
                <a:rPr sz="1200" spc="-40" dirty="0">
                  <a:latin typeface="Verdana"/>
                  <a:cs typeface="Verdana"/>
                </a:rPr>
                <a:t> </a:t>
              </a:r>
              <a:r>
                <a:rPr sz="1200" spc="-55" dirty="0">
                  <a:latin typeface="Verdana"/>
                  <a:cs typeface="Verdana"/>
                </a:rPr>
                <a:t>ulin</a:t>
              </a:r>
              <a:endParaRPr sz="1200" dirty="0">
                <a:latin typeface="Verdana"/>
                <a:cs typeface="Verdan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414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54182" y="1066800"/>
            <a:ext cx="7910830" cy="4436617"/>
            <a:chOff x="549320" y="363232"/>
            <a:chExt cx="7910830" cy="4436617"/>
          </a:xfrm>
        </p:grpSpPr>
        <p:sp>
          <p:nvSpPr>
            <p:cNvPr id="2" name="object 2"/>
            <p:cNvSpPr txBox="1">
              <a:spLocks/>
            </p:cNvSpPr>
            <p:nvPr/>
          </p:nvSpPr>
          <p:spPr>
            <a:xfrm>
              <a:off x="3512604" y="363232"/>
              <a:ext cx="2118360" cy="636270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4000" kern="1200" spc="-100" baseline="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12700">
                <a:spcBef>
                  <a:spcPts val="105"/>
                </a:spcBef>
              </a:pPr>
              <a:r>
                <a:rPr lang="en-US" spc="40" smtClean="0"/>
                <a:t>Air</a:t>
              </a:r>
              <a:r>
                <a:rPr lang="en-US" spc="-445" smtClean="0"/>
                <a:t> </a:t>
              </a:r>
              <a:r>
                <a:rPr lang="en-US" spc="60" smtClean="0"/>
                <a:t>Lindi</a:t>
              </a:r>
              <a:endParaRPr lang="en-US" spc="60" dirty="0"/>
            </a:p>
          </p:txBody>
        </p:sp>
        <p:sp>
          <p:nvSpPr>
            <p:cNvPr id="3" name="object 3"/>
            <p:cNvSpPr txBox="1"/>
            <p:nvPr/>
          </p:nvSpPr>
          <p:spPr>
            <a:xfrm>
              <a:off x="549320" y="1241945"/>
              <a:ext cx="7910830" cy="3557904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405765" marR="862965" indent="-393700">
                <a:lnSpc>
                  <a:spcPct val="100000"/>
                </a:lnSpc>
                <a:spcBef>
                  <a:spcPts val="95"/>
                </a:spcBef>
                <a:buFont typeface="Arial"/>
                <a:buChar char="•"/>
                <a:tabLst>
                  <a:tab pos="405765" algn="l"/>
                  <a:tab pos="406400" algn="l"/>
                </a:tabLst>
              </a:pPr>
              <a:r>
                <a:rPr sz="1900" spc="-130" dirty="0">
                  <a:latin typeface="Verdana"/>
                  <a:cs typeface="Verdana"/>
                </a:rPr>
                <a:t>Air </a:t>
              </a:r>
              <a:r>
                <a:rPr sz="1900" spc="-75" dirty="0">
                  <a:latin typeface="Verdana"/>
                  <a:cs typeface="Verdana"/>
                </a:rPr>
                <a:t>lindi </a:t>
              </a:r>
              <a:r>
                <a:rPr sz="1900" spc="-175" dirty="0">
                  <a:latin typeface="Verdana"/>
                  <a:cs typeface="Verdana"/>
                </a:rPr>
                <a:t>atau </a:t>
              </a:r>
              <a:r>
                <a:rPr sz="1900" b="1" spc="-280" dirty="0">
                  <a:latin typeface="Verdana"/>
                  <a:cs typeface="Verdana"/>
                </a:rPr>
                <a:t>leachate </a:t>
              </a:r>
              <a:r>
                <a:rPr sz="1900" spc="-160" dirty="0">
                  <a:latin typeface="Verdana"/>
                  <a:cs typeface="Verdana"/>
                </a:rPr>
                <a:t>adalah </a:t>
              </a:r>
              <a:r>
                <a:rPr sz="1900" spc="-175" dirty="0">
                  <a:latin typeface="Verdana"/>
                  <a:cs typeface="Verdana"/>
                </a:rPr>
                <a:t>suatu </a:t>
              </a:r>
              <a:r>
                <a:rPr sz="1900" spc="-150" dirty="0">
                  <a:latin typeface="Verdana"/>
                  <a:cs typeface="Verdana"/>
                </a:rPr>
                <a:t>cairan </a:t>
              </a:r>
              <a:r>
                <a:rPr sz="1900" spc="-185" dirty="0">
                  <a:latin typeface="Verdana"/>
                  <a:cs typeface="Verdana"/>
                </a:rPr>
                <a:t>(terkontaminasi) </a:t>
              </a:r>
              <a:r>
                <a:rPr sz="1900" spc="-200" dirty="0">
                  <a:latin typeface="Verdana"/>
                  <a:cs typeface="Verdana"/>
                </a:rPr>
                <a:t>yang  </a:t>
              </a:r>
              <a:r>
                <a:rPr sz="1900" spc="-140" dirty="0">
                  <a:latin typeface="Verdana"/>
                  <a:cs typeface="Verdana"/>
                </a:rPr>
                <a:t>dihasilkan </a:t>
              </a:r>
              <a:r>
                <a:rPr sz="1900" spc="-145" dirty="0">
                  <a:latin typeface="Verdana"/>
                  <a:cs typeface="Verdana"/>
                </a:rPr>
                <a:t>dari </a:t>
              </a:r>
              <a:r>
                <a:rPr sz="1900" spc="-195" dirty="0">
                  <a:latin typeface="Verdana"/>
                  <a:cs typeface="Verdana"/>
                </a:rPr>
                <a:t>pemaparan </a:t>
              </a:r>
              <a:r>
                <a:rPr sz="1900" spc="-135" dirty="0">
                  <a:latin typeface="Verdana"/>
                  <a:cs typeface="Verdana"/>
                </a:rPr>
                <a:t>air </a:t>
              </a:r>
              <a:r>
                <a:rPr sz="1900" spc="-175" dirty="0">
                  <a:latin typeface="Verdana"/>
                  <a:cs typeface="Verdana"/>
                </a:rPr>
                <a:t>hujan </a:t>
              </a:r>
              <a:r>
                <a:rPr sz="1900" spc="-185" dirty="0">
                  <a:latin typeface="Verdana"/>
                  <a:cs typeface="Verdana"/>
                </a:rPr>
                <a:t>pada </a:t>
              </a:r>
              <a:r>
                <a:rPr sz="1900" spc="-165" dirty="0">
                  <a:latin typeface="Verdana"/>
                  <a:cs typeface="Verdana"/>
                </a:rPr>
                <a:t>timbunan</a:t>
              </a:r>
              <a:r>
                <a:rPr sz="1900" spc="-50" dirty="0">
                  <a:latin typeface="Verdana"/>
                  <a:cs typeface="Verdana"/>
                </a:rPr>
                <a:t> </a:t>
              </a:r>
              <a:r>
                <a:rPr sz="1900" spc="-220" dirty="0">
                  <a:latin typeface="Verdana"/>
                  <a:cs typeface="Verdana"/>
                </a:rPr>
                <a:t>sampah.</a:t>
              </a:r>
              <a:endParaRPr sz="1900">
                <a:latin typeface="Verdana"/>
                <a:cs typeface="Verdana"/>
              </a:endParaRPr>
            </a:p>
            <a:p>
              <a:pPr>
                <a:lnSpc>
                  <a:spcPct val="100000"/>
                </a:lnSpc>
                <a:spcBef>
                  <a:spcPts val="30"/>
                </a:spcBef>
                <a:buFont typeface="Arial"/>
                <a:buChar char="•"/>
              </a:pPr>
              <a:endParaRPr sz="2600">
                <a:latin typeface="Verdana"/>
                <a:cs typeface="Verdana"/>
              </a:endParaRPr>
            </a:p>
            <a:p>
              <a:pPr marL="405765" marR="129539" indent="-393700" algn="just">
                <a:lnSpc>
                  <a:spcPct val="100000"/>
                </a:lnSpc>
                <a:buFont typeface="Arial"/>
                <a:buChar char="•"/>
                <a:tabLst>
                  <a:tab pos="406400" algn="l"/>
                </a:tabLst>
              </a:pPr>
              <a:r>
                <a:rPr sz="1900" spc="-130" dirty="0">
                  <a:latin typeface="Verdana"/>
                  <a:cs typeface="Verdana"/>
                </a:rPr>
                <a:t>Air </a:t>
              </a:r>
              <a:r>
                <a:rPr sz="1900" spc="-75" dirty="0">
                  <a:latin typeface="Verdana"/>
                  <a:cs typeface="Verdana"/>
                </a:rPr>
                <a:t>lindi </a:t>
              </a:r>
              <a:r>
                <a:rPr sz="1900" spc="-200" dirty="0">
                  <a:latin typeface="Verdana"/>
                  <a:cs typeface="Verdana"/>
                </a:rPr>
                <a:t>merupakan </a:t>
              </a:r>
              <a:r>
                <a:rPr sz="1900" spc="-175" dirty="0">
                  <a:latin typeface="Verdana"/>
                  <a:cs typeface="Verdana"/>
                </a:rPr>
                <a:t>suatu </a:t>
              </a:r>
              <a:r>
                <a:rPr sz="1900" spc="-150" dirty="0">
                  <a:latin typeface="Verdana"/>
                  <a:cs typeface="Verdana"/>
                </a:rPr>
                <a:t>cairan </a:t>
              </a:r>
              <a:r>
                <a:rPr sz="1900" spc="-170" dirty="0">
                  <a:latin typeface="Verdana"/>
                  <a:cs typeface="Verdana"/>
                </a:rPr>
                <a:t>beracun </a:t>
              </a:r>
              <a:r>
                <a:rPr sz="1900" spc="-114" dirty="0">
                  <a:latin typeface="Verdana"/>
                  <a:cs typeface="Verdana"/>
                </a:rPr>
                <a:t>hasil </a:t>
              </a:r>
              <a:r>
                <a:rPr sz="1900" spc="-170" dirty="0">
                  <a:latin typeface="Verdana"/>
                  <a:cs typeface="Verdana"/>
                </a:rPr>
                <a:t>ekstraksi </a:t>
              </a:r>
              <a:r>
                <a:rPr sz="1900" spc="-185" dirty="0">
                  <a:latin typeface="Verdana"/>
                  <a:cs typeface="Verdana"/>
                </a:rPr>
                <a:t>bahan </a:t>
              </a:r>
              <a:r>
                <a:rPr sz="1900" spc="-140" dirty="0">
                  <a:latin typeface="Verdana"/>
                  <a:cs typeface="Verdana"/>
                </a:rPr>
                <a:t>terlarut  </a:t>
              </a:r>
              <a:r>
                <a:rPr sz="1900" spc="-200" dirty="0">
                  <a:latin typeface="Verdana"/>
                  <a:cs typeface="Verdana"/>
                </a:rPr>
                <a:t>maupun </a:t>
              </a:r>
              <a:r>
                <a:rPr sz="1900" spc="-165" dirty="0">
                  <a:latin typeface="Verdana"/>
                  <a:cs typeface="Verdana"/>
                </a:rPr>
                <a:t>tersuspensi </a:t>
              </a:r>
              <a:r>
                <a:rPr sz="1900" spc="-180" dirty="0">
                  <a:latin typeface="Verdana"/>
                  <a:cs typeface="Verdana"/>
                </a:rPr>
                <a:t>dengan </a:t>
              </a:r>
              <a:r>
                <a:rPr sz="1900" spc="-190" dirty="0">
                  <a:latin typeface="Verdana"/>
                  <a:cs typeface="Verdana"/>
                </a:rPr>
                <a:t>kandungan </a:t>
              </a:r>
              <a:r>
                <a:rPr sz="1900" spc="-135" dirty="0">
                  <a:latin typeface="Verdana"/>
                  <a:cs typeface="Verdana"/>
                </a:rPr>
                <a:t>polutan tinggi, </a:t>
              </a:r>
              <a:r>
                <a:rPr sz="1900" spc="-200" dirty="0">
                  <a:latin typeface="Verdana"/>
                  <a:cs typeface="Verdana"/>
                </a:rPr>
                <a:t>yang </a:t>
              </a:r>
              <a:r>
                <a:rPr sz="1900" spc="-140" dirty="0">
                  <a:latin typeface="Verdana"/>
                  <a:cs typeface="Verdana"/>
                </a:rPr>
                <a:t>dihasilkan  </a:t>
              </a:r>
              <a:r>
                <a:rPr sz="1900" spc="-145" dirty="0">
                  <a:latin typeface="Verdana"/>
                  <a:cs typeface="Verdana"/>
                </a:rPr>
                <a:t>dari </a:t>
              </a:r>
              <a:r>
                <a:rPr sz="1900" spc="-195" dirty="0">
                  <a:latin typeface="Verdana"/>
                  <a:cs typeface="Verdana"/>
                </a:rPr>
                <a:t>pemaparan </a:t>
              </a:r>
              <a:r>
                <a:rPr sz="1900" spc="-135" dirty="0">
                  <a:latin typeface="Verdana"/>
                  <a:cs typeface="Verdana"/>
                </a:rPr>
                <a:t>air </a:t>
              </a:r>
              <a:r>
                <a:rPr sz="1900" spc="-195" dirty="0">
                  <a:latin typeface="Verdana"/>
                  <a:cs typeface="Verdana"/>
                </a:rPr>
                <a:t>hujan, </a:t>
              </a:r>
              <a:r>
                <a:rPr sz="1900" spc="-200" dirty="0">
                  <a:latin typeface="Verdana"/>
                  <a:cs typeface="Verdana"/>
                </a:rPr>
                <a:t>maupun </a:t>
              </a:r>
              <a:r>
                <a:rPr sz="1900" spc="-195" dirty="0">
                  <a:latin typeface="Verdana"/>
                  <a:cs typeface="Verdana"/>
                </a:rPr>
                <a:t>pembusukan </a:t>
              </a:r>
              <a:r>
                <a:rPr sz="1900" spc="-185" dirty="0">
                  <a:latin typeface="Verdana"/>
                  <a:cs typeface="Verdana"/>
                </a:rPr>
                <a:t>pada </a:t>
              </a:r>
              <a:r>
                <a:rPr sz="1900" spc="-165" dirty="0">
                  <a:latin typeface="Verdana"/>
                  <a:cs typeface="Verdana"/>
                </a:rPr>
                <a:t>timbunan</a:t>
              </a:r>
              <a:r>
                <a:rPr sz="1900" spc="-135" dirty="0">
                  <a:latin typeface="Verdana"/>
                  <a:cs typeface="Verdana"/>
                </a:rPr>
                <a:t> </a:t>
              </a:r>
              <a:r>
                <a:rPr sz="1900" spc="-210" dirty="0">
                  <a:latin typeface="Verdana"/>
                  <a:cs typeface="Verdana"/>
                </a:rPr>
                <a:t>sampah</a:t>
              </a:r>
              <a:endParaRPr sz="1900">
                <a:latin typeface="Verdana"/>
                <a:cs typeface="Verdana"/>
              </a:endParaRPr>
            </a:p>
            <a:p>
              <a:pPr>
                <a:lnSpc>
                  <a:spcPct val="100000"/>
                </a:lnSpc>
                <a:spcBef>
                  <a:spcPts val="35"/>
                </a:spcBef>
                <a:buFont typeface="Arial"/>
                <a:buChar char="•"/>
              </a:pPr>
              <a:endParaRPr sz="2600">
                <a:latin typeface="Verdana"/>
                <a:cs typeface="Verdana"/>
              </a:endParaRPr>
            </a:p>
            <a:p>
              <a:pPr marL="405765" indent="-393700">
                <a:lnSpc>
                  <a:spcPct val="100000"/>
                </a:lnSpc>
                <a:buFont typeface="Arial"/>
                <a:buChar char="•"/>
                <a:tabLst>
                  <a:tab pos="405765" algn="l"/>
                  <a:tab pos="406400" algn="l"/>
                </a:tabLst>
              </a:pPr>
              <a:r>
                <a:rPr sz="1900" spc="-130" dirty="0">
                  <a:latin typeface="Verdana"/>
                  <a:cs typeface="Verdana"/>
                </a:rPr>
                <a:t>Air </a:t>
              </a:r>
              <a:r>
                <a:rPr sz="1900" spc="-75" dirty="0">
                  <a:latin typeface="Verdana"/>
                  <a:cs typeface="Verdana"/>
                </a:rPr>
                <a:t>lindi </a:t>
              </a:r>
              <a:r>
                <a:rPr sz="1900" spc="-180" dirty="0">
                  <a:latin typeface="Verdana"/>
                  <a:cs typeface="Verdana"/>
                </a:rPr>
                <a:t>juga </a:t>
              </a:r>
              <a:r>
                <a:rPr sz="1900" spc="-170" dirty="0">
                  <a:latin typeface="Verdana"/>
                  <a:cs typeface="Verdana"/>
                </a:rPr>
                <a:t>dapat </a:t>
              </a:r>
              <a:r>
                <a:rPr sz="1900" spc="-195" dirty="0">
                  <a:latin typeface="Verdana"/>
                  <a:cs typeface="Verdana"/>
                </a:rPr>
                <a:t>mengandung </a:t>
              </a:r>
              <a:r>
                <a:rPr sz="1900" spc="-180" dirty="0">
                  <a:latin typeface="Verdana"/>
                  <a:cs typeface="Verdana"/>
                </a:rPr>
                <a:t>unsur</a:t>
              </a:r>
              <a:r>
                <a:rPr sz="1900" spc="-65" dirty="0">
                  <a:latin typeface="Verdana"/>
                  <a:cs typeface="Verdana"/>
                </a:rPr>
                <a:t> </a:t>
              </a:r>
              <a:r>
                <a:rPr sz="1900" spc="-165" dirty="0">
                  <a:latin typeface="Verdana"/>
                  <a:cs typeface="Verdana"/>
                </a:rPr>
                <a:t>logam</a:t>
              </a:r>
              <a:endParaRPr sz="1900">
                <a:latin typeface="Verdana"/>
                <a:cs typeface="Verdana"/>
              </a:endParaRPr>
            </a:p>
            <a:p>
              <a:pPr>
                <a:lnSpc>
                  <a:spcPct val="100000"/>
                </a:lnSpc>
                <a:spcBef>
                  <a:spcPts val="30"/>
                </a:spcBef>
                <a:buFont typeface="Arial"/>
                <a:buChar char="•"/>
              </a:pPr>
              <a:endParaRPr sz="2600">
                <a:latin typeface="Verdana"/>
                <a:cs typeface="Verdana"/>
              </a:endParaRPr>
            </a:p>
            <a:p>
              <a:pPr marL="405765" marR="5080" indent="-393700" algn="just">
                <a:lnSpc>
                  <a:spcPct val="100000"/>
                </a:lnSpc>
                <a:buFont typeface="Arial"/>
                <a:buChar char="•"/>
                <a:tabLst>
                  <a:tab pos="406400" algn="l"/>
                </a:tabLst>
              </a:pPr>
              <a:r>
                <a:rPr sz="1900" spc="-165" dirty="0">
                  <a:latin typeface="Verdana"/>
                  <a:cs typeface="Verdana"/>
                </a:rPr>
                <a:t>Mengeluarkan </a:t>
              </a:r>
              <a:r>
                <a:rPr sz="1900" spc="-185" dirty="0">
                  <a:latin typeface="Verdana"/>
                  <a:cs typeface="Verdana"/>
                </a:rPr>
                <a:t>bau busuk </a:t>
              </a:r>
              <a:r>
                <a:rPr sz="1900" spc="-200" dirty="0">
                  <a:latin typeface="Verdana"/>
                  <a:cs typeface="Verdana"/>
                </a:rPr>
                <a:t>yang </a:t>
              </a:r>
              <a:r>
                <a:rPr sz="1900" spc="-155" dirty="0">
                  <a:latin typeface="Verdana"/>
                  <a:cs typeface="Verdana"/>
                </a:rPr>
                <a:t>berasal </a:t>
              </a:r>
              <a:r>
                <a:rPr sz="1900" spc="-145" dirty="0">
                  <a:latin typeface="Verdana"/>
                  <a:cs typeface="Verdana"/>
                </a:rPr>
                <a:t>dari </a:t>
              </a:r>
              <a:r>
                <a:rPr sz="1900" b="1" spc="-290" dirty="0">
                  <a:latin typeface="Verdana"/>
                  <a:cs typeface="Verdana"/>
                </a:rPr>
                <a:t>hidrogen </a:t>
              </a:r>
              <a:r>
                <a:rPr sz="1900" b="1" spc="-250" dirty="0">
                  <a:latin typeface="Verdana"/>
                  <a:cs typeface="Verdana"/>
                </a:rPr>
                <a:t>sulfida, </a:t>
              </a:r>
              <a:r>
                <a:rPr sz="1900" b="1" spc="-305" dirty="0">
                  <a:latin typeface="Verdana"/>
                  <a:cs typeface="Verdana"/>
                </a:rPr>
                <a:t>amonia, </a:t>
              </a:r>
              <a:r>
                <a:rPr sz="1900" b="1" spc="-325" dirty="0">
                  <a:latin typeface="Verdana"/>
                  <a:cs typeface="Verdana"/>
                </a:rPr>
                <a:t>dan  </a:t>
              </a:r>
              <a:r>
                <a:rPr sz="1900" b="1" spc="-330" dirty="0">
                  <a:latin typeface="Verdana"/>
                  <a:cs typeface="Verdana"/>
                </a:rPr>
                <a:t>gas</a:t>
              </a:r>
              <a:r>
                <a:rPr sz="1900" b="1" spc="-210" dirty="0">
                  <a:latin typeface="Verdana"/>
                  <a:cs typeface="Verdana"/>
                </a:rPr>
                <a:t> </a:t>
              </a:r>
              <a:r>
                <a:rPr sz="1900" b="1" spc="-270" dirty="0">
                  <a:latin typeface="Verdana"/>
                  <a:cs typeface="Verdana"/>
                </a:rPr>
                <a:t>lainnya</a:t>
              </a:r>
              <a:endParaRPr sz="1900">
                <a:latin typeface="Verdana"/>
                <a:cs typeface="Verdan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11489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57200" y="687341"/>
            <a:ext cx="7409180" cy="4612970"/>
            <a:chOff x="549320" y="332752"/>
            <a:chExt cx="7409180" cy="4612970"/>
          </a:xfrm>
        </p:grpSpPr>
        <p:sp>
          <p:nvSpPr>
            <p:cNvPr id="2" name="object 2"/>
            <p:cNvSpPr txBox="1">
              <a:spLocks/>
            </p:cNvSpPr>
            <p:nvPr/>
          </p:nvSpPr>
          <p:spPr>
            <a:xfrm>
              <a:off x="549320" y="332752"/>
              <a:ext cx="2348230" cy="695325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4000" kern="1200" spc="-100" baseline="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12700">
                <a:spcBef>
                  <a:spcPts val="90"/>
                </a:spcBef>
              </a:pPr>
              <a:r>
                <a:rPr lang="en-US" sz="4400" spc="605" smtClean="0"/>
                <a:t>M</a:t>
              </a:r>
              <a:r>
                <a:rPr lang="en-US" sz="4400" spc="-85" smtClean="0"/>
                <a:t>a</a:t>
              </a:r>
              <a:r>
                <a:rPr lang="en-US" sz="4400" spc="-60" smtClean="0"/>
                <a:t>sa</a:t>
              </a:r>
              <a:r>
                <a:rPr lang="en-US" sz="4400" spc="-30" smtClean="0"/>
                <a:t>l</a:t>
              </a:r>
              <a:r>
                <a:rPr lang="en-US" sz="4400" spc="-20" smtClean="0"/>
                <a:t>ah</a:t>
              </a:r>
              <a:endParaRPr lang="en-US" sz="4400" dirty="0"/>
            </a:p>
          </p:txBody>
        </p:sp>
        <p:sp>
          <p:nvSpPr>
            <p:cNvPr id="3" name="object 3"/>
            <p:cNvSpPr txBox="1"/>
            <p:nvPr/>
          </p:nvSpPr>
          <p:spPr>
            <a:xfrm>
              <a:off x="549320" y="1281772"/>
              <a:ext cx="7409180" cy="3663950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411480" indent="-399415">
                <a:lnSpc>
                  <a:spcPct val="100000"/>
                </a:lnSpc>
                <a:spcBef>
                  <a:spcPts val="90"/>
                </a:spcBef>
                <a:buAutoNum type="arabicPeriod" startAt="5"/>
                <a:tabLst>
                  <a:tab pos="412115" algn="l"/>
                </a:tabLst>
              </a:pPr>
              <a:r>
                <a:rPr sz="2600" b="1" spc="-450" dirty="0">
                  <a:latin typeface="Verdana"/>
                  <a:cs typeface="Verdana"/>
                </a:rPr>
                <a:t>Takut</a:t>
              </a:r>
              <a:r>
                <a:rPr sz="2600" b="1" spc="-215" dirty="0">
                  <a:latin typeface="Verdana"/>
                  <a:cs typeface="Verdana"/>
                </a:rPr>
                <a:t> </a:t>
              </a:r>
              <a:r>
                <a:rPr sz="2600" b="1" spc="-430" dirty="0">
                  <a:latin typeface="Verdana"/>
                  <a:cs typeface="Verdana"/>
                </a:rPr>
                <a:t>Mencoba</a:t>
              </a:r>
              <a:endParaRPr sz="2600" dirty="0">
                <a:latin typeface="Verdana"/>
                <a:cs typeface="Verdana"/>
              </a:endParaRPr>
            </a:p>
            <a:p>
              <a:pPr>
                <a:lnSpc>
                  <a:spcPct val="100000"/>
                </a:lnSpc>
                <a:spcBef>
                  <a:spcPts val="10"/>
                </a:spcBef>
                <a:buFont typeface="Verdana"/>
                <a:buAutoNum type="arabicPeriod" startAt="5"/>
              </a:pPr>
              <a:endParaRPr sz="3050" dirty="0">
                <a:latin typeface="Verdana"/>
                <a:cs typeface="Verdana"/>
              </a:endParaRPr>
            </a:p>
            <a:p>
              <a:pPr marL="12700" marR="5080">
                <a:lnSpc>
                  <a:spcPts val="2500"/>
                </a:lnSpc>
                <a:spcBef>
                  <a:spcPts val="5"/>
                </a:spcBef>
              </a:pPr>
              <a:r>
                <a:rPr sz="2600" spc="-280" dirty="0">
                  <a:latin typeface="Verdana"/>
                  <a:cs typeface="Verdana"/>
                </a:rPr>
                <a:t>Sudah </a:t>
              </a:r>
              <a:r>
                <a:rPr sz="2600" spc="-225" dirty="0">
                  <a:latin typeface="Verdana"/>
                  <a:cs typeface="Verdana"/>
                </a:rPr>
                <a:t>tahu </a:t>
              </a:r>
              <a:r>
                <a:rPr sz="2600" spc="-245" dirty="0">
                  <a:latin typeface="Verdana"/>
                  <a:cs typeface="Verdana"/>
                </a:rPr>
                <a:t>dan </a:t>
              </a:r>
              <a:r>
                <a:rPr sz="2600" spc="-285" dirty="0">
                  <a:latin typeface="Verdana"/>
                  <a:cs typeface="Verdana"/>
                </a:rPr>
                <a:t>paham </a:t>
              </a:r>
              <a:r>
                <a:rPr sz="2600" spc="-250" dirty="0">
                  <a:latin typeface="Verdana"/>
                  <a:cs typeface="Verdana"/>
                </a:rPr>
                <a:t>bahwa </a:t>
              </a:r>
              <a:r>
                <a:rPr sz="2600" spc="-270" dirty="0">
                  <a:latin typeface="Verdana"/>
                  <a:cs typeface="Verdana"/>
                </a:rPr>
                <a:t>mengompos </a:t>
              </a:r>
              <a:r>
                <a:rPr sz="2600" spc="-140" dirty="0">
                  <a:latin typeface="Verdana"/>
                  <a:cs typeface="Verdana"/>
                </a:rPr>
                <a:t>itu </a:t>
              </a:r>
              <a:r>
                <a:rPr sz="2600" spc="-175" dirty="0">
                  <a:latin typeface="Verdana"/>
                  <a:cs typeface="Verdana"/>
                </a:rPr>
                <a:t>perlu  </a:t>
              </a:r>
              <a:r>
                <a:rPr sz="2600" spc="-165" dirty="0">
                  <a:latin typeface="Verdana"/>
                  <a:cs typeface="Verdana"/>
                </a:rPr>
                <a:t>tapi</a:t>
              </a:r>
              <a:endParaRPr sz="2600" dirty="0">
                <a:latin typeface="Verdana"/>
                <a:cs typeface="Verdana"/>
              </a:endParaRPr>
            </a:p>
            <a:p>
              <a:pPr marL="1061085" lvl="1" indent="-591820">
                <a:lnSpc>
                  <a:spcPct val="100000"/>
                </a:lnSpc>
                <a:spcBef>
                  <a:spcPts val="30"/>
                </a:spcBef>
                <a:buFont typeface="Arial"/>
                <a:buChar char="–"/>
                <a:tabLst>
                  <a:tab pos="1061085" algn="l"/>
                  <a:tab pos="1061720" algn="l"/>
                </a:tabLst>
              </a:pPr>
              <a:r>
                <a:rPr sz="2200" spc="-215" dirty="0">
                  <a:latin typeface="Verdana"/>
                  <a:cs typeface="Verdana"/>
                </a:rPr>
                <a:t>Ragu</a:t>
              </a:r>
              <a:endParaRPr sz="2200" dirty="0">
                <a:latin typeface="Verdana"/>
                <a:cs typeface="Verdana"/>
              </a:endParaRPr>
            </a:p>
            <a:p>
              <a:pPr marL="1061085" lvl="1" indent="-591820">
                <a:lnSpc>
                  <a:spcPct val="100000"/>
                </a:lnSpc>
                <a:buFont typeface="Arial"/>
                <a:buChar char="–"/>
                <a:tabLst>
                  <a:tab pos="1061085" algn="l"/>
                  <a:tab pos="1061720" algn="l"/>
                </a:tabLst>
              </a:pPr>
              <a:r>
                <a:rPr sz="2200" spc="-235" dirty="0">
                  <a:latin typeface="Verdana"/>
                  <a:cs typeface="Verdana"/>
                </a:rPr>
                <a:t>Takut </a:t>
              </a:r>
              <a:r>
                <a:rPr sz="2200" spc="-165" dirty="0">
                  <a:latin typeface="Verdana"/>
                  <a:cs typeface="Verdana"/>
                </a:rPr>
                <a:t>bakal</a:t>
              </a:r>
              <a:r>
                <a:rPr sz="2200" spc="-245" dirty="0">
                  <a:latin typeface="Verdana"/>
                  <a:cs typeface="Verdana"/>
                </a:rPr>
                <a:t> </a:t>
              </a:r>
              <a:r>
                <a:rPr sz="2200" spc="-200" dirty="0">
                  <a:latin typeface="Verdana"/>
                  <a:cs typeface="Verdana"/>
                </a:rPr>
                <a:t>bau</a:t>
              </a:r>
              <a:endParaRPr sz="2200" dirty="0">
                <a:latin typeface="Verdana"/>
                <a:cs typeface="Verdana"/>
              </a:endParaRPr>
            </a:p>
            <a:p>
              <a:pPr marL="1061085" lvl="1" indent="-591820">
                <a:lnSpc>
                  <a:spcPct val="100000"/>
                </a:lnSpc>
                <a:buFont typeface="Arial"/>
                <a:buChar char="–"/>
                <a:tabLst>
                  <a:tab pos="1061085" algn="l"/>
                  <a:tab pos="1061720" algn="l"/>
                </a:tabLst>
              </a:pPr>
              <a:r>
                <a:rPr sz="2200" spc="-235" dirty="0">
                  <a:latin typeface="Verdana"/>
                  <a:cs typeface="Verdana"/>
                </a:rPr>
                <a:t>Takut </a:t>
              </a:r>
              <a:r>
                <a:rPr sz="2200" spc="-180" dirty="0">
                  <a:latin typeface="Verdana"/>
                  <a:cs typeface="Verdana"/>
                </a:rPr>
                <a:t>muncul</a:t>
              </a:r>
              <a:r>
                <a:rPr sz="2200" spc="-245" dirty="0">
                  <a:latin typeface="Verdana"/>
                  <a:cs typeface="Verdana"/>
                </a:rPr>
                <a:t> </a:t>
              </a:r>
              <a:r>
                <a:rPr sz="2200" spc="-200" dirty="0">
                  <a:latin typeface="Verdana"/>
                  <a:cs typeface="Verdana"/>
                </a:rPr>
                <a:t>hewan-hewan</a:t>
              </a:r>
              <a:endParaRPr sz="2200" dirty="0">
                <a:latin typeface="Verdana"/>
                <a:cs typeface="Verdana"/>
              </a:endParaRPr>
            </a:p>
            <a:p>
              <a:pPr marL="1061085" lvl="1" indent="-592455">
                <a:lnSpc>
                  <a:spcPct val="100000"/>
                </a:lnSpc>
                <a:spcBef>
                  <a:spcPts val="5"/>
                </a:spcBef>
                <a:buFont typeface="Arial"/>
                <a:buChar char="–"/>
                <a:tabLst>
                  <a:tab pos="1061085" algn="l"/>
                  <a:tab pos="1061720" algn="l"/>
                </a:tabLst>
              </a:pPr>
              <a:r>
                <a:rPr sz="2200" spc="-170" dirty="0">
                  <a:latin typeface="Verdana"/>
                  <a:cs typeface="Verdana"/>
                </a:rPr>
                <a:t>Kuatir </a:t>
              </a:r>
              <a:r>
                <a:rPr sz="2200" spc="-75" dirty="0">
                  <a:latin typeface="Verdana"/>
                  <a:cs typeface="Verdana"/>
                </a:rPr>
                <a:t>ini </a:t>
              </a:r>
              <a:r>
                <a:rPr sz="2200" spc="-204" dirty="0">
                  <a:latin typeface="Verdana"/>
                  <a:cs typeface="Verdana"/>
                </a:rPr>
                <a:t>dan</a:t>
              </a:r>
              <a:r>
                <a:rPr sz="2200" spc="-415" dirty="0">
                  <a:latin typeface="Verdana"/>
                  <a:cs typeface="Verdana"/>
                </a:rPr>
                <a:t> </a:t>
              </a:r>
              <a:r>
                <a:rPr sz="2200" spc="-114" dirty="0">
                  <a:latin typeface="Verdana"/>
                  <a:cs typeface="Verdana"/>
                </a:rPr>
                <a:t>itu</a:t>
              </a:r>
              <a:endParaRPr sz="2200" dirty="0">
                <a:latin typeface="Verdana"/>
                <a:cs typeface="Verdana"/>
              </a:endParaRPr>
            </a:p>
            <a:p>
              <a:pPr>
                <a:lnSpc>
                  <a:spcPct val="100000"/>
                </a:lnSpc>
              </a:pPr>
              <a:endParaRPr sz="2550" dirty="0">
                <a:latin typeface="Verdana"/>
                <a:cs typeface="Verdana"/>
              </a:endParaRPr>
            </a:p>
            <a:p>
              <a:pPr marL="12700">
                <a:lnSpc>
                  <a:spcPct val="100000"/>
                </a:lnSpc>
              </a:pPr>
              <a:r>
                <a:rPr sz="2600" spc="-210" dirty="0">
                  <a:latin typeface="Verdana"/>
                  <a:cs typeface="Verdana"/>
                </a:rPr>
                <a:t>Padahal </a:t>
              </a:r>
              <a:r>
                <a:rPr sz="2600" spc="-220" dirty="0">
                  <a:latin typeface="Verdana"/>
                  <a:cs typeface="Verdana"/>
                </a:rPr>
                <a:t>belum </a:t>
              </a:r>
              <a:r>
                <a:rPr sz="2600" spc="-265" dirty="0">
                  <a:latin typeface="Verdana"/>
                  <a:cs typeface="Verdana"/>
                </a:rPr>
                <a:t>mencoba</a:t>
              </a:r>
              <a:r>
                <a:rPr sz="2600" spc="-185" dirty="0">
                  <a:latin typeface="Verdana"/>
                  <a:cs typeface="Verdana"/>
                </a:rPr>
                <a:t> </a:t>
              </a:r>
              <a:r>
                <a:rPr sz="2600" spc="-755" dirty="0">
                  <a:latin typeface="Verdana"/>
                  <a:cs typeface="Verdana"/>
                </a:rPr>
                <a:t>^_^</a:t>
              </a:r>
              <a:endParaRPr sz="2600" dirty="0">
                <a:latin typeface="Verdana"/>
                <a:cs typeface="Verdan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66130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Apa</a:t>
            </a:r>
            <a:r>
              <a:rPr lang="en-US" dirty="0" smtClean="0"/>
              <a:t> yang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 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9370" y="1524000"/>
            <a:ext cx="3931920" cy="639762"/>
          </a:xfrm>
        </p:spPr>
        <p:txBody>
          <a:bodyPr/>
          <a:lstStyle/>
          <a:p>
            <a:r>
              <a:rPr lang="en-US" b="1" dirty="0" smtClean="0"/>
              <a:t>MENGOMPOS</a:t>
            </a:r>
            <a:endParaRPr lang="en-US" b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39640" y="1524000"/>
            <a:ext cx="3931920" cy="639762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MEMILAH SAMPAH DARI RUMAH</a:t>
            </a:r>
            <a:endParaRPr lang="en-US" b="1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291" y="2350510"/>
            <a:ext cx="3570072" cy="3602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350509"/>
            <a:ext cx="3048000" cy="3945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26278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446859" y="838200"/>
            <a:ext cx="7428832" cy="4900633"/>
            <a:chOff x="549320" y="363232"/>
            <a:chExt cx="7428832" cy="4900633"/>
          </a:xfrm>
        </p:grpSpPr>
        <p:sp>
          <p:nvSpPr>
            <p:cNvPr id="2" name="object 2"/>
            <p:cNvSpPr txBox="1">
              <a:spLocks/>
            </p:cNvSpPr>
            <p:nvPr/>
          </p:nvSpPr>
          <p:spPr>
            <a:xfrm>
              <a:off x="549320" y="363232"/>
              <a:ext cx="6776084" cy="636270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4000" kern="1200" spc="-100" baseline="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12700">
                <a:spcBef>
                  <a:spcPts val="105"/>
                </a:spcBef>
              </a:pPr>
              <a:r>
                <a:rPr lang="en-US" spc="114" smtClean="0"/>
                <a:t>SEBELUM</a:t>
              </a:r>
              <a:r>
                <a:rPr lang="en-US" spc="-445" smtClean="0"/>
                <a:t> </a:t>
              </a:r>
              <a:r>
                <a:rPr lang="en-US" spc="85" smtClean="0"/>
                <a:t>MENGOMPOS...</a:t>
              </a:r>
              <a:endParaRPr lang="en-US" spc="85" dirty="0"/>
            </a:p>
          </p:txBody>
        </p:sp>
        <p:sp>
          <p:nvSpPr>
            <p:cNvPr id="3" name="object 3"/>
            <p:cNvSpPr/>
            <p:nvPr/>
          </p:nvSpPr>
          <p:spPr>
            <a:xfrm>
              <a:off x="639131" y="1285864"/>
              <a:ext cx="4729924" cy="326148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 txBox="1"/>
            <p:nvPr/>
          </p:nvSpPr>
          <p:spPr>
            <a:xfrm>
              <a:off x="588373" y="4596480"/>
              <a:ext cx="7294245" cy="667385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marL="12700" marR="5080">
                <a:lnSpc>
                  <a:spcPct val="100000"/>
                </a:lnSpc>
                <a:spcBef>
                  <a:spcPts val="110"/>
                </a:spcBef>
              </a:pPr>
              <a:r>
                <a:rPr sz="2100" spc="-190" dirty="0">
                  <a:latin typeface="Verdana"/>
                  <a:cs typeface="Verdana"/>
                </a:rPr>
                <a:t>Sebelum </a:t>
              </a:r>
              <a:r>
                <a:rPr sz="2100" spc="-220" dirty="0">
                  <a:latin typeface="Verdana"/>
                  <a:cs typeface="Verdana"/>
                </a:rPr>
                <a:t>mengompos, </a:t>
              </a:r>
              <a:r>
                <a:rPr sz="2100" spc="-145" dirty="0">
                  <a:latin typeface="Verdana"/>
                  <a:cs typeface="Verdana"/>
                </a:rPr>
                <a:t>kita </a:t>
              </a:r>
              <a:r>
                <a:rPr sz="2100" spc="-150" dirty="0">
                  <a:latin typeface="Verdana"/>
                  <a:cs typeface="Verdana"/>
                </a:rPr>
                <a:t>bisa </a:t>
              </a:r>
              <a:r>
                <a:rPr sz="2100" spc="-195" dirty="0">
                  <a:latin typeface="Verdana"/>
                  <a:cs typeface="Verdana"/>
                </a:rPr>
                <a:t>melakukan </a:t>
              </a:r>
              <a:r>
                <a:rPr sz="2100" spc="-200" dirty="0">
                  <a:latin typeface="Verdana"/>
                  <a:cs typeface="Verdana"/>
                </a:rPr>
                <a:t>FOOD </a:t>
              </a:r>
              <a:r>
                <a:rPr sz="2100" spc="-235" dirty="0">
                  <a:latin typeface="Verdana"/>
                  <a:cs typeface="Verdana"/>
                </a:rPr>
                <a:t>RECOVERY  </a:t>
              </a:r>
              <a:r>
                <a:rPr sz="2100" spc="-125" dirty="0">
                  <a:latin typeface="Verdana"/>
                  <a:cs typeface="Verdana"/>
                </a:rPr>
                <a:t>terlebih </a:t>
              </a:r>
              <a:r>
                <a:rPr sz="2100" spc="-175" dirty="0">
                  <a:latin typeface="Verdana"/>
                  <a:cs typeface="Verdana"/>
                </a:rPr>
                <a:t>dahulu, </a:t>
              </a:r>
              <a:r>
                <a:rPr sz="2100" spc="-190" dirty="0">
                  <a:latin typeface="Verdana"/>
                  <a:cs typeface="Verdana"/>
                </a:rPr>
                <a:t>untuk </a:t>
              </a:r>
              <a:r>
                <a:rPr sz="2100" spc="-185" dirty="0">
                  <a:latin typeface="Verdana"/>
                  <a:cs typeface="Verdana"/>
                </a:rPr>
                <a:t>mengatasi </a:t>
              </a:r>
              <a:r>
                <a:rPr sz="2100" spc="-200" dirty="0">
                  <a:latin typeface="Verdana"/>
                  <a:cs typeface="Verdana"/>
                </a:rPr>
                <a:t>FOOD </a:t>
              </a:r>
              <a:r>
                <a:rPr sz="2100" spc="-270" dirty="0">
                  <a:latin typeface="Verdana"/>
                  <a:cs typeface="Verdana"/>
                </a:rPr>
                <a:t>LOSS </a:t>
              </a:r>
              <a:r>
                <a:rPr sz="2100" spc="-190" dirty="0">
                  <a:latin typeface="Verdana"/>
                  <a:cs typeface="Verdana"/>
                </a:rPr>
                <a:t>dan </a:t>
              </a:r>
              <a:r>
                <a:rPr sz="2100" spc="-200" dirty="0">
                  <a:latin typeface="Verdana"/>
                  <a:cs typeface="Verdana"/>
                </a:rPr>
                <a:t>FOOD</a:t>
              </a:r>
              <a:r>
                <a:rPr sz="2100" spc="-585" dirty="0">
                  <a:latin typeface="Verdana"/>
                  <a:cs typeface="Verdana"/>
                </a:rPr>
                <a:t> </a:t>
              </a:r>
              <a:r>
                <a:rPr sz="2100" spc="-245" dirty="0">
                  <a:latin typeface="Verdana"/>
                  <a:cs typeface="Verdana"/>
                </a:rPr>
                <a:t>WASTE</a:t>
              </a:r>
              <a:endParaRPr sz="2100">
                <a:latin typeface="Verdana"/>
                <a:cs typeface="Verdana"/>
              </a:endParaRPr>
            </a:p>
          </p:txBody>
        </p:sp>
        <p:sp>
          <p:nvSpPr>
            <p:cNvPr id="5" name="object 5"/>
            <p:cNvSpPr txBox="1"/>
            <p:nvPr/>
          </p:nvSpPr>
          <p:spPr>
            <a:xfrm>
              <a:off x="5936627" y="1449565"/>
              <a:ext cx="2041525" cy="2465070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600" spc="-150" dirty="0">
                  <a:latin typeface="Verdana"/>
                  <a:cs typeface="Verdana"/>
                </a:rPr>
                <a:t>FOOD</a:t>
              </a:r>
              <a:r>
                <a:rPr sz="1600" spc="-185" dirty="0">
                  <a:latin typeface="Verdana"/>
                  <a:cs typeface="Verdana"/>
                </a:rPr>
                <a:t> </a:t>
              </a:r>
              <a:r>
                <a:rPr sz="1600" spc="-180" dirty="0">
                  <a:latin typeface="Verdana"/>
                  <a:cs typeface="Verdana"/>
                </a:rPr>
                <a:t>RECOVERY</a:t>
              </a:r>
              <a:endParaRPr sz="1600">
                <a:latin typeface="Verdana"/>
                <a:cs typeface="Verdana"/>
              </a:endParaRPr>
            </a:p>
            <a:p>
              <a:pPr>
                <a:lnSpc>
                  <a:spcPct val="100000"/>
                </a:lnSpc>
                <a:spcBef>
                  <a:spcPts val="35"/>
                </a:spcBef>
              </a:pPr>
              <a:endParaRPr sz="1550">
                <a:latin typeface="Verdana"/>
                <a:cs typeface="Verdana"/>
              </a:endParaRPr>
            </a:p>
            <a:p>
              <a:pPr marL="12700" marR="387985">
                <a:lnSpc>
                  <a:spcPct val="100000"/>
                </a:lnSpc>
                <a:spcBef>
                  <a:spcPts val="5"/>
                </a:spcBef>
              </a:pPr>
              <a:r>
                <a:rPr sz="1600" spc="-160" dirty="0">
                  <a:latin typeface="Verdana"/>
                  <a:cs typeface="Verdana"/>
                </a:rPr>
                <a:t>Rencanakan </a:t>
              </a:r>
              <a:r>
                <a:rPr sz="1600" spc="-114" dirty="0">
                  <a:latin typeface="Verdana"/>
                  <a:cs typeface="Verdana"/>
                </a:rPr>
                <a:t>porsi  </a:t>
              </a:r>
              <a:r>
                <a:rPr sz="1600" spc="-140" dirty="0">
                  <a:latin typeface="Verdana"/>
                  <a:cs typeface="Verdana"/>
                </a:rPr>
                <a:t>Habiskan</a:t>
              </a:r>
              <a:r>
                <a:rPr sz="1600" spc="-245" dirty="0">
                  <a:latin typeface="Verdana"/>
                  <a:cs typeface="Verdana"/>
                </a:rPr>
                <a:t> </a:t>
              </a:r>
              <a:r>
                <a:rPr sz="1600" spc="-175" dirty="0">
                  <a:latin typeface="Verdana"/>
                  <a:cs typeface="Verdana"/>
                </a:rPr>
                <a:t>makanan</a:t>
              </a:r>
              <a:endParaRPr sz="1600">
                <a:latin typeface="Verdana"/>
                <a:cs typeface="Verdana"/>
              </a:endParaRPr>
            </a:p>
            <a:p>
              <a:pPr marL="12700" marR="5080">
                <a:lnSpc>
                  <a:spcPct val="200000"/>
                </a:lnSpc>
              </a:pPr>
              <a:r>
                <a:rPr sz="1600" spc="-130" dirty="0">
                  <a:latin typeface="Verdana"/>
                  <a:cs typeface="Verdana"/>
                </a:rPr>
                <a:t>Memberi </a:t>
              </a:r>
              <a:r>
                <a:rPr sz="1600" spc="-185" dirty="0">
                  <a:latin typeface="Verdana"/>
                  <a:cs typeface="Verdana"/>
                </a:rPr>
                <a:t>makan </a:t>
              </a:r>
              <a:r>
                <a:rPr sz="1600" spc="-140" dirty="0">
                  <a:latin typeface="Verdana"/>
                  <a:cs typeface="Verdana"/>
                </a:rPr>
                <a:t>duafa  </a:t>
              </a:r>
              <a:r>
                <a:rPr sz="1600" spc="-130" dirty="0">
                  <a:latin typeface="Verdana"/>
                  <a:cs typeface="Verdana"/>
                </a:rPr>
                <a:t>Memberi </a:t>
              </a:r>
              <a:r>
                <a:rPr sz="1600" spc="-185" dirty="0">
                  <a:latin typeface="Verdana"/>
                  <a:cs typeface="Verdana"/>
                </a:rPr>
                <a:t>makan</a:t>
              </a:r>
              <a:r>
                <a:rPr sz="1600" spc="-285" dirty="0">
                  <a:latin typeface="Verdana"/>
                  <a:cs typeface="Verdana"/>
                </a:rPr>
                <a:t> </a:t>
              </a:r>
              <a:r>
                <a:rPr sz="1600" spc="-150" dirty="0">
                  <a:latin typeface="Verdana"/>
                  <a:cs typeface="Verdana"/>
                </a:rPr>
                <a:t>hewan  </a:t>
              </a:r>
              <a:r>
                <a:rPr sz="1600" spc="-165" dirty="0">
                  <a:latin typeface="Verdana"/>
                  <a:cs typeface="Verdana"/>
                </a:rPr>
                <a:t>Komposkan</a:t>
              </a:r>
              <a:endParaRPr sz="1600">
                <a:latin typeface="Verdana"/>
                <a:cs typeface="Verdan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4199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81000" y="793589"/>
            <a:ext cx="7860246" cy="5066034"/>
            <a:chOff x="497966" y="363232"/>
            <a:chExt cx="7860246" cy="5066034"/>
          </a:xfrm>
        </p:grpSpPr>
        <p:sp>
          <p:nvSpPr>
            <p:cNvPr id="2" name="object 2"/>
            <p:cNvSpPr txBox="1">
              <a:spLocks/>
            </p:cNvSpPr>
            <p:nvPr/>
          </p:nvSpPr>
          <p:spPr>
            <a:xfrm>
              <a:off x="549320" y="363232"/>
              <a:ext cx="6020435" cy="636270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4000" kern="1200" spc="-100" baseline="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12700">
                <a:spcBef>
                  <a:spcPts val="105"/>
                </a:spcBef>
              </a:pPr>
              <a:r>
                <a:rPr lang="en-US" spc="110" smtClean="0"/>
                <a:t>Mulai</a:t>
              </a:r>
              <a:r>
                <a:rPr lang="en-US" spc="-365" smtClean="0"/>
                <a:t> </a:t>
              </a:r>
              <a:r>
                <a:rPr lang="en-US" spc="55" smtClean="0"/>
                <a:t>PILAH</a:t>
              </a:r>
              <a:r>
                <a:rPr lang="en-US" spc="-340" smtClean="0"/>
                <a:t> </a:t>
              </a:r>
              <a:r>
                <a:rPr lang="en-US" spc="65" smtClean="0"/>
                <a:t>dan</a:t>
              </a:r>
              <a:r>
                <a:rPr lang="en-US" spc="-335" smtClean="0"/>
                <a:t> </a:t>
              </a:r>
              <a:r>
                <a:rPr lang="en-US" spc="40" smtClean="0"/>
                <a:t>OLAH!</a:t>
              </a:r>
              <a:endParaRPr lang="en-US" spc="40" dirty="0"/>
            </a:p>
          </p:txBody>
        </p:sp>
        <p:sp>
          <p:nvSpPr>
            <p:cNvPr id="3" name="object 3"/>
            <p:cNvSpPr/>
            <p:nvPr/>
          </p:nvSpPr>
          <p:spPr>
            <a:xfrm>
              <a:off x="497966" y="1214462"/>
              <a:ext cx="3716836" cy="421480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429125" y="1362063"/>
              <a:ext cx="3929087" cy="39290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616490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4102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200" dirty="0" err="1">
                <a:latin typeface="Arial Narrow" pitchFamily="34" charset="0"/>
              </a:rPr>
              <a:t>Membuang</a:t>
            </a:r>
            <a:r>
              <a:rPr lang="en-US" sz="3200" dirty="0">
                <a:latin typeface="Arial Narrow" pitchFamily="34" charset="0"/>
              </a:rPr>
              <a:t> </a:t>
            </a:r>
            <a:r>
              <a:rPr lang="en-US" sz="3200" dirty="0" err="1">
                <a:latin typeface="Arial Narrow" pitchFamily="34" charset="0"/>
              </a:rPr>
              <a:t>sampah</a:t>
            </a:r>
            <a:r>
              <a:rPr lang="en-US" sz="3200" dirty="0">
                <a:latin typeface="Arial Narrow" pitchFamily="34" charset="0"/>
              </a:rPr>
              <a:t> </a:t>
            </a:r>
            <a:r>
              <a:rPr lang="en-US" sz="3200" dirty="0" err="1">
                <a:latin typeface="Arial Narrow" pitchFamily="34" charset="0"/>
              </a:rPr>
              <a:t>ke</a:t>
            </a:r>
            <a:r>
              <a:rPr lang="en-US" sz="3200" dirty="0">
                <a:latin typeface="Arial Narrow" pitchFamily="34" charset="0"/>
              </a:rPr>
              <a:t> </a:t>
            </a:r>
            <a:r>
              <a:rPr lang="en-US" sz="3200" dirty="0" err="1">
                <a:latin typeface="Arial Narrow" pitchFamily="34" charset="0"/>
              </a:rPr>
              <a:t>tempatnya</a:t>
            </a:r>
            <a:r>
              <a:rPr lang="en-US" sz="3200" dirty="0">
                <a:latin typeface="Arial Narrow" pitchFamily="34" charset="0"/>
              </a:rPr>
              <a:t> </a:t>
            </a:r>
            <a:r>
              <a:rPr lang="en-US" sz="3200" dirty="0" err="1">
                <a:latin typeface="Arial Narrow" pitchFamily="34" charset="0"/>
              </a:rPr>
              <a:t>tak</a:t>
            </a:r>
            <a:r>
              <a:rPr lang="en-US" sz="3200" dirty="0">
                <a:latin typeface="Arial Narrow" pitchFamily="34" charset="0"/>
              </a:rPr>
              <a:t> </a:t>
            </a:r>
            <a:r>
              <a:rPr lang="en-US" sz="3200" dirty="0" err="1">
                <a:latin typeface="Arial Narrow" pitchFamily="34" charset="0"/>
              </a:rPr>
              <a:t>lagi</a:t>
            </a:r>
            <a:r>
              <a:rPr lang="en-US" sz="3200" dirty="0">
                <a:latin typeface="Arial Narrow" pitchFamily="34" charset="0"/>
              </a:rPr>
              <a:t> </a:t>
            </a:r>
            <a:r>
              <a:rPr lang="en-US" sz="3200" dirty="0" err="1">
                <a:latin typeface="Arial Narrow" pitchFamily="34" charset="0"/>
              </a:rPr>
              <a:t>cukup</a:t>
            </a:r>
            <a:r>
              <a:rPr lang="en-US" sz="3200" dirty="0">
                <a:latin typeface="Arial Narrow" pitchFamily="34" charset="0"/>
              </a:rPr>
              <a:t> </a:t>
            </a:r>
            <a:endParaRPr lang="en-US" sz="3200" dirty="0" smtClean="0">
              <a:latin typeface="Arial Narrow" pitchFamily="34" charset="0"/>
            </a:endParaRPr>
          </a:p>
          <a:p>
            <a:pPr marL="0" indent="0">
              <a:buNone/>
            </a:pPr>
            <a:r>
              <a:rPr lang="en-US" sz="2800" dirty="0" err="1" smtClean="0">
                <a:latin typeface="Arial Black" pitchFamily="34" charset="0"/>
              </a:rPr>
              <a:t>Lakukan</a:t>
            </a:r>
            <a:r>
              <a:rPr lang="en-US" sz="2800" dirty="0" smtClean="0">
                <a:latin typeface="Arial Black" pitchFamily="34" charset="0"/>
              </a:rPr>
              <a:t> 3 AH </a:t>
            </a:r>
          </a:p>
          <a:p>
            <a:pPr marL="0" indent="0" algn="ctr">
              <a:buNone/>
            </a:pPr>
            <a:r>
              <a:rPr lang="en-US" sz="6000" dirty="0" smtClean="0">
                <a:solidFill>
                  <a:schemeClr val="bg2">
                    <a:lumMod val="50000"/>
                  </a:schemeClr>
                </a:solidFill>
                <a:latin typeface="Bernard MT Condensed" pitchFamily="18" charset="0"/>
              </a:rPr>
              <a:t>CEGAH</a:t>
            </a:r>
          </a:p>
          <a:p>
            <a:pPr marL="0" indent="0" algn="ctr">
              <a:buNone/>
            </a:pPr>
            <a:r>
              <a:rPr lang="en-US" sz="6000" dirty="0" smtClean="0">
                <a:solidFill>
                  <a:schemeClr val="tx2">
                    <a:lumMod val="75000"/>
                  </a:schemeClr>
                </a:solidFill>
                <a:latin typeface="Bernard MT Condensed" pitchFamily="18" charset="0"/>
              </a:rPr>
              <a:t>PILAH</a:t>
            </a:r>
          </a:p>
          <a:p>
            <a:pPr marL="0" indent="0" algn="ctr">
              <a:buNone/>
            </a:pPr>
            <a:r>
              <a:rPr lang="en-US" sz="6000" dirty="0" smtClean="0">
                <a:solidFill>
                  <a:srgbClr val="FF0000"/>
                </a:solidFill>
                <a:latin typeface="Bernard MT Condensed" pitchFamily="18" charset="0"/>
              </a:rPr>
              <a:t>OLAH</a:t>
            </a:r>
          </a:p>
          <a:p>
            <a:pPr marL="0" indent="0">
              <a:buNone/>
            </a:pPr>
            <a:r>
              <a:rPr lang="fi-FI" dirty="0">
                <a:solidFill>
                  <a:srgbClr val="0070C0"/>
                </a:solidFill>
                <a:latin typeface="Bernard MT Condensed" pitchFamily="18" charset="0"/>
              </a:rPr>
              <a:t>Dan jangan lupa ikhlas serta </a:t>
            </a:r>
            <a:r>
              <a:rPr lang="fi-FI" dirty="0" smtClean="0">
                <a:solidFill>
                  <a:srgbClr val="0070C0"/>
                </a:solidFill>
                <a:latin typeface="Bernard MT Condensed" pitchFamily="18" charset="0"/>
              </a:rPr>
              <a:t>istiqomah</a:t>
            </a:r>
          </a:p>
          <a:p>
            <a:pPr marL="0" indent="0">
              <a:buNone/>
            </a:pPr>
            <a:r>
              <a:rPr lang="fi-FI" dirty="0" smtClean="0">
                <a:solidFill>
                  <a:srgbClr val="0070C0"/>
                </a:solidFill>
                <a:latin typeface="Bernard MT Condensed" pitchFamily="18" charset="0"/>
              </a:rPr>
              <a:t>Agar Berkah</a:t>
            </a:r>
          </a:p>
          <a:p>
            <a:pPr marL="0" indent="0">
              <a:buNone/>
            </a:pPr>
            <a:r>
              <a:rPr lang="fi-FI" dirty="0" smtClean="0">
                <a:solidFill>
                  <a:srgbClr val="0070C0"/>
                </a:solidFill>
                <a:latin typeface="Bernard MT Condensed" pitchFamily="18" charset="0"/>
              </a:rPr>
              <a:t>Karena Sisa Konsumsiku </a:t>
            </a:r>
          </a:p>
          <a:p>
            <a:pPr marL="0" indent="0">
              <a:buNone/>
            </a:pPr>
            <a:r>
              <a:rPr lang="fi-FI" dirty="0" smtClean="0">
                <a:solidFill>
                  <a:srgbClr val="0070C0"/>
                </a:solidFill>
                <a:latin typeface="Bernard MT Condensed" pitchFamily="18" charset="0"/>
              </a:rPr>
              <a:t>Tanggung Jawabku</a:t>
            </a:r>
            <a:endParaRPr lang="en-US" dirty="0">
              <a:solidFill>
                <a:srgbClr val="0070C0"/>
              </a:solidFill>
              <a:latin typeface="Bernard MT Condense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001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 err="1">
                <a:latin typeface="High Tower Text" pitchFamily="18" charset="0"/>
              </a:rPr>
              <a:t>Utamakan</a:t>
            </a:r>
            <a:r>
              <a:rPr lang="en-US" sz="3200" dirty="0">
                <a:latin typeface="High Tower Text" pitchFamily="18" charset="0"/>
              </a:rPr>
              <a:t> </a:t>
            </a:r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High Tower Text" pitchFamily="18" charset="0"/>
              </a:rPr>
              <a:t>Cegah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High Tower Text" pitchFamily="18" charset="0"/>
              </a:rPr>
              <a:t> </a:t>
            </a:r>
            <a:endParaRPr lang="en-US" sz="3200" dirty="0" smtClean="0">
              <a:solidFill>
                <a:schemeClr val="bg2">
                  <a:lumMod val="50000"/>
                </a:schemeClr>
              </a:solidFill>
              <a:latin typeface="High Tower Text" pitchFamily="18" charset="0"/>
            </a:endParaRPr>
          </a:p>
          <a:p>
            <a:pPr marL="0" indent="0">
              <a:buNone/>
            </a:pPr>
            <a:r>
              <a:rPr lang="en-US" sz="3200" dirty="0" err="1" smtClean="0">
                <a:latin typeface="High Tower Text" pitchFamily="18" charset="0"/>
              </a:rPr>
              <a:t>sehingga</a:t>
            </a:r>
            <a:r>
              <a:rPr lang="en-US" sz="3200" dirty="0" smtClean="0">
                <a:latin typeface="High Tower Text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75000"/>
                  </a:schemeClr>
                </a:solidFill>
                <a:latin typeface="High Tower Text" pitchFamily="18" charset="0"/>
              </a:rPr>
              <a:t>Pilah</a:t>
            </a:r>
            <a:r>
              <a:rPr lang="en-US" sz="3200" dirty="0">
                <a:latin typeface="High Tower Text" pitchFamily="18" charset="0"/>
              </a:rPr>
              <a:t> </a:t>
            </a:r>
            <a:r>
              <a:rPr lang="en-US" sz="3200" dirty="0" err="1">
                <a:latin typeface="High Tower Text" pitchFamily="18" charset="0"/>
              </a:rPr>
              <a:t>dan</a:t>
            </a:r>
            <a:r>
              <a:rPr lang="en-US" sz="3200" dirty="0">
                <a:latin typeface="High Tower Text" pitchFamily="18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High Tower Text" pitchFamily="18" charset="0"/>
              </a:rPr>
              <a:t>Olah</a:t>
            </a:r>
            <a:r>
              <a:rPr lang="en-US" sz="3200" dirty="0">
                <a:latin typeface="High Tower Text" pitchFamily="18" charset="0"/>
              </a:rPr>
              <a:t> </a:t>
            </a:r>
            <a:r>
              <a:rPr lang="en-US" sz="3200" dirty="0" err="1">
                <a:latin typeface="High Tower Text" pitchFamily="18" charset="0"/>
              </a:rPr>
              <a:t>nggak</a:t>
            </a:r>
            <a:r>
              <a:rPr lang="en-US" sz="3200" dirty="0">
                <a:latin typeface="High Tower Text" pitchFamily="18" charset="0"/>
              </a:rPr>
              <a:t> </a:t>
            </a:r>
            <a:r>
              <a:rPr lang="en-US" sz="3200" dirty="0" err="1">
                <a:latin typeface="High Tower Text" pitchFamily="18" charset="0"/>
              </a:rPr>
              <a:t>bikin</a:t>
            </a:r>
            <a:r>
              <a:rPr lang="en-US" sz="3200" dirty="0">
                <a:latin typeface="High Tower Text" pitchFamily="18" charset="0"/>
              </a:rPr>
              <a:t> </a:t>
            </a:r>
            <a:r>
              <a:rPr lang="en-US" sz="3200" dirty="0" err="1">
                <a:latin typeface="High Tower Text" pitchFamily="18" charset="0"/>
              </a:rPr>
              <a:t>lelah</a:t>
            </a:r>
            <a:r>
              <a:rPr lang="en-US" sz="3200" dirty="0">
                <a:latin typeface="High Tower Text" pitchFamily="18" charset="0"/>
              </a:rPr>
              <a:t> </a:t>
            </a:r>
            <a:endParaRPr lang="en-US" sz="3200" dirty="0" smtClean="0">
              <a:latin typeface="High Tower Text" pitchFamily="18" charset="0"/>
            </a:endParaRPr>
          </a:p>
          <a:p>
            <a:endParaRPr lang="en-US" sz="3200" dirty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latin typeface="Bernard MT Condensed" pitchFamily="18" charset="0"/>
              </a:rPr>
              <a:t>#</a:t>
            </a:r>
            <a:r>
              <a:rPr lang="en-US" dirty="0" err="1">
                <a:latin typeface="Bernard MT Condensed" pitchFamily="18" charset="0"/>
              </a:rPr>
              <a:t>belajarzerowaste</a:t>
            </a:r>
            <a:endParaRPr lang="en-US" dirty="0">
              <a:latin typeface="Bernard MT Condense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36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Sharing </a:t>
            </a:r>
            <a:r>
              <a:rPr lang="en-US" dirty="0" err="1" smtClean="0"/>
              <a:t>Pengalaman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3600" dirty="0" smtClean="0"/>
              <a:t>Hal-</a:t>
            </a:r>
            <a:r>
              <a:rPr lang="en-US" sz="3600" dirty="0" err="1" smtClean="0"/>
              <a:t>hal</a:t>
            </a:r>
            <a:r>
              <a:rPr lang="en-US" sz="3600" dirty="0" smtClean="0"/>
              <a:t> </a:t>
            </a:r>
            <a:r>
              <a:rPr lang="en-US" sz="3600" dirty="0" err="1" smtClean="0"/>
              <a:t>apa</a:t>
            </a:r>
            <a:r>
              <a:rPr lang="en-US" sz="3600" dirty="0" smtClean="0"/>
              <a:t> </a:t>
            </a:r>
            <a:r>
              <a:rPr lang="en-US" sz="3600" dirty="0" err="1" smtClean="0"/>
              <a:t>saja</a:t>
            </a:r>
            <a:r>
              <a:rPr lang="en-US" sz="3600" dirty="0" smtClean="0"/>
              <a:t> yang </a:t>
            </a:r>
            <a:r>
              <a:rPr lang="en-US" sz="3600" dirty="0" err="1" smtClean="0"/>
              <a:t>sudah</a:t>
            </a:r>
            <a:r>
              <a:rPr lang="en-US" sz="3600" dirty="0" smtClean="0"/>
              <a:t> </a:t>
            </a:r>
            <a:r>
              <a:rPr lang="en-US" sz="3600" dirty="0" err="1" smtClean="0"/>
              <a:t>dirasakan</a:t>
            </a:r>
            <a:r>
              <a:rPr lang="en-US" sz="3600" dirty="0" smtClean="0"/>
              <a:t> </a:t>
            </a:r>
            <a:r>
              <a:rPr lang="en-US" sz="3600" dirty="0" err="1" smtClean="0"/>
              <a:t>selama</a:t>
            </a:r>
            <a:r>
              <a:rPr lang="en-US" sz="3600" dirty="0" smtClean="0"/>
              <a:t> </a:t>
            </a:r>
            <a:r>
              <a:rPr lang="en-US" sz="3600" dirty="0" err="1" smtClean="0"/>
              <a:t>melakukan</a:t>
            </a:r>
            <a:r>
              <a:rPr lang="en-US" sz="3600" dirty="0" smtClean="0"/>
              <a:t> </a:t>
            </a:r>
            <a:r>
              <a:rPr lang="en-US" sz="3600" dirty="0" err="1" smtClean="0"/>
              <a:t>penomposan</a:t>
            </a:r>
            <a:r>
              <a:rPr lang="en-US" sz="3600" dirty="0" smtClean="0"/>
              <a:t> </a:t>
            </a:r>
            <a:r>
              <a:rPr lang="en-US" sz="3600" dirty="0" err="1" smtClean="0"/>
              <a:t>dan</a:t>
            </a:r>
            <a:r>
              <a:rPr lang="en-US" sz="3600" dirty="0" smtClean="0"/>
              <a:t> </a:t>
            </a:r>
            <a:r>
              <a:rPr lang="en-US" sz="3600" dirty="0" err="1" smtClean="0"/>
              <a:t>memilah</a:t>
            </a:r>
            <a:r>
              <a:rPr lang="en-US" sz="3600" dirty="0" smtClean="0"/>
              <a:t> </a:t>
            </a:r>
            <a:r>
              <a:rPr lang="en-US" sz="3600" dirty="0" err="1" smtClean="0"/>
              <a:t>sampah</a:t>
            </a:r>
            <a:r>
              <a:rPr lang="en-US" sz="3600" dirty="0" smtClean="0"/>
              <a:t> ??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937625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04" t="23468" r="21949" b="6267"/>
          <a:stretch/>
        </p:blipFill>
        <p:spPr bwMode="auto">
          <a:xfrm>
            <a:off x="914400" y="1371600"/>
            <a:ext cx="6669432" cy="4523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71600" y="12954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Data by </a:t>
            </a:r>
            <a:r>
              <a:rPr lang="en-US" dirty="0" err="1" smtClean="0"/>
              <a:t>Fajrina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5494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03" t="47917" r="23475" b="4167"/>
          <a:stretch/>
        </p:blipFill>
        <p:spPr bwMode="auto">
          <a:xfrm>
            <a:off x="1447800" y="1524000"/>
            <a:ext cx="6560457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71600" y="12954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Data by </a:t>
            </a:r>
            <a:r>
              <a:rPr lang="en-US" dirty="0" err="1" smtClean="0"/>
              <a:t>Fajrina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8952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99" t="19886" r="23302" b="31819"/>
          <a:stretch/>
        </p:blipFill>
        <p:spPr bwMode="auto">
          <a:xfrm>
            <a:off x="1136073" y="1454727"/>
            <a:ext cx="6622472" cy="3532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71600" y="12954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Data by </a:t>
            </a:r>
            <a:r>
              <a:rPr lang="en-US" dirty="0" err="1" smtClean="0"/>
              <a:t>Fajrina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7395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99" t="15477" r="27268" b="19048"/>
          <a:stretch/>
        </p:blipFill>
        <p:spPr bwMode="auto">
          <a:xfrm>
            <a:off x="990600" y="1066800"/>
            <a:ext cx="6952343" cy="478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66273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11" t="32341" r="22359" b="21031"/>
          <a:stretch/>
        </p:blipFill>
        <p:spPr bwMode="auto">
          <a:xfrm>
            <a:off x="914400" y="1524000"/>
            <a:ext cx="6821714" cy="3410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43000" y="11430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Data by </a:t>
            </a:r>
            <a:r>
              <a:rPr lang="en-US" dirty="0" err="1" smtClean="0"/>
              <a:t>Ellynsia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9832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94" t="22024" r="22025" b="32540"/>
          <a:stretch/>
        </p:blipFill>
        <p:spPr bwMode="auto">
          <a:xfrm>
            <a:off x="1295400" y="1752600"/>
            <a:ext cx="6737268" cy="3323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43000" y="11430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Data by </a:t>
            </a:r>
            <a:r>
              <a:rPr lang="en-US" dirty="0" err="1" smtClean="0"/>
              <a:t>Ellynsia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6551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26" t="18849" r="23698" b="30952"/>
          <a:stretch/>
        </p:blipFill>
        <p:spPr bwMode="auto">
          <a:xfrm>
            <a:off x="1212272" y="1607127"/>
            <a:ext cx="6879771" cy="3672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14400" y="1066800"/>
            <a:ext cx="3429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Data by </a:t>
            </a:r>
            <a:r>
              <a:rPr lang="en-US" dirty="0" err="1" smtClean="0"/>
              <a:t>Nurhilda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4775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5" t="17659" r="23252" b="28175"/>
          <a:stretch/>
        </p:blipFill>
        <p:spPr bwMode="auto">
          <a:xfrm>
            <a:off x="838200" y="1752600"/>
            <a:ext cx="6850743" cy="3962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14400" y="1066800"/>
            <a:ext cx="3429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Data by </a:t>
            </a:r>
            <a:r>
              <a:rPr lang="en-US" dirty="0" err="1" smtClean="0"/>
              <a:t>Nurhilda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3984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603</TotalTime>
  <Words>792</Words>
  <Application>Microsoft Office PowerPoint</Application>
  <PresentationFormat>On-screen Show (4:3)</PresentationFormat>
  <Paragraphs>177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Clarity</vt:lpstr>
      <vt:lpstr>Belajar hidup minim sampah </vt:lpstr>
      <vt:lpstr>PowerPoint Presentation</vt:lpstr>
      <vt:lpstr>PowerPoint Presentation</vt:lpstr>
      <vt:lpstr>Kuantitas Sampah vs Jumlah Penduduk</vt:lpstr>
      <vt:lpstr>Sumber dan Komposisi Sampah</vt:lpstr>
      <vt:lpstr>Sumber dan Komposisi Sampah</vt:lpstr>
      <vt:lpstr>PowerPoint Presentation</vt:lpstr>
      <vt:lpstr>Pertanyaan Serius ?????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Apa yang Sudah Dilakukan ?</vt:lpstr>
      <vt:lpstr>PowerPoint Presentation</vt:lpstr>
      <vt:lpstr>PowerPoint Presentation</vt:lpstr>
      <vt:lpstr>PowerPoint Presentation</vt:lpstr>
      <vt:lpstr>PowerPoint Presentation</vt:lpstr>
      <vt:lpstr>Sharing Pengalaman 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Menuju minm sampah</dc:title>
  <dc:creator>Windows User</dc:creator>
  <cp:lastModifiedBy>User</cp:lastModifiedBy>
  <cp:revision>59</cp:revision>
  <dcterms:created xsi:type="dcterms:W3CDTF">2020-09-09T03:11:57Z</dcterms:created>
  <dcterms:modified xsi:type="dcterms:W3CDTF">2020-11-05T05:43:47Z</dcterms:modified>
</cp:coreProperties>
</file>