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1" r:id="rId4"/>
    <p:sldId id="282" r:id="rId5"/>
    <p:sldId id="258" r:id="rId6"/>
    <p:sldId id="259" r:id="rId7"/>
    <p:sldId id="263" r:id="rId8"/>
    <p:sldId id="260" r:id="rId9"/>
    <p:sldId id="261" r:id="rId10"/>
    <p:sldId id="262" r:id="rId11"/>
    <p:sldId id="265" r:id="rId12"/>
    <p:sldId id="266" r:id="rId13"/>
    <p:sldId id="267" r:id="rId14"/>
    <p:sldId id="268" r:id="rId15"/>
    <p:sldId id="269" r:id="rId16"/>
    <p:sldId id="280" r:id="rId17"/>
    <p:sldId id="270" r:id="rId18"/>
    <p:sldId id="275" r:id="rId19"/>
    <p:sldId id="271" r:id="rId20"/>
    <p:sldId id="272" r:id="rId21"/>
    <p:sldId id="277" r:id="rId22"/>
    <p:sldId id="278" r:id="rId23"/>
    <p:sldId id="276" r:id="rId24"/>
    <p:sldId id="273" r:id="rId25"/>
    <p:sldId id="279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4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C667D583-9CDC-42B9-BF64-00434F2A30C0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337C407-3460-47D6-8E78-D5382258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588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D583-9CDC-42B9-BF64-00434F2A30C0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C407-3460-47D6-8E78-D5382258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399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D583-9CDC-42B9-BF64-00434F2A30C0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C407-3460-47D6-8E78-D5382258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021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D583-9CDC-42B9-BF64-00434F2A30C0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C407-3460-47D6-8E78-D5382258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298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D583-9CDC-42B9-BF64-00434F2A30C0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C407-3460-47D6-8E78-D5382258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88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D583-9CDC-42B9-BF64-00434F2A30C0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C407-3460-47D6-8E78-D5382258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97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D583-9CDC-42B9-BF64-00434F2A30C0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C407-3460-47D6-8E78-D5382258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715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D583-9CDC-42B9-BF64-00434F2A30C0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C407-3460-47D6-8E78-D5382258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1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D583-9CDC-42B9-BF64-00434F2A30C0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C407-3460-47D6-8E78-D5382258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544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D583-9CDC-42B9-BF64-00434F2A30C0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C407-3460-47D6-8E78-D5382258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568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D583-9CDC-42B9-BF64-00434F2A30C0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C407-3460-47D6-8E78-D5382258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860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D583-9CDC-42B9-BF64-00434F2A30C0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C407-3460-47D6-8E78-D5382258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772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D583-9CDC-42B9-BF64-00434F2A30C0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C407-3460-47D6-8E78-D5382258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132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D583-9CDC-42B9-BF64-00434F2A30C0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C407-3460-47D6-8E78-D5382258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767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D583-9CDC-42B9-BF64-00434F2A30C0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C407-3460-47D6-8E78-D5382258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69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C667D583-9CDC-42B9-BF64-00434F2A30C0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C407-3460-47D6-8E78-D5382258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509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667D583-9CDC-42B9-BF64-00434F2A30C0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C407-3460-47D6-8E78-D5382258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6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667D583-9CDC-42B9-BF64-00434F2A30C0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337C407-3460-47D6-8E78-D53822583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138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5279F-1590-4DC3-AF4A-896D2BACAB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AKSI KONTROL DASAR DAN KONTROLER OTOMATIS INDUSTRI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937036-F491-4906-8F7A-D7922F0874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996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B9A94-E174-4706-A275-1E4233AF5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PENGANTAR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C4479-E4BA-46B4-AC6A-1A6990DAF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230" y="2265527"/>
            <a:ext cx="10194877" cy="4080681"/>
          </a:xfrm>
        </p:spPr>
        <p:txBody>
          <a:bodyPr>
            <a:normAutofit/>
          </a:bodyPr>
          <a:lstStyle/>
          <a:p>
            <a:r>
              <a:rPr lang="en-US" sz="2200" dirty="0" err="1"/>
              <a:t>Kontroler</a:t>
            </a:r>
            <a:r>
              <a:rPr lang="en-US" sz="2200" dirty="0"/>
              <a:t> </a:t>
            </a:r>
            <a:r>
              <a:rPr lang="en-US" sz="2200" dirty="0" err="1"/>
              <a:t>otomatis</a:t>
            </a:r>
            <a:r>
              <a:rPr lang="en-US" sz="2200" dirty="0"/>
              <a:t> </a:t>
            </a:r>
            <a:r>
              <a:rPr lang="en-US" sz="2200" dirty="0" err="1"/>
              <a:t>adalah</a:t>
            </a:r>
            <a:r>
              <a:rPr lang="en-US" sz="2200" dirty="0"/>
              <a:t> </a:t>
            </a:r>
            <a:r>
              <a:rPr lang="en-US" sz="2200" dirty="0" err="1"/>
              <a:t>membandingkan</a:t>
            </a:r>
            <a:r>
              <a:rPr lang="en-US" sz="2200" dirty="0"/>
              <a:t>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/>
              <a:t>sebenarnya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keluaran</a:t>
            </a:r>
            <a:r>
              <a:rPr lang="en-US" sz="2200" dirty="0"/>
              <a:t> system </a:t>
            </a:r>
            <a:r>
              <a:rPr lang="en-US" sz="2200" dirty="0" err="1"/>
              <a:t>secara</a:t>
            </a:r>
            <a:r>
              <a:rPr lang="en-US" sz="2200" dirty="0"/>
              <a:t> </a:t>
            </a:r>
            <a:r>
              <a:rPr lang="en-US" sz="2200" dirty="0" err="1"/>
              <a:t>keseluruhan</a:t>
            </a:r>
            <a:r>
              <a:rPr lang="en-US" sz="2200" dirty="0"/>
              <a:t> (plant)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mengacu</a:t>
            </a:r>
            <a:r>
              <a:rPr lang="en-US" sz="2200" dirty="0"/>
              <a:t> pada </a:t>
            </a:r>
            <a:r>
              <a:rPr lang="en-US" sz="2200" dirty="0" err="1"/>
              <a:t>masukan</a:t>
            </a:r>
            <a:r>
              <a:rPr lang="en-US" sz="2200" dirty="0"/>
              <a:t> (</a:t>
            </a:r>
            <a:r>
              <a:rPr lang="en-US" sz="2200" dirty="0" err="1"/>
              <a:t>nilai</a:t>
            </a:r>
            <a:r>
              <a:rPr lang="en-US" sz="2200" dirty="0"/>
              <a:t> yang </a:t>
            </a:r>
            <a:r>
              <a:rPr lang="en-US" sz="2200" dirty="0" err="1"/>
              <a:t>dikehendaki</a:t>
            </a:r>
            <a:r>
              <a:rPr lang="en-US" sz="2200" dirty="0"/>
              <a:t>), </a:t>
            </a:r>
            <a:r>
              <a:rPr lang="en-US" sz="2200" dirty="0" err="1"/>
              <a:t>menentukan</a:t>
            </a:r>
            <a:r>
              <a:rPr lang="en-US" sz="2200" dirty="0"/>
              <a:t> </a:t>
            </a:r>
            <a:r>
              <a:rPr lang="en-US" sz="2200" dirty="0" err="1"/>
              <a:t>penyimpangan</a:t>
            </a:r>
            <a:r>
              <a:rPr lang="en-US" sz="2200" dirty="0"/>
              <a:t> dan </a:t>
            </a:r>
            <a:r>
              <a:rPr lang="en-US" sz="2200" dirty="0" err="1"/>
              <a:t>menghasilkan</a:t>
            </a:r>
            <a:r>
              <a:rPr lang="en-US" sz="2200" dirty="0"/>
              <a:t> </a:t>
            </a:r>
            <a:r>
              <a:rPr lang="en-US" sz="2200" dirty="0" err="1"/>
              <a:t>sinyal</a:t>
            </a:r>
            <a:r>
              <a:rPr lang="en-US" sz="2200" dirty="0"/>
              <a:t> control yang </a:t>
            </a:r>
            <a:r>
              <a:rPr lang="en-US" sz="2200" dirty="0" err="1"/>
              <a:t>akan</a:t>
            </a:r>
            <a:r>
              <a:rPr lang="en-US" sz="2200" dirty="0"/>
              <a:t> </a:t>
            </a:r>
            <a:r>
              <a:rPr lang="en-US" sz="2200" dirty="0" err="1"/>
              <a:t>mengurangi</a:t>
            </a:r>
            <a:r>
              <a:rPr lang="en-US" sz="2200" dirty="0"/>
              <a:t> </a:t>
            </a:r>
            <a:r>
              <a:rPr lang="en-US" sz="2200" dirty="0" err="1"/>
              <a:t>penyimpangan</a:t>
            </a:r>
            <a:r>
              <a:rPr lang="en-US" sz="2200" dirty="0"/>
              <a:t> </a:t>
            </a:r>
            <a:r>
              <a:rPr lang="en-US" sz="2200" dirty="0" err="1"/>
              <a:t>menjadi</a:t>
            </a:r>
            <a:r>
              <a:rPr lang="en-US" sz="2200" dirty="0"/>
              <a:t> </a:t>
            </a:r>
            <a:r>
              <a:rPr lang="en-US" sz="2200" dirty="0" err="1"/>
              <a:t>nol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sangat</a:t>
            </a:r>
            <a:r>
              <a:rPr lang="en-US" sz="2200" dirty="0"/>
              <a:t> </a:t>
            </a:r>
            <a:r>
              <a:rPr lang="en-US" sz="2200" dirty="0" err="1"/>
              <a:t>kecil</a:t>
            </a:r>
            <a:r>
              <a:rPr lang="en-US" sz="2200" dirty="0"/>
              <a:t>. </a:t>
            </a:r>
          </a:p>
          <a:p>
            <a:r>
              <a:rPr lang="en-US" sz="2200" dirty="0" err="1"/>
              <a:t>Aksi</a:t>
            </a:r>
            <a:r>
              <a:rPr lang="en-US" sz="2200" dirty="0"/>
              <a:t> </a:t>
            </a:r>
            <a:r>
              <a:rPr lang="en-US" sz="2200" dirty="0" err="1"/>
              <a:t>kontrol</a:t>
            </a:r>
            <a:r>
              <a:rPr lang="en-US" sz="2200" dirty="0"/>
              <a:t> </a:t>
            </a:r>
            <a:r>
              <a:rPr lang="en-US" sz="2200" dirty="0" err="1"/>
              <a:t>adalah</a:t>
            </a:r>
            <a:r>
              <a:rPr lang="en-US" sz="2200" dirty="0"/>
              <a:t> </a:t>
            </a:r>
            <a:r>
              <a:rPr lang="en-US" sz="2200" dirty="0" err="1"/>
              <a:t>cara</a:t>
            </a:r>
            <a:r>
              <a:rPr lang="en-US" sz="2200" dirty="0"/>
              <a:t> </a:t>
            </a:r>
            <a:r>
              <a:rPr lang="en-US" sz="2200" dirty="0" err="1"/>
              <a:t>bagaimana</a:t>
            </a:r>
            <a:r>
              <a:rPr lang="en-US" sz="2200" dirty="0"/>
              <a:t> </a:t>
            </a:r>
            <a:r>
              <a:rPr lang="en-US" sz="2200" dirty="0" err="1"/>
              <a:t>kontroler</a:t>
            </a:r>
            <a:r>
              <a:rPr lang="en-US" sz="2200" dirty="0"/>
              <a:t> </a:t>
            </a:r>
            <a:r>
              <a:rPr lang="en-US" sz="2200" dirty="0" err="1"/>
              <a:t>otomatis</a:t>
            </a:r>
            <a:r>
              <a:rPr lang="en-US" sz="2200" dirty="0"/>
              <a:t> </a:t>
            </a:r>
            <a:r>
              <a:rPr lang="en-US" sz="2200" dirty="0" err="1"/>
              <a:t>tersebut</a:t>
            </a:r>
            <a:r>
              <a:rPr lang="en-US" sz="2200" dirty="0"/>
              <a:t> </a:t>
            </a:r>
            <a:r>
              <a:rPr lang="en-US" sz="2200" dirty="0" err="1"/>
              <a:t>menghasilkan</a:t>
            </a:r>
            <a:r>
              <a:rPr lang="en-US" sz="2200" dirty="0"/>
              <a:t> </a:t>
            </a:r>
            <a:r>
              <a:rPr lang="en-US" sz="2200" dirty="0" err="1"/>
              <a:t>sinyal</a:t>
            </a:r>
            <a:r>
              <a:rPr lang="en-US" sz="2200" dirty="0"/>
              <a:t> control.</a:t>
            </a:r>
          </a:p>
          <a:p>
            <a:r>
              <a:rPr lang="en-US" sz="2200" dirty="0" err="1"/>
              <a:t>Kontroler</a:t>
            </a:r>
            <a:r>
              <a:rPr lang="en-US" sz="2200" dirty="0"/>
              <a:t> industry </a:t>
            </a:r>
            <a:r>
              <a:rPr lang="en-US" sz="2200" dirty="0" err="1"/>
              <a:t>umumnya</a:t>
            </a:r>
            <a:r>
              <a:rPr lang="en-US" sz="2200" dirty="0"/>
              <a:t> </a:t>
            </a:r>
            <a:r>
              <a:rPr lang="en-US" sz="2200" dirty="0" err="1"/>
              <a:t>menggunakan</a:t>
            </a:r>
            <a:r>
              <a:rPr lang="en-US" sz="2200" dirty="0"/>
              <a:t> </a:t>
            </a:r>
            <a:r>
              <a:rPr lang="en-US" sz="2200" dirty="0" err="1"/>
              <a:t>listrik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fluida</a:t>
            </a:r>
            <a:r>
              <a:rPr lang="en-US" sz="2200" dirty="0"/>
              <a:t> </a:t>
            </a:r>
            <a:r>
              <a:rPr lang="en-US" sz="2200" dirty="0" err="1"/>
              <a:t>bertekanan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dapat</a:t>
            </a:r>
            <a:r>
              <a:rPr lang="en-US" sz="2200" dirty="0"/>
              <a:t> juga </a:t>
            </a:r>
            <a:r>
              <a:rPr lang="en-US" sz="2200" dirty="0" err="1"/>
              <a:t>diklasifikasikan</a:t>
            </a:r>
            <a:r>
              <a:rPr lang="en-US" sz="2200" dirty="0"/>
              <a:t> </a:t>
            </a:r>
            <a:r>
              <a:rPr lang="en-US" sz="2200" dirty="0" err="1"/>
              <a:t>sesuai</a:t>
            </a:r>
            <a:r>
              <a:rPr lang="en-US" sz="2200" dirty="0"/>
              <a:t> </a:t>
            </a:r>
            <a:r>
              <a:rPr lang="en-US" sz="2200" dirty="0" err="1"/>
              <a:t>jenis</a:t>
            </a:r>
            <a:r>
              <a:rPr lang="en-US" sz="2200" dirty="0"/>
              <a:t> </a:t>
            </a:r>
            <a:r>
              <a:rPr lang="en-US" sz="2200" dirty="0" err="1"/>
              <a:t>daya</a:t>
            </a:r>
            <a:r>
              <a:rPr lang="en-US" sz="2200" dirty="0"/>
              <a:t> yang </a:t>
            </a:r>
            <a:r>
              <a:rPr lang="en-US" sz="2200" dirty="0" err="1"/>
              <a:t>digunakan</a:t>
            </a:r>
            <a:r>
              <a:rPr lang="en-US" sz="2200" dirty="0"/>
              <a:t> </a:t>
            </a:r>
            <a:r>
              <a:rPr lang="en-US" sz="2200" dirty="0" err="1"/>
              <a:t>dalam</a:t>
            </a:r>
            <a:r>
              <a:rPr lang="en-US" sz="2200" dirty="0"/>
              <a:t> </a:t>
            </a:r>
            <a:r>
              <a:rPr lang="en-US" sz="2200" dirty="0" err="1"/>
              <a:t>operasi</a:t>
            </a:r>
            <a:r>
              <a:rPr lang="en-US" sz="2200" dirty="0"/>
              <a:t> </a:t>
            </a:r>
            <a:r>
              <a:rPr lang="en-US" sz="2200" dirty="0" err="1"/>
              <a:t>seperti</a:t>
            </a:r>
            <a:r>
              <a:rPr lang="en-US" sz="2200" dirty="0"/>
              <a:t> : control electric, control pneumatic, control </a:t>
            </a:r>
            <a:r>
              <a:rPr lang="en-US" sz="2200" dirty="0" err="1"/>
              <a:t>hidrolic</a:t>
            </a:r>
            <a:r>
              <a:rPr lang="en-US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8125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C97C9-43ED-4321-8EA8-205D6443A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kontroler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65055-5F83-438D-82AB-353D4B6EA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985333" cy="3416300"/>
          </a:xfrm>
        </p:spPr>
        <p:txBody>
          <a:bodyPr>
            <a:noAutofit/>
          </a:bodyPr>
          <a:lstStyle/>
          <a:p>
            <a:r>
              <a:rPr lang="en-US" sz="2000" dirty="0" err="1"/>
              <a:t>Kontroler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system </a:t>
            </a:r>
            <a:r>
              <a:rPr lang="en-US" sz="2000" dirty="0" err="1"/>
              <a:t>dinamis</a:t>
            </a:r>
            <a:r>
              <a:rPr lang="en-US" sz="2000" dirty="0"/>
              <a:t> yang </a:t>
            </a:r>
            <a:r>
              <a:rPr lang="en-US" sz="2000" dirty="0" err="1"/>
              <a:t>ditambahkan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mendapatkan</a:t>
            </a:r>
            <a:r>
              <a:rPr lang="en-US" sz="2000" dirty="0"/>
              <a:t> </a:t>
            </a:r>
            <a:r>
              <a:rPr lang="en-US" sz="2000" dirty="0" err="1"/>
              <a:t>karakteristik</a:t>
            </a:r>
            <a:r>
              <a:rPr lang="en-US" sz="2000" dirty="0"/>
              <a:t> system yang </a:t>
            </a:r>
            <a:r>
              <a:rPr lang="en-US" sz="2000" dirty="0" err="1"/>
              <a:t>diinginkan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Kontroler</a:t>
            </a:r>
            <a:r>
              <a:rPr lang="en-US" sz="2000" dirty="0"/>
              <a:t> </a:t>
            </a:r>
            <a:r>
              <a:rPr lang="en-US" sz="2000" dirty="0" err="1"/>
              <a:t>disebut</a:t>
            </a:r>
            <a:r>
              <a:rPr lang="en-US" sz="2000" dirty="0"/>
              <a:t> juga </a:t>
            </a:r>
            <a:r>
              <a:rPr lang="en-US" sz="2000" dirty="0" err="1"/>
              <a:t>kompensator</a:t>
            </a:r>
            <a:r>
              <a:rPr lang="en-US" sz="2000" dirty="0"/>
              <a:t>, </a:t>
            </a:r>
            <a:r>
              <a:rPr lang="en-US" sz="2000" dirty="0" err="1"/>
              <a:t>pengendali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filter</a:t>
            </a:r>
          </a:p>
          <a:p>
            <a:r>
              <a:rPr lang="en-US" sz="2000" dirty="0" err="1"/>
              <a:t>Fungsi</a:t>
            </a:r>
            <a:r>
              <a:rPr lang="en-US" sz="2000" dirty="0"/>
              <a:t> </a:t>
            </a:r>
            <a:r>
              <a:rPr lang="en-US" sz="2000" dirty="0" err="1"/>
              <a:t>kontroler</a:t>
            </a:r>
            <a:r>
              <a:rPr lang="en-US" sz="2000" dirty="0"/>
              <a:t> :</a:t>
            </a:r>
          </a:p>
          <a:p>
            <a:pPr marL="736600" indent="-395288">
              <a:buFont typeface="+mj-lt"/>
              <a:buAutoNum type="arabicPeriod"/>
            </a:pPr>
            <a:r>
              <a:rPr lang="en-US" sz="2000" dirty="0" err="1"/>
              <a:t>Membandingkan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masukan</a:t>
            </a:r>
            <a:r>
              <a:rPr lang="en-US" sz="2000" dirty="0"/>
              <a:t> dan </a:t>
            </a:r>
            <a:r>
              <a:rPr lang="en-US" sz="2000" dirty="0" err="1"/>
              <a:t>keluaran</a:t>
            </a:r>
            <a:r>
              <a:rPr lang="en-US" sz="2000" dirty="0"/>
              <a:t> system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keseluruhan</a:t>
            </a:r>
            <a:endParaRPr lang="en-US" sz="2000" dirty="0"/>
          </a:p>
          <a:p>
            <a:pPr marL="736600" indent="-395288">
              <a:buFont typeface="+mj-lt"/>
              <a:buAutoNum type="arabicPeriod"/>
            </a:pPr>
            <a:r>
              <a:rPr lang="en-US" sz="2000" dirty="0" err="1"/>
              <a:t>Menentukan</a:t>
            </a:r>
            <a:r>
              <a:rPr lang="en-US" sz="2000" dirty="0"/>
              <a:t> </a:t>
            </a:r>
            <a:r>
              <a:rPr lang="en-US" sz="2000" dirty="0" err="1"/>
              <a:t>penyimpangan</a:t>
            </a:r>
            <a:endParaRPr lang="en-US" sz="2000" dirty="0"/>
          </a:p>
          <a:p>
            <a:pPr marL="736600" indent="-395288">
              <a:buFont typeface="+mj-lt"/>
              <a:buAutoNum type="arabicPeriod"/>
            </a:pPr>
            <a:r>
              <a:rPr lang="en-US" sz="2000" dirty="0" err="1"/>
              <a:t>Menghasilkan</a:t>
            </a:r>
            <a:r>
              <a:rPr lang="en-US" sz="2000" dirty="0"/>
              <a:t> </a:t>
            </a:r>
            <a:r>
              <a:rPr lang="en-US" sz="2000" dirty="0" err="1"/>
              <a:t>sinyal</a:t>
            </a:r>
            <a:r>
              <a:rPr lang="en-US" sz="2000" dirty="0"/>
              <a:t> control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mengurangi</a:t>
            </a:r>
            <a:r>
              <a:rPr lang="en-US" sz="2000" dirty="0"/>
              <a:t> </a:t>
            </a:r>
            <a:r>
              <a:rPr lang="en-US" sz="2000" dirty="0" err="1"/>
              <a:t>penyimpangan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nol</a:t>
            </a:r>
            <a:r>
              <a:rPr lang="en-US" sz="2000" dirty="0"/>
              <a:t>/</a:t>
            </a:r>
            <a:r>
              <a:rPr lang="en-US" sz="2000" dirty="0" err="1"/>
              <a:t>nilai</a:t>
            </a:r>
            <a:r>
              <a:rPr lang="en-US" sz="2000" dirty="0"/>
              <a:t> yang </a:t>
            </a:r>
            <a:r>
              <a:rPr lang="en-US" sz="2000" dirty="0" err="1"/>
              <a:t>kecil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30163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62180-7DD1-415A-BF86-831911DCC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 system </a:t>
            </a:r>
            <a:r>
              <a:rPr lang="en-US" dirty="0" err="1"/>
              <a:t>kontrol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BD78B-7ACF-4DF0-99E0-ECCECFDC3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Tujuan</a:t>
            </a:r>
            <a:r>
              <a:rPr lang="en-US" sz="2400" dirty="0"/>
              <a:t> system control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endParaRPr lang="en-US" sz="2400" dirty="0"/>
          </a:p>
          <a:p>
            <a:pPr>
              <a:buFont typeface="+mj-lt"/>
              <a:buAutoNum type="arabicPeriod"/>
            </a:pPr>
            <a:r>
              <a:rPr lang="en-US" sz="2400" dirty="0" err="1"/>
              <a:t>Meminimumkan</a:t>
            </a:r>
            <a:r>
              <a:rPr lang="en-US" sz="2400" dirty="0"/>
              <a:t> error steady state</a:t>
            </a:r>
          </a:p>
          <a:p>
            <a:pPr>
              <a:buFont typeface="+mj-lt"/>
              <a:buAutoNum type="arabicPeriod"/>
            </a:pPr>
            <a:r>
              <a:rPr lang="en-US" sz="2400" dirty="0" err="1"/>
              <a:t>Meminimumkan</a:t>
            </a:r>
            <a:r>
              <a:rPr lang="en-US" sz="2400" dirty="0"/>
              <a:t> setting time</a:t>
            </a:r>
          </a:p>
          <a:p>
            <a:pPr>
              <a:buFont typeface="+mj-lt"/>
              <a:buAutoNum type="arabicPeriod"/>
            </a:pPr>
            <a:r>
              <a:rPr lang="en-US" sz="2400" dirty="0" err="1"/>
              <a:t>Meminimumkan</a:t>
            </a:r>
            <a:r>
              <a:rPr lang="en-US" sz="2400" dirty="0"/>
              <a:t> maximum over shoot</a:t>
            </a:r>
          </a:p>
          <a:p>
            <a:pPr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59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066DC-EC93-4281-AF60-FED51489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AKSI KONTROL DASAR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F5ADA-42FD-4295-901C-C1E61FA62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344" y="2347415"/>
            <a:ext cx="9921922" cy="3848669"/>
          </a:xfrm>
        </p:spPr>
        <p:txBody>
          <a:bodyPr>
            <a:noAutofit/>
          </a:bodyPr>
          <a:lstStyle/>
          <a:p>
            <a:r>
              <a:rPr lang="en-US" sz="2400" dirty="0" err="1"/>
              <a:t>Kontroler</a:t>
            </a:r>
            <a:r>
              <a:rPr lang="en-US" sz="2400" dirty="0"/>
              <a:t> analog industry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diklasifikasikan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aksi</a:t>
            </a:r>
            <a:r>
              <a:rPr lang="en-US" sz="2400" dirty="0"/>
              <a:t> </a:t>
            </a:r>
            <a:r>
              <a:rPr lang="en-US" sz="2400" dirty="0" err="1"/>
              <a:t>pengontrolanya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r>
              <a:rPr lang="en-US" sz="2400" dirty="0"/>
              <a:t> 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Kontroler</a:t>
            </a:r>
            <a:r>
              <a:rPr lang="en-US" sz="2400" dirty="0"/>
              <a:t> On-Off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Kontroler</a:t>
            </a:r>
            <a:r>
              <a:rPr lang="en-US" sz="2400" dirty="0"/>
              <a:t> </a:t>
            </a:r>
            <a:r>
              <a:rPr lang="en-US" sz="2400" dirty="0" err="1"/>
              <a:t>proporsional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Kontroler</a:t>
            </a:r>
            <a:r>
              <a:rPr lang="en-US" sz="2400" dirty="0"/>
              <a:t> integral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Kontroler</a:t>
            </a:r>
            <a:r>
              <a:rPr lang="en-US" sz="2400" dirty="0"/>
              <a:t> derivative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Kontroler</a:t>
            </a:r>
            <a:r>
              <a:rPr lang="en-US" sz="2400" dirty="0"/>
              <a:t> </a:t>
            </a:r>
            <a:r>
              <a:rPr lang="en-US" sz="2400" dirty="0" err="1"/>
              <a:t>proporsional</a:t>
            </a:r>
            <a:r>
              <a:rPr lang="en-US" sz="2400" dirty="0"/>
              <a:t> </a:t>
            </a:r>
            <a:r>
              <a:rPr lang="en-US" sz="2400" dirty="0" err="1"/>
              <a:t>ditambah</a:t>
            </a:r>
            <a:r>
              <a:rPr lang="en-US" sz="2400" dirty="0"/>
              <a:t> integral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Kontroler</a:t>
            </a:r>
            <a:r>
              <a:rPr lang="en-US" sz="2400" dirty="0"/>
              <a:t> </a:t>
            </a:r>
            <a:r>
              <a:rPr lang="en-US" sz="2400" dirty="0" err="1"/>
              <a:t>proporsional</a:t>
            </a:r>
            <a:r>
              <a:rPr lang="en-US" sz="2400" dirty="0"/>
              <a:t> </a:t>
            </a:r>
            <a:r>
              <a:rPr lang="en-US" sz="2400" dirty="0" err="1"/>
              <a:t>ditambah</a:t>
            </a:r>
            <a:r>
              <a:rPr lang="en-US" sz="2400" dirty="0"/>
              <a:t> derivative (</a:t>
            </a:r>
            <a:r>
              <a:rPr lang="en-US" sz="2400" dirty="0" err="1"/>
              <a:t>turunan</a:t>
            </a:r>
            <a:r>
              <a:rPr lang="en-US" sz="24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Kontroler</a:t>
            </a:r>
            <a:r>
              <a:rPr lang="en-US" sz="2400" dirty="0"/>
              <a:t> </a:t>
            </a:r>
            <a:r>
              <a:rPr lang="en-US" sz="2400" dirty="0" err="1"/>
              <a:t>proporsional</a:t>
            </a:r>
            <a:r>
              <a:rPr lang="en-US" sz="2400" dirty="0"/>
              <a:t> </a:t>
            </a:r>
            <a:r>
              <a:rPr lang="en-US" sz="2400" dirty="0" err="1"/>
              <a:t>ditambah</a:t>
            </a:r>
            <a:r>
              <a:rPr lang="en-US" sz="2400" dirty="0"/>
              <a:t> integral </a:t>
            </a:r>
            <a:r>
              <a:rPr lang="en-US" sz="2400" dirty="0" err="1"/>
              <a:t>ditambah</a:t>
            </a:r>
            <a:r>
              <a:rPr lang="en-US" sz="2400" dirty="0"/>
              <a:t> derivative </a:t>
            </a:r>
          </a:p>
        </p:txBody>
      </p:sp>
    </p:spTree>
    <p:extLst>
      <p:ext uri="{BB962C8B-B14F-4D97-AF65-F5344CB8AC3E}">
        <p14:creationId xmlns:p14="http://schemas.microsoft.com/office/powerpoint/2010/main" val="2184431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9B349-EB92-4EA8-A12B-399B1E9B1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Kontroler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</a:t>
            </a:r>
            <a:r>
              <a:rPr lang="en-US" dirty="0" err="1"/>
              <a:t>industri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1ECFA-0785-44C3-8DF8-06E998FEA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Kontroler</a:t>
            </a:r>
            <a:r>
              <a:rPr lang="en-US" sz="2400" dirty="0"/>
              <a:t> industry </a:t>
            </a:r>
            <a:r>
              <a:rPr lang="en-US" sz="2400" dirty="0" err="1"/>
              <a:t>terdiri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:</a:t>
            </a:r>
          </a:p>
          <a:p>
            <a:r>
              <a:rPr lang="en-US" sz="2400" dirty="0" err="1"/>
              <a:t>Kontroler</a:t>
            </a:r>
            <a:r>
              <a:rPr lang="en-US" sz="2400" dirty="0"/>
              <a:t> </a:t>
            </a:r>
            <a:r>
              <a:rPr lang="en-US" sz="2400" dirty="0" err="1"/>
              <a:t>otomatis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Aktuator</a:t>
            </a:r>
            <a:endParaRPr lang="en-US" sz="2400" dirty="0"/>
          </a:p>
          <a:p>
            <a:r>
              <a:rPr lang="en-US" sz="2400" dirty="0"/>
              <a:t>Plant </a:t>
            </a:r>
          </a:p>
          <a:p>
            <a:r>
              <a:rPr lang="en-US" sz="2400" dirty="0"/>
              <a:t>Sensor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elemen</a:t>
            </a:r>
            <a:r>
              <a:rPr lang="en-US" sz="2400" dirty="0"/>
              <a:t> </a:t>
            </a:r>
            <a:r>
              <a:rPr lang="en-US" sz="2400" dirty="0" err="1"/>
              <a:t>pengukur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426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A5895-DE20-4493-9484-7C4B00A7A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Kontroler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</a:t>
            </a:r>
            <a:r>
              <a:rPr lang="en-US" dirty="0" err="1"/>
              <a:t>industi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CC6A82-0362-41D3-9F2D-3F36B77BD2D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4" t="17374" r="1442" b="52552"/>
          <a:stretch/>
        </p:blipFill>
        <p:spPr bwMode="auto">
          <a:xfrm>
            <a:off x="1657925" y="2397385"/>
            <a:ext cx="8876150" cy="40170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66183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5D834-4221-4FF1-812F-523306EE9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15654"/>
            <a:ext cx="10515600" cy="3761309"/>
          </a:xfrm>
        </p:spPr>
        <p:txBody>
          <a:bodyPr>
            <a:normAutofit/>
          </a:bodyPr>
          <a:lstStyle/>
          <a:p>
            <a:r>
              <a:rPr lang="en-US" dirty="0" err="1"/>
              <a:t>Kontroler</a:t>
            </a:r>
            <a:r>
              <a:rPr lang="en-US" dirty="0"/>
              <a:t> :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aktuasi</a:t>
            </a:r>
            <a:r>
              <a:rPr lang="en-US" dirty="0"/>
              <a:t> yang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dan </a:t>
            </a:r>
            <a:r>
              <a:rPr lang="en-US" dirty="0" err="1"/>
              <a:t>memperkuatnya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yang </a:t>
            </a:r>
            <a:r>
              <a:rPr lang="en-US" dirty="0" err="1"/>
              <a:t>tingginya</a:t>
            </a:r>
            <a:r>
              <a:rPr lang="en-US" dirty="0"/>
              <a:t> </a:t>
            </a:r>
            <a:r>
              <a:rPr lang="en-US" dirty="0" err="1"/>
              <a:t>mencukupi</a:t>
            </a:r>
            <a:r>
              <a:rPr lang="en-US" dirty="0"/>
              <a:t> (controller </a:t>
            </a:r>
            <a:r>
              <a:rPr lang="en-US" dirty="0" err="1"/>
              <a:t>otomatis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detector </a:t>
            </a:r>
            <a:r>
              <a:rPr lang="en-US" dirty="0" err="1"/>
              <a:t>kesalahan</a:t>
            </a:r>
            <a:r>
              <a:rPr lang="en-US" dirty="0"/>
              <a:t> dan </a:t>
            </a:r>
            <a:r>
              <a:rPr lang="en-US" dirty="0" err="1"/>
              <a:t>penguat</a:t>
            </a:r>
            <a:r>
              <a:rPr lang="en-US" dirty="0"/>
              <a:t>/amplifier)</a:t>
            </a:r>
          </a:p>
          <a:p>
            <a:r>
              <a:rPr lang="en-US" dirty="0" err="1"/>
              <a:t>Aktuator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yang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plant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control </a:t>
            </a:r>
            <a:r>
              <a:rPr lang="en-US" dirty="0" err="1"/>
              <a:t>sedemikian</a:t>
            </a:r>
            <a:r>
              <a:rPr lang="en-US" dirty="0"/>
              <a:t> </a:t>
            </a:r>
            <a:r>
              <a:rPr lang="en-US" dirty="0" err="1"/>
              <a:t>sehinggasinyal</a:t>
            </a:r>
            <a:r>
              <a:rPr lang="en-US" dirty="0"/>
              <a:t> </a:t>
            </a:r>
            <a:r>
              <a:rPr lang="en-US" dirty="0" err="1"/>
              <a:t>umpan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acuan</a:t>
            </a:r>
            <a:r>
              <a:rPr lang="en-US" dirty="0"/>
              <a:t>,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kontroler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</a:t>
            </a:r>
            <a:r>
              <a:rPr lang="en-US" dirty="0" err="1"/>
              <a:t>dimasukan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actuator </a:t>
            </a:r>
            <a:r>
              <a:rPr lang="en-US" dirty="0" err="1"/>
              <a:t>seperti</a:t>
            </a:r>
            <a:r>
              <a:rPr lang="en-US" dirty="0"/>
              <a:t> motor, valve pneumatic, valve </a:t>
            </a:r>
            <a:r>
              <a:rPr lang="en-US" dirty="0" err="1"/>
              <a:t>hidrolik</a:t>
            </a:r>
            <a:endParaRPr lang="en-US" dirty="0"/>
          </a:p>
          <a:p>
            <a:r>
              <a:rPr lang="en-US" dirty="0"/>
              <a:t>Sensor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pengukur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yang </a:t>
            </a:r>
            <a:r>
              <a:rPr lang="en-US" dirty="0" err="1"/>
              <a:t>mengubah</a:t>
            </a:r>
            <a:r>
              <a:rPr lang="en-US" dirty="0"/>
              <a:t> variable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variable yang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perpindahan</a:t>
            </a:r>
            <a:r>
              <a:rPr lang="en-US" dirty="0"/>
              <a:t>, </a:t>
            </a:r>
            <a:r>
              <a:rPr lang="en-US" dirty="0" err="1"/>
              <a:t>tekanan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teganganyang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membandingkan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,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terpasang</a:t>
            </a:r>
            <a:r>
              <a:rPr lang="en-US" dirty="0"/>
              <a:t> pada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umpan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FAF76E4-6EC3-471E-9419-1879839E9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en-US" dirty="0" err="1"/>
              <a:t>Bebrapa</a:t>
            </a:r>
            <a:r>
              <a:rPr lang="en-US" dirty="0"/>
              <a:t> </a:t>
            </a:r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dirty="0" err="1"/>
              <a:t>penting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58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8E14A-E47A-487A-A9C9-E18DFD249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Kontroler</a:t>
            </a:r>
            <a:r>
              <a:rPr lang="en-US" dirty="0"/>
              <a:t> </a:t>
            </a:r>
            <a:r>
              <a:rPr lang="en-US" dirty="0" err="1"/>
              <a:t>beroperasi</a:t>
            </a:r>
            <a:r>
              <a:rPr lang="en-US" dirty="0"/>
              <a:t> </a:t>
            </a:r>
            <a:r>
              <a:rPr lang="en-US" dirty="0" err="1"/>
              <a:t>otomatis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0D531-9A91-45BC-AB0E-544D1FE5B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3297"/>
            <a:ext cx="5972033" cy="3873666"/>
          </a:xfrm>
        </p:spPr>
        <p:txBody>
          <a:bodyPr/>
          <a:lstStyle/>
          <a:p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mengasumsikan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acuan</a:t>
            </a:r>
            <a:r>
              <a:rPr lang="en-US" dirty="0"/>
              <a:t> </a:t>
            </a:r>
          </a:p>
          <a:p>
            <a:r>
              <a:rPr lang="en-US" dirty="0"/>
              <a:t>Gaya </a:t>
            </a:r>
            <a:r>
              <a:rPr lang="en-US" dirty="0" err="1"/>
              <a:t>pegas</a:t>
            </a:r>
            <a:r>
              <a:rPr lang="en-US" dirty="0"/>
              <a:t> </a:t>
            </a:r>
            <a:r>
              <a:rPr lang="en-US" dirty="0" err="1"/>
              <a:t>kebawah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tekan</a:t>
            </a:r>
            <a:r>
              <a:rPr lang="en-US" dirty="0"/>
              <a:t> </a:t>
            </a:r>
            <a:r>
              <a:rPr lang="en-US" dirty="0" err="1"/>
              <a:t>keatas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</a:t>
            </a:r>
            <a:r>
              <a:rPr lang="en-US" dirty="0" err="1"/>
              <a:t>kebawah</a:t>
            </a:r>
            <a:r>
              <a:rPr lang="en-US" dirty="0"/>
              <a:t> </a:t>
            </a:r>
            <a:r>
              <a:rPr lang="en-US" dirty="0" err="1"/>
              <a:t>diagpragma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miningkatkan</a:t>
            </a:r>
            <a:r>
              <a:rPr lang="en-US" dirty="0"/>
              <a:t> </a:t>
            </a:r>
            <a:r>
              <a:rPr lang="en-US" dirty="0" err="1"/>
              <a:t>laju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dan </a:t>
            </a:r>
            <a:r>
              <a:rPr lang="en-US" dirty="0" err="1"/>
              <a:t>tekanan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.</a:t>
            </a:r>
          </a:p>
          <a:p>
            <a:r>
              <a:rPr lang="en-US" dirty="0"/>
              <a:t>Jika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tekan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pegas</a:t>
            </a:r>
            <a:r>
              <a:rPr lang="en-US" dirty="0"/>
              <a:t> </a:t>
            </a:r>
            <a:r>
              <a:rPr lang="en-US" dirty="0" err="1"/>
              <a:t>kebawah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katup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dan </a:t>
            </a:r>
            <a:r>
              <a:rPr lang="en-US" dirty="0" err="1"/>
              <a:t>laju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tetap</a:t>
            </a:r>
            <a:endParaRPr lang="en-US" dirty="0"/>
          </a:p>
          <a:p>
            <a:r>
              <a:rPr lang="en-US" dirty="0" err="1"/>
              <a:t>Sebaliknya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acuan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menurunkan</a:t>
            </a:r>
            <a:r>
              <a:rPr lang="en-US" dirty="0"/>
              <a:t> </a:t>
            </a:r>
            <a:r>
              <a:rPr lang="en-US" dirty="0" err="1"/>
              <a:t>laju</a:t>
            </a:r>
            <a:r>
              <a:rPr lang="en-US" dirty="0"/>
              <a:t> </a:t>
            </a:r>
            <a:r>
              <a:rPr lang="en-US" dirty="0" err="1"/>
              <a:t>aliran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4D92F4-C77D-4E8F-A67B-05876E03E60B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2" t="16295" r="15545" b="46921"/>
          <a:stretch/>
        </p:blipFill>
        <p:spPr bwMode="auto">
          <a:xfrm>
            <a:off x="7524750" y="2303297"/>
            <a:ext cx="3829050" cy="2924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29907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86182-567B-43DB-A29B-3FEB39E83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Aksi</a:t>
            </a:r>
            <a:r>
              <a:rPr lang="en-US" dirty="0"/>
              <a:t> control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on-off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603D58-31C2-48F5-A9C8-3914829C10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Dalam system control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posisi</a:t>
                </a:r>
                <a:r>
                  <a:rPr lang="en-US" dirty="0"/>
                  <a:t> </a:t>
                </a:r>
                <a:r>
                  <a:rPr lang="en-US" dirty="0" err="1"/>
                  <a:t>elemen</a:t>
                </a:r>
                <a:r>
                  <a:rPr lang="en-US" dirty="0"/>
                  <a:t> </a:t>
                </a:r>
                <a:r>
                  <a:rPr lang="en-US" dirty="0" err="1"/>
                  <a:t>pembangkit</a:t>
                </a:r>
                <a:r>
                  <a:rPr lang="en-US" dirty="0"/>
                  <a:t> </a:t>
                </a:r>
                <a:r>
                  <a:rPr lang="en-US" dirty="0" err="1"/>
                  <a:t>hanya</a:t>
                </a:r>
                <a:r>
                  <a:rPr lang="en-US" dirty="0"/>
                  <a:t> </a:t>
                </a:r>
                <a:r>
                  <a:rPr lang="en-US" dirty="0" err="1"/>
                  <a:t>mempunyai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posisi</a:t>
                </a:r>
                <a:r>
                  <a:rPr lang="en-US" dirty="0"/>
                  <a:t> </a:t>
                </a:r>
                <a:r>
                  <a:rPr lang="en-US" dirty="0" err="1"/>
                  <a:t>yaitu</a:t>
                </a:r>
                <a:r>
                  <a:rPr lang="en-US" dirty="0"/>
                  <a:t> on dan off</a:t>
                </a:r>
              </a:p>
              <a:p>
                <a:r>
                  <a:rPr lang="en-US" dirty="0" err="1"/>
                  <a:t>Kontrol</a:t>
                </a:r>
                <a:r>
                  <a:rPr lang="en-US" dirty="0"/>
                  <a:t> on – off relative </a:t>
                </a:r>
                <a:r>
                  <a:rPr lang="en-US" dirty="0" err="1"/>
                  <a:t>sederhana</a:t>
                </a:r>
                <a:r>
                  <a:rPr lang="en-US" dirty="0"/>
                  <a:t> dan </a:t>
                </a:r>
                <a:r>
                  <a:rPr lang="en-US" dirty="0" err="1"/>
                  <a:t>tidak</a:t>
                </a:r>
                <a:r>
                  <a:rPr lang="en-US" dirty="0"/>
                  <a:t> mahal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lebih</a:t>
                </a:r>
                <a:r>
                  <a:rPr lang="en-US" dirty="0"/>
                  <a:t> </a:t>
                </a:r>
                <a:r>
                  <a:rPr lang="en-US" dirty="0" err="1"/>
                  <a:t>banyak</a:t>
                </a:r>
                <a:r>
                  <a:rPr lang="en-US" dirty="0"/>
                  <a:t> </a:t>
                </a:r>
                <a:r>
                  <a:rPr lang="en-US" dirty="0" err="1"/>
                  <a:t>digunakan</a:t>
                </a:r>
                <a:endParaRPr lang="en-US" dirty="0"/>
              </a:p>
              <a:p>
                <a:r>
                  <a:rPr lang="en-US" dirty="0" err="1"/>
                  <a:t>Kondisi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control on – off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𝑢𝑛𝑡𝑢𝑘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𝑢𝑛𝑡𝑢𝑘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US" b="0" dirty="0" err="1">
                    <a:ea typeface="Cambria Math" panose="02040503050406030204" pitchFamily="18" charset="0"/>
                  </a:rPr>
                  <a:t>Sinyal</a:t>
                </a:r>
                <a:r>
                  <a:rPr lang="en-US" b="0" dirty="0">
                    <a:ea typeface="Cambria Math" panose="02040503050406030204" pitchFamily="18" charset="0"/>
                  </a:rPr>
                  <a:t> </a:t>
                </a:r>
                <a:r>
                  <a:rPr lang="en-US" b="0" dirty="0" err="1">
                    <a:ea typeface="Cambria Math" panose="02040503050406030204" pitchFamily="18" charset="0"/>
                  </a:rPr>
                  <a:t>keluaran</a:t>
                </a:r>
                <a:r>
                  <a:rPr lang="en-US" b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b="0" dirty="0">
                    <a:ea typeface="Cambria Math" panose="02040503050406030204" pitchFamily="18" charset="0"/>
                  </a:rPr>
                  <a:t> </a:t>
                </a:r>
                <a:r>
                  <a:rPr lang="en-US" b="0" dirty="0" err="1">
                    <a:ea typeface="Cambria Math" panose="02040503050406030204" pitchFamily="18" charset="0"/>
                  </a:rPr>
                  <a:t>tetap</a:t>
                </a:r>
                <a:r>
                  <a:rPr lang="en-US" b="0" dirty="0">
                    <a:ea typeface="Cambria Math" panose="02040503050406030204" pitchFamily="18" charset="0"/>
                  </a:rPr>
                  <a:t> pada salah </a:t>
                </a:r>
                <a:r>
                  <a:rPr lang="en-US" b="0" dirty="0" err="1">
                    <a:ea typeface="Cambria Math" panose="02040503050406030204" pitchFamily="18" charset="0"/>
                  </a:rPr>
                  <a:t>satu</a:t>
                </a:r>
                <a:r>
                  <a:rPr lang="en-US" b="0" dirty="0">
                    <a:ea typeface="Cambria Math" panose="02040503050406030204" pitchFamily="18" charset="0"/>
                  </a:rPr>
                  <a:t> </a:t>
                </a:r>
                <a:r>
                  <a:rPr lang="en-US" b="0" dirty="0" err="1">
                    <a:ea typeface="Cambria Math" panose="02040503050406030204" pitchFamily="18" charset="0"/>
                  </a:rPr>
                  <a:t>nilai</a:t>
                </a:r>
                <a:r>
                  <a:rPr lang="en-US" b="0" dirty="0">
                    <a:ea typeface="Cambria Math" panose="02040503050406030204" pitchFamily="18" charset="0"/>
                  </a:rPr>
                  <a:t> </a:t>
                </a:r>
                <a:r>
                  <a:rPr lang="en-US" b="0" dirty="0" err="1">
                    <a:ea typeface="Cambria Math" panose="02040503050406030204" pitchFamily="18" charset="0"/>
                  </a:rPr>
                  <a:t>maksimum</a:t>
                </a:r>
                <a:r>
                  <a:rPr lang="en-US" b="0" dirty="0">
                    <a:ea typeface="Cambria Math" panose="02040503050406030204" pitchFamily="18" charset="0"/>
                  </a:rPr>
                  <a:t> </a:t>
                </a:r>
                <a:r>
                  <a:rPr lang="en-US" b="0" dirty="0" err="1">
                    <a:ea typeface="Cambria Math" panose="02040503050406030204" pitchFamily="18" charset="0"/>
                  </a:rPr>
                  <a:t>atau</a:t>
                </a:r>
                <a:r>
                  <a:rPr lang="en-US" b="0" dirty="0">
                    <a:ea typeface="Cambria Math" panose="02040503050406030204" pitchFamily="18" charset="0"/>
                  </a:rPr>
                  <a:t> minimum </a:t>
                </a:r>
                <a:r>
                  <a:rPr lang="en-US" b="0" dirty="0" err="1">
                    <a:ea typeface="Cambria Math" panose="02040503050406030204" pitchFamily="18" charset="0"/>
                  </a:rPr>
                  <a:t>tergantung</a:t>
                </a:r>
                <a:r>
                  <a:rPr lang="en-US" b="0" dirty="0">
                    <a:ea typeface="Cambria Math" panose="02040503050406030204" pitchFamily="18" charset="0"/>
                  </a:rPr>
                  <a:t> </a:t>
                </a:r>
                <a:r>
                  <a:rPr lang="en-US" b="0" dirty="0" err="1">
                    <a:ea typeface="Cambria Math" panose="02040503050406030204" pitchFamily="18" charset="0"/>
                  </a:rPr>
                  <a:t>sinyal</a:t>
                </a:r>
                <a:r>
                  <a:rPr lang="en-US" b="0" dirty="0">
                    <a:ea typeface="Cambria Math" panose="02040503050406030204" pitchFamily="18" charset="0"/>
                  </a:rPr>
                  <a:t> </a:t>
                </a:r>
                <a:r>
                  <a:rPr lang="en-US" b="0" dirty="0" err="1">
                    <a:ea typeface="Cambria Math" panose="02040503050406030204" pitchFamily="18" charset="0"/>
                  </a:rPr>
                  <a:t>pembangkit</a:t>
                </a:r>
                <a:r>
                  <a:rPr lang="en-US" b="0" dirty="0">
                    <a:ea typeface="Cambria Math" panose="02040503050406030204" pitchFamily="18" charset="0"/>
                  </a:rPr>
                  <a:t> </a:t>
                </a:r>
                <a:r>
                  <a:rPr lang="en-US" b="0" dirty="0" err="1">
                    <a:ea typeface="Cambria Math" panose="02040503050406030204" pitchFamily="18" charset="0"/>
                  </a:rPr>
                  <a:t>kesalahan</a:t>
                </a:r>
                <a:r>
                  <a:rPr lang="en-US" b="0" dirty="0">
                    <a:ea typeface="Cambria Math" panose="02040503050406030204" pitchFamily="18" charset="0"/>
                  </a:rPr>
                  <a:t> </a:t>
                </a:r>
                <a:r>
                  <a:rPr lang="en-US" b="0" dirty="0" err="1">
                    <a:ea typeface="Cambria Math" panose="02040503050406030204" pitchFamily="18" charset="0"/>
                  </a:rPr>
                  <a:t>bernilai</a:t>
                </a:r>
                <a:r>
                  <a:rPr lang="en-US" b="0" dirty="0">
                    <a:ea typeface="Cambria Math" panose="02040503050406030204" pitchFamily="18" charset="0"/>
                  </a:rPr>
                  <a:t> </a:t>
                </a:r>
                <a:r>
                  <a:rPr lang="en-US" b="0" dirty="0" err="1">
                    <a:ea typeface="Cambria Math" panose="02040503050406030204" pitchFamily="18" charset="0"/>
                  </a:rPr>
                  <a:t>positif</a:t>
                </a:r>
                <a:r>
                  <a:rPr lang="en-US" b="0" dirty="0">
                    <a:ea typeface="Cambria Math" panose="02040503050406030204" pitchFamily="18" charset="0"/>
                  </a:rPr>
                  <a:t> </a:t>
                </a:r>
                <a:r>
                  <a:rPr lang="en-US" b="0" dirty="0" err="1">
                    <a:ea typeface="Cambria Math" panose="02040503050406030204" pitchFamily="18" charset="0"/>
                  </a:rPr>
                  <a:t>atau</a:t>
                </a:r>
                <a:r>
                  <a:rPr lang="en-US" b="0" dirty="0">
                    <a:ea typeface="Cambria Math" panose="02040503050406030204" pitchFamily="18" charset="0"/>
                  </a:rPr>
                  <a:t> </a:t>
                </a:r>
                <a:r>
                  <a:rPr lang="en-US" b="0" dirty="0" err="1">
                    <a:ea typeface="Cambria Math" panose="02040503050406030204" pitchFamily="18" charset="0"/>
                  </a:rPr>
                  <a:t>negatif</a:t>
                </a:r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US" dirty="0" err="1">
                    <a:ea typeface="Cambria Math" panose="02040503050406030204" pitchFamily="18" charset="0"/>
                  </a:rPr>
                  <a:t>Kontroler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 err="1">
                    <a:ea typeface="Cambria Math" panose="02040503050406030204" pitchFamily="18" charset="0"/>
                  </a:rPr>
                  <a:t>dua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 err="1">
                    <a:ea typeface="Cambria Math" panose="02040503050406030204" pitchFamily="18" charset="0"/>
                  </a:rPr>
                  <a:t>posisi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 err="1">
                    <a:ea typeface="Cambria Math" panose="02040503050406030204" pitchFamily="18" charset="0"/>
                  </a:rPr>
                  <a:t>umumnya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 err="1">
                    <a:ea typeface="Cambria Math" panose="02040503050406030204" pitchFamily="18" charset="0"/>
                  </a:rPr>
                  <a:t>merupakan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 err="1">
                    <a:ea typeface="Cambria Math" panose="02040503050406030204" pitchFamily="18" charset="0"/>
                  </a:rPr>
                  <a:t>perangkat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 err="1">
                    <a:ea typeface="Cambria Math" panose="02040503050406030204" pitchFamily="18" charset="0"/>
                  </a:rPr>
                  <a:t>listrik</a:t>
                </a:r>
                <a:r>
                  <a:rPr lang="en-US" dirty="0">
                    <a:ea typeface="Cambria Math" panose="02040503050406030204" pitchFamily="18" charset="0"/>
                  </a:rPr>
                  <a:t> dan </a:t>
                </a:r>
                <a:r>
                  <a:rPr lang="en-US" dirty="0" err="1">
                    <a:ea typeface="Cambria Math" panose="02040503050406030204" pitchFamily="18" charset="0"/>
                  </a:rPr>
                  <a:t>katup</a:t>
                </a:r>
                <a:r>
                  <a:rPr lang="en-US" dirty="0">
                    <a:ea typeface="Cambria Math" panose="02040503050406030204" pitchFamily="18" charset="0"/>
                  </a:rPr>
                  <a:t> yang </a:t>
                </a:r>
                <a:r>
                  <a:rPr lang="en-US" dirty="0" err="1">
                    <a:ea typeface="Cambria Math" panose="02040503050406030204" pitchFamily="18" charset="0"/>
                  </a:rPr>
                  <a:t>dioperasikan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 err="1">
                    <a:ea typeface="Cambria Math" panose="02040503050406030204" pitchFamily="18" charset="0"/>
                  </a:rPr>
                  <a:t>dengan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 err="1">
                    <a:ea typeface="Cambria Math" panose="02040503050406030204" pitchFamily="18" charset="0"/>
                  </a:rPr>
                  <a:t>solenoida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 err="1">
                    <a:ea typeface="Cambria Math" panose="02040503050406030204" pitchFamily="18" charset="0"/>
                  </a:rPr>
                  <a:t>atau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 err="1">
                    <a:ea typeface="Cambria Math" panose="02040503050406030204" pitchFamily="18" charset="0"/>
                  </a:rPr>
                  <a:t>saklar</a:t>
                </a:r>
                <a:r>
                  <a:rPr lang="en-US" dirty="0">
                    <a:ea typeface="Cambria Math" panose="02040503050406030204" pitchFamily="18" charset="0"/>
                  </a:rPr>
                  <a:t> magnet</a:t>
                </a:r>
              </a:p>
              <a:p>
                <a:pPr marL="0" indent="0">
                  <a:buNone/>
                </a:pPr>
                <a:endParaRPr lang="en-US" dirty="0">
                  <a:ea typeface="Cambria Math" panose="02040503050406030204" pitchFamily="18" charset="0"/>
                </a:endParaRP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603D58-31C2-48F5-A9C8-3914829C10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" t="-12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3016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6884D-3DD8-410E-8248-B5519FF17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4593"/>
            <a:ext cx="10515600" cy="726696"/>
          </a:xfrm>
        </p:spPr>
        <p:txBody>
          <a:bodyPr/>
          <a:lstStyle/>
          <a:p>
            <a:r>
              <a:rPr lang="en-US" dirty="0"/>
              <a:t>Diagram </a:t>
            </a:r>
            <a:r>
              <a:rPr lang="en-US" dirty="0" err="1"/>
              <a:t>blok</a:t>
            </a:r>
            <a:r>
              <a:rPr lang="en-US" dirty="0"/>
              <a:t> control on - off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54E875-9505-45B7-925E-40D6A80FD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703890"/>
            <a:ext cx="5257800" cy="3421750"/>
          </a:xfrm>
        </p:spPr>
        <p:txBody>
          <a:bodyPr/>
          <a:lstStyle/>
          <a:p>
            <a:r>
              <a:rPr lang="en-US" dirty="0"/>
              <a:t>Diagram </a:t>
            </a:r>
            <a:r>
              <a:rPr lang="en-US" dirty="0" err="1"/>
              <a:t>blok</a:t>
            </a:r>
            <a:r>
              <a:rPr lang="en-US" dirty="0"/>
              <a:t> </a:t>
            </a:r>
            <a:r>
              <a:rPr lang="en-US" dirty="0" err="1"/>
              <a:t>kontroler</a:t>
            </a:r>
            <a:r>
              <a:rPr lang="en-US" dirty="0"/>
              <a:t> on – off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AEBB56-ABF7-4E03-A8DD-C0E673DB5B4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1" t="20369" r="48942" b="53151"/>
          <a:stretch/>
        </p:blipFill>
        <p:spPr bwMode="auto">
          <a:xfrm>
            <a:off x="838200" y="2703889"/>
            <a:ext cx="4253552" cy="27328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78399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256DE-FC16-4B26-9BAD-2AC59BE9B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1729"/>
            <a:ext cx="10515600" cy="93141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Pengaturan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level air (a)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katup</a:t>
            </a:r>
            <a:r>
              <a:rPr lang="en-US" dirty="0"/>
              <a:t> solenoid valve (b)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0F5103-2AD3-4692-A407-10DA4A8CEC6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23" b="48958"/>
          <a:stretch/>
        </p:blipFill>
        <p:spPr bwMode="auto">
          <a:xfrm>
            <a:off x="698879" y="2552130"/>
            <a:ext cx="10084558" cy="40635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8598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82F6D-40DC-4A51-A0D9-94F6AF5BE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 </a:t>
            </a:r>
            <a:r>
              <a:rPr lang="en-US" dirty="0" err="1"/>
              <a:t>blok</a:t>
            </a:r>
            <a:r>
              <a:rPr lang="en-US" dirty="0"/>
              <a:t> control on - off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CAAB8-71AF-4DAE-B399-459F65C05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0292" y="2347912"/>
            <a:ext cx="3370997" cy="3671888"/>
          </a:xfrm>
        </p:spPr>
        <p:txBody>
          <a:bodyPr/>
          <a:lstStyle/>
          <a:p>
            <a:r>
              <a:rPr lang="en-US" dirty="0"/>
              <a:t>Diagram </a:t>
            </a:r>
            <a:r>
              <a:rPr lang="en-US" dirty="0" err="1"/>
              <a:t>blok</a:t>
            </a:r>
            <a:r>
              <a:rPr lang="en-US" dirty="0"/>
              <a:t> </a:t>
            </a:r>
            <a:r>
              <a:rPr lang="en-US" dirty="0" err="1"/>
              <a:t>kontroler</a:t>
            </a:r>
            <a:r>
              <a:rPr lang="en-US" dirty="0"/>
              <a:t> on – off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jurang</a:t>
            </a:r>
            <a:r>
              <a:rPr lang="en-US" dirty="0"/>
              <a:t> </a:t>
            </a:r>
            <a:r>
              <a:rPr lang="en-US" dirty="0" err="1"/>
              <a:t>diferential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092E86-4B9C-4C83-BCB9-BCDBFF36015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08" t="18692" r="1442" b="54110"/>
          <a:stretch/>
        </p:blipFill>
        <p:spPr bwMode="auto">
          <a:xfrm>
            <a:off x="1154954" y="2347912"/>
            <a:ext cx="2552700" cy="2162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455DBF-347F-4673-8CC2-1D8CF1F25BB8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5" t="8627" r="23718" b="65732"/>
          <a:stretch/>
        </p:blipFill>
        <p:spPr bwMode="auto">
          <a:xfrm>
            <a:off x="4029223" y="2347912"/>
            <a:ext cx="3619500" cy="20383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85508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28276-ED5A-469E-B2B1-99E4C6040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Aksi</a:t>
            </a:r>
            <a:r>
              <a:rPr lang="en-US" dirty="0"/>
              <a:t> control </a:t>
            </a:r>
            <a:r>
              <a:rPr lang="en-US" dirty="0" err="1"/>
              <a:t>proporsional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9A8CAB-D17E-4E3A-89C6-C07E2FFAEF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54954" y="2470245"/>
                <a:ext cx="8825659" cy="3549555"/>
              </a:xfrm>
            </p:spPr>
            <p:txBody>
              <a:bodyPr/>
              <a:lstStyle/>
              <a:p>
                <a:r>
                  <a:rPr lang="en-US" dirty="0"/>
                  <a:t>Untuk </a:t>
                </a:r>
                <a:r>
                  <a:rPr lang="en-US" dirty="0" err="1"/>
                  <a:t>aksi</a:t>
                </a:r>
                <a:r>
                  <a:rPr lang="en-US" dirty="0"/>
                  <a:t> control </a:t>
                </a:r>
                <a:r>
                  <a:rPr lang="en-US" dirty="0" err="1"/>
                  <a:t>proporsional</a:t>
                </a:r>
                <a:r>
                  <a:rPr lang="en-US" dirty="0"/>
                  <a:t> </a:t>
                </a:r>
                <a:r>
                  <a:rPr lang="en-US" dirty="0" err="1"/>
                  <a:t>hubungan</a:t>
                </a:r>
                <a:r>
                  <a:rPr lang="en-US" dirty="0"/>
                  <a:t> </a:t>
                </a:r>
                <a:r>
                  <a:rPr lang="en-US" dirty="0" err="1"/>
                  <a:t>antara</a:t>
                </a:r>
                <a:r>
                  <a:rPr lang="en-US" dirty="0"/>
                  <a:t> </a:t>
                </a:r>
                <a:r>
                  <a:rPr lang="en-US" dirty="0" err="1"/>
                  <a:t>masukan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sinyal</a:t>
                </a:r>
                <a:r>
                  <a:rPr lang="en-US" dirty="0"/>
                  <a:t> </a:t>
                </a:r>
                <a:r>
                  <a:rPr lang="en-US" dirty="0" err="1"/>
                  <a:t>pembangkit</a:t>
                </a:r>
                <a:r>
                  <a:rPr lang="en-US" dirty="0"/>
                  <a:t> </a:t>
                </a:r>
                <a:r>
                  <a:rPr lang="en-US" dirty="0" err="1"/>
                  <a:t>kesalahan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𝑒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transformasi</a:t>
                </a:r>
                <a:r>
                  <a:rPr lang="en-US" dirty="0"/>
                  <a:t> </a:t>
                </a:r>
                <a:r>
                  <a:rPr lang="en-US" dirty="0" err="1"/>
                  <a:t>laplace</a:t>
                </a:r>
                <a:r>
                  <a:rPr lang="en-US" dirty="0"/>
                  <a:t> :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suku</a:t>
                </a:r>
                <a:r>
                  <a:rPr lang="en-US" dirty="0"/>
                  <a:t> </a:t>
                </a:r>
                <a:r>
                  <a:rPr lang="en-US" dirty="0" err="1"/>
                  <a:t>penguatan</a:t>
                </a:r>
                <a:r>
                  <a:rPr lang="en-US" dirty="0"/>
                  <a:t> </a:t>
                </a:r>
                <a:r>
                  <a:rPr lang="en-US" dirty="0" err="1"/>
                  <a:t>proporsional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9A8CAB-D17E-4E3A-89C6-C07E2FFAEF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4954" y="2470245"/>
                <a:ext cx="8825659" cy="3549555"/>
              </a:xfrm>
              <a:blipFill>
                <a:blip r:embed="rId2"/>
                <a:stretch>
                  <a:fillRect l="-138" t="-8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84C96A1-858B-46D6-8511-E7CD2C738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173" y="3978109"/>
            <a:ext cx="44196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371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80A3C-9387-4648-B07A-2ED54FB9D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Aksi</a:t>
            </a:r>
            <a:r>
              <a:rPr lang="en-US" dirty="0"/>
              <a:t> control integral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88D7B6-3187-485D-BEB3-B550B05C0C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5271" y="2468032"/>
                <a:ext cx="7620556" cy="3416300"/>
              </a:xfrm>
            </p:spPr>
            <p:txBody>
              <a:bodyPr/>
              <a:lstStyle/>
              <a:p>
                <a:r>
                  <a:rPr lang="en-US" dirty="0"/>
                  <a:t>Untuk </a:t>
                </a:r>
                <a:r>
                  <a:rPr lang="en-US" dirty="0" err="1"/>
                  <a:t>aksi</a:t>
                </a:r>
                <a:r>
                  <a:rPr lang="en-US" dirty="0"/>
                  <a:t> control integral </a:t>
                </a:r>
                <a:r>
                  <a:rPr lang="en-US" dirty="0" err="1"/>
                  <a:t>hubungan</a:t>
                </a:r>
                <a:r>
                  <a:rPr lang="en-US" dirty="0"/>
                  <a:t> </a:t>
                </a:r>
                <a:r>
                  <a:rPr lang="en-US" dirty="0" err="1"/>
                  <a:t>antara</a:t>
                </a:r>
                <a:r>
                  <a:rPr lang="en-US" dirty="0"/>
                  <a:t> </a:t>
                </a:r>
                <a:r>
                  <a:rPr lang="en-US" dirty="0" err="1"/>
                  <a:t>masukan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sinyal</a:t>
                </a:r>
                <a:r>
                  <a:rPr lang="en-US" dirty="0"/>
                  <a:t> </a:t>
                </a:r>
                <a:r>
                  <a:rPr lang="en-US" dirty="0" err="1"/>
                  <a:t>pembangkit</a:t>
                </a:r>
                <a:r>
                  <a:rPr lang="en-US" dirty="0"/>
                  <a:t> </a:t>
                </a:r>
                <a:r>
                  <a:rPr lang="en-US" dirty="0" err="1"/>
                  <a:t>kesalahan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: 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𝑑𝑢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𝑒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atau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nary>
                      <m:nary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dalam </a:t>
                </a:r>
                <a:r>
                  <a:rPr lang="en-US" dirty="0" err="1"/>
                  <a:t>transformasi</a:t>
                </a:r>
                <a:r>
                  <a:rPr lang="en-US" dirty="0"/>
                  <a:t> </a:t>
                </a:r>
                <a:r>
                  <a:rPr lang="en-US" dirty="0" err="1"/>
                  <a:t>laplace</a:t>
                </a:r>
                <a:r>
                  <a:rPr lang="en-US" dirty="0"/>
                  <a:t> :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suku</a:t>
                </a:r>
                <a:r>
                  <a:rPr lang="en-US" dirty="0"/>
                  <a:t> </a:t>
                </a:r>
                <a:r>
                  <a:rPr lang="en-US" dirty="0" err="1"/>
                  <a:t>penguatan</a:t>
                </a:r>
                <a:r>
                  <a:rPr lang="en-US" dirty="0"/>
                  <a:t> integral yang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diubah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88D7B6-3187-485D-BEB3-B550B05C0C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271" y="2468032"/>
                <a:ext cx="7620556" cy="3416300"/>
              </a:xfrm>
              <a:blipFill>
                <a:blip r:embed="rId2"/>
                <a:stretch>
                  <a:fillRect l="-160" t="-1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F7202BC-F4AA-4EDA-8C2B-A6BA801ADFBC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" t="17374" r="12180" b="55068"/>
          <a:stretch/>
        </p:blipFill>
        <p:spPr bwMode="auto">
          <a:xfrm>
            <a:off x="6812779" y="3080807"/>
            <a:ext cx="4933950" cy="21907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06068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05C84-9493-4B8B-B9CB-F53B52F59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Aksi</a:t>
            </a:r>
            <a:r>
              <a:rPr lang="en-US" dirty="0"/>
              <a:t> control </a:t>
            </a:r>
            <a:r>
              <a:rPr lang="en-US" dirty="0" err="1"/>
              <a:t>diferential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A4E9CB-4DC2-4752-B34C-2C27CA64B9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Untuk </a:t>
                </a:r>
                <a:r>
                  <a:rPr lang="en-US" dirty="0" err="1"/>
                  <a:t>aksi</a:t>
                </a:r>
                <a:r>
                  <a:rPr lang="en-US" dirty="0"/>
                  <a:t> control </a:t>
                </a:r>
                <a:r>
                  <a:rPr lang="en-US" dirty="0" err="1"/>
                  <a:t>diferential</a:t>
                </a:r>
                <a:r>
                  <a:rPr lang="en-US" dirty="0"/>
                  <a:t> </a:t>
                </a:r>
                <a:r>
                  <a:rPr lang="en-US" dirty="0" err="1"/>
                  <a:t>hubungan</a:t>
                </a:r>
                <a:r>
                  <a:rPr lang="en-US" dirty="0"/>
                  <a:t> </a:t>
                </a:r>
                <a:r>
                  <a:rPr lang="en-US" dirty="0" err="1"/>
                  <a:t>antara</a:t>
                </a:r>
                <a:r>
                  <a:rPr lang="en-US" dirty="0"/>
                  <a:t> </a:t>
                </a:r>
                <a:r>
                  <a:rPr lang="en-US" dirty="0" err="1"/>
                  <a:t>masukan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sinyal</a:t>
                </a:r>
                <a:r>
                  <a:rPr lang="en-US" dirty="0"/>
                  <a:t> </a:t>
                </a:r>
                <a:r>
                  <a:rPr lang="en-US" dirty="0" err="1"/>
                  <a:t>pembangkit</a:t>
                </a:r>
                <a:r>
                  <a:rPr lang="en-US" dirty="0"/>
                  <a:t> </a:t>
                </a:r>
                <a:r>
                  <a:rPr lang="en-US" dirty="0" err="1"/>
                  <a:t>kesalahan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: 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dalam </a:t>
                </a:r>
                <a:r>
                  <a:rPr lang="en-US" dirty="0" err="1"/>
                  <a:t>transformasi</a:t>
                </a:r>
                <a:r>
                  <a:rPr lang="en-US" dirty="0"/>
                  <a:t> </a:t>
                </a:r>
                <a:r>
                  <a:rPr lang="en-US" dirty="0" err="1"/>
                  <a:t>laplace</a:t>
                </a:r>
                <a:r>
                  <a:rPr lang="en-US" dirty="0"/>
                  <a:t> :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400" dirty="0"/>
                  <a:t>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A4E9CB-4DC2-4752-B34C-2C27CA64B9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" t="-8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0631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741AF-FB06-4DA5-9C90-D7282B18B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026276" cy="706964"/>
          </a:xfrm>
        </p:spPr>
        <p:txBody>
          <a:bodyPr/>
          <a:lstStyle/>
          <a:p>
            <a:r>
              <a:rPr lang="en-US" dirty="0" err="1"/>
              <a:t>Aksi</a:t>
            </a:r>
            <a:r>
              <a:rPr lang="en-US" dirty="0"/>
              <a:t> </a:t>
            </a:r>
            <a:r>
              <a:rPr lang="en-US" dirty="0" err="1"/>
              <a:t>proporsional</a:t>
            </a:r>
            <a:r>
              <a:rPr lang="en-US" dirty="0"/>
              <a:t> </a:t>
            </a:r>
            <a:r>
              <a:rPr lang="en-US" dirty="0" err="1"/>
              <a:t>ditambah</a:t>
            </a:r>
            <a:r>
              <a:rPr lang="en-US" dirty="0"/>
              <a:t> integral (PI)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2F2770-3C96-4246-9750-AB9861358C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§"/>
                </a:pPr>
                <a:r>
                  <a:rPr lang="en-US" dirty="0"/>
                  <a:t>Untuk </a:t>
                </a:r>
                <a:r>
                  <a:rPr lang="en-US" dirty="0" err="1"/>
                  <a:t>aksi</a:t>
                </a:r>
                <a:r>
                  <a:rPr lang="en-US" dirty="0"/>
                  <a:t> control </a:t>
                </a:r>
                <a:r>
                  <a:rPr lang="en-US" dirty="0" err="1"/>
                  <a:t>proporsional</a:t>
                </a:r>
                <a:r>
                  <a:rPr lang="en-US" dirty="0"/>
                  <a:t> </a:t>
                </a:r>
                <a:r>
                  <a:rPr lang="en-US" dirty="0" err="1"/>
                  <a:t>ditambah</a:t>
                </a:r>
                <a:r>
                  <a:rPr lang="en-US" dirty="0"/>
                  <a:t> integral (PI) </a:t>
                </a:r>
                <a:r>
                  <a:rPr lang="en-US" dirty="0" err="1"/>
                  <a:t>didefinisikan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persamaan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r>
                  <a:rPr lang="en-US" dirty="0"/>
                  <a:t> :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𝑒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nary>
                  </m:oMath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transformasi</a:t>
                </a:r>
                <a:r>
                  <a:rPr lang="en-US" dirty="0"/>
                  <a:t> </a:t>
                </a:r>
                <a:r>
                  <a:rPr lang="en-US" dirty="0" err="1"/>
                  <a:t>laplace</a:t>
                </a:r>
                <a:r>
                  <a:rPr lang="en-US" dirty="0"/>
                  <a:t> :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d>
                  </m:oMath>
                </a14:m>
                <a:endParaRPr lang="en-US" sz="2400" dirty="0"/>
              </a:p>
              <a:p>
                <a:pPr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suku</a:t>
                </a:r>
                <a:r>
                  <a:rPr lang="en-US" dirty="0"/>
                  <a:t> </a:t>
                </a:r>
                <a:r>
                  <a:rPr lang="en-US" dirty="0" err="1"/>
                  <a:t>penguatan</a:t>
                </a:r>
                <a:r>
                  <a:rPr lang="en-US" dirty="0"/>
                  <a:t> </a:t>
                </a:r>
                <a:r>
                  <a:rPr lang="en-US" dirty="0" err="1"/>
                  <a:t>proporsional</a:t>
                </a:r>
                <a:r>
                  <a:rPr lang="en-US" dirty="0"/>
                  <a:t> dan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waktu</a:t>
                </a:r>
                <a:r>
                  <a:rPr lang="en-US" dirty="0"/>
                  <a:t> integral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2F2770-3C96-4246-9750-AB9861358C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" t="-8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6685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0A10B-EC16-4AE9-BEDE-B41D612B8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917094" cy="706964"/>
          </a:xfrm>
        </p:spPr>
        <p:txBody>
          <a:bodyPr/>
          <a:lstStyle/>
          <a:p>
            <a:r>
              <a:rPr lang="en-US" dirty="0" err="1"/>
              <a:t>Aksi</a:t>
            </a:r>
            <a:r>
              <a:rPr lang="en-US" dirty="0"/>
              <a:t> </a:t>
            </a:r>
            <a:r>
              <a:rPr lang="en-US" dirty="0" err="1"/>
              <a:t>proporsional</a:t>
            </a:r>
            <a:r>
              <a:rPr lang="en-US" dirty="0"/>
              <a:t> </a:t>
            </a:r>
            <a:r>
              <a:rPr lang="en-US" dirty="0" err="1"/>
              <a:t>ditambah</a:t>
            </a:r>
            <a:r>
              <a:rPr lang="en-US" dirty="0"/>
              <a:t> integral (PI)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866EBD-356C-4348-9F24-B26AD8BB52E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14" b="63456"/>
          <a:stretch/>
        </p:blipFill>
        <p:spPr bwMode="auto">
          <a:xfrm>
            <a:off x="968713" y="2620370"/>
            <a:ext cx="10254574" cy="38077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48898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0F0E-4A36-4083-9E22-D78C1A3D1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682388"/>
            <a:ext cx="9927029" cy="998244"/>
          </a:xfrm>
        </p:spPr>
        <p:txBody>
          <a:bodyPr/>
          <a:lstStyle/>
          <a:p>
            <a:r>
              <a:rPr lang="en-US" dirty="0" err="1"/>
              <a:t>Aksi</a:t>
            </a:r>
            <a:r>
              <a:rPr lang="en-US" dirty="0"/>
              <a:t> </a:t>
            </a:r>
            <a:r>
              <a:rPr lang="en-US" dirty="0" err="1"/>
              <a:t>proporsional</a:t>
            </a:r>
            <a:r>
              <a:rPr lang="en-US" dirty="0"/>
              <a:t> </a:t>
            </a:r>
            <a:r>
              <a:rPr lang="en-US" dirty="0" err="1"/>
              <a:t>ditambah</a:t>
            </a:r>
            <a:r>
              <a:rPr lang="en-US" dirty="0"/>
              <a:t> </a:t>
            </a:r>
            <a:r>
              <a:rPr lang="en-US" dirty="0" err="1"/>
              <a:t>diferential</a:t>
            </a:r>
            <a:r>
              <a:rPr lang="en-US" dirty="0"/>
              <a:t>  (PD)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0BA1DC-F8ED-4FFD-A667-538330943C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anose="05000000000000000000" pitchFamily="2" charset="2"/>
                  <a:buChar char="§"/>
                </a:pPr>
                <a:r>
                  <a:rPr lang="en-US" dirty="0"/>
                  <a:t>Untuk </a:t>
                </a:r>
                <a:r>
                  <a:rPr lang="en-US" dirty="0" err="1"/>
                  <a:t>aksi</a:t>
                </a:r>
                <a:r>
                  <a:rPr lang="en-US" dirty="0"/>
                  <a:t> control </a:t>
                </a:r>
                <a:r>
                  <a:rPr lang="en-US" dirty="0" err="1"/>
                  <a:t>proporsional</a:t>
                </a:r>
                <a:r>
                  <a:rPr lang="en-US" dirty="0"/>
                  <a:t> </a:t>
                </a:r>
                <a:r>
                  <a:rPr lang="en-US" dirty="0" err="1"/>
                  <a:t>ditambah</a:t>
                </a:r>
                <a:r>
                  <a:rPr lang="en-US" dirty="0"/>
                  <a:t> </a:t>
                </a:r>
                <a:r>
                  <a:rPr lang="en-US" dirty="0" err="1"/>
                  <a:t>diferential</a:t>
                </a:r>
                <a:r>
                  <a:rPr lang="en-US" dirty="0"/>
                  <a:t> (PD) </a:t>
                </a:r>
                <a:r>
                  <a:rPr lang="en-US" dirty="0" err="1"/>
                  <a:t>didefinisikan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persamaan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r>
                  <a:rPr lang="en-US" dirty="0"/>
                  <a:t> :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𝑒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transformasi</a:t>
                </a:r>
                <a:r>
                  <a:rPr lang="en-US" dirty="0"/>
                  <a:t> </a:t>
                </a:r>
                <a:r>
                  <a:rPr lang="en-US" dirty="0" err="1"/>
                  <a:t>laplace</a:t>
                </a:r>
                <a:r>
                  <a:rPr lang="en-US" dirty="0"/>
                  <a:t> :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0BA1DC-F8ED-4FFD-A667-538330943C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" t="-8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1528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21B04-03F4-4E91-A87C-DC81864BC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838199"/>
            <a:ext cx="8761413" cy="1031543"/>
          </a:xfrm>
        </p:spPr>
        <p:txBody>
          <a:bodyPr/>
          <a:lstStyle/>
          <a:p>
            <a:r>
              <a:rPr lang="en-US" dirty="0" err="1"/>
              <a:t>Aksi</a:t>
            </a:r>
            <a:r>
              <a:rPr lang="en-US" dirty="0"/>
              <a:t> </a:t>
            </a:r>
            <a:r>
              <a:rPr lang="en-US" dirty="0" err="1"/>
              <a:t>proporsional</a:t>
            </a:r>
            <a:r>
              <a:rPr lang="en-US" dirty="0"/>
              <a:t> </a:t>
            </a:r>
            <a:r>
              <a:rPr lang="en-US" dirty="0" err="1"/>
              <a:t>ditambah</a:t>
            </a:r>
            <a:r>
              <a:rPr lang="en-US" dirty="0"/>
              <a:t> integral </a:t>
            </a:r>
            <a:r>
              <a:rPr lang="en-US" dirty="0" err="1"/>
              <a:t>ditambah</a:t>
            </a:r>
            <a:r>
              <a:rPr lang="en-US" dirty="0"/>
              <a:t> </a:t>
            </a:r>
            <a:r>
              <a:rPr lang="en-US" dirty="0" err="1"/>
              <a:t>diferential</a:t>
            </a:r>
            <a:r>
              <a:rPr lang="en-US" dirty="0"/>
              <a:t> PID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5D3DB0-9345-48C0-85FE-F93CA4D03E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§"/>
                </a:pPr>
                <a:r>
                  <a:rPr lang="en-US" dirty="0"/>
                  <a:t>Untuk </a:t>
                </a:r>
                <a:r>
                  <a:rPr lang="en-US" dirty="0" err="1"/>
                  <a:t>aksi</a:t>
                </a:r>
                <a:r>
                  <a:rPr lang="en-US" dirty="0"/>
                  <a:t> control </a:t>
                </a:r>
                <a:r>
                  <a:rPr lang="en-US" dirty="0" err="1"/>
                  <a:t>proporsional</a:t>
                </a:r>
                <a:r>
                  <a:rPr lang="en-US" dirty="0"/>
                  <a:t> </a:t>
                </a:r>
                <a:r>
                  <a:rPr lang="en-US" dirty="0" err="1"/>
                  <a:t>ditambah</a:t>
                </a:r>
                <a:r>
                  <a:rPr lang="en-US" dirty="0"/>
                  <a:t> integral </a:t>
                </a:r>
                <a:r>
                  <a:rPr lang="en-US" dirty="0" err="1"/>
                  <a:t>ditambah</a:t>
                </a:r>
                <a:r>
                  <a:rPr lang="en-US" dirty="0"/>
                  <a:t> </a:t>
                </a:r>
                <a:r>
                  <a:rPr lang="en-US" dirty="0" err="1"/>
                  <a:t>diferential</a:t>
                </a:r>
                <a:r>
                  <a:rPr lang="en-US" dirty="0"/>
                  <a:t> (PID) </a:t>
                </a:r>
                <a:r>
                  <a:rPr lang="en-US" dirty="0" err="1"/>
                  <a:t>didefinisikan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persamaan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r>
                  <a:rPr lang="en-US" dirty="0"/>
                  <a:t> :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𝑒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e>
                    </m:nary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transformasi</a:t>
                </a:r>
                <a:r>
                  <a:rPr lang="en-US" dirty="0"/>
                  <a:t> </a:t>
                </a:r>
                <a:r>
                  <a:rPr lang="en-US" dirty="0" err="1"/>
                  <a:t>laplace</a:t>
                </a:r>
                <a:r>
                  <a:rPr lang="en-US" dirty="0"/>
                  <a:t> :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sz="2400" dirty="0"/>
              </a:p>
              <a:p>
                <a:pPr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suku</a:t>
                </a:r>
                <a:r>
                  <a:rPr lang="en-US" dirty="0"/>
                  <a:t> </a:t>
                </a:r>
                <a:r>
                  <a:rPr lang="en-US" dirty="0" err="1"/>
                  <a:t>penguatan</a:t>
                </a:r>
                <a:r>
                  <a:rPr lang="en-US" dirty="0"/>
                  <a:t> </a:t>
                </a:r>
                <a:r>
                  <a:rPr lang="en-US" dirty="0" err="1"/>
                  <a:t>proporsional</a:t>
                </a:r>
                <a:r>
                  <a:rPr lang="en-US" dirty="0"/>
                  <a:t> dan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waktu</a:t>
                </a:r>
                <a:r>
                  <a:rPr lang="en-US" dirty="0"/>
                  <a:t> integral dan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waktu</a:t>
                </a:r>
                <a:r>
                  <a:rPr lang="en-US" dirty="0"/>
                  <a:t> </a:t>
                </a:r>
                <a:r>
                  <a:rPr lang="en-US" dirty="0" err="1"/>
                  <a:t>turunan</a:t>
                </a:r>
                <a:endParaRPr lang="en-US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5D3DB0-9345-48C0-85FE-F93CA4D03E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" t="-891" r="-5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0044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14EC9-993B-40A7-BF7B-CF1ECDDE8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442" y="782599"/>
            <a:ext cx="9495116" cy="1114439"/>
          </a:xfrm>
        </p:spPr>
        <p:txBody>
          <a:bodyPr/>
          <a:lstStyle/>
          <a:p>
            <a:r>
              <a:rPr lang="en-US" dirty="0" err="1"/>
              <a:t>Aksi</a:t>
            </a:r>
            <a:r>
              <a:rPr lang="en-US" dirty="0"/>
              <a:t> </a:t>
            </a:r>
            <a:r>
              <a:rPr lang="en-US" dirty="0" err="1"/>
              <a:t>proporsional</a:t>
            </a:r>
            <a:r>
              <a:rPr lang="en-US" dirty="0"/>
              <a:t> </a:t>
            </a:r>
            <a:r>
              <a:rPr lang="en-US" dirty="0" err="1"/>
              <a:t>ditambah</a:t>
            </a:r>
            <a:r>
              <a:rPr lang="en-US" dirty="0"/>
              <a:t> integral </a:t>
            </a:r>
            <a:r>
              <a:rPr lang="en-US" dirty="0" err="1"/>
              <a:t>ditambah</a:t>
            </a:r>
            <a:r>
              <a:rPr lang="en-US" dirty="0"/>
              <a:t> </a:t>
            </a:r>
            <a:r>
              <a:rPr lang="en-US" dirty="0" err="1"/>
              <a:t>diferential</a:t>
            </a:r>
            <a:r>
              <a:rPr lang="en-US" dirty="0"/>
              <a:t> PID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FEEBEB-0C71-41BC-865F-45B827831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442" y="2417657"/>
            <a:ext cx="9495116" cy="391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798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4ED10-10C7-45EF-B6DD-BFF602478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730" y="782600"/>
            <a:ext cx="9558539" cy="991610"/>
          </a:xfrm>
        </p:spPr>
        <p:txBody>
          <a:bodyPr/>
          <a:lstStyle/>
          <a:p>
            <a:r>
              <a:rPr lang="en-US" dirty="0" err="1"/>
              <a:t>Aksi</a:t>
            </a:r>
            <a:r>
              <a:rPr lang="en-US" dirty="0"/>
              <a:t> </a:t>
            </a:r>
            <a:r>
              <a:rPr lang="en-US" dirty="0" err="1"/>
              <a:t>proporsional</a:t>
            </a:r>
            <a:r>
              <a:rPr lang="en-US" dirty="0"/>
              <a:t> </a:t>
            </a:r>
            <a:r>
              <a:rPr lang="en-US" dirty="0" err="1"/>
              <a:t>ditambah</a:t>
            </a:r>
            <a:r>
              <a:rPr lang="en-US" dirty="0"/>
              <a:t> integral </a:t>
            </a:r>
            <a:r>
              <a:rPr lang="en-US" dirty="0" err="1"/>
              <a:t>ditambah</a:t>
            </a:r>
            <a:r>
              <a:rPr lang="en-US" dirty="0"/>
              <a:t> </a:t>
            </a:r>
            <a:r>
              <a:rPr lang="en-US" dirty="0" err="1"/>
              <a:t>diferential</a:t>
            </a:r>
            <a:r>
              <a:rPr lang="en-US" dirty="0"/>
              <a:t> PID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3464C4-1FC5-49BA-9FAB-E4931130816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7069" r="962" b="53990"/>
          <a:stretch/>
        </p:blipFill>
        <p:spPr bwMode="auto">
          <a:xfrm>
            <a:off x="1316730" y="2388358"/>
            <a:ext cx="9558539" cy="42444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8918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C21E4-32D9-46AE-8941-21EBE6074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659" y="755306"/>
            <a:ext cx="9121810" cy="1114439"/>
          </a:xfrm>
        </p:spPr>
        <p:txBody>
          <a:bodyPr/>
          <a:lstStyle/>
          <a:p>
            <a:r>
              <a:rPr lang="en-US" dirty="0"/>
              <a:t>Diagram </a:t>
            </a:r>
            <a:r>
              <a:rPr lang="en-US" dirty="0" err="1"/>
              <a:t>blok</a:t>
            </a:r>
            <a:r>
              <a:rPr lang="en-US" dirty="0"/>
              <a:t> system control </a:t>
            </a:r>
            <a:r>
              <a:rPr lang="en-US" dirty="0" err="1"/>
              <a:t>otomatis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F858A9-23CD-4CF1-A2E0-6B35CDCE257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" t="3835" b="57224"/>
          <a:stretch/>
        </p:blipFill>
        <p:spPr bwMode="auto">
          <a:xfrm>
            <a:off x="2695145" y="2524836"/>
            <a:ext cx="6801710" cy="39599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98346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26437-FC56-4AB1-AC92-AF06092CF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838200"/>
            <a:ext cx="8761413" cy="1017896"/>
          </a:xfrm>
        </p:spPr>
        <p:txBody>
          <a:bodyPr/>
          <a:lstStyle/>
          <a:p>
            <a:r>
              <a:rPr lang="en-US" dirty="0" err="1"/>
              <a:t>Pengaruh</a:t>
            </a:r>
            <a:r>
              <a:rPr lang="en-US" dirty="0"/>
              <a:t> sensor (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pengukur</a:t>
            </a:r>
            <a:r>
              <a:rPr lang="en-US" dirty="0"/>
              <a:t>) pada </a:t>
            </a:r>
            <a:r>
              <a:rPr lang="en-US" dirty="0" err="1"/>
              <a:t>unjuk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sistem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4F8F36-E22E-4C8D-AE13-9D322EFCB3C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88" r="6411"/>
          <a:stretch/>
        </p:blipFill>
        <p:spPr bwMode="auto">
          <a:xfrm rot="16200000">
            <a:off x="3528408" y="893978"/>
            <a:ext cx="4014503" cy="71629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25044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0B981-252A-4EE9-B9A0-6988D5577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673416"/>
            <a:ext cx="8958037" cy="1128087"/>
          </a:xfrm>
        </p:spPr>
        <p:txBody>
          <a:bodyPr/>
          <a:lstStyle/>
          <a:p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sederhana</a:t>
            </a:r>
            <a:r>
              <a:rPr lang="en-US" dirty="0"/>
              <a:t> system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0CEDE2-7948-4314-B091-27DD2C518A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.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)+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.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0CEDE2-7948-4314-B091-27DD2C518A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42738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576</TotalTime>
  <Words>846</Words>
  <Application>Microsoft Office PowerPoint</Application>
  <PresentationFormat>Widescreen</PresentationFormat>
  <Paragraphs>94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Cambria Math</vt:lpstr>
      <vt:lpstr>Century Gothic</vt:lpstr>
      <vt:lpstr>Wingdings</vt:lpstr>
      <vt:lpstr>Wingdings 3</vt:lpstr>
      <vt:lpstr>Ion Boardroom</vt:lpstr>
      <vt:lpstr>AKSI KONTROL DASAR DAN KONTROLER OTOMATIS INDUSTRI</vt:lpstr>
      <vt:lpstr>PENGANTAR</vt:lpstr>
      <vt:lpstr>Fungsi kontroler</vt:lpstr>
      <vt:lpstr>Tujuan system kontrol</vt:lpstr>
      <vt:lpstr>AKSI KONTROL DASAR</vt:lpstr>
      <vt:lpstr>Kontroler otomatis industri</vt:lpstr>
      <vt:lpstr>Kontroler otomatis industi</vt:lpstr>
      <vt:lpstr>Bebrapa istilah penting</vt:lpstr>
      <vt:lpstr>Kontroler beroperasi otomatis</vt:lpstr>
      <vt:lpstr>Aksi control dua posisi atau on-off</vt:lpstr>
      <vt:lpstr>Diagram blok control on - off</vt:lpstr>
      <vt:lpstr>Pengaturan tinggi level air (a) menggunakan katup solenoid valve (b)</vt:lpstr>
      <vt:lpstr>Diagram blok control on - off</vt:lpstr>
      <vt:lpstr>Aksi control proporsional</vt:lpstr>
      <vt:lpstr>Aksi control integral</vt:lpstr>
      <vt:lpstr>Aksi control diferential</vt:lpstr>
      <vt:lpstr>Aksi proporsional ditambah integral (PI)</vt:lpstr>
      <vt:lpstr>Aksi proporsional ditambah integral (PI)</vt:lpstr>
      <vt:lpstr>Aksi proporsional ditambah diferential  (PD)</vt:lpstr>
      <vt:lpstr>Aksi proporsional ditambah integral ditambah diferential PID</vt:lpstr>
      <vt:lpstr>Aksi proporsional ditambah integral ditambah diferential PID</vt:lpstr>
      <vt:lpstr>Aksi proporsional ditambah integral ditambah diferential PID</vt:lpstr>
      <vt:lpstr>Diagram blok system control otomatis</vt:lpstr>
      <vt:lpstr>Pengaruh sensor (elemen pengukur) pada unjuk kerja sistem</vt:lpstr>
      <vt:lpstr>Persamaan sederhana system kontrol otomatis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AKSI KONTRO DASAR DAN KONTROLER OTOMATIS INDUSTRI</dc:title>
  <dc:creator>Thinkpad-T450</dc:creator>
  <cp:lastModifiedBy>Thinkpad-T450</cp:lastModifiedBy>
  <cp:revision>33</cp:revision>
  <dcterms:created xsi:type="dcterms:W3CDTF">2020-12-04T03:55:54Z</dcterms:created>
  <dcterms:modified xsi:type="dcterms:W3CDTF">2020-12-08T07:40:54Z</dcterms:modified>
</cp:coreProperties>
</file>