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0" r:id="rId5"/>
    <p:sldId id="259" r:id="rId6"/>
    <p:sldId id="261" r:id="rId7"/>
    <p:sldId id="295" r:id="rId8"/>
    <p:sldId id="296" r:id="rId9"/>
    <p:sldId id="297" r:id="rId10"/>
    <p:sldId id="263" r:id="rId11"/>
    <p:sldId id="298" r:id="rId12"/>
    <p:sldId id="299" r:id="rId13"/>
    <p:sldId id="264" r:id="rId14"/>
    <p:sldId id="265" r:id="rId15"/>
    <p:sldId id="300" r:id="rId16"/>
    <p:sldId id="301" r:id="rId17"/>
    <p:sldId id="302" r:id="rId18"/>
    <p:sldId id="303" r:id="rId19"/>
    <p:sldId id="304" r:id="rId20"/>
    <p:sldId id="305" r:id="rId21"/>
    <p:sldId id="306" r:id="rId22"/>
    <p:sldId id="307" r:id="rId23"/>
    <p:sldId id="308" r:id="rId24"/>
    <p:sldId id="266" r:id="rId25"/>
    <p:sldId id="267" r:id="rId26"/>
    <p:sldId id="309" r:id="rId27"/>
    <p:sldId id="269" r:id="rId28"/>
    <p:sldId id="310" r:id="rId29"/>
    <p:sldId id="311" r:id="rId30"/>
    <p:sldId id="312" r:id="rId31"/>
    <p:sldId id="313" r:id="rId32"/>
    <p:sldId id="314" r:id="rId33"/>
    <p:sldId id="270" r:id="rId34"/>
    <p:sldId id="315" r:id="rId35"/>
    <p:sldId id="271" r:id="rId36"/>
    <p:sldId id="316" r:id="rId37"/>
    <p:sldId id="317" r:id="rId38"/>
    <p:sldId id="318" r:id="rId39"/>
    <p:sldId id="319" r:id="rId40"/>
    <p:sldId id="274" r:id="rId41"/>
    <p:sldId id="275" r:id="rId42"/>
    <p:sldId id="277" r:id="rId43"/>
    <p:sldId id="278" r:id="rId44"/>
    <p:sldId id="279" r:id="rId45"/>
    <p:sldId id="280" r:id="rId46"/>
    <p:sldId id="281" r:id="rId47"/>
    <p:sldId id="282" r:id="rId48"/>
    <p:sldId id="283" r:id="rId49"/>
    <p:sldId id="284" r:id="rId50"/>
    <p:sldId id="323" r:id="rId51"/>
    <p:sldId id="285" r:id="rId52"/>
    <p:sldId id="286" r:id="rId53"/>
    <p:sldId id="289" r:id="rId54"/>
    <p:sldId id="324" r:id="rId55"/>
    <p:sldId id="325" r:id="rId56"/>
    <p:sldId id="293" r:id="rId57"/>
    <p:sldId id="294" r:id="rId58"/>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endParaRPr lang="id-ID"/>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id-ID"/>
          </a:p>
        </p:txBody>
      </p:sp>
    </p:spTree>
    <p:extLst>
      <p:ext uri="{BB962C8B-B14F-4D97-AF65-F5344CB8AC3E}">
        <p14:creationId xmlns:p14="http://schemas.microsoft.com/office/powerpoint/2010/main" val="18309854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id-ID"/>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Tree>
    <p:extLst>
      <p:ext uri="{BB962C8B-B14F-4D97-AF65-F5344CB8AC3E}">
        <p14:creationId xmlns:p14="http://schemas.microsoft.com/office/powerpoint/2010/main" val="3010040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endParaRPr lang="id-ID"/>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8892698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id-ID"/>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Tree>
    <p:extLst>
      <p:ext uri="{BB962C8B-B14F-4D97-AF65-F5344CB8AC3E}">
        <p14:creationId xmlns:p14="http://schemas.microsoft.com/office/powerpoint/2010/main" val="11573540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endParaRPr lang="id-ID"/>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Tree>
    <p:extLst>
      <p:ext uri="{BB962C8B-B14F-4D97-AF65-F5344CB8AC3E}">
        <p14:creationId xmlns:p14="http://schemas.microsoft.com/office/powerpoint/2010/main" val="39002233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id-ID"/>
          </a:p>
        </p:txBody>
      </p:sp>
    </p:spTree>
    <p:extLst>
      <p:ext uri="{BB962C8B-B14F-4D97-AF65-F5344CB8AC3E}">
        <p14:creationId xmlns:p14="http://schemas.microsoft.com/office/powerpoint/2010/main" val="7778485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7683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id-ID"/>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8490591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id-ID"/>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id-ID"/>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258808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id-ID"/>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Tree>
    <p:extLst>
      <p:ext uri="{BB962C8B-B14F-4D97-AF65-F5344CB8AC3E}">
        <p14:creationId xmlns:p14="http://schemas.microsoft.com/office/powerpoint/2010/main" val="19481722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id-ID"/>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Tree>
    <p:extLst>
      <p:ext uri="{BB962C8B-B14F-4D97-AF65-F5344CB8AC3E}">
        <p14:creationId xmlns:p14="http://schemas.microsoft.com/office/powerpoint/2010/main" val="3653459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hyperlink" Target="http://www.powerpointstyles.com/" TargetMode="Externa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7" name="Text Box 33"/>
          <p:cNvSpPr txBox="1">
            <a:spLocks noChangeArrowheads="1"/>
          </p:cNvSpPr>
          <p:nvPr/>
        </p:nvSpPr>
        <p:spPr bwMode="auto">
          <a:xfrm>
            <a:off x="3348038" y="6237288"/>
            <a:ext cx="24574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a:hlinkClick r:id="rId13"/>
              </a:rPr>
              <a:t>Powerpoint Templates</a:t>
            </a:r>
            <a:endParaRPr lang="fr-FR"/>
          </a:p>
        </p:txBody>
      </p:sp>
      <p:pic>
        <p:nvPicPr>
          <p:cNvPr id="1056" name="Picture 32" descr="uyrhrtkuyi"/>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32" name="Text Box 8"/>
          <p:cNvSpPr txBox="1">
            <a:spLocks noChangeArrowheads="1"/>
          </p:cNvSpPr>
          <p:nvPr/>
        </p:nvSpPr>
        <p:spPr bwMode="auto">
          <a:xfrm>
            <a:off x="7962900" y="6375400"/>
            <a:ext cx="1073150" cy="3667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b="1">
                <a:solidFill>
                  <a:schemeClr val="bg1"/>
                </a:solidFill>
              </a:rPr>
              <a:t>Page </a:t>
            </a:r>
            <a:fld id="{3292E43A-BEC6-4FB8-B01D-AFEC2B30C763}" type="slidenum">
              <a:rPr lang="fr-FR" b="1">
                <a:solidFill>
                  <a:schemeClr val="bg1"/>
                </a:solidFill>
              </a:rPr>
              <a:pPr/>
              <a:t>‹#›</a:t>
            </a:fld>
            <a:endParaRPr lang="fr-FR" b="1">
              <a:solidFill>
                <a:schemeClr val="bg1"/>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id-ID" dirty="0"/>
              <a:t>PERIPHERAL KOMPUTER</a:t>
            </a:r>
          </a:p>
        </p:txBody>
      </p:sp>
      <p:sp>
        <p:nvSpPr>
          <p:cNvPr id="3" name="Subtitle 2"/>
          <p:cNvSpPr>
            <a:spLocks noGrp="1"/>
          </p:cNvSpPr>
          <p:nvPr>
            <p:ph type="subTitle" idx="1"/>
          </p:nvPr>
        </p:nvSpPr>
        <p:spPr/>
        <p:txBody>
          <a:bodyPr/>
          <a:lstStyle/>
          <a:p>
            <a:r>
              <a:rPr lang="id-ID" dirty="0"/>
              <a:t>Pertemuan 1</a:t>
            </a:r>
            <a:r>
              <a:rPr lang="en-US" dirty="0"/>
              <a:t>0</a:t>
            </a:r>
          </a:p>
          <a:p>
            <a:r>
              <a:rPr lang="en-US" dirty="0"/>
              <a:t>(</a:t>
            </a:r>
            <a:r>
              <a:rPr lang="en-US" dirty="0" err="1"/>
              <a:t>lanjutan</a:t>
            </a:r>
            <a:r>
              <a:rPr lang="en-US" dirty="0"/>
              <a:t>)</a:t>
            </a:r>
            <a:endParaRPr lang="id-ID" dirty="0"/>
          </a:p>
        </p:txBody>
      </p:sp>
    </p:spTree>
    <p:extLst>
      <p:ext uri="{BB962C8B-B14F-4D97-AF65-F5344CB8AC3E}">
        <p14:creationId xmlns:p14="http://schemas.microsoft.com/office/powerpoint/2010/main" val="3473364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Pendahuluan</a:t>
            </a:r>
          </a:p>
        </p:txBody>
      </p:sp>
      <p:sp>
        <p:nvSpPr>
          <p:cNvPr id="3" name="Content Placeholder 2"/>
          <p:cNvSpPr>
            <a:spLocks noGrp="1"/>
          </p:cNvSpPr>
          <p:nvPr>
            <p:ph idx="1"/>
          </p:nvPr>
        </p:nvSpPr>
        <p:spPr/>
        <p:txBody>
          <a:bodyPr/>
          <a:lstStyle/>
          <a:p>
            <a:pPr>
              <a:buBlip>
                <a:blip r:embed="rId2"/>
              </a:buBlip>
            </a:pPr>
            <a:r>
              <a:rPr lang="id-ID" sz="2400" dirty="0"/>
              <a:t>Perangkat I/O yang dicantolkan ke komputer disebut juga </a:t>
            </a:r>
            <a:r>
              <a:rPr lang="id-ID" sz="2400" dirty="0">
                <a:solidFill>
                  <a:srgbClr val="00B0F0"/>
                </a:solidFill>
              </a:rPr>
              <a:t>peripheral</a:t>
            </a:r>
            <a:r>
              <a:rPr lang="id-ID" sz="2400" dirty="0"/>
              <a:t>.</a:t>
            </a:r>
          </a:p>
          <a:p>
            <a:pPr>
              <a:buBlip>
                <a:blip r:embed="rId2"/>
              </a:buBlip>
            </a:pPr>
            <a:r>
              <a:rPr lang="id-ID" sz="2400" dirty="0"/>
              <a:t>Diantara peripheral yang paling umum adalah keyboard, unit display dan printer.</a:t>
            </a:r>
          </a:p>
          <a:p>
            <a:pPr>
              <a:buBlip>
                <a:blip r:embed="rId2"/>
              </a:buBlip>
            </a:pPr>
            <a:r>
              <a:rPr lang="id-ID" sz="2400" dirty="0">
                <a:solidFill>
                  <a:srgbClr val="00B0F0"/>
                </a:solidFill>
              </a:rPr>
              <a:t>Peripheral yang menyediakan penyimpanan cadangan untuk sistem adalah disk dan pita magnetik</a:t>
            </a:r>
            <a:r>
              <a:rPr lang="id-ID" sz="2400" dirty="0"/>
              <a:t>. </a:t>
            </a:r>
          </a:p>
          <a:p>
            <a:pPr>
              <a:buBlip>
                <a:blip r:embed="rId2"/>
              </a:buBlip>
            </a:pPr>
            <a:r>
              <a:rPr lang="id-ID" sz="2400" dirty="0"/>
              <a:t>Peripheral merupakan perangkat elektromekanik dan elektromagnetik yang agak komplek</a:t>
            </a:r>
          </a:p>
        </p:txBody>
      </p:sp>
    </p:spTree>
    <p:extLst>
      <p:ext uri="{BB962C8B-B14F-4D97-AF65-F5344CB8AC3E}">
        <p14:creationId xmlns:p14="http://schemas.microsoft.com/office/powerpoint/2010/main" val="3901001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DISK MAGNETIK</a:t>
            </a:r>
          </a:p>
        </p:txBody>
      </p:sp>
      <p:sp>
        <p:nvSpPr>
          <p:cNvPr id="3" name="Content Placeholder 2"/>
          <p:cNvSpPr>
            <a:spLocks noGrp="1"/>
          </p:cNvSpPr>
          <p:nvPr>
            <p:ph idx="1"/>
          </p:nvPr>
        </p:nvSpPr>
        <p:spPr/>
        <p:txBody>
          <a:bodyPr/>
          <a:lstStyle/>
          <a:p>
            <a:r>
              <a:rPr lang="id-ID" sz="2400" dirty="0"/>
              <a:t>Perangkat untuk penyimpanan informasi yang mendukung kapasitas penyimpanan yang besar dan mempunyai waktu akses yang relatif cepat.</a:t>
            </a:r>
          </a:p>
          <a:p>
            <a:r>
              <a:rPr lang="id-ID" sz="2400" dirty="0"/>
              <a:t>Mempunyai head yang dapat bergerak pada tumpukan satu atau lebih piringan yang berjarak beberapa milimeter satu dengan yang lainnya dan ditopang oleh sebuah spindle.</a:t>
            </a:r>
          </a:p>
        </p:txBody>
      </p:sp>
    </p:spTree>
    <p:extLst>
      <p:ext uri="{BB962C8B-B14F-4D97-AF65-F5344CB8AC3E}">
        <p14:creationId xmlns:p14="http://schemas.microsoft.com/office/powerpoint/2010/main" val="32880138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id-ID" dirty="0"/>
              <a:t>DISK MAGNETIK</a:t>
            </a:r>
            <a:br>
              <a:rPr lang="id-ID" dirty="0"/>
            </a:br>
            <a:r>
              <a:rPr lang="id-ID" sz="2800" dirty="0">
                <a:solidFill>
                  <a:srgbClr val="FFFF00"/>
                </a:solidFill>
              </a:rPr>
              <a:t>Disk magnetik dengan tiga piringan</a:t>
            </a:r>
          </a:p>
        </p:txBody>
      </p:sp>
      <p:pic>
        <p:nvPicPr>
          <p:cNvPr id="1026" name="Picture 2" descr="Hasil gambar untuk disk magneti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9831" y="2060848"/>
            <a:ext cx="4990651" cy="40324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76102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id-ID" dirty="0"/>
              <a:t>DISK MAGNETIK</a:t>
            </a:r>
            <a:br>
              <a:rPr lang="id-ID" dirty="0"/>
            </a:br>
            <a:r>
              <a:rPr lang="id-ID" sz="2400" dirty="0">
                <a:solidFill>
                  <a:srgbClr val="FFFF00"/>
                </a:solidFill>
              </a:rPr>
              <a:t>Bahan dasar terbuat dari glass mempunyai keuntungan:</a:t>
            </a:r>
            <a:br>
              <a:rPr lang="id-ID" sz="2400" dirty="0">
                <a:solidFill>
                  <a:srgbClr val="FFFF00"/>
                </a:solidFill>
              </a:rPr>
            </a:br>
            <a:endParaRPr lang="id-ID" sz="2400" dirty="0">
              <a:solidFill>
                <a:srgbClr val="FFFF00"/>
              </a:solidFill>
            </a:endParaRPr>
          </a:p>
        </p:txBody>
      </p:sp>
      <p:sp>
        <p:nvSpPr>
          <p:cNvPr id="3" name="Content Placeholder 2"/>
          <p:cNvSpPr>
            <a:spLocks noGrp="1"/>
          </p:cNvSpPr>
          <p:nvPr>
            <p:ph idx="1"/>
          </p:nvPr>
        </p:nvSpPr>
        <p:spPr/>
        <p:txBody>
          <a:bodyPr/>
          <a:lstStyle/>
          <a:p>
            <a:pPr marL="457200" indent="-457200">
              <a:buAutoNum type="arabicPeriod"/>
            </a:pPr>
            <a:r>
              <a:rPr lang="id-ID" sz="2400" dirty="0"/>
              <a:t>Permukaannya lebih merata sehingga memberikan keandalan yang lebih baik.</a:t>
            </a:r>
          </a:p>
          <a:p>
            <a:pPr marL="457200" indent="-457200">
              <a:buAutoNum type="arabicPeriod"/>
            </a:pPr>
            <a:r>
              <a:rPr lang="id-ID" sz="2400" dirty="0"/>
              <a:t>Kecacatan/kerusakan pada permukaan lebih sedikit sehingga mengurangi error yang terjadi saat pembacaan/penulisan.</a:t>
            </a:r>
          </a:p>
          <a:p>
            <a:pPr marL="457200" indent="-457200">
              <a:buAutoNum type="arabicPeriod"/>
            </a:pPr>
            <a:r>
              <a:rPr lang="id-ID" sz="2400" dirty="0"/>
              <a:t>Lebih baik dalam menangani/mendukung flying height.</a:t>
            </a:r>
          </a:p>
          <a:p>
            <a:pPr marL="457200" indent="-457200">
              <a:buAutoNum type="arabicPeriod"/>
            </a:pPr>
            <a:r>
              <a:rPr lang="id-ID" sz="2400" dirty="0"/>
              <a:t>Kekakuannya (stiffness) lebih baik untuk mengurangi/menjaga pengaruh dinamis disk.</a:t>
            </a:r>
          </a:p>
          <a:p>
            <a:pPr marL="457200" indent="-457200">
              <a:buAutoNum type="arabicPeriod"/>
            </a:pPr>
            <a:r>
              <a:rPr lang="id-ID" sz="2400" dirty="0"/>
              <a:t>Lebih tahan terhadap goncangan dari kerusakan.</a:t>
            </a:r>
          </a:p>
          <a:p>
            <a:pPr marL="457200" indent="-457200">
              <a:buAutoNum type="arabicPeriod"/>
            </a:pPr>
            <a:r>
              <a:rPr lang="id-ID" sz="2400" dirty="0"/>
              <a:t>Lebih tahan panas</a:t>
            </a:r>
          </a:p>
        </p:txBody>
      </p:sp>
    </p:spTree>
    <p:extLst>
      <p:ext uri="{BB962C8B-B14F-4D97-AF65-F5344CB8AC3E}">
        <p14:creationId xmlns:p14="http://schemas.microsoft.com/office/powerpoint/2010/main" val="10681676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id-ID" dirty="0"/>
              <a:t>DISK MAGNETIK</a:t>
            </a:r>
            <a:br>
              <a:rPr lang="id-ID" dirty="0"/>
            </a:br>
            <a:r>
              <a:rPr lang="id-ID" sz="2800" dirty="0">
                <a:solidFill>
                  <a:srgbClr val="FFFF00"/>
                </a:solidFill>
              </a:rPr>
              <a:t>Mekanisme Pembacaan dan Perekaman</a:t>
            </a:r>
          </a:p>
        </p:txBody>
      </p:sp>
      <p:sp>
        <p:nvSpPr>
          <p:cNvPr id="3" name="Content Placeholder 2"/>
          <p:cNvSpPr>
            <a:spLocks noGrp="1"/>
          </p:cNvSpPr>
          <p:nvPr>
            <p:ph idx="1"/>
          </p:nvPr>
        </p:nvSpPr>
        <p:spPr/>
        <p:txBody>
          <a:bodyPr/>
          <a:lstStyle/>
          <a:p>
            <a:r>
              <a:rPr lang="id-ID" sz="2400" dirty="0"/>
              <a:t>Sebuah head didedikasikan pada setiap permukaan</a:t>
            </a:r>
          </a:p>
          <a:p>
            <a:r>
              <a:rPr lang="id-ID" sz="2400" dirty="0"/>
              <a:t>Ada 6 head yang digunakan dalam 6 permukaan</a:t>
            </a:r>
          </a:p>
          <a:p>
            <a:r>
              <a:rPr lang="id-ID" sz="2400" dirty="0"/>
              <a:t>Permukaan atas pada piringan atas dan permukaan bawah pada piringan bawah kadang-kadang tidak digunakan pada disk multipiringan karena mereka lebih mudah terkena kontaminasi dibanding dengan permukaan bagian dalam</a:t>
            </a:r>
          </a:p>
          <a:p>
            <a:r>
              <a:rPr lang="id-ID" sz="2400" dirty="0"/>
              <a:t>Head diikatkan pada sebuah lengan bersama (comb) yang bergerak keluar masuk untuk mencapai bagian-bagian permukaan</a:t>
            </a:r>
          </a:p>
        </p:txBody>
      </p:sp>
    </p:spTree>
    <p:extLst>
      <p:ext uri="{BB962C8B-B14F-4D97-AF65-F5344CB8AC3E}">
        <p14:creationId xmlns:p14="http://schemas.microsoft.com/office/powerpoint/2010/main" val="4562022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id-ID" dirty="0"/>
              <a:t>DISK MAGNETIK</a:t>
            </a:r>
            <a:br>
              <a:rPr lang="id-ID" dirty="0"/>
            </a:br>
            <a:r>
              <a:rPr lang="id-ID" sz="2800" dirty="0">
                <a:solidFill>
                  <a:srgbClr val="FFFF00"/>
                </a:solidFill>
              </a:rPr>
              <a:t>Perekaman Disk</a:t>
            </a:r>
          </a:p>
        </p:txBody>
      </p:sp>
      <p:sp>
        <p:nvSpPr>
          <p:cNvPr id="3" name="Content Placeholder 2"/>
          <p:cNvSpPr>
            <a:spLocks noGrp="1"/>
          </p:cNvSpPr>
          <p:nvPr>
            <p:ph idx="1"/>
          </p:nvPr>
        </p:nvSpPr>
        <p:spPr/>
        <p:txBody>
          <a:bodyPr/>
          <a:lstStyle/>
          <a:p>
            <a:r>
              <a:rPr lang="id-ID" sz="2400" dirty="0"/>
              <a:t>Pada head, terdapat arus listrik i di dalam kumparan (coil), akan menghasilkan medan magnetik melintasi suatu celah (grap)</a:t>
            </a:r>
          </a:p>
          <a:p>
            <a:r>
              <a:rPr lang="id-ID" sz="2400"/>
              <a:t>Bagian medan magnetik ini akan menyebar ke material/bahan magnetik di bawah celah dan material akan dimagnetisasi pada suatu arah yang tetap</a:t>
            </a:r>
          </a:p>
          <a:p>
            <a:endParaRPr lang="id-ID" sz="2400" dirty="0"/>
          </a:p>
        </p:txBody>
      </p:sp>
      <p:pic>
        <p:nvPicPr>
          <p:cNvPr id="1027" name="Picture 3" descr="D:\INFORMATIKA\INFORMATIKA\Semester 2 dan 4\Arsitektur dan Organisasi Komputer\Bahan Kuliah\KULIAH\Bahan Kuliah\2016-06-07\025a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91880" y="4293096"/>
            <a:ext cx="4391527" cy="1872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68862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id-ID" dirty="0"/>
              <a:t>DISK MAGNETIK</a:t>
            </a:r>
            <a:br>
              <a:rPr lang="id-ID" dirty="0"/>
            </a:br>
            <a:r>
              <a:rPr lang="id-ID" sz="2800" dirty="0">
                <a:solidFill>
                  <a:srgbClr val="FFFF00"/>
                </a:solidFill>
              </a:rPr>
              <a:t>Perekaman Disk</a:t>
            </a:r>
          </a:p>
        </p:txBody>
      </p:sp>
      <p:sp>
        <p:nvSpPr>
          <p:cNvPr id="3" name="Content Placeholder 2"/>
          <p:cNvSpPr>
            <a:spLocks noGrp="1"/>
          </p:cNvSpPr>
          <p:nvPr>
            <p:ph idx="1"/>
          </p:nvPr>
        </p:nvSpPr>
        <p:spPr/>
        <p:txBody>
          <a:bodyPr/>
          <a:lstStyle/>
          <a:p>
            <a:r>
              <a:rPr lang="id-ID" sz="2400" dirty="0"/>
              <a:t>Bila arus listrik dihilangkan, maka bagian </a:t>
            </a:r>
          </a:p>
          <a:p>
            <a:pPr marL="0" indent="0">
              <a:buNone/>
            </a:pPr>
            <a:r>
              <a:rPr lang="id-ID" sz="2400" dirty="0"/>
              <a:t>	titik yang termagnetisasi akan tetap </a:t>
            </a:r>
          </a:p>
          <a:p>
            <a:pPr marL="0" indent="0">
              <a:buNone/>
            </a:pPr>
            <a:r>
              <a:rPr lang="id-ID" sz="2400" dirty="0"/>
              <a:t>	tidak berubah. Jadi, informasi akan </a:t>
            </a:r>
          </a:p>
          <a:p>
            <a:pPr marL="0" indent="0">
              <a:buNone/>
            </a:pPr>
            <a:r>
              <a:rPr lang="id-ID" sz="2400" dirty="0"/>
              <a:t>	tersimpan</a:t>
            </a:r>
          </a:p>
          <a:p>
            <a:endParaRPr lang="id-ID" sz="2400" dirty="0"/>
          </a:p>
          <a:p>
            <a:r>
              <a:rPr lang="id-ID" sz="2400" dirty="0"/>
              <a:t>Jika arah arus listrik dibalik, maka </a:t>
            </a:r>
          </a:p>
          <a:p>
            <a:pPr marL="0" indent="0">
              <a:buNone/>
            </a:pPr>
            <a:r>
              <a:rPr lang="id-ID" sz="2400" dirty="0"/>
              <a:t>	bagian titik agar dimagnetisasi </a:t>
            </a:r>
          </a:p>
          <a:p>
            <a:pPr marL="0" indent="0">
              <a:buNone/>
            </a:pPr>
            <a:r>
              <a:rPr lang="id-ID" sz="2400" dirty="0"/>
              <a:t>	kembali tetapi dengan arah yang </a:t>
            </a:r>
          </a:p>
          <a:p>
            <a:pPr marL="0" indent="0">
              <a:buNone/>
            </a:pPr>
            <a:r>
              <a:rPr lang="id-ID" sz="2400" dirty="0"/>
              <a:t>	berlawanan</a:t>
            </a:r>
          </a:p>
        </p:txBody>
      </p:sp>
      <p:pic>
        <p:nvPicPr>
          <p:cNvPr id="2050" name="Picture 2" descr="D:\INFORMATIKA\INFORMATIKA\Semester 2 dan 4\Arsitektur dan Organisasi Komputer\Bahan Kuliah\KULIAH\Bahan Kuliah\2016-06-07\025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67835" y="1774500"/>
            <a:ext cx="1820589" cy="165450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D:\INFORMATIKA\INFORMATIKA\Semester 2 dan 4\Arsitektur dan Organisasi Komputer\Bahan Kuliah\KULIAH\Bahan Kuliah\2016-06-07\025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6176" y="3964163"/>
            <a:ext cx="1832042" cy="16970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35431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id-ID" dirty="0"/>
              <a:t>DISK MAGNETIK</a:t>
            </a:r>
            <a:br>
              <a:rPr lang="id-ID" dirty="0"/>
            </a:br>
            <a:r>
              <a:rPr lang="id-ID" sz="2800" dirty="0">
                <a:solidFill>
                  <a:srgbClr val="FFFF00"/>
                </a:solidFill>
              </a:rPr>
              <a:t>Perekaman Disk</a:t>
            </a:r>
          </a:p>
        </p:txBody>
      </p:sp>
      <p:sp>
        <p:nvSpPr>
          <p:cNvPr id="3" name="Content Placeholder 2"/>
          <p:cNvSpPr>
            <a:spLocks noGrp="1"/>
          </p:cNvSpPr>
          <p:nvPr>
            <p:ph idx="1"/>
          </p:nvPr>
        </p:nvSpPr>
        <p:spPr/>
        <p:txBody>
          <a:bodyPr/>
          <a:lstStyle/>
          <a:p>
            <a:r>
              <a:rPr lang="id-ID" sz="2400" dirty="0"/>
              <a:t>Dari sini tergambar sebuah sistem biner yang dapat digunakan untuk menyimpan informasi.</a:t>
            </a:r>
          </a:p>
          <a:p>
            <a:r>
              <a:rPr lang="id-ID" sz="2400" dirty="0">
                <a:solidFill>
                  <a:srgbClr val="00B0F0"/>
                </a:solidFill>
              </a:rPr>
              <a:t>Misalnya bagian b dari gambar sebagai “1” high dan bagian c sebagai “0” low. Memberikan arus listrik i artinya sama dengan merekam “0” atau “1” sebagai data</a:t>
            </a:r>
          </a:p>
        </p:txBody>
      </p:sp>
      <p:pic>
        <p:nvPicPr>
          <p:cNvPr id="3074" name="Picture 2" descr="D:\INFORMATIKA\INFORMATIKA\Semester 2 dan 4\Arsitektur dan Organisasi Komputer\Bahan Kuliah\KULIAH\Bahan Kuliah\2016-06-07\025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63888" y="3933056"/>
            <a:ext cx="3657600" cy="23383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8329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id-ID" dirty="0"/>
              <a:t>DISK MAGNETIK</a:t>
            </a:r>
            <a:br>
              <a:rPr lang="id-ID" dirty="0"/>
            </a:br>
            <a:r>
              <a:rPr lang="id-ID" sz="2800" dirty="0">
                <a:solidFill>
                  <a:srgbClr val="FFFF00"/>
                </a:solidFill>
              </a:rPr>
              <a:t>Perekaman dengan head terpisah</a:t>
            </a:r>
          </a:p>
        </p:txBody>
      </p:sp>
      <p:sp>
        <p:nvSpPr>
          <p:cNvPr id="3" name="Content Placeholder 2"/>
          <p:cNvSpPr>
            <a:spLocks noGrp="1"/>
          </p:cNvSpPr>
          <p:nvPr>
            <p:ph idx="1"/>
          </p:nvPr>
        </p:nvSpPr>
        <p:spPr/>
        <p:txBody>
          <a:bodyPr/>
          <a:lstStyle/>
          <a:p>
            <a:r>
              <a:rPr lang="id-ID" sz="2400" dirty="0"/>
              <a:t>Jika suatu titik tetap yang termagnetisasi dengan arah tertentu dilewati oleh celah head, maka arus listrik dengan arah yang ditunjukkan akan mengimbas/ menginduksi kumparan.</a:t>
            </a:r>
          </a:p>
          <a:p>
            <a:endParaRPr lang="id-ID" sz="2400" dirty="0"/>
          </a:p>
          <a:p>
            <a:endParaRPr lang="id-ID" sz="2400" dirty="0"/>
          </a:p>
        </p:txBody>
      </p:sp>
      <p:pic>
        <p:nvPicPr>
          <p:cNvPr id="4098" name="Picture 2" descr="D:\INFORMATIKA\INFORMATIKA\Semester 2 dan 4\Arsitektur dan Organisasi Komputer\Bahan Kuliah\KULIAH\Bahan Kuliah\2016-06-07\026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7984" y="3238227"/>
            <a:ext cx="2880320" cy="29984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20490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id-ID" dirty="0"/>
              <a:t>DISK MAGNETIK</a:t>
            </a:r>
            <a:br>
              <a:rPr lang="id-ID" dirty="0"/>
            </a:br>
            <a:r>
              <a:rPr lang="id-ID" sz="2800" dirty="0">
                <a:solidFill>
                  <a:srgbClr val="FFFF00"/>
                </a:solidFill>
              </a:rPr>
              <a:t>Perekaman dengan head terpisah</a:t>
            </a:r>
          </a:p>
        </p:txBody>
      </p:sp>
      <p:sp>
        <p:nvSpPr>
          <p:cNvPr id="3" name="Content Placeholder 2"/>
          <p:cNvSpPr>
            <a:spLocks noGrp="1"/>
          </p:cNvSpPr>
          <p:nvPr>
            <p:ph idx="1"/>
          </p:nvPr>
        </p:nvSpPr>
        <p:spPr/>
        <p:txBody>
          <a:bodyPr/>
          <a:lstStyle/>
          <a:p>
            <a:r>
              <a:rPr lang="id-ID" sz="2400" dirty="0"/>
              <a:t>Tetapi jika suatu bagian titik termagnetisasi dengan arah berlawanan dilewati oleh celah head, maka arah arus listrik akan menginduksi dengan arah berlawanan.</a:t>
            </a:r>
          </a:p>
          <a:p>
            <a:pPr marL="0" indent="0">
              <a:buNone/>
            </a:pPr>
            <a:endParaRPr lang="id-ID" sz="2400" dirty="0"/>
          </a:p>
        </p:txBody>
      </p:sp>
      <p:pic>
        <p:nvPicPr>
          <p:cNvPr id="5122" name="Picture 2" descr="D:\INFORMATIKA\INFORMATIKA\Semester 2 dan 4\Arsitektur dan Organisasi Komputer\Bahan Kuliah\KULIAH\Bahan Kuliah\2016-06-07\026b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4048" y="2996952"/>
            <a:ext cx="2912715" cy="28543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39797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id-ID" dirty="0"/>
              <a:t>DISK MAGNETIK</a:t>
            </a:r>
            <a:br>
              <a:rPr lang="id-ID" dirty="0"/>
            </a:br>
            <a:r>
              <a:rPr lang="id-ID" sz="2800" dirty="0">
                <a:solidFill>
                  <a:srgbClr val="FFFF00"/>
                </a:solidFill>
              </a:rPr>
              <a:t>Perekaman dengan head terpisah</a:t>
            </a:r>
          </a:p>
        </p:txBody>
      </p:sp>
      <p:sp>
        <p:nvSpPr>
          <p:cNvPr id="3" name="Content Placeholder 2"/>
          <p:cNvSpPr>
            <a:spLocks noGrp="1"/>
          </p:cNvSpPr>
          <p:nvPr>
            <p:ph idx="1"/>
          </p:nvPr>
        </p:nvSpPr>
        <p:spPr/>
        <p:txBody>
          <a:bodyPr/>
          <a:lstStyle/>
          <a:p>
            <a:r>
              <a:rPr lang="id-ID" sz="2400" dirty="0">
                <a:solidFill>
                  <a:srgbClr val="00B0F0"/>
                </a:solidFill>
              </a:rPr>
              <a:t>Pendeteksian arah bagian titik yang termagnetisasi dengan pengukuran arus induksi merupakan pembacaan informasi “1” atau “0”</a:t>
            </a:r>
          </a:p>
        </p:txBody>
      </p:sp>
      <p:pic>
        <p:nvPicPr>
          <p:cNvPr id="6147" name="Picture 3" descr="D:\INFORMATIKA\INFORMATIKA\Semester 2 dan 4\Arsitektur dan Organisasi Komputer\Bahan Kuliah\KULIAH\Bahan Kuliah\2016-06-07\026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4987" y="3068960"/>
            <a:ext cx="4755405" cy="2526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98065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id-ID" dirty="0"/>
              <a:t>DISK MAGNETIK</a:t>
            </a:r>
            <a:br>
              <a:rPr lang="id-ID" dirty="0"/>
            </a:br>
            <a:r>
              <a:rPr lang="id-ID" sz="2800" dirty="0">
                <a:solidFill>
                  <a:srgbClr val="FFFF00"/>
                </a:solidFill>
              </a:rPr>
              <a:t>Perekaman dengan dual head</a:t>
            </a:r>
          </a:p>
        </p:txBody>
      </p:sp>
      <p:sp>
        <p:nvSpPr>
          <p:cNvPr id="3" name="Content Placeholder 2"/>
          <p:cNvSpPr>
            <a:spLocks noGrp="1"/>
          </p:cNvSpPr>
          <p:nvPr>
            <p:ph idx="1"/>
          </p:nvPr>
        </p:nvSpPr>
        <p:spPr/>
        <p:txBody>
          <a:bodyPr/>
          <a:lstStyle/>
          <a:p>
            <a:r>
              <a:rPr lang="id-ID" sz="2400" dirty="0"/>
              <a:t>Head magnetik baca/tulis yang sama dapat digunakan untuk menulis data digital atau membaca data digital.</a:t>
            </a:r>
          </a:p>
          <a:p>
            <a:r>
              <a:rPr lang="id-ID" sz="2400" dirty="0"/>
              <a:t>Namun, saat ini </a:t>
            </a:r>
            <a:r>
              <a:rPr lang="id-ID" sz="2400" dirty="0">
                <a:solidFill>
                  <a:srgbClr val="00B0F0"/>
                </a:solidFill>
              </a:rPr>
              <a:t>head yang umum digunakan adalah dual head yang terintegrasi sebagai head baca dan head tulis</a:t>
            </a:r>
          </a:p>
        </p:txBody>
      </p:sp>
      <p:pic>
        <p:nvPicPr>
          <p:cNvPr id="4" name="Picture 2" descr="D:\INFORMATIKA\INFORMATIKA\Semester 2 dan 4\Arsitektur dan Organisasi Komputer\Bahan Kuliah\KULIAH\Bahan Kuliah\2016-06-07\026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59103" y="3645024"/>
            <a:ext cx="3105185" cy="22250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09843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id-ID" dirty="0"/>
              <a:t>DISK MAGNETIK</a:t>
            </a:r>
            <a:br>
              <a:rPr lang="id-ID" dirty="0"/>
            </a:br>
            <a:r>
              <a:rPr lang="id-ID" sz="2800" dirty="0">
                <a:solidFill>
                  <a:srgbClr val="FFFF00"/>
                </a:solidFill>
              </a:rPr>
              <a:t>Jenis-jenis hard disk drive</a:t>
            </a:r>
          </a:p>
        </p:txBody>
      </p:sp>
      <p:sp>
        <p:nvSpPr>
          <p:cNvPr id="3" name="Content Placeholder 2"/>
          <p:cNvSpPr>
            <a:spLocks noGrp="1"/>
          </p:cNvSpPr>
          <p:nvPr>
            <p:ph idx="1"/>
          </p:nvPr>
        </p:nvSpPr>
        <p:spPr/>
        <p:txBody>
          <a:bodyPr/>
          <a:lstStyle/>
          <a:p>
            <a:r>
              <a:rPr lang="id-ID" sz="2400" dirty="0"/>
              <a:t>Pada hard disk drive, piringan berputar pada kecepatan konstan khas 3600 sampai 15000 revolusi per menit (rpm).</a:t>
            </a:r>
          </a:p>
          <a:p>
            <a:r>
              <a:rPr lang="id-ID" sz="2400" dirty="0"/>
              <a:t>Pada floppy disk drive rotasi yang khas antara 300 dan 600 rpm.</a:t>
            </a:r>
          </a:p>
          <a:p>
            <a:r>
              <a:rPr lang="id-ID" sz="2400" dirty="0"/>
              <a:t>Head membaca atau menulis data dengan memagnetisasi bahan magnetik tepat ketika head berada di atas permukaan yang diinginkan.</a:t>
            </a:r>
          </a:p>
        </p:txBody>
      </p:sp>
    </p:spTree>
    <p:extLst>
      <p:ext uri="{BB962C8B-B14F-4D97-AF65-F5344CB8AC3E}">
        <p14:creationId xmlns:p14="http://schemas.microsoft.com/office/powerpoint/2010/main" val="11009843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id-ID" dirty="0"/>
              <a:t>DISK MAGNETIK</a:t>
            </a:r>
            <a:br>
              <a:rPr lang="id-ID" dirty="0"/>
            </a:br>
            <a:r>
              <a:rPr lang="id-ID" sz="2800" dirty="0">
                <a:solidFill>
                  <a:srgbClr val="FFFF00"/>
                </a:solidFill>
              </a:rPr>
              <a:t>Jenis-jenis hard disk drive</a:t>
            </a:r>
          </a:p>
        </p:txBody>
      </p:sp>
      <p:sp>
        <p:nvSpPr>
          <p:cNvPr id="3" name="Content Placeholder 2"/>
          <p:cNvSpPr>
            <a:spLocks noGrp="1"/>
          </p:cNvSpPr>
          <p:nvPr>
            <p:ph idx="1"/>
          </p:nvPr>
        </p:nvSpPr>
        <p:spPr/>
        <p:txBody>
          <a:bodyPr/>
          <a:lstStyle/>
          <a:p>
            <a:r>
              <a:rPr lang="id-ID" sz="2400" dirty="0"/>
              <a:t>Hanya satu head yang digunakan ketika membaca atau menulis, sehingga data disimpan dengan cara serial walaupun head pada prinsipnya dapat digunakan untuk membaca atau menulis beberapa bit secara paralel.</a:t>
            </a:r>
          </a:p>
          <a:p>
            <a:r>
              <a:rPr lang="id-ID" sz="2400" dirty="0"/>
              <a:t>Salah satu alasan mengapa mode operasi paralel tidak umum digunakan karena pada head dapat terjadi misaligned (tidak sejajar) yang mengakibatkan hilangnya data ketika dibaca atau ditulisi</a:t>
            </a:r>
          </a:p>
        </p:txBody>
      </p:sp>
    </p:spTree>
    <p:extLst>
      <p:ext uri="{BB962C8B-B14F-4D97-AF65-F5344CB8AC3E}">
        <p14:creationId xmlns:p14="http://schemas.microsoft.com/office/powerpoint/2010/main" val="348872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id-ID" dirty="0"/>
              <a:t>DISK MAGNETIK</a:t>
            </a:r>
            <a:br>
              <a:rPr lang="id-ID" dirty="0"/>
            </a:br>
            <a:r>
              <a:rPr lang="id-ID" sz="2800" dirty="0">
                <a:solidFill>
                  <a:srgbClr val="FFFF00"/>
                </a:solidFill>
              </a:rPr>
              <a:t>Jenis-jenis hard disk drive</a:t>
            </a:r>
          </a:p>
        </p:txBody>
      </p:sp>
      <p:pic>
        <p:nvPicPr>
          <p:cNvPr id="7170" name="Picture 2" descr="D:\INFORMATIKA\INFORMATIKA\Semester 2 dan 4\Arsitektur dan Organisasi Komputer\Bahan Kuliah\KULIAH\Bahan Kuliah\2016-06-07\003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97124" y="1900238"/>
            <a:ext cx="6067643" cy="4265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62942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id-ID" dirty="0"/>
              <a:t>DISK MAGNETIK</a:t>
            </a:r>
            <a:br>
              <a:rPr lang="id-ID" dirty="0"/>
            </a:br>
            <a:r>
              <a:rPr lang="id-ID" sz="2800" dirty="0">
                <a:solidFill>
                  <a:srgbClr val="FFFF00"/>
                </a:solidFill>
              </a:rPr>
              <a:t>Jenis-jenis hard disk drive</a:t>
            </a:r>
          </a:p>
        </p:txBody>
      </p:sp>
      <p:sp>
        <p:nvSpPr>
          <p:cNvPr id="3" name="Content Placeholder 2"/>
          <p:cNvSpPr>
            <a:spLocks noGrp="1"/>
          </p:cNvSpPr>
          <p:nvPr>
            <p:ph idx="1"/>
          </p:nvPr>
        </p:nvSpPr>
        <p:spPr/>
        <p:txBody>
          <a:bodyPr/>
          <a:lstStyle/>
          <a:p>
            <a:r>
              <a:rPr lang="id-ID" sz="2400" dirty="0">
                <a:solidFill>
                  <a:srgbClr val="00B0F0"/>
                </a:solidFill>
              </a:rPr>
              <a:t>Removable Harddisk Drive</a:t>
            </a:r>
            <a:r>
              <a:rPr lang="id-ID" sz="2400" dirty="0"/>
              <a:t>, disk dapat dipindahkan/ dilepaskan jika tidak digunakan.</a:t>
            </a:r>
          </a:p>
          <a:p>
            <a:r>
              <a:rPr lang="id-ID" sz="2400" dirty="0"/>
              <a:t>Karena itu dapat digunakan untuk disk pack yang lain, selain itu data yang dibuat pada satu disk drive dapat ditransfer ke drive/kompute lain.</a:t>
            </a:r>
          </a:p>
          <a:p>
            <a:r>
              <a:rPr lang="id-ID" sz="2400" dirty="0"/>
              <a:t>Pada </a:t>
            </a:r>
            <a:r>
              <a:rPr lang="id-ID" sz="2400" dirty="0">
                <a:solidFill>
                  <a:srgbClr val="00B0F0"/>
                </a:solidFill>
              </a:rPr>
              <a:t>fixed disk drive</a:t>
            </a:r>
            <a:r>
              <a:rPr lang="id-ID" sz="2400" dirty="0"/>
              <a:t>, disk tidak dapat dilepaskan dari disk drive.</a:t>
            </a:r>
          </a:p>
        </p:txBody>
      </p:sp>
    </p:spTree>
    <p:extLst>
      <p:ext uri="{BB962C8B-B14F-4D97-AF65-F5344CB8AC3E}">
        <p14:creationId xmlns:p14="http://schemas.microsoft.com/office/powerpoint/2010/main" val="35033382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id-ID" dirty="0"/>
              <a:t>DISK MAGNETIK</a:t>
            </a:r>
            <a:br>
              <a:rPr lang="id-ID" dirty="0"/>
            </a:br>
            <a:r>
              <a:rPr lang="id-ID" sz="2800" dirty="0">
                <a:solidFill>
                  <a:srgbClr val="FFFF00"/>
                </a:solidFill>
              </a:rPr>
              <a:t>Jenis-jenis hard disk drive</a:t>
            </a:r>
          </a:p>
        </p:txBody>
      </p:sp>
      <p:sp>
        <p:nvSpPr>
          <p:cNvPr id="3" name="Content Placeholder 2"/>
          <p:cNvSpPr>
            <a:spLocks noGrp="1"/>
          </p:cNvSpPr>
          <p:nvPr>
            <p:ph idx="1"/>
          </p:nvPr>
        </p:nvSpPr>
        <p:spPr/>
        <p:txBody>
          <a:bodyPr/>
          <a:lstStyle/>
          <a:p>
            <a:r>
              <a:rPr lang="id-ID" sz="2400" dirty="0"/>
              <a:t>Pada </a:t>
            </a:r>
            <a:r>
              <a:rPr lang="id-ID" sz="2400" dirty="0">
                <a:solidFill>
                  <a:srgbClr val="00B0F0"/>
                </a:solidFill>
              </a:rPr>
              <a:t>moving head disk drive</a:t>
            </a:r>
            <a:r>
              <a:rPr lang="id-ID" sz="2400" dirty="0"/>
              <a:t>, head baca/tulis bergerak dari satu track ke track lain seperti yang diperintahkan oleh komputer. Oveable head hanya terdapat satu pada setiap permukaan piringan. Pada fixed disk drive, head baca/tulis tetap tidak dapat berpindah.</a:t>
            </a:r>
          </a:p>
          <a:p>
            <a:r>
              <a:rPr lang="id-ID" sz="2400" dirty="0"/>
              <a:t>Karena itu harus satu head untuk satu track.</a:t>
            </a:r>
          </a:p>
        </p:txBody>
      </p:sp>
    </p:spTree>
    <p:extLst>
      <p:ext uri="{BB962C8B-B14F-4D97-AF65-F5344CB8AC3E}">
        <p14:creationId xmlns:p14="http://schemas.microsoft.com/office/powerpoint/2010/main" val="31162681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id-ID" dirty="0"/>
              <a:t>DISK MAGNETIK</a:t>
            </a:r>
            <a:br>
              <a:rPr lang="id-ID" dirty="0"/>
            </a:br>
            <a:r>
              <a:rPr lang="id-ID" sz="2800" dirty="0">
                <a:solidFill>
                  <a:srgbClr val="FFFF00"/>
                </a:solidFill>
              </a:rPr>
              <a:t>Jenis-jenis hard disk drive</a:t>
            </a:r>
          </a:p>
        </p:txBody>
      </p:sp>
      <p:sp>
        <p:nvSpPr>
          <p:cNvPr id="3" name="Content Placeholder 2"/>
          <p:cNvSpPr>
            <a:spLocks noGrp="1"/>
          </p:cNvSpPr>
          <p:nvPr>
            <p:ph idx="1"/>
          </p:nvPr>
        </p:nvSpPr>
        <p:spPr/>
        <p:txBody>
          <a:bodyPr/>
          <a:lstStyle/>
          <a:p>
            <a:r>
              <a:rPr lang="id-ID" sz="2400" dirty="0"/>
              <a:t>Pada </a:t>
            </a:r>
            <a:r>
              <a:rPr lang="id-ID" sz="2400" dirty="0">
                <a:solidFill>
                  <a:srgbClr val="00B0F0"/>
                </a:solidFill>
              </a:rPr>
              <a:t>single head</a:t>
            </a:r>
            <a:r>
              <a:rPr lang="id-ID" sz="2400" dirty="0"/>
              <a:t>, ada satu head untuk setiap permukaan. Semua ini dicantolkan pada sebuah spindle dan selalu bergerak bersama. Pada saat yang sama semua head berada pada silinder yang sama</a:t>
            </a:r>
          </a:p>
        </p:txBody>
      </p:sp>
    </p:spTree>
    <p:extLst>
      <p:ext uri="{BB962C8B-B14F-4D97-AF65-F5344CB8AC3E}">
        <p14:creationId xmlns:p14="http://schemas.microsoft.com/office/powerpoint/2010/main" val="22427572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id-ID" dirty="0"/>
              <a:t>DISK MAGNETIK</a:t>
            </a:r>
            <a:br>
              <a:rPr lang="id-ID" dirty="0"/>
            </a:br>
            <a:r>
              <a:rPr lang="id-ID" sz="2800" dirty="0">
                <a:solidFill>
                  <a:srgbClr val="FFFF00"/>
                </a:solidFill>
              </a:rPr>
              <a:t>Jenis-jenis hard disk drive</a:t>
            </a:r>
          </a:p>
        </p:txBody>
      </p:sp>
      <p:sp>
        <p:nvSpPr>
          <p:cNvPr id="3" name="Content Placeholder 2"/>
          <p:cNvSpPr>
            <a:spLocks noGrp="1"/>
          </p:cNvSpPr>
          <p:nvPr>
            <p:ph idx="1"/>
          </p:nvPr>
        </p:nvSpPr>
        <p:spPr/>
        <p:txBody>
          <a:bodyPr/>
          <a:lstStyle/>
          <a:p>
            <a:r>
              <a:rPr lang="id-ID" sz="2400" dirty="0"/>
              <a:t>Pada </a:t>
            </a:r>
            <a:r>
              <a:rPr lang="id-ID" sz="2400" dirty="0">
                <a:solidFill>
                  <a:srgbClr val="00B0F0"/>
                </a:solidFill>
              </a:rPr>
              <a:t>dual head</a:t>
            </a:r>
            <a:r>
              <a:rPr lang="id-ID" sz="2400" dirty="0"/>
              <a:t>, ada dua head untuk setiap permukaan.</a:t>
            </a:r>
          </a:p>
          <a:p>
            <a:r>
              <a:rPr lang="id-ID" sz="2400" dirty="0"/>
              <a:t>Bila satu set (kumpulan) head berada dalam posisi awal, yaitu silinder 0, maka kumpulan head lainnya ditempatkan di atas silinder nomor pertengahan. </a:t>
            </a:r>
          </a:p>
          <a:p>
            <a:r>
              <a:rPr lang="id-ID" sz="2400" dirty="0"/>
              <a:t>Ketika head kumpulan pertama tiba pada silinder nomor pertengahan, maka head kumpulan kedua meraih atau menuju ke silinder terakhir.</a:t>
            </a:r>
          </a:p>
          <a:p>
            <a:r>
              <a:rPr lang="id-ID" sz="2400" dirty="0"/>
              <a:t>Jadi satu kumpulan head berada pada silinder paruh pertama dan kumpulan head kedua berada pada silinder paruh kedua.</a:t>
            </a:r>
          </a:p>
        </p:txBody>
      </p:sp>
    </p:spTree>
    <p:extLst>
      <p:ext uri="{BB962C8B-B14F-4D97-AF65-F5344CB8AC3E}">
        <p14:creationId xmlns:p14="http://schemas.microsoft.com/office/powerpoint/2010/main" val="19836194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id-ID" dirty="0"/>
              <a:t>DISK MAGNETIK</a:t>
            </a:r>
            <a:br>
              <a:rPr lang="id-ID" dirty="0"/>
            </a:br>
            <a:r>
              <a:rPr lang="id-ID" sz="2800" dirty="0">
                <a:solidFill>
                  <a:srgbClr val="FFFF00"/>
                </a:solidFill>
              </a:rPr>
              <a:t>Jenis-jenis hard disk drive</a:t>
            </a:r>
          </a:p>
        </p:txBody>
      </p:sp>
      <p:sp>
        <p:nvSpPr>
          <p:cNvPr id="3" name="Content Placeholder 2"/>
          <p:cNvSpPr>
            <a:spLocks noGrp="1"/>
          </p:cNvSpPr>
          <p:nvPr>
            <p:ph idx="1"/>
          </p:nvPr>
        </p:nvSpPr>
        <p:spPr/>
        <p:txBody>
          <a:bodyPr/>
          <a:lstStyle/>
          <a:p>
            <a:r>
              <a:rPr lang="id-ID" sz="2400" dirty="0"/>
              <a:t>Istilah </a:t>
            </a:r>
            <a:r>
              <a:rPr lang="id-ID" sz="2400" dirty="0">
                <a:solidFill>
                  <a:srgbClr val="00B0F0"/>
                </a:solidFill>
              </a:rPr>
              <a:t>winchester</a:t>
            </a:r>
            <a:r>
              <a:rPr lang="id-ID" sz="2400" dirty="0"/>
              <a:t> merujuk pada suatu teknologi baru yang diperkenalkan oleh IBM pada tahun 1973.</a:t>
            </a:r>
          </a:p>
          <a:p>
            <a:r>
              <a:rPr lang="id-ID" sz="2400" dirty="0"/>
              <a:t>Semua disk drive di pasaran hingga tahun 1973 merupakan </a:t>
            </a:r>
            <a:r>
              <a:rPr lang="id-ID" sz="2400" dirty="0">
                <a:solidFill>
                  <a:srgbClr val="00B0F0"/>
                </a:solidFill>
              </a:rPr>
              <a:t>non-winchester disk drive</a:t>
            </a:r>
            <a:r>
              <a:rPr lang="id-ID" sz="2400" dirty="0"/>
              <a:t>.</a:t>
            </a:r>
          </a:p>
          <a:p>
            <a:r>
              <a:rPr lang="id-ID" sz="2400" dirty="0"/>
              <a:t>Teknologi winchester dianggap suatu revolusi atau terobosan baru dalam harddisk drive.</a:t>
            </a:r>
          </a:p>
        </p:txBody>
      </p:sp>
    </p:spTree>
    <p:extLst>
      <p:ext uri="{BB962C8B-B14F-4D97-AF65-F5344CB8AC3E}">
        <p14:creationId xmlns:p14="http://schemas.microsoft.com/office/powerpoint/2010/main" val="19478461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id-ID" dirty="0"/>
              <a:t>DISK MAGNETIK</a:t>
            </a:r>
            <a:br>
              <a:rPr lang="id-ID" dirty="0"/>
            </a:br>
            <a:r>
              <a:rPr lang="id-ID" sz="2800" dirty="0">
                <a:solidFill>
                  <a:srgbClr val="FFFF00"/>
                </a:solidFill>
              </a:rPr>
              <a:t>Jenis-jenis hard disk drive</a:t>
            </a:r>
          </a:p>
        </p:txBody>
      </p:sp>
      <p:sp>
        <p:nvSpPr>
          <p:cNvPr id="3" name="Content Placeholder 2"/>
          <p:cNvSpPr>
            <a:spLocks noGrp="1"/>
          </p:cNvSpPr>
          <p:nvPr>
            <p:ph idx="1"/>
          </p:nvPr>
        </p:nvSpPr>
        <p:spPr/>
        <p:txBody>
          <a:bodyPr/>
          <a:lstStyle/>
          <a:p>
            <a:pPr marL="0" indent="0">
              <a:buNone/>
            </a:pPr>
            <a:r>
              <a:rPr lang="id-ID" sz="2400" dirty="0">
                <a:solidFill>
                  <a:srgbClr val="00B0F0"/>
                </a:solidFill>
              </a:rPr>
              <a:t>Fitur utama teknologi winchester adalah:</a:t>
            </a:r>
          </a:p>
          <a:p>
            <a:pPr marL="457200" indent="-457200">
              <a:buAutoNum type="arabicPeriod"/>
            </a:pPr>
            <a:r>
              <a:rPr lang="id-ID" sz="2400" dirty="0"/>
              <a:t>Head baca/tulis dan disk ditempatkan dalam suatu tempat yang tersegel</a:t>
            </a:r>
          </a:p>
          <a:p>
            <a:pPr marL="457200" indent="-457200">
              <a:buAutoNum type="arabicPeriod"/>
            </a:pPr>
            <a:r>
              <a:rPr lang="id-ID" sz="2400" dirty="0"/>
              <a:t>Head melayang berada sangat dekat dengan hard disk sekitar lebih kecil dari 19 mikron inch</a:t>
            </a:r>
          </a:p>
          <a:p>
            <a:pPr marL="457200" indent="-457200">
              <a:buAutoNum type="arabicPeriod"/>
            </a:pPr>
            <a:r>
              <a:rPr lang="id-ID" sz="2400" dirty="0"/>
              <a:t>Head diparkir pada zona parkir (landing zone) ketika disk tidak berputar. Head akan melayang atau mendarat pada lapisan tipis di udara ketika disk mulai start. Tidak ada data yang direkam pada landing zone</a:t>
            </a:r>
          </a:p>
          <a:p>
            <a:pPr marL="457200" indent="-457200">
              <a:buAutoNum type="arabicPeriod"/>
            </a:pPr>
            <a:r>
              <a:rPr lang="id-ID" sz="2400" dirty="0"/>
              <a:t>Permukaan disk diberi pelumas untuk mencegah kerusakan pada head atau track.</a:t>
            </a:r>
          </a:p>
        </p:txBody>
      </p:sp>
    </p:spTree>
    <p:extLst>
      <p:ext uri="{BB962C8B-B14F-4D97-AF65-F5344CB8AC3E}">
        <p14:creationId xmlns:p14="http://schemas.microsoft.com/office/powerpoint/2010/main" val="19974529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id-ID" dirty="0"/>
              <a:t>DISK MAGNETIK</a:t>
            </a:r>
            <a:br>
              <a:rPr lang="id-ID" dirty="0"/>
            </a:br>
            <a:r>
              <a:rPr lang="id-ID" sz="2800" dirty="0">
                <a:solidFill>
                  <a:srgbClr val="FFFF00"/>
                </a:solidFill>
              </a:rPr>
              <a:t>Jenis-jenis hard disk drive</a:t>
            </a:r>
          </a:p>
        </p:txBody>
      </p:sp>
      <p:sp>
        <p:nvSpPr>
          <p:cNvPr id="3" name="Content Placeholder 2"/>
          <p:cNvSpPr>
            <a:spLocks noGrp="1"/>
          </p:cNvSpPr>
          <p:nvPr>
            <p:ph idx="1"/>
          </p:nvPr>
        </p:nvSpPr>
        <p:spPr/>
        <p:txBody>
          <a:bodyPr/>
          <a:lstStyle/>
          <a:p>
            <a:r>
              <a:rPr lang="id-ID" sz="2400" dirty="0"/>
              <a:t>Harddisk winchester tidak memerlukan perawatan preventif.</a:t>
            </a:r>
          </a:p>
          <a:p>
            <a:r>
              <a:rPr lang="id-ID" sz="2400" dirty="0"/>
              <a:t>Densitas track yang lebih tinggi dan densitas bit-bit diperoleh pada teknologi winchester.</a:t>
            </a:r>
          </a:p>
          <a:p>
            <a:r>
              <a:rPr lang="id-ID" sz="2400" dirty="0"/>
              <a:t>Walaupun terdapat sistem preventif untuk melawan kerusakan head, yaitu sentuhan head disk, suatu kecelakaan head-crash (kerusakan head) dapat merusak data yang tersimpan dalam disk.</a:t>
            </a:r>
          </a:p>
          <a:p>
            <a:r>
              <a:rPr lang="id-ID" sz="2400" dirty="0"/>
              <a:t>Karena itu pemakai diharuskan mempunyai back-up data.</a:t>
            </a:r>
          </a:p>
        </p:txBody>
      </p:sp>
    </p:spTree>
    <p:extLst>
      <p:ext uri="{BB962C8B-B14F-4D97-AF65-F5344CB8AC3E}">
        <p14:creationId xmlns:p14="http://schemas.microsoft.com/office/powerpoint/2010/main" val="27139866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id-ID" dirty="0"/>
              <a:t>DISK MAGNETIK</a:t>
            </a:r>
            <a:br>
              <a:rPr lang="id-ID" dirty="0"/>
            </a:br>
            <a:r>
              <a:rPr lang="id-ID" sz="2800" dirty="0">
                <a:solidFill>
                  <a:srgbClr val="FFFF00"/>
                </a:solidFill>
              </a:rPr>
              <a:t>Ilustrasi track dan sektor</a:t>
            </a:r>
          </a:p>
        </p:txBody>
      </p:sp>
      <p:pic>
        <p:nvPicPr>
          <p:cNvPr id="8194" name="Picture 2" descr="D:\INFORMATIKA\INFORMATIKA\Semester 2 dan 4\Arsitektur dan Organisasi Komputer\Bahan Kuliah\KULIAH\Bahan Kuliah\2016-06-07\004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57674" y="1854200"/>
            <a:ext cx="4554686" cy="46846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09843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id-ID" dirty="0"/>
              <a:t>DISK MAGNETIK</a:t>
            </a:r>
            <a:br>
              <a:rPr lang="id-ID" dirty="0"/>
            </a:br>
            <a:r>
              <a:rPr lang="id-ID" sz="2800" dirty="0">
                <a:solidFill>
                  <a:srgbClr val="FFFF00"/>
                </a:solidFill>
              </a:rPr>
              <a:t>Track dan Spot</a:t>
            </a:r>
          </a:p>
        </p:txBody>
      </p:sp>
      <p:sp>
        <p:nvSpPr>
          <p:cNvPr id="3" name="Content Placeholder 2"/>
          <p:cNvSpPr>
            <a:spLocks noGrp="1"/>
          </p:cNvSpPr>
          <p:nvPr>
            <p:ph idx="1"/>
          </p:nvPr>
        </p:nvSpPr>
        <p:spPr/>
        <p:txBody>
          <a:bodyPr/>
          <a:lstStyle/>
          <a:p>
            <a:r>
              <a:rPr lang="id-ID" sz="2400" dirty="0">
                <a:solidFill>
                  <a:srgbClr val="00B0F0"/>
                </a:solidFill>
              </a:rPr>
              <a:t>Permukaan disk dibagi dalam lingkaran-lingkaran konsentrik (lingkaran dalam lingkaran) yang disebut track</a:t>
            </a:r>
            <a:r>
              <a:rPr lang="id-ID" sz="2400" dirty="0"/>
              <a:t>.</a:t>
            </a:r>
          </a:p>
          <a:p>
            <a:r>
              <a:rPr lang="id-ID" sz="2400" dirty="0"/>
              <a:t>Pada setiap permukaan terdapat ribuan track.</a:t>
            </a:r>
          </a:p>
          <a:p>
            <a:r>
              <a:rPr lang="id-ID" sz="2400" dirty="0"/>
              <a:t>Track yang lebih tebal menyimpan lebih besar.</a:t>
            </a:r>
          </a:p>
          <a:p>
            <a:r>
              <a:rPr lang="id-ID" sz="2400" dirty="0"/>
              <a:t>Bit-bit data direkam sebagai titik magnetik kecil di atas track.</a:t>
            </a:r>
          </a:p>
          <a:p>
            <a:r>
              <a:rPr lang="id-ID" sz="2400" dirty="0">
                <a:solidFill>
                  <a:srgbClr val="00B0F0"/>
                </a:solidFill>
              </a:rPr>
              <a:t>Spot yang lebih kecil, mempunyai bit per inch lebih besar dan penyimpanan yang lebih besar</a:t>
            </a:r>
            <a:r>
              <a:rPr lang="id-ID" sz="2400" dirty="0"/>
              <a:t>.</a:t>
            </a:r>
          </a:p>
        </p:txBody>
      </p:sp>
    </p:spTree>
    <p:extLst>
      <p:ext uri="{BB962C8B-B14F-4D97-AF65-F5344CB8AC3E}">
        <p14:creationId xmlns:p14="http://schemas.microsoft.com/office/powerpoint/2010/main" val="11009843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id-ID" dirty="0"/>
              <a:t>DISK MAGNETIK</a:t>
            </a:r>
            <a:br>
              <a:rPr lang="id-ID" dirty="0"/>
            </a:br>
            <a:r>
              <a:rPr lang="id-ID" sz="2800" dirty="0">
                <a:solidFill>
                  <a:srgbClr val="FFFF00"/>
                </a:solidFill>
              </a:rPr>
              <a:t>Susunan piringan dan track</a:t>
            </a:r>
          </a:p>
        </p:txBody>
      </p:sp>
      <p:sp>
        <p:nvSpPr>
          <p:cNvPr id="3" name="Content Placeholder 2"/>
          <p:cNvSpPr>
            <a:spLocks noGrp="1"/>
          </p:cNvSpPr>
          <p:nvPr>
            <p:ph idx="1"/>
          </p:nvPr>
        </p:nvSpPr>
        <p:spPr/>
        <p:txBody>
          <a:bodyPr/>
          <a:lstStyle/>
          <a:p>
            <a:r>
              <a:rPr lang="id-ID" sz="2400" dirty="0">
                <a:solidFill>
                  <a:srgbClr val="00B0F0"/>
                </a:solidFill>
              </a:rPr>
              <a:t>Kumpulan semua track yang berada dalam posisi yang relatif sama/sejajar pada susunan piringan disebut silinder</a:t>
            </a:r>
          </a:p>
        </p:txBody>
      </p:sp>
      <p:pic>
        <p:nvPicPr>
          <p:cNvPr id="9218" name="Picture 2" descr="D:\INFORMATIKA\INFORMATIKA\Semester 2 dan 4\Arsitektur dan Organisasi Komputer\Bahan Kuliah\KULIAH\Bahan Kuliah\2016-06-07\005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4683" y="2851522"/>
            <a:ext cx="4231653" cy="35298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03994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id-ID" dirty="0"/>
              <a:t>DISK MAGNETIK</a:t>
            </a:r>
            <a:br>
              <a:rPr lang="id-ID" dirty="0"/>
            </a:br>
            <a:r>
              <a:rPr lang="id-ID" sz="2800" dirty="0">
                <a:solidFill>
                  <a:srgbClr val="FFFF00"/>
                </a:solidFill>
              </a:rPr>
              <a:t>Sektor</a:t>
            </a:r>
          </a:p>
        </p:txBody>
      </p:sp>
      <p:sp>
        <p:nvSpPr>
          <p:cNvPr id="3" name="Content Placeholder 2"/>
          <p:cNvSpPr>
            <a:spLocks noGrp="1"/>
          </p:cNvSpPr>
          <p:nvPr>
            <p:ph idx="1"/>
          </p:nvPr>
        </p:nvSpPr>
        <p:spPr/>
        <p:txBody>
          <a:bodyPr/>
          <a:lstStyle/>
          <a:p>
            <a:r>
              <a:rPr lang="id-ID" sz="2400" dirty="0">
                <a:solidFill>
                  <a:srgbClr val="00B0F0"/>
                </a:solidFill>
              </a:rPr>
              <a:t>Lebih jauh track dibagi menjadi sektor-sektor yang menyimpan sebuah blok data yang dibaca atau ditulisi dalam satu waktu</a:t>
            </a:r>
            <a:r>
              <a:rPr lang="id-ID" sz="2400" dirty="0"/>
              <a:t>.</a:t>
            </a:r>
          </a:p>
          <a:p>
            <a:r>
              <a:rPr lang="id-ID" sz="2400" dirty="0"/>
              <a:t>Misalnya READ SECTOR 782, WRITE SECTOR 5448.</a:t>
            </a:r>
          </a:p>
          <a:p>
            <a:r>
              <a:rPr lang="id-ID" sz="2400" dirty="0"/>
              <a:t>Pada setiap track terdapat ratusan sektor.</a:t>
            </a:r>
          </a:p>
          <a:p>
            <a:r>
              <a:rPr lang="id-ID" sz="2400" dirty="0"/>
              <a:t>Untuk memperbarui disk, satu atau lebih sektor dibaca ke dalam komputer, diubah dan ditulisi kembali ke dalam disk.</a:t>
            </a:r>
          </a:p>
          <a:p>
            <a:r>
              <a:rPr lang="id-ID" sz="2400" dirty="0"/>
              <a:t>Sistem operasi yang mengatur bagaimana menerapkan data ke dalam ruang tetap ini.</a:t>
            </a:r>
          </a:p>
        </p:txBody>
      </p:sp>
    </p:spTree>
    <p:extLst>
      <p:ext uri="{BB962C8B-B14F-4D97-AF65-F5344CB8AC3E}">
        <p14:creationId xmlns:p14="http://schemas.microsoft.com/office/powerpoint/2010/main" val="11009843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id-ID" dirty="0"/>
              <a:t>DISK MAGNETIK</a:t>
            </a:r>
            <a:br>
              <a:rPr lang="id-ID" dirty="0"/>
            </a:br>
            <a:r>
              <a:rPr lang="id-ID" sz="2800" dirty="0">
                <a:solidFill>
                  <a:srgbClr val="FFFF00"/>
                </a:solidFill>
              </a:rPr>
              <a:t>Sektor</a:t>
            </a:r>
          </a:p>
        </p:txBody>
      </p:sp>
      <p:sp>
        <p:nvSpPr>
          <p:cNvPr id="3" name="Content Placeholder 2"/>
          <p:cNvSpPr>
            <a:spLocks noGrp="1"/>
          </p:cNvSpPr>
          <p:nvPr>
            <p:ph idx="1"/>
          </p:nvPr>
        </p:nvSpPr>
        <p:spPr/>
        <p:txBody>
          <a:bodyPr/>
          <a:lstStyle/>
          <a:p>
            <a:r>
              <a:rPr lang="id-ID" sz="2400" dirty="0"/>
              <a:t>Di antara track terdapat </a:t>
            </a:r>
            <a:r>
              <a:rPr lang="id-ID" sz="2400" dirty="0">
                <a:solidFill>
                  <a:srgbClr val="00B0F0"/>
                </a:solidFill>
              </a:rPr>
              <a:t>grap (pemisah)</a:t>
            </a:r>
            <a:r>
              <a:rPr lang="id-ID" sz="2400" dirty="0"/>
              <a:t>, demikian halnya pada sektor.</a:t>
            </a:r>
          </a:p>
          <a:p>
            <a:r>
              <a:rPr lang="id-ID" sz="2400" dirty="0"/>
              <a:t>Hal ini </a:t>
            </a:r>
            <a:r>
              <a:rPr lang="id-ID" sz="2400" dirty="0">
                <a:solidFill>
                  <a:srgbClr val="00B0F0"/>
                </a:solidFill>
              </a:rPr>
              <a:t>bertujuan mencegah atau mengurangi error karena adanya misalignment (kesemrawutan) atau ketidaklurusan head atau adanya interferensi/gangguan medan-medan magnetik</a:t>
            </a:r>
          </a:p>
          <a:p>
            <a:r>
              <a:rPr lang="id-ID" sz="2400" dirty="0"/>
              <a:t>Semakin mendekati pusat disk, maka ukuran fisik sektor semakin kecil.</a:t>
            </a:r>
          </a:p>
          <a:p>
            <a:r>
              <a:rPr lang="id-ID" sz="2400" dirty="0"/>
              <a:t>Karena jumlah bit per sektor konstan, ukuran sebuah bit juga berkurang.</a:t>
            </a:r>
          </a:p>
        </p:txBody>
      </p:sp>
    </p:spTree>
    <p:extLst>
      <p:ext uri="{BB962C8B-B14F-4D97-AF65-F5344CB8AC3E}">
        <p14:creationId xmlns:p14="http://schemas.microsoft.com/office/powerpoint/2010/main" val="6892009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id-ID" dirty="0"/>
              <a:t>DISK MAGNETIK</a:t>
            </a:r>
            <a:br>
              <a:rPr lang="id-ID" dirty="0"/>
            </a:br>
            <a:r>
              <a:rPr lang="id-ID" sz="2800" dirty="0">
                <a:solidFill>
                  <a:srgbClr val="FFFF00"/>
                </a:solidFill>
              </a:rPr>
              <a:t>Sektor</a:t>
            </a:r>
          </a:p>
        </p:txBody>
      </p:sp>
      <p:sp>
        <p:nvSpPr>
          <p:cNvPr id="3" name="Content Placeholder 2"/>
          <p:cNvSpPr>
            <a:spLocks noGrp="1"/>
          </p:cNvSpPr>
          <p:nvPr>
            <p:ph idx="1"/>
          </p:nvPr>
        </p:nvSpPr>
        <p:spPr/>
        <p:txBody>
          <a:bodyPr/>
          <a:lstStyle/>
          <a:p>
            <a:r>
              <a:rPr lang="id-ID" sz="2400" dirty="0"/>
              <a:t>Bit yang dekat dengan pusat disk yang berputar melewati sebuah titik tetap seperti head baca/tulis </a:t>
            </a:r>
            <a:r>
              <a:rPr lang="id-ID" sz="2400" dirty="0">
                <a:solidFill>
                  <a:srgbClr val="00B0F0"/>
                </a:solidFill>
              </a:rPr>
              <a:t>kecepatannya lebih lambat daripada bit terluar</a:t>
            </a:r>
            <a:r>
              <a:rPr lang="id-ID" sz="2400" dirty="0"/>
              <a:t>.</a:t>
            </a:r>
          </a:p>
          <a:p>
            <a:r>
              <a:rPr lang="id-ID" sz="2400" dirty="0"/>
              <a:t>Karena itu, ada beberapa yang harus dicari untuk mengkompensasi variasi kecepatan agar head dapat membaca semua bit dengan kecepatan yang sama.</a:t>
            </a:r>
          </a:p>
          <a:p>
            <a:r>
              <a:rPr lang="id-ID" sz="2400" dirty="0"/>
              <a:t>Hal ini dapat dilakukan </a:t>
            </a:r>
            <a:r>
              <a:rPr lang="id-ID" sz="2400" dirty="0">
                <a:solidFill>
                  <a:srgbClr val="00B0F0"/>
                </a:solidFill>
              </a:rPr>
              <a:t>dengan meningkatkan ruang spasi antar bit-bit informasi yang direkam pada segmen-segmen disk sehingga informasi kemudian dapat di-scan dengan kecepatan yang sama pada kecepatan rotasi disk yang tetap</a:t>
            </a:r>
            <a:r>
              <a:rPr lang="id-ID" sz="2400" dirty="0"/>
              <a:t>.</a:t>
            </a:r>
          </a:p>
        </p:txBody>
      </p:sp>
    </p:spTree>
    <p:extLst>
      <p:ext uri="{BB962C8B-B14F-4D97-AF65-F5344CB8AC3E}">
        <p14:creationId xmlns:p14="http://schemas.microsoft.com/office/powerpoint/2010/main" val="7756231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id-ID" dirty="0"/>
              <a:t>DISK MAGNETIK</a:t>
            </a:r>
            <a:br>
              <a:rPr lang="id-ID" dirty="0"/>
            </a:br>
            <a:r>
              <a:rPr lang="id-ID" sz="2800" dirty="0">
                <a:solidFill>
                  <a:srgbClr val="FFFF00"/>
                </a:solidFill>
              </a:rPr>
              <a:t>Sektor</a:t>
            </a:r>
          </a:p>
        </p:txBody>
      </p:sp>
      <p:sp>
        <p:nvSpPr>
          <p:cNvPr id="3" name="Content Placeholder 2"/>
          <p:cNvSpPr>
            <a:spLocks noGrp="1"/>
          </p:cNvSpPr>
          <p:nvPr>
            <p:ph idx="1"/>
          </p:nvPr>
        </p:nvSpPr>
        <p:spPr/>
        <p:txBody>
          <a:bodyPr/>
          <a:lstStyle/>
          <a:p>
            <a:r>
              <a:rPr lang="id-ID" sz="2400" dirty="0"/>
              <a:t>Cara ini dikenal dengan </a:t>
            </a:r>
            <a:r>
              <a:rPr lang="id-ID" sz="2400" dirty="0">
                <a:solidFill>
                  <a:srgbClr val="00B0F0"/>
                </a:solidFill>
              </a:rPr>
              <a:t>kecepatan sudut tetap (constant angular velocity CAV)</a:t>
            </a:r>
            <a:r>
              <a:rPr lang="id-ID" sz="2400" dirty="0"/>
              <a:t>.</a:t>
            </a:r>
          </a:p>
          <a:p>
            <a:r>
              <a:rPr lang="id-ID" sz="2400" dirty="0"/>
              <a:t>Tata letak disk menggunakan CAV </a:t>
            </a:r>
          </a:p>
        </p:txBody>
      </p:sp>
      <p:pic>
        <p:nvPicPr>
          <p:cNvPr id="1026" name="Picture 2" descr="D:\INFORMATIKA\INFORMATIKA\Semester 2 dan 4\Arsitektur dan Organisasi Komputer\Bahan Kuliah\KULIAH\Bahan Kuliah\2016-06-07\006a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01753" y="2996952"/>
            <a:ext cx="3406551" cy="31493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30342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id-ID" dirty="0"/>
              <a:t>DISK MAGNETIK</a:t>
            </a:r>
            <a:br>
              <a:rPr lang="id-ID" dirty="0"/>
            </a:br>
            <a:r>
              <a:rPr lang="id-ID" sz="2800" dirty="0">
                <a:solidFill>
                  <a:srgbClr val="FFFF00"/>
                </a:solidFill>
              </a:rPr>
              <a:t>Sektor</a:t>
            </a:r>
          </a:p>
        </p:txBody>
      </p:sp>
      <p:sp>
        <p:nvSpPr>
          <p:cNvPr id="3" name="Content Placeholder 2"/>
          <p:cNvSpPr>
            <a:spLocks noGrp="1"/>
          </p:cNvSpPr>
          <p:nvPr>
            <p:ph idx="1"/>
          </p:nvPr>
        </p:nvSpPr>
        <p:spPr/>
        <p:txBody>
          <a:bodyPr/>
          <a:lstStyle/>
          <a:p>
            <a:r>
              <a:rPr lang="id-ID" sz="2400" dirty="0"/>
              <a:t>Disk dibagi menjadi sejumlah sektor berbentuk kue pie ke dalam serangkaian track-track konsentris.</a:t>
            </a:r>
          </a:p>
          <a:p>
            <a:r>
              <a:rPr lang="id-ID" sz="2400" dirty="0">
                <a:solidFill>
                  <a:srgbClr val="00B0F0"/>
                </a:solidFill>
              </a:rPr>
              <a:t>Keuntungan menggunakan CAV adalah bahwa blok-blok data individu dapat langsung dialamati oleh track dan sektor.</a:t>
            </a:r>
          </a:p>
          <a:p>
            <a:r>
              <a:rPr lang="id-ID" sz="2400" dirty="0"/>
              <a:t>Untuk menggerakkan head dari lokasi saat ini ke suatu alamat khusus, maka dia hanya membutuhkan gerakan head yang pendek ke suatu track khusus dan waktu tunggu yang singkat bagi sektor yang tepat untuk berputar di bawah head.</a:t>
            </a:r>
          </a:p>
        </p:txBody>
      </p:sp>
    </p:spTree>
    <p:extLst>
      <p:ext uri="{BB962C8B-B14F-4D97-AF65-F5344CB8AC3E}">
        <p14:creationId xmlns:p14="http://schemas.microsoft.com/office/powerpoint/2010/main" val="13262433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id-ID" dirty="0"/>
              <a:t>DISK MAGNETIK</a:t>
            </a:r>
            <a:br>
              <a:rPr lang="id-ID" dirty="0"/>
            </a:br>
            <a:r>
              <a:rPr lang="id-ID" sz="2800" dirty="0">
                <a:solidFill>
                  <a:srgbClr val="FFFF00"/>
                </a:solidFill>
              </a:rPr>
              <a:t>Sektor</a:t>
            </a:r>
          </a:p>
        </p:txBody>
      </p:sp>
      <p:sp>
        <p:nvSpPr>
          <p:cNvPr id="3" name="Content Placeholder 2"/>
          <p:cNvSpPr>
            <a:spLocks noGrp="1"/>
          </p:cNvSpPr>
          <p:nvPr>
            <p:ph idx="1"/>
          </p:nvPr>
        </p:nvSpPr>
        <p:spPr/>
        <p:txBody>
          <a:bodyPr/>
          <a:lstStyle/>
          <a:p>
            <a:r>
              <a:rPr lang="id-ID" sz="2400" dirty="0"/>
              <a:t>Tetapi penggunaan CAV mempunyai </a:t>
            </a:r>
            <a:r>
              <a:rPr lang="id-ID" sz="2400" dirty="0">
                <a:solidFill>
                  <a:srgbClr val="00B0F0"/>
                </a:solidFill>
              </a:rPr>
              <a:t>kelemahan karena jumlah data yang dapat disimpan pada track terluar sama dengan jumlah yang dapat disimpan pada track pendek yang terdalam di pusat disk.</a:t>
            </a:r>
          </a:p>
          <a:p>
            <a:r>
              <a:rPr lang="id-ID" sz="2400" dirty="0"/>
              <a:t>Karena kapasitas penyimpanan disk dari sebuah sistem CAV dibatasi oleh kepadatan (density) perekaman maksimum yang dapat dicapai pada track luar, maka </a:t>
            </a:r>
            <a:r>
              <a:rPr lang="id-ID" sz="2400" dirty="0">
                <a:solidFill>
                  <a:srgbClr val="00B0F0"/>
                </a:solidFill>
              </a:rPr>
              <a:t>untuk meningkatkan kepadatan tersebut, digunakan teknik yang lebih modern yang dikenal dengan zona bit recording</a:t>
            </a:r>
            <a:r>
              <a:rPr lang="id-ID" sz="2400" dirty="0"/>
              <a:t>, dimana permukaan disk dibagi menjadi sejumlah zona-zona.</a:t>
            </a:r>
          </a:p>
        </p:txBody>
      </p:sp>
    </p:spTree>
    <p:extLst>
      <p:ext uri="{BB962C8B-B14F-4D97-AF65-F5344CB8AC3E}">
        <p14:creationId xmlns:p14="http://schemas.microsoft.com/office/powerpoint/2010/main" val="8593910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id-ID" dirty="0"/>
              <a:t>DISK MAGNETIK</a:t>
            </a:r>
            <a:br>
              <a:rPr lang="id-ID" dirty="0"/>
            </a:br>
            <a:r>
              <a:rPr lang="id-ID" sz="2800" dirty="0">
                <a:solidFill>
                  <a:srgbClr val="FFFF00"/>
                </a:solidFill>
              </a:rPr>
              <a:t>Perbandingan organisasi sektor</a:t>
            </a:r>
          </a:p>
        </p:txBody>
      </p:sp>
      <p:pic>
        <p:nvPicPr>
          <p:cNvPr id="10242" name="Picture 2" descr="D:\INFORMATIKA\INFORMATIKA\Semester 2 dan 4\Arsitektur dan Organisasi Komputer\Bahan Kuliah\KULIAH\Bahan Kuliah\2016-06-07\006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2996952"/>
            <a:ext cx="6172993" cy="27124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09843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id-ID" dirty="0"/>
              <a:t>DISK MAGNETIK</a:t>
            </a:r>
            <a:br>
              <a:rPr lang="id-ID" dirty="0"/>
            </a:br>
            <a:r>
              <a:rPr lang="id-ID" sz="2800" dirty="0">
                <a:solidFill>
                  <a:srgbClr val="FFFF00"/>
                </a:solidFill>
              </a:rPr>
              <a:t>Sektor</a:t>
            </a:r>
          </a:p>
        </p:txBody>
      </p:sp>
      <p:sp>
        <p:nvSpPr>
          <p:cNvPr id="3" name="Content Placeholder 2"/>
          <p:cNvSpPr>
            <a:spLocks noGrp="1"/>
          </p:cNvSpPr>
          <p:nvPr>
            <p:ph idx="1"/>
          </p:nvPr>
        </p:nvSpPr>
        <p:spPr/>
        <p:txBody>
          <a:bodyPr/>
          <a:lstStyle/>
          <a:p>
            <a:r>
              <a:rPr lang="id-ID" sz="2400" dirty="0"/>
              <a:t>Jumlah bit per track dalam sebuah zona adalah konstan.</a:t>
            </a:r>
          </a:p>
          <a:p>
            <a:r>
              <a:rPr lang="id-ID" sz="2400" dirty="0"/>
              <a:t>Zona terjauh dari pusat disk mempunyai jumlah bit yang lebih banyak daripada zona yang dekat dengan pusat disk.</a:t>
            </a:r>
          </a:p>
          <a:p>
            <a:r>
              <a:rPr lang="id-ID" sz="2400" dirty="0"/>
              <a:t>Hal ini mengizinkan kapasitas penyimpanan keseluruhan yang lebih besar tetapi dibayar dengan sirkuit yang agak lebih kompleks.</a:t>
            </a:r>
          </a:p>
          <a:p>
            <a:r>
              <a:rPr lang="id-ID" sz="2400" dirty="0"/>
              <a:t>Dengan head yang bergerak dari satu zona ke zona yang lain, maka panjang bit-bit individu yang menyebabkan waktu pembacaan maupun penulisan.</a:t>
            </a:r>
          </a:p>
        </p:txBody>
      </p:sp>
    </p:spTree>
    <p:extLst>
      <p:ext uri="{BB962C8B-B14F-4D97-AF65-F5344CB8AC3E}">
        <p14:creationId xmlns:p14="http://schemas.microsoft.com/office/powerpoint/2010/main" val="19472678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id-ID" dirty="0"/>
              <a:t>DISK MAGNETIK</a:t>
            </a:r>
            <a:br>
              <a:rPr lang="id-ID" dirty="0"/>
            </a:br>
            <a:r>
              <a:rPr lang="id-ID" sz="2800" dirty="0">
                <a:solidFill>
                  <a:srgbClr val="FFFF00"/>
                </a:solidFill>
              </a:rPr>
              <a:t>Parameter-parameter Kinerja Disk</a:t>
            </a:r>
          </a:p>
        </p:txBody>
      </p:sp>
      <p:sp>
        <p:nvSpPr>
          <p:cNvPr id="3" name="Content Placeholder 2"/>
          <p:cNvSpPr>
            <a:spLocks noGrp="1"/>
          </p:cNvSpPr>
          <p:nvPr>
            <p:ph idx="1"/>
          </p:nvPr>
        </p:nvSpPr>
        <p:spPr/>
        <p:txBody>
          <a:bodyPr/>
          <a:lstStyle/>
          <a:p>
            <a:r>
              <a:rPr lang="id-ID" sz="2400" dirty="0"/>
              <a:t>Parameter-parameter yang menentukan kinerja suatu disk meliputi:</a:t>
            </a:r>
          </a:p>
          <a:p>
            <a:pPr marL="457200" indent="-457200">
              <a:buAutoNum type="arabicPeriod"/>
            </a:pPr>
            <a:r>
              <a:rPr lang="id-ID" sz="2400" dirty="0"/>
              <a:t>Seek time</a:t>
            </a:r>
          </a:p>
          <a:p>
            <a:pPr marL="457200" indent="-457200">
              <a:buAutoNum type="arabicPeriod"/>
            </a:pPr>
            <a:r>
              <a:rPr lang="id-ID" sz="2400" dirty="0"/>
              <a:t>Rotational delay</a:t>
            </a:r>
          </a:p>
          <a:p>
            <a:pPr marL="457200" indent="-457200">
              <a:buAutoNum type="arabicPeriod"/>
            </a:pPr>
            <a:r>
              <a:rPr lang="id-ID" sz="2400" dirty="0"/>
              <a:t>Access time</a:t>
            </a:r>
          </a:p>
          <a:p>
            <a:pPr marL="457200" indent="-457200">
              <a:buAutoNum type="arabicPeriod"/>
            </a:pPr>
            <a:r>
              <a:rPr lang="id-ID" sz="2400" dirty="0"/>
              <a:t>Transfer time</a:t>
            </a:r>
          </a:p>
          <a:p>
            <a:endParaRPr lang="id-ID" sz="2400" dirty="0"/>
          </a:p>
        </p:txBody>
      </p:sp>
    </p:spTree>
    <p:extLst>
      <p:ext uri="{BB962C8B-B14F-4D97-AF65-F5344CB8AC3E}">
        <p14:creationId xmlns:p14="http://schemas.microsoft.com/office/powerpoint/2010/main" val="11009843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id-ID" dirty="0"/>
              <a:t>DISK MAGNETIK</a:t>
            </a:r>
            <a:br>
              <a:rPr lang="id-ID" dirty="0"/>
            </a:br>
            <a:r>
              <a:rPr lang="id-ID" sz="2800" dirty="0">
                <a:solidFill>
                  <a:srgbClr val="FFFF00"/>
                </a:solidFill>
              </a:rPr>
              <a:t>Parameter-parameter Kinerja Disk</a:t>
            </a:r>
          </a:p>
        </p:txBody>
      </p:sp>
      <p:sp>
        <p:nvSpPr>
          <p:cNvPr id="3" name="Content Placeholder 2"/>
          <p:cNvSpPr>
            <a:spLocks noGrp="1"/>
          </p:cNvSpPr>
          <p:nvPr>
            <p:ph idx="1"/>
          </p:nvPr>
        </p:nvSpPr>
        <p:spPr/>
        <p:txBody>
          <a:bodyPr/>
          <a:lstStyle/>
          <a:p>
            <a:r>
              <a:rPr lang="id-ID" sz="2400" dirty="0"/>
              <a:t>Disk berotasi atau berputar secara konstan ketika disk drive dioperasikan.</a:t>
            </a:r>
          </a:p>
          <a:p>
            <a:r>
              <a:rPr lang="id-ID" sz="2400" dirty="0"/>
              <a:t>Untuk melakukan pembacaan atau penulisan, maka head harus ditempatkan pada posisi sektor di atas track yang diinginkan.</a:t>
            </a:r>
          </a:p>
          <a:p>
            <a:r>
              <a:rPr lang="id-ID" sz="2400" dirty="0"/>
              <a:t>Pemilihan track yang tepat/sesuai dengan yang diinginkan dilakukan oleh sistem movable head.</a:t>
            </a:r>
          </a:p>
          <a:p>
            <a:r>
              <a:rPr lang="id-ID" sz="2400" dirty="0"/>
              <a:t>Pada sistem fixed head, pemilihan satu head dilakukan secara elektronik.</a:t>
            </a:r>
          </a:p>
        </p:txBody>
      </p:sp>
    </p:spTree>
    <p:extLst>
      <p:ext uri="{BB962C8B-B14F-4D97-AF65-F5344CB8AC3E}">
        <p14:creationId xmlns:p14="http://schemas.microsoft.com/office/powerpoint/2010/main" val="16661919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id-ID" dirty="0"/>
              <a:t>DISK MAGNETIK</a:t>
            </a:r>
            <a:br>
              <a:rPr lang="id-ID" dirty="0"/>
            </a:br>
            <a:r>
              <a:rPr lang="id-ID" sz="2800" dirty="0">
                <a:solidFill>
                  <a:srgbClr val="FFFF00"/>
                </a:solidFill>
              </a:rPr>
              <a:t>Parameter-parameter Kinerja Disk</a:t>
            </a:r>
          </a:p>
        </p:txBody>
      </p:sp>
      <p:sp>
        <p:nvSpPr>
          <p:cNvPr id="3" name="Content Placeholder 2"/>
          <p:cNvSpPr>
            <a:spLocks noGrp="1"/>
          </p:cNvSpPr>
          <p:nvPr>
            <p:ph idx="1"/>
          </p:nvPr>
        </p:nvSpPr>
        <p:spPr/>
        <p:txBody>
          <a:bodyPr/>
          <a:lstStyle/>
          <a:p>
            <a:r>
              <a:rPr lang="id-ID" sz="2400" dirty="0">
                <a:solidFill>
                  <a:srgbClr val="00B0F0"/>
                </a:solidFill>
              </a:rPr>
              <a:t>Pada sistem movable head waktu yang dibutuhkan oleh pergerakan head untuk mencari track yang sesuai disebut seek time.</a:t>
            </a:r>
          </a:p>
          <a:p>
            <a:r>
              <a:rPr lang="id-ID" sz="2400" dirty="0">
                <a:solidFill>
                  <a:srgbClr val="00B0F0"/>
                </a:solidFill>
              </a:rPr>
              <a:t>Sedangkan waktu yang dibutuhkan oleh pergerakan putaran piringan untuk mencapai sektor yang sesuai disebut rotational delay atau disebut juga rotational latency.</a:t>
            </a:r>
          </a:p>
          <a:p>
            <a:r>
              <a:rPr lang="id-ID" sz="2400" dirty="0">
                <a:solidFill>
                  <a:srgbClr val="00B0F0"/>
                </a:solidFill>
              </a:rPr>
              <a:t>Jumlah/total waktu antara seek time jika ada dan rotational delay disebut access time yang merupakan waktu untuk mulai melakukan pembacaan atau penulisan.</a:t>
            </a:r>
          </a:p>
        </p:txBody>
      </p:sp>
    </p:spTree>
    <p:extLst>
      <p:ext uri="{BB962C8B-B14F-4D97-AF65-F5344CB8AC3E}">
        <p14:creationId xmlns:p14="http://schemas.microsoft.com/office/powerpoint/2010/main" val="11000598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id-ID" dirty="0"/>
              <a:t>DISK MAGNETIK</a:t>
            </a:r>
            <a:br>
              <a:rPr lang="id-ID" dirty="0"/>
            </a:br>
            <a:r>
              <a:rPr lang="id-ID" sz="2800" dirty="0">
                <a:solidFill>
                  <a:srgbClr val="FFFF00"/>
                </a:solidFill>
              </a:rPr>
              <a:t>Parameter-parameter Kinerja Disk</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id-ID" sz="2400" dirty="0"/>
                  <a:t>Ketika head telah berada pada posisi yang sesuai, maka operasi baca atau tulis pada sektor dilakukan, dan ketika bagian data diperoleh dan ditransfer ke head disebut sebagai transfer time.</a:t>
                </a:r>
              </a:p>
              <a:p>
                <a:r>
                  <a:rPr lang="id-ID" sz="2400" dirty="0"/>
                  <a:t>Transfer time ke atau dari disk bergantung pada kecepatan rotasi disk, yang dinyatakan dengan:</a:t>
                </a:r>
              </a:p>
              <a:p>
                <a:pPr marL="0" indent="0">
                  <a:buNone/>
                </a:pPr>
                <a14:m>
                  <m:oMathPara xmlns:m="http://schemas.openxmlformats.org/officeDocument/2006/math">
                    <m:oMathParaPr>
                      <m:jc m:val="centerGroup"/>
                    </m:oMathParaPr>
                    <m:oMath xmlns:m="http://schemas.openxmlformats.org/officeDocument/2006/math">
                      <m:r>
                        <a:rPr lang="id-ID" sz="2400" b="0" i="1" smtClean="0">
                          <a:latin typeface="Cambria Math"/>
                        </a:rPr>
                        <m:t>𝑇</m:t>
                      </m:r>
                      <m:r>
                        <a:rPr lang="id-ID" sz="2400" b="0" i="1" smtClean="0">
                          <a:latin typeface="Cambria Math"/>
                        </a:rPr>
                        <m:t>=</m:t>
                      </m:r>
                      <m:f>
                        <m:fPr>
                          <m:ctrlPr>
                            <a:rPr lang="id-ID" sz="2400" b="0" i="1" smtClean="0">
                              <a:latin typeface="Cambria Math" panose="02040503050406030204" pitchFamily="18" charset="0"/>
                            </a:rPr>
                          </m:ctrlPr>
                        </m:fPr>
                        <m:num>
                          <m:r>
                            <a:rPr lang="id-ID" sz="2400" b="0" i="1" smtClean="0">
                              <a:latin typeface="Cambria Math"/>
                            </a:rPr>
                            <m:t>𝑏</m:t>
                          </m:r>
                        </m:num>
                        <m:den>
                          <m:r>
                            <a:rPr lang="id-ID" sz="2400" b="0" i="1" smtClean="0">
                              <a:latin typeface="Cambria Math"/>
                            </a:rPr>
                            <m:t>𝑁𝑟</m:t>
                          </m:r>
                        </m:den>
                      </m:f>
                    </m:oMath>
                  </m:oMathPara>
                </a14:m>
                <a:endParaRPr lang="id-ID" sz="2400" dirty="0"/>
              </a:p>
              <a:p>
                <a:pPr marL="0" indent="0">
                  <a:buNone/>
                </a:pPr>
                <a14:m>
                  <m:oMathPara xmlns:m="http://schemas.openxmlformats.org/officeDocument/2006/math">
                    <m:oMathParaPr>
                      <m:jc m:val="centerGroup"/>
                    </m:oMathParaPr>
                    <m:oMath xmlns:m="http://schemas.openxmlformats.org/officeDocument/2006/math">
                      <m:r>
                        <a:rPr lang="id-ID" sz="2400" b="0" i="1" smtClean="0">
                          <a:latin typeface="Cambria Math"/>
                        </a:rPr>
                        <m:t>𝑑𝑖𝑚𝑎𝑛𝑎</m:t>
                      </m:r>
                      <m:r>
                        <a:rPr lang="id-ID" sz="2400" b="0" i="1" smtClean="0">
                          <a:latin typeface="Cambria Math"/>
                        </a:rPr>
                        <m:t> </m:t>
                      </m:r>
                      <m:r>
                        <a:rPr lang="id-ID" sz="2400" b="0" i="1" smtClean="0">
                          <a:latin typeface="Cambria Math"/>
                        </a:rPr>
                        <m:t>𝑇</m:t>
                      </m:r>
                      <m:r>
                        <a:rPr lang="id-ID" sz="2400" b="0" i="1" smtClean="0">
                          <a:latin typeface="Cambria Math"/>
                        </a:rPr>
                        <m:t>=</m:t>
                      </m:r>
                      <m:r>
                        <a:rPr lang="id-ID" sz="2400" b="0" i="1" smtClean="0">
                          <a:latin typeface="Cambria Math"/>
                        </a:rPr>
                        <m:t>𝑡𝑟𝑎𝑛𝑠𝑓𝑒𝑟</m:t>
                      </m:r>
                      <m:r>
                        <a:rPr lang="id-ID" sz="2400" b="0" i="1" smtClean="0">
                          <a:latin typeface="Cambria Math"/>
                        </a:rPr>
                        <m:t> </m:t>
                      </m:r>
                      <m:r>
                        <a:rPr lang="id-ID" sz="2400" b="0" i="1" smtClean="0">
                          <a:latin typeface="Cambria Math"/>
                        </a:rPr>
                        <m:t>𝑡𝑖𝑚𝑒</m:t>
                      </m:r>
                      <m:r>
                        <a:rPr lang="id-ID" sz="2400" b="0" i="1" smtClean="0">
                          <a:latin typeface="Cambria Math"/>
                        </a:rPr>
                        <m:t>,  </m:t>
                      </m:r>
                      <m:r>
                        <a:rPr lang="id-ID" sz="2400" b="0" i="1" smtClean="0">
                          <a:latin typeface="Cambria Math"/>
                        </a:rPr>
                        <m:t>𝑏</m:t>
                      </m:r>
                      <m:r>
                        <a:rPr lang="id-ID" sz="2400" b="0" i="1" smtClean="0">
                          <a:latin typeface="Cambria Math"/>
                        </a:rPr>
                        <m:t>=</m:t>
                      </m:r>
                      <m:r>
                        <a:rPr lang="id-ID" sz="2400" b="0" i="1" smtClean="0">
                          <a:latin typeface="Cambria Math"/>
                        </a:rPr>
                        <m:t>𝑗𝑢𝑚𝑙𝑎h</m:t>
                      </m:r>
                      <m:r>
                        <a:rPr lang="id-ID" sz="2400" b="0" i="1" smtClean="0">
                          <a:latin typeface="Cambria Math"/>
                        </a:rPr>
                        <m:t> </m:t>
                      </m:r>
                      <m:r>
                        <a:rPr lang="id-ID" sz="2400" b="0" i="1" smtClean="0">
                          <a:latin typeface="Cambria Math"/>
                        </a:rPr>
                        <m:t>𝑏𝑦𝑡𝑒</m:t>
                      </m:r>
                      <m:r>
                        <a:rPr lang="id-ID" sz="2400" b="0" i="1" smtClean="0">
                          <a:latin typeface="Cambria Math"/>
                        </a:rPr>
                        <m:t> </m:t>
                      </m:r>
                      <m:r>
                        <a:rPr lang="id-ID" sz="2400" b="0" i="1" smtClean="0">
                          <a:latin typeface="Cambria Math"/>
                        </a:rPr>
                        <m:t>𝑦𝑎𝑛𝑔</m:t>
                      </m:r>
                      <m:r>
                        <a:rPr lang="id-ID" sz="2400" b="0" i="1" smtClean="0">
                          <a:latin typeface="Cambria Math"/>
                        </a:rPr>
                        <m:t> </m:t>
                      </m:r>
                      <m:r>
                        <a:rPr lang="id-ID" sz="2400" b="0" i="1" smtClean="0">
                          <a:latin typeface="Cambria Math"/>
                        </a:rPr>
                        <m:t>𝑑𝑖𝑡𝑟𝑎𝑛𝑠𝑓𝑒𝑟</m:t>
                      </m:r>
                      <m:r>
                        <a:rPr lang="id-ID" sz="2400" b="0" i="1" smtClean="0">
                          <a:latin typeface="Cambria Math"/>
                        </a:rPr>
                        <m:t>,  </m:t>
                      </m:r>
                      <m:r>
                        <a:rPr lang="id-ID" sz="2400" b="0" i="1" smtClean="0">
                          <a:latin typeface="Cambria Math"/>
                        </a:rPr>
                        <m:t>𝑁</m:t>
                      </m:r>
                      <m:r>
                        <a:rPr lang="id-ID" sz="2400" b="0" i="1" smtClean="0">
                          <a:latin typeface="Cambria Math"/>
                        </a:rPr>
                        <m:t>=</m:t>
                      </m:r>
                      <m:r>
                        <a:rPr lang="id-ID" sz="2400" b="0" i="1" smtClean="0">
                          <a:latin typeface="Cambria Math"/>
                        </a:rPr>
                        <m:t>𝑗𝑢𝑚𝑙𝑎h</m:t>
                      </m:r>
                      <m:r>
                        <a:rPr lang="id-ID" sz="2400" b="0" i="1" smtClean="0">
                          <a:latin typeface="Cambria Math"/>
                        </a:rPr>
                        <m:t> </m:t>
                      </m:r>
                      <m:r>
                        <a:rPr lang="id-ID" sz="2400" b="0" i="1" smtClean="0">
                          <a:latin typeface="Cambria Math"/>
                        </a:rPr>
                        <m:t>𝑏𝑦𝑡𝑒</m:t>
                      </m:r>
                      <m:r>
                        <a:rPr lang="id-ID" sz="2400" b="0" i="1" smtClean="0">
                          <a:latin typeface="Cambria Math"/>
                        </a:rPr>
                        <m:t> </m:t>
                      </m:r>
                      <m:r>
                        <a:rPr lang="id-ID" sz="2400" b="0" i="1" smtClean="0">
                          <a:latin typeface="Cambria Math"/>
                        </a:rPr>
                        <m:t>𝑝𝑎𝑑𝑎</m:t>
                      </m:r>
                      <m:r>
                        <a:rPr lang="id-ID" sz="2400" b="0" i="1" smtClean="0">
                          <a:latin typeface="Cambria Math"/>
                        </a:rPr>
                        <m:t> </m:t>
                      </m:r>
                      <m:r>
                        <a:rPr lang="id-ID" sz="2400" b="0" i="1" smtClean="0">
                          <a:latin typeface="Cambria Math"/>
                        </a:rPr>
                        <m:t>𝑠𝑢𝑎𝑡𝑢</m:t>
                      </m:r>
                      <m:r>
                        <a:rPr lang="id-ID" sz="2400" b="0" i="1" smtClean="0">
                          <a:latin typeface="Cambria Math"/>
                        </a:rPr>
                        <m:t> </m:t>
                      </m:r>
                      <m:r>
                        <a:rPr lang="id-ID" sz="2400" b="0" i="1" smtClean="0">
                          <a:latin typeface="Cambria Math"/>
                        </a:rPr>
                        <m:t>𝑡𝑟𝑎𝑐𝑘</m:t>
                      </m:r>
                      <m:r>
                        <a:rPr lang="id-ID" sz="2400" b="0" i="1" smtClean="0">
                          <a:latin typeface="Cambria Math"/>
                        </a:rPr>
                        <m:t> </m:t>
                      </m:r>
                      <m:r>
                        <a:rPr lang="id-ID" sz="2400" b="0" i="1" smtClean="0">
                          <a:latin typeface="Cambria Math"/>
                        </a:rPr>
                        <m:t>𝑑𝑎𝑛</m:t>
                      </m:r>
                      <m:r>
                        <a:rPr lang="id-ID" sz="2400" b="0" i="1" smtClean="0">
                          <a:latin typeface="Cambria Math"/>
                        </a:rPr>
                        <m:t>     </m:t>
                      </m:r>
                    </m:oMath>
                  </m:oMathPara>
                </a14:m>
                <a:endParaRPr lang="id-ID" sz="2400" b="0" i="1" dirty="0">
                  <a:latin typeface="Cambria Math"/>
                </a:endParaRPr>
              </a:p>
              <a:p>
                <a:pPr marL="0" indent="0">
                  <a:buNone/>
                </a:pPr>
                <a:r>
                  <a:rPr lang="id-ID" sz="2400" b="0" dirty="0"/>
                  <a:t>	</a:t>
                </a:r>
                <a14:m>
                  <m:oMath xmlns:m="http://schemas.openxmlformats.org/officeDocument/2006/math">
                    <m:r>
                      <a:rPr lang="id-ID" sz="2400" b="0" i="1" smtClean="0">
                        <a:latin typeface="Cambria Math"/>
                      </a:rPr>
                      <m:t>𝑟</m:t>
                    </m:r>
                    <m:r>
                      <a:rPr lang="id-ID" sz="2400" b="0" i="1" smtClean="0">
                        <a:latin typeface="Cambria Math"/>
                      </a:rPr>
                      <m:t>=</m:t>
                    </m:r>
                    <m:r>
                      <a:rPr lang="id-ID" sz="2400" b="0" i="1" smtClean="0">
                        <a:latin typeface="Cambria Math"/>
                      </a:rPr>
                      <m:t>𝑘𝑒𝑐𝑒𝑝𝑎𝑡𝑎𝑛</m:t>
                    </m:r>
                    <m:r>
                      <a:rPr lang="id-ID" sz="2400" b="0" i="1" smtClean="0">
                        <a:latin typeface="Cambria Math"/>
                      </a:rPr>
                      <m:t> </m:t>
                    </m:r>
                    <m:r>
                      <a:rPr lang="id-ID" sz="2400" b="0" i="1" smtClean="0">
                        <a:latin typeface="Cambria Math"/>
                      </a:rPr>
                      <m:t>𝑟𝑜𝑡𝑎𝑠𝑖</m:t>
                    </m:r>
                    <m:r>
                      <a:rPr lang="id-ID" sz="2400" b="0" i="1" smtClean="0">
                        <a:latin typeface="Cambria Math"/>
                      </a:rPr>
                      <m:t> </m:t>
                    </m:r>
                    <m:r>
                      <a:rPr lang="id-ID" sz="2400" b="0" i="1" smtClean="0">
                        <a:latin typeface="Cambria Math"/>
                      </a:rPr>
                      <m:t>𝑑𝑎𝑙𝑎𝑚</m:t>
                    </m:r>
                    <m:r>
                      <a:rPr lang="id-ID" sz="2400" b="0" i="1" smtClean="0">
                        <a:latin typeface="Cambria Math"/>
                      </a:rPr>
                      <m:t> </m:t>
                    </m:r>
                    <m:r>
                      <a:rPr lang="id-ID" sz="2400" b="0" i="1" smtClean="0">
                        <a:latin typeface="Cambria Math"/>
                      </a:rPr>
                      <m:t>𝑟𝑒𝑣𝑜𝑙𝑢𝑠𝑖</m:t>
                    </m:r>
                    <m:r>
                      <a:rPr lang="id-ID" sz="2400" b="0" i="1" smtClean="0">
                        <a:latin typeface="Cambria Math"/>
                      </a:rPr>
                      <m:t> </m:t>
                    </m:r>
                    <m:r>
                      <a:rPr lang="id-ID" sz="2400" b="0" i="1" smtClean="0">
                        <a:latin typeface="Cambria Math"/>
                      </a:rPr>
                      <m:t>𝑝𝑒𝑟</m:t>
                    </m:r>
                    <m:r>
                      <a:rPr lang="id-ID" sz="2400" b="0" i="1" smtClean="0">
                        <a:latin typeface="Cambria Math"/>
                      </a:rPr>
                      <m:t> </m:t>
                    </m:r>
                    <m:r>
                      <a:rPr lang="id-ID" sz="2400" b="0" i="1" smtClean="0">
                        <a:latin typeface="Cambria Math"/>
                      </a:rPr>
                      <m:t>𝑑𝑒𝑡𝑖𝑘</m:t>
                    </m:r>
                  </m:oMath>
                </a14:m>
                <a:endParaRPr lang="id-ID" sz="24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111" t="-943" r="-1630" b="-4043"/>
                </a:stretch>
              </a:blipFill>
            </p:spPr>
            <p:txBody>
              <a:bodyPr/>
              <a:lstStyle/>
              <a:p>
                <a:r>
                  <a:rPr lang="id-ID">
                    <a:noFill/>
                  </a:rPr>
                  <a:t> </a:t>
                </a:r>
              </a:p>
            </p:txBody>
          </p:sp>
        </mc:Fallback>
      </mc:AlternateContent>
    </p:spTree>
    <p:extLst>
      <p:ext uri="{BB962C8B-B14F-4D97-AF65-F5344CB8AC3E}">
        <p14:creationId xmlns:p14="http://schemas.microsoft.com/office/powerpoint/2010/main" val="11000598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id-ID" dirty="0"/>
              <a:t>DISK MAGNETIK</a:t>
            </a:r>
            <a:br>
              <a:rPr lang="id-ID" dirty="0"/>
            </a:br>
            <a:r>
              <a:rPr lang="id-ID" sz="2800" dirty="0">
                <a:solidFill>
                  <a:srgbClr val="FFFF00"/>
                </a:solidFill>
              </a:rPr>
              <a:t>Parameter-parameter Kinerja Disk</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id-ID" sz="2400" dirty="0"/>
                  <a:t>Jadi rata-rata jumlah access time dapat dinyatakan dengan:</a:t>
                </a:r>
              </a:p>
              <a:p>
                <a14:m>
                  <m:oMath xmlns:m="http://schemas.openxmlformats.org/officeDocument/2006/math">
                    <m:sSub>
                      <m:sSubPr>
                        <m:ctrlPr>
                          <a:rPr lang="id-ID" sz="2400" i="1" smtClean="0">
                            <a:latin typeface="Cambria Math" panose="02040503050406030204" pitchFamily="18" charset="0"/>
                          </a:rPr>
                        </m:ctrlPr>
                      </m:sSubPr>
                      <m:e>
                        <m:r>
                          <a:rPr lang="id-ID" sz="2400" b="0" i="1" smtClean="0">
                            <a:latin typeface="Cambria Math"/>
                          </a:rPr>
                          <m:t>𝑇</m:t>
                        </m:r>
                      </m:e>
                      <m:sub>
                        <m:r>
                          <a:rPr lang="id-ID" sz="2400" b="0" i="1" smtClean="0">
                            <a:latin typeface="Cambria Math"/>
                          </a:rPr>
                          <m:t>𝑎</m:t>
                        </m:r>
                      </m:sub>
                    </m:sSub>
                    <m:r>
                      <a:rPr lang="id-ID" sz="2400" b="0" i="1" smtClean="0">
                        <a:latin typeface="Cambria Math"/>
                      </a:rPr>
                      <m:t>=</m:t>
                    </m:r>
                    <m:sSub>
                      <m:sSubPr>
                        <m:ctrlPr>
                          <a:rPr lang="id-ID" sz="2400" b="0" i="1" smtClean="0">
                            <a:latin typeface="Cambria Math" panose="02040503050406030204" pitchFamily="18" charset="0"/>
                          </a:rPr>
                        </m:ctrlPr>
                      </m:sSubPr>
                      <m:e>
                        <m:r>
                          <a:rPr lang="id-ID" sz="2400" b="0" i="1" smtClean="0">
                            <a:latin typeface="Cambria Math"/>
                          </a:rPr>
                          <m:t>𝑇</m:t>
                        </m:r>
                      </m:e>
                      <m:sub>
                        <m:r>
                          <a:rPr lang="id-ID" sz="2400" b="0" i="1" smtClean="0">
                            <a:latin typeface="Cambria Math"/>
                          </a:rPr>
                          <m:t>𝑠</m:t>
                        </m:r>
                      </m:sub>
                    </m:sSub>
                    <m:r>
                      <a:rPr lang="id-ID" sz="2400" b="0" i="1" smtClean="0">
                        <a:latin typeface="Cambria Math"/>
                      </a:rPr>
                      <m:t>+</m:t>
                    </m:r>
                    <m:f>
                      <m:fPr>
                        <m:ctrlPr>
                          <a:rPr lang="id-ID" sz="2400" b="0" i="1" smtClean="0">
                            <a:latin typeface="Cambria Math" panose="02040503050406030204" pitchFamily="18" charset="0"/>
                          </a:rPr>
                        </m:ctrlPr>
                      </m:fPr>
                      <m:num>
                        <m:r>
                          <a:rPr lang="id-ID" sz="2400" b="0" i="1" smtClean="0">
                            <a:latin typeface="Cambria Math"/>
                          </a:rPr>
                          <m:t>1</m:t>
                        </m:r>
                      </m:num>
                      <m:den>
                        <m:r>
                          <a:rPr lang="id-ID" sz="2400" b="0" i="1" smtClean="0">
                            <a:latin typeface="Cambria Math"/>
                          </a:rPr>
                          <m:t>2</m:t>
                        </m:r>
                        <m:r>
                          <a:rPr lang="id-ID" sz="2400" b="0" i="1" smtClean="0">
                            <a:latin typeface="Cambria Math"/>
                          </a:rPr>
                          <m:t>𝑟</m:t>
                        </m:r>
                      </m:den>
                    </m:f>
                    <m:r>
                      <a:rPr lang="id-ID" sz="2400" b="0" i="1" smtClean="0">
                        <a:latin typeface="Cambria Math"/>
                      </a:rPr>
                      <m:t>+</m:t>
                    </m:r>
                    <m:f>
                      <m:fPr>
                        <m:ctrlPr>
                          <a:rPr lang="id-ID" sz="2400" b="0" i="1" smtClean="0">
                            <a:latin typeface="Cambria Math" panose="02040503050406030204" pitchFamily="18" charset="0"/>
                          </a:rPr>
                        </m:ctrlPr>
                      </m:fPr>
                      <m:num>
                        <m:r>
                          <a:rPr lang="id-ID" sz="2400" b="0" i="1" smtClean="0">
                            <a:latin typeface="Cambria Math"/>
                          </a:rPr>
                          <m:t>𝑏</m:t>
                        </m:r>
                      </m:num>
                      <m:den>
                        <m:r>
                          <a:rPr lang="id-ID" sz="2400" b="0" i="1" smtClean="0">
                            <a:latin typeface="Cambria Math"/>
                          </a:rPr>
                          <m:t>𝑁𝑟</m:t>
                        </m:r>
                      </m:den>
                    </m:f>
                  </m:oMath>
                </a14:m>
                <a:endParaRPr lang="id-ID" sz="2400" dirty="0"/>
              </a:p>
              <a:p>
                <a14:m>
                  <m:oMath xmlns:m="http://schemas.openxmlformats.org/officeDocument/2006/math">
                    <m:r>
                      <a:rPr lang="id-ID" sz="2400" b="0" i="1" smtClean="0">
                        <a:latin typeface="Cambria Math"/>
                      </a:rPr>
                      <m:t>𝑑𝑖𝑚𝑎𝑛𝑎</m:t>
                    </m:r>
                    <m:r>
                      <a:rPr lang="id-ID" sz="2400" b="0" i="1" smtClean="0">
                        <a:latin typeface="Cambria Math"/>
                      </a:rPr>
                      <m:t> </m:t>
                    </m:r>
                    <m:sSub>
                      <m:sSubPr>
                        <m:ctrlPr>
                          <a:rPr lang="id-ID" sz="2400" b="0" i="1" smtClean="0">
                            <a:latin typeface="Cambria Math" panose="02040503050406030204" pitchFamily="18" charset="0"/>
                          </a:rPr>
                        </m:ctrlPr>
                      </m:sSubPr>
                      <m:e>
                        <m:r>
                          <a:rPr lang="id-ID" sz="2400" b="0" i="1" smtClean="0">
                            <a:latin typeface="Cambria Math"/>
                          </a:rPr>
                          <m:t>𝑇</m:t>
                        </m:r>
                      </m:e>
                      <m:sub>
                        <m:r>
                          <a:rPr lang="id-ID" sz="2400" b="0" i="1" smtClean="0">
                            <a:latin typeface="Cambria Math"/>
                          </a:rPr>
                          <m:t>𝑠</m:t>
                        </m:r>
                      </m:sub>
                    </m:sSub>
                    <m:r>
                      <a:rPr lang="id-ID" sz="2400" b="0" i="1" smtClean="0">
                        <a:latin typeface="Cambria Math"/>
                      </a:rPr>
                      <m:t>=</m:t>
                    </m:r>
                    <m:r>
                      <a:rPr lang="id-ID" sz="2400" b="0" i="1" smtClean="0">
                        <a:latin typeface="Cambria Math"/>
                      </a:rPr>
                      <m:t>𝑠𝑒𝑒𝑘</m:t>
                    </m:r>
                    <m:r>
                      <a:rPr lang="id-ID" sz="2400" b="0" i="1" smtClean="0">
                        <a:latin typeface="Cambria Math"/>
                      </a:rPr>
                      <m:t> </m:t>
                    </m:r>
                    <m:r>
                      <a:rPr lang="id-ID" sz="2400" b="0" i="1" smtClean="0">
                        <a:latin typeface="Cambria Math"/>
                      </a:rPr>
                      <m:t>𝑡𝑖𝑚𝑒</m:t>
                    </m:r>
                    <m:r>
                      <a:rPr lang="id-ID" sz="2400" b="0" i="1" smtClean="0">
                        <a:latin typeface="Cambria Math"/>
                      </a:rPr>
                      <m:t> </m:t>
                    </m:r>
                    <m:r>
                      <a:rPr lang="id-ID" sz="2400" b="0" i="1" smtClean="0">
                        <a:latin typeface="Cambria Math"/>
                      </a:rPr>
                      <m:t>𝑟𝑎𝑡𝑎</m:t>
                    </m:r>
                    <m:r>
                      <a:rPr lang="id-ID" sz="2400" b="0" i="1" smtClean="0">
                        <a:latin typeface="Cambria Math"/>
                      </a:rPr>
                      <m:t>−</m:t>
                    </m:r>
                    <m:r>
                      <a:rPr lang="id-ID" sz="2400" b="0" i="1" smtClean="0">
                        <a:latin typeface="Cambria Math"/>
                      </a:rPr>
                      <m:t>𝑟𝑎𝑡𝑎</m:t>
                    </m:r>
                    <m:r>
                      <a:rPr lang="id-ID" sz="2400" b="0" i="1" smtClean="0">
                        <a:latin typeface="Cambria Math"/>
                      </a:rPr>
                      <m:t> </m:t>
                    </m:r>
                  </m:oMath>
                </a14:m>
                <a:endParaRPr lang="id-ID" sz="2400" dirty="0"/>
              </a:p>
              <a:p>
                <a:pPr marL="0" indent="0">
                  <a:buNone/>
                </a:pPr>
                <a:endParaRPr lang="id-ID" sz="24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111" t="-943"/>
                </a:stretch>
              </a:blipFill>
            </p:spPr>
            <p:txBody>
              <a:bodyPr/>
              <a:lstStyle/>
              <a:p>
                <a:r>
                  <a:rPr lang="id-ID">
                    <a:noFill/>
                  </a:rPr>
                  <a:t> </a:t>
                </a:r>
              </a:p>
            </p:txBody>
          </p:sp>
        </mc:Fallback>
      </mc:AlternateContent>
    </p:spTree>
    <p:extLst>
      <p:ext uri="{BB962C8B-B14F-4D97-AF65-F5344CB8AC3E}">
        <p14:creationId xmlns:p14="http://schemas.microsoft.com/office/powerpoint/2010/main" val="11000598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RAID </a:t>
            </a:r>
            <a:br>
              <a:rPr lang="id-ID" dirty="0"/>
            </a:br>
            <a:r>
              <a:rPr lang="id-ID" sz="3600" dirty="0"/>
              <a:t>(Redudant Array of Inexpensive Disks)</a:t>
            </a:r>
          </a:p>
        </p:txBody>
      </p:sp>
      <p:sp>
        <p:nvSpPr>
          <p:cNvPr id="3" name="Content Placeholder 2"/>
          <p:cNvSpPr>
            <a:spLocks noGrp="1"/>
          </p:cNvSpPr>
          <p:nvPr>
            <p:ph idx="1"/>
          </p:nvPr>
        </p:nvSpPr>
        <p:spPr/>
        <p:txBody>
          <a:bodyPr/>
          <a:lstStyle/>
          <a:p>
            <a:r>
              <a:rPr lang="id-ID" sz="2400" dirty="0"/>
              <a:t>Istilah inexpensive adalah relatif dan dapat menyesatkan, maka diusulkan mengganti akronim tersebut yang sekarang sudah umum diterima yaitu Redundant Array of Independent Disks</a:t>
            </a:r>
          </a:p>
          <a:p>
            <a:r>
              <a:rPr lang="id-ID" sz="2400" dirty="0"/>
              <a:t>Patterson, gibson dan Katz menetapkan lima tipe RAID.</a:t>
            </a:r>
          </a:p>
          <a:p>
            <a:r>
              <a:rPr lang="id-ID" sz="2400" dirty="0"/>
              <a:t>Setiap level mempunyai karakteristik kinerja dan keandalan yang berbeda-beda.</a:t>
            </a:r>
          </a:p>
          <a:p>
            <a:r>
              <a:rPr lang="id-ID" sz="2400" dirty="0"/>
              <a:t>Level-level yang orisinil adalah level 1 sampai level 5.</a:t>
            </a:r>
          </a:p>
          <a:p>
            <a:r>
              <a:rPr lang="id-ID" sz="2400" dirty="0"/>
              <a:t>Berbagai vendor menemukan level-level yang lain yang kemudian juga menjadi standar.</a:t>
            </a:r>
          </a:p>
        </p:txBody>
      </p:sp>
    </p:spTree>
    <p:extLst>
      <p:ext uri="{BB962C8B-B14F-4D97-AF65-F5344CB8AC3E}">
        <p14:creationId xmlns:p14="http://schemas.microsoft.com/office/powerpoint/2010/main" val="24613136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id-ID" dirty="0"/>
              <a:t>RAID level 0 - </a:t>
            </a:r>
            <a:r>
              <a:rPr lang="id-ID" sz="2800" dirty="0"/>
              <a:t>nonredundant</a:t>
            </a:r>
          </a:p>
        </p:txBody>
      </p:sp>
      <p:pic>
        <p:nvPicPr>
          <p:cNvPr id="2050" name="Picture 2" descr="D:\INFORMATIKA\INFORMATIKA\Semester 2 dan 4\Arsitektur dan Organisasi Komputer\Bahan Kuliah\KULIAH\Bahan Kuliah\2016-06-07\007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5534" y="2348880"/>
            <a:ext cx="5864898" cy="20698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77098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id-ID" dirty="0"/>
              <a:t>RAID level 1 – </a:t>
            </a:r>
            <a:r>
              <a:rPr lang="id-ID" sz="2800" dirty="0"/>
              <a:t>disk mirroring</a:t>
            </a:r>
          </a:p>
        </p:txBody>
      </p:sp>
      <p:pic>
        <p:nvPicPr>
          <p:cNvPr id="3074" name="Picture 2" descr="D:\INFORMATIKA\INFORMATIKA\Semester 2 dan 4\Arsitektur dan Organisasi Komputer\Bahan Kuliah\KULIAH\Bahan Kuliah\2016-06-07\008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484784"/>
            <a:ext cx="8078196" cy="2085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20624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id-ID" dirty="0"/>
              <a:t>RAID level 2 – </a:t>
            </a:r>
            <a:r>
              <a:rPr lang="id-ID" sz="2800" dirty="0"/>
              <a:t>redundant melalui kode hamming</a:t>
            </a:r>
          </a:p>
        </p:txBody>
      </p:sp>
      <p:pic>
        <p:nvPicPr>
          <p:cNvPr id="4098" name="Picture 2" descr="D:\INFORMATIKA\INFORMATIKA\Semester 2 dan 4\Arsitektur dan Organisasi Komputer\Bahan Kuliah\KULIAH\Bahan Kuliah\2016-06-07\009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5288" y="2487613"/>
            <a:ext cx="5525144" cy="31752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20624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id-ID" dirty="0"/>
              <a:t>RAID level 3 - </a:t>
            </a:r>
            <a:r>
              <a:rPr lang="id-ID" sz="2800" dirty="0"/>
              <a:t>bit interleave data striping dengan parity disk</a:t>
            </a:r>
            <a:endParaRPr lang="id-ID" dirty="0"/>
          </a:p>
        </p:txBody>
      </p:sp>
      <p:pic>
        <p:nvPicPr>
          <p:cNvPr id="5122" name="Picture 2" descr="D:\INFORMATIKA\INFORMATIKA\Semester 2 dan 4\Arsitektur dan Organisasi Komputer\Bahan Kuliah\KULIAH\Bahan Kuliah\2016-06-07\010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4125" y="2238375"/>
            <a:ext cx="6008315" cy="3494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20624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id-ID" dirty="0"/>
              <a:t>RAID level 4 - </a:t>
            </a:r>
            <a:r>
              <a:rPr lang="id-ID" sz="2800" dirty="0"/>
              <a:t>block interleave data striping dengan satu parity disk</a:t>
            </a:r>
            <a:endParaRPr lang="id-ID" dirty="0"/>
          </a:p>
        </p:txBody>
      </p:sp>
      <p:pic>
        <p:nvPicPr>
          <p:cNvPr id="6146" name="Picture 2" descr="D:\INFORMATIKA\INFORMATIKA\Semester 2 dan 4\Arsitektur dan Organisasi Komputer\Bahan Kuliah\KULIAH\Bahan Kuliah\2016-06-07\011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8549" y="2754313"/>
            <a:ext cx="6208639" cy="18988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206249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id-ID" dirty="0"/>
              <a:t>RAID level 5 - </a:t>
            </a:r>
            <a:r>
              <a:rPr lang="id-ID" sz="2800" dirty="0"/>
              <a:t>block interleave data striping dengan parity terdistribusi</a:t>
            </a:r>
            <a:endParaRPr lang="id-ID" dirty="0"/>
          </a:p>
        </p:txBody>
      </p:sp>
      <p:pic>
        <p:nvPicPr>
          <p:cNvPr id="7170" name="Picture 2" descr="D:\INFORMATIKA\INFORMATIKA\Semester 2 dan 4\Arsitektur dan Organisasi Komputer\Bahan Kuliah\KULIAH\Bahan Kuliah\2016-06-07\012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2713" y="2622550"/>
            <a:ext cx="5858450" cy="24626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20624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id-ID" dirty="0"/>
              <a:t>RAID level 6 - </a:t>
            </a:r>
            <a:r>
              <a:rPr lang="id-ID" sz="2800" dirty="0"/>
              <a:t>block interleave data striping dengan proteksi dual error</a:t>
            </a:r>
            <a:endParaRPr lang="id-ID" dirty="0"/>
          </a:p>
        </p:txBody>
      </p:sp>
      <p:pic>
        <p:nvPicPr>
          <p:cNvPr id="8194" name="Picture 2" descr="D:\INFORMATIKA\INFORMATIKA\Semester 2 dan 4\Arsitektur dan Organisasi Komputer\Bahan Kuliah\KULIAH\Bahan Kuliah\2016-06-07\013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2570163"/>
            <a:ext cx="6106272" cy="23710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20624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PITA MAGNETIK</a:t>
            </a:r>
          </a:p>
        </p:txBody>
      </p:sp>
      <p:sp>
        <p:nvSpPr>
          <p:cNvPr id="3" name="Content Placeholder 2"/>
          <p:cNvSpPr>
            <a:spLocks noGrp="1"/>
          </p:cNvSpPr>
          <p:nvPr>
            <p:ph idx="1"/>
          </p:nvPr>
        </p:nvSpPr>
        <p:spPr/>
        <p:txBody>
          <a:bodyPr/>
          <a:lstStyle/>
          <a:p>
            <a:r>
              <a:rPr lang="id-ID" sz="2400" dirty="0"/>
              <a:t>Bagian-bagian pita magnetik</a:t>
            </a:r>
          </a:p>
        </p:txBody>
      </p:sp>
      <p:pic>
        <p:nvPicPr>
          <p:cNvPr id="9218" name="Picture 2" descr="D:\INFORMATIKA\INFORMATIKA\Semester 2 dan 4\Arsitektur dan Organisasi Komputer\Bahan Kuliah\KULIAH\Bahan Kuliah\2016-06-07\013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599" y="2767013"/>
            <a:ext cx="5512385" cy="21741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98096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DISK OPTIK</a:t>
            </a:r>
          </a:p>
        </p:txBody>
      </p:sp>
      <p:sp>
        <p:nvSpPr>
          <p:cNvPr id="3" name="Content Placeholder 2"/>
          <p:cNvSpPr>
            <a:spLocks noGrp="1"/>
          </p:cNvSpPr>
          <p:nvPr>
            <p:ph idx="1"/>
          </p:nvPr>
        </p:nvSpPr>
        <p:spPr/>
        <p:txBody>
          <a:bodyPr/>
          <a:lstStyle/>
          <a:p>
            <a:r>
              <a:rPr lang="id-ID" sz="2400" dirty="0"/>
              <a:t>Prinsip operasi compact disc (CD)</a:t>
            </a:r>
          </a:p>
        </p:txBody>
      </p:sp>
      <p:pic>
        <p:nvPicPr>
          <p:cNvPr id="10242" name="Picture 2" descr="D:\INFORMATIKA\INFORMATIKA\Semester 2 dan 4\Arsitektur dan Organisasi Komputer\Bahan Kuliah\KULIAH\Bahan Kuliah\2016-06-07\015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2550" y="2486025"/>
            <a:ext cx="5824842" cy="28151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32722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DISK OPTIK</a:t>
            </a:r>
          </a:p>
        </p:txBody>
      </p:sp>
      <p:sp>
        <p:nvSpPr>
          <p:cNvPr id="3" name="Content Placeholder 2"/>
          <p:cNvSpPr>
            <a:spLocks noGrp="1"/>
          </p:cNvSpPr>
          <p:nvPr>
            <p:ph idx="1"/>
          </p:nvPr>
        </p:nvSpPr>
        <p:spPr/>
        <p:txBody>
          <a:bodyPr/>
          <a:lstStyle/>
          <a:p>
            <a:r>
              <a:rPr lang="id-ID" sz="2400" dirty="0"/>
              <a:t>Format penyimpanan spiral pada CD</a:t>
            </a:r>
          </a:p>
        </p:txBody>
      </p:sp>
      <p:pic>
        <p:nvPicPr>
          <p:cNvPr id="11266" name="Picture 2" descr="D:\INFORMATIKA\INFORMATIKA\Semester 2 dan 4\Arsitektur dan Organisasi Komputer\Bahan Kuliah\KULIAH\Bahan Kuliah\2016-06-07\016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6249" y="2606675"/>
            <a:ext cx="5375415" cy="28385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81958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MODEM</a:t>
            </a:r>
          </a:p>
        </p:txBody>
      </p:sp>
      <p:sp>
        <p:nvSpPr>
          <p:cNvPr id="3" name="Content Placeholder 2"/>
          <p:cNvSpPr>
            <a:spLocks noGrp="1"/>
          </p:cNvSpPr>
          <p:nvPr>
            <p:ph idx="1"/>
          </p:nvPr>
        </p:nvSpPr>
        <p:spPr/>
        <p:txBody>
          <a:bodyPr/>
          <a:lstStyle/>
          <a:p>
            <a:r>
              <a:rPr lang="id-ID" sz="2400" dirty="0"/>
              <a:t>Merupakan singkatan Modulator DEModulator</a:t>
            </a:r>
          </a:p>
          <a:p>
            <a:r>
              <a:rPr lang="id-ID" sz="2400" dirty="0"/>
              <a:t>Sebuah perangkar input/output modern melakukan link sebuah komputer ke saluran telepon untuk dapat berkomunikasi dengan komputer lainnya.</a:t>
            </a:r>
          </a:p>
          <a:p>
            <a:r>
              <a:rPr lang="id-ID" sz="2400" dirty="0"/>
              <a:t>Sistem telepon mentransmisikan suara dan data sebagai sinyal-sinyal analog</a:t>
            </a:r>
          </a:p>
        </p:txBody>
      </p:sp>
    </p:spTree>
    <p:extLst>
      <p:ext uri="{BB962C8B-B14F-4D97-AF65-F5344CB8AC3E}">
        <p14:creationId xmlns:p14="http://schemas.microsoft.com/office/powerpoint/2010/main" val="250312396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SISTEM &amp; PRINSIP UNIT I/O</a:t>
            </a:r>
          </a:p>
        </p:txBody>
      </p:sp>
      <p:sp>
        <p:nvSpPr>
          <p:cNvPr id="3" name="Content Placeholder 2"/>
          <p:cNvSpPr>
            <a:spLocks noGrp="1"/>
          </p:cNvSpPr>
          <p:nvPr>
            <p:ph idx="1"/>
          </p:nvPr>
        </p:nvSpPr>
        <p:spPr/>
        <p:txBody>
          <a:bodyPr/>
          <a:lstStyle/>
          <a:p>
            <a:r>
              <a:rPr lang="id-ID" sz="2400" dirty="0"/>
              <a:t>Subsistem input/output suatu komputer yang disebut I/O menyediakan mode komunikasi yang efisien antara sistem sentral dan lingkungan luar.</a:t>
            </a:r>
          </a:p>
          <a:p>
            <a:r>
              <a:rPr lang="id-ID" sz="2400" dirty="0"/>
              <a:t>Program dan data harus dimasukkan ke memori komputer untuk pemrosesan dan hasil komputasi yang diperoleh harus direkam atau ditampilkan untuk pemakai.</a:t>
            </a:r>
          </a:p>
          <a:p>
            <a:r>
              <a:rPr lang="id-ID" sz="2400" dirty="0"/>
              <a:t>Komputer tidak akan berguna tanpa kemampuan menerima informasi dari sumber luar dan mentransmisikan hasilnya dalam bentuk yang dapat dimanfaatkan.</a:t>
            </a:r>
          </a:p>
        </p:txBody>
      </p:sp>
    </p:spTree>
    <p:extLst>
      <p:ext uri="{BB962C8B-B14F-4D97-AF65-F5344CB8AC3E}">
        <p14:creationId xmlns:p14="http://schemas.microsoft.com/office/powerpoint/2010/main" val="42130727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id-ID" dirty="0"/>
              <a:t>SISTEM &amp; PRINSIP UNIT I/O</a:t>
            </a:r>
            <a:br>
              <a:rPr lang="id-ID" dirty="0"/>
            </a:br>
            <a:r>
              <a:rPr lang="id-ID" sz="2800" dirty="0">
                <a:solidFill>
                  <a:srgbClr val="FFFF00"/>
                </a:solidFill>
              </a:rPr>
              <a:t>Keyboard</a:t>
            </a:r>
          </a:p>
        </p:txBody>
      </p:sp>
      <p:sp>
        <p:nvSpPr>
          <p:cNvPr id="3" name="Content Placeholder 2"/>
          <p:cNvSpPr>
            <a:spLocks noGrp="1"/>
          </p:cNvSpPr>
          <p:nvPr>
            <p:ph idx="1"/>
          </p:nvPr>
        </p:nvSpPr>
        <p:spPr/>
        <p:txBody>
          <a:bodyPr/>
          <a:lstStyle/>
          <a:p>
            <a:r>
              <a:rPr lang="id-ID" sz="2400" dirty="0"/>
              <a:t>Keyboard digunakan oleh user untuk memasukkan data atau karakter ke dalam komputer secara manual.</a:t>
            </a:r>
          </a:p>
          <a:p>
            <a:r>
              <a:rPr lang="id-ID" sz="2400" dirty="0"/>
              <a:t>Input tersebut kemudian ditransmisikan untuk ditampilkan pada monitor.</a:t>
            </a:r>
          </a:p>
          <a:p>
            <a:r>
              <a:rPr lang="id-ID" sz="2400" dirty="0"/>
              <a:t>Keyboard terdiri atas saklar-saklar tekan (tombol).</a:t>
            </a:r>
          </a:p>
          <a:p>
            <a:r>
              <a:rPr lang="id-ID" sz="2400" dirty="0"/>
              <a:t>Bila tombol ditekan maka akan terjadi kontak yang mengaktifkan salah satu karakter melalui encoding pada sirkuit elektronika.</a:t>
            </a:r>
          </a:p>
          <a:p>
            <a:r>
              <a:rPr lang="id-ID" sz="2400" dirty="0"/>
              <a:t>Selanjutnya kode 8 bit standar dibangkitkan dan dikirim ke komputer.</a:t>
            </a:r>
          </a:p>
        </p:txBody>
      </p:sp>
    </p:spTree>
    <p:extLst>
      <p:ext uri="{BB962C8B-B14F-4D97-AF65-F5344CB8AC3E}">
        <p14:creationId xmlns:p14="http://schemas.microsoft.com/office/powerpoint/2010/main" val="395298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id-ID" dirty="0"/>
              <a:t>SISTEM &amp; PRINSIP UNIT I/O</a:t>
            </a:r>
            <a:br>
              <a:rPr lang="id-ID" dirty="0"/>
            </a:br>
            <a:r>
              <a:rPr lang="id-ID" sz="2800" dirty="0">
                <a:solidFill>
                  <a:srgbClr val="FFFF00"/>
                </a:solidFill>
              </a:rPr>
              <a:t>Keyboard</a:t>
            </a:r>
          </a:p>
        </p:txBody>
      </p:sp>
      <p:sp>
        <p:nvSpPr>
          <p:cNvPr id="3" name="Content Placeholder 2"/>
          <p:cNvSpPr>
            <a:spLocks noGrp="1"/>
          </p:cNvSpPr>
          <p:nvPr>
            <p:ph idx="1"/>
          </p:nvPr>
        </p:nvSpPr>
        <p:spPr/>
        <p:txBody>
          <a:bodyPr/>
          <a:lstStyle/>
          <a:p>
            <a:r>
              <a:rPr lang="id-ID" sz="2400" dirty="0"/>
              <a:t>Keyboard serial mengirimkan data dengan cara bit demi bit.</a:t>
            </a:r>
          </a:p>
          <a:p>
            <a:r>
              <a:rPr lang="id-ID" sz="2400" dirty="0"/>
              <a:t>Komputer kemudian mengubahnya menjadi data paralel 8 bit (byte).</a:t>
            </a:r>
          </a:p>
          <a:p>
            <a:r>
              <a:rPr lang="id-ID" sz="2400" dirty="0"/>
              <a:t>Fungsi yang dikerjakan oleh keyboard elektronik:</a:t>
            </a:r>
          </a:p>
          <a:p>
            <a:pPr marL="0" indent="0">
              <a:buNone/>
            </a:pPr>
            <a:r>
              <a:rPr lang="id-ID" sz="2400" dirty="0"/>
              <a:t>	Penginderaan tombol yang ditekan</a:t>
            </a:r>
          </a:p>
          <a:p>
            <a:pPr marL="0" indent="0">
              <a:buNone/>
            </a:pPr>
            <a:r>
              <a:rPr lang="id-ID" sz="2400" dirty="0"/>
              <a:t>	Encoding</a:t>
            </a:r>
          </a:p>
          <a:p>
            <a:pPr marL="0" indent="0">
              <a:buNone/>
            </a:pPr>
            <a:r>
              <a:rPr lang="id-ID" sz="2400" dirty="0"/>
              <a:t>	Mengirimkan kode ke komputer</a:t>
            </a:r>
          </a:p>
        </p:txBody>
      </p:sp>
    </p:spTree>
    <p:extLst>
      <p:ext uri="{BB962C8B-B14F-4D97-AF65-F5344CB8AC3E}">
        <p14:creationId xmlns:p14="http://schemas.microsoft.com/office/powerpoint/2010/main" val="34113757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id-ID" dirty="0"/>
              <a:t>SISTEM &amp; PRINSIP UNIT I/O</a:t>
            </a:r>
            <a:br>
              <a:rPr lang="id-ID" dirty="0"/>
            </a:br>
            <a:r>
              <a:rPr lang="id-ID" sz="2800" dirty="0">
                <a:solidFill>
                  <a:srgbClr val="FFFF00"/>
                </a:solidFill>
              </a:rPr>
              <a:t>Keyboard</a:t>
            </a:r>
          </a:p>
        </p:txBody>
      </p:sp>
      <p:sp>
        <p:nvSpPr>
          <p:cNvPr id="3" name="Content Placeholder 2"/>
          <p:cNvSpPr>
            <a:spLocks noGrp="1"/>
          </p:cNvSpPr>
          <p:nvPr>
            <p:ph idx="1"/>
          </p:nvPr>
        </p:nvSpPr>
        <p:spPr/>
        <p:txBody>
          <a:bodyPr/>
          <a:lstStyle/>
          <a:p>
            <a:r>
              <a:rPr lang="id-ID" sz="2400" dirty="0"/>
              <a:t>Keyboard mengikuti teknik standar pengenalan karakter yang dikenal dengan scanning.</a:t>
            </a:r>
          </a:p>
          <a:p>
            <a:r>
              <a:rPr lang="id-ID" sz="2400" dirty="0"/>
              <a:t>Ada beberapa jenis tombol keyboard:</a:t>
            </a:r>
          </a:p>
          <a:p>
            <a:pPr marL="0" indent="0">
              <a:buNone/>
            </a:pPr>
            <a:r>
              <a:rPr lang="id-ID" sz="2400" dirty="0"/>
              <a:t>		Mechanical keyswitch</a:t>
            </a:r>
          </a:p>
          <a:p>
            <a:pPr marL="0" indent="0">
              <a:buNone/>
            </a:pPr>
            <a:r>
              <a:rPr lang="id-ID" sz="2400" dirty="0"/>
              <a:t>		Membrane keyswitch</a:t>
            </a:r>
          </a:p>
          <a:p>
            <a:pPr marL="0" indent="0">
              <a:buNone/>
            </a:pPr>
            <a:r>
              <a:rPr lang="id-ID" sz="2400" dirty="0"/>
              <a:t>		Capacitive keyswitch</a:t>
            </a:r>
          </a:p>
        </p:txBody>
      </p:sp>
    </p:spTree>
    <p:extLst>
      <p:ext uri="{BB962C8B-B14F-4D97-AF65-F5344CB8AC3E}">
        <p14:creationId xmlns:p14="http://schemas.microsoft.com/office/powerpoint/2010/main" val="341137576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id-ID" dirty="0"/>
              <a:t>SISTEM &amp; PRINSIP UNIT I/O</a:t>
            </a:r>
            <a:br>
              <a:rPr lang="id-ID" dirty="0"/>
            </a:br>
            <a:r>
              <a:rPr lang="id-ID" sz="2800" dirty="0">
                <a:solidFill>
                  <a:srgbClr val="FFFF00"/>
                </a:solidFill>
              </a:rPr>
              <a:t>Sistem Tata Letak Keyboard</a:t>
            </a:r>
          </a:p>
        </p:txBody>
      </p:sp>
      <p:pic>
        <p:nvPicPr>
          <p:cNvPr id="12290" name="Picture 2" descr="D:\INFORMATIKA\INFORMATIKA\Semester 2 dan 4\Arsitektur dan Organisasi Komputer\Bahan Kuliah\KULIAH\Bahan Kuliah\2016-06-07\017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55950" y="2798763"/>
            <a:ext cx="5305724" cy="23584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619404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id-ID" dirty="0"/>
              <a:t>SISTEM &amp; PRINSIP UNIT I/O</a:t>
            </a:r>
            <a:br>
              <a:rPr lang="id-ID" dirty="0"/>
            </a:br>
            <a:endParaRPr lang="id-ID" sz="2800" dirty="0">
              <a:solidFill>
                <a:srgbClr val="FFFF00"/>
              </a:solidFill>
            </a:endParaRPr>
          </a:p>
        </p:txBody>
      </p:sp>
      <p:sp>
        <p:nvSpPr>
          <p:cNvPr id="4" name="Content Placeholder 3"/>
          <p:cNvSpPr>
            <a:spLocks noGrp="1"/>
          </p:cNvSpPr>
          <p:nvPr>
            <p:ph idx="1"/>
          </p:nvPr>
        </p:nvSpPr>
        <p:spPr/>
        <p:txBody>
          <a:bodyPr/>
          <a:lstStyle/>
          <a:p>
            <a:r>
              <a:rPr lang="id-ID" sz="2400" dirty="0"/>
              <a:t>Perangkat input dan output yang lain adalah</a:t>
            </a:r>
          </a:p>
          <a:p>
            <a:pPr marL="0" indent="0">
              <a:buNone/>
            </a:pPr>
            <a:r>
              <a:rPr lang="id-ID" sz="2400" dirty="0"/>
              <a:t>		Mouse</a:t>
            </a:r>
          </a:p>
          <a:p>
            <a:pPr marL="0" indent="0">
              <a:buNone/>
            </a:pPr>
            <a:r>
              <a:rPr lang="id-ID" sz="2400" dirty="0"/>
              <a:t>		Scanner</a:t>
            </a:r>
          </a:p>
          <a:p>
            <a:pPr marL="0" indent="0">
              <a:buNone/>
            </a:pPr>
            <a:r>
              <a:rPr lang="id-ID" sz="2400" dirty="0"/>
              <a:t>		Ploter</a:t>
            </a:r>
          </a:p>
          <a:p>
            <a:pPr marL="0" indent="0">
              <a:buNone/>
            </a:pPr>
            <a:r>
              <a:rPr lang="id-ID" sz="2400" dirty="0"/>
              <a:t>		Printer</a:t>
            </a:r>
          </a:p>
          <a:p>
            <a:endParaRPr lang="id-ID" sz="2400" dirty="0"/>
          </a:p>
        </p:txBody>
      </p:sp>
    </p:spTree>
    <p:extLst>
      <p:ext uri="{BB962C8B-B14F-4D97-AF65-F5344CB8AC3E}">
        <p14:creationId xmlns:p14="http://schemas.microsoft.com/office/powerpoint/2010/main" val="2809075514"/>
      </p:ext>
    </p:extLst>
  </p:cSld>
  <p:clrMapOvr>
    <a:masterClrMapping/>
  </p:clrMapOvr>
</p:sld>
</file>

<file path=ppt/theme/theme1.xml><?xml version="1.0" encoding="utf-8"?>
<a:theme xmlns:a="http://schemas.openxmlformats.org/drawingml/2006/main" name="Modèle par défaut">
  <a:themeElements>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odèle par défaut">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46776</Template>
  <TotalTime>373</TotalTime>
  <Words>2175</Words>
  <Application>Microsoft Office PowerPoint</Application>
  <PresentationFormat>On-screen Show (4:3)</PresentationFormat>
  <Paragraphs>204</Paragraphs>
  <Slides>57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57</vt:i4>
      </vt:variant>
    </vt:vector>
  </HeadingPairs>
  <TitlesOfParts>
    <vt:vector size="60" baseType="lpstr">
      <vt:lpstr>Arial</vt:lpstr>
      <vt:lpstr>Cambria Math</vt:lpstr>
      <vt:lpstr>Modèle par défaut</vt:lpstr>
      <vt:lpstr>PERIPHERAL KOMPUTER</vt:lpstr>
      <vt:lpstr>Pendahuluan</vt:lpstr>
      <vt:lpstr>DISK MAGNETIK</vt:lpstr>
      <vt:lpstr>DISK MAGNETIK Disk magnetik dengan tiga piringan</vt:lpstr>
      <vt:lpstr>DISK MAGNETIK Bahan dasar terbuat dari glass mempunyai keuntungan: </vt:lpstr>
      <vt:lpstr>DISK MAGNETIK Mekanisme Pembacaan dan Perekaman</vt:lpstr>
      <vt:lpstr>DISK MAGNETIK Perekaman Disk</vt:lpstr>
      <vt:lpstr>DISK MAGNETIK Perekaman Disk</vt:lpstr>
      <vt:lpstr>DISK MAGNETIK Perekaman Disk</vt:lpstr>
      <vt:lpstr>DISK MAGNETIK Perekaman dengan head terpisah</vt:lpstr>
      <vt:lpstr>DISK MAGNETIK Perekaman dengan head terpisah</vt:lpstr>
      <vt:lpstr>DISK MAGNETIK Perekaman dengan head terpisah</vt:lpstr>
      <vt:lpstr>DISK MAGNETIK Perekaman dengan dual head</vt:lpstr>
      <vt:lpstr>DISK MAGNETIK Jenis-jenis hard disk drive</vt:lpstr>
      <vt:lpstr>DISK MAGNETIK Jenis-jenis hard disk drive</vt:lpstr>
      <vt:lpstr>DISK MAGNETIK Jenis-jenis hard disk drive</vt:lpstr>
      <vt:lpstr>DISK MAGNETIK Jenis-jenis hard disk drive</vt:lpstr>
      <vt:lpstr>DISK MAGNETIK Jenis-jenis hard disk drive</vt:lpstr>
      <vt:lpstr>DISK MAGNETIK Jenis-jenis hard disk drive</vt:lpstr>
      <vt:lpstr>DISK MAGNETIK Jenis-jenis hard disk drive</vt:lpstr>
      <vt:lpstr>DISK MAGNETIK Jenis-jenis hard disk drive</vt:lpstr>
      <vt:lpstr>DISK MAGNETIK Jenis-jenis hard disk drive</vt:lpstr>
      <vt:lpstr>DISK MAGNETIK Jenis-jenis hard disk drive</vt:lpstr>
      <vt:lpstr>DISK MAGNETIK Ilustrasi track dan sektor</vt:lpstr>
      <vt:lpstr>DISK MAGNETIK Track dan Spot</vt:lpstr>
      <vt:lpstr>DISK MAGNETIK Susunan piringan dan track</vt:lpstr>
      <vt:lpstr>DISK MAGNETIK Sektor</vt:lpstr>
      <vt:lpstr>DISK MAGNETIK Sektor</vt:lpstr>
      <vt:lpstr>DISK MAGNETIK Sektor</vt:lpstr>
      <vt:lpstr>DISK MAGNETIK Sektor</vt:lpstr>
      <vt:lpstr>DISK MAGNETIK Sektor</vt:lpstr>
      <vt:lpstr>DISK MAGNETIK Sektor</vt:lpstr>
      <vt:lpstr>DISK MAGNETIK Perbandingan organisasi sektor</vt:lpstr>
      <vt:lpstr>DISK MAGNETIK Sektor</vt:lpstr>
      <vt:lpstr>DISK MAGNETIK Parameter-parameter Kinerja Disk</vt:lpstr>
      <vt:lpstr>DISK MAGNETIK Parameter-parameter Kinerja Disk</vt:lpstr>
      <vt:lpstr>DISK MAGNETIK Parameter-parameter Kinerja Disk</vt:lpstr>
      <vt:lpstr>DISK MAGNETIK Parameter-parameter Kinerja Disk</vt:lpstr>
      <vt:lpstr>DISK MAGNETIK Parameter-parameter Kinerja Disk</vt:lpstr>
      <vt:lpstr>RAID  (Redudant Array of Inexpensive Disks)</vt:lpstr>
      <vt:lpstr>RAID level 0 - nonredundant</vt:lpstr>
      <vt:lpstr>RAID level 1 – disk mirroring</vt:lpstr>
      <vt:lpstr>RAID level 2 – redundant melalui kode hamming</vt:lpstr>
      <vt:lpstr>RAID level 3 - bit interleave data striping dengan parity disk</vt:lpstr>
      <vt:lpstr>RAID level 4 - block interleave data striping dengan satu parity disk</vt:lpstr>
      <vt:lpstr>RAID level 5 - block interleave data striping dengan parity terdistribusi</vt:lpstr>
      <vt:lpstr>RAID level 6 - block interleave data striping dengan proteksi dual error</vt:lpstr>
      <vt:lpstr>PITA MAGNETIK</vt:lpstr>
      <vt:lpstr>DISK OPTIK</vt:lpstr>
      <vt:lpstr>DISK OPTIK</vt:lpstr>
      <vt:lpstr>MODEM</vt:lpstr>
      <vt:lpstr>SISTEM &amp; PRINSIP UNIT I/O</vt:lpstr>
      <vt:lpstr>SISTEM &amp; PRINSIP UNIT I/O Keyboard</vt:lpstr>
      <vt:lpstr>SISTEM &amp; PRINSIP UNIT I/O Keyboard</vt:lpstr>
      <vt:lpstr>SISTEM &amp; PRINSIP UNIT I/O Keyboard</vt:lpstr>
      <vt:lpstr>SISTEM &amp; PRINSIP UNIT I/O Sistem Tata Letak Keyboard</vt:lpstr>
      <vt:lpstr>SISTEM &amp; PRINSIP UNIT I/O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PERIPHERAL KOMPUTER</dc:title>
  <dc:creator>User</dc:creator>
  <cp:lastModifiedBy>ning</cp:lastModifiedBy>
  <cp:revision>36</cp:revision>
  <dcterms:created xsi:type="dcterms:W3CDTF">2016-06-06T17:23:33Z</dcterms:created>
  <dcterms:modified xsi:type="dcterms:W3CDTF">2017-05-16T16:42:54Z</dcterms:modified>
</cp:coreProperties>
</file>