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08" r:id="rId2"/>
  </p:sldMasterIdLst>
  <p:notesMasterIdLst>
    <p:notesMasterId r:id="rId44"/>
  </p:notesMasterIdLst>
  <p:handoutMasterIdLst>
    <p:handoutMasterId r:id="rId45"/>
  </p:handoutMasterIdLst>
  <p:sldIdLst>
    <p:sldId id="308" r:id="rId3"/>
    <p:sldId id="312" r:id="rId4"/>
    <p:sldId id="306" r:id="rId5"/>
    <p:sldId id="303" r:id="rId6"/>
    <p:sldId id="282" r:id="rId7"/>
    <p:sldId id="318" r:id="rId8"/>
    <p:sldId id="319" r:id="rId9"/>
    <p:sldId id="322" r:id="rId10"/>
    <p:sldId id="323" r:id="rId11"/>
    <p:sldId id="324" r:id="rId12"/>
    <p:sldId id="325" r:id="rId13"/>
    <p:sldId id="326" r:id="rId14"/>
    <p:sldId id="327" r:id="rId15"/>
    <p:sldId id="333" r:id="rId16"/>
    <p:sldId id="316" r:id="rId17"/>
    <p:sldId id="314" r:id="rId18"/>
    <p:sldId id="315" r:id="rId19"/>
    <p:sldId id="313" r:id="rId20"/>
    <p:sldId id="317" r:id="rId21"/>
    <p:sldId id="305" r:id="rId22"/>
    <p:sldId id="332" r:id="rId23"/>
    <p:sldId id="329" r:id="rId24"/>
    <p:sldId id="331" r:id="rId25"/>
    <p:sldId id="330" r:id="rId26"/>
    <p:sldId id="334" r:id="rId27"/>
    <p:sldId id="339" r:id="rId28"/>
    <p:sldId id="335" r:id="rId29"/>
    <p:sldId id="340" r:id="rId30"/>
    <p:sldId id="336" r:id="rId31"/>
    <p:sldId id="341" r:id="rId32"/>
    <p:sldId id="337" r:id="rId33"/>
    <p:sldId id="338" r:id="rId34"/>
    <p:sldId id="342" r:id="rId35"/>
    <p:sldId id="343" r:id="rId36"/>
    <p:sldId id="345" r:id="rId37"/>
    <p:sldId id="344" r:id="rId38"/>
    <p:sldId id="346" r:id="rId39"/>
    <p:sldId id="347" r:id="rId40"/>
    <p:sldId id="348" r:id="rId41"/>
    <p:sldId id="349" r:id="rId42"/>
    <p:sldId id="276" r:id="rId43"/>
  </p:sldIdLst>
  <p:sldSz cx="9144000" cy="6858000" type="screen4x3"/>
  <p:notesSz cx="6888163" cy="9623425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  <a:srgbClr val="0808B8"/>
    <a:srgbClr val="FF0000"/>
    <a:srgbClr val="FF0066"/>
    <a:srgbClr val="800000"/>
    <a:srgbClr val="0066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6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481171"/>
          </a:xfrm>
          <a:prstGeom prst="rect">
            <a:avLst/>
          </a:prstGeom>
        </p:spPr>
        <p:txBody>
          <a:bodyPr vert="horz" lIns="94348" tIns="47174" rIns="94348" bIns="47174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481171"/>
          </a:xfrm>
          <a:prstGeom prst="rect">
            <a:avLst/>
          </a:prstGeom>
        </p:spPr>
        <p:txBody>
          <a:bodyPr vert="horz" lIns="94348" tIns="47174" rIns="94348" bIns="47174" rtlCol="0"/>
          <a:lstStyle>
            <a:lvl1pPr algn="r">
              <a:defRPr sz="1200"/>
            </a:lvl1pPr>
          </a:lstStyle>
          <a:p>
            <a:fld id="{C7CBD6F6-6811-4DC0-B691-2C4C40E7771F}" type="datetimeFigureOut">
              <a:rPr lang="id-ID" smtClean="0"/>
              <a:t>15/03/2021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40584"/>
            <a:ext cx="2984871" cy="481171"/>
          </a:xfrm>
          <a:prstGeom prst="rect">
            <a:avLst/>
          </a:prstGeom>
        </p:spPr>
        <p:txBody>
          <a:bodyPr vert="horz" lIns="94348" tIns="47174" rIns="94348" bIns="47174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140584"/>
            <a:ext cx="2984871" cy="481171"/>
          </a:xfrm>
          <a:prstGeom prst="rect">
            <a:avLst/>
          </a:prstGeom>
        </p:spPr>
        <p:txBody>
          <a:bodyPr vert="horz" lIns="94348" tIns="47174" rIns="94348" bIns="47174" rtlCol="0" anchor="b"/>
          <a:lstStyle>
            <a:lvl1pPr algn="r">
              <a:defRPr sz="1200"/>
            </a:lvl1pPr>
          </a:lstStyle>
          <a:p>
            <a:fld id="{5FBB3E18-8705-43DC-91E7-60147BB7D30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1463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292" y="0"/>
            <a:ext cx="2984871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6638" y="720725"/>
            <a:ext cx="4814887" cy="3611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8422" y="4571128"/>
            <a:ext cx="5051319" cy="433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254"/>
            <a:ext cx="2984871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292" y="9142254"/>
            <a:ext cx="2984871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BEE1A7D-EA56-473F-BCDE-D091A0324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799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EE1A7D-EA56-473F-BCDE-D091A0324E2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11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803B4-CD31-4F74-8992-66BCEE5AC1F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6BE7E3-ABC5-4AC3-9CFB-13FEA97C32A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D57D90-3213-478A-82DE-17A7A50EBBD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897F34-A6EE-4110-B83D-39510FA2405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9EF07-EFDB-4EF6-8A9D-8C757F9D219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314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4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211-285B-4EAF-B5AC-A6C480C31B69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0F42F-24EE-4AD3-8456-467F370B90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04F56-52CE-489F-8A96-E7A267A88E69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A1CA3-1ACB-4640-8A67-9B8399A3D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B639-3B3C-4CA7-AA9F-743F7DC9C2A8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795E4-F15E-43E9-A2D7-78E95C7A6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B9F05-8AED-4DB5-84B8-B8FEAD5C9A5F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9162F-B89C-4B29-82AA-1197DC145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D591A-684B-4C71-BF3A-8A1A9A0F9996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05D54-DCD7-4680-8E50-3C1AECB9D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7BB80-CB4B-41F9-9CD4-C201C5110447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AA920-A5ED-423D-B7B7-02C57CE11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74024-6D98-44F7-98C9-CE693B5893FC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B30B8-228D-4299-9364-4DC1C0AA4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78CC-0679-4C1C-B308-CB1C985B2C6B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836EC-EF28-4B33-AF8A-C55AE0AC6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9C492-FF41-4E4A-8ACA-17B9866E63AF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6226B-1FDF-434B-A289-D020F1C81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7724-EAB6-4E70-9441-337834A73278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6B7AA-3D1A-4BF0-9BFA-F8DF8B21D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4BFB8-B4AE-49B9-9E2D-C1A72186362A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0D3A8-6F46-4E79-BF2A-7FCC914CD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026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d-ID"/>
              <a:t>Click to edit Master title style</a:t>
            </a:r>
          </a:p>
        </p:txBody>
      </p:sp>
      <p:sp>
        <p:nvSpPr>
          <p:cNvPr id="18026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d-ID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1D190-C121-406A-9759-35748534BD3F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D3406-6955-48F5-B850-216D41BDC03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87C0E-0D46-498C-A3AB-93064D56CD04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47CD2-80A0-4657-8A22-3C0C46998B2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B6018-44C6-49A3-9D1C-6D68903DD71B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A197-23FB-4AF2-93E6-2A2982F6BE6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6A1D2-0CF3-4847-BF81-998A18C0198E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E0E44-03CB-40FE-85B9-0643FE133BF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56285-BD22-4A32-B31A-0AEAA3AD69B0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DAAA4-E624-41E7-9859-90FECC70829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69E8C-195F-4B95-B6E9-85130B8D0515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247F5-8AF4-49F9-A259-4D5E23D43D0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1115-6669-41E3-9250-BCA77A25BAE2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81E59-8D5F-46BA-8EDD-5C255550ACC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72A9A-CF43-4D66-BC53-01A42D9BD56B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5866C-BEE7-415D-B3C0-AFAD69D9EF5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188A2-5A07-4DA6-A3C4-0354A024C2C1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F1DC-1E8F-4AA2-85CE-8F97389C590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032BC-C74C-46B0-8679-CE81ACBC66B7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E9F6-7DBD-41CD-9283-1D5F07C5A8A0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986BC-6C81-4B11-A946-27AB009FED6D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5C4D1-E093-4D8F-8C90-933E59C521B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3209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0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210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3210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3210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3211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3211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211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212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AB5C819-EE5C-4411-8EFA-0C3E8F9E6B23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13212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13212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ED7F5B3-8E4E-441C-A18D-6FA88370F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transition spd="slow"/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7920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0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0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7920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0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0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922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3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7923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923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3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923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title style</a:t>
            </a:r>
          </a:p>
        </p:txBody>
      </p:sp>
      <p:sp>
        <p:nvSpPr>
          <p:cNvPr id="17924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11A48B4-FFA9-4880-B2F6-22CBEE565E0C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17924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17924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C041896-EA57-47BC-81BA-043F893B57E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  <p:sp>
        <p:nvSpPr>
          <p:cNvPr id="17924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text styles</a:t>
            </a:r>
          </a:p>
          <a:p>
            <a:pPr lvl="1"/>
            <a:r>
              <a:rPr lang="id-ID" smtClean="0"/>
              <a:t>Second level</a:t>
            </a:r>
          </a:p>
          <a:p>
            <a:pPr lvl="2"/>
            <a:r>
              <a:rPr lang="id-ID" smtClean="0"/>
              <a:t>Third level</a:t>
            </a:r>
          </a:p>
          <a:p>
            <a:pPr lvl="3"/>
            <a:r>
              <a:rPr lang="id-ID" smtClean="0"/>
              <a:t>Fourth level</a:t>
            </a:r>
          </a:p>
          <a:p>
            <a:pPr lvl="4"/>
            <a:r>
              <a:rPr lang="id-ID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47" r:id="rId1"/>
    <p:sldLayoutId id="2147484448" r:id="rId2"/>
    <p:sldLayoutId id="2147484449" r:id="rId3"/>
    <p:sldLayoutId id="2147484450" r:id="rId4"/>
    <p:sldLayoutId id="2147484451" r:id="rId5"/>
    <p:sldLayoutId id="2147484452" r:id="rId6"/>
    <p:sldLayoutId id="2147484453" r:id="rId7"/>
    <p:sldLayoutId id="2147484454" r:id="rId8"/>
    <p:sldLayoutId id="2147484455" r:id="rId9"/>
    <p:sldLayoutId id="2147484456" r:id="rId10"/>
    <p:sldLayoutId id="2147484457" r:id="rId11"/>
  </p:sldLayoutIdLst>
  <p:transition spd="slow"/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2ADCEE6-91CF-496D-95E0-61E265931278}" type="datetime1">
              <a:rPr lang="en-US" smtClean="0"/>
              <a:pPr>
                <a:defRPr/>
              </a:pPr>
              <a:t>3/15/2021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DBE433-D3B1-4E36-A5CA-F02363EF2E1D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52" y="844550"/>
            <a:ext cx="6715172" cy="707886"/>
          </a:xfrm>
          <a:solidFill>
            <a:srgbClr val="80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id-ID" sz="4000" b="1" dirty="0" smtClean="0">
                <a:solidFill>
                  <a:schemeClr val="tx1"/>
                </a:solidFill>
              </a:rPr>
              <a:t>PERTEMUAN </a:t>
            </a:r>
            <a:r>
              <a:rPr lang="id-ID" sz="4000" b="1" dirty="0" smtClean="0">
                <a:solidFill>
                  <a:schemeClr val="tx1"/>
                </a:solidFill>
              </a:rPr>
              <a:t>5</a:t>
            </a:r>
            <a:endParaRPr lang="en-US" sz="4000" b="1" dirty="0" smtClean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828800" y="2914650"/>
            <a:ext cx="5638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d-ID" sz="3200" b="1" baseline="0" dirty="0" smtClean="0">
                <a:solidFill>
                  <a:srgbClr val="FFFF00"/>
                </a:solidFill>
                <a:latin typeface="Arial" charset="0"/>
              </a:rPr>
              <a:t>PENGENALAN PETA</a:t>
            </a:r>
            <a:endParaRPr lang="en-US" sz="3200" b="1" baseline="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429000" y="1843088"/>
            <a:ext cx="2362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d-ID" sz="3200" b="1" baseline="0" dirty="0" smtClean="0">
                <a:latin typeface="Arial" charset="0"/>
              </a:rPr>
              <a:t>MATERI</a:t>
            </a:r>
            <a:endParaRPr lang="en-US" sz="3200" b="1" baseline="0" dirty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utoUpdateAnimBg="0"/>
      <p:bldP spid="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2ADCEE6-91CF-496D-95E0-61E265931278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8595D-5784-42BF-8BAC-8E45F321D2F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5625" y="2286000"/>
            <a:ext cx="2971800" cy="1600200"/>
          </a:xfrm>
          <a:solidFill>
            <a:srgbClr val="990000"/>
          </a:solidFill>
          <a:ln w="38100">
            <a:solidFill>
              <a:srgbClr val="FFFF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3200" b="1" smtClean="0">
                <a:solidFill>
                  <a:schemeClr val="tx1"/>
                </a:solidFill>
                <a:latin typeface="+mn-lt"/>
              </a:rPr>
              <a:t>MATERI</a:t>
            </a:r>
            <a:br>
              <a:rPr lang="en-US" sz="3200" b="1" smtClean="0">
                <a:solidFill>
                  <a:schemeClr val="tx1"/>
                </a:solidFill>
                <a:latin typeface="+mn-lt"/>
              </a:rPr>
            </a:br>
            <a:r>
              <a:rPr lang="en-US" sz="3200" b="1" smtClean="0">
                <a:solidFill>
                  <a:schemeClr val="tx1"/>
                </a:solidFill>
                <a:latin typeface="+mn-lt"/>
              </a:rPr>
              <a:t>ILMU UKUR TANAH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19250" y="533400"/>
            <a:ext cx="2266950" cy="11303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latin typeface="Arial" charset="0"/>
              </a:rPr>
              <a:t>DASAR PEMETAAN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995863" y="533400"/>
            <a:ext cx="2228850" cy="10287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latin typeface="Arial" charset="0"/>
                <a:cs typeface="Arial" charset="0"/>
              </a:rPr>
              <a:t>KERANGKA PETA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324600" y="2557463"/>
            <a:ext cx="2286000" cy="100965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baseline="0">
                <a:latin typeface="+mj-lt"/>
              </a:rPr>
              <a:t>PEMETAAN SITUASI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043488" y="4800600"/>
            <a:ext cx="2609850" cy="7620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baseline="0">
                <a:latin typeface="+mn-lt"/>
              </a:rPr>
              <a:t>PENAMPANG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900113" y="4495800"/>
            <a:ext cx="3048000" cy="11303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baseline="0">
                <a:latin typeface="+mn-lt"/>
              </a:rPr>
              <a:t>TEKNIK PEMANCANGAN</a:t>
            </a: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457200" y="2527300"/>
            <a:ext cx="2286000" cy="1130300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baseline="0">
                <a:latin typeface="+mj-lt"/>
              </a:rPr>
              <a:t>LUAS DAN VOLUME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6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600"/>
                            </p:stCondLst>
                            <p:childTnLst>
                              <p:par>
                                <p:cTn id="3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6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27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901A81FF-259F-4098-9124-19EFAB8E186A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2F1ECA-CF74-4C0A-8F0F-4CC451EC17B9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6200" y="1524000"/>
            <a:ext cx="3276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PENGERTIAN PETA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95600" y="609600"/>
            <a:ext cx="33528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UNSUR POKOK PENGUKURAN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562600" y="4495800"/>
            <a:ext cx="3276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latin typeface="Arial" charset="0"/>
                <a:cs typeface="Times New Roman" charset="0"/>
              </a:rPr>
              <a:t>TINGGI DAN BEDA TINGGI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04800" y="4495800"/>
            <a:ext cx="3276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latin typeface="Arial" charset="0"/>
                <a:cs typeface="Times New Roman" charset="0"/>
              </a:rPr>
              <a:t>PERALATAN UKUR TANAH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333625" y="1981200"/>
            <a:ext cx="4419600" cy="2362200"/>
            <a:chOff x="2333172" y="1465944"/>
            <a:chExt cx="4419600" cy="2362200"/>
          </a:xfrm>
        </p:grpSpPr>
        <p:sp>
          <p:nvSpPr>
            <p:cNvPr id="30731" name="Oval 9"/>
            <p:cNvSpPr>
              <a:spLocks noChangeArrowheads="1"/>
            </p:cNvSpPr>
            <p:nvPr/>
          </p:nvSpPr>
          <p:spPr bwMode="auto">
            <a:xfrm>
              <a:off x="2333172" y="1465944"/>
              <a:ext cx="4419600" cy="2362200"/>
            </a:xfrm>
            <a:prstGeom prst="ellipse">
              <a:avLst/>
            </a:prstGeom>
            <a:solidFill>
              <a:srgbClr val="FF0000"/>
            </a:solidFill>
            <a:ln w="38100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732" name="Rectangle 3"/>
            <p:cNvSpPr>
              <a:spLocks noChangeArrowheads="1"/>
            </p:cNvSpPr>
            <p:nvPr/>
          </p:nvSpPr>
          <p:spPr bwMode="auto">
            <a:xfrm>
              <a:off x="2380344" y="1850311"/>
              <a:ext cx="4343400" cy="1588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5400" b="1" baseline="0">
                  <a:latin typeface="Arial" charset="0"/>
                  <a:cs typeface="Times New Roman" charset="0"/>
                </a:rPr>
                <a:t>DASAR PEMETAAN</a:t>
              </a: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6019800" y="1447800"/>
            <a:ext cx="29718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>
                <a:latin typeface="Arial" charset="0"/>
                <a:cs typeface="Times New Roman" charset="0"/>
              </a:rPr>
              <a:t>SISTEM KOORDINAT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750"/>
                            </p:stCondLst>
                            <p:childTnLst>
                              <p:par>
                                <p:cTn id="3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0"/>
                            </p:stCondLst>
                            <p:childTnLst>
                              <p:par>
                                <p:cTn id="5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C0F7FA2-36C5-4305-9235-6E66BE2CD5E1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597A76-53CB-4D42-9DA6-5D984AC89EB6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65220" name="Rectangle 4"/>
          <p:cNvSpPr>
            <a:spLocks noChangeArrowheads="1"/>
          </p:cNvSpPr>
          <p:nvPr/>
        </p:nvSpPr>
        <p:spPr bwMode="auto">
          <a:xfrm>
            <a:off x="2209800" y="2133600"/>
            <a:ext cx="47244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PENGERTIAN PETA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5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1772C9F-8FC3-4177-8F4B-D777E7CD7F94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F47635-FB97-4E9C-93AF-D49F5ABDDF47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09600" y="1143000"/>
            <a:ext cx="8047038" cy="18288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baseline="0" err="1">
                <a:cs typeface="Times New Roman" charset="0"/>
              </a:rPr>
              <a:t>Peta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adalah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gambaran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sebagian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atau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seluruh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permukaan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bumi</a:t>
            </a:r>
            <a:r>
              <a:rPr lang="en-US" sz="2800" baseline="0">
                <a:cs typeface="Times New Roman" charset="0"/>
              </a:rPr>
              <a:t> yang </a:t>
            </a:r>
            <a:r>
              <a:rPr lang="en-US" sz="2800" baseline="0" err="1">
                <a:cs typeface="Times New Roman" charset="0"/>
              </a:rPr>
              <a:t>diproyeksikan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pada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suatu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bidang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datar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dengan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skala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tertentu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disertai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keterangan</a:t>
            </a:r>
            <a:r>
              <a:rPr lang="en-US" sz="2800" baseline="0">
                <a:cs typeface="Times New Roman" charset="0"/>
              </a:rPr>
              <a:t>, </a:t>
            </a:r>
            <a:r>
              <a:rPr lang="en-US" sz="2800" baseline="0" err="1">
                <a:cs typeface="Times New Roman" charset="0"/>
              </a:rPr>
              <a:t>simbol</a:t>
            </a:r>
            <a:r>
              <a:rPr lang="en-US" sz="2800" baseline="0">
                <a:cs typeface="Times New Roman" charset="0"/>
              </a:rPr>
              <a:t>, </a:t>
            </a:r>
            <a:r>
              <a:rPr lang="en-US" sz="2800" baseline="0" err="1">
                <a:cs typeface="Times New Roman" charset="0"/>
              </a:rPr>
              <a:t>anotasi</a:t>
            </a:r>
            <a:r>
              <a:rPr lang="en-US" sz="2800" baseline="0">
                <a:cs typeface="Times New Roman" charset="0"/>
              </a:rPr>
              <a:t>, </a:t>
            </a:r>
            <a:r>
              <a:rPr lang="en-US" sz="2800" baseline="0" err="1">
                <a:cs typeface="Times New Roman" charset="0"/>
              </a:rPr>
              <a:t>dan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arah</a:t>
            </a:r>
            <a:r>
              <a:rPr lang="en-US" sz="2800" baseline="0">
                <a:cs typeface="Times New Roman" charset="0"/>
              </a:rPr>
              <a:t> </a:t>
            </a:r>
            <a:r>
              <a:rPr lang="en-US" sz="2800" baseline="0" err="1">
                <a:cs typeface="Times New Roman" charset="0"/>
              </a:rPr>
              <a:t>utara</a:t>
            </a:r>
            <a:endParaRPr lang="en-US" sz="2800" baseline="0">
              <a:cs typeface="Times New Roman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4724400" cy="685800"/>
          </a:xfrm>
        </p:spPr>
        <p:txBody>
          <a:bodyPr/>
          <a:lstStyle/>
          <a:p>
            <a:pPr>
              <a:defRPr/>
            </a:pPr>
            <a:r>
              <a:rPr lang="en-US" b="1" smtClean="0">
                <a:solidFill>
                  <a:srgbClr val="FFFF00"/>
                </a:solidFill>
              </a:rPr>
              <a:t>DEFINISI PETA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09600" y="3276600"/>
            <a:ext cx="8001000" cy="2560638"/>
          </a:xfrm>
          <a:prstGeom prst="rect">
            <a:avLst/>
          </a:prstGeom>
          <a:solidFill>
            <a:srgbClr val="0066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baseline="0">
                <a:solidFill>
                  <a:schemeClr val="tx1"/>
                </a:solidFill>
                <a:cs typeface="Times New Roman" charset="0"/>
              </a:rPr>
              <a:t>Peta dapat dibedakan atas:</a:t>
            </a:r>
          </a:p>
          <a:p>
            <a:pPr marL="514350" indent="-514350">
              <a:lnSpc>
                <a:spcPct val="90000"/>
              </a:lnSpc>
              <a:buFontTx/>
              <a:buAutoNum type="alphaLcPeriod"/>
              <a:defRPr/>
            </a:pPr>
            <a:r>
              <a:rPr lang="en-US" sz="2800" baseline="0">
                <a:solidFill>
                  <a:schemeClr val="tx1"/>
                </a:solidFill>
                <a:cs typeface="Times New Roman" charset="0"/>
              </a:rPr>
              <a:t>Peta Garis atau Peta Vektor, yaitu peta yang dibuat dengan menarik garis atau mendigit titik-titik detail</a:t>
            </a:r>
          </a:p>
          <a:p>
            <a:pPr marL="514350" indent="-514350">
              <a:lnSpc>
                <a:spcPct val="90000"/>
              </a:lnSpc>
              <a:defRPr/>
            </a:pPr>
            <a:r>
              <a:rPr lang="en-US" sz="2800" baseline="0">
                <a:solidFill>
                  <a:schemeClr val="tx1"/>
                </a:solidFill>
                <a:cs typeface="Times New Roman" charset="0"/>
              </a:rPr>
              <a:t>b.  Peta Citra atau Peta Raster, yaitu peta yang dibuat melalui rekaman citra atau scanning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38939-2328-4D92-B11A-015D096D53E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6600" y="152400"/>
            <a:ext cx="5108575" cy="474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762000" y="5410200"/>
            <a:ext cx="7620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>
                <a:latin typeface="+mj-lt"/>
              </a:rPr>
              <a:t>Sumber:http://www.primaironline.com/images_content/2009714peta_lampung.jpg</a:t>
            </a:r>
          </a:p>
        </p:txBody>
      </p:sp>
      <p:sp>
        <p:nvSpPr>
          <p:cNvPr id="7" name="Rectangle 6"/>
          <p:cNvSpPr/>
          <p:nvPr/>
        </p:nvSpPr>
        <p:spPr>
          <a:xfrm>
            <a:off x="3086100" y="5029200"/>
            <a:ext cx="300990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aseline="0">
                <a:latin typeface="+mj-lt"/>
                <a:cs typeface="Times New Roman" charset="0"/>
              </a:rPr>
              <a:t>Peta Garis Lampung</a:t>
            </a:r>
            <a:endParaRPr lang="en-US" sz="2400"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84FBC-380F-417C-9368-72B3FA87402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8863" y="152400"/>
            <a:ext cx="445293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1219200" y="5105400"/>
            <a:ext cx="65913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latin typeface="+mj-lt"/>
              </a:rPr>
              <a:t>Sumber: http://www.badilag.net/data/petabadilag/images/propinsi/9.jpg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A9162-8D37-4D29-8F64-1686B666DFA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2"/>
          <a:srcRect l="26353" t="25719" r="24451" b="7858"/>
          <a:stretch>
            <a:fillRect/>
          </a:stretch>
        </p:blipFill>
        <p:spPr bwMode="auto">
          <a:xfrm>
            <a:off x="838200" y="304800"/>
            <a:ext cx="7416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3A837-30C1-4C00-A7A4-0F1138841C6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2174875" y="304800"/>
            <a:ext cx="4683125" cy="5029200"/>
            <a:chOff x="192" y="720"/>
            <a:chExt cx="2614" cy="2878"/>
          </a:xfrm>
        </p:grpSpPr>
        <p:grpSp>
          <p:nvGrpSpPr>
            <p:cNvPr id="36871" name="Group 33"/>
            <p:cNvGrpSpPr>
              <a:grpSpLocks/>
            </p:cNvGrpSpPr>
            <p:nvPr/>
          </p:nvGrpSpPr>
          <p:grpSpPr bwMode="auto">
            <a:xfrm>
              <a:off x="192" y="720"/>
              <a:ext cx="2614" cy="2878"/>
              <a:chOff x="192" y="720"/>
              <a:chExt cx="2614" cy="2878"/>
            </a:xfrm>
          </p:grpSpPr>
          <p:sp>
            <p:nvSpPr>
              <p:cNvPr id="36873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92" y="730"/>
                <a:ext cx="51" cy="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baseline="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en-US" baseline="0">
                  <a:latin typeface="Arial" charset="0"/>
                </a:endParaRPr>
              </a:p>
            </p:txBody>
          </p:sp>
          <p:pic>
            <p:nvPicPr>
              <p:cNvPr id="36874" name="Picture 35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35" y="720"/>
                <a:ext cx="2560" cy="28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875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732" y="1474"/>
                <a:ext cx="216" cy="22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6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624" y="2249"/>
                <a:ext cx="1210" cy="4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77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571" y="2466"/>
                <a:ext cx="830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aseline="0">
                    <a:solidFill>
                      <a:srgbClr val="FFFFFF"/>
                    </a:solidFill>
                    <a:latin typeface="Arial" charset="0"/>
                  </a:rPr>
                  <a:t>Selat Sunda</a:t>
                </a:r>
                <a:endParaRPr lang="en-US" baseline="0">
                  <a:latin typeface="Arial" charset="0"/>
                </a:endParaRPr>
              </a:p>
            </p:txBody>
          </p:sp>
          <p:sp>
            <p:nvSpPr>
              <p:cNvPr id="36878" name="Rectangle 39"/>
              <p:cNvSpPr>
                <a:spLocks noChangeAspect="1" noChangeArrowheads="1"/>
              </p:cNvSpPr>
              <p:nvPr/>
            </p:nvSpPr>
            <p:spPr bwMode="auto">
              <a:xfrm>
                <a:off x="1596" y="2327"/>
                <a:ext cx="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aseline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endParaRPr lang="en-US" baseline="0">
                  <a:latin typeface="Arial" charset="0"/>
                </a:endParaRPr>
              </a:p>
            </p:txBody>
          </p:sp>
          <p:sp>
            <p:nvSpPr>
              <p:cNvPr id="36879" name="Rectangle 40"/>
              <p:cNvSpPr>
                <a:spLocks noChangeAspect="1" noChangeArrowheads="1"/>
              </p:cNvSpPr>
              <p:nvPr/>
            </p:nvSpPr>
            <p:spPr bwMode="auto">
              <a:xfrm>
                <a:off x="862" y="1385"/>
                <a:ext cx="1274" cy="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0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1898" y="1475"/>
                <a:ext cx="3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aseline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endParaRPr lang="en-US" baseline="0">
                  <a:latin typeface="Arial" charset="0"/>
                </a:endParaRPr>
              </a:p>
            </p:txBody>
          </p:sp>
          <p:sp>
            <p:nvSpPr>
              <p:cNvPr id="36881" name="Rectangle 42"/>
              <p:cNvSpPr>
                <a:spLocks noChangeAspect="1" noChangeArrowheads="1"/>
              </p:cNvSpPr>
              <p:nvPr/>
            </p:nvSpPr>
            <p:spPr bwMode="auto">
              <a:xfrm>
                <a:off x="1488" y="2834"/>
                <a:ext cx="1318" cy="4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2" name="Rectangle 43"/>
              <p:cNvSpPr>
                <a:spLocks noChangeAspect="1" noChangeArrowheads="1"/>
              </p:cNvSpPr>
              <p:nvPr/>
            </p:nvSpPr>
            <p:spPr bwMode="auto">
              <a:xfrm>
                <a:off x="1607" y="2923"/>
                <a:ext cx="889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aseline="0">
                    <a:solidFill>
                      <a:srgbClr val="FFFFFF"/>
                    </a:solidFill>
                    <a:latin typeface="Arial" charset="0"/>
                  </a:rPr>
                  <a:t>Prop. Banten</a:t>
                </a:r>
                <a:endParaRPr lang="en-US" baseline="0">
                  <a:latin typeface="Arial" charset="0"/>
                </a:endParaRPr>
              </a:p>
            </p:txBody>
          </p:sp>
          <p:sp>
            <p:nvSpPr>
              <p:cNvPr id="36883" name="Rectangle 44"/>
              <p:cNvSpPr>
                <a:spLocks noChangeAspect="1" noChangeArrowheads="1"/>
              </p:cNvSpPr>
              <p:nvPr/>
            </p:nvSpPr>
            <p:spPr bwMode="auto">
              <a:xfrm>
                <a:off x="2557" y="2923"/>
                <a:ext cx="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aseline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endParaRPr lang="en-US" baseline="0">
                  <a:latin typeface="Arial" charset="0"/>
                </a:endParaRPr>
              </a:p>
            </p:txBody>
          </p:sp>
          <p:sp>
            <p:nvSpPr>
              <p:cNvPr id="36884" name="Rectangle 45"/>
              <p:cNvSpPr>
                <a:spLocks noChangeAspect="1" noChangeArrowheads="1"/>
              </p:cNvSpPr>
              <p:nvPr/>
            </p:nvSpPr>
            <p:spPr bwMode="auto">
              <a:xfrm>
                <a:off x="300" y="750"/>
                <a:ext cx="1404" cy="4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85" name="Rectangle 46"/>
              <p:cNvSpPr>
                <a:spLocks noChangeAspect="1" noChangeArrowheads="1"/>
              </p:cNvSpPr>
              <p:nvPr/>
            </p:nvSpPr>
            <p:spPr bwMode="auto">
              <a:xfrm>
                <a:off x="419" y="829"/>
                <a:ext cx="1043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aseline="0">
                    <a:solidFill>
                      <a:srgbClr val="FFFFFF"/>
                    </a:solidFill>
                    <a:latin typeface="Arial" charset="0"/>
                  </a:rPr>
                  <a:t>Prop. Lampung</a:t>
                </a:r>
                <a:endParaRPr lang="en-US" baseline="0">
                  <a:latin typeface="Arial" charset="0"/>
                </a:endParaRPr>
              </a:p>
            </p:txBody>
          </p:sp>
          <p:sp>
            <p:nvSpPr>
              <p:cNvPr id="36886" name="Rectangle 47"/>
              <p:cNvSpPr>
                <a:spLocks noChangeAspect="1" noChangeArrowheads="1"/>
              </p:cNvSpPr>
              <p:nvPr/>
            </p:nvSpPr>
            <p:spPr bwMode="auto">
              <a:xfrm>
                <a:off x="1532" y="829"/>
                <a:ext cx="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aseline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endParaRPr lang="en-US" baseline="0">
                  <a:latin typeface="Arial" charset="0"/>
                </a:endParaRPr>
              </a:p>
            </p:txBody>
          </p:sp>
        </p:grpSp>
        <p:sp>
          <p:nvSpPr>
            <p:cNvPr id="36872" name="Rectangle 48"/>
            <p:cNvSpPr>
              <a:spLocks noChangeAspect="1" noChangeArrowheads="1"/>
            </p:cNvSpPr>
            <p:nvPr/>
          </p:nvSpPr>
          <p:spPr bwMode="auto">
            <a:xfrm>
              <a:off x="480" y="1289"/>
              <a:ext cx="90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aseline="0">
                  <a:solidFill>
                    <a:srgbClr val="FFFFFF"/>
                  </a:solidFill>
                  <a:latin typeface="Arial" charset="0"/>
                </a:rPr>
                <a:t>Bandarlampung</a:t>
              </a:r>
              <a:endParaRPr lang="en-US" baseline="0">
                <a:latin typeface="Arial" charset="0"/>
              </a:endParaRPr>
            </a:p>
          </p:txBody>
        </p:sp>
      </p:grpSp>
      <p:sp>
        <p:nvSpPr>
          <p:cNvPr id="36870" name="Rectangle 21"/>
          <p:cNvSpPr>
            <a:spLocks noChangeArrowheads="1"/>
          </p:cNvSpPr>
          <p:nvPr/>
        </p:nvSpPr>
        <p:spPr bwMode="auto">
          <a:xfrm>
            <a:off x="720725" y="5481638"/>
            <a:ext cx="7889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aseline="0">
                <a:solidFill>
                  <a:srgbClr val="FFFFFF"/>
                </a:solidFill>
                <a:latin typeface="Arial" charset="0"/>
              </a:rPr>
              <a:t>Peta Citra Landsat (Raster) Sebagian Propinsi Lampung</a:t>
            </a:r>
            <a:endParaRPr lang="en-US" sz="2400" baseline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8EBC72-29A4-4050-8A72-E19F97DADA7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2863"/>
            <a:ext cx="5486400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609600" y="5257800"/>
            <a:ext cx="71866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aseline="0">
                <a:solidFill>
                  <a:srgbClr val="FFFFFF"/>
                </a:solidFill>
                <a:latin typeface="Arial" charset="0"/>
              </a:rPr>
              <a:t>Peta Citra Landsat (Raster) Sungai Tulang Bawang</a:t>
            </a:r>
            <a:endParaRPr lang="en-US" sz="2400" baseline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B4CA5-5052-4993-939D-54C04FDB85C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/>
          <a:srcRect t="14357" b="7877"/>
          <a:stretch>
            <a:fillRect/>
          </a:stretch>
        </p:blipFill>
        <p:spPr bwMode="auto">
          <a:xfrm>
            <a:off x="2286000" y="228600"/>
            <a:ext cx="5105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1700213" y="5257800"/>
            <a:ext cx="5919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aseline="0">
                <a:solidFill>
                  <a:srgbClr val="FFFFFF"/>
                </a:solidFill>
                <a:latin typeface="Arial" charset="0"/>
              </a:rPr>
              <a:t>Peta Citra Landsat (Raster) Danau Ranau</a:t>
            </a:r>
            <a:endParaRPr lang="en-US" sz="2400" baseline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1798C9-12C8-4CE8-BC1F-5EE13A66728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3994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762000"/>
            <a:ext cx="54102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Text Box 12"/>
          <p:cNvSpPr txBox="1">
            <a:spLocks noChangeArrowheads="1"/>
          </p:cNvSpPr>
          <p:nvPr/>
        </p:nvSpPr>
        <p:spPr bwMode="auto">
          <a:xfrm>
            <a:off x="1752600" y="228600"/>
            <a:ext cx="5638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baseline="0">
                <a:solidFill>
                  <a:srgbClr val="FF3300"/>
                </a:solidFill>
              </a:rPr>
              <a:t>DIGITAL TERRAIN MODEL (DTM)</a:t>
            </a:r>
            <a:endParaRPr lang="id-ID" sz="2400" b="1" baseline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1DDC16-F283-4E89-B035-E969E862088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533400" y="1371600"/>
            <a:ext cx="8077200" cy="4724400"/>
            <a:chOff x="627" y="1392"/>
            <a:chExt cx="4368" cy="2448"/>
          </a:xfrm>
        </p:grpSpPr>
        <p:sp>
          <p:nvSpPr>
            <p:cNvPr id="40967" name="Rectangle 8"/>
            <p:cNvSpPr>
              <a:spLocks noChangeArrowheads="1"/>
            </p:cNvSpPr>
            <p:nvPr/>
          </p:nvSpPr>
          <p:spPr bwMode="auto">
            <a:xfrm>
              <a:off x="627" y="1392"/>
              <a:ext cx="4368" cy="2448"/>
            </a:xfrm>
            <a:prstGeom prst="rect">
              <a:avLst/>
            </a:prstGeom>
            <a:solidFill>
              <a:srgbClr val="CC6600">
                <a:alpha val="5215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0968" name="Picture 6" descr="Irian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0" y="1476"/>
              <a:ext cx="4172" cy="2268"/>
            </a:xfrm>
            <a:prstGeom prst="rect">
              <a:avLst/>
            </a:prstGeom>
            <a:solidFill>
              <a:srgbClr val="CC6600"/>
            </a:solidFill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14375" y="196850"/>
            <a:ext cx="7696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baseline="0"/>
              <a:t>Kenampakan 3 D dijital data radar interferometri  – Peg.Jayawijaya, Papua</a:t>
            </a:r>
            <a:r>
              <a:rPr lang="id-ID" baseline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21F2DFE-6A2D-4878-8D81-72B3F0A5BF53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E606ED-6C4F-4FA0-80DB-1842187ECF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/>
          <a:srcRect l="16399" t="7292" r="16252" b="6250"/>
          <a:stretch>
            <a:fillRect/>
          </a:stretch>
        </p:blipFill>
        <p:spPr bwMode="auto">
          <a:xfrm>
            <a:off x="1066800" y="304800"/>
            <a:ext cx="69675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2514600" y="5410200"/>
            <a:ext cx="3967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aseline="0">
                <a:solidFill>
                  <a:srgbClr val="FFFFFF"/>
                </a:solidFill>
                <a:latin typeface="Arial" charset="0"/>
              </a:rPr>
              <a:t>Peta Jakarta daerah Monas</a:t>
            </a:r>
            <a:endParaRPr lang="en-US" sz="2400" baseline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0D0F906-CF9E-4981-BC52-16CCA634C286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703948-5227-451C-9FC1-998A9A1E538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Title 17"/>
          <p:cNvSpPr>
            <a:spLocks noGrp="1"/>
          </p:cNvSpPr>
          <p:nvPr>
            <p:ph type="title"/>
          </p:nvPr>
        </p:nvSpPr>
        <p:spPr>
          <a:xfrm>
            <a:off x="2438400" y="381000"/>
            <a:ext cx="4267200" cy="769938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smtClean="0">
                <a:solidFill>
                  <a:srgbClr val="FF0000"/>
                </a:solidFill>
              </a:rPr>
              <a:t>SKALA PETA</a:t>
            </a:r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85800" y="2743200"/>
            <a:ext cx="5410200" cy="5349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baseline="0" err="1">
                <a:cs typeface="Times New Roman" charset="0"/>
              </a:rPr>
              <a:t>Skala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peta</a:t>
            </a:r>
            <a:r>
              <a:rPr lang="en-US" sz="3200" baseline="0">
                <a:cs typeface="Times New Roman" charset="0"/>
              </a:rPr>
              <a:t> dibedakan atas: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3503613"/>
            <a:ext cx="4648200" cy="5349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marL="514350" indent="-514350">
              <a:lnSpc>
                <a:spcPct val="90000"/>
              </a:lnSpc>
              <a:buFontTx/>
              <a:buAutoNum type="alphaLcPeriod"/>
              <a:defRPr/>
            </a:pPr>
            <a:r>
              <a:rPr lang="en-US" sz="3200" baseline="0">
                <a:cs typeface="Times New Roman" charset="0"/>
              </a:rPr>
              <a:t>Skala angka/numerik </a:t>
            </a: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762000" y="4343400"/>
            <a:ext cx="3919538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14350" indent="-514350">
              <a:lnSpc>
                <a:spcPct val="90000"/>
              </a:lnSpc>
            </a:pPr>
            <a:r>
              <a:rPr lang="en-US" sz="3200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b.  Skala garis/grafis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09600" y="1493838"/>
            <a:ext cx="8001000" cy="10064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baseline="0" err="1">
                <a:cs typeface="Times New Roman" charset="0"/>
              </a:rPr>
              <a:t>Skala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peta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adalah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perbandingan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antara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jarak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di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peta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dan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jarak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sebenarnya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di</a:t>
            </a:r>
            <a:r>
              <a:rPr lang="en-US" sz="3200" baseline="0">
                <a:cs typeface="Times New Roman" charset="0"/>
              </a:rPr>
              <a:t> </a:t>
            </a:r>
            <a:r>
              <a:rPr lang="en-US" sz="3200" baseline="0" err="1">
                <a:cs typeface="Times New Roman" charset="0"/>
              </a:rPr>
              <a:t>bumi</a:t>
            </a:r>
            <a:endParaRPr lang="en-US" sz="3200" baseline="0">
              <a:cs typeface="Times New Roman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248400" cy="838200"/>
          </a:xfrm>
        </p:spPr>
        <p:txBody>
          <a:bodyPr/>
          <a:lstStyle/>
          <a:p>
            <a:pPr>
              <a:defRPr/>
            </a:pPr>
            <a:r>
              <a:rPr lang="en-US" sz="3600" b="1" smtClean="0">
                <a:solidFill>
                  <a:srgbClr val="FFFF00"/>
                </a:solidFill>
                <a:cs typeface="Times New Roman" charset="0"/>
              </a:rPr>
              <a:t>SKALA ANGKA/NUMERIK </a:t>
            </a:r>
            <a:endParaRPr lang="en-US" sz="3600" b="1">
              <a:solidFill>
                <a:srgbClr val="FFFF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91B5C3-6143-43B7-9199-0492AF162A54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E136D-1FF1-4E30-9559-86F75783663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2938" y="1219200"/>
            <a:ext cx="7696200" cy="5349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baseline="0">
                <a:cs typeface="Times New Roman" charset="0"/>
              </a:rPr>
              <a:t>Ditulis dalam bentuk perbandingan angka</a:t>
            </a:r>
          </a:p>
        </p:txBody>
      </p:sp>
      <p:sp>
        <p:nvSpPr>
          <p:cNvPr id="34823" name="Rectangle 6"/>
          <p:cNvSpPr>
            <a:spLocks noChangeArrowheads="1"/>
          </p:cNvSpPr>
          <p:nvPr/>
        </p:nvSpPr>
        <p:spPr bwMode="auto">
          <a:xfrm>
            <a:off x="642938" y="1905000"/>
            <a:ext cx="4373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skala 1 : 100.000</a:t>
            </a:r>
            <a:endParaRPr lang="en-US"/>
          </a:p>
        </p:txBody>
      </p:sp>
      <p:sp>
        <p:nvSpPr>
          <p:cNvPr id="34824" name="Rectangle 7"/>
          <p:cNvSpPr>
            <a:spLocks noChangeArrowheads="1"/>
          </p:cNvSpPr>
          <p:nvPr/>
        </p:nvSpPr>
        <p:spPr bwMode="auto">
          <a:xfrm>
            <a:off x="671512" y="2579688"/>
            <a:ext cx="77866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Artinya, 1 cm di peta = 100.000 cm </a:t>
            </a:r>
          </a:p>
          <a:p>
            <a:r>
              <a:rPr lang="en-US" sz="3200" baseline="0" dirty="0" smtClean="0">
                <a:solidFill>
                  <a:srgbClr val="FFFFFF"/>
                </a:solidFill>
                <a:latin typeface="Arial" charset="0"/>
                <a:cs typeface="Times New Roman" charset="0"/>
              </a:rPr>
              <a:t>                                  = </a:t>
            </a:r>
            <a:r>
              <a:rPr lang="en-US" sz="3200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1000 m </a:t>
            </a:r>
            <a:r>
              <a:rPr lang="en-US" sz="3200" baseline="0" dirty="0" smtClean="0">
                <a:solidFill>
                  <a:srgbClr val="FFFFFF"/>
                </a:solidFill>
                <a:latin typeface="Arial" charset="0"/>
                <a:cs typeface="Times New Roman" charset="0"/>
              </a:rPr>
              <a:t>                   </a:t>
            </a:r>
          </a:p>
          <a:p>
            <a:r>
              <a:rPr lang="en-US" sz="3200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 </a:t>
            </a:r>
            <a:r>
              <a:rPr lang="en-US" sz="3200" baseline="0" dirty="0" smtClean="0">
                <a:solidFill>
                  <a:srgbClr val="FFFFFF"/>
                </a:solidFill>
                <a:latin typeface="Arial" charset="0"/>
                <a:cs typeface="Times New Roman" charset="0"/>
              </a:rPr>
              <a:t>                                 = </a:t>
            </a:r>
            <a:r>
              <a:rPr lang="en-US" sz="3200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1 km di lapangan</a:t>
            </a:r>
            <a:endParaRPr lang="en-US" dirty="0"/>
          </a:p>
        </p:txBody>
      </p:sp>
      <p:sp>
        <p:nvSpPr>
          <p:cNvPr id="34825" name="Rectangle 8"/>
          <p:cNvSpPr>
            <a:spLocks noChangeArrowheads="1"/>
          </p:cNvSpPr>
          <p:nvPr/>
        </p:nvSpPr>
        <p:spPr bwMode="auto">
          <a:xfrm>
            <a:off x="627063" y="4297362"/>
            <a:ext cx="7162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Sebaliknya, 100 meter di lapangan = 10.000 cm dibagi 100.000 = 0,1 cm = 1 mm di peta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6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6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6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4823" grpId="0"/>
      <p:bldP spid="34824" grpId="0"/>
      <p:bldP spid="348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248400" cy="838200"/>
          </a:xfrm>
        </p:spPr>
        <p:txBody>
          <a:bodyPr/>
          <a:lstStyle/>
          <a:p>
            <a:pPr>
              <a:defRPr/>
            </a:pPr>
            <a:r>
              <a:rPr lang="en-US" sz="3600" b="1" smtClean="0">
                <a:solidFill>
                  <a:srgbClr val="FFFF00"/>
                </a:solidFill>
                <a:cs typeface="Times New Roman" charset="0"/>
              </a:rPr>
              <a:t>SKALA GARIS/GRAFIS </a:t>
            </a:r>
            <a:endParaRPr lang="en-US" sz="36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91B5C3-6143-43B7-9199-0492AF162A54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CB10CE-FEF1-4C9D-9A66-8594D4C0E0B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42938" y="1447800"/>
            <a:ext cx="7696200" cy="9794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baseline="0">
                <a:cs typeface="Times New Roman" charset="0"/>
              </a:rPr>
              <a:t>Ditulis dalam bentuk perbandingan nilai garis</a:t>
            </a:r>
          </a:p>
        </p:txBody>
      </p:sp>
      <p:sp>
        <p:nvSpPr>
          <p:cNvPr id="45063" name="Rectangle 6"/>
          <p:cNvSpPr>
            <a:spLocks noChangeArrowheads="1"/>
          </p:cNvSpPr>
          <p:nvPr/>
        </p:nvSpPr>
        <p:spPr bwMode="auto">
          <a:xfrm>
            <a:off x="671513" y="2743200"/>
            <a:ext cx="7312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skala 1 : 50.000, digambar sbb: </a:t>
            </a:r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2362200" y="3709988"/>
            <a:ext cx="3624263" cy="1090612"/>
            <a:chOff x="976086" y="2707696"/>
            <a:chExt cx="3623945" cy="1090636"/>
          </a:xfrm>
        </p:grpSpPr>
        <p:grpSp>
          <p:nvGrpSpPr>
            <p:cNvPr id="45065" name="Group 15"/>
            <p:cNvGrpSpPr>
              <a:grpSpLocks/>
            </p:cNvGrpSpPr>
            <p:nvPr/>
          </p:nvGrpSpPr>
          <p:grpSpPr bwMode="auto">
            <a:xfrm>
              <a:off x="1130300" y="3048000"/>
              <a:ext cx="2925763" cy="333375"/>
              <a:chOff x="1130664" y="3048000"/>
              <a:chExt cx="2926080" cy="333829"/>
            </a:xfrm>
          </p:grpSpPr>
          <p:sp>
            <p:nvSpPr>
              <p:cNvPr id="45072" name="Rectangle 7"/>
              <p:cNvSpPr>
                <a:spLocks noChangeArrowheads="1"/>
              </p:cNvSpPr>
              <p:nvPr/>
            </p:nvSpPr>
            <p:spPr bwMode="auto">
              <a:xfrm>
                <a:off x="1142999" y="3048000"/>
                <a:ext cx="731520" cy="15240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073" name="Rectangle 8"/>
              <p:cNvSpPr>
                <a:spLocks noChangeArrowheads="1"/>
              </p:cNvSpPr>
              <p:nvPr/>
            </p:nvSpPr>
            <p:spPr bwMode="auto">
              <a:xfrm>
                <a:off x="1861458" y="3214914"/>
                <a:ext cx="731520" cy="15240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074" name="Rectangle 9"/>
              <p:cNvSpPr>
                <a:spLocks noChangeArrowheads="1"/>
              </p:cNvSpPr>
              <p:nvPr/>
            </p:nvSpPr>
            <p:spPr bwMode="auto">
              <a:xfrm>
                <a:off x="2590800" y="3048000"/>
                <a:ext cx="731520" cy="15240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075" name="Rectangle 10"/>
              <p:cNvSpPr>
                <a:spLocks noChangeArrowheads="1"/>
              </p:cNvSpPr>
              <p:nvPr/>
            </p:nvSpPr>
            <p:spPr bwMode="auto">
              <a:xfrm>
                <a:off x="3323772" y="3214914"/>
                <a:ext cx="731520" cy="15240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5076" name="Rectangle 11"/>
              <p:cNvSpPr>
                <a:spLocks noChangeArrowheads="1"/>
              </p:cNvSpPr>
              <p:nvPr/>
            </p:nvSpPr>
            <p:spPr bwMode="auto">
              <a:xfrm>
                <a:off x="1130664" y="3048000"/>
                <a:ext cx="2926080" cy="333829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5066" name="Rectangle 13"/>
            <p:cNvSpPr>
              <a:spLocks noChangeArrowheads="1"/>
            </p:cNvSpPr>
            <p:nvPr/>
          </p:nvSpPr>
          <p:spPr bwMode="auto">
            <a:xfrm>
              <a:off x="976086" y="2707696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endParaRPr lang="en-US"/>
            </a:p>
          </p:txBody>
        </p:sp>
        <p:sp>
          <p:nvSpPr>
            <p:cNvPr id="45067" name="Rectangle 15"/>
            <p:cNvSpPr>
              <a:spLocks noChangeArrowheads="1"/>
            </p:cNvSpPr>
            <p:nvPr/>
          </p:nvSpPr>
          <p:spPr bwMode="auto">
            <a:xfrm>
              <a:off x="2438400" y="2714172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</a:t>
              </a:r>
              <a:endParaRPr lang="en-US"/>
            </a:p>
          </p:txBody>
        </p:sp>
        <p:sp>
          <p:nvSpPr>
            <p:cNvPr id="45068" name="Rectangle 16"/>
            <p:cNvSpPr>
              <a:spLocks noChangeArrowheads="1"/>
            </p:cNvSpPr>
            <p:nvPr/>
          </p:nvSpPr>
          <p:spPr bwMode="auto">
            <a:xfrm>
              <a:off x="3900714" y="2710542"/>
              <a:ext cx="684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4 cm</a:t>
              </a:r>
              <a:endParaRPr lang="en-US"/>
            </a:p>
          </p:txBody>
        </p:sp>
        <p:sp>
          <p:nvSpPr>
            <p:cNvPr id="45069" name="Rectangle 17"/>
            <p:cNvSpPr>
              <a:spLocks noChangeArrowheads="1"/>
            </p:cNvSpPr>
            <p:nvPr/>
          </p:nvSpPr>
          <p:spPr bwMode="auto">
            <a:xfrm>
              <a:off x="982494" y="3429000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endParaRPr lang="en-US"/>
            </a:p>
          </p:txBody>
        </p:sp>
        <p:sp>
          <p:nvSpPr>
            <p:cNvPr id="45070" name="Rectangle 18"/>
            <p:cNvSpPr>
              <a:spLocks noChangeArrowheads="1"/>
            </p:cNvSpPr>
            <p:nvPr/>
          </p:nvSpPr>
          <p:spPr bwMode="auto">
            <a:xfrm>
              <a:off x="2452914" y="3378982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</a:t>
              </a:r>
              <a:endParaRPr lang="en-US"/>
            </a:p>
          </p:txBody>
        </p:sp>
        <p:sp>
          <p:nvSpPr>
            <p:cNvPr id="45071" name="Rectangle 19"/>
            <p:cNvSpPr>
              <a:spLocks noChangeArrowheads="1"/>
            </p:cNvSpPr>
            <p:nvPr/>
          </p:nvSpPr>
          <p:spPr bwMode="auto">
            <a:xfrm>
              <a:off x="3915228" y="3364468"/>
              <a:ext cx="684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 km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50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491B5C3-6143-43B7-9199-0492AF162A54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4FA092-8F36-456A-AA05-33C1C755C34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90500"/>
            <a:ext cx="5638800" cy="14097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smtClean="0">
                <a:solidFill>
                  <a:srgbClr val="FFFF00"/>
                </a:solidFill>
              </a:rPr>
              <a:t>JENIS PETA BERDASAR SKALA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371600" y="1828800"/>
            <a:ext cx="396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r>
              <a:rPr lang="en-US" sz="3200" b="1" baseline="0">
                <a:latin typeface="Arial" charset="0"/>
              </a:rPr>
              <a:t>PETA IKHTISAR : </a:t>
            </a:r>
          </a:p>
          <a:p>
            <a:pPr marL="566738" eaLnBrk="0" hangingPunct="0">
              <a:defRPr/>
            </a:pPr>
            <a:r>
              <a:rPr lang="en-US" sz="3200" b="1" baseline="0">
                <a:latin typeface="Arial" charset="0"/>
              </a:rPr>
              <a:t>&lt; 1:100.000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371600" y="3124200"/>
            <a:ext cx="472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66738" indent="-566738" eaLnBrk="0" hangingPunct="0"/>
            <a:r>
              <a:rPr lang="en-US" sz="3200" b="1" baseline="0" dirty="0">
                <a:latin typeface="Arial" charset="0"/>
              </a:rPr>
              <a:t>PETA TOPOGRAFI :  </a:t>
            </a:r>
            <a:r>
              <a:rPr lang="en-US" sz="2800" b="1" baseline="0" dirty="0">
                <a:latin typeface="Arial" charset="0"/>
              </a:rPr>
              <a:t>1:25.000 </a:t>
            </a:r>
            <a:r>
              <a:rPr lang="en-US" sz="2800" b="1" baseline="0" dirty="0" smtClean="0">
                <a:latin typeface="Arial" charset="0"/>
              </a:rPr>
              <a:t>s/d </a:t>
            </a:r>
            <a:r>
              <a:rPr lang="en-US" sz="2800" b="1" baseline="0" dirty="0">
                <a:latin typeface="Arial" charset="0"/>
              </a:rPr>
              <a:t>1:50.000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371600" y="4343400"/>
            <a:ext cx="441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66738" indent="-566738" eaLnBrk="0" hangingPunct="0"/>
            <a:r>
              <a:rPr lang="en-US" sz="3200" b="1" baseline="0" dirty="0">
                <a:latin typeface="Arial" charset="0"/>
              </a:rPr>
              <a:t>PETA TEKNIS :  </a:t>
            </a:r>
            <a:r>
              <a:rPr lang="en-US" sz="2800" b="1" baseline="0" dirty="0">
                <a:latin typeface="Arial" charset="0"/>
              </a:rPr>
              <a:t>1:1.000 </a:t>
            </a:r>
            <a:r>
              <a:rPr lang="en-US" sz="2800" b="1" baseline="0" dirty="0" smtClean="0">
                <a:latin typeface="Arial" charset="0"/>
              </a:rPr>
              <a:t>s/d </a:t>
            </a:r>
            <a:r>
              <a:rPr lang="en-US" sz="2800" b="1" baseline="0" dirty="0">
                <a:latin typeface="Arial" charset="0"/>
              </a:rPr>
              <a:t>1:10.000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0D0F906-CF9E-4981-BC52-16CCA634C286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B8B14-DC66-455E-91D9-B29F06DCCD7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38200" y="1066800"/>
            <a:ext cx="4724400" cy="523875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2800" b="1" baseline="0">
                <a:solidFill>
                  <a:srgbClr val="C00000"/>
                </a:solidFill>
                <a:latin typeface="Arial" charset="0"/>
              </a:rPr>
              <a:t>INFORMASI KUANTITATIF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152400"/>
            <a:ext cx="2895600" cy="708025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4000" b="1" smtClean="0">
                <a:solidFill>
                  <a:srgbClr val="FFFF00"/>
                </a:solidFill>
              </a:rPr>
              <a:t>ISI PETA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38200" y="3114675"/>
            <a:ext cx="4572000" cy="52228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2800" b="1" baseline="0">
                <a:solidFill>
                  <a:srgbClr val="C00000"/>
                </a:solidFill>
                <a:latin typeface="Arial" charset="0"/>
              </a:rPr>
              <a:t>INFORMASI KUALITATIF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295400" y="1666875"/>
            <a:ext cx="6400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2400" b="1" baseline="0">
                <a:latin typeface="Arial" charset="0"/>
              </a:rPr>
              <a:t>Berisi informasi mengenai data ukuran: koordinat atau posisi, jarak, sudut, arah, azimut, tinggi, kemiringan, dll.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295400" y="3765550"/>
            <a:ext cx="73152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2400" b="1" baseline="0">
                <a:latin typeface="Arial" charset="0"/>
              </a:rPr>
              <a:t>Berisi informasi mengenai detail:</a:t>
            </a:r>
          </a:p>
          <a:p>
            <a:pPr marL="739775" indent="-392113" eaLnBrk="0" hangingPunct="0">
              <a:defRPr/>
            </a:pPr>
            <a:r>
              <a:rPr lang="en-US" sz="2400" b="1" baseline="0">
                <a:latin typeface="Arial" charset="0"/>
              </a:rPr>
              <a:t>a. Detail buatan manusia : jalan, irigasi, bangunan, jembatan, batas, dll.</a:t>
            </a:r>
          </a:p>
          <a:p>
            <a:pPr marL="739775" indent="-392113" eaLnBrk="0" hangingPunct="0">
              <a:defRPr/>
            </a:pPr>
            <a:r>
              <a:rPr lang="en-US" sz="2400" b="1" baseline="0">
                <a:latin typeface="Arial" charset="0"/>
              </a:rPr>
              <a:t>b. Detail alami : sungai, danau, rawa, pantai, kontur, dll.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utoUpdateAnimBg="0"/>
      <p:bldP spid="8" grpId="0" animBg="1" autoUpdateAnimBg="0"/>
      <p:bldP spid="9" grpId="0" autoUpdateAnimBg="0"/>
      <p:bldP spid="1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F734801-A5D8-4235-AB17-53C7A4D4B423}" type="datetime1">
              <a:rPr lang="en-US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1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85449-A289-4D51-B83D-ED2D5CB97CFD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title"/>
          </p:nvPr>
        </p:nvSpPr>
        <p:spPr>
          <a:xfrm>
            <a:off x="3143250" y="190500"/>
            <a:ext cx="2819400" cy="65087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tx1"/>
                </a:solidFill>
                <a:latin typeface="Tahoma" pitchFamily="34" charset="0"/>
              </a:rPr>
              <a:t>LATIHAN </a:t>
            </a:r>
          </a:p>
        </p:txBody>
      </p:sp>
      <p:sp>
        <p:nvSpPr>
          <p:cNvPr id="268304" name="Rectangle 16"/>
          <p:cNvSpPr>
            <a:spLocks noChangeArrowheads="1"/>
          </p:cNvSpPr>
          <p:nvPr/>
        </p:nvSpPr>
        <p:spPr bwMode="auto">
          <a:xfrm>
            <a:off x="685800" y="1179513"/>
            <a:ext cx="80010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90000"/>
              </a:lnSpc>
              <a:buFontTx/>
              <a:buAutoNum type="arabicPeriod"/>
              <a:defRPr/>
            </a:pPr>
            <a:r>
              <a:rPr lang="en-US" sz="2400" b="1" baseline="0" dirty="0">
                <a:latin typeface="Arial" charset="0"/>
                <a:cs typeface="Times New Roman" charset="0"/>
              </a:rPr>
              <a:t>Terdapat peta dengan skala </a:t>
            </a:r>
            <a:r>
              <a:rPr lang="en-US" sz="2400" b="1" baseline="0" dirty="0" smtClean="0">
                <a:latin typeface="Arial" charset="0"/>
                <a:cs typeface="Times New Roman" charset="0"/>
              </a:rPr>
              <a:t>1 : 2.000</a:t>
            </a:r>
            <a:r>
              <a:rPr lang="en-US" sz="2400" b="1" baseline="0" dirty="0">
                <a:latin typeface="Arial" charset="0"/>
                <a:cs typeface="Times New Roman" charset="0"/>
              </a:rPr>
              <a:t>, berapakah :</a:t>
            </a:r>
          </a:p>
          <a:p>
            <a:pPr marL="457200" indent="7938">
              <a:lnSpc>
                <a:spcPct val="90000"/>
              </a:lnSpc>
              <a:defRPr/>
            </a:pPr>
            <a:r>
              <a:rPr lang="en-US" sz="2400" b="1" baseline="0" dirty="0">
                <a:latin typeface="Arial" charset="0"/>
                <a:cs typeface="Times New Roman" charset="0"/>
              </a:rPr>
              <a:t>a.  Jarak di lapangan, jika jarak di peta 5,3 cm?</a:t>
            </a:r>
          </a:p>
          <a:p>
            <a:pPr marL="457200" indent="7938">
              <a:lnSpc>
                <a:spcPct val="90000"/>
              </a:lnSpc>
              <a:defRPr/>
            </a:pPr>
            <a:r>
              <a:rPr lang="en-US" sz="2400" b="1" baseline="0" dirty="0">
                <a:latin typeface="Arial" charset="0"/>
                <a:cs typeface="Times New Roman" charset="0"/>
              </a:rPr>
              <a:t>b.  Jarak di peta, jika jarak di lapangan 124,567 m?</a:t>
            </a:r>
          </a:p>
          <a:p>
            <a:pPr marL="457200" indent="7938">
              <a:lnSpc>
                <a:spcPct val="90000"/>
              </a:lnSpc>
              <a:defRPr/>
            </a:pPr>
            <a:r>
              <a:rPr lang="en-US" sz="2400" b="1" baseline="0" dirty="0">
                <a:latin typeface="Arial" charset="0"/>
                <a:cs typeface="Times New Roman" charset="0"/>
              </a:rPr>
              <a:t>c.  Sudut di peta, jika sudut di lapangan 37</a:t>
            </a:r>
            <a:r>
              <a:rPr lang="en-US" sz="2400" b="1" baseline="30000" dirty="0">
                <a:latin typeface="Arial" charset="0"/>
                <a:cs typeface="Times New Roman" charset="0"/>
              </a:rPr>
              <a:t>0</a:t>
            </a:r>
            <a:r>
              <a:rPr lang="en-US" sz="2400" b="1" baseline="0" dirty="0">
                <a:latin typeface="Arial" charset="0"/>
                <a:cs typeface="Times New Roman" charset="0"/>
              </a:rPr>
              <a:t>?</a:t>
            </a:r>
          </a:p>
        </p:txBody>
      </p:sp>
      <p:sp>
        <p:nvSpPr>
          <p:cNvPr id="268411" name="Rectangle 123"/>
          <p:cNvSpPr>
            <a:spLocks noChangeArrowheads="1"/>
          </p:cNvSpPr>
          <p:nvPr/>
        </p:nvSpPr>
        <p:spPr bwMode="auto">
          <a:xfrm>
            <a:off x="685800" y="2667000"/>
            <a:ext cx="76962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2.  Jika jarak di peta 17,5 cm dan jarak di lapangan 3,5 km, berapakah skala peta itu?</a:t>
            </a:r>
          </a:p>
        </p:txBody>
      </p:sp>
      <p:sp>
        <p:nvSpPr>
          <p:cNvPr id="8" name="Rectangle 123"/>
          <p:cNvSpPr>
            <a:spLocks noChangeArrowheads="1"/>
          </p:cNvSpPr>
          <p:nvPr/>
        </p:nvSpPr>
        <p:spPr bwMode="auto">
          <a:xfrm>
            <a:off x="685800" y="3581400"/>
            <a:ext cx="79248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 dirty="0">
                <a:latin typeface="Arial" charset="0"/>
                <a:cs typeface="Times New Roman" charset="0"/>
              </a:rPr>
              <a:t>3.  Sebuah peta skala 1:2.500, </a:t>
            </a:r>
            <a:r>
              <a:rPr lang="en-US" sz="2400" b="1" baseline="0" dirty="0" err="1">
                <a:latin typeface="Arial" charset="0"/>
                <a:cs typeface="Times New Roman" charset="0"/>
              </a:rPr>
              <a:t>diperkecil</a:t>
            </a:r>
            <a:r>
              <a:rPr lang="en-US" sz="2400" b="1" baseline="0" dirty="0">
                <a:latin typeface="Arial" charset="0"/>
                <a:cs typeface="Times New Roman" charset="0"/>
              </a:rPr>
              <a:t> 2 kali, berapakah </a:t>
            </a:r>
            <a:r>
              <a:rPr lang="en-US" sz="2400" b="1" baseline="0" dirty="0" err="1">
                <a:latin typeface="Arial" charset="0"/>
                <a:cs typeface="Times New Roman" charset="0"/>
              </a:rPr>
              <a:t>skalanya</a:t>
            </a:r>
            <a:r>
              <a:rPr lang="en-US" sz="2400" b="1" baseline="0" dirty="0">
                <a:latin typeface="Arial" charset="0"/>
                <a:cs typeface="Times New Roman" charset="0"/>
              </a:rPr>
              <a:t>? </a:t>
            </a:r>
            <a:r>
              <a:rPr lang="en-US" sz="2400" b="1" baseline="0" dirty="0" smtClean="0">
                <a:latin typeface="Arial" charset="0"/>
                <a:cs typeface="Times New Roman" charset="0"/>
              </a:rPr>
              <a:t>jika </a:t>
            </a:r>
            <a:r>
              <a:rPr lang="en-US" sz="2400" b="1" baseline="0" dirty="0" err="1">
                <a:latin typeface="Arial" charset="0"/>
                <a:cs typeface="Times New Roman" charset="0"/>
              </a:rPr>
              <a:t>diperbesar</a:t>
            </a:r>
            <a:r>
              <a:rPr lang="en-US" sz="2400" b="1" baseline="0" dirty="0">
                <a:latin typeface="Arial" charset="0"/>
                <a:cs typeface="Times New Roman" charset="0"/>
              </a:rPr>
              <a:t> 3 kali?</a:t>
            </a:r>
          </a:p>
        </p:txBody>
      </p:sp>
      <p:sp>
        <p:nvSpPr>
          <p:cNvPr id="9" name="Rectangle 123"/>
          <p:cNvSpPr>
            <a:spLocks noChangeArrowheads="1"/>
          </p:cNvSpPr>
          <p:nvPr/>
        </p:nvSpPr>
        <p:spPr bwMode="auto">
          <a:xfrm>
            <a:off x="685800" y="4424363"/>
            <a:ext cx="76962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4.  Sebuah peta skala 1:1.000 dikopi. Ternyata peta kopian menyusut 2 mm ke arah mendatar maupun vertikal, berapa skala peta kopian itu?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8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8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 animBg="1" autoUpdateAnimBg="0"/>
      <p:bldP spid="268304" grpId="0" autoUpdateAnimBg="0"/>
      <p:bldP spid="268411" grpId="0" autoUpdateAnimBg="0"/>
      <p:bldP spid="8" grpId="0" autoUpdateAnimBg="0"/>
      <p:bldP spid="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177800"/>
            <a:ext cx="2957513" cy="769938"/>
          </a:xfr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smtClean="0">
                <a:solidFill>
                  <a:schemeClr val="tx1"/>
                </a:solidFill>
              </a:rPr>
              <a:t>DISKUSI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FD2810E-4C4E-45A3-A174-60AB32AE9D22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1A238-327F-4CE4-9537-44022FC1AD3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Rectangle 123"/>
          <p:cNvSpPr>
            <a:spLocks noChangeArrowheads="1"/>
          </p:cNvSpPr>
          <p:nvPr/>
        </p:nvSpPr>
        <p:spPr bwMode="auto">
          <a:xfrm>
            <a:off x="685800" y="2287588"/>
            <a:ext cx="76962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Dapatkah perancangan jembatan dengan bentang 30 meter dilakukan menggunakan peta topografi 1:50.000? Berikan alasan anda?</a:t>
            </a:r>
          </a:p>
        </p:txBody>
      </p:sp>
      <p:sp>
        <p:nvSpPr>
          <p:cNvPr id="7" name="Rectangle 123"/>
          <p:cNvSpPr>
            <a:spLocks noChangeArrowheads="1"/>
          </p:cNvSpPr>
          <p:nvPr/>
        </p:nvSpPr>
        <p:spPr bwMode="auto">
          <a:xfrm>
            <a:off x="685800" y="3378200"/>
            <a:ext cx="76962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Bagaimanakah teknik memetakan suatu daerah seluas 100.000 ha dengan skala 1:5.000. Berikan alasan anda?</a:t>
            </a:r>
          </a:p>
        </p:txBody>
      </p:sp>
      <p:sp>
        <p:nvSpPr>
          <p:cNvPr id="8" name="Rectangle 123"/>
          <p:cNvSpPr>
            <a:spLocks noChangeArrowheads="1"/>
          </p:cNvSpPr>
          <p:nvPr/>
        </p:nvSpPr>
        <p:spPr bwMode="auto">
          <a:xfrm>
            <a:off x="685800" y="1176338"/>
            <a:ext cx="79248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Menggunakan atlas, anda bisa mendapatkan peta seluruh Indonesia, bahkan dunia. Mengapa masih diperlukan pembuatan peta untuk berbagai hal?</a:t>
            </a:r>
          </a:p>
        </p:txBody>
      </p:sp>
      <p:sp>
        <p:nvSpPr>
          <p:cNvPr id="9" name="Rectangle 123"/>
          <p:cNvSpPr>
            <a:spLocks noChangeArrowheads="1"/>
          </p:cNvSpPr>
          <p:nvPr/>
        </p:nvSpPr>
        <p:spPr bwMode="auto">
          <a:xfrm>
            <a:off x="685800" y="4492625"/>
            <a:ext cx="76962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Peta tematik </a:t>
            </a:r>
            <a:r>
              <a:rPr lang="en-US" sz="2400" b="1" baseline="0">
                <a:latin typeface="Arial" charset="0"/>
                <a:cs typeface="Times New Roman" charset="0"/>
              </a:rPr>
              <a:t>adalah peta yang menyajikan data untuk suatu tema tertentu, misalnya peta curah hujan, peta tutupan lahan, peta kependudukan, dll. Berikan 5 contoh peta tematik lainnya.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FD00138-56A4-40D7-8451-4D9088EF306F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B1A2B6-F613-42E7-BBC2-78CF633E951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52600" y="1828800"/>
            <a:ext cx="56388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UNSUR POKOK  PENGUKURAN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FD00138-56A4-40D7-8451-4D9088EF306F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284D10-763A-4B46-93FD-B8E1B252BA9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190500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KUADRAN </a:t>
            </a:r>
          </a:p>
        </p:txBody>
      </p:sp>
      <p:grpSp>
        <p:nvGrpSpPr>
          <p:cNvPr id="6" name="Group 24"/>
          <p:cNvGrpSpPr>
            <a:grpSpLocks noChangeAspect="1"/>
          </p:cNvGrpSpPr>
          <p:nvPr/>
        </p:nvGrpSpPr>
        <p:grpSpPr bwMode="auto">
          <a:xfrm>
            <a:off x="214313" y="1247775"/>
            <a:ext cx="3967162" cy="3657600"/>
            <a:chOff x="74165" y="1248228"/>
            <a:chExt cx="4281227" cy="3948017"/>
          </a:xfrm>
        </p:grpSpPr>
        <p:sp>
          <p:nvSpPr>
            <p:cNvPr id="51230" name="Oval 5"/>
            <p:cNvSpPr>
              <a:spLocks noChangeArrowheads="1"/>
            </p:cNvSpPr>
            <p:nvPr/>
          </p:nvSpPr>
          <p:spPr bwMode="auto">
            <a:xfrm>
              <a:off x="809172" y="1661886"/>
              <a:ext cx="3108960" cy="3108960"/>
            </a:xfrm>
            <a:prstGeom prst="ellips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1231" name="Straight Connector 8"/>
            <p:cNvCxnSpPr>
              <a:cxnSpLocks noChangeShapeType="1"/>
            </p:cNvCxnSpPr>
            <p:nvPr/>
          </p:nvCxnSpPr>
          <p:spPr bwMode="auto">
            <a:xfrm rot="5400000">
              <a:off x="807720" y="3230086"/>
              <a:ext cx="310896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1232" name="Straight Connector 10"/>
            <p:cNvCxnSpPr>
              <a:cxnSpLocks noChangeShapeType="1"/>
            </p:cNvCxnSpPr>
            <p:nvPr/>
          </p:nvCxnSpPr>
          <p:spPr bwMode="auto">
            <a:xfrm>
              <a:off x="825864" y="3200400"/>
              <a:ext cx="310896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1233" name="Rectangle 11"/>
            <p:cNvSpPr>
              <a:spLocks noChangeArrowheads="1"/>
            </p:cNvSpPr>
            <p:nvPr/>
          </p:nvSpPr>
          <p:spPr bwMode="auto">
            <a:xfrm>
              <a:off x="3923864" y="2989944"/>
              <a:ext cx="4315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sz="2000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sz="2000" baseline="30000"/>
            </a:p>
          </p:txBody>
        </p:sp>
        <p:sp>
          <p:nvSpPr>
            <p:cNvPr id="51234" name="Rectangle 12"/>
            <p:cNvSpPr>
              <a:spLocks noChangeArrowheads="1"/>
            </p:cNvSpPr>
            <p:nvPr/>
          </p:nvSpPr>
          <p:spPr bwMode="auto">
            <a:xfrm>
              <a:off x="2075943" y="1248228"/>
              <a:ext cx="57419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90</a:t>
              </a:r>
              <a:r>
                <a:rPr lang="en-US" sz="2000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sz="2000" baseline="30000"/>
            </a:p>
          </p:txBody>
        </p:sp>
        <p:sp>
          <p:nvSpPr>
            <p:cNvPr id="51235" name="Rectangle 13"/>
            <p:cNvSpPr>
              <a:spLocks noChangeArrowheads="1"/>
            </p:cNvSpPr>
            <p:nvPr/>
          </p:nvSpPr>
          <p:spPr bwMode="auto">
            <a:xfrm>
              <a:off x="74165" y="2971800"/>
              <a:ext cx="71686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180</a:t>
              </a:r>
              <a:r>
                <a:rPr lang="en-US" sz="2000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sz="2000" baseline="30000"/>
            </a:p>
          </p:txBody>
        </p:sp>
        <p:sp>
          <p:nvSpPr>
            <p:cNvPr id="51236" name="Rectangle 14"/>
            <p:cNvSpPr>
              <a:spLocks noChangeArrowheads="1"/>
            </p:cNvSpPr>
            <p:nvPr/>
          </p:nvSpPr>
          <p:spPr bwMode="auto">
            <a:xfrm>
              <a:off x="2010228" y="4796135"/>
              <a:ext cx="71686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270</a:t>
              </a:r>
              <a:r>
                <a:rPr lang="en-US" sz="2000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sz="2000" baseline="30000"/>
            </a:p>
          </p:txBody>
        </p:sp>
        <p:sp>
          <p:nvSpPr>
            <p:cNvPr id="16" name="Arc 15"/>
            <p:cNvSpPr/>
            <p:nvPr/>
          </p:nvSpPr>
          <p:spPr bwMode="auto">
            <a:xfrm>
              <a:off x="2010054" y="2648198"/>
              <a:ext cx="914836" cy="915035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rc 16"/>
            <p:cNvSpPr/>
            <p:nvPr/>
          </p:nvSpPr>
          <p:spPr bwMode="auto">
            <a:xfrm rot="16200000">
              <a:off x="1795807" y="2648298"/>
              <a:ext cx="915035" cy="914836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Arc 17"/>
            <p:cNvSpPr/>
            <p:nvPr/>
          </p:nvSpPr>
          <p:spPr bwMode="auto">
            <a:xfrm rot="5400000">
              <a:off x="2039078" y="2862491"/>
              <a:ext cx="915035" cy="914836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Arc 18"/>
            <p:cNvSpPr/>
            <p:nvPr/>
          </p:nvSpPr>
          <p:spPr bwMode="auto">
            <a:xfrm rot="10800000">
              <a:off x="1782201" y="2848683"/>
              <a:ext cx="913124" cy="913322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41" name="Rectangle 20"/>
            <p:cNvSpPr>
              <a:spLocks noChangeArrowheads="1"/>
            </p:cNvSpPr>
            <p:nvPr/>
          </p:nvSpPr>
          <p:spPr bwMode="auto">
            <a:xfrm>
              <a:off x="2366118" y="2647890"/>
              <a:ext cx="12490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Kuadran I</a:t>
              </a:r>
              <a:endParaRPr lang="en-US" baseline="30000"/>
            </a:p>
          </p:txBody>
        </p:sp>
        <p:sp>
          <p:nvSpPr>
            <p:cNvPr id="51242" name="Rectangle 21"/>
            <p:cNvSpPr>
              <a:spLocks noChangeArrowheads="1"/>
            </p:cNvSpPr>
            <p:nvPr/>
          </p:nvSpPr>
          <p:spPr bwMode="auto">
            <a:xfrm>
              <a:off x="936462" y="2667000"/>
              <a:ext cx="13131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Kuadran II</a:t>
              </a:r>
              <a:endParaRPr lang="en-US" baseline="30000"/>
            </a:p>
          </p:txBody>
        </p:sp>
        <p:sp>
          <p:nvSpPr>
            <p:cNvPr id="51243" name="Rectangle 22"/>
            <p:cNvSpPr>
              <a:spLocks noChangeArrowheads="1"/>
            </p:cNvSpPr>
            <p:nvPr/>
          </p:nvSpPr>
          <p:spPr bwMode="auto">
            <a:xfrm>
              <a:off x="2373084" y="3281922"/>
              <a:ext cx="14029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Kuadran IV</a:t>
              </a:r>
              <a:endParaRPr lang="en-US" baseline="30000"/>
            </a:p>
          </p:txBody>
        </p:sp>
        <p:sp>
          <p:nvSpPr>
            <p:cNvPr id="51244" name="Rectangle 23"/>
            <p:cNvSpPr>
              <a:spLocks noChangeArrowheads="1"/>
            </p:cNvSpPr>
            <p:nvPr/>
          </p:nvSpPr>
          <p:spPr bwMode="auto">
            <a:xfrm>
              <a:off x="914400" y="3301032"/>
              <a:ext cx="13773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Kuadran III</a:t>
              </a:r>
              <a:endParaRPr lang="en-US" baseline="30000"/>
            </a:p>
          </p:txBody>
        </p:sp>
      </p:grpSp>
      <p:sp>
        <p:nvSpPr>
          <p:cNvPr id="51207" name="Rectangle 42"/>
          <p:cNvSpPr>
            <a:spLocks noChangeArrowheads="1"/>
          </p:cNvSpPr>
          <p:nvPr/>
        </p:nvSpPr>
        <p:spPr bwMode="auto">
          <a:xfrm>
            <a:off x="871538" y="4967288"/>
            <a:ext cx="28956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Sistem Kuadran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Matematika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51208" name="Rectangle 43"/>
          <p:cNvSpPr>
            <a:spLocks noChangeArrowheads="1"/>
          </p:cNvSpPr>
          <p:nvPr/>
        </p:nvSpPr>
        <p:spPr bwMode="auto">
          <a:xfrm>
            <a:off x="5181600" y="4967288"/>
            <a:ext cx="28956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Sistem Kuadran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Ilmu Ukur Tanah</a:t>
            </a:r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4267200" y="1247775"/>
            <a:ext cx="4752975" cy="3705225"/>
            <a:chOff x="4419600" y="1247262"/>
            <a:chExt cx="4753428" cy="3705738"/>
          </a:xfrm>
        </p:grpSpPr>
        <p:grpSp>
          <p:nvGrpSpPr>
            <p:cNvPr id="51210" name="Group 41"/>
            <p:cNvGrpSpPr>
              <a:grpSpLocks noChangeAspect="1"/>
            </p:cNvGrpSpPr>
            <p:nvPr/>
          </p:nvGrpSpPr>
          <p:grpSpPr bwMode="auto">
            <a:xfrm>
              <a:off x="4648200" y="1251727"/>
              <a:ext cx="4098472" cy="3657600"/>
              <a:chOff x="4663201" y="1251727"/>
              <a:chExt cx="4423895" cy="3948017"/>
            </a:xfrm>
          </p:grpSpPr>
          <p:sp>
            <p:nvSpPr>
              <p:cNvPr id="51215" name="Oval 26"/>
              <p:cNvSpPr>
                <a:spLocks noChangeArrowheads="1"/>
              </p:cNvSpPr>
              <p:nvPr/>
            </p:nvSpPr>
            <p:spPr bwMode="auto">
              <a:xfrm>
                <a:off x="5398208" y="1665385"/>
                <a:ext cx="3108960" cy="3108960"/>
              </a:xfrm>
              <a:prstGeom prst="ellipse">
                <a:avLst/>
              </a:prstGeom>
              <a:noFill/>
              <a:ln w="2857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cxnSp>
            <p:nvCxnSpPr>
              <p:cNvPr id="51216" name="Straight Connector 27"/>
              <p:cNvCxnSpPr>
                <a:cxnSpLocks noChangeShapeType="1"/>
              </p:cNvCxnSpPr>
              <p:nvPr/>
            </p:nvCxnSpPr>
            <p:spPr bwMode="auto">
              <a:xfrm rot="5400000">
                <a:off x="5396756" y="3233585"/>
                <a:ext cx="3108960" cy="1588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51217" name="Straight Connector 28"/>
              <p:cNvCxnSpPr>
                <a:cxnSpLocks noChangeShapeType="1"/>
              </p:cNvCxnSpPr>
              <p:nvPr/>
            </p:nvCxnSpPr>
            <p:spPr bwMode="auto">
              <a:xfrm>
                <a:off x="5414900" y="3203899"/>
                <a:ext cx="3108960" cy="1588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51218" name="Rectangle 29"/>
              <p:cNvSpPr>
                <a:spLocks noChangeArrowheads="1"/>
              </p:cNvSpPr>
              <p:nvPr/>
            </p:nvSpPr>
            <p:spPr bwMode="auto">
              <a:xfrm>
                <a:off x="8512900" y="2993443"/>
                <a:ext cx="57419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90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endParaRPr lang="en-US" sz="2000" baseline="30000"/>
              </a:p>
            </p:txBody>
          </p:sp>
          <p:sp>
            <p:nvSpPr>
              <p:cNvPr id="51219" name="Rectangle 30"/>
              <p:cNvSpPr>
                <a:spLocks noChangeArrowheads="1"/>
              </p:cNvSpPr>
              <p:nvPr/>
            </p:nvSpPr>
            <p:spPr bwMode="auto">
              <a:xfrm>
                <a:off x="6731272" y="1251727"/>
                <a:ext cx="43152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0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endParaRPr lang="en-US" sz="2000" baseline="30000"/>
              </a:p>
            </p:txBody>
          </p:sp>
          <p:sp>
            <p:nvSpPr>
              <p:cNvPr id="51220" name="Rectangle 31"/>
              <p:cNvSpPr>
                <a:spLocks noChangeArrowheads="1"/>
              </p:cNvSpPr>
              <p:nvPr/>
            </p:nvSpPr>
            <p:spPr bwMode="auto">
              <a:xfrm>
                <a:off x="4663201" y="2975299"/>
                <a:ext cx="71686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270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endParaRPr lang="en-US" sz="2000" baseline="30000"/>
              </a:p>
            </p:txBody>
          </p:sp>
          <p:sp>
            <p:nvSpPr>
              <p:cNvPr id="51221" name="Rectangle 32"/>
              <p:cNvSpPr>
                <a:spLocks noChangeArrowheads="1"/>
              </p:cNvSpPr>
              <p:nvPr/>
            </p:nvSpPr>
            <p:spPr bwMode="auto">
              <a:xfrm>
                <a:off x="6599264" y="4799634"/>
                <a:ext cx="71686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180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endParaRPr lang="en-US" sz="2000" baseline="30000"/>
              </a:p>
            </p:txBody>
          </p:sp>
          <p:sp>
            <p:nvSpPr>
              <p:cNvPr id="34" name="Arc 33"/>
              <p:cNvSpPr/>
              <p:nvPr/>
            </p:nvSpPr>
            <p:spPr bwMode="auto">
              <a:xfrm>
                <a:off x="6599720" y="2652213"/>
                <a:ext cx="913409" cy="91344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Arc 34"/>
              <p:cNvSpPr/>
              <p:nvPr/>
            </p:nvSpPr>
            <p:spPr bwMode="auto">
              <a:xfrm rot="16200000">
                <a:off x="6385487" y="2652232"/>
                <a:ext cx="913449" cy="913408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Arc 35"/>
              <p:cNvSpPr/>
              <p:nvPr/>
            </p:nvSpPr>
            <p:spPr bwMode="auto">
              <a:xfrm rot="5400000">
                <a:off x="6627977" y="2865599"/>
                <a:ext cx="913447" cy="915123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Arc 36"/>
              <p:cNvSpPr/>
              <p:nvPr/>
            </p:nvSpPr>
            <p:spPr bwMode="auto">
              <a:xfrm rot="10800000">
                <a:off x="6370083" y="2851012"/>
                <a:ext cx="915123" cy="915162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226" name="Rectangle 37"/>
              <p:cNvSpPr>
                <a:spLocks noChangeArrowheads="1"/>
              </p:cNvSpPr>
              <p:nvPr/>
            </p:nvSpPr>
            <p:spPr bwMode="auto">
              <a:xfrm>
                <a:off x="6955154" y="2651389"/>
                <a:ext cx="124906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Kuadran I</a:t>
                </a:r>
                <a:endParaRPr lang="en-US" baseline="30000"/>
              </a:p>
            </p:txBody>
          </p:sp>
          <p:sp>
            <p:nvSpPr>
              <p:cNvPr id="51227" name="Rectangle 38"/>
              <p:cNvSpPr>
                <a:spLocks noChangeArrowheads="1"/>
              </p:cNvSpPr>
              <p:nvPr/>
            </p:nvSpPr>
            <p:spPr bwMode="auto">
              <a:xfrm>
                <a:off x="5525498" y="2670499"/>
                <a:ext cx="140294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Kuadran IV</a:t>
                </a:r>
                <a:endParaRPr lang="en-US" baseline="30000"/>
              </a:p>
            </p:txBody>
          </p:sp>
          <p:sp>
            <p:nvSpPr>
              <p:cNvPr id="51228" name="Rectangle 39"/>
              <p:cNvSpPr>
                <a:spLocks noChangeArrowheads="1"/>
              </p:cNvSpPr>
              <p:nvPr/>
            </p:nvSpPr>
            <p:spPr bwMode="auto">
              <a:xfrm>
                <a:off x="6962120" y="3285421"/>
                <a:ext cx="13131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Kuadran II</a:t>
                </a:r>
                <a:endParaRPr lang="en-US" baseline="30000"/>
              </a:p>
            </p:txBody>
          </p:sp>
          <p:sp>
            <p:nvSpPr>
              <p:cNvPr id="51229" name="Rectangle 40"/>
              <p:cNvSpPr>
                <a:spLocks noChangeArrowheads="1"/>
              </p:cNvSpPr>
              <p:nvPr/>
            </p:nvSpPr>
            <p:spPr bwMode="auto">
              <a:xfrm>
                <a:off x="5503436" y="3304531"/>
                <a:ext cx="13773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Kuadran III</a:t>
                </a:r>
                <a:endParaRPr lang="en-US" baseline="30000"/>
              </a:p>
            </p:txBody>
          </p:sp>
        </p:grpSp>
        <p:sp>
          <p:nvSpPr>
            <p:cNvPr id="51211" name="Rectangle 44"/>
            <p:cNvSpPr>
              <a:spLocks noChangeArrowheads="1"/>
            </p:cNvSpPr>
            <p:nvPr/>
          </p:nvSpPr>
          <p:spPr bwMode="auto">
            <a:xfrm>
              <a:off x="6600372" y="1247262"/>
              <a:ext cx="13716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Utara</a:t>
              </a:r>
              <a:endParaRPr lang="en-US" sz="2000"/>
            </a:p>
          </p:txBody>
        </p:sp>
        <p:sp>
          <p:nvSpPr>
            <p:cNvPr id="51212" name="Rectangle 45"/>
            <p:cNvSpPr>
              <a:spLocks noChangeArrowheads="1"/>
            </p:cNvSpPr>
            <p:nvPr/>
          </p:nvSpPr>
          <p:spPr bwMode="auto">
            <a:xfrm>
              <a:off x="8106228" y="3195935"/>
              <a:ext cx="1066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Timur</a:t>
              </a:r>
              <a:endParaRPr lang="en-US" sz="2000"/>
            </a:p>
          </p:txBody>
        </p:sp>
        <p:sp>
          <p:nvSpPr>
            <p:cNvPr id="51213" name="Rectangle 46"/>
            <p:cNvSpPr>
              <a:spLocks noChangeArrowheads="1"/>
            </p:cNvSpPr>
            <p:nvPr/>
          </p:nvSpPr>
          <p:spPr bwMode="auto">
            <a:xfrm>
              <a:off x="7010400" y="4552890"/>
              <a:ext cx="12192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Selatan</a:t>
              </a:r>
              <a:endParaRPr lang="en-US" sz="2000"/>
            </a:p>
          </p:txBody>
        </p:sp>
        <p:sp>
          <p:nvSpPr>
            <p:cNvPr id="51214" name="Rectangle 47"/>
            <p:cNvSpPr>
              <a:spLocks noChangeArrowheads="1"/>
            </p:cNvSpPr>
            <p:nvPr/>
          </p:nvSpPr>
          <p:spPr bwMode="auto">
            <a:xfrm>
              <a:off x="4419600" y="3124200"/>
              <a:ext cx="1066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Barat</a:t>
              </a:r>
              <a:endParaRPr lang="en-US" sz="20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51207" grpId="0"/>
      <p:bldP spid="5120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FD00138-56A4-40D7-8451-4D9088EF306F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21D25-76C7-489C-B627-320C70B5ACE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152400"/>
            <a:ext cx="2819400" cy="650875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SUDUT </a:t>
            </a: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304800" y="838200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Satuan Sudut</a:t>
            </a:r>
            <a:endParaRPr lang="en-US" sz="2800">
              <a:solidFill>
                <a:srgbClr val="FFFF00"/>
              </a:solidFill>
            </a:endParaRPr>
          </a:p>
        </p:txBody>
      </p:sp>
      <p:grpSp>
        <p:nvGrpSpPr>
          <p:cNvPr id="6" name="Group 29"/>
          <p:cNvGrpSpPr>
            <a:grpSpLocks noChangeAspect="1"/>
          </p:cNvGrpSpPr>
          <p:nvPr/>
        </p:nvGrpSpPr>
        <p:grpSpPr bwMode="auto">
          <a:xfrm>
            <a:off x="184150" y="1357313"/>
            <a:ext cx="2773363" cy="2286000"/>
            <a:chOff x="304800" y="1861458"/>
            <a:chExt cx="3047999" cy="2512422"/>
          </a:xfrm>
        </p:grpSpPr>
        <p:sp>
          <p:nvSpPr>
            <p:cNvPr id="52258" name="Oval 12"/>
            <p:cNvSpPr>
              <a:spLocks noChangeArrowheads="1"/>
            </p:cNvSpPr>
            <p:nvPr/>
          </p:nvSpPr>
          <p:spPr bwMode="auto">
            <a:xfrm>
              <a:off x="942584" y="2217659"/>
              <a:ext cx="1812790" cy="1812789"/>
            </a:xfrm>
            <a:prstGeom prst="ellips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2259" name="Straight Connector 13"/>
            <p:cNvCxnSpPr>
              <a:cxnSpLocks noChangeShapeType="1"/>
            </p:cNvCxnSpPr>
            <p:nvPr/>
          </p:nvCxnSpPr>
          <p:spPr bwMode="auto">
            <a:xfrm rot="5400000">
              <a:off x="941739" y="3132053"/>
              <a:ext cx="1812789" cy="92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2260" name="Straight Connector 14"/>
            <p:cNvCxnSpPr>
              <a:cxnSpLocks noChangeShapeType="1"/>
            </p:cNvCxnSpPr>
            <p:nvPr/>
          </p:nvCxnSpPr>
          <p:spPr bwMode="auto">
            <a:xfrm>
              <a:off x="952317" y="3114744"/>
              <a:ext cx="1812790" cy="92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2261" name="Rectangle 15"/>
            <p:cNvSpPr>
              <a:spLocks noChangeArrowheads="1"/>
            </p:cNvSpPr>
            <p:nvPr/>
          </p:nvSpPr>
          <p:spPr bwMode="auto">
            <a:xfrm>
              <a:off x="2758716" y="2948044"/>
              <a:ext cx="59408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90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2262" name="Rectangle 16"/>
            <p:cNvSpPr>
              <a:spLocks noChangeArrowheads="1"/>
            </p:cNvSpPr>
            <p:nvPr/>
          </p:nvSpPr>
          <p:spPr bwMode="auto">
            <a:xfrm>
              <a:off x="1361474" y="1861458"/>
              <a:ext cx="120029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 </a:t>
              </a:r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/ 360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2263" name="Rectangle 17"/>
            <p:cNvSpPr>
              <a:spLocks noChangeArrowheads="1"/>
            </p:cNvSpPr>
            <p:nvPr/>
          </p:nvSpPr>
          <p:spPr bwMode="auto">
            <a:xfrm>
              <a:off x="304800" y="2926589"/>
              <a:ext cx="590894" cy="328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270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2264" name="Rectangle 18"/>
            <p:cNvSpPr>
              <a:spLocks noChangeArrowheads="1"/>
            </p:cNvSpPr>
            <p:nvPr/>
          </p:nvSpPr>
          <p:spPr bwMode="auto">
            <a:xfrm>
              <a:off x="1572591" y="4045194"/>
              <a:ext cx="590894" cy="328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180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</p:grpSp>
      <p:grpSp>
        <p:nvGrpSpPr>
          <p:cNvPr id="7" name="Group 30"/>
          <p:cNvGrpSpPr>
            <a:grpSpLocks noChangeAspect="1"/>
          </p:cNvGrpSpPr>
          <p:nvPr/>
        </p:nvGrpSpPr>
        <p:grpSpPr bwMode="auto">
          <a:xfrm>
            <a:off x="2960688" y="1368425"/>
            <a:ext cx="2971800" cy="2355850"/>
            <a:chOff x="304800" y="1861458"/>
            <a:chExt cx="3266147" cy="2589650"/>
          </a:xfrm>
        </p:grpSpPr>
        <p:sp>
          <p:nvSpPr>
            <p:cNvPr id="52251" name="Oval 31"/>
            <p:cNvSpPr>
              <a:spLocks noChangeArrowheads="1"/>
            </p:cNvSpPr>
            <p:nvPr/>
          </p:nvSpPr>
          <p:spPr bwMode="auto">
            <a:xfrm>
              <a:off x="942584" y="2217659"/>
              <a:ext cx="1812790" cy="1812789"/>
            </a:xfrm>
            <a:prstGeom prst="ellips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2252" name="Straight Connector 32"/>
            <p:cNvCxnSpPr>
              <a:cxnSpLocks noChangeShapeType="1"/>
            </p:cNvCxnSpPr>
            <p:nvPr/>
          </p:nvCxnSpPr>
          <p:spPr bwMode="auto">
            <a:xfrm rot="5400000">
              <a:off x="941739" y="3132053"/>
              <a:ext cx="1812789" cy="92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2253" name="Straight Connector 33"/>
            <p:cNvCxnSpPr>
              <a:cxnSpLocks noChangeShapeType="1"/>
            </p:cNvCxnSpPr>
            <p:nvPr/>
          </p:nvCxnSpPr>
          <p:spPr bwMode="auto">
            <a:xfrm>
              <a:off x="952317" y="3114744"/>
              <a:ext cx="1812790" cy="92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2254" name="Rectangle 34"/>
            <p:cNvSpPr>
              <a:spLocks noChangeArrowheads="1"/>
            </p:cNvSpPr>
            <p:nvPr/>
          </p:nvSpPr>
          <p:spPr bwMode="auto">
            <a:xfrm>
              <a:off x="2758716" y="2948044"/>
              <a:ext cx="812231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100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g</a:t>
              </a:r>
              <a:endParaRPr lang="en-US" baseline="30000"/>
            </a:p>
          </p:txBody>
        </p:sp>
        <p:sp>
          <p:nvSpPr>
            <p:cNvPr id="52255" name="Rectangle 35"/>
            <p:cNvSpPr>
              <a:spLocks noChangeArrowheads="1"/>
            </p:cNvSpPr>
            <p:nvPr/>
          </p:nvSpPr>
          <p:spPr bwMode="auto">
            <a:xfrm>
              <a:off x="1361474" y="1861458"/>
              <a:ext cx="1200298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g </a:t>
              </a:r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/ 400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g</a:t>
              </a:r>
              <a:endParaRPr lang="en-US" baseline="30000"/>
            </a:p>
          </p:txBody>
        </p:sp>
        <p:sp>
          <p:nvSpPr>
            <p:cNvPr id="52256" name="Rectangle 36"/>
            <p:cNvSpPr>
              <a:spLocks noChangeArrowheads="1"/>
            </p:cNvSpPr>
            <p:nvPr/>
          </p:nvSpPr>
          <p:spPr bwMode="auto">
            <a:xfrm>
              <a:off x="304800" y="2926589"/>
              <a:ext cx="729728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300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g</a:t>
              </a:r>
              <a:endParaRPr lang="en-US" baseline="30000"/>
            </a:p>
          </p:txBody>
        </p:sp>
        <p:sp>
          <p:nvSpPr>
            <p:cNvPr id="52257" name="Rectangle 37"/>
            <p:cNvSpPr>
              <a:spLocks noChangeArrowheads="1"/>
            </p:cNvSpPr>
            <p:nvPr/>
          </p:nvSpPr>
          <p:spPr bwMode="auto">
            <a:xfrm>
              <a:off x="1572591" y="4045195"/>
              <a:ext cx="729728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200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g</a:t>
              </a:r>
              <a:endParaRPr lang="en-US" baseline="30000"/>
            </a:p>
          </p:txBody>
        </p:sp>
      </p:grpSp>
      <p:grpSp>
        <p:nvGrpSpPr>
          <p:cNvPr id="8" name="Group 38"/>
          <p:cNvGrpSpPr>
            <a:grpSpLocks noChangeAspect="1"/>
          </p:cNvGrpSpPr>
          <p:nvPr/>
        </p:nvGrpSpPr>
        <p:grpSpPr bwMode="auto">
          <a:xfrm>
            <a:off x="5794375" y="1368425"/>
            <a:ext cx="3121025" cy="2355850"/>
            <a:chOff x="272896" y="1861458"/>
            <a:chExt cx="3429652" cy="2589650"/>
          </a:xfrm>
        </p:grpSpPr>
        <p:sp>
          <p:nvSpPr>
            <p:cNvPr id="52244" name="Oval 39"/>
            <p:cNvSpPr>
              <a:spLocks noChangeArrowheads="1"/>
            </p:cNvSpPr>
            <p:nvPr/>
          </p:nvSpPr>
          <p:spPr bwMode="auto">
            <a:xfrm>
              <a:off x="942584" y="2217659"/>
              <a:ext cx="1812790" cy="1812789"/>
            </a:xfrm>
            <a:prstGeom prst="ellips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2245" name="Straight Connector 40"/>
            <p:cNvCxnSpPr>
              <a:cxnSpLocks noChangeShapeType="1"/>
            </p:cNvCxnSpPr>
            <p:nvPr/>
          </p:nvCxnSpPr>
          <p:spPr bwMode="auto">
            <a:xfrm rot="5400000">
              <a:off x="941739" y="3132053"/>
              <a:ext cx="1812789" cy="92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2246" name="Straight Connector 41"/>
            <p:cNvCxnSpPr>
              <a:cxnSpLocks noChangeShapeType="1"/>
            </p:cNvCxnSpPr>
            <p:nvPr/>
          </p:nvCxnSpPr>
          <p:spPr bwMode="auto">
            <a:xfrm>
              <a:off x="952317" y="3114744"/>
              <a:ext cx="1812790" cy="92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2247" name="Rectangle 42"/>
            <p:cNvSpPr>
              <a:spLocks noChangeArrowheads="1"/>
            </p:cNvSpPr>
            <p:nvPr/>
          </p:nvSpPr>
          <p:spPr bwMode="auto">
            <a:xfrm>
              <a:off x="2758715" y="2948044"/>
              <a:ext cx="943833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1/2</a:t>
              </a:r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r>
                <a:rPr lang="el-GR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π</a:t>
              </a:r>
              <a:endParaRPr lang="en-US" baseline="30000"/>
            </a:p>
          </p:txBody>
        </p:sp>
        <p:sp>
          <p:nvSpPr>
            <p:cNvPr id="52248" name="Rectangle 43"/>
            <p:cNvSpPr>
              <a:spLocks noChangeArrowheads="1"/>
            </p:cNvSpPr>
            <p:nvPr/>
          </p:nvSpPr>
          <p:spPr bwMode="auto">
            <a:xfrm>
              <a:off x="1361474" y="1861458"/>
              <a:ext cx="1200298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 </a:t>
              </a:r>
              <a:r>
                <a:rPr lang="el-GR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π </a:t>
              </a:r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/ 2</a:t>
              </a:r>
              <a:r>
                <a:rPr lang="el-GR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π</a:t>
              </a:r>
              <a:endParaRPr lang="en-US" baseline="30000"/>
            </a:p>
          </p:txBody>
        </p:sp>
        <p:sp>
          <p:nvSpPr>
            <p:cNvPr id="52249" name="Rectangle 44"/>
            <p:cNvSpPr>
              <a:spLocks noChangeArrowheads="1"/>
            </p:cNvSpPr>
            <p:nvPr/>
          </p:nvSpPr>
          <p:spPr bwMode="auto">
            <a:xfrm>
              <a:off x="272896" y="2902320"/>
              <a:ext cx="710348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3/2</a:t>
              </a:r>
              <a:r>
                <a:rPr lang="el-GR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π</a:t>
              </a:r>
              <a:endParaRPr lang="en-US" baseline="30000"/>
            </a:p>
          </p:txBody>
        </p:sp>
        <p:sp>
          <p:nvSpPr>
            <p:cNvPr id="52250" name="Rectangle 45"/>
            <p:cNvSpPr>
              <a:spLocks noChangeArrowheads="1"/>
            </p:cNvSpPr>
            <p:nvPr/>
          </p:nvSpPr>
          <p:spPr bwMode="auto">
            <a:xfrm>
              <a:off x="1572591" y="4045195"/>
              <a:ext cx="396752" cy="4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π</a:t>
              </a:r>
              <a:endParaRPr lang="en-US" baseline="30000"/>
            </a:p>
          </p:txBody>
        </p:sp>
      </p:grpSp>
      <p:sp>
        <p:nvSpPr>
          <p:cNvPr id="52234" name="Rectangle 46"/>
          <p:cNvSpPr>
            <a:spLocks noChangeArrowheads="1"/>
          </p:cNvSpPr>
          <p:nvPr/>
        </p:nvSpPr>
        <p:spPr bwMode="auto">
          <a:xfrm>
            <a:off x="261938" y="3762375"/>
            <a:ext cx="2590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Sistem Derajat / Seksagesimal</a:t>
            </a:r>
            <a:endParaRPr lang="en-US" sz="2000"/>
          </a:p>
        </p:txBody>
      </p:sp>
      <p:sp>
        <p:nvSpPr>
          <p:cNvPr id="52235" name="Rectangle 48"/>
          <p:cNvSpPr>
            <a:spLocks noChangeArrowheads="1"/>
          </p:cNvSpPr>
          <p:nvPr/>
        </p:nvSpPr>
        <p:spPr bwMode="auto">
          <a:xfrm>
            <a:off x="6157913" y="3762375"/>
            <a:ext cx="2590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Sistem Radial/ Radian</a:t>
            </a:r>
            <a:endParaRPr lang="en-US" sz="2000"/>
          </a:p>
        </p:txBody>
      </p:sp>
      <p:sp>
        <p:nvSpPr>
          <p:cNvPr id="52236" name="Rectangle 49"/>
          <p:cNvSpPr>
            <a:spLocks noChangeArrowheads="1"/>
          </p:cNvSpPr>
          <p:nvPr/>
        </p:nvSpPr>
        <p:spPr bwMode="auto">
          <a:xfrm>
            <a:off x="460375" y="4814888"/>
            <a:ext cx="8197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 derajat = 60 menit, 1 menit = 60 detik, 1 derajat = 3600 detik</a:t>
            </a:r>
            <a:endParaRPr lang="en-US" sz="2000"/>
          </a:p>
        </p:txBody>
      </p:sp>
      <p:sp>
        <p:nvSpPr>
          <p:cNvPr id="52237" name="Rectangle 50"/>
          <p:cNvSpPr>
            <a:spLocks noChangeArrowheads="1"/>
          </p:cNvSpPr>
          <p:nvPr/>
        </p:nvSpPr>
        <p:spPr bwMode="auto">
          <a:xfrm>
            <a:off x="457200" y="5176838"/>
            <a:ext cx="81962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 grade = 100 centigrade, 1 cg = 100 centi-centigrade </a:t>
            </a:r>
            <a:endParaRPr lang="en-US" sz="2000"/>
          </a:p>
        </p:txBody>
      </p: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3014663" y="3762375"/>
            <a:ext cx="2641600" cy="995363"/>
            <a:chOff x="3015342" y="3762149"/>
            <a:chExt cx="2640921" cy="996081"/>
          </a:xfrm>
        </p:grpSpPr>
        <p:sp>
          <p:nvSpPr>
            <p:cNvPr id="52242" name="Rectangle 47"/>
            <p:cNvSpPr>
              <a:spLocks noChangeArrowheads="1"/>
            </p:cNvSpPr>
            <p:nvPr/>
          </p:nvSpPr>
          <p:spPr bwMode="auto">
            <a:xfrm>
              <a:off x="3065463" y="3762149"/>
              <a:ext cx="259080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Sistem Grade/ Sentisimal</a:t>
              </a:r>
              <a:endParaRPr lang="en-US" sz="2000"/>
            </a:p>
          </p:txBody>
        </p:sp>
        <p:sp>
          <p:nvSpPr>
            <p:cNvPr id="52243" name="Rectangle 36"/>
            <p:cNvSpPr>
              <a:spLocks noChangeArrowheads="1"/>
            </p:cNvSpPr>
            <p:nvPr/>
          </p:nvSpPr>
          <p:spPr bwMode="auto">
            <a:xfrm>
              <a:off x="3015342" y="4357914"/>
              <a:ext cx="2521648" cy="400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00"/>
                  </a:solidFill>
                  <a:latin typeface="Arial" charset="0"/>
                  <a:cs typeface="Times New Roman" charset="0"/>
                </a:rPr>
                <a:t>Jarang digunakan </a:t>
              </a:r>
              <a:endParaRPr lang="en-US">
                <a:solidFill>
                  <a:srgbClr val="FFFF00"/>
                </a:solidFill>
              </a:endParaRPr>
            </a:p>
          </p:txBody>
        </p:sp>
      </p:grpSp>
      <p:grpSp>
        <p:nvGrpSpPr>
          <p:cNvPr id="10" name="Group 39"/>
          <p:cNvGrpSpPr>
            <a:grpSpLocks/>
          </p:cNvGrpSpPr>
          <p:nvPr/>
        </p:nvGrpSpPr>
        <p:grpSpPr bwMode="auto">
          <a:xfrm>
            <a:off x="460375" y="5543550"/>
            <a:ext cx="4873625" cy="404813"/>
            <a:chOff x="460375" y="5543550"/>
            <a:chExt cx="4873625" cy="404813"/>
          </a:xfrm>
        </p:grpSpPr>
        <p:sp>
          <p:nvSpPr>
            <p:cNvPr id="52240" name="Rectangle 51"/>
            <p:cNvSpPr>
              <a:spLocks noChangeArrowheads="1"/>
            </p:cNvSpPr>
            <p:nvPr/>
          </p:nvSpPr>
          <p:spPr bwMode="auto">
            <a:xfrm>
              <a:off x="460375" y="5543550"/>
              <a:ext cx="32766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baseline="0">
                  <a:latin typeface="Arial" charset="0"/>
                  <a:cs typeface="Times New Roman" charset="0"/>
                </a:rPr>
                <a:t>1 </a:t>
              </a:r>
              <a:r>
                <a:rPr lang="el-GR" sz="2000" b="1" baseline="0">
                  <a:latin typeface="Arial" charset="0"/>
                  <a:cs typeface="Arial" charset="0"/>
                </a:rPr>
                <a:t>π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 = 3,141592654…….</a:t>
              </a:r>
              <a:endParaRPr lang="en-US" sz="2000"/>
            </a:p>
          </p:txBody>
        </p:sp>
        <p:sp>
          <p:nvSpPr>
            <p:cNvPr id="52241" name="Rectangle 51"/>
            <p:cNvSpPr>
              <a:spLocks noChangeArrowheads="1"/>
            </p:cNvSpPr>
            <p:nvPr/>
          </p:nvSpPr>
          <p:spPr bwMode="auto">
            <a:xfrm>
              <a:off x="3810000" y="5548313"/>
              <a:ext cx="15240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baseline="0">
                  <a:latin typeface="Arial" charset="0"/>
                  <a:cs typeface="Times New Roman" charset="0"/>
                </a:rPr>
                <a:t>1 </a:t>
              </a:r>
              <a:r>
                <a:rPr lang="el-GR" sz="2000" b="1" baseline="0">
                  <a:latin typeface="Arial" charset="0"/>
                  <a:cs typeface="Arial" charset="0"/>
                </a:rPr>
                <a:t>π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 = 180</a:t>
              </a:r>
              <a:r>
                <a:rPr lang="en-US" sz="2000" b="1" baseline="30000">
                  <a:latin typeface="Arial" charset="0"/>
                  <a:cs typeface="Times New Roman" charset="0"/>
                </a:rPr>
                <a:t>o</a:t>
              </a:r>
              <a:endParaRPr lang="en-US" sz="2000" baseline="300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52230" grpId="0"/>
      <p:bldP spid="52234" grpId="0"/>
      <p:bldP spid="52235" grpId="0"/>
      <p:bldP spid="52236" grpId="0"/>
      <p:bldP spid="522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21F2DFE-6A2D-4878-8D81-72B3F0A5BF53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EC5A9-81A7-4C30-A907-535B57F0691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304800" y="238125"/>
            <a:ext cx="5257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Menghitung Panjang Busur</a:t>
            </a:r>
            <a:endParaRPr lang="en-US" sz="2800"/>
          </a:p>
        </p:txBody>
      </p: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457200" y="969963"/>
            <a:ext cx="3273425" cy="3221037"/>
            <a:chOff x="754247" y="1117602"/>
            <a:chExt cx="3273203" cy="3221207"/>
          </a:xfrm>
        </p:grpSpPr>
        <p:grpSp>
          <p:nvGrpSpPr>
            <p:cNvPr id="53290" name="Group 22"/>
            <p:cNvGrpSpPr>
              <a:grpSpLocks/>
            </p:cNvGrpSpPr>
            <p:nvPr/>
          </p:nvGrpSpPr>
          <p:grpSpPr bwMode="auto">
            <a:xfrm>
              <a:off x="1099252" y="1117602"/>
              <a:ext cx="2928198" cy="2554512"/>
              <a:chOff x="1099252" y="1143000"/>
              <a:chExt cx="2928198" cy="2554512"/>
            </a:xfrm>
          </p:grpSpPr>
          <p:cxnSp>
            <p:nvCxnSpPr>
              <p:cNvPr id="53292" name="Straight Connector 11"/>
              <p:cNvCxnSpPr>
                <a:cxnSpLocks noChangeShapeType="1"/>
              </p:cNvCxnSpPr>
              <p:nvPr/>
            </p:nvCxnSpPr>
            <p:spPr bwMode="auto">
              <a:xfrm rot="-3000000">
                <a:off x="726614" y="2409402"/>
                <a:ext cx="2532803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53293" name="Straight Connector 12"/>
              <p:cNvCxnSpPr>
                <a:cxnSpLocks noChangeShapeType="1"/>
              </p:cNvCxnSpPr>
              <p:nvPr/>
            </p:nvCxnSpPr>
            <p:spPr bwMode="auto">
              <a:xfrm>
                <a:off x="1143000" y="3370473"/>
                <a:ext cx="2532809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53294" name="Rectangle 13"/>
              <p:cNvSpPr>
                <a:spLocks noChangeArrowheads="1"/>
              </p:cNvSpPr>
              <p:nvPr/>
            </p:nvSpPr>
            <p:spPr bwMode="auto">
              <a:xfrm>
                <a:off x="3382990" y="2164875"/>
                <a:ext cx="644460" cy="730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L</a:t>
                </a:r>
                <a:endParaRPr lang="en-US"/>
              </a:p>
            </p:txBody>
          </p:sp>
          <p:sp>
            <p:nvSpPr>
              <p:cNvPr id="53295" name="Rectangle 14"/>
              <p:cNvSpPr>
                <a:spLocks noChangeArrowheads="1"/>
              </p:cNvSpPr>
              <p:nvPr/>
            </p:nvSpPr>
            <p:spPr bwMode="auto">
              <a:xfrm>
                <a:off x="1433286" y="2941968"/>
                <a:ext cx="695205" cy="468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l-GR" sz="24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θ</a:t>
                </a:r>
                <a:endParaRPr lang="en-US" sz="2400"/>
              </a:p>
            </p:txBody>
          </p:sp>
          <p:sp>
            <p:nvSpPr>
              <p:cNvPr id="53296" name="Rectangle 15"/>
              <p:cNvSpPr>
                <a:spLocks noChangeArrowheads="1"/>
              </p:cNvSpPr>
              <p:nvPr/>
            </p:nvSpPr>
            <p:spPr bwMode="auto">
              <a:xfrm>
                <a:off x="2307205" y="3018972"/>
                <a:ext cx="3851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R</a:t>
                </a:r>
                <a:endParaRPr lang="en-US"/>
              </a:p>
            </p:txBody>
          </p:sp>
          <p:sp>
            <p:nvSpPr>
              <p:cNvPr id="21" name="Arc 20"/>
              <p:cNvSpPr/>
              <p:nvPr/>
            </p:nvSpPr>
            <p:spPr bwMode="auto">
              <a:xfrm rot="805830">
                <a:off x="1098712" y="2811550"/>
                <a:ext cx="914338" cy="885872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2" name="Arc 21"/>
            <p:cNvSpPr/>
            <p:nvPr/>
          </p:nvSpPr>
          <p:spPr bwMode="auto">
            <a:xfrm rot="1202356">
              <a:off x="754247" y="1320813"/>
              <a:ext cx="3017633" cy="3017996"/>
            </a:xfrm>
            <a:prstGeom prst="arc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3255" name="Rectangle 23"/>
          <p:cNvSpPr>
            <a:spLocks noChangeArrowheads="1"/>
          </p:cNvSpPr>
          <p:nvPr/>
        </p:nvSpPr>
        <p:spPr bwMode="auto">
          <a:xfrm>
            <a:off x="4267200" y="796925"/>
            <a:ext cx="3744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θ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= besar sudut (derajat)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53256" name="Rectangle 24"/>
          <p:cNvSpPr>
            <a:spLocks noChangeArrowheads="1"/>
          </p:cNvSpPr>
          <p:nvPr/>
        </p:nvSpPr>
        <p:spPr bwMode="auto">
          <a:xfrm>
            <a:off x="4267200" y="1173163"/>
            <a:ext cx="39385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R = Jari-jari busur (meter)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53257" name="Rectangle 25"/>
          <p:cNvSpPr>
            <a:spLocks noChangeArrowheads="1"/>
          </p:cNvSpPr>
          <p:nvPr/>
        </p:nvSpPr>
        <p:spPr bwMode="auto">
          <a:xfrm>
            <a:off x="4267200" y="1646238"/>
            <a:ext cx="39637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L = panjang </a:t>
            </a:r>
            <a:r>
              <a:rPr lang="en-US" sz="2400" b="1" baseline="0" dirty="0" err="1" smtClean="0">
                <a:solidFill>
                  <a:srgbClr val="FFFFFF"/>
                </a:solidFill>
                <a:latin typeface="Arial" charset="0"/>
                <a:cs typeface="Times New Roman" charset="0"/>
              </a:rPr>
              <a:t>busur</a:t>
            </a:r>
            <a:r>
              <a:rPr lang="en-US" sz="2400" b="1" baseline="0" dirty="0" smtClean="0">
                <a:solidFill>
                  <a:srgbClr val="FFFFFF"/>
                </a:solidFill>
                <a:latin typeface="Arial" charset="0"/>
                <a:cs typeface="Times New Roman" charset="0"/>
              </a:rPr>
              <a:t> (</a:t>
            </a:r>
            <a:r>
              <a:rPr lang="en-US" sz="2400" b="1" baseline="0" dirty="0">
                <a:solidFill>
                  <a:srgbClr val="FFFFFF"/>
                </a:solidFill>
                <a:latin typeface="Arial" charset="0"/>
                <a:cs typeface="Times New Roman" charset="0"/>
              </a:rPr>
              <a:t>meter)</a:t>
            </a:r>
            <a:endParaRPr lang="en-US" sz="2400" dirty="0">
              <a:solidFill>
                <a:srgbClr val="FFFFFF"/>
              </a:solidFill>
            </a:endParaRPr>
          </a:p>
        </p:txBody>
      </p: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4711700" y="2016125"/>
            <a:ext cx="1855788" cy="857250"/>
            <a:chOff x="4493765" y="2514600"/>
            <a:chExt cx="1855486" cy="857310"/>
          </a:xfrm>
        </p:grpSpPr>
        <p:sp>
          <p:nvSpPr>
            <p:cNvPr id="53283" name="Rectangle 26"/>
            <p:cNvSpPr>
              <a:spLocks noChangeArrowheads="1"/>
            </p:cNvSpPr>
            <p:nvPr/>
          </p:nvSpPr>
          <p:spPr bwMode="auto">
            <a:xfrm>
              <a:off x="4677822" y="2514600"/>
              <a:ext cx="35137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24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θ</a:t>
              </a:r>
              <a:endParaRPr lang="en-US"/>
            </a:p>
          </p:txBody>
        </p:sp>
        <p:sp>
          <p:nvSpPr>
            <p:cNvPr id="53284" name="Rectangle 28"/>
            <p:cNvSpPr>
              <a:spLocks noChangeArrowheads="1"/>
            </p:cNvSpPr>
            <p:nvPr/>
          </p:nvSpPr>
          <p:spPr bwMode="auto">
            <a:xfrm>
              <a:off x="4493765" y="2971800"/>
              <a:ext cx="71686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360</a:t>
              </a:r>
              <a:r>
                <a:rPr lang="en-US" sz="2000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sz="2000" baseline="30000"/>
            </a:p>
          </p:txBody>
        </p:sp>
        <p:sp>
          <p:nvSpPr>
            <p:cNvPr id="53285" name="Rectangle 29"/>
            <p:cNvSpPr>
              <a:spLocks noChangeArrowheads="1"/>
            </p:cNvSpPr>
            <p:nvPr/>
          </p:nvSpPr>
          <p:spPr bwMode="auto">
            <a:xfrm>
              <a:off x="5257800" y="2743200"/>
              <a:ext cx="36420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=</a:t>
              </a:r>
              <a:endParaRPr lang="en-US" sz="2400"/>
            </a:p>
          </p:txBody>
        </p:sp>
        <p:sp>
          <p:nvSpPr>
            <p:cNvPr id="53286" name="Rectangle 30"/>
            <p:cNvSpPr>
              <a:spLocks noChangeArrowheads="1"/>
            </p:cNvSpPr>
            <p:nvPr/>
          </p:nvSpPr>
          <p:spPr bwMode="auto">
            <a:xfrm>
              <a:off x="5823858" y="2529114"/>
              <a:ext cx="37221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L</a:t>
              </a:r>
              <a:endParaRPr lang="en-US"/>
            </a:p>
          </p:txBody>
        </p:sp>
        <p:sp>
          <p:nvSpPr>
            <p:cNvPr id="53287" name="Rectangle 31"/>
            <p:cNvSpPr>
              <a:spLocks noChangeArrowheads="1"/>
            </p:cNvSpPr>
            <p:nvPr/>
          </p:nvSpPr>
          <p:spPr bwMode="auto">
            <a:xfrm>
              <a:off x="5638800" y="2960916"/>
              <a:ext cx="7104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</a:t>
              </a:r>
              <a:r>
                <a:rPr lang="el-GR" sz="2000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π</a:t>
              </a:r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Arial" charset="0"/>
                </a:rPr>
                <a:t>R</a:t>
              </a:r>
              <a:endParaRPr lang="en-US" sz="2000" baseline="30000"/>
            </a:p>
          </p:txBody>
        </p:sp>
        <p:cxnSp>
          <p:nvCxnSpPr>
            <p:cNvPr id="53288" name="Straight Connector 33"/>
            <p:cNvCxnSpPr>
              <a:cxnSpLocks noChangeShapeType="1"/>
            </p:cNvCxnSpPr>
            <p:nvPr/>
          </p:nvCxnSpPr>
          <p:spPr bwMode="auto">
            <a:xfrm>
              <a:off x="4561116" y="2971800"/>
              <a:ext cx="54864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3289" name="Straight Connector 34"/>
            <p:cNvCxnSpPr>
              <a:cxnSpLocks noChangeShapeType="1"/>
            </p:cNvCxnSpPr>
            <p:nvPr/>
          </p:nvCxnSpPr>
          <p:spPr bwMode="auto">
            <a:xfrm>
              <a:off x="5747658" y="2971800"/>
              <a:ext cx="54864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4724400" y="2898775"/>
            <a:ext cx="2362200" cy="990600"/>
            <a:chOff x="4572000" y="3429000"/>
            <a:chExt cx="2362200" cy="990600"/>
          </a:xfrm>
        </p:grpSpPr>
        <p:grpSp>
          <p:nvGrpSpPr>
            <p:cNvPr id="53275" name="Group 44"/>
            <p:cNvGrpSpPr>
              <a:grpSpLocks/>
            </p:cNvGrpSpPr>
            <p:nvPr/>
          </p:nvGrpSpPr>
          <p:grpSpPr bwMode="auto">
            <a:xfrm>
              <a:off x="4724400" y="3481625"/>
              <a:ext cx="2082051" cy="785575"/>
              <a:chOff x="5181600" y="3424535"/>
              <a:chExt cx="2082051" cy="785575"/>
            </a:xfrm>
          </p:grpSpPr>
          <p:sp>
            <p:nvSpPr>
              <p:cNvPr id="53277" name="Rectangle 37"/>
              <p:cNvSpPr>
                <a:spLocks noChangeArrowheads="1"/>
              </p:cNvSpPr>
              <p:nvPr/>
            </p:nvSpPr>
            <p:spPr bwMode="auto">
              <a:xfrm>
                <a:off x="6092964" y="3424535"/>
                <a:ext cx="35137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sz="24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θ</a:t>
                </a:r>
                <a:endParaRPr lang="en-US"/>
              </a:p>
            </p:txBody>
          </p:sp>
          <p:sp>
            <p:nvSpPr>
              <p:cNvPr id="53278" name="Rectangle 38"/>
              <p:cNvSpPr>
                <a:spLocks noChangeArrowheads="1"/>
              </p:cNvSpPr>
              <p:nvPr/>
            </p:nvSpPr>
            <p:spPr bwMode="auto">
              <a:xfrm>
                <a:off x="5925456" y="3810000"/>
                <a:ext cx="71686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360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endParaRPr lang="en-US" sz="2000" baseline="30000"/>
              </a:p>
            </p:txBody>
          </p:sp>
          <p:sp>
            <p:nvSpPr>
              <p:cNvPr id="53279" name="Rectangle 39"/>
              <p:cNvSpPr>
                <a:spLocks noChangeArrowheads="1"/>
              </p:cNvSpPr>
              <p:nvPr/>
            </p:nvSpPr>
            <p:spPr bwMode="auto">
              <a:xfrm>
                <a:off x="5517463" y="3581400"/>
                <a:ext cx="36420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=</a:t>
                </a:r>
                <a:endParaRPr lang="en-US" sz="2400"/>
              </a:p>
            </p:txBody>
          </p:sp>
          <p:sp>
            <p:nvSpPr>
              <p:cNvPr id="53280" name="Rectangle 40"/>
              <p:cNvSpPr>
                <a:spLocks noChangeArrowheads="1"/>
              </p:cNvSpPr>
              <p:nvPr/>
            </p:nvSpPr>
            <p:spPr bwMode="auto">
              <a:xfrm>
                <a:off x="5181600" y="3610428"/>
                <a:ext cx="37221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L</a:t>
                </a:r>
                <a:endParaRPr lang="en-US"/>
              </a:p>
            </p:txBody>
          </p:sp>
          <p:sp>
            <p:nvSpPr>
              <p:cNvPr id="53281" name="Rectangle 41"/>
              <p:cNvSpPr>
                <a:spLocks noChangeArrowheads="1"/>
              </p:cNvSpPr>
              <p:nvPr/>
            </p:nvSpPr>
            <p:spPr bwMode="auto">
              <a:xfrm>
                <a:off x="6553200" y="3610428"/>
                <a:ext cx="71045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2</a:t>
                </a:r>
                <a:r>
                  <a:rPr lang="el-GR" sz="2000" b="1" baseline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π</a:t>
                </a:r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R</a:t>
                </a:r>
                <a:endParaRPr lang="en-US" sz="2000" baseline="30000"/>
              </a:p>
            </p:txBody>
          </p:sp>
          <p:cxnSp>
            <p:nvCxnSpPr>
              <p:cNvPr id="53282" name="Straight Connector 43"/>
              <p:cNvCxnSpPr>
                <a:cxnSpLocks noChangeShapeType="1"/>
              </p:cNvCxnSpPr>
              <p:nvPr/>
            </p:nvCxnSpPr>
            <p:spPr bwMode="auto">
              <a:xfrm>
                <a:off x="6007321" y="3810000"/>
                <a:ext cx="548640" cy="1588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53276" name="Rectangle 45"/>
            <p:cNvSpPr>
              <a:spLocks noChangeArrowheads="1"/>
            </p:cNvSpPr>
            <p:nvPr/>
          </p:nvSpPr>
          <p:spPr bwMode="auto">
            <a:xfrm>
              <a:off x="4572000" y="3429000"/>
              <a:ext cx="2362200" cy="990600"/>
            </a:xfrm>
            <a:prstGeom prst="rect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3260" name="Rectangle 48"/>
          <p:cNvSpPr>
            <a:spLocks noChangeArrowheads="1"/>
          </p:cNvSpPr>
          <p:nvPr/>
        </p:nvSpPr>
        <p:spPr bwMode="auto">
          <a:xfrm>
            <a:off x="609600" y="3505200"/>
            <a:ext cx="1363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Contoh:</a:t>
            </a:r>
            <a:endParaRPr lang="en-US"/>
          </a:p>
        </p:txBody>
      </p:sp>
      <p:sp>
        <p:nvSpPr>
          <p:cNvPr id="53261" name="Rectangle 49"/>
          <p:cNvSpPr>
            <a:spLocks noChangeArrowheads="1"/>
          </p:cNvSpPr>
          <p:nvPr/>
        </p:nvSpPr>
        <p:spPr bwMode="auto">
          <a:xfrm>
            <a:off x="609600" y="4024313"/>
            <a:ext cx="7696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Besar sudut suatu busur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θ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= 27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11’ 34” dengan jari-jari R = 500 meter. Tentukan panjang busur L</a:t>
            </a:r>
            <a:endParaRPr lang="en-US" sz="2400"/>
          </a:p>
        </p:txBody>
      </p:sp>
      <p:grpSp>
        <p:nvGrpSpPr>
          <p:cNvPr id="10" name="Group 70"/>
          <p:cNvGrpSpPr>
            <a:grpSpLocks/>
          </p:cNvGrpSpPr>
          <p:nvPr/>
        </p:nvGrpSpPr>
        <p:grpSpPr bwMode="auto">
          <a:xfrm>
            <a:off x="609600" y="5153025"/>
            <a:ext cx="7861300" cy="790575"/>
            <a:chOff x="609600" y="5319486"/>
            <a:chExt cx="7860538" cy="791028"/>
          </a:xfrm>
        </p:grpSpPr>
        <p:sp>
          <p:nvSpPr>
            <p:cNvPr id="53264" name="Rectangle 50"/>
            <p:cNvSpPr>
              <a:spLocks noChangeArrowheads="1"/>
            </p:cNvSpPr>
            <p:nvPr/>
          </p:nvSpPr>
          <p:spPr bwMode="auto">
            <a:xfrm>
              <a:off x="609600" y="5467421"/>
              <a:ext cx="2057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24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Panjang L = </a:t>
              </a:r>
            </a:p>
          </p:txBody>
        </p:sp>
        <p:grpSp>
          <p:nvGrpSpPr>
            <p:cNvPr id="53265" name="Group 68"/>
            <p:cNvGrpSpPr>
              <a:grpSpLocks/>
            </p:cNvGrpSpPr>
            <p:nvPr/>
          </p:nvGrpSpPr>
          <p:grpSpPr bwMode="auto">
            <a:xfrm>
              <a:off x="2471805" y="5319486"/>
              <a:ext cx="5998333" cy="791028"/>
              <a:chOff x="2471805" y="5319486"/>
              <a:chExt cx="5998333" cy="791028"/>
            </a:xfrm>
          </p:grpSpPr>
          <p:grpSp>
            <p:nvGrpSpPr>
              <p:cNvPr id="53266" name="Group 61"/>
              <p:cNvGrpSpPr>
                <a:grpSpLocks/>
              </p:cNvGrpSpPr>
              <p:nvPr/>
            </p:nvGrpSpPr>
            <p:grpSpPr bwMode="auto">
              <a:xfrm>
                <a:off x="2471805" y="5324939"/>
                <a:ext cx="1628339" cy="785575"/>
                <a:chOff x="5696856" y="5310425"/>
                <a:chExt cx="1628339" cy="785575"/>
              </a:xfrm>
            </p:grpSpPr>
            <p:sp>
              <p:nvSpPr>
                <p:cNvPr id="53271" name="Rectangle 55"/>
                <p:cNvSpPr>
                  <a:spLocks noChangeArrowheads="1"/>
                </p:cNvSpPr>
                <p:nvPr/>
              </p:nvSpPr>
              <p:spPr bwMode="auto">
                <a:xfrm>
                  <a:off x="5864364" y="5310425"/>
                  <a:ext cx="351378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l-GR" sz="2400" b="1" baseline="0">
                      <a:solidFill>
                        <a:srgbClr val="FFFFFF"/>
                      </a:solidFill>
                      <a:latin typeface="Arial" charset="0"/>
                      <a:cs typeface="Times New Roman" charset="0"/>
                    </a:rPr>
                    <a:t>θ</a:t>
                  </a:r>
                  <a:endParaRPr lang="en-US"/>
                </a:p>
              </p:txBody>
            </p:sp>
            <p:sp>
              <p:nvSpPr>
                <p:cNvPr id="53272" name="Rectangle 56"/>
                <p:cNvSpPr>
                  <a:spLocks noChangeArrowheads="1"/>
                </p:cNvSpPr>
                <p:nvPr/>
              </p:nvSpPr>
              <p:spPr bwMode="auto">
                <a:xfrm>
                  <a:off x="5696856" y="5695890"/>
                  <a:ext cx="716863" cy="4001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000" b="1" baseline="0">
                      <a:solidFill>
                        <a:srgbClr val="FFFFFF"/>
                      </a:solidFill>
                      <a:latin typeface="Arial" charset="0"/>
                      <a:cs typeface="Times New Roman" charset="0"/>
                    </a:rPr>
                    <a:t>360</a:t>
                  </a:r>
                  <a:r>
                    <a:rPr lang="en-US" sz="2000" b="1" baseline="30000">
                      <a:solidFill>
                        <a:srgbClr val="FFFFFF"/>
                      </a:solidFill>
                      <a:latin typeface="Arial" charset="0"/>
                      <a:cs typeface="Times New Roman" charset="0"/>
                    </a:rPr>
                    <a:t>o</a:t>
                  </a:r>
                  <a:endParaRPr lang="en-US" sz="2000" baseline="30000"/>
                </a:p>
              </p:txBody>
            </p:sp>
            <p:sp>
              <p:nvSpPr>
                <p:cNvPr id="53273" name="Rectangle 59"/>
                <p:cNvSpPr>
                  <a:spLocks noChangeArrowheads="1"/>
                </p:cNvSpPr>
                <p:nvPr/>
              </p:nvSpPr>
              <p:spPr bwMode="auto">
                <a:xfrm>
                  <a:off x="6324600" y="5496318"/>
                  <a:ext cx="1000595" cy="4001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 b="1" baseline="0">
                      <a:solidFill>
                        <a:srgbClr val="FFFFFF"/>
                      </a:solidFill>
                      <a:latin typeface="Arial" charset="0"/>
                      <a:cs typeface="Times New Roman" charset="0"/>
                    </a:rPr>
                    <a:t>2</a:t>
                  </a:r>
                  <a:r>
                    <a:rPr lang="el-GR" sz="2000" b="1" baseline="0">
                      <a:solidFill>
                        <a:srgbClr val="FFFFFF"/>
                      </a:solidFill>
                      <a:latin typeface="Arial" charset="0"/>
                      <a:cs typeface="Arial" charset="0"/>
                    </a:rPr>
                    <a:t>π</a:t>
                  </a:r>
                  <a:r>
                    <a:rPr lang="en-US" sz="2000" b="1" baseline="0">
                      <a:solidFill>
                        <a:srgbClr val="FFFFFF"/>
                      </a:solidFill>
                      <a:latin typeface="Arial" charset="0"/>
                      <a:cs typeface="Arial" charset="0"/>
                    </a:rPr>
                    <a:t>R  =</a:t>
                  </a:r>
                  <a:endParaRPr lang="en-US" sz="2000" baseline="30000"/>
                </a:p>
              </p:txBody>
            </p:sp>
            <p:cxnSp>
              <p:nvCxnSpPr>
                <p:cNvPr id="53274" name="Straight Connector 60"/>
                <p:cNvCxnSpPr>
                  <a:cxnSpLocks noChangeShapeType="1"/>
                </p:cNvCxnSpPr>
                <p:nvPr/>
              </p:nvCxnSpPr>
              <p:spPr bwMode="auto">
                <a:xfrm>
                  <a:off x="5778721" y="5695890"/>
                  <a:ext cx="548640" cy="1588"/>
                </a:xfrm>
                <a:prstGeom prst="line">
                  <a:avLst/>
                </a:prstGeom>
                <a:noFill/>
                <a:ln w="28575" algn="ctr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53267" name="Rectangle 63"/>
              <p:cNvSpPr>
                <a:spLocks noChangeArrowheads="1"/>
              </p:cNvSpPr>
              <p:nvPr/>
            </p:nvSpPr>
            <p:spPr bwMode="auto">
              <a:xfrm>
                <a:off x="4206108" y="5319486"/>
                <a:ext cx="145636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27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 11’ 34”</a:t>
                </a:r>
                <a:endParaRPr lang="en-US" sz="2000"/>
              </a:p>
            </p:txBody>
          </p:sp>
          <p:sp>
            <p:nvSpPr>
              <p:cNvPr id="53268" name="Rectangle 64"/>
              <p:cNvSpPr>
                <a:spLocks noChangeArrowheads="1"/>
              </p:cNvSpPr>
              <p:nvPr/>
            </p:nvSpPr>
            <p:spPr bwMode="auto">
              <a:xfrm>
                <a:off x="4572000" y="5704951"/>
                <a:ext cx="71686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360</a:t>
                </a:r>
                <a:r>
                  <a:rPr lang="en-US" sz="2000" b="1" baseline="3000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o</a:t>
                </a:r>
                <a:endParaRPr lang="en-US" sz="2000" baseline="30000"/>
              </a:p>
            </p:txBody>
          </p:sp>
          <p:sp>
            <p:nvSpPr>
              <p:cNvPr id="53269" name="Rectangle 65"/>
              <p:cNvSpPr>
                <a:spLocks noChangeArrowheads="1"/>
              </p:cNvSpPr>
              <p:nvPr/>
            </p:nvSpPr>
            <p:spPr bwMode="auto">
              <a:xfrm>
                <a:off x="5791200" y="5505379"/>
                <a:ext cx="267893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2</a:t>
                </a:r>
                <a:r>
                  <a:rPr lang="el-GR" sz="2000" b="1" baseline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π</a:t>
                </a:r>
                <a:r>
                  <a:rPr lang="en-US" sz="2000" b="1" baseline="0">
                    <a:solidFill>
                      <a:srgbClr val="FFFFFF"/>
                    </a:solidFill>
                    <a:latin typeface="Arial" charset="0"/>
                    <a:cs typeface="Arial" charset="0"/>
                  </a:rPr>
                  <a:t>500  =  237,302 m </a:t>
                </a:r>
                <a:endParaRPr lang="en-US" sz="2000" baseline="30000"/>
              </a:p>
            </p:txBody>
          </p:sp>
          <p:cxnSp>
            <p:nvCxnSpPr>
              <p:cNvPr id="53270" name="Straight Connector 66"/>
              <p:cNvCxnSpPr>
                <a:cxnSpLocks noChangeShapeType="1"/>
              </p:cNvCxnSpPr>
              <p:nvPr/>
            </p:nvCxnSpPr>
            <p:spPr bwMode="auto">
              <a:xfrm>
                <a:off x="4120465" y="5704951"/>
                <a:ext cx="1594535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53263" name="Rectangle 69"/>
          <p:cNvSpPr>
            <a:spLocks noChangeArrowheads="1"/>
          </p:cNvSpPr>
          <p:nvPr/>
        </p:nvSpPr>
        <p:spPr bwMode="auto">
          <a:xfrm>
            <a:off x="595313" y="4833938"/>
            <a:ext cx="13128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Jawab: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  <p:bldP spid="53255" grpId="0"/>
      <p:bldP spid="53256" grpId="0"/>
      <p:bldP spid="53257" grpId="0"/>
      <p:bldP spid="53260" grpId="0"/>
      <p:bldP spid="53261" grpId="0"/>
      <p:bldP spid="5326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38AEE-6A16-422A-8DE4-03A509D514B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263525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LATIHAN </a:t>
            </a: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685800" y="1295400"/>
            <a:ext cx="80010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1.  Ubah sudut S = 103</a:t>
            </a:r>
            <a:r>
              <a:rPr lang="en-US" sz="2400" b="1" baseline="30000"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23’ 11”  dalam desimal derajat</a:t>
            </a:r>
            <a:endParaRPr lang="en-US" sz="2400" b="1" baseline="30000">
              <a:latin typeface="Arial" charset="0"/>
              <a:cs typeface="Times New Roman" charset="0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685800" y="1890713"/>
            <a:ext cx="8001000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2.  Ubah sudut S = 121, 334121</a:t>
            </a:r>
            <a:r>
              <a:rPr lang="en-US" sz="2400" b="1" baseline="30000"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 dalam derajat, menit dan detik</a:t>
            </a:r>
            <a:endParaRPr lang="en-US" sz="2400" b="1" baseline="30000">
              <a:latin typeface="Arial" charset="0"/>
              <a:cs typeface="Times New Roman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685800" y="2713038"/>
            <a:ext cx="79248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3.  Ubah sudut S = 103</a:t>
            </a:r>
            <a:r>
              <a:rPr lang="en-US" sz="2400" b="1" baseline="30000"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23’ 11”  dalam sistem radian</a:t>
            </a:r>
            <a:endParaRPr lang="en-US" sz="2400" b="1" baseline="30000">
              <a:latin typeface="Arial" charset="0"/>
              <a:cs typeface="Times New Roman" charset="0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685800" y="3228975"/>
            <a:ext cx="80010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4.  Ubah sudut S = 2/3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Arial" charset="0"/>
              </a:rPr>
              <a:t> π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Arial" charset="0"/>
              </a:rPr>
              <a:t> radian</a:t>
            </a:r>
            <a:r>
              <a:rPr lang="en-US" sz="2400" b="1" baseline="0">
                <a:latin typeface="Arial" charset="0"/>
                <a:cs typeface="Times New Roman" charset="0"/>
              </a:rPr>
              <a:t> dalam sistem seksagesimal</a:t>
            </a:r>
            <a:endParaRPr lang="en-US" sz="2400" b="1" baseline="30000">
              <a:latin typeface="Arial" charset="0"/>
              <a:cs typeface="Times New Roman" charset="0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685800" y="4060825"/>
            <a:ext cx="8001000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5.  Sudut S</a:t>
            </a:r>
            <a:r>
              <a:rPr lang="en-US" b="1" baseline="0">
                <a:latin typeface="Arial" charset="0"/>
                <a:cs typeface="Times New Roman" charset="0"/>
              </a:rPr>
              <a:t>1</a:t>
            </a:r>
            <a:r>
              <a:rPr lang="en-US" sz="2400" b="1" baseline="0">
                <a:latin typeface="Arial" charset="0"/>
                <a:cs typeface="Times New Roman" charset="0"/>
              </a:rPr>
              <a:t> = 103</a:t>
            </a:r>
            <a:r>
              <a:rPr lang="en-US" sz="2400" b="1" baseline="30000"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46’ 53” dan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= 258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36’ 27”, hitunglah sudut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+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dan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–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</a:t>
            </a:r>
            <a:endParaRPr lang="en-US" sz="2400" b="1" baseline="30000">
              <a:latin typeface="Arial" charset="0"/>
              <a:cs typeface="Times New Roman" charset="0"/>
            </a:endParaRPr>
          </a:p>
        </p:txBody>
      </p:sp>
      <p:sp>
        <p:nvSpPr>
          <p:cNvPr id="54283" name="Rectangle 10"/>
          <p:cNvSpPr>
            <a:spLocks noChangeArrowheads="1"/>
          </p:cNvSpPr>
          <p:nvPr/>
        </p:nvSpPr>
        <p:spPr bwMode="auto">
          <a:xfrm>
            <a:off x="682625" y="4884738"/>
            <a:ext cx="7696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/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6.  Panjang busur suatu lingkaran = 1.352 m dengan jari-jari R = 750 meter. Tentukan sudut busurnya.</a:t>
            </a:r>
            <a:endParaRPr lang="en-US" sz="2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5428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9F0C356-E4AB-4CC0-AAA8-EA9F93CB9F71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508FC4-FE53-46C8-A66C-B8144E4A14B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238125"/>
            <a:ext cx="822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Dalam Ilmu Ukur Tanah, sudut dibedakan atas:</a:t>
            </a:r>
            <a:endParaRPr lang="en-US" sz="2800"/>
          </a:p>
        </p:txBody>
      </p:sp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504825" y="793750"/>
            <a:ext cx="589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a.  Sudut Horizontal / Sudut Datar</a:t>
            </a:r>
            <a:endParaRPr lang="en-US" sz="2800">
              <a:solidFill>
                <a:srgbClr val="FFFF00"/>
              </a:solidFill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698500" y="1327150"/>
            <a:ext cx="2197100" cy="1873250"/>
            <a:chOff x="612775" y="1763713"/>
            <a:chExt cx="2197100" cy="1924050"/>
          </a:xfrm>
        </p:grpSpPr>
        <p:sp>
          <p:nvSpPr>
            <p:cNvPr id="55309" name="Oval 16"/>
            <p:cNvSpPr>
              <a:spLocks noChangeArrowheads="1"/>
            </p:cNvSpPr>
            <p:nvPr/>
          </p:nvSpPr>
          <p:spPr bwMode="auto">
            <a:xfrm>
              <a:off x="612775" y="2286000"/>
              <a:ext cx="914400" cy="914400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5310" name="Straight Connector 7"/>
            <p:cNvCxnSpPr>
              <a:cxnSpLocks noChangeShapeType="1"/>
            </p:cNvCxnSpPr>
            <p:nvPr/>
          </p:nvCxnSpPr>
          <p:spPr bwMode="auto">
            <a:xfrm flipV="1">
              <a:off x="1004888" y="2147888"/>
              <a:ext cx="1600200" cy="6096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5311" name="Rectangle 13"/>
            <p:cNvSpPr>
              <a:spLocks noChangeArrowheads="1"/>
            </p:cNvSpPr>
            <p:nvPr/>
          </p:nvSpPr>
          <p:spPr bwMode="auto">
            <a:xfrm>
              <a:off x="2452688" y="3287713"/>
              <a:ext cx="357187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P</a:t>
              </a:r>
              <a:endParaRPr lang="en-US" sz="2000"/>
            </a:p>
          </p:txBody>
        </p:sp>
        <p:sp>
          <p:nvSpPr>
            <p:cNvPr id="55312" name="Rectangle 14"/>
            <p:cNvSpPr>
              <a:spLocks noChangeArrowheads="1"/>
            </p:cNvSpPr>
            <p:nvPr/>
          </p:nvSpPr>
          <p:spPr bwMode="auto">
            <a:xfrm>
              <a:off x="809625" y="2786063"/>
              <a:ext cx="3825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Q</a:t>
              </a:r>
              <a:endParaRPr lang="en-US" sz="2000"/>
            </a:p>
          </p:txBody>
        </p:sp>
        <p:sp>
          <p:nvSpPr>
            <p:cNvPr id="55313" name="Rectangle 15"/>
            <p:cNvSpPr>
              <a:spLocks noChangeArrowheads="1"/>
            </p:cNvSpPr>
            <p:nvPr/>
          </p:nvSpPr>
          <p:spPr bwMode="auto">
            <a:xfrm>
              <a:off x="2286000" y="1763713"/>
              <a:ext cx="3698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R</a:t>
              </a:r>
              <a:endParaRPr lang="en-US" sz="2000"/>
            </a:p>
          </p:txBody>
        </p:sp>
        <p:cxnSp>
          <p:nvCxnSpPr>
            <p:cNvPr id="55314" name="Straight Connector 20"/>
            <p:cNvCxnSpPr>
              <a:cxnSpLocks noChangeShapeType="1"/>
            </p:cNvCxnSpPr>
            <p:nvPr/>
          </p:nvCxnSpPr>
          <p:spPr bwMode="auto">
            <a:xfrm>
              <a:off x="1252538" y="2887663"/>
              <a:ext cx="347662" cy="160337"/>
            </a:xfrm>
            <a:prstGeom prst="line">
              <a:avLst/>
            </a:prstGeom>
            <a:noFill/>
            <a:ln w="76200" algn="ctr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5315" name="Straight Connector 28"/>
            <p:cNvCxnSpPr>
              <a:cxnSpLocks noChangeShapeType="1"/>
            </p:cNvCxnSpPr>
            <p:nvPr/>
          </p:nvCxnSpPr>
          <p:spPr bwMode="auto">
            <a:xfrm>
              <a:off x="1295400" y="2881313"/>
              <a:ext cx="381000" cy="152400"/>
            </a:xfrm>
            <a:prstGeom prst="line">
              <a:avLst/>
            </a:prstGeom>
            <a:noFill/>
            <a:ln w="76200" algn="ctr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5316" name="Straight Connector 30"/>
            <p:cNvCxnSpPr>
              <a:cxnSpLocks noChangeShapeType="1"/>
            </p:cNvCxnSpPr>
            <p:nvPr/>
          </p:nvCxnSpPr>
          <p:spPr bwMode="auto">
            <a:xfrm flipV="1">
              <a:off x="1323975" y="2466975"/>
              <a:ext cx="274638" cy="92075"/>
            </a:xfrm>
            <a:prstGeom prst="line">
              <a:avLst/>
            </a:prstGeom>
            <a:noFill/>
            <a:ln w="76200" algn="ctr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5317" name="Straight Connector 7"/>
            <p:cNvCxnSpPr>
              <a:cxnSpLocks noChangeShapeType="1"/>
            </p:cNvCxnSpPr>
            <p:nvPr/>
          </p:nvCxnSpPr>
          <p:spPr bwMode="auto">
            <a:xfrm>
              <a:off x="1004888" y="2760663"/>
              <a:ext cx="1646237" cy="54927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5318" name="Rectangle 37"/>
            <p:cNvSpPr>
              <a:spLocks noChangeArrowheads="1"/>
            </p:cNvSpPr>
            <p:nvPr/>
          </p:nvSpPr>
          <p:spPr bwMode="auto">
            <a:xfrm>
              <a:off x="1516063" y="2562225"/>
              <a:ext cx="31273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</a:t>
              </a:r>
              <a:endParaRPr lang="en-US"/>
            </a:p>
          </p:txBody>
        </p:sp>
        <p:sp>
          <p:nvSpPr>
            <p:cNvPr id="55319" name="Rectangle 38"/>
            <p:cNvSpPr>
              <a:spLocks noChangeArrowheads="1"/>
            </p:cNvSpPr>
            <p:nvPr/>
          </p:nvSpPr>
          <p:spPr bwMode="auto">
            <a:xfrm>
              <a:off x="776288" y="2344738"/>
              <a:ext cx="312737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</a:t>
              </a:r>
              <a:endParaRPr lang="en-US"/>
            </a:p>
          </p:txBody>
        </p:sp>
      </p:grpSp>
      <p:sp>
        <p:nvSpPr>
          <p:cNvPr id="55304" name="Rectangle 39"/>
          <p:cNvSpPr>
            <a:spLocks noChangeArrowheads="1"/>
          </p:cNvSpPr>
          <p:nvPr/>
        </p:nvSpPr>
        <p:spPr bwMode="auto">
          <a:xfrm>
            <a:off x="3581400" y="1479550"/>
            <a:ext cx="4783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Q1 =  arah QP – arah QR </a:t>
            </a:r>
            <a:endParaRPr lang="en-US" sz="2400"/>
          </a:p>
        </p:txBody>
      </p:sp>
      <p:sp>
        <p:nvSpPr>
          <p:cNvPr id="55305" name="Rectangle 40"/>
          <p:cNvSpPr>
            <a:spLocks noChangeArrowheads="1"/>
          </p:cNvSpPr>
          <p:nvPr/>
        </p:nvSpPr>
        <p:spPr bwMode="auto">
          <a:xfrm>
            <a:off x="3581400" y="1993900"/>
            <a:ext cx="4783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Q2 =  arah QR – arah QP </a:t>
            </a:r>
            <a:endParaRPr lang="en-US" sz="2400"/>
          </a:p>
        </p:txBody>
      </p:sp>
      <p:sp>
        <p:nvSpPr>
          <p:cNvPr id="55306" name="Rectangle 41"/>
          <p:cNvSpPr>
            <a:spLocks noChangeArrowheads="1"/>
          </p:cNvSpPr>
          <p:nvPr/>
        </p:nvSpPr>
        <p:spPr bwMode="auto">
          <a:xfrm>
            <a:off x="3581400" y="2546350"/>
            <a:ext cx="4318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Q1 + Sudut Q2 = 360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endParaRPr lang="en-US" baseline="30000"/>
          </a:p>
        </p:txBody>
      </p:sp>
      <p:sp>
        <p:nvSpPr>
          <p:cNvPr id="55307" name="Rectangle 21"/>
          <p:cNvSpPr>
            <a:spLocks noChangeArrowheads="1"/>
          </p:cNvSpPr>
          <p:nvPr/>
        </p:nvSpPr>
        <p:spPr bwMode="auto">
          <a:xfrm>
            <a:off x="685800" y="3200400"/>
            <a:ext cx="8153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:  Alat pengukur sudut (teodolit) didirikan di Q, teropong diarahkan ke R, arah QR = 60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10’ 10”. Lalu teropong diarahkan ke P, arah QP = 130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50’ 40”. Maka,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4495800"/>
            <a:ext cx="8001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0513">
              <a:defRPr/>
            </a:pP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Sudut Q1 = 130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50’ 40” – 60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10’ 10” = 70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40’ 30”</a:t>
            </a:r>
          </a:p>
          <a:p>
            <a:pPr>
              <a:defRPr/>
            </a:pP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    Sudut Q2 = 60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10’ 10” – 130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50’ 40” = – 70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40’ 30”</a:t>
            </a:r>
          </a:p>
          <a:p>
            <a:pPr>
              <a:defRPr/>
            </a:pP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                     = – 70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40’ 30” + 360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= 289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19’ 30”</a:t>
            </a:r>
            <a:endParaRPr lang="en-US" sz="20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2" grpId="0"/>
      <p:bldP spid="55304" grpId="0"/>
      <p:bldP spid="55305" grpId="0"/>
      <p:bldP spid="55306" grpId="0"/>
      <p:bldP spid="55307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785CDD-8120-40ED-8044-C0A8B39C3F2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228600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LATIHAN </a:t>
            </a:r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942975" y="1481138"/>
            <a:ext cx="2178050" cy="2557462"/>
            <a:chOff x="943428" y="1176980"/>
            <a:chExt cx="2177321" cy="2556820"/>
          </a:xfrm>
        </p:grpSpPr>
        <p:sp>
          <p:nvSpPr>
            <p:cNvPr id="56334" name="Oval 16"/>
            <p:cNvSpPr>
              <a:spLocks noChangeArrowheads="1"/>
            </p:cNvSpPr>
            <p:nvPr/>
          </p:nvSpPr>
          <p:spPr bwMode="auto">
            <a:xfrm>
              <a:off x="1238488" y="2031473"/>
              <a:ext cx="780845" cy="817421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6335" name="Straight Connector 7"/>
            <p:cNvCxnSpPr>
              <a:cxnSpLocks noChangeShapeType="1"/>
            </p:cNvCxnSpPr>
            <p:nvPr/>
          </p:nvCxnSpPr>
          <p:spPr bwMode="auto">
            <a:xfrm flipV="1">
              <a:off x="1636851" y="1908010"/>
              <a:ext cx="1366480" cy="54494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6336" name="Rectangle 13"/>
            <p:cNvSpPr>
              <a:spLocks noChangeArrowheads="1"/>
            </p:cNvSpPr>
            <p:nvPr/>
          </p:nvSpPr>
          <p:spPr bwMode="auto">
            <a:xfrm>
              <a:off x="1193752" y="1176980"/>
              <a:ext cx="305017" cy="35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P</a:t>
              </a:r>
              <a:endParaRPr lang="en-US" sz="2000"/>
            </a:p>
          </p:txBody>
        </p:sp>
        <p:sp>
          <p:nvSpPr>
            <p:cNvPr id="56337" name="Rectangle 14"/>
            <p:cNvSpPr>
              <a:spLocks noChangeArrowheads="1"/>
            </p:cNvSpPr>
            <p:nvPr/>
          </p:nvSpPr>
          <p:spPr bwMode="auto">
            <a:xfrm>
              <a:off x="1262136" y="2290688"/>
              <a:ext cx="316483" cy="367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A</a:t>
              </a:r>
              <a:endParaRPr lang="en-US" sz="2000"/>
            </a:p>
          </p:txBody>
        </p:sp>
        <p:sp>
          <p:nvSpPr>
            <p:cNvPr id="56338" name="Rectangle 15"/>
            <p:cNvSpPr>
              <a:spLocks noChangeArrowheads="1"/>
            </p:cNvSpPr>
            <p:nvPr/>
          </p:nvSpPr>
          <p:spPr bwMode="auto">
            <a:xfrm>
              <a:off x="2804886" y="2514600"/>
              <a:ext cx="315863" cy="357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R</a:t>
              </a:r>
              <a:endParaRPr lang="en-US" sz="2000"/>
            </a:p>
          </p:txBody>
        </p:sp>
        <p:cxnSp>
          <p:nvCxnSpPr>
            <p:cNvPr id="56339" name="Straight Connector 7"/>
            <p:cNvCxnSpPr>
              <a:cxnSpLocks noChangeShapeType="1"/>
            </p:cNvCxnSpPr>
            <p:nvPr/>
          </p:nvCxnSpPr>
          <p:spPr bwMode="auto">
            <a:xfrm>
              <a:off x="1636851" y="2455795"/>
              <a:ext cx="1405793" cy="49102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6340" name="Rectangle 37"/>
            <p:cNvSpPr>
              <a:spLocks noChangeArrowheads="1"/>
            </p:cNvSpPr>
            <p:nvPr/>
          </p:nvSpPr>
          <p:spPr bwMode="auto">
            <a:xfrm>
              <a:off x="1674809" y="1724965"/>
              <a:ext cx="267060" cy="329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</a:t>
              </a:r>
              <a:endParaRPr lang="en-US"/>
            </a:p>
          </p:txBody>
        </p:sp>
        <p:sp>
          <p:nvSpPr>
            <p:cNvPr id="56341" name="Rectangle 38"/>
            <p:cNvSpPr>
              <a:spLocks noChangeArrowheads="1"/>
            </p:cNvSpPr>
            <p:nvPr/>
          </p:nvSpPr>
          <p:spPr bwMode="auto">
            <a:xfrm>
              <a:off x="2044121" y="2256470"/>
              <a:ext cx="267060" cy="330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</a:t>
              </a:r>
              <a:endParaRPr lang="en-US"/>
            </a:p>
          </p:txBody>
        </p:sp>
        <p:cxnSp>
          <p:nvCxnSpPr>
            <p:cNvPr id="56342" name="Straight Connector 7"/>
            <p:cNvCxnSpPr>
              <a:cxnSpLocks noChangeShapeType="1"/>
            </p:cNvCxnSpPr>
            <p:nvPr/>
          </p:nvCxnSpPr>
          <p:spPr bwMode="auto">
            <a:xfrm rot="5400000">
              <a:off x="931692" y="2929725"/>
              <a:ext cx="1207172" cy="215546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6343" name="Straight Connector 7"/>
            <p:cNvCxnSpPr>
              <a:cxnSpLocks noChangeShapeType="1"/>
            </p:cNvCxnSpPr>
            <p:nvPr/>
          </p:nvCxnSpPr>
          <p:spPr bwMode="auto">
            <a:xfrm rot="16200000" flipH="1">
              <a:off x="812410" y="1609779"/>
              <a:ext cx="1137226" cy="520564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6344" name="Rectangle 15"/>
            <p:cNvSpPr>
              <a:spLocks noChangeArrowheads="1"/>
            </p:cNvSpPr>
            <p:nvPr/>
          </p:nvSpPr>
          <p:spPr bwMode="auto">
            <a:xfrm>
              <a:off x="2629755" y="1524000"/>
              <a:ext cx="327434" cy="367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Q</a:t>
              </a:r>
              <a:endParaRPr lang="en-US" sz="2000"/>
            </a:p>
          </p:txBody>
        </p:sp>
        <p:sp>
          <p:nvSpPr>
            <p:cNvPr id="56345" name="Rectangle 15"/>
            <p:cNvSpPr>
              <a:spLocks noChangeArrowheads="1"/>
            </p:cNvSpPr>
            <p:nvPr/>
          </p:nvSpPr>
          <p:spPr bwMode="auto">
            <a:xfrm>
              <a:off x="1066800" y="3366527"/>
              <a:ext cx="304164" cy="367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S</a:t>
              </a:r>
              <a:endParaRPr lang="en-US" sz="2000"/>
            </a:p>
          </p:txBody>
        </p:sp>
        <p:sp>
          <p:nvSpPr>
            <p:cNvPr id="56346" name="Rectangle 38"/>
            <p:cNvSpPr>
              <a:spLocks noChangeArrowheads="1"/>
            </p:cNvSpPr>
            <p:nvPr/>
          </p:nvSpPr>
          <p:spPr bwMode="auto">
            <a:xfrm>
              <a:off x="1746657" y="2780311"/>
              <a:ext cx="267204" cy="339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3</a:t>
              </a:r>
              <a:endParaRPr lang="en-US"/>
            </a:p>
          </p:txBody>
        </p:sp>
        <p:sp>
          <p:nvSpPr>
            <p:cNvPr id="56347" name="Rectangle 38"/>
            <p:cNvSpPr>
              <a:spLocks noChangeArrowheads="1"/>
            </p:cNvSpPr>
            <p:nvPr/>
          </p:nvSpPr>
          <p:spPr bwMode="auto">
            <a:xfrm>
              <a:off x="943428" y="2403935"/>
              <a:ext cx="267204" cy="339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4</a:t>
              </a:r>
              <a:endParaRPr lang="en-US"/>
            </a:p>
          </p:txBody>
        </p:sp>
      </p:grpSp>
      <p:sp>
        <p:nvSpPr>
          <p:cNvPr id="56327" name="Rectangle 27"/>
          <p:cNvSpPr>
            <a:spLocks noChangeArrowheads="1"/>
          </p:cNvSpPr>
          <p:nvPr/>
        </p:nvSpPr>
        <p:spPr bwMode="auto">
          <a:xfrm>
            <a:off x="3657600" y="1371600"/>
            <a:ext cx="17573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Diketahui :</a:t>
            </a:r>
            <a:endParaRPr lang="en-US"/>
          </a:p>
        </p:txBody>
      </p:sp>
      <p:sp>
        <p:nvSpPr>
          <p:cNvPr id="56328" name="Rectangle 28"/>
          <p:cNvSpPr>
            <a:spLocks noChangeArrowheads="1"/>
          </p:cNvSpPr>
          <p:nvPr/>
        </p:nvSpPr>
        <p:spPr bwMode="auto">
          <a:xfrm>
            <a:off x="3657600" y="1871663"/>
            <a:ext cx="3362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Arah AP = 53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20’ 19” </a:t>
            </a:r>
            <a:endParaRPr lang="en-US"/>
          </a:p>
        </p:txBody>
      </p:sp>
      <p:sp>
        <p:nvSpPr>
          <p:cNvPr id="56329" name="Rectangle 29"/>
          <p:cNvSpPr>
            <a:spLocks noChangeArrowheads="1"/>
          </p:cNvSpPr>
          <p:nvPr/>
        </p:nvSpPr>
        <p:spPr bwMode="auto">
          <a:xfrm>
            <a:off x="3657600" y="2376488"/>
            <a:ext cx="3573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Arah AQ = 149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52’ 08” </a:t>
            </a:r>
            <a:endParaRPr lang="en-US"/>
          </a:p>
        </p:txBody>
      </p:sp>
      <p:sp>
        <p:nvSpPr>
          <p:cNvPr id="56330" name="Rectangle 30"/>
          <p:cNvSpPr>
            <a:spLocks noChangeArrowheads="1"/>
          </p:cNvSpPr>
          <p:nvPr/>
        </p:nvSpPr>
        <p:spPr bwMode="auto">
          <a:xfrm>
            <a:off x="3657600" y="2909888"/>
            <a:ext cx="35575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Arah AR = 194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05’ 56” </a:t>
            </a:r>
            <a:endParaRPr lang="en-US"/>
          </a:p>
        </p:txBody>
      </p:sp>
      <p:sp>
        <p:nvSpPr>
          <p:cNvPr id="56331" name="Rectangle 31"/>
          <p:cNvSpPr>
            <a:spLocks noChangeArrowheads="1"/>
          </p:cNvSpPr>
          <p:nvPr/>
        </p:nvSpPr>
        <p:spPr bwMode="auto">
          <a:xfrm>
            <a:off x="3678238" y="3519488"/>
            <a:ext cx="3540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Arah AS = 279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45’ 07” </a:t>
            </a:r>
            <a:endParaRPr lang="en-US"/>
          </a:p>
        </p:txBody>
      </p:sp>
      <p:sp>
        <p:nvSpPr>
          <p:cNvPr id="56332" name="Rectangle 32"/>
          <p:cNvSpPr>
            <a:spLocks noChangeArrowheads="1"/>
          </p:cNvSpPr>
          <p:nvPr/>
        </p:nvSpPr>
        <p:spPr bwMode="auto">
          <a:xfrm>
            <a:off x="762000" y="4267200"/>
            <a:ext cx="1260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Hitung:</a:t>
            </a:r>
            <a:endParaRPr lang="en-US"/>
          </a:p>
        </p:txBody>
      </p:sp>
      <p:sp>
        <p:nvSpPr>
          <p:cNvPr id="56333" name="Rectangle 33"/>
          <p:cNvSpPr>
            <a:spLocks noChangeArrowheads="1"/>
          </p:cNvSpPr>
          <p:nvPr/>
        </p:nvSpPr>
        <p:spPr bwMode="auto">
          <a:xfrm>
            <a:off x="762000" y="4795838"/>
            <a:ext cx="5346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 A1, A2, A3, A4, A12, dan A34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6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56327" grpId="0"/>
      <p:bldP spid="56328" grpId="0"/>
      <p:bldP spid="56329" grpId="0"/>
      <p:bldP spid="56330" grpId="0"/>
      <p:bldP spid="56331" grpId="0"/>
      <p:bldP spid="56332" grpId="0"/>
      <p:bldP spid="563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647D66-65F2-4258-8896-C5F013A43F1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533400" y="152400"/>
            <a:ext cx="5562600" cy="538163"/>
            <a:chOff x="533400" y="152400"/>
            <a:chExt cx="5562600" cy="537865"/>
          </a:xfrm>
        </p:grpSpPr>
        <p:sp>
          <p:nvSpPr>
            <p:cNvPr id="57395" name="Rectangle 5"/>
            <p:cNvSpPr>
              <a:spLocks noChangeArrowheads="1"/>
            </p:cNvSpPr>
            <p:nvPr/>
          </p:nvSpPr>
          <p:spPr bwMode="auto">
            <a:xfrm>
              <a:off x="533400" y="152400"/>
              <a:ext cx="319933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>
                <a:buFontTx/>
                <a:buAutoNum type="alphaLcPeriod" startAt="2"/>
              </a:pPr>
              <a:r>
                <a:rPr lang="en-US" sz="2800" b="1" baseline="0">
                  <a:solidFill>
                    <a:srgbClr val="FFFF00"/>
                  </a:solidFill>
                  <a:latin typeface="Arial" charset="0"/>
                  <a:cs typeface="Times New Roman" charset="0"/>
                </a:rPr>
                <a:t>Sudut Vertikal </a:t>
              </a:r>
            </a:p>
          </p:txBody>
        </p:sp>
        <p:sp>
          <p:nvSpPr>
            <p:cNvPr id="57396" name="Rectangle 5"/>
            <p:cNvSpPr>
              <a:spLocks noChangeArrowheads="1"/>
            </p:cNvSpPr>
            <p:nvPr/>
          </p:nvSpPr>
          <p:spPr bwMode="auto">
            <a:xfrm>
              <a:off x="3585376" y="228600"/>
              <a:ext cx="251062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514350" indent="-514350"/>
              <a:r>
                <a:rPr lang="en-US" sz="24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dibedakan atas:</a:t>
              </a:r>
              <a:endParaRPr lang="en-US" sz="2400">
                <a:solidFill>
                  <a:srgbClr val="FFFF00"/>
                </a:solidFill>
              </a:endParaRPr>
            </a:p>
          </p:txBody>
        </p:sp>
      </p:grp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731838" y="914400"/>
            <a:ext cx="350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/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1.  Sudut Helling: </a:t>
            </a:r>
          </a:p>
        </p:txBody>
      </p:sp>
      <p:grpSp>
        <p:nvGrpSpPr>
          <p:cNvPr id="6" name="Group 31"/>
          <p:cNvGrpSpPr>
            <a:grpSpLocks noChangeAspect="1"/>
          </p:cNvGrpSpPr>
          <p:nvPr/>
        </p:nvGrpSpPr>
        <p:grpSpPr bwMode="auto">
          <a:xfrm>
            <a:off x="4191000" y="762000"/>
            <a:ext cx="3886200" cy="2478088"/>
            <a:chOff x="4487460" y="489858"/>
            <a:chExt cx="4123140" cy="2628410"/>
          </a:xfrm>
        </p:grpSpPr>
        <p:sp>
          <p:nvSpPr>
            <p:cNvPr id="57378" name="Oval 12"/>
            <p:cNvSpPr>
              <a:spLocks noChangeArrowheads="1"/>
            </p:cNvSpPr>
            <p:nvPr/>
          </p:nvSpPr>
          <p:spPr bwMode="auto">
            <a:xfrm>
              <a:off x="4893554" y="1086100"/>
              <a:ext cx="1649451" cy="1649419"/>
            </a:xfrm>
            <a:prstGeom prst="ellips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7379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892801" y="1918088"/>
              <a:ext cx="1649419" cy="843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7380" name="Straight Connector 14"/>
            <p:cNvCxnSpPr>
              <a:cxnSpLocks noChangeShapeType="1"/>
            </p:cNvCxnSpPr>
            <p:nvPr/>
          </p:nvCxnSpPr>
          <p:spPr bwMode="auto">
            <a:xfrm>
              <a:off x="4902410" y="1902339"/>
              <a:ext cx="1649451" cy="843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7381" name="Rectangle 15"/>
            <p:cNvSpPr>
              <a:spLocks noChangeArrowheads="1"/>
            </p:cNvSpPr>
            <p:nvPr/>
          </p:nvSpPr>
          <p:spPr bwMode="auto">
            <a:xfrm>
              <a:off x="6546046" y="1750662"/>
              <a:ext cx="5405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  </a:t>
              </a:r>
              <a:endParaRPr lang="en-US" baseline="30000"/>
            </a:p>
          </p:txBody>
        </p:sp>
        <p:sp>
          <p:nvSpPr>
            <p:cNvPr id="57382" name="Rectangle 16"/>
            <p:cNvSpPr>
              <a:spLocks noChangeArrowheads="1"/>
            </p:cNvSpPr>
            <p:nvPr/>
          </p:nvSpPr>
          <p:spPr bwMode="auto">
            <a:xfrm>
              <a:off x="5274701" y="762000"/>
              <a:ext cx="9736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90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7383" name="Rectangle 17"/>
            <p:cNvSpPr>
              <a:spLocks noChangeArrowheads="1"/>
            </p:cNvSpPr>
            <p:nvPr/>
          </p:nvSpPr>
          <p:spPr bwMode="auto">
            <a:xfrm>
              <a:off x="4487460" y="1745654"/>
              <a:ext cx="40748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7384" name="Rectangle 18"/>
            <p:cNvSpPr>
              <a:spLocks noChangeArrowheads="1"/>
            </p:cNvSpPr>
            <p:nvPr/>
          </p:nvSpPr>
          <p:spPr bwMode="auto">
            <a:xfrm>
              <a:off x="5466795" y="2748936"/>
              <a:ext cx="72808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– 90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7385" name="Rectangle 15"/>
            <p:cNvSpPr>
              <a:spLocks noChangeArrowheads="1"/>
            </p:cNvSpPr>
            <p:nvPr/>
          </p:nvSpPr>
          <p:spPr bwMode="auto">
            <a:xfrm>
              <a:off x="6858000" y="1748970"/>
              <a:ext cx="162095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Bidang Datar</a:t>
              </a:r>
              <a:endParaRPr lang="en-US"/>
            </a:p>
          </p:txBody>
        </p:sp>
        <p:sp>
          <p:nvSpPr>
            <p:cNvPr id="57386" name="Rectangle 16"/>
            <p:cNvSpPr>
              <a:spLocks noChangeArrowheads="1"/>
            </p:cNvSpPr>
            <p:nvPr/>
          </p:nvSpPr>
          <p:spPr bwMode="auto">
            <a:xfrm>
              <a:off x="4913088" y="489858"/>
              <a:ext cx="18518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Bidang Vertikal</a:t>
              </a:r>
              <a:endParaRPr lang="en-US"/>
            </a:p>
          </p:txBody>
        </p:sp>
        <p:cxnSp>
          <p:nvCxnSpPr>
            <p:cNvPr id="57387" name="Straight Connector 18"/>
            <p:cNvCxnSpPr>
              <a:cxnSpLocks noChangeShapeType="1"/>
            </p:cNvCxnSpPr>
            <p:nvPr/>
          </p:nvCxnSpPr>
          <p:spPr bwMode="auto">
            <a:xfrm flipV="1">
              <a:off x="5715000" y="914400"/>
              <a:ext cx="1600200" cy="9906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7388" name="Straight Connector 19"/>
            <p:cNvCxnSpPr>
              <a:cxnSpLocks noChangeShapeType="1"/>
            </p:cNvCxnSpPr>
            <p:nvPr/>
          </p:nvCxnSpPr>
          <p:spPr bwMode="auto">
            <a:xfrm>
              <a:off x="5729514" y="1905000"/>
              <a:ext cx="1204686" cy="76200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4" name="Arc 23"/>
            <p:cNvSpPr/>
            <p:nvPr/>
          </p:nvSpPr>
          <p:spPr bwMode="auto">
            <a:xfrm rot="1608290">
              <a:off x="5866893" y="1577592"/>
              <a:ext cx="458127" cy="45631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390" name="Rectangle 24"/>
            <p:cNvSpPr>
              <a:spLocks noChangeArrowheads="1"/>
            </p:cNvSpPr>
            <p:nvPr/>
          </p:nvSpPr>
          <p:spPr bwMode="auto">
            <a:xfrm>
              <a:off x="6781800" y="1368754"/>
              <a:ext cx="169790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00"/>
                  </a:solidFill>
                  <a:latin typeface="Arial" charset="0"/>
                  <a:cs typeface="Times New Roman" charset="0"/>
                </a:rPr>
                <a:t>Sudut Elevasi</a:t>
              </a:r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57391" name="Rectangle 25"/>
            <p:cNvSpPr>
              <a:spLocks noChangeArrowheads="1"/>
            </p:cNvSpPr>
            <p:nvPr/>
          </p:nvSpPr>
          <p:spPr bwMode="auto">
            <a:xfrm>
              <a:off x="6861403" y="2129970"/>
              <a:ext cx="174919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00"/>
                  </a:solidFill>
                  <a:latin typeface="Arial" charset="0"/>
                  <a:cs typeface="Times New Roman" charset="0"/>
                </a:rPr>
                <a:t>Sudut Depresi</a:t>
              </a:r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27" name="Arc 26"/>
            <p:cNvSpPr/>
            <p:nvPr/>
          </p:nvSpPr>
          <p:spPr bwMode="auto">
            <a:xfrm rot="4744303">
              <a:off x="5875382" y="1717280"/>
              <a:ext cx="456309" cy="456443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57393" name="Straight Arrow Connector 28"/>
            <p:cNvCxnSpPr>
              <a:cxnSpLocks noChangeShapeType="1"/>
            </p:cNvCxnSpPr>
            <p:nvPr/>
          </p:nvCxnSpPr>
          <p:spPr bwMode="auto">
            <a:xfrm rot="10800000" flipV="1">
              <a:off x="6353628" y="1566090"/>
              <a:ext cx="457200" cy="18288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7394" name="Straight Arrow Connector 29"/>
            <p:cNvCxnSpPr>
              <a:cxnSpLocks noChangeShapeType="1"/>
            </p:cNvCxnSpPr>
            <p:nvPr/>
          </p:nvCxnSpPr>
          <p:spPr bwMode="auto">
            <a:xfrm rot="10800000">
              <a:off x="6400800" y="2071914"/>
              <a:ext cx="457200" cy="21408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57352" name="Rectangle 32"/>
          <p:cNvSpPr>
            <a:spLocks noChangeArrowheads="1"/>
          </p:cNvSpPr>
          <p:nvPr/>
        </p:nvSpPr>
        <p:spPr bwMode="auto">
          <a:xfrm>
            <a:off x="1189038" y="1738313"/>
            <a:ext cx="2511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Sudut Elevasi </a:t>
            </a:r>
            <a:endParaRPr lang="en-US">
              <a:solidFill>
                <a:srgbClr val="FFFF00"/>
              </a:solidFill>
            </a:endParaRPr>
          </a:p>
        </p:txBody>
      </p:sp>
      <p:sp>
        <p:nvSpPr>
          <p:cNvPr id="57353" name="Rectangle 33"/>
          <p:cNvSpPr>
            <a:spLocks noChangeArrowheads="1"/>
          </p:cNvSpPr>
          <p:nvPr/>
        </p:nvSpPr>
        <p:spPr bwMode="auto">
          <a:xfrm>
            <a:off x="1435100" y="2162175"/>
            <a:ext cx="2478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:  15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17’ 06” </a:t>
            </a:r>
            <a:endParaRPr lang="en-US" sz="2000"/>
          </a:p>
        </p:txBody>
      </p:sp>
      <p:sp>
        <p:nvSpPr>
          <p:cNvPr id="57354" name="Rectangle 34"/>
          <p:cNvSpPr>
            <a:spLocks noChangeArrowheads="1"/>
          </p:cNvSpPr>
          <p:nvPr/>
        </p:nvSpPr>
        <p:spPr bwMode="auto">
          <a:xfrm>
            <a:off x="1189038" y="2514600"/>
            <a:ext cx="2495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 Sudut Depresi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7355" name="Rectangle 35"/>
          <p:cNvSpPr>
            <a:spLocks noChangeArrowheads="1"/>
          </p:cNvSpPr>
          <p:nvPr/>
        </p:nvSpPr>
        <p:spPr bwMode="auto">
          <a:xfrm>
            <a:off x="1417638" y="3014663"/>
            <a:ext cx="2619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: – 10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25’ 47” </a:t>
            </a:r>
            <a:endParaRPr lang="en-US" sz="2000"/>
          </a:p>
        </p:txBody>
      </p:sp>
      <p:sp>
        <p:nvSpPr>
          <p:cNvPr id="57356" name="Rectangle 36"/>
          <p:cNvSpPr>
            <a:spLocks noChangeArrowheads="1"/>
          </p:cNvSpPr>
          <p:nvPr/>
        </p:nvSpPr>
        <p:spPr bwMode="auto">
          <a:xfrm>
            <a:off x="1144588" y="1309688"/>
            <a:ext cx="3198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06400" indent="-406400"/>
            <a:r>
              <a:rPr lang="en-US" b="1" baseline="0">
                <a:latin typeface="Arial" charset="0"/>
                <a:cs typeface="Times New Roman" charset="0"/>
              </a:rPr>
              <a:t>garis nol pada bidang datar</a:t>
            </a:r>
            <a:endParaRPr lang="en-US"/>
          </a:p>
        </p:txBody>
      </p:sp>
      <p:sp>
        <p:nvSpPr>
          <p:cNvPr id="57357" name="Rectangle 37"/>
          <p:cNvSpPr>
            <a:spLocks noChangeArrowheads="1"/>
          </p:cNvSpPr>
          <p:nvPr/>
        </p:nvSpPr>
        <p:spPr bwMode="auto">
          <a:xfrm>
            <a:off x="685800" y="3810000"/>
            <a:ext cx="350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/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2.  Sudut Zenit: </a:t>
            </a:r>
          </a:p>
        </p:txBody>
      </p:sp>
      <p:sp>
        <p:nvSpPr>
          <p:cNvPr id="57358" name="Rectangle 39"/>
          <p:cNvSpPr>
            <a:spLocks noChangeArrowheads="1"/>
          </p:cNvSpPr>
          <p:nvPr/>
        </p:nvSpPr>
        <p:spPr bwMode="auto">
          <a:xfrm>
            <a:off x="1100138" y="4205288"/>
            <a:ext cx="24812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baseline="0">
                <a:latin typeface="Arial" charset="0"/>
                <a:cs typeface="Times New Roman" charset="0"/>
              </a:rPr>
              <a:t>garis nol pada bidang vertikal</a:t>
            </a:r>
            <a:endParaRPr lang="en-US"/>
          </a:p>
        </p:txBody>
      </p:sp>
      <p:grpSp>
        <p:nvGrpSpPr>
          <p:cNvPr id="7" name="Group 87"/>
          <p:cNvGrpSpPr>
            <a:grpSpLocks/>
          </p:cNvGrpSpPr>
          <p:nvPr/>
        </p:nvGrpSpPr>
        <p:grpSpPr bwMode="auto">
          <a:xfrm>
            <a:off x="3886200" y="3405188"/>
            <a:ext cx="4267200" cy="2498725"/>
            <a:chOff x="3886200" y="3404548"/>
            <a:chExt cx="4267200" cy="2498590"/>
          </a:xfrm>
        </p:grpSpPr>
        <p:sp>
          <p:nvSpPr>
            <p:cNvPr id="57362" name="Oval 12"/>
            <p:cNvSpPr>
              <a:spLocks noChangeArrowheads="1"/>
            </p:cNvSpPr>
            <p:nvPr/>
          </p:nvSpPr>
          <p:spPr bwMode="auto">
            <a:xfrm>
              <a:off x="4573757" y="3966526"/>
              <a:ext cx="1554664" cy="1554634"/>
            </a:xfrm>
            <a:prstGeom prst="ellips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cxnSp>
          <p:nvCxnSpPr>
            <p:cNvPr id="57363" name="Straight Connector 13"/>
            <p:cNvCxnSpPr>
              <a:cxnSpLocks noChangeShapeType="1"/>
            </p:cNvCxnSpPr>
            <p:nvPr/>
          </p:nvCxnSpPr>
          <p:spPr bwMode="auto">
            <a:xfrm rot="5400000">
              <a:off x="4573048" y="4750703"/>
              <a:ext cx="1554634" cy="79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7364" name="Straight Connector 14"/>
            <p:cNvCxnSpPr>
              <a:cxnSpLocks noChangeShapeType="1"/>
            </p:cNvCxnSpPr>
            <p:nvPr/>
          </p:nvCxnSpPr>
          <p:spPr bwMode="auto">
            <a:xfrm>
              <a:off x="4582105" y="4735859"/>
              <a:ext cx="1554664" cy="795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7365" name="Rectangle 15"/>
            <p:cNvSpPr>
              <a:spLocks noChangeArrowheads="1"/>
            </p:cNvSpPr>
            <p:nvPr/>
          </p:nvSpPr>
          <p:spPr bwMode="auto">
            <a:xfrm>
              <a:off x="6131287" y="4592899"/>
              <a:ext cx="5743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90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  </a:t>
              </a:r>
              <a:endParaRPr lang="en-US" baseline="30000"/>
            </a:p>
          </p:txBody>
        </p:sp>
        <p:sp>
          <p:nvSpPr>
            <p:cNvPr id="57366" name="Rectangle 16"/>
            <p:cNvSpPr>
              <a:spLocks noChangeArrowheads="1"/>
            </p:cNvSpPr>
            <p:nvPr/>
          </p:nvSpPr>
          <p:spPr bwMode="auto">
            <a:xfrm>
              <a:off x="4933001" y="3661051"/>
              <a:ext cx="9177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7367" name="Rectangle 17"/>
            <p:cNvSpPr>
              <a:spLocks noChangeArrowheads="1"/>
            </p:cNvSpPr>
            <p:nvPr/>
          </p:nvSpPr>
          <p:spPr bwMode="auto">
            <a:xfrm>
              <a:off x="3886200" y="4544637"/>
              <a:ext cx="6639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270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7368" name="Rectangle 18"/>
            <p:cNvSpPr>
              <a:spLocks noChangeArrowheads="1"/>
            </p:cNvSpPr>
            <p:nvPr/>
          </p:nvSpPr>
          <p:spPr bwMode="auto">
            <a:xfrm>
              <a:off x="5114057" y="5533806"/>
              <a:ext cx="6639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180</a:t>
              </a:r>
              <a:r>
                <a:rPr lang="en-US" b="1" baseline="3000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o</a:t>
              </a:r>
              <a:endParaRPr lang="en-US" baseline="30000"/>
            </a:p>
          </p:txBody>
        </p:sp>
        <p:sp>
          <p:nvSpPr>
            <p:cNvPr id="57369" name="Rectangle 67"/>
            <p:cNvSpPr>
              <a:spLocks noChangeArrowheads="1"/>
            </p:cNvSpPr>
            <p:nvPr/>
          </p:nvSpPr>
          <p:spPr bwMode="auto">
            <a:xfrm>
              <a:off x="6625593" y="4591304"/>
              <a:ext cx="1527807" cy="348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Bidang Datar</a:t>
              </a:r>
              <a:endParaRPr lang="en-US"/>
            </a:p>
          </p:txBody>
        </p:sp>
        <p:sp>
          <p:nvSpPr>
            <p:cNvPr id="57370" name="Rectangle 68"/>
            <p:cNvSpPr>
              <a:spLocks noChangeArrowheads="1"/>
            </p:cNvSpPr>
            <p:nvPr/>
          </p:nvSpPr>
          <p:spPr bwMode="auto">
            <a:xfrm>
              <a:off x="4592169" y="3404548"/>
              <a:ext cx="1745436" cy="348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Bidang Vertikal</a:t>
              </a:r>
              <a:endParaRPr lang="en-US"/>
            </a:p>
          </p:txBody>
        </p:sp>
        <p:cxnSp>
          <p:nvCxnSpPr>
            <p:cNvPr id="57371" name="Straight Connector 69"/>
            <p:cNvCxnSpPr>
              <a:cxnSpLocks noChangeShapeType="1"/>
            </p:cNvCxnSpPr>
            <p:nvPr/>
          </p:nvCxnSpPr>
          <p:spPr bwMode="auto">
            <a:xfrm flipV="1">
              <a:off x="5347998" y="4038600"/>
              <a:ext cx="1205202" cy="69976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7372" name="Straight Connector 70"/>
            <p:cNvCxnSpPr>
              <a:cxnSpLocks noChangeShapeType="1"/>
            </p:cNvCxnSpPr>
            <p:nvPr/>
          </p:nvCxnSpPr>
          <p:spPr bwMode="auto">
            <a:xfrm>
              <a:off x="5361678" y="4738368"/>
              <a:ext cx="1135458" cy="718211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72" name="Arc 71"/>
            <p:cNvSpPr/>
            <p:nvPr/>
          </p:nvSpPr>
          <p:spPr bwMode="auto">
            <a:xfrm rot="20631751">
              <a:off x="5256213" y="4371283"/>
              <a:ext cx="350837" cy="487337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374" name="Rectangle 73"/>
            <p:cNvSpPr>
              <a:spLocks noChangeArrowheads="1"/>
            </p:cNvSpPr>
            <p:nvPr/>
          </p:nvSpPr>
          <p:spPr bwMode="auto">
            <a:xfrm>
              <a:off x="6241956" y="3733800"/>
              <a:ext cx="14542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baseline="0">
                  <a:solidFill>
                    <a:srgbClr val="FFFF00"/>
                  </a:solidFill>
                  <a:latin typeface="Arial" charset="0"/>
                  <a:cs typeface="Times New Roman" charset="0"/>
                </a:rPr>
                <a:t>Sudut Zenit</a:t>
              </a:r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75" name="Arc 74"/>
            <p:cNvSpPr/>
            <p:nvPr/>
          </p:nvSpPr>
          <p:spPr bwMode="auto">
            <a:xfrm rot="587648">
              <a:off x="4583113" y="4136345"/>
              <a:ext cx="1273175" cy="1557254"/>
            </a:xfrm>
            <a:prstGeom prst="arc">
              <a:avLst>
                <a:gd name="adj1" fmla="val 16200000"/>
                <a:gd name="adj2" fmla="val 21533390"/>
              </a:avLst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57376" name="Straight Arrow Connector 76"/>
            <p:cNvCxnSpPr>
              <a:cxnSpLocks noChangeShapeType="1"/>
            </p:cNvCxnSpPr>
            <p:nvPr/>
          </p:nvCxnSpPr>
          <p:spPr bwMode="auto">
            <a:xfrm rot="10800000" flipV="1">
              <a:off x="5533573" y="3958770"/>
              <a:ext cx="762000" cy="45720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57377" name="Straight Arrow Connector 80"/>
            <p:cNvCxnSpPr>
              <a:cxnSpLocks noChangeShapeType="1"/>
            </p:cNvCxnSpPr>
            <p:nvPr/>
          </p:nvCxnSpPr>
          <p:spPr bwMode="auto">
            <a:xfrm rot="10800000" flipV="1">
              <a:off x="5863770" y="4042228"/>
              <a:ext cx="1066800" cy="60960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57360" name="Rectangle 85"/>
          <p:cNvSpPr>
            <a:spLocks noChangeArrowheads="1"/>
          </p:cNvSpPr>
          <p:nvPr/>
        </p:nvSpPr>
        <p:spPr bwMode="auto">
          <a:xfrm>
            <a:off x="1114425" y="4800600"/>
            <a:ext cx="2476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:  65</a:t>
            </a:r>
            <a:r>
              <a:rPr lang="en-US" sz="20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0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24’ 56” </a:t>
            </a:r>
            <a:endParaRPr lang="en-US" sz="2000"/>
          </a:p>
        </p:txBody>
      </p:sp>
      <p:sp>
        <p:nvSpPr>
          <p:cNvPr id="57361" name="Rectangle 86"/>
          <p:cNvSpPr>
            <a:spLocks noChangeArrowheads="1"/>
          </p:cNvSpPr>
          <p:nvPr/>
        </p:nvSpPr>
        <p:spPr bwMode="auto">
          <a:xfrm>
            <a:off x="1084263" y="5246688"/>
            <a:ext cx="3306762" cy="7080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baseline="0">
                <a:solidFill>
                  <a:srgbClr val="FF0000"/>
                </a:solidFill>
                <a:latin typeface="Arial" charset="0"/>
                <a:cs typeface="Times New Roman" charset="0"/>
              </a:rPr>
              <a:t>Sudut zenit meniadakan sudut minus</a:t>
            </a:r>
            <a:endParaRPr 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/>
      <p:bldP spid="57352" grpId="0"/>
      <p:bldP spid="57353" grpId="0"/>
      <p:bldP spid="57354" grpId="0"/>
      <p:bldP spid="57355" grpId="0"/>
      <p:bldP spid="57356" grpId="0"/>
      <p:bldP spid="57357" grpId="0"/>
      <p:bldP spid="57358" grpId="0"/>
      <p:bldP spid="57360" grpId="0"/>
      <p:bldP spid="5736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698CD-3137-4CC6-A4A9-1EAB93402B6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0" y="220663"/>
            <a:ext cx="2957513" cy="769937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4400" b="1" kern="0" baseline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DISKUSI</a:t>
            </a:r>
          </a:p>
        </p:txBody>
      </p:sp>
      <p:sp>
        <p:nvSpPr>
          <p:cNvPr id="6" name="Rectangle 123"/>
          <p:cNvSpPr>
            <a:spLocks noChangeArrowheads="1"/>
          </p:cNvSpPr>
          <p:nvPr/>
        </p:nvSpPr>
        <p:spPr bwMode="auto">
          <a:xfrm>
            <a:off x="685800" y="1397000"/>
            <a:ext cx="79248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Pada awal pembuatan alat teodolit, sistem sudut vertikal adalah sudut helling. Lalu diproduksi teodolit menggunakan sudut zenit. Apa tujuannya? Mengapa sudut minus berusaha dihindari?</a:t>
            </a:r>
          </a:p>
        </p:txBody>
      </p:sp>
      <p:sp>
        <p:nvSpPr>
          <p:cNvPr id="7" name="Rectangle 123"/>
          <p:cNvSpPr>
            <a:spLocks noChangeArrowheads="1"/>
          </p:cNvSpPr>
          <p:nvPr/>
        </p:nvSpPr>
        <p:spPr bwMode="auto">
          <a:xfrm>
            <a:off x="685800" y="3016250"/>
            <a:ext cx="79248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Jika anda diberikan suatu teodolit, bagaimana anda mengetahui bahwa sudut vertikalnya adalah sudut helling atau sudut zenit? </a:t>
            </a:r>
          </a:p>
        </p:txBody>
      </p:sp>
      <p:sp>
        <p:nvSpPr>
          <p:cNvPr id="8" name="Rectangle 123"/>
          <p:cNvSpPr>
            <a:spLocks noChangeArrowheads="1"/>
          </p:cNvSpPr>
          <p:nvPr/>
        </p:nvSpPr>
        <p:spPr bwMode="auto">
          <a:xfrm>
            <a:off x="685800" y="4321175"/>
            <a:ext cx="79248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Dalam pengukuran sudut datar, mengapa harus mengamat arah terlebih dulu? Mengapa tidak langsung mengukur sudut?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 autoUpdateAnimBg="0"/>
      <p:bldP spid="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EF713-E5C1-49CA-A659-7BAC00EA172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19425" y="192088"/>
            <a:ext cx="3076575" cy="646112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AZIMUT</a:t>
            </a:r>
          </a:p>
        </p:txBody>
      </p:sp>
      <p:sp>
        <p:nvSpPr>
          <p:cNvPr id="59398" name="Rectangle 5"/>
          <p:cNvSpPr>
            <a:spLocks noChangeArrowheads="1"/>
          </p:cNvSpPr>
          <p:nvPr/>
        </p:nvSpPr>
        <p:spPr bwMode="auto">
          <a:xfrm>
            <a:off x="685800" y="1016000"/>
            <a:ext cx="81534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Azimut suatu garis adalah besar sudut datar yang diukur searah jarum jam dari garis arah Utara sampai ke garis tersebut. Umumnya diberi simbol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endParaRPr lang="en-US" sz="2400"/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779463" y="2346325"/>
            <a:ext cx="2344737" cy="2073275"/>
            <a:chOff x="779058" y="2619828"/>
            <a:chExt cx="2345142" cy="2073458"/>
          </a:xfrm>
        </p:grpSpPr>
        <p:sp>
          <p:nvSpPr>
            <p:cNvPr id="14" name="Arc 13"/>
            <p:cNvSpPr/>
            <p:nvPr/>
          </p:nvSpPr>
          <p:spPr bwMode="auto">
            <a:xfrm rot="20945242">
              <a:off x="899729" y="3778805"/>
              <a:ext cx="914558" cy="914481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9406" name="Group 19"/>
            <p:cNvGrpSpPr>
              <a:grpSpLocks/>
            </p:cNvGrpSpPr>
            <p:nvPr/>
          </p:nvGrpSpPr>
          <p:grpSpPr bwMode="auto">
            <a:xfrm>
              <a:off x="779058" y="2619828"/>
              <a:ext cx="2345142" cy="2028372"/>
              <a:chOff x="779058" y="2483486"/>
              <a:chExt cx="2345142" cy="2028372"/>
            </a:xfrm>
          </p:grpSpPr>
          <p:cxnSp>
            <p:nvCxnSpPr>
              <p:cNvPr id="59407" name="Straight Arrow Connector 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94000" y="3659144"/>
                <a:ext cx="1371600" cy="158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59408" name="Straight Connector 9"/>
              <p:cNvCxnSpPr>
                <a:cxnSpLocks noChangeShapeType="1"/>
              </p:cNvCxnSpPr>
              <p:nvPr/>
            </p:nvCxnSpPr>
            <p:spPr bwMode="auto">
              <a:xfrm flipV="1">
                <a:off x="1279800" y="3354344"/>
                <a:ext cx="1676400" cy="990600"/>
              </a:xfrm>
              <a:prstGeom prst="line">
                <a:avLst/>
              </a:prstGeom>
              <a:noFill/>
              <a:ln w="28575" algn="ctr">
                <a:solidFill>
                  <a:srgbClr val="FFFF00"/>
                </a:solidFill>
                <a:round/>
                <a:headEnd/>
                <a:tailEnd/>
              </a:ln>
            </p:spPr>
          </p:cxnSp>
          <p:sp>
            <p:nvSpPr>
              <p:cNvPr id="59409" name="Rectangle 10"/>
              <p:cNvSpPr>
                <a:spLocks noChangeArrowheads="1"/>
              </p:cNvSpPr>
              <p:nvPr/>
            </p:nvSpPr>
            <p:spPr bwMode="auto">
              <a:xfrm>
                <a:off x="779058" y="2483486"/>
                <a:ext cx="973343" cy="461665"/>
              </a:xfrm>
              <a:prstGeom prst="rect">
                <a:avLst/>
              </a:prstGeom>
              <a:solidFill>
                <a:srgbClr val="8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baseline="0">
                    <a:latin typeface="Arial" charset="0"/>
                    <a:cs typeface="Times New Roman" charset="0"/>
                  </a:rPr>
                  <a:t>Utara</a:t>
                </a:r>
                <a:endParaRPr lang="en-US"/>
              </a:p>
            </p:txBody>
          </p:sp>
          <p:sp>
            <p:nvSpPr>
              <p:cNvPr id="59410" name="Rectangle 11"/>
              <p:cNvSpPr>
                <a:spLocks noChangeArrowheads="1"/>
              </p:cNvSpPr>
              <p:nvPr/>
            </p:nvSpPr>
            <p:spPr bwMode="auto">
              <a:xfrm>
                <a:off x="857802" y="4050193"/>
                <a:ext cx="40748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 b="1" baseline="0">
                    <a:latin typeface="Arial" charset="0"/>
                    <a:cs typeface="Times New Roman" charset="0"/>
                  </a:rPr>
                  <a:t>A</a:t>
                </a:r>
                <a:endParaRPr lang="en-US" sz="2400"/>
              </a:p>
            </p:txBody>
          </p:sp>
          <p:sp>
            <p:nvSpPr>
              <p:cNvPr id="59411" name="Rectangle 12"/>
              <p:cNvSpPr>
                <a:spLocks noChangeArrowheads="1"/>
              </p:cNvSpPr>
              <p:nvPr/>
            </p:nvSpPr>
            <p:spPr bwMode="auto">
              <a:xfrm>
                <a:off x="2716716" y="2968879"/>
                <a:ext cx="40748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2400" b="1" baseline="0">
                    <a:latin typeface="Arial" charset="0"/>
                    <a:cs typeface="Times New Roman" charset="0"/>
                  </a:rPr>
                  <a:t>B</a:t>
                </a:r>
                <a:endParaRPr lang="en-US" sz="2400"/>
              </a:p>
            </p:txBody>
          </p:sp>
          <p:sp>
            <p:nvSpPr>
              <p:cNvPr id="59412" name="Rectangle 14"/>
              <p:cNvSpPr>
                <a:spLocks noChangeArrowheads="1"/>
              </p:cNvSpPr>
              <p:nvPr/>
            </p:nvSpPr>
            <p:spPr bwMode="auto">
              <a:xfrm flipH="1">
                <a:off x="1399542" y="3273679"/>
                <a:ext cx="9144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l-GR" sz="2400" b="1" baseline="0">
                    <a:latin typeface="Arial" charset="0"/>
                    <a:cs typeface="Times New Roman" charset="0"/>
                  </a:rPr>
                  <a:t>α</a:t>
                </a:r>
                <a:r>
                  <a:rPr lang="en-US" sz="1600" b="1" baseline="0">
                    <a:latin typeface="Arial" charset="0"/>
                    <a:cs typeface="Times New Roman" charset="0"/>
                  </a:rPr>
                  <a:t>AB</a:t>
                </a:r>
                <a:endParaRPr lang="en-US" sz="1600"/>
              </a:p>
            </p:txBody>
          </p:sp>
        </p:grpSp>
      </p:grpSp>
      <p:grpSp>
        <p:nvGrpSpPr>
          <p:cNvPr id="9" name="Group 19"/>
          <p:cNvGrpSpPr>
            <a:grpSpLocks/>
          </p:cNvGrpSpPr>
          <p:nvPr/>
        </p:nvGrpSpPr>
        <p:grpSpPr bwMode="auto">
          <a:xfrm>
            <a:off x="2057400" y="3181350"/>
            <a:ext cx="5608638" cy="461963"/>
            <a:chOff x="2057400" y="3181350"/>
            <a:chExt cx="5608638" cy="461963"/>
          </a:xfrm>
        </p:grpSpPr>
        <p:sp>
          <p:nvSpPr>
            <p:cNvPr id="7" name="Rectangle 15"/>
            <p:cNvSpPr>
              <a:spLocks noChangeArrowheads="1"/>
            </p:cNvSpPr>
            <p:nvPr/>
          </p:nvSpPr>
          <p:spPr bwMode="auto">
            <a:xfrm>
              <a:off x="3200400" y="3181350"/>
              <a:ext cx="4465638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Azimut dari utara ke garis AB</a:t>
              </a:r>
              <a:endParaRPr lang="en-US"/>
            </a:p>
          </p:txBody>
        </p:sp>
        <p:cxnSp>
          <p:nvCxnSpPr>
            <p:cNvPr id="59404" name="Straight Arrow Connector 17"/>
            <p:cNvCxnSpPr>
              <a:cxnSpLocks noChangeShapeType="1"/>
            </p:cNvCxnSpPr>
            <p:nvPr/>
          </p:nvCxnSpPr>
          <p:spPr bwMode="auto">
            <a:xfrm rot="10800000">
              <a:off x="2057400" y="3414713"/>
              <a:ext cx="1066800" cy="158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59402" name="Rectangle 18"/>
          <p:cNvSpPr>
            <a:spLocks noChangeArrowheads="1"/>
          </p:cNvSpPr>
          <p:nvPr/>
        </p:nvSpPr>
        <p:spPr bwMode="auto">
          <a:xfrm>
            <a:off x="838200" y="4427538"/>
            <a:ext cx="7467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Besar azimut mulai dari 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(mengarah ke utara) sampai dengan 360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(kembali mengarah ke utara)</a:t>
            </a:r>
            <a:endParaRPr lang="en-US"/>
          </a:p>
        </p:txBody>
      </p:sp>
      <p:sp>
        <p:nvSpPr>
          <p:cNvPr id="59403" name="Rectangle 21"/>
          <p:cNvSpPr>
            <a:spLocks noChangeArrowheads="1"/>
          </p:cNvSpPr>
          <p:nvPr/>
        </p:nvSpPr>
        <p:spPr bwMode="auto">
          <a:xfrm>
            <a:off x="838200" y="5334000"/>
            <a:ext cx="5619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Alat pengukur azimut adalah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kompas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59398" grpId="0"/>
      <p:bldP spid="59402" grpId="0"/>
      <p:bldP spid="5940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C4318-B83A-45A4-9E00-47ACEA9A1C6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457200" y="228600"/>
            <a:ext cx="5578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Relasi antara azimut dan sudut </a:t>
            </a:r>
            <a:endParaRPr lang="en-US" sz="2800">
              <a:solidFill>
                <a:srgbClr val="FFFF00"/>
              </a:solidFill>
            </a:endParaRP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685800" y="914400"/>
            <a:ext cx="2409825" cy="3287713"/>
            <a:chOff x="685800" y="914400"/>
            <a:chExt cx="2409372" cy="3368631"/>
          </a:xfrm>
        </p:grpSpPr>
        <p:sp>
          <p:nvSpPr>
            <p:cNvPr id="7" name="Arc 6"/>
            <p:cNvSpPr/>
            <p:nvPr/>
          </p:nvSpPr>
          <p:spPr bwMode="auto">
            <a:xfrm rot="20945242">
              <a:off x="806427" y="2074146"/>
              <a:ext cx="915816" cy="914133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0432" name="Straight Arrow Connector 8"/>
            <p:cNvCxnSpPr>
              <a:cxnSpLocks noChangeShapeType="1"/>
            </p:cNvCxnSpPr>
            <p:nvPr/>
          </p:nvCxnSpPr>
          <p:spPr bwMode="auto">
            <a:xfrm rot="5400000" flipH="1" flipV="1">
              <a:off x="515256" y="2090058"/>
              <a:ext cx="1371600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0433" name="Straight Connector 9"/>
            <p:cNvCxnSpPr>
              <a:cxnSpLocks noChangeShapeType="1"/>
            </p:cNvCxnSpPr>
            <p:nvPr/>
          </p:nvCxnSpPr>
          <p:spPr bwMode="auto">
            <a:xfrm flipV="1">
              <a:off x="1186542" y="1785258"/>
              <a:ext cx="1676400" cy="99060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0434" name="Rectangle 10"/>
            <p:cNvSpPr>
              <a:spLocks noChangeArrowheads="1"/>
            </p:cNvSpPr>
            <p:nvPr/>
          </p:nvSpPr>
          <p:spPr bwMode="auto">
            <a:xfrm>
              <a:off x="685800" y="914400"/>
              <a:ext cx="973160" cy="473031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Utara</a:t>
              </a:r>
              <a:endParaRPr lang="en-US"/>
            </a:p>
          </p:txBody>
        </p:sp>
        <p:sp>
          <p:nvSpPr>
            <p:cNvPr id="60435" name="Rectangle 11"/>
            <p:cNvSpPr>
              <a:spLocks noChangeArrowheads="1"/>
            </p:cNvSpPr>
            <p:nvPr/>
          </p:nvSpPr>
          <p:spPr bwMode="auto">
            <a:xfrm>
              <a:off x="764544" y="2481107"/>
              <a:ext cx="407484" cy="473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sp>
          <p:nvSpPr>
            <p:cNvPr id="60436" name="Rectangle 12"/>
            <p:cNvSpPr>
              <a:spLocks noChangeArrowheads="1"/>
            </p:cNvSpPr>
            <p:nvPr/>
          </p:nvSpPr>
          <p:spPr bwMode="auto">
            <a:xfrm>
              <a:off x="2623458" y="1370765"/>
              <a:ext cx="407484" cy="473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0437" name="Rectangle 13"/>
            <p:cNvSpPr>
              <a:spLocks noChangeArrowheads="1"/>
            </p:cNvSpPr>
            <p:nvPr/>
          </p:nvSpPr>
          <p:spPr bwMode="auto">
            <a:xfrm flipH="1">
              <a:off x="1306284" y="1704593"/>
              <a:ext cx="914400" cy="473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cxnSp>
          <p:nvCxnSpPr>
            <p:cNvPr id="60438" name="Straight Connector 16"/>
            <p:cNvCxnSpPr>
              <a:cxnSpLocks noChangeShapeType="1"/>
            </p:cNvCxnSpPr>
            <p:nvPr/>
          </p:nvCxnSpPr>
          <p:spPr bwMode="auto">
            <a:xfrm>
              <a:off x="1190172" y="2775858"/>
              <a:ext cx="1752600" cy="272142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60439" name="Straight Connector 18"/>
            <p:cNvCxnSpPr>
              <a:cxnSpLocks noChangeShapeType="1"/>
            </p:cNvCxnSpPr>
            <p:nvPr/>
          </p:nvCxnSpPr>
          <p:spPr bwMode="auto">
            <a:xfrm rot="16200000" flipH="1">
              <a:off x="649515" y="3331029"/>
              <a:ext cx="1386114" cy="30480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21" name="Arc 20"/>
            <p:cNvSpPr/>
            <p:nvPr/>
          </p:nvSpPr>
          <p:spPr bwMode="auto">
            <a:xfrm rot="2247114">
              <a:off x="1303222" y="2257948"/>
              <a:ext cx="822170" cy="80678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Arc 21"/>
            <p:cNvSpPr/>
            <p:nvPr/>
          </p:nvSpPr>
          <p:spPr bwMode="auto">
            <a:xfrm rot="5772921">
              <a:off x="940686" y="2406581"/>
              <a:ext cx="840938" cy="836456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442" name="Rectangle 22"/>
            <p:cNvSpPr>
              <a:spLocks noChangeArrowheads="1"/>
            </p:cNvSpPr>
            <p:nvPr/>
          </p:nvSpPr>
          <p:spPr bwMode="auto">
            <a:xfrm>
              <a:off x="2681514" y="2629877"/>
              <a:ext cx="407484" cy="473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C</a:t>
              </a:r>
              <a:endParaRPr lang="en-US" sz="2400"/>
            </a:p>
          </p:txBody>
        </p:sp>
        <p:sp>
          <p:nvSpPr>
            <p:cNvPr id="60443" name="Rectangle 23"/>
            <p:cNvSpPr>
              <a:spLocks noChangeArrowheads="1"/>
            </p:cNvSpPr>
            <p:nvPr/>
          </p:nvSpPr>
          <p:spPr bwMode="auto">
            <a:xfrm>
              <a:off x="1462314" y="3810000"/>
              <a:ext cx="407484" cy="473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D</a:t>
              </a:r>
              <a:endParaRPr lang="en-US" sz="2400"/>
            </a:p>
          </p:txBody>
        </p:sp>
        <p:sp>
          <p:nvSpPr>
            <p:cNvPr id="60444" name="Rectangle 24"/>
            <p:cNvSpPr>
              <a:spLocks noChangeArrowheads="1"/>
            </p:cNvSpPr>
            <p:nvPr/>
          </p:nvSpPr>
          <p:spPr bwMode="auto">
            <a:xfrm>
              <a:off x="2104572" y="2315028"/>
              <a:ext cx="990600" cy="47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b="1" baseline="0">
                  <a:latin typeface="Arial" charset="0"/>
                  <a:cs typeface="Times New Roman" charset="0"/>
                </a:rPr>
                <a:t>BAC</a:t>
              </a:r>
              <a:endParaRPr lang="en-US"/>
            </a:p>
          </p:txBody>
        </p:sp>
        <p:sp>
          <p:nvSpPr>
            <p:cNvPr id="60445" name="Rectangle 25"/>
            <p:cNvSpPr>
              <a:spLocks noChangeArrowheads="1"/>
            </p:cNvSpPr>
            <p:nvPr/>
          </p:nvSpPr>
          <p:spPr bwMode="auto">
            <a:xfrm>
              <a:off x="1538514" y="3134249"/>
              <a:ext cx="990600" cy="47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b="1" baseline="0">
                  <a:latin typeface="Arial" charset="0"/>
                  <a:cs typeface="Times New Roman" charset="0"/>
                </a:rPr>
                <a:t>CAD</a:t>
              </a:r>
              <a:endParaRPr lang="en-US"/>
            </a:p>
          </p:txBody>
        </p:sp>
      </p:grpSp>
      <p:sp>
        <p:nvSpPr>
          <p:cNvPr id="60423" name="Rectangle 26"/>
          <p:cNvSpPr>
            <a:spLocks noChangeArrowheads="1"/>
          </p:cNvSpPr>
          <p:nvPr/>
        </p:nvSpPr>
        <p:spPr bwMode="auto">
          <a:xfrm>
            <a:off x="3886200" y="1214438"/>
            <a:ext cx="2635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azimut  AB =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</a:t>
            </a:r>
          </a:p>
        </p:txBody>
      </p:sp>
      <p:sp>
        <p:nvSpPr>
          <p:cNvPr id="60424" name="Rectangle 27"/>
          <p:cNvSpPr>
            <a:spLocks noChangeArrowheads="1"/>
          </p:cNvSpPr>
          <p:nvPr/>
        </p:nvSpPr>
        <p:spPr bwMode="auto">
          <a:xfrm>
            <a:off x="3886200" y="1643063"/>
            <a:ext cx="2828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sudut BAC = S</a:t>
            </a:r>
            <a:r>
              <a:rPr lang="en-US" b="1" baseline="0">
                <a:latin typeface="Arial" charset="0"/>
                <a:cs typeface="Times New Roman" charset="0"/>
              </a:rPr>
              <a:t>BAC</a:t>
            </a:r>
          </a:p>
        </p:txBody>
      </p:sp>
      <p:sp>
        <p:nvSpPr>
          <p:cNvPr id="60425" name="Rectangle 28"/>
          <p:cNvSpPr>
            <a:spLocks noChangeArrowheads="1"/>
          </p:cNvSpPr>
          <p:nvPr/>
        </p:nvSpPr>
        <p:spPr bwMode="auto">
          <a:xfrm>
            <a:off x="3886200" y="2128838"/>
            <a:ext cx="2828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sudut CAD = S</a:t>
            </a:r>
            <a:r>
              <a:rPr lang="en-US" b="1" baseline="0">
                <a:latin typeface="Arial" charset="0"/>
                <a:cs typeface="Times New Roman" charset="0"/>
              </a:rPr>
              <a:t>CAD</a:t>
            </a:r>
          </a:p>
        </p:txBody>
      </p:sp>
      <p:sp>
        <p:nvSpPr>
          <p:cNvPr id="60426" name="Rectangle 29"/>
          <p:cNvSpPr>
            <a:spLocks noChangeArrowheads="1"/>
          </p:cNvSpPr>
          <p:nvPr/>
        </p:nvSpPr>
        <p:spPr bwMode="auto">
          <a:xfrm>
            <a:off x="3581400" y="2662238"/>
            <a:ext cx="973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maka</a:t>
            </a:r>
            <a:endParaRPr lang="en-US"/>
          </a:p>
        </p:txBody>
      </p:sp>
      <p:sp>
        <p:nvSpPr>
          <p:cNvPr id="60427" name="Rectangle 30"/>
          <p:cNvSpPr>
            <a:spLocks noChangeArrowheads="1"/>
          </p:cNvSpPr>
          <p:nvPr/>
        </p:nvSpPr>
        <p:spPr bwMode="auto">
          <a:xfrm>
            <a:off x="3886200" y="3119438"/>
            <a:ext cx="3668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azimut  AC =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latin typeface="Arial" charset="0"/>
                <a:cs typeface="Times New Roman" charset="0"/>
              </a:rPr>
              <a:t>+ S</a:t>
            </a:r>
            <a:r>
              <a:rPr lang="en-US" b="1" baseline="0">
                <a:latin typeface="Arial" charset="0"/>
                <a:cs typeface="Times New Roman" charset="0"/>
              </a:rPr>
              <a:t>BAC</a:t>
            </a:r>
          </a:p>
        </p:txBody>
      </p:sp>
      <p:sp>
        <p:nvSpPr>
          <p:cNvPr id="60428" name="Rectangle 31"/>
          <p:cNvSpPr>
            <a:spLocks noChangeArrowheads="1"/>
          </p:cNvSpPr>
          <p:nvPr/>
        </p:nvSpPr>
        <p:spPr bwMode="auto">
          <a:xfrm>
            <a:off x="3886200" y="3576638"/>
            <a:ext cx="4637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azimut  AD =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 + </a:t>
            </a:r>
            <a:r>
              <a:rPr lang="en-US" sz="2400" b="1" baseline="0">
                <a:latin typeface="Arial" charset="0"/>
                <a:cs typeface="Times New Roman" charset="0"/>
              </a:rPr>
              <a:t>S</a:t>
            </a:r>
            <a:r>
              <a:rPr lang="en-US" b="1" baseline="0">
                <a:latin typeface="Arial" charset="0"/>
                <a:cs typeface="Times New Roman" charset="0"/>
              </a:rPr>
              <a:t>BAC </a:t>
            </a:r>
            <a:r>
              <a:rPr lang="en-US" sz="2400" b="1" baseline="0">
                <a:latin typeface="Arial" charset="0"/>
                <a:cs typeface="Times New Roman" charset="0"/>
              </a:rPr>
              <a:t>+ S</a:t>
            </a:r>
            <a:r>
              <a:rPr lang="en-US" b="1" baseline="0">
                <a:latin typeface="Arial" charset="0"/>
                <a:cs typeface="Times New Roman" charset="0"/>
              </a:rPr>
              <a:t>CAD</a:t>
            </a:r>
          </a:p>
        </p:txBody>
      </p:sp>
      <p:sp>
        <p:nvSpPr>
          <p:cNvPr id="60429" name="Rectangle 33"/>
          <p:cNvSpPr>
            <a:spLocks noChangeArrowheads="1"/>
          </p:cNvSpPr>
          <p:nvPr/>
        </p:nvSpPr>
        <p:spPr bwMode="auto">
          <a:xfrm>
            <a:off x="457200" y="4267200"/>
            <a:ext cx="1141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:</a:t>
            </a:r>
            <a:endParaRPr lang="en-US"/>
          </a:p>
        </p:txBody>
      </p:sp>
      <p:sp>
        <p:nvSpPr>
          <p:cNvPr id="60430" name="Rectangle 34"/>
          <p:cNvSpPr>
            <a:spLocks noChangeArrowheads="1"/>
          </p:cNvSpPr>
          <p:nvPr/>
        </p:nvSpPr>
        <p:spPr bwMode="auto">
          <a:xfrm>
            <a:off x="457200" y="47244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</a:t>
            </a:r>
            <a:r>
              <a:rPr lang="en-US" sz="2400" b="1" baseline="0">
                <a:latin typeface="Arial" charset="0"/>
                <a:cs typeface="Times New Roman" charset="0"/>
              </a:rPr>
              <a:t> =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76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27’ 46”</a:t>
            </a:r>
            <a:r>
              <a:rPr lang="en-US" sz="2400" b="1" baseline="0">
                <a:latin typeface="Arial" charset="0"/>
                <a:cs typeface="Times New Roman" charset="0"/>
              </a:rPr>
              <a:t>, S</a:t>
            </a:r>
            <a:r>
              <a:rPr lang="en-US" b="1" baseline="0">
                <a:latin typeface="Arial" charset="0"/>
                <a:cs typeface="Times New Roman" charset="0"/>
              </a:rPr>
              <a:t>BAC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34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51’ 03”, </a:t>
            </a:r>
            <a:r>
              <a:rPr lang="en-US" sz="2400" b="1" baseline="0">
                <a:latin typeface="Arial" charset="0"/>
                <a:cs typeface="Times New Roman" charset="0"/>
              </a:rPr>
              <a:t>S</a:t>
            </a:r>
            <a:r>
              <a:rPr lang="en-US" b="1" baseline="0">
                <a:latin typeface="Arial" charset="0"/>
                <a:cs typeface="Times New Roman" charset="0"/>
              </a:rPr>
              <a:t>CAD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77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05’ 44”, maka 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AC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111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18’ 49”, dan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AD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188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24’ 33” </a:t>
            </a:r>
            <a:endParaRPr lang="en-US" b="1" baseline="0">
              <a:latin typeface="Arial" charset="0"/>
              <a:cs typeface="Times New Roman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60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1" grpId="0"/>
      <p:bldP spid="60423" grpId="0"/>
      <p:bldP spid="60424" grpId="0"/>
      <p:bldP spid="60425" grpId="0"/>
      <p:bldP spid="60426" grpId="0"/>
      <p:bldP spid="60427" grpId="0"/>
      <p:bldP spid="60428" grpId="0"/>
      <p:bldP spid="60429" grpId="0"/>
      <p:bldP spid="604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E2118D-7810-4E05-97B1-55B3DC22A359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1600200" y="815975"/>
            <a:ext cx="5105400" cy="2747963"/>
            <a:chOff x="685800" y="358775"/>
            <a:chExt cx="5105400" cy="2747963"/>
          </a:xfrm>
        </p:grpSpPr>
        <p:sp>
          <p:nvSpPr>
            <p:cNvPr id="6" name="Arc 5"/>
            <p:cNvSpPr/>
            <p:nvPr/>
          </p:nvSpPr>
          <p:spPr bwMode="auto">
            <a:xfrm rot="20945242">
              <a:off x="836613" y="2214563"/>
              <a:ext cx="914400" cy="892175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1452" name="Straight Arrow Connector 6"/>
            <p:cNvCxnSpPr>
              <a:cxnSpLocks noChangeShapeType="1"/>
            </p:cNvCxnSpPr>
            <p:nvPr/>
          </p:nvCxnSpPr>
          <p:spPr bwMode="auto">
            <a:xfrm rot="5400000" flipH="1" flipV="1">
              <a:off x="531812" y="2062163"/>
              <a:ext cx="1338263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1453" name="Rectangle 8"/>
            <p:cNvSpPr>
              <a:spLocks noChangeArrowheads="1"/>
            </p:cNvSpPr>
            <p:nvPr/>
          </p:nvSpPr>
          <p:spPr bwMode="auto">
            <a:xfrm>
              <a:off x="685800" y="914400"/>
              <a:ext cx="973343" cy="461665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Utara</a:t>
              </a:r>
              <a:endParaRPr lang="en-US"/>
            </a:p>
          </p:txBody>
        </p:sp>
        <p:sp>
          <p:nvSpPr>
            <p:cNvPr id="61454" name="Rectangle 9"/>
            <p:cNvSpPr>
              <a:spLocks noChangeArrowheads="1"/>
            </p:cNvSpPr>
            <p:nvPr/>
          </p:nvSpPr>
          <p:spPr bwMode="auto">
            <a:xfrm>
              <a:off x="765175" y="2443163"/>
              <a:ext cx="406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sp>
          <p:nvSpPr>
            <p:cNvPr id="61455" name="Rectangle 10"/>
            <p:cNvSpPr>
              <a:spLocks noChangeArrowheads="1"/>
            </p:cNvSpPr>
            <p:nvPr/>
          </p:nvSpPr>
          <p:spPr bwMode="auto">
            <a:xfrm>
              <a:off x="4179888" y="1603375"/>
              <a:ext cx="5334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1456" name="Rectangle 11"/>
            <p:cNvSpPr>
              <a:spLocks noChangeArrowheads="1"/>
            </p:cNvSpPr>
            <p:nvPr/>
          </p:nvSpPr>
          <p:spPr bwMode="auto">
            <a:xfrm flipH="1">
              <a:off x="1524000" y="1908175"/>
              <a:ext cx="914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cxnSp>
          <p:nvCxnSpPr>
            <p:cNvPr id="61457" name="Straight Arrow Connector 21"/>
            <p:cNvCxnSpPr>
              <a:cxnSpLocks noChangeShapeType="1"/>
            </p:cNvCxnSpPr>
            <p:nvPr/>
          </p:nvCxnSpPr>
          <p:spPr bwMode="auto">
            <a:xfrm rot="5400000" flipH="1" flipV="1">
              <a:off x="4087019" y="1439069"/>
              <a:ext cx="1098550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1458" name="Straight Connector 7"/>
            <p:cNvCxnSpPr>
              <a:cxnSpLocks noChangeShapeType="1"/>
            </p:cNvCxnSpPr>
            <p:nvPr/>
          </p:nvCxnSpPr>
          <p:spPr bwMode="auto">
            <a:xfrm flipV="1">
              <a:off x="1185863" y="1981200"/>
              <a:ext cx="3462337" cy="74930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1459" name="Group 30"/>
            <p:cNvGrpSpPr>
              <a:grpSpLocks/>
            </p:cNvGrpSpPr>
            <p:nvPr/>
          </p:nvGrpSpPr>
          <p:grpSpPr bwMode="auto">
            <a:xfrm>
              <a:off x="3976688" y="1447800"/>
              <a:ext cx="871537" cy="779463"/>
              <a:chOff x="4753363" y="1034077"/>
              <a:chExt cx="1047133" cy="1038642"/>
            </a:xfrm>
          </p:grpSpPr>
          <p:sp>
            <p:nvSpPr>
              <p:cNvPr id="29" name="Arc 28"/>
              <p:cNvSpPr/>
              <p:nvPr/>
            </p:nvSpPr>
            <p:spPr bwMode="auto">
              <a:xfrm rot="7884056">
                <a:off x="4789079" y="1061303"/>
                <a:ext cx="1038642" cy="98419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Arc 29"/>
              <p:cNvSpPr/>
              <p:nvPr/>
            </p:nvSpPr>
            <p:spPr bwMode="auto">
              <a:xfrm rot="2484056">
                <a:off x="4753363" y="1059461"/>
                <a:ext cx="1039504" cy="983643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1460" name="Rectangle 31"/>
            <p:cNvSpPr>
              <a:spLocks noChangeArrowheads="1"/>
            </p:cNvSpPr>
            <p:nvPr/>
          </p:nvSpPr>
          <p:spPr bwMode="auto">
            <a:xfrm flipH="1">
              <a:off x="4419600" y="2100263"/>
              <a:ext cx="9144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BA</a:t>
              </a:r>
              <a:endParaRPr lang="en-US" sz="1600"/>
            </a:p>
          </p:txBody>
        </p:sp>
        <p:sp>
          <p:nvSpPr>
            <p:cNvPr id="61461" name="Rectangle 32"/>
            <p:cNvSpPr>
              <a:spLocks noChangeArrowheads="1"/>
            </p:cNvSpPr>
            <p:nvPr/>
          </p:nvSpPr>
          <p:spPr bwMode="auto">
            <a:xfrm>
              <a:off x="4148138" y="358775"/>
              <a:ext cx="973343" cy="461665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Utara</a:t>
              </a:r>
              <a:endParaRPr lang="en-US"/>
            </a:p>
          </p:txBody>
        </p:sp>
        <p:cxnSp>
          <p:nvCxnSpPr>
            <p:cNvPr id="61462" name="Straight Connector 34"/>
            <p:cNvCxnSpPr>
              <a:cxnSpLocks noChangeAspect="1"/>
            </p:cNvCxnSpPr>
            <p:nvPr/>
          </p:nvCxnSpPr>
          <p:spPr bwMode="auto">
            <a:xfrm flipV="1">
              <a:off x="4630738" y="1752600"/>
              <a:ext cx="1098550" cy="238125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prstDash val="dash"/>
              <a:round/>
              <a:headEnd/>
              <a:tailEnd/>
            </a:ln>
          </p:spPr>
        </p:cxnSp>
        <p:sp>
          <p:nvSpPr>
            <p:cNvPr id="39" name="Arc 38"/>
            <p:cNvSpPr/>
            <p:nvPr/>
          </p:nvSpPr>
          <p:spPr bwMode="auto">
            <a:xfrm rot="20945242">
              <a:off x="4267200" y="1500188"/>
              <a:ext cx="914400" cy="893762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39"/>
            <p:cNvSpPr>
              <a:spLocks noChangeArrowheads="1"/>
            </p:cNvSpPr>
            <p:nvPr/>
          </p:nvSpPr>
          <p:spPr bwMode="auto">
            <a:xfrm flipH="1">
              <a:off x="4876800" y="1196975"/>
              <a:ext cx="914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grpSp>
          <p:nvGrpSpPr>
            <p:cNvPr id="61465" name="Group 46"/>
            <p:cNvGrpSpPr>
              <a:grpSpLocks/>
            </p:cNvGrpSpPr>
            <p:nvPr/>
          </p:nvGrpSpPr>
          <p:grpSpPr bwMode="auto">
            <a:xfrm rot="4620000">
              <a:off x="4069557" y="1346994"/>
              <a:ext cx="1189037" cy="1279525"/>
              <a:chOff x="3048000" y="3810000"/>
              <a:chExt cx="1828800" cy="1832430"/>
            </a:xfrm>
          </p:grpSpPr>
          <p:sp>
            <p:nvSpPr>
              <p:cNvPr id="45" name="Arc 44"/>
              <p:cNvSpPr/>
              <p:nvPr/>
            </p:nvSpPr>
            <p:spPr bwMode="auto">
              <a:xfrm>
                <a:off x="3038665" y="3819601"/>
                <a:ext cx="1828802" cy="1827883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Arc 45"/>
              <p:cNvSpPr/>
              <p:nvPr/>
            </p:nvSpPr>
            <p:spPr bwMode="auto">
              <a:xfrm rot="5400000">
                <a:off x="3047909" y="3814030"/>
                <a:ext cx="1827883" cy="18288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1466" name="Rectangle 47"/>
            <p:cNvSpPr>
              <a:spLocks noChangeArrowheads="1"/>
            </p:cNvSpPr>
            <p:nvPr/>
          </p:nvSpPr>
          <p:spPr bwMode="auto">
            <a:xfrm>
              <a:off x="4699000" y="2514600"/>
              <a:ext cx="7874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 baseline="0">
                  <a:latin typeface="Arial" charset="0"/>
                  <a:cs typeface="Times New Roman" charset="0"/>
                </a:rPr>
                <a:t>180</a:t>
              </a:r>
              <a:r>
                <a:rPr lang="en-US" sz="2000" b="1" baseline="30000">
                  <a:latin typeface="Arial" charset="0"/>
                  <a:cs typeface="Times New Roman" charset="0"/>
                </a:rPr>
                <a:t>o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 </a:t>
              </a:r>
              <a:endParaRPr lang="en-US" sz="2000"/>
            </a:p>
          </p:txBody>
        </p:sp>
      </p:grpSp>
      <p:sp>
        <p:nvSpPr>
          <p:cNvPr id="61446" name="Rectangle 48"/>
          <p:cNvSpPr>
            <a:spLocks noChangeArrowheads="1"/>
          </p:cNvSpPr>
          <p:nvPr/>
        </p:nvSpPr>
        <p:spPr bwMode="auto">
          <a:xfrm>
            <a:off x="1219200" y="3500438"/>
            <a:ext cx="58785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Dari gambar di atas dapat dirumuskan:</a:t>
            </a:r>
            <a:endParaRPr lang="en-US"/>
          </a:p>
        </p:txBody>
      </p:sp>
      <p:sp>
        <p:nvSpPr>
          <p:cNvPr id="61447" name="Rectangle 49"/>
          <p:cNvSpPr>
            <a:spLocks noChangeArrowheads="1"/>
          </p:cNvSpPr>
          <p:nvPr/>
        </p:nvSpPr>
        <p:spPr bwMode="auto">
          <a:xfrm>
            <a:off x="1893888" y="4029075"/>
            <a:ext cx="5270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BA</a:t>
            </a:r>
            <a:r>
              <a:rPr lang="en-US" sz="2000" b="1" baseline="0">
                <a:latin typeface="Arial" charset="0"/>
                <a:cs typeface="Times New Roman" charset="0"/>
              </a:rPr>
              <a:t>  </a:t>
            </a:r>
            <a:r>
              <a:rPr lang="en-US" sz="2400" b="1" baseline="0">
                <a:latin typeface="Arial" charset="0"/>
                <a:cs typeface="Times New Roman" charset="0"/>
              </a:rPr>
              <a:t>=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latin typeface="Arial" charset="0"/>
                <a:cs typeface="Times New Roman" charset="0"/>
              </a:rPr>
              <a:t>+ 180</a:t>
            </a:r>
            <a:r>
              <a:rPr lang="en-US" sz="2400" b="1" baseline="30000"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untuk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&lt; 180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 </a:t>
            </a:r>
            <a:endParaRPr lang="en-US" sz="2400"/>
          </a:p>
        </p:txBody>
      </p:sp>
      <p:sp>
        <p:nvSpPr>
          <p:cNvPr id="61464" name="Rectangle 51"/>
          <p:cNvSpPr>
            <a:spLocks noChangeArrowheads="1"/>
          </p:cNvSpPr>
          <p:nvPr/>
        </p:nvSpPr>
        <p:spPr bwMode="auto">
          <a:xfrm>
            <a:off x="1219200" y="4960938"/>
            <a:ext cx="66294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Misal :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AB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= 261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12’ 10” maka </a:t>
            </a:r>
          </a:p>
          <a:p>
            <a:pPr marL="1001713">
              <a:defRPr/>
            </a:pP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BA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= 261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12’ 10”– 180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81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12’ 10” 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1449" name="Rectangle 49"/>
          <p:cNvSpPr>
            <a:spLocks noChangeArrowheads="1"/>
          </p:cNvSpPr>
          <p:nvPr/>
        </p:nvSpPr>
        <p:spPr bwMode="auto">
          <a:xfrm>
            <a:off x="1905000" y="4414838"/>
            <a:ext cx="5389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BA</a:t>
            </a:r>
            <a:r>
              <a:rPr lang="en-US" sz="2000" b="1" baseline="0">
                <a:latin typeface="Arial" charset="0"/>
                <a:cs typeface="Times New Roman" charset="0"/>
              </a:rPr>
              <a:t>  </a:t>
            </a:r>
            <a:r>
              <a:rPr lang="en-US" sz="2400" b="1" baseline="0">
                <a:latin typeface="Arial" charset="0"/>
                <a:cs typeface="Times New Roman" charset="0"/>
              </a:rPr>
              <a:t>=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–</a:t>
            </a:r>
            <a:r>
              <a:rPr lang="en-US" sz="2400" b="1" baseline="0">
                <a:latin typeface="Arial" charset="0"/>
                <a:cs typeface="Times New Roman" charset="0"/>
              </a:rPr>
              <a:t> 180</a:t>
            </a:r>
            <a:r>
              <a:rPr lang="en-US" sz="2400" b="1" baseline="30000"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untuk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≥ 180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</a:t>
            </a:r>
            <a:r>
              <a:rPr lang="en-US" sz="2400" b="1" baseline="0">
                <a:latin typeface="Arial" charset="0"/>
                <a:cs typeface="Times New Roman" charset="0"/>
              </a:rPr>
              <a:t>  </a:t>
            </a:r>
            <a:endParaRPr lang="en-US" sz="2400"/>
          </a:p>
        </p:txBody>
      </p:sp>
      <p:sp>
        <p:nvSpPr>
          <p:cNvPr id="61450" name="Rectangle 4"/>
          <p:cNvSpPr>
            <a:spLocks noChangeArrowheads="1"/>
          </p:cNvSpPr>
          <p:nvPr/>
        </p:nvSpPr>
        <p:spPr bwMode="auto">
          <a:xfrm>
            <a:off x="457200" y="228600"/>
            <a:ext cx="79576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d-ID" sz="2800" b="1" baseline="0" dirty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ko</a:t>
            </a:r>
            <a:r>
              <a:rPr lang="id-ID" sz="2800" b="1" baseline="0" dirty="0">
                <a:solidFill>
                  <a:srgbClr val="FFFF00"/>
                </a:solidFill>
                <a:latin typeface="Arial" charset="0"/>
                <a:cs typeface="Times New Roman" charset="0"/>
              </a:rPr>
              <a:t>r</a:t>
            </a:r>
            <a:r>
              <a:rPr lang="en-US" sz="2800" b="1" baseline="0" dirty="0" err="1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elasi</a:t>
            </a:r>
            <a:r>
              <a:rPr lang="en-US" sz="2800" b="1" baseline="0" dirty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 </a:t>
            </a:r>
            <a:r>
              <a:rPr lang="en-US" sz="2800" b="1" baseline="0" dirty="0" err="1">
                <a:solidFill>
                  <a:srgbClr val="FFFF00"/>
                </a:solidFill>
                <a:latin typeface="Arial" charset="0"/>
                <a:cs typeface="Times New Roman" charset="0"/>
              </a:rPr>
              <a:t>antara</a:t>
            </a:r>
            <a:r>
              <a:rPr lang="en-US" sz="2800" b="1" baseline="0" dirty="0">
                <a:solidFill>
                  <a:srgbClr val="FFFF00"/>
                </a:solidFill>
                <a:latin typeface="Arial" charset="0"/>
                <a:cs typeface="Times New Roman" charset="0"/>
              </a:rPr>
              <a:t> </a:t>
            </a:r>
            <a:r>
              <a:rPr lang="en-US" sz="2800" b="1" baseline="0" dirty="0" err="1">
                <a:solidFill>
                  <a:srgbClr val="FFFF00"/>
                </a:solidFill>
                <a:latin typeface="Arial" charset="0"/>
                <a:cs typeface="Times New Roman" charset="0"/>
              </a:rPr>
              <a:t>azimut</a:t>
            </a:r>
            <a:r>
              <a:rPr lang="en-US" sz="2800" b="1" baseline="0" dirty="0">
                <a:solidFill>
                  <a:srgbClr val="FFFF00"/>
                </a:solidFill>
                <a:latin typeface="Arial" charset="0"/>
                <a:cs typeface="Times New Roman" charset="0"/>
              </a:rPr>
              <a:t> yang </a:t>
            </a:r>
            <a:r>
              <a:rPr lang="en-US" sz="2800" b="1" baseline="0" dirty="0" err="1">
                <a:solidFill>
                  <a:srgbClr val="FFFF00"/>
                </a:solidFill>
                <a:latin typeface="Arial" charset="0"/>
                <a:cs typeface="Times New Roman" charset="0"/>
              </a:rPr>
              <a:t>berlawanan</a:t>
            </a:r>
            <a:r>
              <a:rPr lang="en-US" sz="2800" b="1" baseline="0" dirty="0">
                <a:solidFill>
                  <a:srgbClr val="FFFF00"/>
                </a:solidFill>
                <a:latin typeface="Arial" charset="0"/>
                <a:cs typeface="Times New Roman" charset="0"/>
              </a:rPr>
              <a:t> </a:t>
            </a:r>
            <a:r>
              <a:rPr lang="en-US" sz="2800" b="1" baseline="0" dirty="0" err="1">
                <a:solidFill>
                  <a:srgbClr val="FFFF00"/>
                </a:solidFill>
                <a:latin typeface="Arial" charset="0"/>
                <a:cs typeface="Times New Roman" charset="0"/>
              </a:rPr>
              <a:t>arah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1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1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/>
      <p:bldP spid="61447" grpId="0"/>
      <p:bldP spid="61464" grpId="0"/>
      <p:bldP spid="61449" grpId="0"/>
      <p:bldP spid="614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3E61320-6B04-43B7-A740-4CCBEB939654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16704F-7C06-4B5F-B6BF-54EC021A6DA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62469" name="Rectangle 48"/>
          <p:cNvSpPr>
            <a:spLocks noChangeArrowheads="1"/>
          </p:cNvSpPr>
          <p:nvPr/>
        </p:nvSpPr>
        <p:spPr bwMode="auto">
          <a:xfrm>
            <a:off x="990600" y="3733800"/>
            <a:ext cx="5878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Dari gambar di atas dapat dirumuskan:</a:t>
            </a:r>
            <a:endParaRPr lang="en-US"/>
          </a:p>
        </p:txBody>
      </p:sp>
      <p:sp>
        <p:nvSpPr>
          <p:cNvPr id="62470" name="Rectangle 4"/>
          <p:cNvSpPr>
            <a:spLocks noChangeArrowheads="1"/>
          </p:cNvSpPr>
          <p:nvPr/>
        </p:nvSpPr>
        <p:spPr bwMode="auto">
          <a:xfrm>
            <a:off x="457200" y="228600"/>
            <a:ext cx="69167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Menghitung azimut 2 titik bersebelahan</a:t>
            </a:r>
            <a:endParaRPr lang="en-US" sz="2800">
              <a:solidFill>
                <a:srgbClr val="FFFF00"/>
              </a:solidFill>
            </a:endParaRPr>
          </a:p>
        </p:txBody>
      </p:sp>
      <p:sp>
        <p:nvSpPr>
          <p:cNvPr id="62471" name="Rectangle 31"/>
          <p:cNvSpPr>
            <a:spLocks noChangeArrowheads="1"/>
          </p:cNvSpPr>
          <p:nvPr/>
        </p:nvSpPr>
        <p:spPr bwMode="auto">
          <a:xfrm flipH="1">
            <a:off x="1752600" y="4267200"/>
            <a:ext cx="655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16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BC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= </a:t>
            </a:r>
            <a:r>
              <a:rPr lang="el-GR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+ </a:t>
            </a:r>
            <a:r>
              <a:rPr lang="en-US" sz="20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B1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 – 180</a:t>
            </a:r>
            <a:r>
              <a:rPr lang="en-US" sz="2400" b="1" baseline="30000">
                <a:solidFill>
                  <a:srgbClr val="FFFF00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untuk sudut sehadap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 </a:t>
            </a:r>
            <a:endParaRPr lang="en-US" sz="1600">
              <a:solidFill>
                <a:srgbClr val="FFFF00"/>
              </a:solidFill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1600200" y="931863"/>
            <a:ext cx="4495800" cy="2649537"/>
            <a:chOff x="1600200" y="1083809"/>
            <a:chExt cx="4495800" cy="2649991"/>
          </a:xfrm>
        </p:grpSpPr>
        <p:sp>
          <p:nvSpPr>
            <p:cNvPr id="6" name="Arc 5"/>
            <p:cNvSpPr/>
            <p:nvPr/>
          </p:nvSpPr>
          <p:spPr bwMode="auto">
            <a:xfrm rot="20945242">
              <a:off x="1751013" y="2671581"/>
              <a:ext cx="914400" cy="892328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2476" name="Straight Arrow Connector 6"/>
            <p:cNvCxnSpPr>
              <a:cxnSpLocks noChangeShapeType="1"/>
            </p:cNvCxnSpPr>
            <p:nvPr/>
          </p:nvCxnSpPr>
          <p:spPr bwMode="auto">
            <a:xfrm rot="5400000" flipH="1" flipV="1">
              <a:off x="1446212" y="2518979"/>
              <a:ext cx="1338263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2477" name="Rectangle 8"/>
            <p:cNvSpPr>
              <a:spLocks noChangeArrowheads="1"/>
            </p:cNvSpPr>
            <p:nvPr/>
          </p:nvSpPr>
          <p:spPr bwMode="auto">
            <a:xfrm>
              <a:off x="1600200" y="1371216"/>
              <a:ext cx="973343" cy="461744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Utara</a:t>
              </a:r>
              <a:endParaRPr lang="en-US"/>
            </a:p>
          </p:txBody>
        </p:sp>
        <p:sp>
          <p:nvSpPr>
            <p:cNvPr id="62478" name="Rectangle 9"/>
            <p:cNvSpPr>
              <a:spLocks noChangeArrowheads="1"/>
            </p:cNvSpPr>
            <p:nvPr/>
          </p:nvSpPr>
          <p:spPr bwMode="auto">
            <a:xfrm>
              <a:off x="1679575" y="2899979"/>
              <a:ext cx="406400" cy="46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sp>
          <p:nvSpPr>
            <p:cNvPr id="62479" name="Rectangle 10"/>
            <p:cNvSpPr>
              <a:spLocks noChangeArrowheads="1"/>
            </p:cNvSpPr>
            <p:nvPr/>
          </p:nvSpPr>
          <p:spPr bwMode="auto">
            <a:xfrm>
              <a:off x="3886200" y="3043237"/>
              <a:ext cx="5334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2480" name="Rectangle 11"/>
            <p:cNvSpPr>
              <a:spLocks noChangeArrowheads="1"/>
            </p:cNvSpPr>
            <p:nvPr/>
          </p:nvSpPr>
          <p:spPr bwMode="auto">
            <a:xfrm flipH="1">
              <a:off x="2438400" y="2364991"/>
              <a:ext cx="914400" cy="46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cxnSp>
          <p:nvCxnSpPr>
            <p:cNvPr id="62481" name="Straight Arrow Connector 21"/>
            <p:cNvCxnSpPr>
              <a:cxnSpLocks noChangeShapeType="1"/>
            </p:cNvCxnSpPr>
            <p:nvPr/>
          </p:nvCxnSpPr>
          <p:spPr bwMode="auto">
            <a:xfrm rot="5400000" flipH="1" flipV="1">
              <a:off x="3672681" y="2178617"/>
              <a:ext cx="1098550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2482" name="Straight Connector 7"/>
            <p:cNvCxnSpPr>
              <a:cxnSpLocks noChangeAspect="1" noChangeShapeType="1"/>
            </p:cNvCxnSpPr>
            <p:nvPr/>
          </p:nvCxnSpPr>
          <p:spPr bwMode="auto">
            <a:xfrm flipV="1">
              <a:off x="2129292" y="2728686"/>
              <a:ext cx="2112613" cy="45720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2483" name="Group 30"/>
            <p:cNvGrpSpPr>
              <a:grpSpLocks/>
            </p:cNvGrpSpPr>
            <p:nvPr/>
          </p:nvGrpSpPr>
          <p:grpSpPr bwMode="auto">
            <a:xfrm rot="-7117091">
              <a:off x="3783919" y="2505870"/>
              <a:ext cx="830139" cy="711455"/>
              <a:chOff x="4753363" y="1034078"/>
              <a:chExt cx="1047132" cy="1038642"/>
            </a:xfrm>
          </p:grpSpPr>
          <p:sp>
            <p:nvSpPr>
              <p:cNvPr id="24" name="Arc 23"/>
              <p:cNvSpPr/>
              <p:nvPr/>
            </p:nvSpPr>
            <p:spPr bwMode="auto">
              <a:xfrm rot="7884056">
                <a:off x="4792818" y="1057514"/>
                <a:ext cx="1033635" cy="98538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Arc 24"/>
              <p:cNvSpPr/>
              <p:nvPr/>
            </p:nvSpPr>
            <p:spPr bwMode="auto">
              <a:xfrm rot="2401995">
                <a:off x="4754023" y="1059984"/>
                <a:ext cx="1039455" cy="982648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2484" name="Rectangle 31"/>
            <p:cNvSpPr>
              <a:spLocks noChangeArrowheads="1"/>
            </p:cNvSpPr>
            <p:nvPr/>
          </p:nvSpPr>
          <p:spPr bwMode="auto">
            <a:xfrm flipH="1">
              <a:off x="4905828" y="1828800"/>
              <a:ext cx="9144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BC</a:t>
              </a:r>
              <a:endParaRPr lang="en-US" sz="1600"/>
            </a:p>
          </p:txBody>
        </p:sp>
        <p:sp>
          <p:nvSpPr>
            <p:cNvPr id="62485" name="Rectangle 32"/>
            <p:cNvSpPr>
              <a:spLocks noChangeArrowheads="1"/>
            </p:cNvSpPr>
            <p:nvPr/>
          </p:nvSpPr>
          <p:spPr bwMode="auto">
            <a:xfrm>
              <a:off x="3733800" y="1083809"/>
              <a:ext cx="973343" cy="461744"/>
            </a:xfrm>
            <a:prstGeom prst="rect">
              <a:avLst/>
            </a:prstGeom>
            <a:solidFill>
              <a:srgbClr val="8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Utara</a:t>
              </a:r>
              <a:endParaRPr lang="en-US"/>
            </a:p>
          </p:txBody>
        </p:sp>
        <p:cxnSp>
          <p:nvCxnSpPr>
            <p:cNvPr id="62486" name="Straight Connector 34"/>
            <p:cNvCxnSpPr>
              <a:cxnSpLocks noChangeAspect="1"/>
            </p:cNvCxnSpPr>
            <p:nvPr/>
          </p:nvCxnSpPr>
          <p:spPr bwMode="auto">
            <a:xfrm flipV="1">
              <a:off x="4234542" y="2486931"/>
              <a:ext cx="1098550" cy="238125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prstDash val="dash"/>
              <a:round/>
              <a:headEnd/>
              <a:tailEnd/>
            </a:ln>
          </p:spPr>
        </p:cxnSp>
        <p:sp>
          <p:nvSpPr>
            <p:cNvPr id="18" name="Arc 17"/>
            <p:cNvSpPr/>
            <p:nvPr/>
          </p:nvSpPr>
          <p:spPr bwMode="auto">
            <a:xfrm rot="20945242">
              <a:off x="3871913" y="2166670"/>
              <a:ext cx="914400" cy="893915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88" name="Rectangle 39"/>
            <p:cNvSpPr>
              <a:spLocks noChangeArrowheads="1"/>
            </p:cNvSpPr>
            <p:nvPr/>
          </p:nvSpPr>
          <p:spPr bwMode="auto">
            <a:xfrm flipH="1">
              <a:off x="4252686" y="2063750"/>
              <a:ext cx="914400" cy="46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grpSp>
          <p:nvGrpSpPr>
            <p:cNvPr id="62489" name="Group 32"/>
            <p:cNvGrpSpPr>
              <a:grpSpLocks/>
            </p:cNvGrpSpPr>
            <p:nvPr/>
          </p:nvGrpSpPr>
          <p:grpSpPr bwMode="auto">
            <a:xfrm>
              <a:off x="4049864" y="1940340"/>
              <a:ext cx="1051526" cy="1277474"/>
              <a:chOff x="4006322" y="1969368"/>
              <a:chExt cx="1051526" cy="1277474"/>
            </a:xfrm>
          </p:grpSpPr>
          <p:sp>
            <p:nvSpPr>
              <p:cNvPr id="22" name="Arc 21"/>
              <p:cNvSpPr/>
              <p:nvPr/>
            </p:nvSpPr>
            <p:spPr bwMode="auto">
              <a:xfrm rot="19800000">
                <a:off x="4006171" y="1968646"/>
                <a:ext cx="1049337" cy="127656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Arc 22"/>
              <p:cNvSpPr/>
              <p:nvPr/>
            </p:nvSpPr>
            <p:spPr bwMode="auto">
              <a:xfrm rot="3600000">
                <a:off x="3894143" y="2083850"/>
                <a:ext cx="1276569" cy="1049338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cxnSp>
          <p:nvCxnSpPr>
            <p:cNvPr id="62490" name="Straight Connector 7"/>
            <p:cNvCxnSpPr>
              <a:cxnSpLocks noChangeShapeType="1"/>
            </p:cNvCxnSpPr>
            <p:nvPr/>
          </p:nvCxnSpPr>
          <p:spPr bwMode="auto">
            <a:xfrm rot="10800000">
              <a:off x="4238172" y="2743200"/>
              <a:ext cx="1447800" cy="91440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2491" name="Rectangle 10"/>
            <p:cNvSpPr>
              <a:spLocks noChangeArrowheads="1"/>
            </p:cNvSpPr>
            <p:nvPr/>
          </p:nvSpPr>
          <p:spPr bwMode="auto">
            <a:xfrm>
              <a:off x="5562600" y="3271837"/>
              <a:ext cx="53340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C</a:t>
              </a:r>
              <a:endParaRPr lang="en-US" sz="2400"/>
            </a:p>
          </p:txBody>
        </p:sp>
        <p:sp>
          <p:nvSpPr>
            <p:cNvPr id="62492" name="Rectangle 10"/>
            <p:cNvSpPr>
              <a:spLocks noChangeArrowheads="1"/>
            </p:cNvSpPr>
            <p:nvPr/>
          </p:nvSpPr>
          <p:spPr bwMode="auto">
            <a:xfrm>
              <a:off x="3581400" y="2209800"/>
              <a:ext cx="8382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baseline="0">
                  <a:latin typeface="Arial" charset="0"/>
                  <a:cs typeface="Times New Roman" charset="0"/>
                </a:rPr>
                <a:t>B1</a:t>
              </a:r>
              <a:endParaRPr lang="en-US" sz="2000"/>
            </a:p>
          </p:txBody>
        </p:sp>
        <p:sp>
          <p:nvSpPr>
            <p:cNvPr id="62493" name="Rectangle 10"/>
            <p:cNvSpPr>
              <a:spLocks noChangeArrowheads="1"/>
            </p:cNvSpPr>
            <p:nvPr/>
          </p:nvSpPr>
          <p:spPr bwMode="auto">
            <a:xfrm>
              <a:off x="3900714" y="2775858"/>
              <a:ext cx="8382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baseline="0">
                  <a:latin typeface="Arial" charset="0"/>
                  <a:cs typeface="Times New Roman" charset="0"/>
                </a:rPr>
                <a:t>B2</a:t>
              </a:r>
              <a:endParaRPr lang="en-US" sz="2000"/>
            </a:p>
          </p:txBody>
        </p:sp>
      </p:grpSp>
      <p:sp>
        <p:nvSpPr>
          <p:cNvPr id="62473" name="Rectangle 36"/>
          <p:cNvSpPr>
            <a:spLocks noChangeArrowheads="1"/>
          </p:cNvSpPr>
          <p:nvPr/>
        </p:nvSpPr>
        <p:spPr bwMode="auto">
          <a:xfrm>
            <a:off x="1028700" y="4643438"/>
            <a:ext cx="817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atau</a:t>
            </a:r>
            <a:endParaRPr lang="en-US"/>
          </a:p>
        </p:txBody>
      </p:sp>
      <p:sp>
        <p:nvSpPr>
          <p:cNvPr id="62474" name="Rectangle 31"/>
          <p:cNvSpPr>
            <a:spLocks noChangeArrowheads="1"/>
          </p:cNvSpPr>
          <p:nvPr/>
        </p:nvSpPr>
        <p:spPr bwMode="auto">
          <a:xfrm flipH="1">
            <a:off x="1752600" y="5024438"/>
            <a:ext cx="678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16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BC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= </a:t>
            </a:r>
            <a:r>
              <a:rPr lang="el-GR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 – </a:t>
            </a:r>
            <a:r>
              <a:rPr lang="en-US" sz="20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B2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 + 180</a:t>
            </a:r>
            <a:r>
              <a:rPr lang="en-US" sz="2400" b="1" baseline="30000">
                <a:solidFill>
                  <a:srgbClr val="FFFF00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untuk sudut sebalik</a:t>
            </a:r>
            <a:r>
              <a:rPr lang="en-US" sz="2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 </a:t>
            </a:r>
            <a:endParaRPr lang="en-US" sz="16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9" grpId="0"/>
      <p:bldP spid="62470" grpId="0"/>
      <p:bldP spid="62471" grpId="0"/>
      <p:bldP spid="62473" grpId="0"/>
      <p:bldP spid="6247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F7AAB54-E011-4C60-A946-1057DF2F312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4EE235-403D-4C27-95C3-4594995AD8D9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228600"/>
            <a:ext cx="2819400" cy="65087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CONTOH </a:t>
            </a:r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627188" y="685800"/>
            <a:ext cx="4724400" cy="2206625"/>
            <a:chOff x="1679575" y="1219221"/>
            <a:chExt cx="4724400" cy="2206831"/>
          </a:xfrm>
        </p:grpSpPr>
        <p:sp>
          <p:nvSpPr>
            <p:cNvPr id="7" name="Arc 6"/>
            <p:cNvSpPr/>
            <p:nvPr/>
          </p:nvSpPr>
          <p:spPr bwMode="auto">
            <a:xfrm rot="20945242">
              <a:off x="1751012" y="2533794"/>
              <a:ext cx="914400" cy="892258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3502" name="Straight Arrow Connector 6"/>
            <p:cNvCxnSpPr>
              <a:cxnSpLocks noChangeShapeType="1"/>
            </p:cNvCxnSpPr>
            <p:nvPr/>
          </p:nvCxnSpPr>
          <p:spPr bwMode="auto">
            <a:xfrm rot="5400000" flipH="1" flipV="1">
              <a:off x="1446327" y="2366787"/>
              <a:ext cx="1338034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3503" name="Rectangle 8"/>
            <p:cNvSpPr>
              <a:spLocks noChangeArrowheads="1"/>
            </p:cNvSpPr>
            <p:nvPr/>
          </p:nvSpPr>
          <p:spPr bwMode="auto">
            <a:xfrm>
              <a:off x="1907544" y="1219221"/>
              <a:ext cx="4074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</a:t>
              </a:r>
              <a:endParaRPr lang="en-US"/>
            </a:p>
          </p:txBody>
        </p:sp>
        <p:sp>
          <p:nvSpPr>
            <p:cNvPr id="63504" name="Rectangle 9"/>
            <p:cNvSpPr>
              <a:spLocks noChangeArrowheads="1"/>
            </p:cNvSpPr>
            <p:nvPr/>
          </p:nvSpPr>
          <p:spPr bwMode="auto">
            <a:xfrm>
              <a:off x="1679575" y="2747722"/>
              <a:ext cx="406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sp>
          <p:nvSpPr>
            <p:cNvPr id="63505" name="Rectangle 10"/>
            <p:cNvSpPr>
              <a:spLocks noChangeArrowheads="1"/>
            </p:cNvSpPr>
            <p:nvPr/>
          </p:nvSpPr>
          <p:spPr bwMode="auto">
            <a:xfrm>
              <a:off x="3965575" y="2667021"/>
              <a:ext cx="533400" cy="46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3506" name="Rectangle 11"/>
            <p:cNvSpPr>
              <a:spLocks noChangeArrowheads="1"/>
            </p:cNvSpPr>
            <p:nvPr/>
          </p:nvSpPr>
          <p:spPr bwMode="auto">
            <a:xfrm flipH="1">
              <a:off x="2438400" y="2212826"/>
              <a:ext cx="914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cxnSp>
          <p:nvCxnSpPr>
            <p:cNvPr id="63507" name="Straight Connector 7"/>
            <p:cNvCxnSpPr>
              <a:cxnSpLocks noChangeAspect="1" noChangeShapeType="1"/>
            </p:cNvCxnSpPr>
            <p:nvPr/>
          </p:nvCxnSpPr>
          <p:spPr bwMode="auto">
            <a:xfrm flipV="1">
              <a:off x="2129292" y="2576458"/>
              <a:ext cx="2112613" cy="457122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3508" name="Group 30"/>
            <p:cNvGrpSpPr>
              <a:grpSpLocks/>
            </p:cNvGrpSpPr>
            <p:nvPr/>
          </p:nvGrpSpPr>
          <p:grpSpPr bwMode="auto">
            <a:xfrm rot="-7117091">
              <a:off x="3782916" y="2339079"/>
              <a:ext cx="830165" cy="711200"/>
              <a:chOff x="4770099" y="1043252"/>
              <a:chExt cx="1047345" cy="1038270"/>
            </a:xfrm>
          </p:grpSpPr>
          <p:sp>
            <p:nvSpPr>
              <p:cNvPr id="28" name="Arc 27"/>
              <p:cNvSpPr/>
              <p:nvPr/>
            </p:nvSpPr>
            <p:spPr bwMode="auto">
              <a:xfrm rot="7177091">
                <a:off x="4805352" y="1064201"/>
                <a:ext cx="1038270" cy="985472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Arc 28"/>
              <p:cNvSpPr/>
              <p:nvPr/>
            </p:nvSpPr>
            <p:spPr bwMode="auto">
              <a:xfrm rot="2257091">
                <a:off x="4776975" y="1063943"/>
                <a:ext cx="1039554" cy="982648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cxnSp>
          <p:nvCxnSpPr>
            <p:cNvPr id="63509" name="Straight Connector 7"/>
            <p:cNvCxnSpPr>
              <a:cxnSpLocks noChangeShapeType="1"/>
            </p:cNvCxnSpPr>
            <p:nvPr/>
          </p:nvCxnSpPr>
          <p:spPr bwMode="auto">
            <a:xfrm rot="10800000">
              <a:off x="4223659" y="2576457"/>
              <a:ext cx="1861003" cy="45705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3510" name="Rectangle 10"/>
            <p:cNvSpPr>
              <a:spLocks noChangeArrowheads="1"/>
            </p:cNvSpPr>
            <p:nvPr/>
          </p:nvSpPr>
          <p:spPr bwMode="auto">
            <a:xfrm>
              <a:off x="5870575" y="2590821"/>
              <a:ext cx="533400" cy="46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C</a:t>
              </a:r>
              <a:endParaRPr lang="en-US" sz="2400"/>
            </a:p>
          </p:txBody>
        </p:sp>
        <p:sp>
          <p:nvSpPr>
            <p:cNvPr id="63511" name="Rectangle 10"/>
            <p:cNvSpPr>
              <a:spLocks noChangeArrowheads="1"/>
            </p:cNvSpPr>
            <p:nvPr/>
          </p:nvSpPr>
          <p:spPr bwMode="auto">
            <a:xfrm>
              <a:off x="3965575" y="1857849"/>
              <a:ext cx="609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B</a:t>
              </a:r>
              <a:endParaRPr lang="en-US" sz="2000"/>
            </a:p>
          </p:txBody>
        </p:sp>
      </p:grpSp>
      <p:sp>
        <p:nvSpPr>
          <p:cNvPr id="63495" name="Rectangle 31"/>
          <p:cNvSpPr>
            <a:spLocks noChangeArrowheads="1"/>
          </p:cNvSpPr>
          <p:nvPr/>
        </p:nvSpPr>
        <p:spPr bwMode="auto">
          <a:xfrm>
            <a:off x="1174750" y="2819400"/>
            <a:ext cx="5454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Diketahui:  Azimut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latin typeface="Arial" charset="0"/>
                <a:cs typeface="Times New Roman" charset="0"/>
              </a:rPr>
              <a:t>= 72</a:t>
            </a:r>
            <a:r>
              <a:rPr lang="en-US" sz="2400" b="1" baseline="30000"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latin typeface="Arial" charset="0"/>
                <a:cs typeface="Times New Roman" charset="0"/>
              </a:rPr>
              <a:t>10’ 14” </a:t>
            </a:r>
            <a:endParaRPr lang="en-US" sz="2400"/>
          </a:p>
        </p:txBody>
      </p:sp>
      <p:sp>
        <p:nvSpPr>
          <p:cNvPr id="63496" name="Rectangle 32"/>
          <p:cNvSpPr>
            <a:spLocks noChangeArrowheads="1"/>
          </p:cNvSpPr>
          <p:nvPr/>
        </p:nvSpPr>
        <p:spPr bwMode="auto">
          <a:xfrm>
            <a:off x="2805113" y="3244850"/>
            <a:ext cx="36734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215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32’ 07” </a:t>
            </a:r>
            <a:endParaRPr lang="en-US"/>
          </a:p>
        </p:txBody>
      </p:sp>
      <p:sp>
        <p:nvSpPr>
          <p:cNvPr id="63497" name="Rectangle 33"/>
          <p:cNvSpPr>
            <a:spLocks noChangeArrowheads="1"/>
          </p:cNvSpPr>
          <p:nvPr/>
        </p:nvSpPr>
        <p:spPr bwMode="auto">
          <a:xfrm>
            <a:off x="1169988" y="3700463"/>
            <a:ext cx="3076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Hitung: azimut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BC </a:t>
            </a:r>
            <a:endParaRPr lang="en-US"/>
          </a:p>
        </p:txBody>
      </p:sp>
      <p:sp>
        <p:nvSpPr>
          <p:cNvPr id="63498" name="Rectangle 34"/>
          <p:cNvSpPr>
            <a:spLocks noChangeArrowheads="1"/>
          </p:cNvSpPr>
          <p:nvPr/>
        </p:nvSpPr>
        <p:spPr bwMode="auto">
          <a:xfrm>
            <a:off x="1169988" y="4129088"/>
            <a:ext cx="1228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Jawab:</a:t>
            </a:r>
            <a:endParaRPr lang="en-US"/>
          </a:p>
        </p:txBody>
      </p:sp>
      <p:sp>
        <p:nvSpPr>
          <p:cNvPr id="63499" name="Rectangle 35"/>
          <p:cNvSpPr>
            <a:spLocks noChangeArrowheads="1"/>
          </p:cNvSpPr>
          <p:nvPr/>
        </p:nvSpPr>
        <p:spPr bwMode="auto">
          <a:xfrm>
            <a:off x="1184275" y="4589463"/>
            <a:ext cx="68929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azimut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BC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72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10’ 14” + 215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32’ 07” – 180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</a:t>
            </a:r>
            <a:endParaRPr lang="en-US"/>
          </a:p>
        </p:txBody>
      </p:sp>
      <p:sp>
        <p:nvSpPr>
          <p:cNvPr id="63500" name="Rectangle 36"/>
          <p:cNvSpPr>
            <a:spLocks noChangeArrowheads="1"/>
          </p:cNvSpPr>
          <p:nvPr/>
        </p:nvSpPr>
        <p:spPr bwMode="auto">
          <a:xfrm>
            <a:off x="2798763" y="5094288"/>
            <a:ext cx="2282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107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42’ 21” 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3495" grpId="0"/>
      <p:bldP spid="63496" grpId="0"/>
      <p:bldP spid="63497" grpId="0"/>
      <p:bldP spid="63498" grpId="0"/>
      <p:bldP spid="63499" grpId="0"/>
      <p:bldP spid="6350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3E61320-6B04-43B7-A740-4CCBEB939654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CE779E-8CFB-4D0A-BDFC-85FE8BC46FBB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228600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LATIHAN</a:t>
            </a: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 </a:t>
            </a:r>
          </a:p>
        </p:txBody>
      </p: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838200" y="1905000"/>
            <a:ext cx="3581400" cy="2819400"/>
            <a:chOff x="308428" y="685800"/>
            <a:chExt cx="4152459" cy="3444817"/>
          </a:xfrm>
        </p:grpSpPr>
        <p:sp>
          <p:nvSpPr>
            <p:cNvPr id="7" name="Arc 6"/>
            <p:cNvSpPr/>
            <p:nvPr/>
          </p:nvSpPr>
          <p:spPr bwMode="auto">
            <a:xfrm rot="20945242">
              <a:off x="1714669" y="1911658"/>
              <a:ext cx="914793" cy="1060989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4524" name="Straight Arrow Connector 6"/>
            <p:cNvCxnSpPr>
              <a:cxnSpLocks noChangeShapeType="1"/>
            </p:cNvCxnSpPr>
            <p:nvPr/>
          </p:nvCxnSpPr>
          <p:spPr bwMode="auto">
            <a:xfrm rot="5400000" flipH="1" flipV="1">
              <a:off x="1393725" y="1833366"/>
              <a:ext cx="1338034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4525" name="Rectangle 8"/>
            <p:cNvSpPr>
              <a:spLocks noChangeArrowheads="1"/>
            </p:cNvSpPr>
            <p:nvPr/>
          </p:nvSpPr>
          <p:spPr bwMode="auto">
            <a:xfrm>
              <a:off x="1854942" y="685800"/>
              <a:ext cx="488095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</a:t>
              </a:r>
              <a:endParaRPr lang="en-US"/>
            </a:p>
          </p:txBody>
        </p:sp>
        <p:sp>
          <p:nvSpPr>
            <p:cNvPr id="64526" name="Rectangle 10"/>
            <p:cNvSpPr>
              <a:spLocks noChangeArrowheads="1"/>
            </p:cNvSpPr>
            <p:nvPr/>
          </p:nvSpPr>
          <p:spPr bwMode="auto">
            <a:xfrm>
              <a:off x="3927487" y="2061030"/>
              <a:ext cx="5334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4527" name="Rectangle 11"/>
            <p:cNvSpPr>
              <a:spLocks noChangeArrowheads="1"/>
            </p:cNvSpPr>
            <p:nvPr/>
          </p:nvSpPr>
          <p:spPr bwMode="auto">
            <a:xfrm flipH="1">
              <a:off x="2385798" y="1679405"/>
              <a:ext cx="9144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PB</a:t>
              </a:r>
              <a:endParaRPr lang="en-US" sz="2000"/>
            </a:p>
          </p:txBody>
        </p:sp>
        <p:cxnSp>
          <p:nvCxnSpPr>
            <p:cNvPr id="64528" name="Straight Connector 7"/>
            <p:cNvCxnSpPr>
              <a:cxnSpLocks noChangeAspect="1" noChangeShapeType="1"/>
            </p:cNvCxnSpPr>
            <p:nvPr/>
          </p:nvCxnSpPr>
          <p:spPr bwMode="auto">
            <a:xfrm flipV="1">
              <a:off x="2062176" y="2043037"/>
              <a:ext cx="2112613" cy="457122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4529" name="Group 30"/>
            <p:cNvGrpSpPr>
              <a:grpSpLocks/>
            </p:cNvGrpSpPr>
            <p:nvPr/>
          </p:nvGrpSpPr>
          <p:grpSpPr bwMode="auto">
            <a:xfrm rot="-7117091">
              <a:off x="1725901" y="2095936"/>
              <a:ext cx="625363" cy="668907"/>
              <a:chOff x="4770099" y="1043252"/>
              <a:chExt cx="1047345" cy="1038270"/>
            </a:xfrm>
          </p:grpSpPr>
          <p:sp>
            <p:nvSpPr>
              <p:cNvPr id="18" name="Arc 17"/>
              <p:cNvSpPr/>
              <p:nvPr/>
            </p:nvSpPr>
            <p:spPr bwMode="auto">
              <a:xfrm rot="7177091">
                <a:off x="4812339" y="1061831"/>
                <a:ext cx="1042807" cy="990788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" name="Arc 18"/>
              <p:cNvSpPr/>
              <p:nvPr/>
            </p:nvSpPr>
            <p:spPr bwMode="auto">
              <a:xfrm rot="2257091">
                <a:off x="4772953" y="1068263"/>
                <a:ext cx="1042763" cy="985665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4530" name="Rectangle 9"/>
            <p:cNvSpPr>
              <a:spLocks noChangeArrowheads="1"/>
            </p:cNvSpPr>
            <p:nvPr/>
          </p:nvSpPr>
          <p:spPr bwMode="auto">
            <a:xfrm>
              <a:off x="308428" y="1621141"/>
              <a:ext cx="4064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cxnSp>
          <p:nvCxnSpPr>
            <p:cNvPr id="64531" name="Straight Connector 7"/>
            <p:cNvCxnSpPr>
              <a:cxnSpLocks noChangeShapeType="1"/>
            </p:cNvCxnSpPr>
            <p:nvPr/>
          </p:nvCxnSpPr>
          <p:spPr bwMode="auto">
            <a:xfrm rot="10800000">
              <a:off x="308428" y="2051123"/>
              <a:ext cx="1759404" cy="448963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4532" name="Rectangle 10"/>
            <p:cNvSpPr>
              <a:spLocks noChangeArrowheads="1"/>
            </p:cNvSpPr>
            <p:nvPr/>
          </p:nvSpPr>
          <p:spPr bwMode="auto">
            <a:xfrm>
              <a:off x="2819400" y="3610428"/>
              <a:ext cx="5334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C</a:t>
              </a:r>
              <a:endParaRPr lang="en-US" sz="2400"/>
            </a:p>
          </p:txBody>
        </p:sp>
        <p:sp>
          <p:nvSpPr>
            <p:cNvPr id="64533" name="Rectangle 10"/>
            <p:cNvSpPr>
              <a:spLocks noChangeArrowheads="1"/>
            </p:cNvSpPr>
            <p:nvPr/>
          </p:nvSpPr>
          <p:spPr bwMode="auto">
            <a:xfrm>
              <a:off x="1357556" y="1729991"/>
              <a:ext cx="7463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1</a:t>
              </a:r>
              <a:endParaRPr lang="en-US" sz="2000"/>
            </a:p>
          </p:txBody>
        </p:sp>
        <p:cxnSp>
          <p:nvCxnSpPr>
            <p:cNvPr id="64534" name="Straight Connector 7"/>
            <p:cNvCxnSpPr>
              <a:cxnSpLocks noChangeShapeType="1"/>
            </p:cNvCxnSpPr>
            <p:nvPr/>
          </p:nvCxnSpPr>
          <p:spPr bwMode="auto">
            <a:xfrm rot="16200000" flipV="1">
              <a:off x="1747158" y="2813958"/>
              <a:ext cx="1444170" cy="823686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4535" name="Group 30"/>
            <p:cNvGrpSpPr>
              <a:grpSpLocks/>
            </p:cNvGrpSpPr>
            <p:nvPr/>
          </p:nvGrpSpPr>
          <p:grpSpPr bwMode="auto">
            <a:xfrm rot="5520000">
              <a:off x="1625082" y="2228011"/>
              <a:ext cx="625363" cy="668907"/>
              <a:chOff x="4770099" y="1043252"/>
              <a:chExt cx="1047345" cy="1038270"/>
            </a:xfrm>
          </p:grpSpPr>
          <p:sp>
            <p:nvSpPr>
              <p:cNvPr id="26" name="Arc 25"/>
              <p:cNvSpPr/>
              <p:nvPr/>
            </p:nvSpPr>
            <p:spPr bwMode="auto">
              <a:xfrm rot="7177091">
                <a:off x="4792040" y="1080079"/>
                <a:ext cx="1039949" cy="98754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Arc 26"/>
              <p:cNvSpPr/>
              <p:nvPr/>
            </p:nvSpPr>
            <p:spPr bwMode="auto">
              <a:xfrm rot="2257091">
                <a:off x="4759678" y="1074824"/>
                <a:ext cx="1042763" cy="994237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8" name="Arc 27"/>
            <p:cNvSpPr>
              <a:spLocks noChangeAspect="1"/>
            </p:cNvSpPr>
            <p:nvPr/>
          </p:nvSpPr>
          <p:spPr bwMode="auto">
            <a:xfrm rot="3960000">
              <a:off x="1825333" y="2189634"/>
              <a:ext cx="640084" cy="743614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37" name="Rectangle 10"/>
            <p:cNvSpPr>
              <a:spLocks noChangeArrowheads="1"/>
            </p:cNvSpPr>
            <p:nvPr/>
          </p:nvSpPr>
          <p:spPr bwMode="auto">
            <a:xfrm>
              <a:off x="2467428" y="2510135"/>
              <a:ext cx="806891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2</a:t>
              </a:r>
              <a:endParaRPr lang="en-US" sz="2000"/>
            </a:p>
          </p:txBody>
        </p:sp>
        <p:sp>
          <p:nvSpPr>
            <p:cNvPr id="64538" name="Rectangle 10"/>
            <p:cNvSpPr>
              <a:spLocks noChangeArrowheads="1"/>
            </p:cNvSpPr>
            <p:nvPr/>
          </p:nvSpPr>
          <p:spPr bwMode="auto">
            <a:xfrm>
              <a:off x="1371600" y="2814935"/>
              <a:ext cx="8987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3</a:t>
              </a:r>
              <a:endParaRPr lang="en-US" sz="2000"/>
            </a:p>
          </p:txBody>
        </p:sp>
        <p:sp>
          <p:nvSpPr>
            <p:cNvPr id="64539" name="Rectangle 30"/>
            <p:cNvSpPr>
              <a:spLocks noChangeArrowheads="1"/>
            </p:cNvSpPr>
            <p:nvPr/>
          </p:nvSpPr>
          <p:spPr bwMode="auto">
            <a:xfrm>
              <a:off x="1705428" y="2433716"/>
              <a:ext cx="533400" cy="520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P</a:t>
              </a:r>
              <a:endParaRPr lang="en-US" sz="240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4724400" y="1630363"/>
            <a:ext cx="3276600" cy="1570037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Arah: </a:t>
            </a:r>
          </a:p>
          <a:p>
            <a:pPr marL="231775"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PA = 125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42’ 37” </a:t>
            </a:r>
          </a:p>
          <a:p>
            <a:pPr marL="231775"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PB = 291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11’ 20” </a:t>
            </a:r>
          </a:p>
          <a:p>
            <a:pPr marL="231775"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PC = 015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25’ 19”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54563" y="4205288"/>
            <a:ext cx="3703637" cy="1385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Hitung:  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S1, S2, dan S3</a:t>
            </a:r>
          </a:p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b.  Azimut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PC, </a:t>
            </a: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PA </a:t>
            </a:r>
            <a:endParaRPr lang="en-US">
              <a:solidFill>
                <a:srgbClr val="FFFFFF"/>
              </a:solidFill>
            </a:endParaRPr>
          </a:p>
          <a:p>
            <a:pPr marL="342900" indent="-342900">
              <a:buFontTx/>
              <a:buAutoNum type="alphaLcPeriod"/>
              <a:defRPr/>
            </a:pPr>
            <a:endParaRPr lang="en-US"/>
          </a:p>
        </p:txBody>
      </p:sp>
      <p:sp>
        <p:nvSpPr>
          <p:cNvPr id="64521" name="Rectangle 40"/>
          <p:cNvSpPr>
            <a:spLocks noChangeArrowheads="1"/>
          </p:cNvSpPr>
          <p:nvPr/>
        </p:nvSpPr>
        <p:spPr bwMode="auto">
          <a:xfrm>
            <a:off x="762000" y="1200150"/>
            <a:ext cx="325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Dari titik P diukurlah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24400" y="3268663"/>
            <a:ext cx="3276600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Azimut:</a:t>
            </a:r>
          </a:p>
          <a:p>
            <a:pPr marL="231775">
              <a:defRPr/>
            </a:pP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PB = 84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22’ 34”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36" grpId="0"/>
      <p:bldP spid="37" grpId="0"/>
      <p:bldP spid="64521" grpId="0"/>
      <p:bldP spid="4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F7AAB54-E011-4C60-A946-1057DF2F312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DAE8D2-D9A5-4552-B2D8-D93DD111008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648200" y="1193800"/>
            <a:ext cx="4006850" cy="157003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Azimut: </a:t>
            </a:r>
          </a:p>
          <a:p>
            <a:pPr marL="231775">
              <a:defRPr/>
            </a:pP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PA = 125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42’ 37” </a:t>
            </a:r>
          </a:p>
          <a:p>
            <a:pPr marL="231775">
              <a:defRPr/>
            </a:pP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PB = 291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11’ 20” </a:t>
            </a:r>
          </a:p>
          <a:p>
            <a:pPr marL="231775">
              <a:defRPr/>
            </a:pPr>
            <a:r>
              <a:rPr lang="el-GR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α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PC = 015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25’ 19”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21213" y="3014663"/>
            <a:ext cx="3379787" cy="19383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Hitung:  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APB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BPC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CPA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Jumlah sudut total</a:t>
            </a:r>
            <a:endParaRPr lang="en-US"/>
          </a:p>
        </p:txBody>
      </p: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762000" y="1514475"/>
            <a:ext cx="3467100" cy="3057525"/>
            <a:chOff x="876739" y="1219201"/>
            <a:chExt cx="3466659" cy="3057255"/>
          </a:xfrm>
        </p:grpSpPr>
        <p:sp>
          <p:nvSpPr>
            <p:cNvPr id="9" name="Arc 8"/>
            <p:cNvSpPr/>
            <p:nvPr/>
          </p:nvSpPr>
          <p:spPr bwMode="auto">
            <a:xfrm rot="20945242">
              <a:off x="2049753" y="2306543"/>
              <a:ext cx="763490" cy="942892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5546" name="Straight Arrow Connector 6"/>
            <p:cNvCxnSpPr>
              <a:cxnSpLocks noChangeShapeType="1"/>
            </p:cNvCxnSpPr>
            <p:nvPr/>
          </p:nvCxnSpPr>
          <p:spPr bwMode="auto">
            <a:xfrm rot="5400000" flipH="1" flipV="1">
              <a:off x="1747570" y="2237701"/>
              <a:ext cx="1187497" cy="1326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5547" name="Rectangle 10"/>
            <p:cNvSpPr>
              <a:spLocks noChangeArrowheads="1"/>
            </p:cNvSpPr>
            <p:nvPr/>
          </p:nvSpPr>
          <p:spPr bwMode="auto">
            <a:xfrm>
              <a:off x="2167838" y="1219201"/>
              <a:ext cx="4074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</a:t>
              </a:r>
              <a:endParaRPr lang="en-US"/>
            </a:p>
          </p:txBody>
        </p:sp>
        <p:sp>
          <p:nvSpPr>
            <p:cNvPr id="65548" name="Rectangle 11"/>
            <p:cNvSpPr>
              <a:spLocks noChangeArrowheads="1"/>
            </p:cNvSpPr>
            <p:nvPr/>
          </p:nvSpPr>
          <p:spPr bwMode="auto">
            <a:xfrm>
              <a:off x="3898092" y="2439710"/>
              <a:ext cx="4453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5549" name="Rectangle 12"/>
            <p:cNvSpPr>
              <a:spLocks noChangeArrowheads="1"/>
            </p:cNvSpPr>
            <p:nvPr/>
          </p:nvSpPr>
          <p:spPr bwMode="auto">
            <a:xfrm flipH="1">
              <a:off x="3097420" y="2006598"/>
              <a:ext cx="76338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PB</a:t>
              </a:r>
              <a:endParaRPr lang="en-US" sz="2000"/>
            </a:p>
          </p:txBody>
        </p:sp>
        <p:cxnSp>
          <p:nvCxnSpPr>
            <p:cNvPr id="65550" name="Straight Connector 7"/>
            <p:cNvCxnSpPr>
              <a:cxnSpLocks noChangeAspect="1" noChangeShapeType="1"/>
            </p:cNvCxnSpPr>
            <p:nvPr/>
          </p:nvCxnSpPr>
          <p:spPr bwMode="auto">
            <a:xfrm flipV="1">
              <a:off x="2340846" y="2423741"/>
              <a:ext cx="1763704" cy="405693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28" name="Arc 17"/>
            <p:cNvSpPr/>
            <p:nvPr/>
          </p:nvSpPr>
          <p:spPr bwMode="auto">
            <a:xfrm rot="4477091">
              <a:off x="2121964" y="2527990"/>
              <a:ext cx="558751" cy="522222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Arc 28"/>
            <p:cNvSpPr/>
            <p:nvPr/>
          </p:nvSpPr>
          <p:spPr bwMode="auto">
            <a:xfrm rot="21157091">
              <a:off x="2111657" y="2538298"/>
              <a:ext cx="550793" cy="52859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3" name="Rectangle 15"/>
            <p:cNvSpPr>
              <a:spLocks noChangeArrowheads="1"/>
            </p:cNvSpPr>
            <p:nvPr/>
          </p:nvSpPr>
          <p:spPr bwMode="auto">
            <a:xfrm>
              <a:off x="876739" y="2049311"/>
              <a:ext cx="33928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cxnSp>
          <p:nvCxnSpPr>
            <p:cNvPr id="65554" name="Straight Connector 7"/>
            <p:cNvCxnSpPr>
              <a:cxnSpLocks noChangeShapeType="1"/>
            </p:cNvCxnSpPr>
            <p:nvPr/>
          </p:nvCxnSpPr>
          <p:spPr bwMode="auto">
            <a:xfrm rot="10800000">
              <a:off x="876739" y="2430917"/>
              <a:ext cx="1468829" cy="398452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5555" name="Rectangle 10"/>
            <p:cNvSpPr>
              <a:spLocks noChangeArrowheads="1"/>
            </p:cNvSpPr>
            <p:nvPr/>
          </p:nvSpPr>
          <p:spPr bwMode="auto">
            <a:xfrm>
              <a:off x="2973011" y="3814791"/>
              <a:ext cx="4453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C</a:t>
              </a:r>
              <a:endParaRPr lang="en-US" sz="2400"/>
            </a:p>
          </p:txBody>
        </p:sp>
        <p:cxnSp>
          <p:nvCxnSpPr>
            <p:cNvPr id="65556" name="Straight Connector 7"/>
            <p:cNvCxnSpPr>
              <a:cxnSpLocks noChangeShapeType="1"/>
            </p:cNvCxnSpPr>
            <p:nvPr/>
          </p:nvCxnSpPr>
          <p:spPr bwMode="auto">
            <a:xfrm rot="16200000" flipV="1">
              <a:off x="2039838" y="3129612"/>
              <a:ext cx="1281692" cy="687650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5557" name="Rectangle 24"/>
            <p:cNvSpPr>
              <a:spLocks noChangeArrowheads="1"/>
            </p:cNvSpPr>
            <p:nvPr/>
          </p:nvSpPr>
          <p:spPr bwMode="auto">
            <a:xfrm>
              <a:off x="1964066" y="2329542"/>
              <a:ext cx="4453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P</a:t>
              </a:r>
              <a:endParaRPr lang="en-US" sz="2400"/>
            </a:p>
          </p:txBody>
        </p:sp>
        <p:sp>
          <p:nvSpPr>
            <p:cNvPr id="26" name="Arc 25"/>
            <p:cNvSpPr/>
            <p:nvPr/>
          </p:nvSpPr>
          <p:spPr bwMode="auto">
            <a:xfrm rot="10666730">
              <a:off x="1702134" y="2036692"/>
              <a:ext cx="1279362" cy="1203219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rc 26"/>
            <p:cNvSpPr/>
            <p:nvPr/>
          </p:nvSpPr>
          <p:spPr bwMode="auto">
            <a:xfrm rot="5746730">
              <a:off x="1685443" y="1996237"/>
              <a:ext cx="1269888" cy="1211109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Arc 32"/>
            <p:cNvSpPr/>
            <p:nvPr/>
          </p:nvSpPr>
          <p:spPr bwMode="auto">
            <a:xfrm rot="346730">
              <a:off x="1649754" y="2003357"/>
              <a:ext cx="1269838" cy="1211156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61" name="Rectangle 34"/>
            <p:cNvSpPr>
              <a:spLocks noChangeArrowheads="1"/>
            </p:cNvSpPr>
            <p:nvPr/>
          </p:nvSpPr>
          <p:spPr bwMode="auto">
            <a:xfrm flipH="1">
              <a:off x="3042988" y="1606619"/>
              <a:ext cx="76338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PA</a:t>
              </a:r>
              <a:endParaRPr lang="en-US" sz="2000"/>
            </a:p>
          </p:txBody>
        </p:sp>
        <p:sp>
          <p:nvSpPr>
            <p:cNvPr id="65562" name="Rectangle 35"/>
            <p:cNvSpPr>
              <a:spLocks noChangeArrowheads="1"/>
            </p:cNvSpPr>
            <p:nvPr/>
          </p:nvSpPr>
          <p:spPr bwMode="auto">
            <a:xfrm flipH="1">
              <a:off x="3062514" y="2743200"/>
              <a:ext cx="76338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PC</a:t>
              </a:r>
              <a:endParaRPr lang="en-US" sz="2000"/>
            </a:p>
          </p:txBody>
        </p:sp>
        <p:cxnSp>
          <p:nvCxnSpPr>
            <p:cNvPr id="65563" name="Straight Arrow Connector 37"/>
            <p:cNvCxnSpPr>
              <a:cxnSpLocks noChangeShapeType="1"/>
            </p:cNvCxnSpPr>
            <p:nvPr/>
          </p:nvCxnSpPr>
          <p:spPr bwMode="auto">
            <a:xfrm rot="10800000" flipV="1">
              <a:off x="2576286" y="1904999"/>
              <a:ext cx="457200" cy="15240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5564" name="Straight Arrow Connector 39"/>
            <p:cNvCxnSpPr>
              <a:cxnSpLocks noChangeShapeType="1"/>
            </p:cNvCxnSpPr>
            <p:nvPr/>
          </p:nvCxnSpPr>
          <p:spPr bwMode="auto">
            <a:xfrm rot="10800000" flipV="1">
              <a:off x="2685144" y="2271485"/>
              <a:ext cx="457200" cy="152400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5565" name="Straight Arrow Connector 40"/>
            <p:cNvCxnSpPr>
              <a:cxnSpLocks noChangeShapeType="1"/>
            </p:cNvCxnSpPr>
            <p:nvPr/>
          </p:nvCxnSpPr>
          <p:spPr bwMode="auto">
            <a:xfrm rot="10800000">
              <a:off x="2667002" y="2895600"/>
              <a:ext cx="428171" cy="76201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65544" name="Rectangle 43"/>
          <p:cNvSpPr>
            <a:spLocks noChangeArrowheads="1"/>
          </p:cNvSpPr>
          <p:nvPr/>
        </p:nvSpPr>
        <p:spPr bwMode="auto">
          <a:xfrm>
            <a:off x="739775" y="609600"/>
            <a:ext cx="3252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Dari titik P diukurlah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1" grpId="0"/>
      <p:bldP spid="655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F7AAB54-E011-4C60-A946-1057DF2F312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7DCDBE-7CE0-4AE8-8A64-EF04E345281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66565" name="Rectangle 18"/>
          <p:cNvSpPr>
            <a:spLocks noChangeArrowheads="1"/>
          </p:cNvSpPr>
          <p:nvPr/>
        </p:nvSpPr>
        <p:spPr bwMode="auto">
          <a:xfrm>
            <a:off x="1536700" y="3276600"/>
            <a:ext cx="5608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latin typeface="Arial" charset="0"/>
                <a:cs typeface="Times New Roman" charset="0"/>
              </a:rPr>
              <a:t>Diketahui:  Azimut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AB </a:t>
            </a:r>
            <a:r>
              <a:rPr lang="en-US" sz="2400" b="1" baseline="0">
                <a:latin typeface="Arial" charset="0"/>
                <a:cs typeface="Times New Roman" charset="0"/>
              </a:rPr>
              <a:t>= 115</a:t>
            </a:r>
            <a:r>
              <a:rPr lang="en-US" sz="2400" b="1" baseline="30000"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latin typeface="Arial" charset="0"/>
                <a:cs typeface="Times New Roman" charset="0"/>
              </a:rPr>
              <a:t>40’ 54” </a:t>
            </a:r>
            <a:endParaRPr lang="en-US" sz="2400"/>
          </a:p>
        </p:txBody>
      </p:sp>
      <p:sp>
        <p:nvSpPr>
          <p:cNvPr id="66566" name="Rectangle 19"/>
          <p:cNvSpPr>
            <a:spLocks noChangeArrowheads="1"/>
          </p:cNvSpPr>
          <p:nvPr/>
        </p:nvSpPr>
        <p:spPr bwMode="auto">
          <a:xfrm>
            <a:off x="3167063" y="3733800"/>
            <a:ext cx="3673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B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201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02’ 37” </a:t>
            </a:r>
            <a:endParaRPr lang="en-US"/>
          </a:p>
        </p:txBody>
      </p:sp>
      <p:sp>
        <p:nvSpPr>
          <p:cNvPr id="66567" name="Rectangle 20"/>
          <p:cNvSpPr>
            <a:spLocks noChangeArrowheads="1"/>
          </p:cNvSpPr>
          <p:nvPr/>
        </p:nvSpPr>
        <p:spPr bwMode="auto">
          <a:xfrm>
            <a:off x="1525588" y="4719638"/>
            <a:ext cx="431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Hitung:  Azimut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BC </a:t>
            </a:r>
            <a:r>
              <a:rPr lang="en-US" sz="2400" b="1" baseline="0">
                <a:latin typeface="Arial" charset="0"/>
                <a:cs typeface="Times New Roman" charset="0"/>
              </a:rPr>
              <a:t>dan</a:t>
            </a:r>
            <a:r>
              <a:rPr lang="en-US" b="1" baseline="0">
                <a:latin typeface="Arial" charset="0"/>
                <a:cs typeface="Times New Roman" charset="0"/>
              </a:rPr>
              <a:t> </a:t>
            </a:r>
            <a:r>
              <a:rPr lang="el-GR" sz="2400" b="1" baseline="0">
                <a:latin typeface="Arial" charset="0"/>
                <a:cs typeface="Times New Roman" charset="0"/>
              </a:rPr>
              <a:t>α</a:t>
            </a:r>
            <a:r>
              <a:rPr lang="en-US" b="1" baseline="0">
                <a:latin typeface="Arial" charset="0"/>
                <a:cs typeface="Times New Roman" charset="0"/>
              </a:rPr>
              <a:t>CD </a:t>
            </a:r>
            <a:endParaRPr lang="en-US"/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1295400" y="304800"/>
            <a:ext cx="6651625" cy="2976563"/>
            <a:chOff x="1564124" y="685800"/>
            <a:chExt cx="6650962" cy="2976265"/>
          </a:xfrm>
        </p:grpSpPr>
        <p:sp>
          <p:nvSpPr>
            <p:cNvPr id="6" name="Arc 5"/>
            <p:cNvSpPr/>
            <p:nvPr/>
          </p:nvSpPr>
          <p:spPr bwMode="auto">
            <a:xfrm rot="21360000">
              <a:off x="1564124" y="2038215"/>
              <a:ext cx="1096854" cy="1188919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66571" name="Straight Arrow Connector 6"/>
            <p:cNvCxnSpPr>
              <a:cxnSpLocks noChangeShapeType="1"/>
            </p:cNvCxnSpPr>
            <p:nvPr/>
          </p:nvCxnSpPr>
          <p:spPr bwMode="auto">
            <a:xfrm rot="5400000" flipH="1" flipV="1">
              <a:off x="1393725" y="1833366"/>
              <a:ext cx="1338034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6572" name="Rectangle 7"/>
            <p:cNvSpPr>
              <a:spLocks noChangeArrowheads="1"/>
            </p:cNvSpPr>
            <p:nvPr/>
          </p:nvSpPr>
          <p:spPr bwMode="auto">
            <a:xfrm>
              <a:off x="1854942" y="685800"/>
              <a:ext cx="40748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U</a:t>
              </a:r>
              <a:endParaRPr lang="en-US"/>
            </a:p>
          </p:txBody>
        </p:sp>
        <p:sp>
          <p:nvSpPr>
            <p:cNvPr id="66573" name="Rectangle 8"/>
            <p:cNvSpPr>
              <a:spLocks noChangeArrowheads="1"/>
            </p:cNvSpPr>
            <p:nvPr/>
          </p:nvSpPr>
          <p:spPr bwMode="auto">
            <a:xfrm>
              <a:off x="1626973" y="2214301"/>
              <a:ext cx="406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A</a:t>
              </a:r>
              <a:endParaRPr lang="en-US" sz="2400"/>
            </a:p>
          </p:txBody>
        </p:sp>
        <p:sp>
          <p:nvSpPr>
            <p:cNvPr id="66574" name="Rectangle 9"/>
            <p:cNvSpPr>
              <a:spLocks noChangeArrowheads="1"/>
            </p:cNvSpPr>
            <p:nvPr/>
          </p:nvSpPr>
          <p:spPr bwMode="auto">
            <a:xfrm>
              <a:off x="3956515" y="2433716"/>
              <a:ext cx="533400" cy="46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B</a:t>
              </a:r>
              <a:endParaRPr lang="en-US" sz="2400"/>
            </a:p>
          </p:txBody>
        </p:sp>
        <p:sp>
          <p:nvSpPr>
            <p:cNvPr id="66575" name="Rectangle 10"/>
            <p:cNvSpPr>
              <a:spLocks noChangeArrowheads="1"/>
            </p:cNvSpPr>
            <p:nvPr/>
          </p:nvSpPr>
          <p:spPr bwMode="auto">
            <a:xfrm flipH="1">
              <a:off x="2385798" y="1679405"/>
              <a:ext cx="914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2400" b="1" baseline="0">
                  <a:latin typeface="Arial" charset="0"/>
                  <a:cs typeface="Times New Roman" charset="0"/>
                </a:rPr>
                <a:t>α</a:t>
              </a:r>
              <a:r>
                <a:rPr lang="en-US" sz="1600" b="1" baseline="0">
                  <a:latin typeface="Arial" charset="0"/>
                  <a:cs typeface="Times New Roman" charset="0"/>
                </a:rPr>
                <a:t>AB</a:t>
              </a:r>
              <a:endParaRPr lang="en-US" sz="1600"/>
            </a:p>
          </p:txBody>
        </p:sp>
        <p:cxnSp>
          <p:nvCxnSpPr>
            <p:cNvPr id="66576" name="Straight Connector 7"/>
            <p:cNvCxnSpPr>
              <a:cxnSpLocks noChangeAspect="1" noChangeShapeType="1"/>
            </p:cNvCxnSpPr>
            <p:nvPr/>
          </p:nvCxnSpPr>
          <p:spPr bwMode="auto">
            <a:xfrm>
              <a:off x="2076690" y="2500159"/>
              <a:ext cx="2038110" cy="441001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6577" name="Group 30"/>
            <p:cNvGrpSpPr>
              <a:grpSpLocks/>
            </p:cNvGrpSpPr>
            <p:nvPr/>
          </p:nvGrpSpPr>
          <p:grpSpPr bwMode="auto">
            <a:xfrm rot="3540000">
              <a:off x="3677287" y="2480649"/>
              <a:ext cx="830165" cy="711200"/>
              <a:chOff x="4770099" y="1043252"/>
              <a:chExt cx="1047345" cy="1038270"/>
            </a:xfrm>
          </p:grpSpPr>
          <p:sp>
            <p:nvSpPr>
              <p:cNvPr id="17" name="Arc 16"/>
              <p:cNvSpPr/>
              <p:nvPr/>
            </p:nvSpPr>
            <p:spPr bwMode="auto">
              <a:xfrm rot="7177091">
                <a:off x="4803192" y="1069975"/>
                <a:ext cx="1038166" cy="985282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Arc 17"/>
              <p:cNvSpPr/>
              <p:nvPr/>
            </p:nvSpPr>
            <p:spPr bwMode="auto">
              <a:xfrm rot="2257091">
                <a:off x="4762244" y="1070318"/>
                <a:ext cx="1039353" cy="98255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cxnSp>
          <p:nvCxnSpPr>
            <p:cNvPr id="66578" name="Straight Connector 7"/>
            <p:cNvCxnSpPr>
              <a:cxnSpLocks noChangeShapeType="1"/>
            </p:cNvCxnSpPr>
            <p:nvPr/>
          </p:nvCxnSpPr>
          <p:spPr bwMode="auto">
            <a:xfrm rot="10800000" flipV="1">
              <a:off x="4096656" y="2471057"/>
              <a:ext cx="1917261" cy="471714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sp>
          <p:nvSpPr>
            <p:cNvPr id="66579" name="Rectangle 10"/>
            <p:cNvSpPr>
              <a:spLocks noChangeArrowheads="1"/>
            </p:cNvSpPr>
            <p:nvPr/>
          </p:nvSpPr>
          <p:spPr bwMode="auto">
            <a:xfrm>
              <a:off x="5832487" y="2452914"/>
              <a:ext cx="533400" cy="461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C</a:t>
              </a:r>
              <a:endParaRPr lang="en-US" sz="2400"/>
            </a:p>
          </p:txBody>
        </p:sp>
        <p:sp>
          <p:nvSpPr>
            <p:cNvPr id="66580" name="Rectangle 10"/>
            <p:cNvSpPr>
              <a:spLocks noChangeArrowheads="1"/>
            </p:cNvSpPr>
            <p:nvPr/>
          </p:nvSpPr>
          <p:spPr bwMode="auto">
            <a:xfrm>
              <a:off x="3810000" y="3200400"/>
              <a:ext cx="609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B</a:t>
              </a:r>
              <a:endParaRPr lang="en-US" sz="2000"/>
            </a:p>
          </p:txBody>
        </p:sp>
        <p:cxnSp>
          <p:nvCxnSpPr>
            <p:cNvPr id="66581" name="Straight Connector 7"/>
            <p:cNvCxnSpPr>
              <a:cxnSpLocks noChangeShapeType="1"/>
            </p:cNvCxnSpPr>
            <p:nvPr/>
          </p:nvCxnSpPr>
          <p:spPr bwMode="auto">
            <a:xfrm rot="10800000">
              <a:off x="6007540" y="2471058"/>
              <a:ext cx="1917260" cy="348342"/>
            </a:xfrm>
            <a:prstGeom prst="line">
              <a:avLst/>
            </a:prstGeom>
            <a:noFill/>
            <a:ln w="28575" algn="ctr">
              <a:solidFill>
                <a:srgbClr val="FFFF00"/>
              </a:solidFill>
              <a:round/>
              <a:headEnd/>
              <a:tailEnd/>
            </a:ln>
          </p:spPr>
        </p:cxnSp>
        <p:grpSp>
          <p:nvGrpSpPr>
            <p:cNvPr id="66582" name="Group 30"/>
            <p:cNvGrpSpPr>
              <a:grpSpLocks/>
            </p:cNvGrpSpPr>
            <p:nvPr/>
          </p:nvGrpSpPr>
          <p:grpSpPr bwMode="auto">
            <a:xfrm rot="-7260000">
              <a:off x="5608641" y="2208085"/>
              <a:ext cx="830165" cy="711200"/>
              <a:chOff x="4770099" y="1043252"/>
              <a:chExt cx="1047345" cy="1038270"/>
            </a:xfrm>
          </p:grpSpPr>
          <p:sp>
            <p:nvSpPr>
              <p:cNvPr id="29" name="Arc 28"/>
              <p:cNvSpPr/>
              <p:nvPr/>
            </p:nvSpPr>
            <p:spPr bwMode="auto">
              <a:xfrm rot="7177091">
                <a:off x="4801009" y="1059724"/>
                <a:ext cx="1038166" cy="985282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Arc 29"/>
              <p:cNvSpPr/>
              <p:nvPr/>
            </p:nvSpPr>
            <p:spPr bwMode="auto">
              <a:xfrm rot="2257091">
                <a:off x="4771046" y="1070407"/>
                <a:ext cx="1039352" cy="98255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6583" name="Rectangle 10"/>
            <p:cNvSpPr>
              <a:spLocks noChangeArrowheads="1"/>
            </p:cNvSpPr>
            <p:nvPr/>
          </p:nvSpPr>
          <p:spPr bwMode="auto">
            <a:xfrm>
              <a:off x="7681686" y="2386544"/>
              <a:ext cx="533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D</a:t>
              </a:r>
              <a:endParaRPr lang="en-US" sz="2400"/>
            </a:p>
          </p:txBody>
        </p:sp>
        <p:sp>
          <p:nvSpPr>
            <p:cNvPr id="66584" name="Rectangle 10"/>
            <p:cNvSpPr>
              <a:spLocks noChangeArrowheads="1"/>
            </p:cNvSpPr>
            <p:nvPr/>
          </p:nvSpPr>
          <p:spPr bwMode="auto">
            <a:xfrm>
              <a:off x="5733144" y="1734456"/>
              <a:ext cx="609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baseline="0">
                  <a:latin typeface="Arial" charset="0"/>
                  <a:cs typeface="Times New Roman" charset="0"/>
                </a:rPr>
                <a:t>S</a:t>
              </a:r>
              <a:r>
                <a:rPr lang="en-US" sz="2000" b="1" baseline="0">
                  <a:latin typeface="Arial" charset="0"/>
                  <a:cs typeface="Times New Roman" charset="0"/>
                </a:rPr>
                <a:t>C</a:t>
              </a:r>
              <a:endParaRPr lang="en-US" sz="2000"/>
            </a:p>
          </p:txBody>
        </p:sp>
      </p:grpSp>
      <p:sp>
        <p:nvSpPr>
          <p:cNvPr id="66569" name="Rectangle 33"/>
          <p:cNvSpPr>
            <a:spLocks noChangeArrowheads="1"/>
          </p:cNvSpPr>
          <p:nvPr/>
        </p:nvSpPr>
        <p:spPr bwMode="auto">
          <a:xfrm>
            <a:off x="3152775" y="4186238"/>
            <a:ext cx="3673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Sudut S</a:t>
            </a:r>
            <a:r>
              <a:rPr lang="en-US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C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= 224</a:t>
            </a:r>
            <a:r>
              <a:rPr lang="en-US" sz="2400" b="1" baseline="30000">
                <a:solidFill>
                  <a:srgbClr val="FFFFFF"/>
                </a:solidFill>
                <a:latin typeface="Arial" charset="0"/>
                <a:cs typeface="Times New Roman" charset="0"/>
              </a:rPr>
              <a:t>o  </a:t>
            </a:r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45’ 07” 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/>
      <p:bldP spid="66566" grpId="0"/>
      <p:bldP spid="66567" grpId="0"/>
      <p:bldP spid="6656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F7AAB54-E011-4C60-A946-1057DF2F312A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D4F71-2944-4A68-ABE6-8F0402830C2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19425" y="192088"/>
            <a:ext cx="3076575" cy="646112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baseline="0">
                <a:effectLst>
                  <a:outerShdw blurRad="38100" dist="38100" dir="2700000" algn="tl">
                    <a:srgbClr val="000000"/>
                  </a:outerShdw>
                </a:effectLst>
                <a:ea typeface="+mj-ea"/>
                <a:cs typeface="+mj-cs"/>
              </a:rPr>
              <a:t>JARAK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19200" y="1219200"/>
            <a:ext cx="6705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Yang dimaksud adalah </a:t>
            </a:r>
            <a:r>
              <a:rPr lang="en-US" sz="28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jarak mendatar</a:t>
            </a:r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 </a:t>
            </a:r>
            <a:r>
              <a:rPr lang="en-US" sz="2800" b="1" baseline="0">
                <a:latin typeface="Arial" charset="0"/>
                <a:cs typeface="Times New Roman" charset="0"/>
              </a:rPr>
              <a:t>bukan </a:t>
            </a:r>
            <a:r>
              <a:rPr lang="en-US" sz="2800" b="1" baseline="0">
                <a:solidFill>
                  <a:srgbClr val="FF0000"/>
                </a:solidFill>
                <a:latin typeface="Arial" charset="0"/>
                <a:cs typeface="Times New Roman" charset="0"/>
              </a:rPr>
              <a:t>jarak miring</a:t>
            </a:r>
            <a:endParaRPr lang="en-US" sz="2800">
              <a:solidFill>
                <a:srgbClr val="FF0000"/>
              </a:solidFill>
            </a:endParaRPr>
          </a:p>
        </p:txBody>
      </p: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1843088" y="2514600"/>
            <a:ext cx="5935662" cy="2322513"/>
            <a:chOff x="1843314" y="2514600"/>
            <a:chExt cx="5935474" cy="2322009"/>
          </a:xfrm>
        </p:grpSpPr>
        <p:grpSp>
          <p:nvGrpSpPr>
            <p:cNvPr id="67592" name="Group 19"/>
            <p:cNvGrpSpPr>
              <a:grpSpLocks/>
            </p:cNvGrpSpPr>
            <p:nvPr/>
          </p:nvGrpSpPr>
          <p:grpSpPr bwMode="auto">
            <a:xfrm>
              <a:off x="1861008" y="2514600"/>
              <a:ext cx="5606592" cy="2322009"/>
              <a:chOff x="1345751" y="2243010"/>
              <a:chExt cx="5606592" cy="2322009"/>
            </a:xfrm>
          </p:grpSpPr>
          <p:sp>
            <p:nvSpPr>
              <p:cNvPr id="67595" name="Freeform 6"/>
              <p:cNvSpPr>
                <a:spLocks noChangeArrowheads="1"/>
              </p:cNvSpPr>
              <p:nvPr/>
            </p:nvSpPr>
            <p:spPr bwMode="auto">
              <a:xfrm>
                <a:off x="1345751" y="3422295"/>
                <a:ext cx="5606592" cy="742268"/>
              </a:xfrm>
              <a:custGeom>
                <a:avLst/>
                <a:gdLst>
                  <a:gd name="T0" fmla="*/ 33106 w 5606592"/>
                  <a:gd name="T1" fmla="*/ 725714 h 742268"/>
                  <a:gd name="T2" fmla="*/ 120192 w 5606592"/>
                  <a:gd name="T3" fmla="*/ 682172 h 742268"/>
                  <a:gd name="T4" fmla="*/ 163735 w 5606592"/>
                  <a:gd name="T5" fmla="*/ 653143 h 742268"/>
                  <a:gd name="T6" fmla="*/ 308878 w 5606592"/>
                  <a:gd name="T7" fmla="*/ 595086 h 742268"/>
                  <a:gd name="T8" fmla="*/ 395963 w 5606592"/>
                  <a:gd name="T9" fmla="*/ 566057 h 742268"/>
                  <a:gd name="T10" fmla="*/ 439506 w 5606592"/>
                  <a:gd name="T11" fmla="*/ 551543 h 742268"/>
                  <a:gd name="T12" fmla="*/ 1107163 w 5606592"/>
                  <a:gd name="T13" fmla="*/ 537029 h 742268"/>
                  <a:gd name="T14" fmla="*/ 1295849 w 5606592"/>
                  <a:gd name="T15" fmla="*/ 493486 h 742268"/>
                  <a:gd name="T16" fmla="*/ 1368420 w 5606592"/>
                  <a:gd name="T17" fmla="*/ 449943 h 742268"/>
                  <a:gd name="T18" fmla="*/ 1470020 w 5606592"/>
                  <a:gd name="T19" fmla="*/ 406400 h 742268"/>
                  <a:gd name="T20" fmla="*/ 1528078 w 5606592"/>
                  <a:gd name="T21" fmla="*/ 362857 h 742268"/>
                  <a:gd name="T22" fmla="*/ 1615163 w 5606592"/>
                  <a:gd name="T23" fmla="*/ 304800 h 742268"/>
                  <a:gd name="T24" fmla="*/ 1644192 w 5606592"/>
                  <a:gd name="T25" fmla="*/ 261257 h 742268"/>
                  <a:gd name="T26" fmla="*/ 1731278 w 5606592"/>
                  <a:gd name="T27" fmla="*/ 217714 h 742268"/>
                  <a:gd name="T28" fmla="*/ 2413448 w 5606592"/>
                  <a:gd name="T29" fmla="*/ 232229 h 742268"/>
                  <a:gd name="T30" fmla="*/ 2456992 w 5606592"/>
                  <a:gd name="T31" fmla="*/ 246743 h 742268"/>
                  <a:gd name="T32" fmla="*/ 2819848 w 5606592"/>
                  <a:gd name="T33" fmla="*/ 261257 h 742268"/>
                  <a:gd name="T34" fmla="*/ 3066592 w 5606592"/>
                  <a:gd name="T35" fmla="*/ 246743 h 742268"/>
                  <a:gd name="T36" fmla="*/ 3168192 w 5606592"/>
                  <a:gd name="T37" fmla="*/ 203200 h 742268"/>
                  <a:gd name="T38" fmla="*/ 3269792 w 5606592"/>
                  <a:gd name="T39" fmla="*/ 145143 h 742268"/>
                  <a:gd name="T40" fmla="*/ 3589106 w 5606592"/>
                  <a:gd name="T41" fmla="*/ 174172 h 742268"/>
                  <a:gd name="T42" fmla="*/ 3748762 w 5606592"/>
                  <a:gd name="T43" fmla="*/ 275772 h 742268"/>
                  <a:gd name="T44" fmla="*/ 3821334 w 5606592"/>
                  <a:gd name="T45" fmla="*/ 304800 h 742268"/>
                  <a:gd name="T46" fmla="*/ 3908420 w 5606592"/>
                  <a:gd name="T47" fmla="*/ 348343 h 742268"/>
                  <a:gd name="T48" fmla="*/ 3995506 w 5606592"/>
                  <a:gd name="T49" fmla="*/ 275772 h 742268"/>
                  <a:gd name="T50" fmla="*/ 4097106 w 5606592"/>
                  <a:gd name="T51" fmla="*/ 261257 h 742268"/>
                  <a:gd name="T52" fmla="*/ 4155162 w 5606592"/>
                  <a:gd name="T53" fmla="*/ 246743 h 742268"/>
                  <a:gd name="T54" fmla="*/ 4198705 w 5606592"/>
                  <a:gd name="T55" fmla="*/ 232229 h 742268"/>
                  <a:gd name="T56" fmla="*/ 4256760 w 5606592"/>
                  <a:gd name="T57" fmla="*/ 217714 h 742268"/>
                  <a:gd name="T58" fmla="*/ 4300304 w 5606592"/>
                  <a:gd name="T59" fmla="*/ 203200 h 742268"/>
                  <a:gd name="T60" fmla="*/ 4372876 w 5606592"/>
                  <a:gd name="T61" fmla="*/ 188686 h 742268"/>
                  <a:gd name="T62" fmla="*/ 4648648 w 5606592"/>
                  <a:gd name="T63" fmla="*/ 217714 h 742268"/>
                  <a:gd name="T64" fmla="*/ 4750248 w 5606592"/>
                  <a:gd name="T65" fmla="*/ 246743 h 742268"/>
                  <a:gd name="T66" fmla="*/ 4880876 w 5606592"/>
                  <a:gd name="T67" fmla="*/ 232229 h 742268"/>
                  <a:gd name="T68" fmla="*/ 4967960 w 5606592"/>
                  <a:gd name="T69" fmla="*/ 159657 h 742268"/>
                  <a:gd name="T70" fmla="*/ 4996992 w 5606592"/>
                  <a:gd name="T71" fmla="*/ 116114 h 742268"/>
                  <a:gd name="T72" fmla="*/ 5084076 w 5606592"/>
                  <a:gd name="T73" fmla="*/ 58057 h 742268"/>
                  <a:gd name="T74" fmla="*/ 5127620 w 5606592"/>
                  <a:gd name="T75" fmla="*/ 14514 h 742268"/>
                  <a:gd name="T76" fmla="*/ 5171160 w 5606592"/>
                  <a:gd name="T77" fmla="*/ 0 h 742268"/>
                  <a:gd name="T78" fmla="*/ 5229220 w 5606592"/>
                  <a:gd name="T79" fmla="*/ 14514 h 742268"/>
                  <a:gd name="T80" fmla="*/ 5301792 w 5606592"/>
                  <a:gd name="T81" fmla="*/ 29029 h 742268"/>
                  <a:gd name="T82" fmla="*/ 5345332 w 5606592"/>
                  <a:gd name="T83" fmla="*/ 43543 h 742268"/>
                  <a:gd name="T84" fmla="*/ 5461448 w 5606592"/>
                  <a:gd name="T85" fmla="*/ 58057 h 742268"/>
                  <a:gd name="T86" fmla="*/ 5606592 w 5606592"/>
                  <a:gd name="T87" fmla="*/ 87086 h 74226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606592"/>
                  <a:gd name="T133" fmla="*/ 0 h 742268"/>
                  <a:gd name="T134" fmla="*/ 5606592 w 5606592"/>
                  <a:gd name="T135" fmla="*/ 742268 h 74226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606592" h="742268">
                    <a:moveTo>
                      <a:pt x="33106" y="725714"/>
                    </a:moveTo>
                    <a:cubicBezTo>
                      <a:pt x="157903" y="642518"/>
                      <a:pt x="0" y="742268"/>
                      <a:pt x="120192" y="682172"/>
                    </a:cubicBezTo>
                    <a:cubicBezTo>
                      <a:pt x="135794" y="674371"/>
                      <a:pt x="148589" y="661798"/>
                      <a:pt x="163735" y="653143"/>
                    </a:cubicBezTo>
                    <a:cubicBezTo>
                      <a:pt x="223535" y="618971"/>
                      <a:pt x="237505" y="618877"/>
                      <a:pt x="308878" y="595086"/>
                    </a:cubicBezTo>
                    <a:lnTo>
                      <a:pt x="395963" y="566057"/>
                    </a:lnTo>
                    <a:cubicBezTo>
                      <a:pt x="410477" y="561219"/>
                      <a:pt x="424210" y="551876"/>
                      <a:pt x="439506" y="551543"/>
                    </a:cubicBezTo>
                    <a:lnTo>
                      <a:pt x="1107163" y="537029"/>
                    </a:lnTo>
                    <a:cubicBezTo>
                      <a:pt x="1161087" y="529325"/>
                      <a:pt x="1246044" y="523369"/>
                      <a:pt x="1295849" y="493486"/>
                    </a:cubicBezTo>
                    <a:cubicBezTo>
                      <a:pt x="1320039" y="478972"/>
                      <a:pt x="1343188" y="462559"/>
                      <a:pt x="1368420" y="449943"/>
                    </a:cubicBezTo>
                    <a:cubicBezTo>
                      <a:pt x="1467193" y="400556"/>
                      <a:pt x="1349200" y="481913"/>
                      <a:pt x="1470020" y="406400"/>
                    </a:cubicBezTo>
                    <a:cubicBezTo>
                      <a:pt x="1490534" y="393579"/>
                      <a:pt x="1508260" y="376729"/>
                      <a:pt x="1528078" y="362857"/>
                    </a:cubicBezTo>
                    <a:cubicBezTo>
                      <a:pt x="1556659" y="342850"/>
                      <a:pt x="1615163" y="304800"/>
                      <a:pt x="1615163" y="304800"/>
                    </a:cubicBezTo>
                    <a:cubicBezTo>
                      <a:pt x="1624839" y="290286"/>
                      <a:pt x="1631857" y="273592"/>
                      <a:pt x="1644192" y="261257"/>
                    </a:cubicBezTo>
                    <a:cubicBezTo>
                      <a:pt x="1672327" y="233122"/>
                      <a:pt x="1695865" y="229519"/>
                      <a:pt x="1731278" y="217714"/>
                    </a:cubicBezTo>
                    <a:lnTo>
                      <a:pt x="2413449" y="232229"/>
                    </a:lnTo>
                    <a:cubicBezTo>
                      <a:pt x="2428736" y="232840"/>
                      <a:pt x="2441731" y="245653"/>
                      <a:pt x="2456992" y="246743"/>
                    </a:cubicBezTo>
                    <a:cubicBezTo>
                      <a:pt x="2577733" y="255367"/>
                      <a:pt x="2698897" y="256419"/>
                      <a:pt x="2819849" y="261257"/>
                    </a:cubicBezTo>
                    <a:cubicBezTo>
                      <a:pt x="2902097" y="256419"/>
                      <a:pt x="2984573" y="254554"/>
                      <a:pt x="3066592" y="246743"/>
                    </a:cubicBezTo>
                    <a:cubicBezTo>
                      <a:pt x="3130960" y="240613"/>
                      <a:pt x="3117332" y="232263"/>
                      <a:pt x="3168192" y="203200"/>
                    </a:cubicBezTo>
                    <a:cubicBezTo>
                      <a:pt x="3297097" y="129540"/>
                      <a:pt x="3163706" y="215868"/>
                      <a:pt x="3269792" y="145143"/>
                    </a:cubicBezTo>
                    <a:cubicBezTo>
                      <a:pt x="3376230" y="154819"/>
                      <a:pt x="3484176" y="153863"/>
                      <a:pt x="3589106" y="174172"/>
                    </a:cubicBezTo>
                    <a:cubicBezTo>
                      <a:pt x="3893649" y="233116"/>
                      <a:pt x="3635472" y="194851"/>
                      <a:pt x="3748763" y="275772"/>
                    </a:cubicBezTo>
                    <a:cubicBezTo>
                      <a:pt x="3769964" y="290916"/>
                      <a:pt x="3798032" y="293148"/>
                      <a:pt x="3821335" y="304800"/>
                    </a:cubicBezTo>
                    <a:cubicBezTo>
                      <a:pt x="3933886" y="361075"/>
                      <a:pt x="3798971" y="311860"/>
                      <a:pt x="3908420" y="348343"/>
                    </a:cubicBezTo>
                    <a:cubicBezTo>
                      <a:pt x="3926934" y="329829"/>
                      <a:pt x="3966637" y="284433"/>
                      <a:pt x="3995506" y="275772"/>
                    </a:cubicBezTo>
                    <a:cubicBezTo>
                      <a:pt x="4028274" y="265942"/>
                      <a:pt x="4063447" y="267377"/>
                      <a:pt x="4097106" y="261257"/>
                    </a:cubicBezTo>
                    <a:cubicBezTo>
                      <a:pt x="4116732" y="257689"/>
                      <a:pt x="4135983" y="252223"/>
                      <a:pt x="4155163" y="246743"/>
                    </a:cubicBezTo>
                    <a:cubicBezTo>
                      <a:pt x="4169874" y="242540"/>
                      <a:pt x="4183995" y="236432"/>
                      <a:pt x="4198706" y="232229"/>
                    </a:cubicBezTo>
                    <a:cubicBezTo>
                      <a:pt x="4217886" y="226749"/>
                      <a:pt x="4237583" y="223194"/>
                      <a:pt x="4256763" y="217714"/>
                    </a:cubicBezTo>
                    <a:cubicBezTo>
                      <a:pt x="4271474" y="213511"/>
                      <a:pt x="4285463" y="206911"/>
                      <a:pt x="4300306" y="203200"/>
                    </a:cubicBezTo>
                    <a:cubicBezTo>
                      <a:pt x="4324239" y="197217"/>
                      <a:pt x="4348687" y="193524"/>
                      <a:pt x="4372878" y="188686"/>
                    </a:cubicBezTo>
                    <a:cubicBezTo>
                      <a:pt x="4443925" y="195145"/>
                      <a:pt x="4572542" y="205029"/>
                      <a:pt x="4648649" y="217714"/>
                    </a:cubicBezTo>
                    <a:cubicBezTo>
                      <a:pt x="4685092" y="223788"/>
                      <a:pt x="4715742" y="235241"/>
                      <a:pt x="4750249" y="246743"/>
                    </a:cubicBezTo>
                    <a:cubicBezTo>
                      <a:pt x="4793792" y="241905"/>
                      <a:pt x="4838375" y="242855"/>
                      <a:pt x="4880878" y="232229"/>
                    </a:cubicBezTo>
                    <a:cubicBezTo>
                      <a:pt x="4904912" y="226220"/>
                      <a:pt x="4955137" y="175048"/>
                      <a:pt x="4967963" y="159657"/>
                    </a:cubicBezTo>
                    <a:cubicBezTo>
                      <a:pt x="4979130" y="146256"/>
                      <a:pt x="4983864" y="127601"/>
                      <a:pt x="4996992" y="116114"/>
                    </a:cubicBezTo>
                    <a:cubicBezTo>
                      <a:pt x="5023248" y="93140"/>
                      <a:pt x="5059409" y="82727"/>
                      <a:pt x="5084078" y="58057"/>
                    </a:cubicBezTo>
                    <a:cubicBezTo>
                      <a:pt x="5098592" y="43543"/>
                      <a:pt x="5110541" y="25900"/>
                      <a:pt x="5127620" y="14514"/>
                    </a:cubicBezTo>
                    <a:cubicBezTo>
                      <a:pt x="5140350" y="6027"/>
                      <a:pt x="5156649" y="4838"/>
                      <a:pt x="5171163" y="0"/>
                    </a:cubicBezTo>
                    <a:cubicBezTo>
                      <a:pt x="5190515" y="4838"/>
                      <a:pt x="5209747" y="10187"/>
                      <a:pt x="5229220" y="14514"/>
                    </a:cubicBezTo>
                    <a:cubicBezTo>
                      <a:pt x="5253302" y="19866"/>
                      <a:pt x="5277859" y="23046"/>
                      <a:pt x="5301792" y="29029"/>
                    </a:cubicBezTo>
                    <a:cubicBezTo>
                      <a:pt x="5316635" y="32740"/>
                      <a:pt x="5330282" y="40806"/>
                      <a:pt x="5345335" y="43543"/>
                    </a:cubicBezTo>
                    <a:cubicBezTo>
                      <a:pt x="5383712" y="50520"/>
                      <a:pt x="5422744" y="53219"/>
                      <a:pt x="5461449" y="58057"/>
                    </a:cubicBezTo>
                    <a:cubicBezTo>
                      <a:pt x="5566894" y="93206"/>
                      <a:pt x="5517936" y="87086"/>
                      <a:pt x="5606592" y="87086"/>
                    </a:cubicBezTo>
                  </a:path>
                </a:pathLst>
              </a:cu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7596" name="Rectangle 7"/>
              <p:cNvSpPr>
                <a:spLocks noChangeArrowheads="1"/>
              </p:cNvSpPr>
              <p:nvPr/>
            </p:nvSpPr>
            <p:spPr bwMode="auto">
              <a:xfrm>
                <a:off x="1752600" y="3826518"/>
                <a:ext cx="137160" cy="27432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7597" name="Rectangle 8"/>
              <p:cNvSpPr>
                <a:spLocks noChangeArrowheads="1"/>
              </p:cNvSpPr>
              <p:nvPr/>
            </p:nvSpPr>
            <p:spPr bwMode="auto">
              <a:xfrm>
                <a:off x="6672942" y="3338838"/>
                <a:ext cx="137160" cy="274320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cxnSp>
            <p:nvCxnSpPr>
              <p:cNvPr id="67598" name="Straight Connector 10"/>
              <p:cNvCxnSpPr>
                <a:cxnSpLocks noChangeShapeType="1"/>
              </p:cNvCxnSpPr>
              <p:nvPr/>
            </p:nvCxnSpPr>
            <p:spPr bwMode="auto">
              <a:xfrm>
                <a:off x="1828800" y="2727650"/>
                <a:ext cx="4937760" cy="1588"/>
              </a:xfrm>
              <a:prstGeom prst="line">
                <a:avLst/>
              </a:prstGeom>
              <a:noFill/>
              <a:ln w="28575" algn="ctr">
                <a:solidFill>
                  <a:srgbClr val="FFFF00"/>
                </a:solidFill>
                <a:round/>
                <a:headEnd/>
                <a:tailEnd/>
              </a:ln>
            </p:spPr>
          </p:cxnSp>
          <p:cxnSp>
            <p:nvCxnSpPr>
              <p:cNvPr id="67599" name="Straight Arrow Connector 12"/>
              <p:cNvCxnSpPr>
                <a:cxnSpLocks noChangeShapeType="1"/>
              </p:cNvCxnSpPr>
              <p:nvPr/>
            </p:nvCxnSpPr>
            <p:spPr bwMode="auto">
              <a:xfrm rot="5400000">
                <a:off x="1332706" y="3223744"/>
                <a:ext cx="990600" cy="158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 type="arrow" w="med" len="med"/>
              </a:ln>
            </p:spPr>
          </p:cxnSp>
          <p:cxnSp>
            <p:nvCxnSpPr>
              <p:cNvPr id="67600" name="Straight Arrow Connector 14"/>
              <p:cNvCxnSpPr>
                <a:cxnSpLocks noChangeShapeType="1"/>
              </p:cNvCxnSpPr>
              <p:nvPr/>
            </p:nvCxnSpPr>
            <p:spPr bwMode="auto">
              <a:xfrm rot="5400000">
                <a:off x="6474028" y="3003558"/>
                <a:ext cx="548640" cy="1588"/>
              </a:xfrm>
              <a:prstGeom prst="straightConnector1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 type="arrow" w="med" len="med"/>
              </a:ln>
            </p:spPr>
          </p:cxnSp>
          <p:sp>
            <p:nvSpPr>
              <p:cNvPr id="67601" name="Rectangle 15"/>
              <p:cNvSpPr>
                <a:spLocks noChangeArrowheads="1"/>
              </p:cNvSpPr>
              <p:nvPr/>
            </p:nvSpPr>
            <p:spPr bwMode="auto">
              <a:xfrm>
                <a:off x="3124200" y="2243010"/>
                <a:ext cx="237597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baseline="0">
                    <a:solidFill>
                      <a:srgbClr val="FFFFFF"/>
                    </a:solidFill>
                    <a:latin typeface="Arial" charset="0"/>
                    <a:cs typeface="Times New Roman" charset="0"/>
                  </a:rPr>
                  <a:t>jarak mendatar</a:t>
                </a:r>
                <a:endParaRPr lang="en-US"/>
              </a:p>
            </p:txBody>
          </p:sp>
          <p:cxnSp>
            <p:nvCxnSpPr>
              <p:cNvPr id="67602" name="Straight Connector 17"/>
              <p:cNvCxnSpPr>
                <a:cxnSpLocks noChangeShapeType="1"/>
              </p:cNvCxnSpPr>
              <p:nvPr/>
            </p:nvCxnSpPr>
            <p:spPr bwMode="auto">
              <a:xfrm flipV="1">
                <a:off x="1814286" y="3796038"/>
                <a:ext cx="4953000" cy="45720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sp>
            <p:nvSpPr>
              <p:cNvPr id="67603" name="Rectangle 18"/>
              <p:cNvSpPr>
                <a:spLocks noChangeArrowheads="1"/>
              </p:cNvSpPr>
              <p:nvPr/>
            </p:nvSpPr>
            <p:spPr bwMode="auto">
              <a:xfrm rot="-300000">
                <a:off x="3312812" y="4107819"/>
                <a:ext cx="1928733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baseline="0">
                    <a:solidFill>
                      <a:srgbClr val="FF0000"/>
                    </a:solidFill>
                    <a:latin typeface="Arial" charset="0"/>
                    <a:cs typeface="Times New Roman" charset="0"/>
                  </a:rPr>
                  <a:t>jarak miring</a:t>
                </a:r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7593" name="Rectangle 20"/>
            <p:cNvSpPr>
              <a:spLocks noChangeArrowheads="1"/>
            </p:cNvSpPr>
            <p:nvPr/>
          </p:nvSpPr>
          <p:spPr bwMode="auto">
            <a:xfrm>
              <a:off x="1843314" y="3867352"/>
              <a:ext cx="42351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P</a:t>
              </a:r>
              <a:endParaRPr lang="en-US"/>
            </a:p>
          </p:txBody>
        </p:sp>
        <p:sp>
          <p:nvSpPr>
            <p:cNvPr id="67594" name="Rectangle 21"/>
            <p:cNvSpPr>
              <a:spLocks noChangeArrowheads="1"/>
            </p:cNvSpPr>
            <p:nvPr/>
          </p:nvSpPr>
          <p:spPr bwMode="auto">
            <a:xfrm>
              <a:off x="7315200" y="3276600"/>
              <a:ext cx="46358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baseline="0">
                  <a:solidFill>
                    <a:srgbClr val="FFFFFF"/>
                  </a:solidFill>
                  <a:latin typeface="Arial" charset="0"/>
                  <a:cs typeface="Times New Roman" charset="0"/>
                </a:rPr>
                <a:t>Q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BD90936-0F17-4E52-826F-5FF53A0CB93E}" type="datetime1">
              <a:rPr lang="en-US" smtClean="0"/>
              <a:pPr>
                <a:defRPr/>
              </a:pPr>
              <a:t>3/15/2021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F5F2D2-D41E-408C-B733-92B2157BE3E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609600"/>
            <a:ext cx="5929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Metode Pengukuran Jarak</a:t>
            </a:r>
            <a:endParaRPr lang="en-US" sz="36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8200" y="1457325"/>
            <a:ext cx="56181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1.  Pengukuran Jarak Langsung</a:t>
            </a: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38200" y="2586038"/>
            <a:ext cx="4819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2.  Pengukuran Jarak Optis</a:t>
            </a: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38200" y="3805238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3.  Pengukuran Jarak Elektronik</a:t>
            </a: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338263" y="1976438"/>
            <a:ext cx="3536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Menggunakan meteran</a:t>
            </a:r>
            <a:endParaRPr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343025" y="3105150"/>
            <a:ext cx="5037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Menggunakan teodolit / waterpas</a:t>
            </a:r>
            <a:endParaRPr lang="en-US" sz="24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343025" y="4338638"/>
            <a:ext cx="6219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baseline="0">
                <a:solidFill>
                  <a:srgbClr val="FFFFFF"/>
                </a:solidFill>
                <a:latin typeface="Arial" charset="0"/>
                <a:cs typeface="Times New Roman" charset="0"/>
              </a:rPr>
              <a:t>Menggunakan Pengukur Jarak Elektronik</a:t>
            </a:r>
            <a:endParaRPr 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9043180-619A-4B84-85B9-E20F314623A2}" type="datetime1">
              <a:rPr lang="en-US"/>
              <a:pPr>
                <a:defRPr/>
              </a:pPr>
              <a:t>3/15/2021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7D93C4-0B0E-4BD2-916F-6550D819ADC9}" type="slidenum">
              <a:rPr lang="id-ID"/>
              <a:pPr>
                <a:defRPr/>
              </a:pPr>
              <a:t>41</a:t>
            </a:fld>
            <a:endParaRPr lang="id-ID"/>
          </a:p>
        </p:txBody>
      </p:sp>
      <p:sp>
        <p:nvSpPr>
          <p:cNvPr id="173066" name="Rectangle 10"/>
          <p:cNvSpPr>
            <a:spLocks noChangeArrowheads="1"/>
          </p:cNvSpPr>
          <p:nvPr/>
        </p:nvSpPr>
        <p:spPr bwMode="auto">
          <a:xfrm>
            <a:off x="1295400" y="971550"/>
            <a:ext cx="6553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3600" b="1" baseline="0">
                <a:solidFill>
                  <a:srgbClr val="FFFA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SEKIAN KULIAH BAB 1 </a:t>
            </a:r>
            <a:br>
              <a:rPr lang="en-US" sz="3600" b="1" baseline="0">
                <a:solidFill>
                  <a:srgbClr val="FFFA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3600" b="1" baseline="0">
                <a:solidFill>
                  <a:srgbClr val="FFFA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DAN </a:t>
            </a:r>
            <a:br>
              <a:rPr lang="en-US" sz="3600" b="1" baseline="0">
                <a:solidFill>
                  <a:srgbClr val="FFFA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3600" b="1" baseline="0">
                <a:solidFill>
                  <a:srgbClr val="FFFA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LANJUTKAN KE BAB 2</a:t>
            </a:r>
          </a:p>
        </p:txBody>
      </p:sp>
      <p:pic>
        <p:nvPicPr>
          <p:cNvPr id="173068" name="Picture 12" descr="pe0184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1088" y="3168650"/>
            <a:ext cx="4583112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6" grpId="0" autoUpdateAnimBg="0"/>
    </p:bldLst>
  </p:timing>
</p:sld>
</file>

<file path=ppt/theme/theme1.xml><?xml version="1.0" encoding="utf-8"?>
<a:theme xmlns:a="http://schemas.openxmlformats.org/drawingml/2006/main" name="1_Mountain Top">
  <a:themeElements>
    <a:clrScheme name="">
      <a:dk1>
        <a:srgbClr val="663300"/>
      </a:dk1>
      <a:lt1>
        <a:srgbClr val="FFFFFF"/>
      </a:lt1>
      <a:dk2>
        <a:srgbClr val="0000FF"/>
      </a:dk2>
      <a:lt2>
        <a:srgbClr val="FFFFFF"/>
      </a:lt2>
      <a:accent1>
        <a:srgbClr val="89C4FF"/>
      </a:accent1>
      <a:accent2>
        <a:srgbClr val="00008C"/>
      </a:accent2>
      <a:accent3>
        <a:srgbClr val="AAAAFF"/>
      </a:accent3>
      <a:accent4>
        <a:srgbClr val="DADADA"/>
      </a:accent4>
      <a:accent5>
        <a:srgbClr val="C4DEFF"/>
      </a:accent5>
      <a:accent6>
        <a:srgbClr val="00007E"/>
      </a:accent6>
      <a:hlink>
        <a:srgbClr val="990000"/>
      </a:hlink>
      <a:folHlink>
        <a:srgbClr val="C0C0C0"/>
      </a:folHlink>
    </a:clrScheme>
    <a:fontScheme name="1_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untain Top 10">
        <a:dk1>
          <a:srgbClr val="482400"/>
        </a:dk1>
        <a:lt1>
          <a:srgbClr val="FFFFFF"/>
        </a:lt1>
        <a:dk2>
          <a:srgbClr val="0066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AAB8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lobe">
  <a:themeElements>
    <a:clrScheme name="">
      <a:dk1>
        <a:srgbClr val="663300"/>
      </a:dk1>
      <a:lt1>
        <a:srgbClr val="FFFFFF"/>
      </a:lt1>
      <a:dk2>
        <a:srgbClr val="0000FF"/>
      </a:dk2>
      <a:lt2>
        <a:srgbClr val="FFFFFF"/>
      </a:lt2>
      <a:accent1>
        <a:srgbClr val="89C4FF"/>
      </a:accent1>
      <a:accent2>
        <a:srgbClr val="00008C"/>
      </a:accent2>
      <a:accent3>
        <a:srgbClr val="AAAAFF"/>
      </a:accent3>
      <a:accent4>
        <a:srgbClr val="DADADA"/>
      </a:accent4>
      <a:accent5>
        <a:srgbClr val="C4DEFF"/>
      </a:accent5>
      <a:accent6>
        <a:srgbClr val="00007E"/>
      </a:accent6>
      <a:hlink>
        <a:srgbClr val="990000"/>
      </a:hlink>
      <a:folHlink>
        <a:srgbClr val="C0C0C0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3951</TotalTime>
  <Words>1854</Words>
  <Application>Microsoft Office PowerPoint</Application>
  <PresentationFormat>On-screen Show (4:3)</PresentationFormat>
  <Paragraphs>448</Paragraphs>
  <Slides>41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1_Mountain Top</vt:lpstr>
      <vt:lpstr>Globe</vt:lpstr>
      <vt:lpstr>PERTEMUAN 5</vt:lpstr>
      <vt:lpstr>MATERI ILMU UKUR TANAH</vt:lpstr>
      <vt:lpstr>PowerPoint Presentation</vt:lpstr>
      <vt:lpstr>PowerPoint Presentation</vt:lpstr>
      <vt:lpstr>DEFINISI PETA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SKALA PETA</vt:lpstr>
      <vt:lpstr>SKALA ANGKA/NUMERIK </vt:lpstr>
      <vt:lpstr>SKALA GARIS/GRAFIS </vt:lpstr>
      <vt:lpstr>JENIS PETA BERDASAR SKALA</vt:lpstr>
      <vt:lpstr>ISI PETA</vt:lpstr>
      <vt:lpstr>LATIHAN </vt:lpstr>
      <vt:lpstr>DISKUSI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FAKULTAS TEKNIK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PENGINDERAAN JAUH</dc:title>
  <dc:creator>LAB UKUR TANAH</dc:creator>
  <cp:lastModifiedBy>Windows User</cp:lastModifiedBy>
  <cp:revision>387</cp:revision>
  <cp:lastPrinted>2019-04-15T12:15:50Z</cp:lastPrinted>
  <dcterms:created xsi:type="dcterms:W3CDTF">2003-09-17T10:33:32Z</dcterms:created>
  <dcterms:modified xsi:type="dcterms:W3CDTF">2021-03-15T16:13:57Z</dcterms:modified>
</cp:coreProperties>
</file>