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  <p:sldId id="264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Gaya Medium 2 - Akse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Gaya Tera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Jud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ED9BDE8-2622-43D4-A4E8-2FE5D015AF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Subjudul 2">
            <a:extLst>
              <a:ext uri="{FF2B5EF4-FFF2-40B4-BE49-F238E27FC236}">
                <a16:creationId xmlns:a16="http://schemas.microsoft.com/office/drawing/2014/main" id="{621B314F-6875-4C8F-B083-5E5B842401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d-ID"/>
              <a:t>Klik untuk mengedit gaya subjudul Master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60B2442F-ABCE-485D-9458-FB3757D5A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93798932-A8E3-42D0-83B0-C75A624C8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6164F35-2002-4958-9432-74EFEB018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14226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udul dan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2DC1E595-499F-4E7F-9610-953E62D10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E41E5F4B-C288-47B7-A13D-F8E6063FE9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2F069F7A-6597-47A5-BAF9-84C507C30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6CEF081-8B28-4788-BAD3-37FE6A2D8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6C39ACB3-4EA4-469D-AD41-0C8C42BBA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9544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eader Bagi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FDF2549-EF55-41C5-9789-D5525A8FC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A5043C81-FD90-4671-8D32-31EF01F222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C5D1A0D7-3F44-4765-A837-8BDF8B6EB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2745C010-693D-4157-9AE5-1386FFBD7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D99BDF65-6432-48AE-B945-55A8820F6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023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 Ko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0D6A6D-DC9B-4A4C-9A44-C9702ADA4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5E4471AC-BBCE-4E9C-914E-FF162D9C5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3A2AD7E8-C8F9-47F3-BCFD-9EAE8995AA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2E650457-247D-4EFE-A8C0-90857C22B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7EC64E8A-354C-46A1-9CEC-8ADD2C0A6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58D39DAC-34FE-4B72-A676-75E0A514E1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82864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erbandi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49BCCC38-E0CA-4F14-B0E9-2452B7949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D170C762-8475-4A1D-98CD-8415FA239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4" name="Tampungan Konten 3">
            <a:extLst>
              <a:ext uri="{FF2B5EF4-FFF2-40B4-BE49-F238E27FC236}">
                <a16:creationId xmlns:a16="http://schemas.microsoft.com/office/drawing/2014/main" id="{E38C33AE-74B4-46D5-B539-BC81EA36DB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5" name="Tampungan Teks 4">
            <a:extLst>
              <a:ext uri="{FF2B5EF4-FFF2-40B4-BE49-F238E27FC236}">
                <a16:creationId xmlns:a16="http://schemas.microsoft.com/office/drawing/2014/main" id="{7DE2CB56-0316-4230-AABF-38252AE343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6" name="Tampungan Konten 5">
            <a:extLst>
              <a:ext uri="{FF2B5EF4-FFF2-40B4-BE49-F238E27FC236}">
                <a16:creationId xmlns:a16="http://schemas.microsoft.com/office/drawing/2014/main" id="{47C7C157-E235-4337-ADD0-13FDF9716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7" name="Tampungan Tanggal 6">
            <a:extLst>
              <a:ext uri="{FF2B5EF4-FFF2-40B4-BE49-F238E27FC236}">
                <a16:creationId xmlns:a16="http://schemas.microsoft.com/office/drawing/2014/main" id="{6DC62AC5-6B9D-449E-8DBA-2E8599DC0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8" name="Tampungan Kaki 7">
            <a:extLst>
              <a:ext uri="{FF2B5EF4-FFF2-40B4-BE49-F238E27FC236}">
                <a16:creationId xmlns:a16="http://schemas.microsoft.com/office/drawing/2014/main" id="{5319A07E-E036-4DB6-B8BF-86D3F6ADD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Tampungan Nomor Slide 8">
            <a:extLst>
              <a:ext uri="{FF2B5EF4-FFF2-40B4-BE49-F238E27FC236}">
                <a16:creationId xmlns:a16="http://schemas.microsoft.com/office/drawing/2014/main" id="{7EA2868C-8090-45C2-A6CA-24C18436D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123454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dul S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11365700-9779-4D98-9530-8D208119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anggal 2">
            <a:extLst>
              <a:ext uri="{FF2B5EF4-FFF2-40B4-BE49-F238E27FC236}">
                <a16:creationId xmlns:a16="http://schemas.microsoft.com/office/drawing/2014/main" id="{4BCE64F6-AFF8-4B2F-B725-452218721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4" name="Tampungan Kaki 3">
            <a:extLst>
              <a:ext uri="{FF2B5EF4-FFF2-40B4-BE49-F238E27FC236}">
                <a16:creationId xmlns:a16="http://schemas.microsoft.com/office/drawing/2014/main" id="{FBD07DF2-F377-470F-AE7D-2EACDAD8F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Tampungan Nomor Slide 4">
            <a:extLst>
              <a:ext uri="{FF2B5EF4-FFF2-40B4-BE49-F238E27FC236}">
                <a16:creationId xmlns:a16="http://schemas.microsoft.com/office/drawing/2014/main" id="{3DC100A8-2BE4-4D86-9368-F809470B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8826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Koso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Tanggal 1">
            <a:extLst>
              <a:ext uri="{FF2B5EF4-FFF2-40B4-BE49-F238E27FC236}">
                <a16:creationId xmlns:a16="http://schemas.microsoft.com/office/drawing/2014/main" id="{FE655A22-DCFC-4904-BE4C-5F8CA221D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3" name="Tampungan Kaki 2">
            <a:extLst>
              <a:ext uri="{FF2B5EF4-FFF2-40B4-BE49-F238E27FC236}">
                <a16:creationId xmlns:a16="http://schemas.microsoft.com/office/drawing/2014/main" id="{700CABC1-1FD2-43BC-973F-2903605E6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Tampungan Nomor Slide 3">
            <a:extLst>
              <a:ext uri="{FF2B5EF4-FFF2-40B4-BE49-F238E27FC236}">
                <a16:creationId xmlns:a16="http://schemas.microsoft.com/office/drawing/2014/main" id="{87727C64-F63B-474B-80DC-0E71EAD14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1540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onten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6EA5FEAA-8F6F-4796-98F4-A227F764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Konten 2">
            <a:extLst>
              <a:ext uri="{FF2B5EF4-FFF2-40B4-BE49-F238E27FC236}">
                <a16:creationId xmlns:a16="http://schemas.microsoft.com/office/drawing/2014/main" id="{1A3D5F2B-0212-4740-9F66-1BD74F980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28E40006-DFB5-41F4-8C3B-53F7B11AEF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3DC00E3A-39C6-4F89-A955-00EEAD7B1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14BA10EB-1A99-49CF-AD42-6A1147AD1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12A91C14-092D-40C5-BD6A-47C2C8813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219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Gambar dengan Keterang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A8133117-A9EE-40DD-9F1A-745BC50E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Gambar 2">
            <a:extLst>
              <a:ext uri="{FF2B5EF4-FFF2-40B4-BE49-F238E27FC236}">
                <a16:creationId xmlns:a16="http://schemas.microsoft.com/office/drawing/2014/main" id="{932E5A5A-6E70-4AF0-A4DC-4113463F60A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ampungan Teks 3">
            <a:extLst>
              <a:ext uri="{FF2B5EF4-FFF2-40B4-BE49-F238E27FC236}">
                <a16:creationId xmlns:a16="http://schemas.microsoft.com/office/drawing/2014/main" id="{4308EDFE-1E36-4D95-85F1-BC20740210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d-ID"/>
              <a:t>Klik untuk edit gaya teks Master</a:t>
            </a:r>
          </a:p>
        </p:txBody>
      </p:sp>
      <p:sp>
        <p:nvSpPr>
          <p:cNvPr id="5" name="Tampungan Tanggal 4">
            <a:extLst>
              <a:ext uri="{FF2B5EF4-FFF2-40B4-BE49-F238E27FC236}">
                <a16:creationId xmlns:a16="http://schemas.microsoft.com/office/drawing/2014/main" id="{0082E60D-0678-42EC-B3C6-8DE0C952C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6" name="Tampungan Kaki 5">
            <a:extLst>
              <a:ext uri="{FF2B5EF4-FFF2-40B4-BE49-F238E27FC236}">
                <a16:creationId xmlns:a16="http://schemas.microsoft.com/office/drawing/2014/main" id="{5774D514-ABD4-4959-A33C-5B0083368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Tampungan Nomor Slide 6">
            <a:extLst>
              <a:ext uri="{FF2B5EF4-FFF2-40B4-BE49-F238E27FC236}">
                <a16:creationId xmlns:a16="http://schemas.microsoft.com/office/drawing/2014/main" id="{8268FD72-AD0F-4E14-A4A7-94A5A1F8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17276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Judul dan Teks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3F48C256-6B1A-4642-A077-F1FCC3BB8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884C69DE-7CCB-4376-9237-E5435020E0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8F3516DF-7016-4A12-BAEA-89B8F520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E0609881-CD9B-49CC-9E75-26510298C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71766995-28C7-40C3-B575-13784ED6B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8413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Judul Vertikal dan Te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Vertikal 1">
            <a:extLst>
              <a:ext uri="{FF2B5EF4-FFF2-40B4-BE49-F238E27FC236}">
                <a16:creationId xmlns:a16="http://schemas.microsoft.com/office/drawing/2014/main" id="{4121F133-9660-4095-9F30-DA25664F93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Vertikal 2">
            <a:extLst>
              <a:ext uri="{FF2B5EF4-FFF2-40B4-BE49-F238E27FC236}">
                <a16:creationId xmlns:a16="http://schemas.microsoft.com/office/drawing/2014/main" id="{297098DF-EB44-4422-9849-A73B919E48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85995C0-3841-495A-8387-4877E8C8E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34B2FEE2-43E1-4BAF-B0B2-0E5500137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AF80214F-6BF5-401D-B8E8-F7384DE36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72001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mpungan Judul 1">
            <a:extLst>
              <a:ext uri="{FF2B5EF4-FFF2-40B4-BE49-F238E27FC236}">
                <a16:creationId xmlns:a16="http://schemas.microsoft.com/office/drawing/2014/main" id="{98B31CF8-C635-4286-A4A7-840AF18EF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d-ID"/>
              <a:t>Klik untuk mengedit gaya judul Master</a:t>
            </a:r>
            <a:endParaRPr lang="en-ID"/>
          </a:p>
        </p:txBody>
      </p:sp>
      <p:sp>
        <p:nvSpPr>
          <p:cNvPr id="3" name="Tampungan Teks 2">
            <a:extLst>
              <a:ext uri="{FF2B5EF4-FFF2-40B4-BE49-F238E27FC236}">
                <a16:creationId xmlns:a16="http://schemas.microsoft.com/office/drawing/2014/main" id="{583780CF-5B15-4556-A992-F7524612D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d-ID"/>
              <a:t>Klik untuk edit gaya teks Master</a:t>
            </a:r>
          </a:p>
          <a:p>
            <a:pPr lvl="1"/>
            <a:r>
              <a:rPr lang="id-ID"/>
              <a:t>Tingkat kedua</a:t>
            </a:r>
          </a:p>
          <a:p>
            <a:pPr lvl="2"/>
            <a:r>
              <a:rPr lang="id-ID"/>
              <a:t>Tingkat ketiga</a:t>
            </a:r>
          </a:p>
          <a:p>
            <a:pPr lvl="3"/>
            <a:r>
              <a:rPr lang="id-ID"/>
              <a:t>Tingkat keempat</a:t>
            </a:r>
          </a:p>
          <a:p>
            <a:pPr lvl="4"/>
            <a:r>
              <a:rPr lang="id-ID"/>
              <a:t>Tingkat kelima</a:t>
            </a:r>
            <a:endParaRPr lang="en-ID"/>
          </a:p>
        </p:txBody>
      </p:sp>
      <p:sp>
        <p:nvSpPr>
          <p:cNvPr id="4" name="Tampungan Tanggal 3">
            <a:extLst>
              <a:ext uri="{FF2B5EF4-FFF2-40B4-BE49-F238E27FC236}">
                <a16:creationId xmlns:a16="http://schemas.microsoft.com/office/drawing/2014/main" id="{1709F08E-E27F-47D0-8C10-675B7E38E6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04250-4DCF-4430-B723-157A8EE7F170}" type="datetimeFigureOut">
              <a:rPr lang="en-ID" smtClean="0"/>
              <a:t>22/11/2021</a:t>
            </a:fld>
            <a:endParaRPr lang="en-ID"/>
          </a:p>
        </p:txBody>
      </p:sp>
      <p:sp>
        <p:nvSpPr>
          <p:cNvPr id="5" name="Tampungan Kaki 4">
            <a:extLst>
              <a:ext uri="{FF2B5EF4-FFF2-40B4-BE49-F238E27FC236}">
                <a16:creationId xmlns:a16="http://schemas.microsoft.com/office/drawing/2014/main" id="{8F5EB537-12B2-4CC5-8602-65220C50F4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Tampungan Nomor Slide 5">
            <a:extLst>
              <a:ext uri="{FF2B5EF4-FFF2-40B4-BE49-F238E27FC236}">
                <a16:creationId xmlns:a16="http://schemas.microsoft.com/office/drawing/2014/main" id="{56C23495-A18B-4AD8-88FB-0BDE0A1CE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CE365-1574-445E-B433-45501B3B6E6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70497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judul 2">
            <a:extLst>
              <a:ext uri="{FF2B5EF4-FFF2-40B4-BE49-F238E27FC236}">
                <a16:creationId xmlns:a16="http://schemas.microsoft.com/office/drawing/2014/main" id="{C0A0958B-E2E3-4B5E-AB8E-EB50E03BE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395011"/>
            <a:ext cx="9144000" cy="916953"/>
          </a:xfrm>
        </p:spPr>
        <p:txBody>
          <a:bodyPr>
            <a:normAutofit/>
          </a:bodyPr>
          <a:lstStyle/>
          <a:p>
            <a:r>
              <a:rPr lang="en-US" dirty="0"/>
              <a:t>PERHITUNGAN BALOK</a:t>
            </a:r>
          </a:p>
          <a:p>
            <a:r>
              <a:rPr lang="en-US" dirty="0"/>
              <a:t> DENGAN BEBAN MERATA DAN TERPUSAT</a:t>
            </a:r>
            <a:endParaRPr lang="en-ID" dirty="0"/>
          </a:p>
        </p:txBody>
      </p:sp>
      <p:pic>
        <p:nvPicPr>
          <p:cNvPr id="4" name="Gambar 3">
            <a:extLst>
              <a:ext uri="{FF2B5EF4-FFF2-40B4-BE49-F238E27FC236}">
                <a16:creationId xmlns:a16="http://schemas.microsoft.com/office/drawing/2014/main" id="{51C34DF2-2F56-43A5-918E-578AFC28CD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59" t="29749" r="45870" b="17279"/>
          <a:stretch/>
        </p:blipFill>
        <p:spPr>
          <a:xfrm>
            <a:off x="940904" y="1311964"/>
            <a:ext cx="9144000" cy="4359966"/>
          </a:xfrm>
          <a:prstGeom prst="rect">
            <a:avLst/>
          </a:prstGeom>
        </p:spPr>
      </p:pic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B5414AC1-04BB-42E4-ABC8-11D9C8A39E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218"/>
              </p:ext>
            </p:extLst>
          </p:nvPr>
        </p:nvGraphicFramePr>
        <p:xfrm>
          <a:off x="1364974" y="5796133"/>
          <a:ext cx="3865492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219">
                  <a:extLst>
                    <a:ext uri="{9D8B030D-6E8A-4147-A177-3AD203B41FA5}">
                      <a16:colId xmlns:a16="http://schemas.microsoft.com/office/drawing/2014/main" val="2799504885"/>
                    </a:ext>
                  </a:extLst>
                </a:gridCol>
                <a:gridCol w="2259054">
                  <a:extLst>
                    <a:ext uri="{9D8B030D-6E8A-4147-A177-3AD203B41FA5}">
                      <a16:colId xmlns:a16="http://schemas.microsoft.com/office/drawing/2014/main" val="1344033773"/>
                    </a:ext>
                  </a:extLst>
                </a:gridCol>
                <a:gridCol w="803219">
                  <a:extLst>
                    <a:ext uri="{9D8B030D-6E8A-4147-A177-3AD203B41FA5}">
                      <a16:colId xmlns:a16="http://schemas.microsoft.com/office/drawing/2014/main" val="33386627"/>
                    </a:ext>
                  </a:extLst>
                </a:gridCol>
              </a:tblGrid>
              <a:tr h="222285"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Hitung :</a:t>
                      </a:r>
                      <a:endParaRPr lang="en-ID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1. Momen ultimite max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629074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 dirty="0">
                          <a:effectLst/>
                        </a:rPr>
                        <a:t>2. </a:t>
                      </a:r>
                      <a:r>
                        <a:rPr lang="en-ID" sz="1600" u="none" strike="noStrike" dirty="0" err="1">
                          <a:effectLst/>
                        </a:rPr>
                        <a:t>Dimensi</a:t>
                      </a:r>
                      <a:r>
                        <a:rPr lang="en-ID" sz="1600" u="none" strike="noStrike" dirty="0">
                          <a:effectLst/>
                        </a:rPr>
                        <a:t> dan </a:t>
                      </a:r>
                      <a:r>
                        <a:rPr lang="en-ID" sz="1600" u="none" strike="noStrike" dirty="0" err="1">
                          <a:effectLst/>
                        </a:rPr>
                        <a:t>Penulangan</a:t>
                      </a:r>
                      <a:r>
                        <a:rPr lang="en-ID" sz="1600" u="none" strike="noStrike" dirty="0">
                          <a:effectLst/>
                        </a:rPr>
                        <a:t> </a:t>
                      </a:r>
                      <a:r>
                        <a:rPr lang="en-ID" sz="1600" u="none" strike="noStrike" dirty="0" err="1">
                          <a:effectLst/>
                        </a:rPr>
                        <a:t>balok</a:t>
                      </a:r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610475"/>
                  </a:ext>
                </a:extLst>
              </a:tr>
              <a:tr h="222285"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600" u="none" strike="noStrike">
                          <a:effectLst/>
                        </a:rPr>
                        <a:t>3. Gambar penulangan</a:t>
                      </a:r>
                      <a:endParaRPr lang="en-ID" sz="1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82467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0782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4F8C08CA-0023-4D21-A42B-37CA84726D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5327506"/>
              </p:ext>
            </p:extLst>
          </p:nvPr>
        </p:nvGraphicFramePr>
        <p:xfrm>
          <a:off x="874645" y="864704"/>
          <a:ext cx="8958467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915617424"/>
                    </a:ext>
                  </a:extLst>
                </a:gridCol>
                <a:gridCol w="1085717">
                  <a:extLst>
                    <a:ext uri="{9D8B030D-6E8A-4147-A177-3AD203B41FA5}">
                      <a16:colId xmlns:a16="http://schemas.microsoft.com/office/drawing/2014/main" val="2247290217"/>
                    </a:ext>
                  </a:extLst>
                </a:gridCol>
                <a:gridCol w="160113">
                  <a:extLst>
                    <a:ext uri="{9D8B030D-6E8A-4147-A177-3AD203B41FA5}">
                      <a16:colId xmlns:a16="http://schemas.microsoft.com/office/drawing/2014/main" val="1814475698"/>
                    </a:ext>
                  </a:extLst>
                </a:gridCol>
                <a:gridCol w="357809">
                  <a:extLst>
                    <a:ext uri="{9D8B030D-6E8A-4147-A177-3AD203B41FA5}">
                      <a16:colId xmlns:a16="http://schemas.microsoft.com/office/drawing/2014/main" val="1699779565"/>
                    </a:ext>
                  </a:extLst>
                </a:gridCol>
                <a:gridCol w="1228663">
                  <a:extLst>
                    <a:ext uri="{9D8B030D-6E8A-4147-A177-3AD203B41FA5}">
                      <a16:colId xmlns:a16="http://schemas.microsoft.com/office/drawing/2014/main" val="3894372106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2111597508"/>
                    </a:ext>
                  </a:extLst>
                </a:gridCol>
                <a:gridCol w="1090963">
                  <a:extLst>
                    <a:ext uri="{9D8B030D-6E8A-4147-A177-3AD203B41FA5}">
                      <a16:colId xmlns:a16="http://schemas.microsoft.com/office/drawing/2014/main" val="2953617034"/>
                    </a:ext>
                  </a:extLst>
                </a:gridCol>
                <a:gridCol w="1007040">
                  <a:extLst>
                    <a:ext uri="{9D8B030D-6E8A-4147-A177-3AD203B41FA5}">
                      <a16:colId xmlns:a16="http://schemas.microsoft.com/office/drawing/2014/main" val="1951809179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563468323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1555142175"/>
                    </a:ext>
                  </a:extLst>
                </a:gridCol>
              </a:tblGrid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Penyelesaian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78733352"/>
                  </a:ext>
                </a:extLst>
              </a:tr>
              <a:tr h="224406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1. </a:t>
                      </a:r>
                      <a:r>
                        <a:rPr lang="en-ID" sz="2000" u="none" strike="noStrike" dirty="0" err="1">
                          <a:effectLst/>
                        </a:rPr>
                        <a:t>Dimensi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8889695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(1/8   </a:t>
                      </a:r>
                      <a:r>
                        <a:rPr lang="en-ID" sz="2000" u="none" strike="noStrike" dirty="0" err="1">
                          <a:effectLst/>
                        </a:rPr>
                        <a:t>s.d</a:t>
                      </a:r>
                      <a:r>
                        <a:rPr lang="en-ID" sz="2000" u="none" strike="noStrike" dirty="0">
                          <a:effectLst/>
                        </a:rPr>
                        <a:t>   1/16) L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( 1/2   s.d 2/3 ) h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5939775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1/9 x 4,00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D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=˜ 0,45 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½ x 0,45</a:t>
                      </a:r>
                      <a:endParaRPr lang="en-ID" sz="20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=˜ 0,20 </a:t>
                      </a:r>
                      <a:r>
                        <a:rPr lang="en-ID" sz="2000" u="none" strike="noStrike" dirty="0">
                          <a:effectLst/>
                        </a:rPr>
                        <a:t>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6205932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b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4957632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3519819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berat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sendiri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effectLst/>
                        </a:rPr>
                        <a:t>b x h x Bj beton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78701721"/>
                  </a:ext>
                </a:extLst>
              </a:tr>
              <a:tr h="224406"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Wbs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= 0,2x0,45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X 2400=  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kg/m'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3560118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>
                          <a:effectLst/>
                        </a:rPr>
                        <a:t>0,216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ID" sz="2000" u="none" strike="noStrike" dirty="0">
                          <a:effectLst/>
                        </a:rPr>
                        <a:t>0,216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ton/m'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4003334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1029937"/>
                  </a:ext>
                </a:extLst>
              </a:tr>
              <a:tr h="22440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2. </a:t>
                      </a:r>
                      <a:r>
                        <a:rPr lang="en-ID" sz="2000" u="none" strike="noStrike" dirty="0" err="1">
                          <a:effectLst/>
                        </a:rPr>
                        <a:t>Pembebanan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Balok</a:t>
                      </a:r>
                      <a:r>
                        <a:rPr lang="en-ID" sz="2000" u="none" strike="noStrike" dirty="0">
                          <a:effectLst/>
                        </a:rPr>
                        <a:t> ( Wu )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65345017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Wu 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>
                          <a:effectLst/>
                        </a:rPr>
                        <a:t>1,2 Wd + 1,6 Wl + 1,2 Wbs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4188929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Pu1=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P1 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71705211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Pu2=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1,2 P2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2"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33455088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4471266"/>
                  </a:ext>
                </a:extLst>
              </a:tr>
            </a:tbl>
          </a:graphicData>
        </a:graphic>
      </p:graphicFrame>
      <p:cxnSp>
        <p:nvCxnSpPr>
          <p:cNvPr id="3" name="Straight Arrow Connector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CxnSpPr/>
          <p:nvPr/>
        </p:nvCxnSpPr>
        <p:spPr>
          <a:xfrm flipV="1">
            <a:off x="6937375" y="9717088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" name="Straight Arrow Connector 13">
            <a:extLst>
              <a:ext uri="{FF2B5EF4-FFF2-40B4-BE49-F238E27FC236}">
                <a16:creationId xmlns:a16="http://schemas.microsoft.com/office/drawing/2014/main" id="{00000000-0008-0000-0000-00000E000000}"/>
              </a:ext>
            </a:extLst>
          </p:cNvPr>
          <p:cNvCxnSpPr/>
          <p:nvPr/>
        </p:nvCxnSpPr>
        <p:spPr>
          <a:xfrm flipV="1">
            <a:off x="6927850" y="991711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14">
            <a:extLst>
              <a:ext uri="{FF2B5EF4-FFF2-40B4-BE49-F238E27FC236}">
                <a16:creationId xmlns:a16="http://schemas.microsoft.com/office/drawing/2014/main" id="{00000000-0008-0000-0000-00000F000000}"/>
              </a:ext>
            </a:extLst>
          </p:cNvPr>
          <p:cNvCxnSpPr/>
          <p:nvPr/>
        </p:nvCxnSpPr>
        <p:spPr>
          <a:xfrm flipV="1">
            <a:off x="6956425" y="10126663"/>
            <a:ext cx="523875" cy="95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25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ambar 16">
            <a:extLst>
              <a:ext uri="{FF2B5EF4-FFF2-40B4-BE49-F238E27FC236}">
                <a16:creationId xmlns:a16="http://schemas.microsoft.com/office/drawing/2014/main" id="{9D1512D5-5C7D-43FE-ACD6-C440BC32DE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85290" y="2773310"/>
            <a:ext cx="5181600" cy="2970174"/>
          </a:xfrm>
          <a:prstGeom prst="rect">
            <a:avLst/>
          </a:prstGeom>
        </p:spPr>
      </p:pic>
      <p:graphicFrame>
        <p:nvGraphicFramePr>
          <p:cNvPr id="18" name="Tabel 17">
            <a:extLst>
              <a:ext uri="{FF2B5EF4-FFF2-40B4-BE49-F238E27FC236}">
                <a16:creationId xmlns:a16="http://schemas.microsoft.com/office/drawing/2014/main" id="{0FD4C6FD-2C50-49C2-B953-923972D55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821844"/>
              </p:ext>
            </p:extLst>
          </p:nvPr>
        </p:nvGraphicFramePr>
        <p:xfrm>
          <a:off x="437322" y="1975192"/>
          <a:ext cx="6028699" cy="329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22535">
                  <a:extLst>
                    <a:ext uri="{9D8B030D-6E8A-4147-A177-3AD203B41FA5}">
                      <a16:colId xmlns:a16="http://schemas.microsoft.com/office/drawing/2014/main" val="4208896976"/>
                    </a:ext>
                  </a:extLst>
                </a:gridCol>
                <a:gridCol w="1102421">
                  <a:extLst>
                    <a:ext uri="{9D8B030D-6E8A-4147-A177-3AD203B41FA5}">
                      <a16:colId xmlns:a16="http://schemas.microsoft.com/office/drawing/2014/main" val="3302777831"/>
                    </a:ext>
                  </a:extLst>
                </a:gridCol>
                <a:gridCol w="1773461">
                  <a:extLst>
                    <a:ext uri="{9D8B030D-6E8A-4147-A177-3AD203B41FA5}">
                      <a16:colId xmlns:a16="http://schemas.microsoft.com/office/drawing/2014/main" val="2421283418"/>
                    </a:ext>
                  </a:extLst>
                </a:gridCol>
                <a:gridCol w="1022535">
                  <a:extLst>
                    <a:ext uri="{9D8B030D-6E8A-4147-A177-3AD203B41FA5}">
                      <a16:colId xmlns:a16="http://schemas.microsoft.com/office/drawing/2014/main" val="2377056746"/>
                    </a:ext>
                  </a:extLst>
                </a:gridCol>
                <a:gridCol w="1107747">
                  <a:extLst>
                    <a:ext uri="{9D8B030D-6E8A-4147-A177-3AD203B41FA5}">
                      <a16:colId xmlns:a16="http://schemas.microsoft.com/office/drawing/2014/main" val="3831432909"/>
                    </a:ext>
                  </a:extLst>
                </a:gridCol>
              </a:tblGrid>
              <a:tr h="24910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3. </a:t>
                      </a:r>
                      <a:r>
                        <a:rPr lang="en-ID" sz="1800" u="none" strike="noStrike" dirty="0" err="1">
                          <a:effectLst/>
                        </a:rPr>
                        <a:t>Reaksi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r>
                        <a:rPr lang="en-ID" sz="1800" u="none" strike="noStrike" dirty="0" err="1">
                          <a:effectLst/>
                        </a:rPr>
                        <a:t>Tumpuan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35819341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a.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B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9619979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>
                          <a:effectLst/>
                        </a:rPr>
                        <a:t>RA . 4 -(Wu . 4 . 2) - (Pu1 . 2) - (Pu2 . 1) = 0</a:t>
                      </a:r>
                      <a:endParaRPr lang="fr-F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374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RA 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11,52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64637608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8451894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l-GR" sz="1800" u="none" strike="noStrike">
                          <a:effectLst/>
                        </a:rPr>
                        <a:t>Σ </a:t>
                      </a:r>
                      <a:r>
                        <a:rPr lang="en-ID" sz="1800" u="none" strike="noStrike">
                          <a:effectLst/>
                        </a:rPr>
                        <a:t>M A = 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73423403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-RB . 4 +(Wu . 4 . 2) + (Pu1. 2) + (Pu2 . 3) = 0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827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RB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13,92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07346595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78328227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Kontrol</a:t>
                      </a:r>
                      <a:r>
                        <a:rPr lang="en-ID" sz="1800" u="none" strike="noStrike" dirty="0">
                          <a:effectLst/>
                        </a:rPr>
                        <a:t>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27454912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fr-FR" sz="1800" u="none" strike="noStrike" dirty="0">
                          <a:effectLst/>
                        </a:rPr>
                        <a:t>RA + RB       =             (Wu* L) + Pu1 + Pu2</a:t>
                      </a:r>
                      <a:endParaRPr lang="fr-F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94908200"/>
                  </a:ext>
                </a:extLst>
              </a:tr>
              <a:tr h="24910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25,44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        25,44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</a:t>
                      </a:r>
                      <a:r>
                        <a:rPr lang="en-US" sz="1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oke</a:t>
                      </a:r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2898907"/>
                  </a:ext>
                </a:extLst>
              </a:tr>
            </a:tbl>
          </a:graphicData>
        </a:graphic>
      </p:graphicFrame>
      <p:pic>
        <p:nvPicPr>
          <p:cNvPr id="5" name="Gambar 4">
            <a:extLst>
              <a:ext uri="{FF2B5EF4-FFF2-40B4-BE49-F238E27FC236}">
                <a16:creationId xmlns:a16="http://schemas.microsoft.com/office/drawing/2014/main" id="{7133E66C-93A8-4A6C-8EAC-6D71A285F1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466021" y="441545"/>
            <a:ext cx="4916554" cy="1984513"/>
          </a:xfrm>
          <a:prstGeom prst="rect">
            <a:avLst/>
          </a:prstGeom>
        </p:spPr>
      </p:pic>
      <p:sp>
        <p:nvSpPr>
          <p:cNvPr id="2" name="Bentuk Bebas: Bentuk 1">
            <a:extLst>
              <a:ext uri="{FF2B5EF4-FFF2-40B4-BE49-F238E27FC236}">
                <a16:creationId xmlns:a16="http://schemas.microsoft.com/office/drawing/2014/main" id="{FE6FF19B-56A7-4E91-A58F-30610ED0158C}"/>
              </a:ext>
            </a:extLst>
          </p:cNvPr>
          <p:cNvSpPr/>
          <p:nvPr/>
        </p:nvSpPr>
        <p:spPr>
          <a:xfrm>
            <a:off x="7434471" y="820888"/>
            <a:ext cx="530087" cy="371808"/>
          </a:xfrm>
          <a:custGeom>
            <a:avLst/>
            <a:gdLst>
              <a:gd name="connsiteX0" fmla="*/ 0 w 530087"/>
              <a:gd name="connsiteY0" fmla="*/ 371808 h 371808"/>
              <a:gd name="connsiteX1" fmla="*/ 66261 w 530087"/>
              <a:gd name="connsiteY1" fmla="*/ 318799 h 371808"/>
              <a:gd name="connsiteX2" fmla="*/ 92766 w 530087"/>
              <a:gd name="connsiteY2" fmla="*/ 292295 h 371808"/>
              <a:gd name="connsiteX3" fmla="*/ 106018 w 530087"/>
              <a:gd name="connsiteY3" fmla="*/ 252538 h 371808"/>
              <a:gd name="connsiteX4" fmla="*/ 132522 w 530087"/>
              <a:gd name="connsiteY4" fmla="*/ 212782 h 371808"/>
              <a:gd name="connsiteX5" fmla="*/ 172279 w 530087"/>
              <a:gd name="connsiteY5" fmla="*/ 146521 h 371808"/>
              <a:gd name="connsiteX6" fmla="*/ 251792 w 530087"/>
              <a:gd name="connsiteY6" fmla="*/ 40504 h 371808"/>
              <a:gd name="connsiteX7" fmla="*/ 265044 w 530087"/>
              <a:gd name="connsiteY7" fmla="*/ 747 h 371808"/>
              <a:gd name="connsiteX8" fmla="*/ 371061 w 530087"/>
              <a:gd name="connsiteY8" fmla="*/ 27251 h 371808"/>
              <a:gd name="connsiteX9" fmla="*/ 463827 w 530087"/>
              <a:gd name="connsiteY9" fmla="*/ 13999 h 371808"/>
              <a:gd name="connsiteX10" fmla="*/ 530087 w 530087"/>
              <a:gd name="connsiteY10" fmla="*/ 747 h 37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30087" h="371808">
                <a:moveTo>
                  <a:pt x="0" y="371808"/>
                </a:moveTo>
                <a:cubicBezTo>
                  <a:pt x="22087" y="354138"/>
                  <a:pt x="44785" y="337207"/>
                  <a:pt x="66261" y="318799"/>
                </a:cubicBezTo>
                <a:cubicBezTo>
                  <a:pt x="75747" y="310668"/>
                  <a:pt x="86338" y="303009"/>
                  <a:pt x="92766" y="292295"/>
                </a:cubicBezTo>
                <a:cubicBezTo>
                  <a:pt x="99953" y="280317"/>
                  <a:pt x="99771" y="265032"/>
                  <a:pt x="106018" y="252538"/>
                </a:cubicBezTo>
                <a:cubicBezTo>
                  <a:pt x="113141" y="238292"/>
                  <a:pt x="123687" y="226034"/>
                  <a:pt x="132522" y="212782"/>
                </a:cubicBezTo>
                <a:cubicBezTo>
                  <a:pt x="157861" y="136763"/>
                  <a:pt x="128619" y="204734"/>
                  <a:pt x="172279" y="146521"/>
                </a:cubicBezTo>
                <a:cubicBezTo>
                  <a:pt x="262188" y="26643"/>
                  <a:pt x="191007" y="101287"/>
                  <a:pt x="251792" y="40504"/>
                </a:cubicBezTo>
                <a:cubicBezTo>
                  <a:pt x="256209" y="27252"/>
                  <a:pt x="251792" y="5165"/>
                  <a:pt x="265044" y="747"/>
                </a:cubicBezTo>
                <a:cubicBezTo>
                  <a:pt x="281036" y="-4584"/>
                  <a:pt x="349606" y="20099"/>
                  <a:pt x="371061" y="27251"/>
                </a:cubicBezTo>
                <a:cubicBezTo>
                  <a:pt x="401983" y="22834"/>
                  <a:pt x="433095" y="19587"/>
                  <a:pt x="463827" y="13999"/>
                </a:cubicBezTo>
                <a:cubicBezTo>
                  <a:pt x="542607" y="-324"/>
                  <a:pt x="493411" y="747"/>
                  <a:pt x="530087" y="74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Kotak Teks 2">
            <a:extLst>
              <a:ext uri="{FF2B5EF4-FFF2-40B4-BE49-F238E27FC236}">
                <a16:creationId xmlns:a16="http://schemas.microsoft.com/office/drawing/2014/main" id="{E2268B07-0A3A-4E98-A365-54F0F6BDCBF2}"/>
              </a:ext>
            </a:extLst>
          </p:cNvPr>
          <p:cNvSpPr txBox="1"/>
          <p:nvPr/>
        </p:nvSpPr>
        <p:spPr>
          <a:xfrm>
            <a:off x="7922724" y="627974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Wu</a:t>
            </a:r>
            <a:endParaRPr lang="en-ID" dirty="0"/>
          </a:p>
        </p:txBody>
      </p:sp>
      <p:sp>
        <p:nvSpPr>
          <p:cNvPr id="4" name="Kotak Teks 3">
            <a:extLst>
              <a:ext uri="{FF2B5EF4-FFF2-40B4-BE49-F238E27FC236}">
                <a16:creationId xmlns:a16="http://schemas.microsoft.com/office/drawing/2014/main" id="{5E4DC0CB-88B9-435E-8D04-8B018491DBB1}"/>
              </a:ext>
            </a:extLst>
          </p:cNvPr>
          <p:cNvSpPr txBox="1"/>
          <p:nvPr/>
        </p:nvSpPr>
        <p:spPr>
          <a:xfrm>
            <a:off x="9028937" y="409385"/>
            <a:ext cx="624236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Pu1</a:t>
            </a:r>
            <a:endParaRPr lang="en-ID" dirty="0"/>
          </a:p>
        </p:txBody>
      </p:sp>
      <p:sp>
        <p:nvSpPr>
          <p:cNvPr id="7" name="Kotak Teks 6">
            <a:extLst>
              <a:ext uri="{FF2B5EF4-FFF2-40B4-BE49-F238E27FC236}">
                <a16:creationId xmlns:a16="http://schemas.microsoft.com/office/drawing/2014/main" id="{6AC98CE9-E55F-4039-A83B-C7C96DE6F7C2}"/>
              </a:ext>
            </a:extLst>
          </p:cNvPr>
          <p:cNvSpPr txBox="1"/>
          <p:nvPr/>
        </p:nvSpPr>
        <p:spPr>
          <a:xfrm>
            <a:off x="9830691" y="396133"/>
            <a:ext cx="624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Pu2</a:t>
            </a:r>
            <a:endParaRPr lang="en-ID" dirty="0"/>
          </a:p>
        </p:txBody>
      </p:sp>
      <p:sp>
        <p:nvSpPr>
          <p:cNvPr id="11" name="Kotak Teks 10">
            <a:extLst>
              <a:ext uri="{FF2B5EF4-FFF2-40B4-BE49-F238E27FC236}">
                <a16:creationId xmlns:a16="http://schemas.microsoft.com/office/drawing/2014/main" id="{0AA45661-6A44-4613-92E2-D434EE23DC89}"/>
              </a:ext>
            </a:extLst>
          </p:cNvPr>
          <p:cNvSpPr txBox="1"/>
          <p:nvPr/>
        </p:nvSpPr>
        <p:spPr>
          <a:xfrm>
            <a:off x="8710885" y="3113559"/>
            <a:ext cx="1875183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11,52-(Wux2,00)</a:t>
            </a:r>
            <a:endParaRPr lang="en-ID" dirty="0"/>
          </a:p>
        </p:txBody>
      </p:sp>
      <p:graphicFrame>
        <p:nvGraphicFramePr>
          <p:cNvPr id="12" name="Tabel 11">
            <a:extLst>
              <a:ext uri="{FF2B5EF4-FFF2-40B4-BE49-F238E27FC236}">
                <a16:creationId xmlns:a16="http://schemas.microsoft.com/office/drawing/2014/main" id="{377BA045-2D98-43CF-B962-8978E20F36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2857165"/>
              </p:ext>
            </p:extLst>
          </p:nvPr>
        </p:nvGraphicFramePr>
        <p:xfrm>
          <a:off x="1020797" y="540106"/>
          <a:ext cx="3021122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7040">
                  <a:extLst>
                    <a:ext uri="{9D8B030D-6E8A-4147-A177-3AD203B41FA5}">
                      <a16:colId xmlns:a16="http://schemas.microsoft.com/office/drawing/2014/main" val="1479666015"/>
                    </a:ext>
                  </a:extLst>
                </a:gridCol>
                <a:gridCol w="1152692">
                  <a:extLst>
                    <a:ext uri="{9D8B030D-6E8A-4147-A177-3AD203B41FA5}">
                      <a16:colId xmlns:a16="http://schemas.microsoft.com/office/drawing/2014/main" val="2273630806"/>
                    </a:ext>
                  </a:extLst>
                </a:gridCol>
                <a:gridCol w="861390">
                  <a:extLst>
                    <a:ext uri="{9D8B030D-6E8A-4147-A177-3AD203B41FA5}">
                      <a16:colId xmlns:a16="http://schemas.microsoft.com/office/drawing/2014/main" val="2564603121"/>
                    </a:ext>
                  </a:extLst>
                </a:gridCol>
              </a:tblGrid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Wu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4,26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ton/m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60832883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Pu1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3,60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38256705"/>
                  </a:ext>
                </a:extLst>
              </a:tr>
              <a:tr h="224406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Pu2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          4,80 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ton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62478453"/>
                  </a:ext>
                </a:extLst>
              </a:tr>
            </a:tbl>
          </a:graphicData>
        </a:graphic>
      </p:graphicFrame>
      <p:sp>
        <p:nvSpPr>
          <p:cNvPr id="20" name="Kotak Teks 19">
            <a:extLst>
              <a:ext uri="{FF2B5EF4-FFF2-40B4-BE49-F238E27FC236}">
                <a16:creationId xmlns:a16="http://schemas.microsoft.com/office/drawing/2014/main" id="{E5CC0EA4-F386-4158-A353-610DAA294EEF}"/>
              </a:ext>
            </a:extLst>
          </p:cNvPr>
          <p:cNvSpPr txBox="1"/>
          <p:nvPr/>
        </p:nvSpPr>
        <p:spPr>
          <a:xfrm>
            <a:off x="4558742" y="47795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audio</a:t>
            </a:r>
            <a:endParaRPr lang="en-ID" dirty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8242663" y="2521131"/>
            <a:ext cx="13063" cy="3670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7328266" y="5146766"/>
            <a:ext cx="897552" cy="74458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040983" y="2634342"/>
            <a:ext cx="13063" cy="36706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951495" y="3174273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7,26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2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59C2FD6F-0238-4358-94D7-EF2E762A4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5715410"/>
              </p:ext>
            </p:extLst>
          </p:nvPr>
        </p:nvGraphicFramePr>
        <p:xfrm>
          <a:off x="304230" y="505211"/>
          <a:ext cx="6639908" cy="36343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46407">
                  <a:extLst>
                    <a:ext uri="{9D8B030D-6E8A-4147-A177-3AD203B41FA5}">
                      <a16:colId xmlns:a16="http://schemas.microsoft.com/office/drawing/2014/main" val="2925122170"/>
                    </a:ext>
                  </a:extLst>
                </a:gridCol>
                <a:gridCol w="804719">
                  <a:extLst>
                    <a:ext uri="{9D8B030D-6E8A-4147-A177-3AD203B41FA5}">
                      <a16:colId xmlns:a16="http://schemas.microsoft.com/office/drawing/2014/main" val="2805070878"/>
                    </a:ext>
                  </a:extLst>
                </a:gridCol>
                <a:gridCol w="1576958">
                  <a:extLst>
                    <a:ext uri="{9D8B030D-6E8A-4147-A177-3AD203B41FA5}">
                      <a16:colId xmlns:a16="http://schemas.microsoft.com/office/drawing/2014/main" val="2406614885"/>
                    </a:ext>
                  </a:extLst>
                </a:gridCol>
                <a:gridCol w="238539">
                  <a:extLst>
                    <a:ext uri="{9D8B030D-6E8A-4147-A177-3AD203B41FA5}">
                      <a16:colId xmlns:a16="http://schemas.microsoft.com/office/drawing/2014/main" val="2193801727"/>
                    </a:ext>
                  </a:extLst>
                </a:gridCol>
                <a:gridCol w="1008664">
                  <a:extLst>
                    <a:ext uri="{9D8B030D-6E8A-4147-A177-3AD203B41FA5}">
                      <a16:colId xmlns:a16="http://schemas.microsoft.com/office/drawing/2014/main" val="2698748757"/>
                    </a:ext>
                  </a:extLst>
                </a:gridCol>
                <a:gridCol w="25400">
                  <a:extLst>
                    <a:ext uri="{9D8B030D-6E8A-4147-A177-3AD203B41FA5}">
                      <a16:colId xmlns:a16="http://schemas.microsoft.com/office/drawing/2014/main" val="1280578664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639879932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3101910568"/>
                    </a:ext>
                  </a:extLst>
                </a:gridCol>
                <a:gridCol w="746407">
                  <a:extLst>
                    <a:ext uri="{9D8B030D-6E8A-4147-A177-3AD203B41FA5}">
                      <a16:colId xmlns:a16="http://schemas.microsoft.com/office/drawing/2014/main" val="2190519410"/>
                    </a:ext>
                  </a:extLst>
                </a:gridCol>
              </a:tblGrid>
              <a:tr h="466192">
                <a:tc gridSpan="4">
                  <a:txBody>
                    <a:bodyPr/>
                    <a:lstStyle/>
                    <a:p>
                      <a:pPr algn="l" fontAlgn="b"/>
                      <a:r>
                        <a:rPr lang="it-IT" sz="1800" u="none" strike="noStrike" dirty="0">
                          <a:effectLst/>
                        </a:rPr>
                        <a:t>4. </a:t>
                      </a:r>
                      <a:r>
                        <a:rPr lang="it-IT" sz="18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Momen Maximum terjadi di   Pu1</a:t>
                      </a:r>
                      <a:endParaRPr lang="it-IT" sz="18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6630600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pl-PL" sz="1800" u="none" strike="noStrike" dirty="0">
                          <a:effectLst/>
                        </a:rPr>
                        <a:t>M max = RA . 2 -  0,5*Wu*2^2</a:t>
                      </a:r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pl-PL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7914699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26043505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M max =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        14,52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ton.m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rowSpan="4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3206978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  14.518,40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kg.m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1 kg =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>
                          <a:effectLst/>
                        </a:rPr>
                        <a:t>10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46791371"/>
                  </a:ext>
                </a:extLst>
              </a:tr>
              <a:tr h="466192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         145.184,00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99804200"/>
                  </a:ext>
                </a:extLst>
              </a:tr>
              <a:tr h="699289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atau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145.184.000,00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>
                          <a:effectLst/>
                        </a:rPr>
                        <a:t>N.mm</a:t>
                      </a:r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v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3430425"/>
                  </a:ext>
                </a:extLst>
              </a:tr>
              <a:tr h="233096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 err="1">
                          <a:effectLst/>
                        </a:rPr>
                        <a:t>atau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08647162"/>
                  </a:ext>
                </a:extLst>
              </a:tr>
            </a:tbl>
          </a:graphicData>
        </a:graphic>
      </p:graphicFrame>
      <p:pic>
        <p:nvPicPr>
          <p:cNvPr id="3" name="Gambar 2">
            <a:extLst>
              <a:ext uri="{FF2B5EF4-FFF2-40B4-BE49-F238E27FC236}">
                <a16:creationId xmlns:a16="http://schemas.microsoft.com/office/drawing/2014/main" id="{397A59E2-386C-4824-A035-75F670C8C4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364" t="34890" r="33478" b="31815"/>
          <a:stretch/>
        </p:blipFill>
        <p:spPr>
          <a:xfrm>
            <a:off x="6506296" y="2654485"/>
            <a:ext cx="5381474" cy="2970174"/>
          </a:xfrm>
          <a:prstGeom prst="rect">
            <a:avLst/>
          </a:prstGeom>
        </p:spPr>
      </p:pic>
      <p:pic>
        <p:nvPicPr>
          <p:cNvPr id="5" name="Gambar 4">
            <a:extLst>
              <a:ext uri="{FF2B5EF4-FFF2-40B4-BE49-F238E27FC236}">
                <a16:creationId xmlns:a16="http://schemas.microsoft.com/office/drawing/2014/main" id="{641FBBE9-A62F-4C42-A35C-73EC5833D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01" t="31359" r="63770" b="44530"/>
          <a:stretch/>
        </p:blipFill>
        <p:spPr>
          <a:xfrm>
            <a:off x="6506295" y="430489"/>
            <a:ext cx="4876279" cy="198451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8378456" y="1297172"/>
            <a:ext cx="0" cy="425302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919836" y="1592625"/>
            <a:ext cx="917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Q=wu.2</a:t>
            </a:r>
            <a:endParaRPr lang="id-ID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283302" y="1212112"/>
            <a:ext cx="2169042" cy="8506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457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86">
            <a:extLst>
              <a:ext uri="{63B3BB69-23CF-44E3-9099-C40C66FF867C}">
                <a14:compatExt xmlns:a14="http://schemas.microsoft.com/office/drawing/2010/main" spid="_x0000_s1026"/>
              </a:ext>
              <a:ext uri="{FF2B5EF4-FFF2-40B4-BE49-F238E27FC236}">
                <a16:creationId xmlns:a16="http://schemas.microsoft.com/office/drawing/2014/main" id="{00000000-0008-0000-0000-000002040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25" y="16079788"/>
            <a:ext cx="2676525" cy="390525"/>
          </a:xfrm>
          <a:prstGeom prst="rect">
            <a:avLst/>
          </a:prstGeom>
        </p:spPr>
      </p:pic>
      <p:cxnSp>
        <p:nvCxnSpPr>
          <p:cNvPr id="4" name="Straight Arrow Connector 8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CxnSpPr/>
          <p:nvPr/>
        </p:nvCxnSpPr>
        <p:spPr>
          <a:xfrm>
            <a:off x="6604000" y="14965363"/>
            <a:ext cx="600075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5" name="Gambar 4">
            <a:extLst>
              <a:ext uri="{FF2B5EF4-FFF2-40B4-BE49-F238E27FC236}">
                <a16:creationId xmlns:a16="http://schemas.microsoft.com/office/drawing/2014/main" id="{629556D2-6C77-4ECA-B23A-E7B2C530A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39" t="29749" r="48370" b="16699"/>
          <a:stretch/>
        </p:blipFill>
        <p:spPr>
          <a:xfrm>
            <a:off x="616916" y="825492"/>
            <a:ext cx="7421217" cy="5261099"/>
          </a:xfrm>
          <a:prstGeom prst="rect">
            <a:avLst/>
          </a:prstGeom>
        </p:spPr>
      </p:pic>
      <p:pic>
        <p:nvPicPr>
          <p:cNvPr id="7" name="Gambar 6">
            <a:extLst>
              <a:ext uri="{FF2B5EF4-FFF2-40B4-BE49-F238E27FC236}">
                <a16:creationId xmlns:a16="http://schemas.microsoft.com/office/drawing/2014/main" id="{91898657-C95A-4F97-B6D0-E99ECDD4B87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759" t="55473" r="79239" b="18373"/>
          <a:stretch/>
        </p:blipFill>
        <p:spPr>
          <a:xfrm>
            <a:off x="7752522" y="825492"/>
            <a:ext cx="3617844" cy="21529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69712" y="5018567"/>
            <a:ext cx="3850862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Bila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dirty="0" smtClean="0">
                <a:solidFill>
                  <a:srgbClr val="FF0000"/>
                </a:solidFill>
              </a:rPr>
              <a:t> &lt;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  <a:r>
              <a:rPr lang="id-ID" dirty="0" smtClean="0">
                <a:solidFill>
                  <a:srgbClr val="FF0000"/>
                </a:solidFill>
              </a:rPr>
              <a:t> maka dipakai nilai </a:t>
            </a:r>
            <a:r>
              <a:rPr lang="el-GR" dirty="0" smtClean="0">
                <a:solidFill>
                  <a:srgbClr val="FF0000"/>
                </a:solidFill>
              </a:rPr>
              <a:t>ρ</a:t>
            </a:r>
            <a:r>
              <a:rPr lang="id-ID" sz="1400" dirty="0" smtClean="0">
                <a:solidFill>
                  <a:srgbClr val="FF0000"/>
                </a:solidFill>
              </a:rPr>
              <a:t>min</a:t>
            </a:r>
          </a:p>
          <a:p>
            <a:r>
              <a:rPr lang="id-ID" sz="1400" dirty="0">
                <a:solidFill>
                  <a:srgbClr val="FF0000"/>
                </a:solidFill>
              </a:rPr>
              <a:t>Bila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400" dirty="0">
                <a:solidFill>
                  <a:srgbClr val="FF0000"/>
                </a:solidFill>
              </a:rPr>
              <a:t> </a:t>
            </a:r>
            <a:r>
              <a:rPr lang="id-ID" sz="1400" dirty="0" smtClean="0">
                <a:solidFill>
                  <a:srgbClr val="FF0000"/>
                </a:solidFill>
              </a:rPr>
              <a:t>&gt; </a:t>
            </a:r>
            <a:r>
              <a:rPr lang="el-GR" sz="1400" dirty="0">
                <a:solidFill>
                  <a:srgbClr val="FF0000"/>
                </a:solidFill>
              </a:rPr>
              <a:t>ρ</a:t>
            </a:r>
            <a:r>
              <a:rPr lang="id-ID" sz="1100" dirty="0" smtClean="0">
                <a:solidFill>
                  <a:srgbClr val="FF0000"/>
                </a:solidFill>
              </a:rPr>
              <a:t>max</a:t>
            </a:r>
            <a:r>
              <a:rPr lang="id-ID" sz="1400" dirty="0" smtClean="0">
                <a:solidFill>
                  <a:srgbClr val="FF0000"/>
                </a:solidFill>
              </a:rPr>
              <a:t> </a:t>
            </a:r>
            <a:r>
              <a:rPr lang="id-ID" sz="1400" dirty="0">
                <a:solidFill>
                  <a:srgbClr val="FF0000"/>
                </a:solidFill>
              </a:rPr>
              <a:t>maka </a:t>
            </a:r>
            <a:r>
              <a:rPr lang="id-ID" sz="1400" dirty="0" smtClean="0">
                <a:solidFill>
                  <a:srgbClr val="FF0000"/>
                </a:solidFill>
              </a:rPr>
              <a:t>dimensi balok harus diperbesar</a:t>
            </a:r>
            <a:endParaRPr lang="id-ID" sz="1100" dirty="0">
              <a:solidFill>
                <a:srgbClr val="FF0000"/>
              </a:solidFill>
            </a:endParaRPr>
          </a:p>
          <a:p>
            <a:endParaRPr lang="id-ID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2764465" y="1020725"/>
            <a:ext cx="8851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= 1,4/250</a:t>
            </a:r>
            <a:endParaRPr lang="id-ID" sz="1400" dirty="0"/>
          </a:p>
        </p:txBody>
      </p:sp>
    </p:spTree>
    <p:extLst>
      <p:ext uri="{BB962C8B-B14F-4D97-AF65-F5344CB8AC3E}">
        <p14:creationId xmlns:p14="http://schemas.microsoft.com/office/powerpoint/2010/main" val="26820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>
            <a:extLst>
              <a:ext uri="{FF2B5EF4-FFF2-40B4-BE49-F238E27FC236}">
                <a16:creationId xmlns:a16="http://schemas.microsoft.com/office/drawing/2014/main" id="{EFD0384A-A51A-4FAB-9EFA-37773A10A3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506176"/>
              </p:ext>
            </p:extLst>
          </p:nvPr>
        </p:nvGraphicFramePr>
        <p:xfrm>
          <a:off x="490333" y="560461"/>
          <a:ext cx="6041612" cy="43362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51337">
                  <a:extLst>
                    <a:ext uri="{9D8B030D-6E8A-4147-A177-3AD203B41FA5}">
                      <a16:colId xmlns:a16="http://schemas.microsoft.com/office/drawing/2014/main" val="1155665001"/>
                    </a:ext>
                  </a:extLst>
                </a:gridCol>
                <a:gridCol w="1535717">
                  <a:extLst>
                    <a:ext uri="{9D8B030D-6E8A-4147-A177-3AD203B41FA5}">
                      <a16:colId xmlns:a16="http://schemas.microsoft.com/office/drawing/2014/main" val="1564387049"/>
                    </a:ext>
                  </a:extLst>
                </a:gridCol>
                <a:gridCol w="1451337">
                  <a:extLst>
                    <a:ext uri="{9D8B030D-6E8A-4147-A177-3AD203B41FA5}">
                      <a16:colId xmlns:a16="http://schemas.microsoft.com/office/drawing/2014/main" val="1902201548"/>
                    </a:ext>
                  </a:extLst>
                </a:gridCol>
                <a:gridCol w="1603221">
                  <a:extLst>
                    <a:ext uri="{9D8B030D-6E8A-4147-A177-3AD203B41FA5}">
                      <a16:colId xmlns:a16="http://schemas.microsoft.com/office/drawing/2014/main" val="3903773353"/>
                    </a:ext>
                  </a:extLst>
                </a:gridCol>
              </a:tblGrid>
              <a:tr h="373817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ANALISA PENULANGAN BALOK</a:t>
                      </a:r>
                      <a:endParaRPr lang="en-ID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29024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38961366"/>
                  </a:ext>
                </a:extLst>
              </a:tr>
              <a:tr h="28036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sng" strike="noStrike" dirty="0">
                          <a:effectLst/>
                        </a:rPr>
                        <a:t>Data :</a:t>
                      </a:r>
                      <a:endParaRPr lang="en-ID" sz="2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58626354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h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01745415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b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1683010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d'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260246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d = h-d'=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400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mm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76282123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az-Cyrl-AZ" sz="2000" u="none" strike="noStrike" dirty="0">
                          <a:effectLst/>
                        </a:rPr>
                        <a:t>Ф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0,8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359211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fc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35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>
                          <a:effectLst/>
                        </a:rPr>
                        <a:t>MPa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83258840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fy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250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Mpa</a:t>
                      </a:r>
                      <a:endParaRPr lang="en-ID" sz="2000" u="none" strike="noStrike" dirty="0">
                        <a:effectLst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2272538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 err="1">
                          <a:effectLst/>
                        </a:rPr>
                        <a:t>ρmin</a:t>
                      </a:r>
                      <a:r>
                        <a:rPr lang="en-ID" sz="2000" u="none" strike="noStrike" dirty="0">
                          <a:effectLst/>
                        </a:rPr>
                        <a:t>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0,0056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56800997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l-GR" sz="2000" u="none" strike="noStrike" dirty="0">
                          <a:effectLst/>
                        </a:rPr>
                        <a:t>ρ</a:t>
                      </a:r>
                      <a:r>
                        <a:rPr lang="en-ID" sz="2000" u="none" strike="noStrike" dirty="0">
                          <a:effectLst/>
                        </a:rPr>
                        <a:t>max=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>
                          <a:effectLst/>
                        </a:rPr>
                        <a:t>0,0342</a:t>
                      </a:r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11359732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p 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25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 (</a:t>
                      </a:r>
                      <a:r>
                        <a:rPr lang="en-ID" sz="2000" u="none" strike="noStrike" dirty="0" err="1">
                          <a:effectLst/>
                        </a:rPr>
                        <a:t>selimut</a:t>
                      </a:r>
                      <a:r>
                        <a:rPr lang="en-ID" sz="2000" u="none" strike="noStrike" dirty="0">
                          <a:effectLst/>
                        </a:rPr>
                        <a:t> </a:t>
                      </a:r>
                      <a:r>
                        <a:rPr lang="en-ID" sz="2000" u="none" strike="noStrike" dirty="0" err="1">
                          <a:effectLst/>
                        </a:rPr>
                        <a:t>beton</a:t>
                      </a:r>
                      <a:r>
                        <a:rPr lang="en-ID" sz="2000" u="none" strike="noStrike" dirty="0">
                          <a:effectLst/>
                        </a:rPr>
                        <a:t>)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097916"/>
                  </a:ext>
                </a:extLst>
              </a:tr>
              <a:tr h="267012"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Ф </a:t>
                      </a:r>
                      <a:r>
                        <a:rPr lang="en-ID" sz="2000" u="none" strike="noStrike" dirty="0" err="1">
                          <a:effectLst/>
                        </a:rPr>
                        <a:t>sengkang</a:t>
                      </a:r>
                      <a:r>
                        <a:rPr lang="en-ID" sz="2000" u="none" strike="noStrike" dirty="0">
                          <a:effectLst/>
                        </a:rPr>
                        <a:t>=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2000" u="none" strike="noStrike" dirty="0">
                          <a:effectLst/>
                        </a:rPr>
                        <a:t>8</a:t>
                      </a:r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2000" u="none" strike="noStrike" dirty="0">
                          <a:effectLst/>
                        </a:rPr>
                        <a:t>Mm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7141614"/>
                  </a:ext>
                </a:extLst>
              </a:tr>
            </a:tbl>
          </a:graphicData>
        </a:graphic>
      </p:graphicFrame>
      <p:graphicFrame>
        <p:nvGraphicFramePr>
          <p:cNvPr id="3" name="Objek 2">
            <a:extLst>
              <a:ext uri="{FF2B5EF4-FFF2-40B4-BE49-F238E27FC236}">
                <a16:creationId xmlns:a16="http://schemas.microsoft.com/office/drawing/2014/main" id="{6B2747C0-357E-4F61-846C-9557328796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971490"/>
              </p:ext>
            </p:extLst>
          </p:nvPr>
        </p:nvGraphicFramePr>
        <p:xfrm>
          <a:off x="5342021" y="487734"/>
          <a:ext cx="5041232" cy="26033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r:id="rId3" imgW="1536480" imgH="1803240" progId="">
                  <p:embed/>
                </p:oleObj>
              </mc:Choice>
              <mc:Fallback>
                <p:oleObj r:id="rId3" imgW="1536480" imgH="1803240" progId="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2021" y="487734"/>
                        <a:ext cx="5041232" cy="260339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9344660"/>
              </p:ext>
            </p:extLst>
          </p:nvPr>
        </p:nvGraphicFramePr>
        <p:xfrm>
          <a:off x="6087979" y="3249201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7" name="Persegi Panjang 6">
            <a:extLst>
              <a:ext uri="{FF2B5EF4-FFF2-40B4-BE49-F238E27FC236}">
                <a16:creationId xmlns:a16="http://schemas.microsoft.com/office/drawing/2014/main" id="{38479C2D-2457-4899-9C85-CAB359ED6AE6}"/>
              </a:ext>
            </a:extLst>
          </p:cNvPr>
          <p:cNvSpPr/>
          <p:nvPr/>
        </p:nvSpPr>
        <p:spPr>
          <a:xfrm>
            <a:off x="490333" y="5153511"/>
            <a:ext cx="20949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it-IT" dirty="0">
                <a:solidFill>
                  <a:srgbClr val="FF0000"/>
                </a:solidFill>
              </a:rPr>
              <a:t>Momen Maximum =</a:t>
            </a:r>
            <a:endParaRPr lang="it-IT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Tabel 7">
            <a:extLst>
              <a:ext uri="{FF2B5EF4-FFF2-40B4-BE49-F238E27FC236}">
                <a16:creationId xmlns:a16="http://schemas.microsoft.com/office/drawing/2014/main" id="{10A56B15-3F57-42A4-AD1D-BBC1D2BF69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3162661"/>
              </p:ext>
            </p:extLst>
          </p:nvPr>
        </p:nvGraphicFramePr>
        <p:xfrm>
          <a:off x="490333" y="5522298"/>
          <a:ext cx="2824161" cy="7752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6958">
                  <a:extLst>
                    <a:ext uri="{9D8B030D-6E8A-4147-A177-3AD203B41FA5}">
                      <a16:colId xmlns:a16="http://schemas.microsoft.com/office/drawing/2014/main" val="1948331758"/>
                    </a:ext>
                  </a:extLst>
                </a:gridCol>
                <a:gridCol w="1247203">
                  <a:extLst>
                    <a:ext uri="{9D8B030D-6E8A-4147-A177-3AD203B41FA5}">
                      <a16:colId xmlns:a16="http://schemas.microsoft.com/office/drawing/2014/main" val="594660182"/>
                    </a:ext>
                  </a:extLst>
                </a:gridCol>
              </a:tblGrid>
              <a:tr h="500921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    145.184.000 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58458839"/>
                  </a:ext>
                </a:extLst>
              </a:tr>
              <a:tr h="196503"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1,452E+08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N.mm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983726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07506" y="3624572"/>
            <a:ext cx="45776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>
                <a:solidFill>
                  <a:srgbClr val="FF0000"/>
                </a:solidFill>
              </a:rPr>
              <a:t>Jarak sisi luar antar tulangan pokok min 25 mm</a:t>
            </a:r>
            <a:endParaRPr lang="id-ID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87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6C9A54F7-5B70-47E4-97EF-FA5846055C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393" t="38671" r="46975" b="29924"/>
          <a:stretch/>
        </p:blipFill>
        <p:spPr>
          <a:xfrm>
            <a:off x="927657" y="581820"/>
            <a:ext cx="6851375" cy="2542380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CBF11CE9-154F-4AD3-837C-397E279054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8" t="42895" r="28696" b="27912"/>
          <a:stretch/>
        </p:blipFill>
        <p:spPr>
          <a:xfrm>
            <a:off x="636110" y="3694682"/>
            <a:ext cx="10098157" cy="2542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0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91916" y="1311443"/>
            <a:ext cx="2394284" cy="38140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3" name="Oval 2"/>
          <p:cNvSpPr/>
          <p:nvPr/>
        </p:nvSpPr>
        <p:spPr>
          <a:xfrm>
            <a:off x="1910510" y="4455695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" name="Oval 3"/>
          <p:cNvSpPr/>
          <p:nvPr/>
        </p:nvSpPr>
        <p:spPr>
          <a:xfrm>
            <a:off x="2579267" y="4437637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Oval 4"/>
          <p:cNvSpPr/>
          <p:nvPr/>
        </p:nvSpPr>
        <p:spPr>
          <a:xfrm>
            <a:off x="3216444" y="4443659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7" name="Straight Connector 6"/>
          <p:cNvCxnSpPr/>
          <p:nvPr/>
        </p:nvCxnSpPr>
        <p:spPr>
          <a:xfrm>
            <a:off x="998621" y="5931568"/>
            <a:ext cx="3200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91916" y="5621144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886200" y="5556977"/>
            <a:ext cx="0" cy="6954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203187" y="5896673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b</a:t>
            </a:r>
            <a:r>
              <a:rPr lang="id-ID" sz="1400" dirty="0" smtClean="0"/>
              <a:t>=200 mm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82408" y="3064559"/>
            <a:ext cx="9685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h=450 mm</a:t>
            </a:r>
            <a:endParaRPr lang="id-ID" sz="1400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66675" y="1082842"/>
            <a:ext cx="0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733919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73166" y="512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59974" y="1082842"/>
            <a:ext cx="12022" cy="42832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H="1">
            <a:off x="4385507" y="1311443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4367475" y="4620327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361454" y="5105602"/>
            <a:ext cx="37297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4559974" y="2746857"/>
            <a:ext cx="10486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d = 400 mm</a:t>
            </a:r>
            <a:endParaRPr lang="id-ID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559974" y="4675064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d</a:t>
            </a:r>
            <a:r>
              <a:rPr lang="id-ID" sz="1400" dirty="0" smtClean="0"/>
              <a:t>’=50 mm</a:t>
            </a:r>
            <a:endParaRPr lang="id-ID" sz="1400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09796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579267" y="3993758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886570" y="3980433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3203802" y="3948635"/>
            <a:ext cx="0" cy="6838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060153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858071" y="4322336"/>
            <a:ext cx="627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217449" y="4006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35739" y="4037734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910510" y="1684421"/>
            <a:ext cx="1605220" cy="3100539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44" name="Straight Connector 43"/>
          <p:cNvCxnSpPr/>
          <p:nvPr/>
        </p:nvCxnSpPr>
        <p:spPr>
          <a:xfrm>
            <a:off x="3392899" y="830179"/>
            <a:ext cx="57752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3886200" y="709863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515730" y="709856"/>
            <a:ext cx="0" cy="2767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49328" y="530602"/>
            <a:ext cx="9156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P= 25 mm</a:t>
            </a:r>
            <a:endParaRPr lang="id-ID" sz="1400" dirty="0"/>
          </a:p>
        </p:txBody>
      </p:sp>
      <p:graphicFrame>
        <p:nvGraphicFramePr>
          <p:cNvPr id="35" name="Tabel 3">
            <a:extLst>
              <a:ext uri="{FF2B5EF4-FFF2-40B4-BE49-F238E27FC236}">
                <a16:creationId xmlns:a16="http://schemas.microsoft.com/office/drawing/2014/main" id="{0E066DA6-447E-412C-BDA1-7795ACB03F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1433775"/>
              </p:ext>
            </p:extLst>
          </p:nvPr>
        </p:nvGraphicFramePr>
        <p:xfrm>
          <a:off x="5826722" y="714195"/>
          <a:ext cx="5895474" cy="2032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43943">
                  <a:extLst>
                    <a:ext uri="{9D8B030D-6E8A-4147-A177-3AD203B41FA5}">
                      <a16:colId xmlns:a16="http://schemas.microsoft.com/office/drawing/2014/main" val="1384078986"/>
                    </a:ext>
                  </a:extLst>
                </a:gridCol>
                <a:gridCol w="3508293">
                  <a:extLst>
                    <a:ext uri="{9D8B030D-6E8A-4147-A177-3AD203B41FA5}">
                      <a16:colId xmlns:a16="http://schemas.microsoft.com/office/drawing/2014/main" val="1494371508"/>
                    </a:ext>
                  </a:extLst>
                </a:gridCol>
                <a:gridCol w="843238">
                  <a:extLst>
                    <a:ext uri="{9D8B030D-6E8A-4147-A177-3AD203B41FA5}">
                      <a16:colId xmlns:a16="http://schemas.microsoft.com/office/drawing/2014/main" val="421550228"/>
                    </a:ext>
                  </a:extLst>
                </a:gridCol>
              </a:tblGrid>
              <a:tr h="338777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800" u="none" strike="noStrike" dirty="0">
                          <a:effectLst/>
                        </a:rPr>
                        <a:t>s= ( b - (2p+2 Фskg + n ФTP))/(n-1)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23276240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0941549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 err="1">
                          <a:effectLst/>
                        </a:rPr>
                        <a:t>Syarat</a:t>
                      </a:r>
                      <a:r>
                        <a:rPr lang="en-ID" sz="1800" u="none" strike="noStrike" dirty="0">
                          <a:effectLst/>
                        </a:rPr>
                        <a:t> :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 err="1">
                          <a:effectLst/>
                        </a:rPr>
                        <a:t>ρmin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 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US" sz="1800" u="none" strike="noStrike" dirty="0">
                          <a:effectLst/>
                        </a:rPr>
                        <a:t> m</a:t>
                      </a:r>
                      <a:r>
                        <a:rPr lang="en-ID" sz="1800" u="none" strike="noStrike" dirty="0" err="1">
                          <a:effectLst/>
                        </a:rPr>
                        <a:t>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794556746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min &lt; 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ρ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&lt; </a:t>
                      </a:r>
                      <a:r>
                        <a:rPr lang="el-GR" sz="1800" u="none" strike="noStrike" dirty="0">
                          <a:effectLst/>
                        </a:rPr>
                        <a:t>ρ</a:t>
                      </a:r>
                      <a:r>
                        <a:rPr lang="en-ID" sz="1800" u="none" strike="noStrike" dirty="0">
                          <a:effectLst/>
                        </a:rPr>
                        <a:t>max</a:t>
                      </a:r>
                      <a:endParaRPr lang="en-ID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637851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95581562"/>
                  </a:ext>
                </a:extLst>
              </a:tr>
              <a:tr h="338777">
                <a:tc>
                  <a:txBody>
                    <a:bodyPr/>
                    <a:lstStyle/>
                    <a:p>
                      <a:pPr algn="r" fontAlgn="b"/>
                      <a:r>
                        <a:rPr lang="en-ID" sz="1800" u="none" strike="noStrike" dirty="0">
                          <a:effectLst/>
                        </a:rPr>
                        <a:t>0,0056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D" sz="1800" u="none" strike="noStrike" dirty="0">
                          <a:effectLst/>
                        </a:rPr>
                        <a:t>0,02539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D" sz="1800" u="none" strike="noStrike" dirty="0">
                          <a:effectLst/>
                        </a:rPr>
                        <a:t>0,0342</a:t>
                      </a:r>
                      <a:endParaRPr lang="en-ID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8004102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65669" y="3372336"/>
            <a:ext cx="37016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+ 3. 25))/(3-1) </a:t>
            </a:r>
          </a:p>
          <a:p>
            <a:r>
              <a:rPr lang="id-ID" dirty="0" smtClean="0"/>
              <a:t>S = (200 – (50 +16 +75)) /2</a:t>
            </a:r>
          </a:p>
          <a:p>
            <a:r>
              <a:rPr lang="id-ID" dirty="0" smtClean="0"/>
              <a:t>S = (200- 141)/2</a:t>
            </a:r>
          </a:p>
          <a:p>
            <a:r>
              <a:rPr lang="id-ID" dirty="0" smtClean="0"/>
              <a:t>S = 29,5 mm   &gt;  syarat 25 mm (oke)</a:t>
            </a:r>
            <a:endParaRPr lang="id-ID" dirty="0"/>
          </a:p>
        </p:txBody>
      </p:sp>
      <p:sp>
        <p:nvSpPr>
          <p:cNvPr id="41" name="TextBox 40"/>
          <p:cNvSpPr txBox="1"/>
          <p:nvPr/>
        </p:nvSpPr>
        <p:spPr>
          <a:xfrm>
            <a:off x="6155795" y="4636674"/>
            <a:ext cx="41526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 =( 200 – (2. 25 + 2. 8  + 4. 25))/(4-1) </a:t>
            </a:r>
          </a:p>
          <a:p>
            <a:r>
              <a:rPr lang="id-ID" dirty="0" smtClean="0"/>
              <a:t>S = (200 – (50 +16 +100)) /3</a:t>
            </a:r>
          </a:p>
          <a:p>
            <a:r>
              <a:rPr lang="id-ID" dirty="0" smtClean="0"/>
              <a:t>S = (200- 166)/</a:t>
            </a:r>
            <a:r>
              <a:rPr lang="id-ID" dirty="0"/>
              <a:t>3</a:t>
            </a:r>
            <a:endParaRPr lang="id-ID" dirty="0" smtClean="0"/>
          </a:p>
          <a:p>
            <a:r>
              <a:rPr lang="id-ID" dirty="0" smtClean="0"/>
              <a:t>S = 11,33 mm   &lt;  syarat 25 mm (tidak oke)</a:t>
            </a:r>
            <a:endParaRPr lang="id-ID" dirty="0"/>
          </a:p>
        </p:txBody>
      </p:sp>
      <p:sp>
        <p:nvSpPr>
          <p:cNvPr id="42" name="Oval 41"/>
          <p:cNvSpPr/>
          <p:nvPr/>
        </p:nvSpPr>
        <p:spPr>
          <a:xfrm>
            <a:off x="1916750" y="3928906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43" name="Oval 42"/>
          <p:cNvSpPr/>
          <p:nvPr/>
        </p:nvSpPr>
        <p:spPr>
          <a:xfrm>
            <a:off x="3171721" y="3919014"/>
            <a:ext cx="299286" cy="3292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-147641" y="3274782"/>
            <a:ext cx="5888596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42" idx="3"/>
          </p:cNvCxnSpPr>
          <p:nvPr/>
        </p:nvCxnSpPr>
        <p:spPr>
          <a:xfrm flipH="1">
            <a:off x="352525" y="4209951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H="1">
            <a:off x="495054" y="4441118"/>
            <a:ext cx="1608054" cy="33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125628" y="4133857"/>
            <a:ext cx="255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/>
              <a:t>s</a:t>
            </a:r>
          </a:p>
        </p:txBody>
      </p:sp>
    </p:spTree>
    <p:extLst>
      <p:ext uri="{BB962C8B-B14F-4D97-AF65-F5344CB8AC3E}">
        <p14:creationId xmlns:p14="http://schemas.microsoft.com/office/powerpoint/2010/main" val="342416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970" y="164999"/>
            <a:ext cx="317099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Daerah </a:t>
            </a:r>
            <a:r>
              <a:rPr lang="en-US" dirty="0" err="1" smtClean="0"/>
              <a:t>tumpuan</a:t>
            </a:r>
            <a:r>
              <a:rPr lang="en-US" dirty="0" smtClean="0"/>
              <a:t>:</a:t>
            </a:r>
            <a:endParaRPr lang="id-ID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03520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35). 200 mm . 400 mm  =</a:t>
            </a:r>
            <a:r>
              <a:rPr lang="id-ID" dirty="0"/>
              <a:t>78881,06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/>
              <a:t>78881,06 </a:t>
            </a:r>
            <a:r>
              <a:rPr lang="id-ID" dirty="0" smtClean="0"/>
              <a:t>= </a:t>
            </a:r>
            <a:r>
              <a:rPr lang="id-ID" dirty="0"/>
              <a:t>47328,64 </a:t>
            </a:r>
            <a:r>
              <a:rPr lang="id-ID" dirty="0" smtClean="0"/>
              <a:t>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id-ID" dirty="0" smtClean="0"/>
              <a:t>13,92.10^4 N  &gt; </a:t>
            </a:r>
            <a:r>
              <a:rPr lang="id-ID" dirty="0"/>
              <a:t>47328,64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id-ID" dirty="0"/>
              <a:t>13,92.10^4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id-ID" dirty="0" smtClean="0"/>
              <a:t>78881,06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id-ID" dirty="0"/>
              <a:t>153118,9 </a:t>
            </a:r>
            <a:r>
              <a:rPr lang="id-ID" dirty="0" smtClean="0"/>
              <a:t>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id-ID" altLang="en-US" dirty="0" smtClean="0">
                <a:latin typeface="Calibri" panose="020F0502020204030204" pitchFamily="34" charset="0"/>
              </a:rPr>
              <a:t>12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113,04 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" y="694636"/>
            <a:ext cx="2973891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id-ID" dirty="0" smtClean="0"/>
              <a:t> </a:t>
            </a:r>
            <a:r>
              <a:rPr lang="id-ID" dirty="0"/>
              <a:t>Vu = </a:t>
            </a:r>
            <a:r>
              <a:rPr lang="en-ID" dirty="0"/>
              <a:t>13</a:t>
            </a:r>
            <a:r>
              <a:rPr lang="id-ID" dirty="0"/>
              <a:t>,92 ton</a:t>
            </a:r>
          </a:p>
          <a:p>
            <a:r>
              <a:rPr lang="id-ID" dirty="0"/>
              <a:t>              = 13,92.10^4 </a:t>
            </a:r>
            <a:r>
              <a:rPr lang="id-ID" dirty="0" smtClean="0"/>
              <a:t>N</a:t>
            </a:r>
          </a:p>
          <a:p>
            <a:r>
              <a:rPr lang="id-ID" dirty="0"/>
              <a:t> </a:t>
            </a:r>
            <a:r>
              <a:rPr lang="id-ID" dirty="0" smtClean="0"/>
              <a:t>            = 139200 N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35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61970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021364"/>
              </p:ext>
            </p:extLst>
          </p:nvPr>
        </p:nvGraphicFramePr>
        <p:xfrm>
          <a:off x="6226175" y="4855713"/>
          <a:ext cx="444023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3" imgW="3073320" imgH="457200" progId="Equation.3">
                  <p:embed/>
                </p:oleObj>
              </mc:Choice>
              <mc:Fallback>
                <p:oleObj name="Equation" r:id="rId3" imgW="3073320" imgH="457200" progId="Equation.3">
                  <p:embed/>
                  <p:pic>
                    <p:nvPicPr>
                      <p:cNvPr id="17412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6175" y="4855713"/>
                        <a:ext cx="444023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3543" y="5604775"/>
            <a:ext cx="49659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12 – 70 mm    untuk daerah 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L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9619" y="493775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846101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1970" y="164999"/>
            <a:ext cx="317099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2000" dirty="0" smtClean="0">
                <a:solidFill>
                  <a:srgbClr val="FF0000"/>
                </a:solidFill>
              </a:rPr>
              <a:t>Perhitungan Tulangan Geser </a:t>
            </a:r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Daerah </a:t>
            </a:r>
            <a:r>
              <a:rPr lang="en-US" dirty="0" err="1" smtClean="0"/>
              <a:t>lapangan</a:t>
            </a:r>
            <a:r>
              <a:rPr lang="en-US" dirty="0" smtClean="0"/>
              <a:t>:</a:t>
            </a:r>
            <a:endParaRPr lang="id-ID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03520" y="365054"/>
            <a:ext cx="607422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&gt; Ø Vc → perlu tul. Geser sengkang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Vu &lt; Ø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tidak perlu perhitungan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tul.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 cukup memakai tul geser praktis- </a:t>
            </a:r>
            <a:r>
              <a:rPr lang="el-GR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Φ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8 – 200 mm)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V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 </a:t>
            </a:r>
            <a:r>
              <a:rPr lang="id-ID" altLang="en-US" dirty="0" smtClean="0">
                <a:latin typeface="Calibri" panose="020F0502020204030204" pitchFamily="34" charset="0"/>
              </a:rPr>
              <a:t>= 1/6 x 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f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c</a:t>
            </a:r>
            <a:r>
              <a:rPr lang="id-ID" altLang="en-US" dirty="0" smtClean="0">
                <a:latin typeface="Calibri" panose="020F0502020204030204" pitchFamily="34" charset="0"/>
              </a:rPr>
              <a:t>’) xb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W</a:t>
            </a:r>
            <a:r>
              <a:rPr lang="id-ID" altLang="en-US" dirty="0" smtClean="0">
                <a:latin typeface="Calibri" panose="020F0502020204030204" pitchFamily="34" charset="0"/>
              </a:rPr>
              <a:t>x d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     = 1/6(</a:t>
            </a:r>
            <a:r>
              <a:rPr lang="id-ID" altLang="en-US" sz="2800" dirty="0" smtClean="0">
                <a:latin typeface="Calibri" panose="020F0502020204030204" pitchFamily="34" charset="0"/>
              </a:rPr>
              <a:t>√</a:t>
            </a:r>
            <a:r>
              <a:rPr lang="id-ID" altLang="en-US" dirty="0" smtClean="0">
                <a:latin typeface="Calibri" panose="020F0502020204030204" pitchFamily="34" charset="0"/>
              </a:rPr>
              <a:t>35). 200 mm . 400 mm  =</a:t>
            </a:r>
            <a:r>
              <a:rPr lang="id-ID" dirty="0"/>
              <a:t>78881,06 </a:t>
            </a:r>
            <a:r>
              <a:rPr lang="id-ID" altLang="en-US" dirty="0" smtClean="0">
                <a:latin typeface="Calibri" panose="020F0502020204030204" pitchFamily="34" charset="0"/>
              </a:rPr>
              <a:t> N</a:t>
            </a:r>
          </a:p>
          <a:p>
            <a:r>
              <a:rPr lang="id-ID" altLang="en-US" dirty="0" smtClean="0">
                <a:latin typeface="Calibri" panose="020F0502020204030204" pitchFamily="34" charset="0"/>
              </a:rPr>
              <a:t>Ø VC = 0,6 . </a:t>
            </a:r>
            <a:r>
              <a:rPr lang="id-ID" dirty="0"/>
              <a:t>78881,06 </a:t>
            </a:r>
            <a:r>
              <a:rPr lang="id-ID" dirty="0" smtClean="0"/>
              <a:t>= </a:t>
            </a:r>
            <a:r>
              <a:rPr lang="id-ID" dirty="0"/>
              <a:t>47328,64 </a:t>
            </a:r>
            <a:r>
              <a:rPr lang="id-ID" dirty="0" smtClean="0"/>
              <a:t> N</a:t>
            </a:r>
          </a:p>
          <a:p>
            <a:endParaRPr lang="id-ID" dirty="0" smtClean="0"/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VU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&gt;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VC →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perlu perhitungan tul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. Geser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sengkang</a:t>
            </a:r>
          </a:p>
          <a:p>
            <a:r>
              <a:rPr lang="en-US" dirty="0" smtClean="0"/>
              <a:t>7,26.1</a:t>
            </a:r>
            <a:r>
              <a:rPr lang="id-ID" dirty="0" smtClean="0"/>
              <a:t>0^4 N  &gt; </a:t>
            </a:r>
            <a:r>
              <a:rPr lang="id-ID" dirty="0"/>
              <a:t>47328,64 </a:t>
            </a:r>
            <a:r>
              <a:rPr lang="id-ID" dirty="0" smtClean="0"/>
              <a:t>N </a:t>
            </a:r>
            <a:r>
              <a:rPr lang="id-ID" altLang="en-US" dirty="0" smtClean="0">
                <a:latin typeface="Calibri" panose="020F0502020204030204" pitchFamily="34" charset="0"/>
              </a:rPr>
              <a:t> </a:t>
            </a:r>
          </a:p>
          <a:p>
            <a:endParaRPr lang="id-ID" dirty="0">
              <a:latin typeface="Calibri" panose="020F0502020204030204" pitchFamily="34" charset="0"/>
            </a:endParaRPr>
          </a:p>
          <a:p>
            <a:r>
              <a:rPr lang="id-ID" dirty="0" smtClean="0">
                <a:latin typeface="Calibri" panose="020F0502020204030204" pitchFamily="34" charset="0"/>
              </a:rPr>
              <a:t>Analisa Perhitungan tulangan Geser: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V</a:t>
            </a:r>
            <a:r>
              <a:rPr lang="id-ID" altLang="en-US" baseline="-25000" dirty="0">
                <a:latin typeface="Calibri" panose="020F0502020204030204" pitchFamily="34" charset="0"/>
              </a:rPr>
              <a:t>S perlu </a:t>
            </a:r>
            <a:r>
              <a:rPr lang="id-ID" altLang="en-US" dirty="0">
                <a:latin typeface="Calibri" panose="020F0502020204030204" pitchFamily="34" charset="0"/>
              </a:rPr>
              <a:t>= V</a:t>
            </a:r>
            <a:r>
              <a:rPr lang="id-ID" altLang="en-US" baseline="-25000" dirty="0">
                <a:latin typeface="Calibri" panose="020F0502020204030204" pitchFamily="34" charset="0"/>
              </a:rPr>
              <a:t>U</a:t>
            </a:r>
            <a:r>
              <a:rPr lang="id-ID" altLang="en-US" dirty="0">
                <a:latin typeface="Calibri" panose="020F0502020204030204" pitchFamily="34" charset="0"/>
              </a:rPr>
              <a:t>/Ø – V</a:t>
            </a:r>
            <a:r>
              <a:rPr lang="id-ID" altLang="en-US" baseline="-25000" dirty="0">
                <a:latin typeface="Calibri" panose="020F0502020204030204" pitchFamily="34" charset="0"/>
              </a:rPr>
              <a:t>C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(</a:t>
            </a:r>
            <a:r>
              <a:rPr lang="en-US" altLang="en-US" dirty="0" smtClean="0">
                <a:latin typeface="Calibri" panose="020F0502020204030204" pitchFamily="34" charset="0"/>
              </a:rPr>
              <a:t>7,26</a:t>
            </a:r>
            <a:r>
              <a:rPr lang="id-ID" dirty="0" smtClean="0"/>
              <a:t>.10^4 </a:t>
            </a:r>
            <a:r>
              <a:rPr lang="id-ID" altLang="en-US" dirty="0" smtClean="0">
                <a:latin typeface="Calibri" panose="020F0502020204030204" pitchFamily="34" charset="0"/>
              </a:rPr>
              <a:t>/0,60</a:t>
            </a:r>
            <a:r>
              <a:rPr lang="id-ID" altLang="en-US" dirty="0">
                <a:latin typeface="Calibri" panose="020F0502020204030204" pitchFamily="34" charset="0"/>
              </a:rPr>
              <a:t>) – </a:t>
            </a:r>
            <a:r>
              <a:rPr lang="id-ID" dirty="0" smtClean="0"/>
              <a:t>78881,06</a:t>
            </a:r>
          </a:p>
          <a:p>
            <a:r>
              <a:rPr lang="id-ID" altLang="en-US" dirty="0">
                <a:latin typeface="Calibri" panose="020F0502020204030204" pitchFamily="34" charset="0"/>
              </a:rPr>
              <a:t> </a:t>
            </a:r>
            <a:r>
              <a:rPr lang="id-ID" altLang="en-US" dirty="0" smtClean="0">
                <a:latin typeface="Calibri" panose="020F0502020204030204" pitchFamily="34" charset="0"/>
              </a:rPr>
              <a:t>           = </a:t>
            </a:r>
            <a:r>
              <a:rPr lang="en-US" altLang="en-US" dirty="0" smtClean="0">
                <a:latin typeface="Calibri" panose="020F0502020204030204" pitchFamily="34" charset="0"/>
              </a:rPr>
              <a:t> 42118,94</a:t>
            </a:r>
            <a:r>
              <a:rPr lang="id-ID" dirty="0" smtClean="0"/>
              <a:t> N</a:t>
            </a:r>
            <a:endParaRPr lang="id-ID" altLang="en-US" dirty="0">
              <a:latin typeface="Calibri" panose="020F0502020204030204" pitchFamily="34" charset="0"/>
            </a:endParaRPr>
          </a:p>
          <a:p>
            <a:endParaRPr lang="id-ID" dirty="0"/>
          </a:p>
          <a:p>
            <a:r>
              <a:rPr lang="id-ID" altLang="en-US" dirty="0">
                <a:latin typeface="Calibri" panose="020F0502020204030204" pitchFamily="34" charset="0"/>
              </a:rPr>
              <a:t>Bila menggunakan sengkang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</a:t>
            </a:r>
            <a:r>
              <a:rPr lang="id-ID" altLang="en-US" dirty="0" smtClean="0">
                <a:latin typeface="Calibri" panose="020F0502020204030204" pitchFamily="34" charset="0"/>
              </a:rPr>
              <a:t>12 </a:t>
            </a:r>
            <a:r>
              <a:rPr lang="id-ID" altLang="en-US" dirty="0">
                <a:latin typeface="Calibri" panose="020F0502020204030204" pitchFamily="34" charset="0"/>
              </a:rPr>
              <a:t>maka </a:t>
            </a:r>
            <a:r>
              <a:rPr lang="id-ID" altLang="en-US" dirty="0" smtClean="0">
                <a:latin typeface="Calibri" panose="020F0502020204030204" pitchFamily="34" charset="0"/>
              </a:rPr>
              <a:t>As</a:t>
            </a:r>
            <a:r>
              <a:rPr lang="id-ID" altLang="en-US" baseline="-25000" dirty="0" smtClean="0">
                <a:latin typeface="Calibri" panose="020F0502020204030204" pitchFamily="34" charset="0"/>
              </a:rPr>
              <a:t> </a:t>
            </a:r>
            <a:r>
              <a:rPr lang="id-ID" altLang="en-US" dirty="0">
                <a:latin typeface="Calibri" panose="020F0502020204030204" pitchFamily="34" charset="0"/>
              </a:rPr>
              <a:t>= </a:t>
            </a:r>
            <a:r>
              <a:rPr lang="id-ID" altLang="en-US" dirty="0" smtClean="0">
                <a:latin typeface="Calibri" panose="020F0502020204030204" pitchFamily="34" charset="0"/>
              </a:rPr>
              <a:t>113,04 mm2</a:t>
            </a:r>
          </a:p>
          <a:p>
            <a:endParaRPr lang="id-ID" altLang="en-US" baseline="30000" dirty="0">
              <a:latin typeface="Calibri" panose="020F0502020204030204" pitchFamily="34" charset="0"/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altLang="en-US" dirty="0" smtClean="0">
              <a:latin typeface="Calibri" panose="020F0502020204030204" pitchFamily="34" charset="0"/>
            </a:endParaRPr>
          </a:p>
          <a:p>
            <a:endParaRPr lang="id-ID" alt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1350" y="694636"/>
            <a:ext cx="2973891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Data2 :</a:t>
            </a:r>
          </a:p>
          <a:p>
            <a:pPr fontAlgn="b"/>
            <a:r>
              <a:rPr lang="id-ID" dirty="0" smtClean="0"/>
              <a:t> </a:t>
            </a:r>
            <a:r>
              <a:rPr lang="id-ID" dirty="0"/>
              <a:t>Vu = </a:t>
            </a:r>
            <a:r>
              <a:rPr lang="en-US" dirty="0" smtClean="0"/>
              <a:t>7,26</a:t>
            </a:r>
            <a:r>
              <a:rPr lang="id-ID" dirty="0" smtClean="0"/>
              <a:t> </a:t>
            </a:r>
            <a:r>
              <a:rPr lang="id-ID" dirty="0"/>
              <a:t>ton</a:t>
            </a:r>
          </a:p>
          <a:p>
            <a:r>
              <a:rPr lang="id-ID" dirty="0"/>
              <a:t>              = </a:t>
            </a:r>
            <a:r>
              <a:rPr lang="en-US" dirty="0" smtClean="0"/>
              <a:t>7,26 . 10^4     </a:t>
            </a:r>
            <a:r>
              <a:rPr lang="id-ID" dirty="0" smtClean="0"/>
              <a:t>N</a:t>
            </a:r>
            <a:endParaRPr lang="id-ID" dirty="0"/>
          </a:p>
          <a:p>
            <a:endParaRPr lang="id-ID" dirty="0"/>
          </a:p>
          <a:p>
            <a:r>
              <a:rPr lang="id-ID" dirty="0" smtClean="0"/>
              <a:t>fc = 35 Mpa</a:t>
            </a:r>
          </a:p>
          <a:p>
            <a:r>
              <a:rPr lang="id-ID" dirty="0"/>
              <a:t>f</a:t>
            </a:r>
            <a:r>
              <a:rPr lang="id-ID" dirty="0" smtClean="0"/>
              <a:t>y = 250 MPa</a:t>
            </a:r>
          </a:p>
          <a:p>
            <a:r>
              <a:rPr lang="id-ID" dirty="0" smtClean="0"/>
              <a:t>b = 200 mm</a:t>
            </a:r>
          </a:p>
          <a:p>
            <a:r>
              <a:rPr lang="id-ID" dirty="0"/>
              <a:t>h</a:t>
            </a:r>
            <a:r>
              <a:rPr lang="id-ID" dirty="0" smtClean="0"/>
              <a:t> = 450 mm</a:t>
            </a:r>
          </a:p>
          <a:p>
            <a:r>
              <a:rPr lang="id-ID" dirty="0"/>
              <a:t>d</a:t>
            </a:r>
            <a:r>
              <a:rPr lang="id-ID" dirty="0" smtClean="0"/>
              <a:t>’ = 50 mm</a:t>
            </a:r>
          </a:p>
          <a:p>
            <a:r>
              <a:rPr lang="id-ID" dirty="0"/>
              <a:t>d</a:t>
            </a:r>
            <a:r>
              <a:rPr lang="id-ID" dirty="0" smtClean="0"/>
              <a:t>= h-d’ = 450 – 50 = 400 mm  </a:t>
            </a:r>
          </a:p>
          <a:p>
            <a:endParaRPr lang="id-ID" dirty="0"/>
          </a:p>
        </p:txBody>
      </p:sp>
      <p:sp>
        <p:nvSpPr>
          <p:cNvPr id="5" name="Rectangle 4"/>
          <p:cNvSpPr/>
          <p:nvPr/>
        </p:nvSpPr>
        <p:spPr>
          <a:xfrm>
            <a:off x="661970" y="3988035"/>
            <a:ext cx="1667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d-ID" altLang="id-ID" dirty="0" smtClean="0"/>
              <a:t>1 kg = 10 N</a:t>
            </a:r>
          </a:p>
          <a:p>
            <a:r>
              <a:rPr lang="id-ID" altLang="id-ID" dirty="0" smtClean="0"/>
              <a:t>N/mm^2 </a:t>
            </a:r>
            <a:r>
              <a:rPr lang="id-ID" altLang="id-ID" dirty="0"/>
              <a:t>= MPa</a:t>
            </a:r>
          </a:p>
        </p:txBody>
      </p:sp>
      <p:graphicFrame>
        <p:nvGraphicFramePr>
          <p:cNvPr id="6" name="Object 2">
            <a:extLst>
              <a:ext uri="{FF2B5EF4-FFF2-40B4-BE49-F238E27FC236}">
                <a16:creationId xmlns:a16="http://schemas.microsoft.com/office/drawing/2014/main" id="{601BFC53-582C-4738-AF3C-89BEF860C1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1528505"/>
              </p:ext>
            </p:extLst>
          </p:nvPr>
        </p:nvGraphicFramePr>
        <p:xfrm>
          <a:off x="6051550" y="4856163"/>
          <a:ext cx="4789488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3" imgW="3314520" imgH="457200" progId="Equation.3">
                  <p:embed/>
                </p:oleObj>
              </mc:Choice>
              <mc:Fallback>
                <p:oleObj name="Equation" r:id="rId3" imgW="3314520" imgH="457200" progId="Equation.3">
                  <p:embed/>
                  <p:pic>
                    <p:nvPicPr>
                      <p:cNvPr id="6" name="Object 2">
                        <a:extLst>
                          <a:ext uri="{FF2B5EF4-FFF2-40B4-BE49-F238E27FC236}">
                            <a16:creationId xmlns:a16="http://schemas.microsoft.com/office/drawing/2014/main" id="{601BFC53-582C-4738-AF3C-89BEF860C1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51550" y="4856163"/>
                        <a:ext cx="4789488" cy="66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853543" y="5604775"/>
            <a:ext cx="49194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Jadi besi sengkang yang dipakai :</a:t>
            </a:r>
          </a:p>
          <a:p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Ø 12 – 70 mm    untuk daerah tumpuan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(1/4 </a:t>
            </a:r>
            <a:r>
              <a:rPr lang="en-US" altLang="en-US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dari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 L)</a:t>
            </a:r>
            <a:endParaRPr lang="id-ID" altLang="en-US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Ø 12 – </a:t>
            </a:r>
            <a:r>
              <a:rPr lang="en-US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250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mm    </a:t>
            </a:r>
            <a:r>
              <a:rPr lang="id-ID" altLang="en-US" dirty="0">
                <a:solidFill>
                  <a:srgbClr val="FF0000"/>
                </a:solidFill>
                <a:latin typeface="Calibri" panose="020F0502020204030204" pitchFamily="34" charset="0"/>
              </a:rPr>
              <a:t>untuk daerah </a:t>
            </a:r>
            <a:r>
              <a:rPr lang="id-ID" altLang="en-US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lapangan</a:t>
            </a:r>
            <a:endParaRPr lang="id-ID" altLang="en-US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19619" y="4937759"/>
            <a:ext cx="21755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As= 0,25 x </a:t>
            </a:r>
            <a:r>
              <a:rPr lang="el-GR" dirty="0" smtClean="0"/>
              <a:t>π</a:t>
            </a:r>
            <a:r>
              <a:rPr lang="id-ID" dirty="0" smtClean="0"/>
              <a:t> x D^2</a:t>
            </a:r>
          </a:p>
          <a:p>
            <a:r>
              <a:rPr lang="id-ID" dirty="0"/>
              <a:t> </a:t>
            </a:r>
            <a:r>
              <a:rPr lang="id-ID" dirty="0" smtClean="0"/>
              <a:t>    = 0,25. 3,14 . 12^2</a:t>
            </a:r>
          </a:p>
          <a:p>
            <a:r>
              <a:rPr lang="id-ID" dirty="0"/>
              <a:t> </a:t>
            </a:r>
            <a:r>
              <a:rPr lang="id-ID" dirty="0" smtClean="0"/>
              <a:t>   = 113,04 mm^2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761383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udul 1">
            <a:extLst>
              <a:ext uri="{FF2B5EF4-FFF2-40B4-BE49-F238E27FC236}">
                <a16:creationId xmlns:a16="http://schemas.microsoft.com/office/drawing/2014/main" id="{9BEA26B2-42C1-4B58-B549-529CD0DBCE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Sekian</a:t>
            </a:r>
            <a:r>
              <a:rPr lang="en-US" dirty="0"/>
              <a:t> dan </a:t>
            </a:r>
            <a:r>
              <a:rPr lang="en-US" dirty="0" err="1"/>
              <a:t>terima</a:t>
            </a:r>
            <a:r>
              <a:rPr lang="en-US" dirty="0"/>
              <a:t> </a:t>
            </a:r>
            <a:r>
              <a:rPr lang="en-US" dirty="0" err="1"/>
              <a:t>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222202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1020</Words>
  <Application>Microsoft Office PowerPoint</Application>
  <PresentationFormat>Widescreen</PresentationFormat>
  <Paragraphs>251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Tema Office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dan 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Presentasi PowerPoint</dc:title>
  <dc:creator>iwz</dc:creator>
  <cp:lastModifiedBy>QUANTA</cp:lastModifiedBy>
  <cp:revision>41</cp:revision>
  <dcterms:created xsi:type="dcterms:W3CDTF">2020-04-02T14:28:39Z</dcterms:created>
  <dcterms:modified xsi:type="dcterms:W3CDTF">2021-11-22T04:14:56Z</dcterms:modified>
</cp:coreProperties>
</file>