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94660"/>
  </p:normalViewPr>
  <p:slideViewPr>
    <p:cSldViewPr snapToGrid="0">
      <p:cViewPr varScale="1">
        <p:scale>
          <a:sx n="52" d="100"/>
          <a:sy n="52" d="100"/>
        </p:scale>
        <p:origin x="54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966F56-FEF3-4430-96E8-FEE7627C27D4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37FE194D-F1DB-479A-8E46-A9CCA153A9A4}">
      <dgm:prSet phldrT="[Text]"/>
      <dgm:spPr/>
      <dgm:t>
        <a:bodyPr/>
        <a:lstStyle/>
        <a:p>
          <a:r>
            <a:rPr lang="id-ID" b="1" dirty="0" smtClean="0">
              <a:solidFill>
                <a:schemeClr val="bg1"/>
              </a:solidFill>
            </a:rPr>
            <a:t>IMPREST</a:t>
          </a:r>
        </a:p>
        <a:p>
          <a:r>
            <a:rPr lang="id-ID" dirty="0" smtClean="0"/>
            <a:t>“jumlah rek kas kecil selalu tetap”</a:t>
          </a:r>
          <a:endParaRPr lang="id-ID" dirty="0"/>
        </a:p>
      </dgm:t>
    </dgm:pt>
    <dgm:pt modelId="{CAC50FBC-9441-4F2B-AC00-684CAFD09E7B}" type="parTrans" cxnId="{28C14CA3-E57E-44E6-A34D-F4FD239CCD12}">
      <dgm:prSet/>
      <dgm:spPr/>
      <dgm:t>
        <a:bodyPr/>
        <a:lstStyle/>
        <a:p>
          <a:endParaRPr lang="id-ID"/>
        </a:p>
      </dgm:t>
    </dgm:pt>
    <dgm:pt modelId="{9CCDF2C7-CF4F-43EF-A6B4-46E081510897}" type="sibTrans" cxnId="{28C14CA3-E57E-44E6-A34D-F4FD239CCD12}">
      <dgm:prSet/>
      <dgm:spPr/>
      <dgm:t>
        <a:bodyPr/>
        <a:lstStyle/>
        <a:p>
          <a:endParaRPr lang="id-ID"/>
        </a:p>
      </dgm:t>
    </dgm:pt>
    <dgm:pt modelId="{EF60DE79-3DA1-43DC-AEF1-CD5521D20BED}">
      <dgm:prSet phldrT="[Text]"/>
      <dgm:spPr/>
      <dgm:t>
        <a:bodyPr/>
        <a:lstStyle/>
        <a:p>
          <a:r>
            <a:rPr lang="id-ID" dirty="0" smtClean="0"/>
            <a:t>Jumlahnya ttt secara tetap untuk periode tertentu</a:t>
          </a:r>
          <a:endParaRPr lang="id-ID" dirty="0"/>
        </a:p>
      </dgm:t>
    </dgm:pt>
    <dgm:pt modelId="{81DB1DE6-01B5-46C2-946E-3C7D865489D4}" type="parTrans" cxnId="{EC736E24-090F-48C9-8DD6-7E950D2A05A4}">
      <dgm:prSet/>
      <dgm:spPr/>
      <dgm:t>
        <a:bodyPr/>
        <a:lstStyle/>
        <a:p>
          <a:endParaRPr lang="id-ID"/>
        </a:p>
      </dgm:t>
    </dgm:pt>
    <dgm:pt modelId="{AD6A1432-E882-4B09-A853-63A5B0D3519F}" type="sibTrans" cxnId="{EC736E24-090F-48C9-8DD6-7E950D2A05A4}">
      <dgm:prSet/>
      <dgm:spPr/>
      <dgm:t>
        <a:bodyPr/>
        <a:lstStyle/>
        <a:p>
          <a:endParaRPr lang="id-ID"/>
        </a:p>
      </dgm:t>
    </dgm:pt>
    <dgm:pt modelId="{AFAA6C4B-211A-415C-B130-AAB2FD333A39}">
      <dgm:prSet phldrT="[Text]"/>
      <dgm:spPr/>
      <dgm:t>
        <a:bodyPr/>
        <a:lstStyle/>
        <a:p>
          <a:r>
            <a:rPr lang="id-ID" dirty="0" smtClean="0"/>
            <a:t>Tidak perlu mengadakan jurnal pengeluaran kas</a:t>
          </a:r>
          <a:endParaRPr lang="id-ID" dirty="0"/>
        </a:p>
      </dgm:t>
    </dgm:pt>
    <dgm:pt modelId="{487FA4FF-CE0E-4FA7-9FD0-03FD02506BE1}" type="parTrans" cxnId="{50D23425-28CE-4EC3-9ABF-8A8D0DAEB953}">
      <dgm:prSet/>
      <dgm:spPr/>
      <dgm:t>
        <a:bodyPr/>
        <a:lstStyle/>
        <a:p>
          <a:endParaRPr lang="id-ID"/>
        </a:p>
      </dgm:t>
    </dgm:pt>
    <dgm:pt modelId="{1D6A0B39-8BBE-4FED-BABE-14BC4C5B7A2D}" type="sibTrans" cxnId="{50D23425-28CE-4EC3-9ABF-8A8D0DAEB953}">
      <dgm:prSet/>
      <dgm:spPr/>
      <dgm:t>
        <a:bodyPr/>
        <a:lstStyle/>
        <a:p>
          <a:endParaRPr lang="id-ID"/>
        </a:p>
      </dgm:t>
    </dgm:pt>
    <dgm:pt modelId="{A43BEE32-E665-4892-A89A-CAF7198CC162}">
      <dgm:prSet phldrT="[Text]"/>
      <dgm:spPr/>
      <dgm:t>
        <a:bodyPr/>
        <a:lstStyle/>
        <a:p>
          <a:r>
            <a:rPr lang="id-ID" b="1" dirty="0" smtClean="0">
              <a:solidFill>
                <a:schemeClr val="bg1"/>
              </a:solidFill>
            </a:rPr>
            <a:t>FLUKTUASI</a:t>
          </a:r>
        </a:p>
        <a:p>
          <a:r>
            <a:rPr lang="id-ID" dirty="0" smtClean="0"/>
            <a:t>“jumlah rek kas kecil selalu berubah”</a:t>
          </a:r>
          <a:endParaRPr lang="id-ID" dirty="0"/>
        </a:p>
      </dgm:t>
    </dgm:pt>
    <dgm:pt modelId="{2BD2D4D9-BB7B-4263-A3B6-056E42295022}" type="parTrans" cxnId="{EE24A84B-5287-4EB1-8FD4-37E4B36A36CD}">
      <dgm:prSet/>
      <dgm:spPr/>
      <dgm:t>
        <a:bodyPr/>
        <a:lstStyle/>
        <a:p>
          <a:endParaRPr lang="id-ID"/>
        </a:p>
      </dgm:t>
    </dgm:pt>
    <dgm:pt modelId="{B7517CEB-AB13-4777-BDC7-F9BB969B43BB}" type="sibTrans" cxnId="{EE24A84B-5287-4EB1-8FD4-37E4B36A36CD}">
      <dgm:prSet/>
      <dgm:spPr/>
      <dgm:t>
        <a:bodyPr/>
        <a:lstStyle/>
        <a:p>
          <a:endParaRPr lang="id-ID"/>
        </a:p>
      </dgm:t>
    </dgm:pt>
    <dgm:pt modelId="{561EDE96-FE84-49F2-8E0F-85E2E29EAADE}">
      <dgm:prSet phldrT="[Text]"/>
      <dgm:spPr/>
      <dgm:t>
        <a:bodyPr/>
        <a:lstStyle/>
        <a:p>
          <a:r>
            <a:rPr lang="id-ID" dirty="0" smtClean="0"/>
            <a:t>Jumlahnya berubah-ubah</a:t>
          </a:r>
          <a:endParaRPr lang="id-ID" dirty="0"/>
        </a:p>
      </dgm:t>
    </dgm:pt>
    <dgm:pt modelId="{CC6A9667-8777-4EEF-A168-D1DDA3424F55}" type="parTrans" cxnId="{F386F101-E948-4865-BC0A-D5A654620C1D}">
      <dgm:prSet/>
      <dgm:spPr/>
      <dgm:t>
        <a:bodyPr/>
        <a:lstStyle/>
        <a:p>
          <a:endParaRPr lang="id-ID"/>
        </a:p>
      </dgm:t>
    </dgm:pt>
    <dgm:pt modelId="{167CDEE9-A84B-4072-9E65-77FA7A134FC8}" type="sibTrans" cxnId="{F386F101-E948-4865-BC0A-D5A654620C1D}">
      <dgm:prSet/>
      <dgm:spPr/>
      <dgm:t>
        <a:bodyPr/>
        <a:lstStyle/>
        <a:p>
          <a:endParaRPr lang="id-ID"/>
        </a:p>
      </dgm:t>
    </dgm:pt>
    <dgm:pt modelId="{F41140DA-6A01-4264-8BAB-B9DF2EA5924E}">
      <dgm:prSet phldrT="[Text]"/>
      <dgm:spPr/>
      <dgm:t>
        <a:bodyPr/>
        <a:lstStyle/>
        <a:p>
          <a:r>
            <a:rPr lang="id-ID" dirty="0" smtClean="0"/>
            <a:t>Melakukan jurnal untuk pengeluaran kas</a:t>
          </a:r>
          <a:endParaRPr lang="id-ID" dirty="0"/>
        </a:p>
      </dgm:t>
    </dgm:pt>
    <dgm:pt modelId="{022DA4B1-1576-4358-942C-D799A59E8E26}" type="parTrans" cxnId="{72B9B64D-4799-4EED-94BC-3EB9AE2BC7EA}">
      <dgm:prSet/>
      <dgm:spPr/>
      <dgm:t>
        <a:bodyPr/>
        <a:lstStyle/>
        <a:p>
          <a:endParaRPr lang="id-ID"/>
        </a:p>
      </dgm:t>
    </dgm:pt>
    <dgm:pt modelId="{F961C1DD-27A5-4AA5-ACB2-8A064B6643B4}" type="sibTrans" cxnId="{72B9B64D-4799-4EED-94BC-3EB9AE2BC7EA}">
      <dgm:prSet/>
      <dgm:spPr/>
      <dgm:t>
        <a:bodyPr/>
        <a:lstStyle/>
        <a:p>
          <a:endParaRPr lang="id-ID"/>
        </a:p>
      </dgm:t>
    </dgm:pt>
    <dgm:pt modelId="{3008517A-125D-41EF-B94A-BA44B7AEBE07}" type="pres">
      <dgm:prSet presAssocID="{45966F56-FEF3-4430-96E8-FEE7627C27D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d-ID"/>
        </a:p>
      </dgm:t>
    </dgm:pt>
    <dgm:pt modelId="{B2E73876-2246-4FF6-95DA-F6196B8D21D0}" type="pres">
      <dgm:prSet presAssocID="{37FE194D-F1DB-479A-8E46-A9CCA153A9A4}" presName="linNode" presStyleCnt="0"/>
      <dgm:spPr/>
    </dgm:pt>
    <dgm:pt modelId="{A9F6B640-4658-4B2D-9EC2-109EBD07EEFA}" type="pres">
      <dgm:prSet presAssocID="{37FE194D-F1DB-479A-8E46-A9CCA153A9A4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93E5708-CAE6-43C9-AAFD-EE128FC3C47B}" type="pres">
      <dgm:prSet presAssocID="{37FE194D-F1DB-479A-8E46-A9CCA153A9A4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7E023E2-8D55-41D2-AE4F-B3B71703E877}" type="pres">
      <dgm:prSet presAssocID="{9CCDF2C7-CF4F-43EF-A6B4-46E081510897}" presName="spacing" presStyleCnt="0"/>
      <dgm:spPr/>
    </dgm:pt>
    <dgm:pt modelId="{20BE51BF-D7E8-465E-BDC6-058A8A238D0B}" type="pres">
      <dgm:prSet presAssocID="{A43BEE32-E665-4892-A89A-CAF7198CC162}" presName="linNode" presStyleCnt="0"/>
      <dgm:spPr/>
    </dgm:pt>
    <dgm:pt modelId="{65067C4F-0DB7-4C66-A50C-E54574A8E3CE}" type="pres">
      <dgm:prSet presAssocID="{A43BEE32-E665-4892-A89A-CAF7198CC162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DEA82AE-0EA2-43D8-9E1A-20A3E7D2921B}" type="pres">
      <dgm:prSet presAssocID="{A43BEE32-E665-4892-A89A-CAF7198CC162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EC736E24-090F-48C9-8DD6-7E950D2A05A4}" srcId="{37FE194D-F1DB-479A-8E46-A9CCA153A9A4}" destId="{EF60DE79-3DA1-43DC-AEF1-CD5521D20BED}" srcOrd="0" destOrd="0" parTransId="{81DB1DE6-01B5-46C2-946E-3C7D865489D4}" sibTransId="{AD6A1432-E882-4B09-A853-63A5B0D3519F}"/>
    <dgm:cxn modelId="{72B9B64D-4799-4EED-94BC-3EB9AE2BC7EA}" srcId="{A43BEE32-E665-4892-A89A-CAF7198CC162}" destId="{F41140DA-6A01-4264-8BAB-B9DF2EA5924E}" srcOrd="1" destOrd="0" parTransId="{022DA4B1-1576-4358-942C-D799A59E8E26}" sibTransId="{F961C1DD-27A5-4AA5-ACB2-8A064B6643B4}"/>
    <dgm:cxn modelId="{475B28C7-2C4F-4835-ACBC-9DE658F7EFEB}" type="presOf" srcId="{AFAA6C4B-211A-415C-B130-AAB2FD333A39}" destId="{A93E5708-CAE6-43C9-AAFD-EE128FC3C47B}" srcOrd="0" destOrd="1" presId="urn:microsoft.com/office/officeart/2005/8/layout/vList6"/>
    <dgm:cxn modelId="{7A28100F-8639-46E4-85E3-854FC4839B70}" type="presOf" srcId="{F41140DA-6A01-4264-8BAB-B9DF2EA5924E}" destId="{3DEA82AE-0EA2-43D8-9E1A-20A3E7D2921B}" srcOrd="0" destOrd="1" presId="urn:microsoft.com/office/officeart/2005/8/layout/vList6"/>
    <dgm:cxn modelId="{28C14CA3-E57E-44E6-A34D-F4FD239CCD12}" srcId="{45966F56-FEF3-4430-96E8-FEE7627C27D4}" destId="{37FE194D-F1DB-479A-8E46-A9CCA153A9A4}" srcOrd="0" destOrd="0" parTransId="{CAC50FBC-9441-4F2B-AC00-684CAFD09E7B}" sibTransId="{9CCDF2C7-CF4F-43EF-A6B4-46E081510897}"/>
    <dgm:cxn modelId="{50D23425-28CE-4EC3-9ABF-8A8D0DAEB953}" srcId="{37FE194D-F1DB-479A-8E46-A9CCA153A9A4}" destId="{AFAA6C4B-211A-415C-B130-AAB2FD333A39}" srcOrd="1" destOrd="0" parTransId="{487FA4FF-CE0E-4FA7-9FD0-03FD02506BE1}" sibTransId="{1D6A0B39-8BBE-4FED-BABE-14BC4C5B7A2D}"/>
    <dgm:cxn modelId="{6A78C5E8-2D9B-4CE7-8D96-BB2DE4EE8559}" type="presOf" srcId="{37FE194D-F1DB-479A-8E46-A9CCA153A9A4}" destId="{A9F6B640-4658-4B2D-9EC2-109EBD07EEFA}" srcOrd="0" destOrd="0" presId="urn:microsoft.com/office/officeart/2005/8/layout/vList6"/>
    <dgm:cxn modelId="{F386F101-E948-4865-BC0A-D5A654620C1D}" srcId="{A43BEE32-E665-4892-A89A-CAF7198CC162}" destId="{561EDE96-FE84-49F2-8E0F-85E2E29EAADE}" srcOrd="0" destOrd="0" parTransId="{CC6A9667-8777-4EEF-A168-D1DDA3424F55}" sibTransId="{167CDEE9-A84B-4072-9E65-77FA7A134FC8}"/>
    <dgm:cxn modelId="{3CFE11F0-73AB-48D0-8D4D-7944776B0394}" type="presOf" srcId="{45966F56-FEF3-4430-96E8-FEE7627C27D4}" destId="{3008517A-125D-41EF-B94A-BA44B7AEBE07}" srcOrd="0" destOrd="0" presId="urn:microsoft.com/office/officeart/2005/8/layout/vList6"/>
    <dgm:cxn modelId="{1FCDD74F-F091-4C84-844E-D45CAD519857}" type="presOf" srcId="{561EDE96-FE84-49F2-8E0F-85E2E29EAADE}" destId="{3DEA82AE-0EA2-43D8-9E1A-20A3E7D2921B}" srcOrd="0" destOrd="0" presId="urn:microsoft.com/office/officeart/2005/8/layout/vList6"/>
    <dgm:cxn modelId="{EE24A84B-5287-4EB1-8FD4-37E4B36A36CD}" srcId="{45966F56-FEF3-4430-96E8-FEE7627C27D4}" destId="{A43BEE32-E665-4892-A89A-CAF7198CC162}" srcOrd="1" destOrd="0" parTransId="{2BD2D4D9-BB7B-4263-A3B6-056E42295022}" sibTransId="{B7517CEB-AB13-4777-BDC7-F9BB969B43BB}"/>
    <dgm:cxn modelId="{DE14F9DA-475C-4E53-AA82-30038350B983}" type="presOf" srcId="{EF60DE79-3DA1-43DC-AEF1-CD5521D20BED}" destId="{A93E5708-CAE6-43C9-AAFD-EE128FC3C47B}" srcOrd="0" destOrd="0" presId="urn:microsoft.com/office/officeart/2005/8/layout/vList6"/>
    <dgm:cxn modelId="{03F963F0-1CDE-41EB-80E3-19E9985B1F98}" type="presOf" srcId="{A43BEE32-E665-4892-A89A-CAF7198CC162}" destId="{65067C4F-0DB7-4C66-A50C-E54574A8E3CE}" srcOrd="0" destOrd="0" presId="urn:microsoft.com/office/officeart/2005/8/layout/vList6"/>
    <dgm:cxn modelId="{EED79866-B026-4387-83BF-4ED6F15D407C}" type="presParOf" srcId="{3008517A-125D-41EF-B94A-BA44B7AEBE07}" destId="{B2E73876-2246-4FF6-95DA-F6196B8D21D0}" srcOrd="0" destOrd="0" presId="urn:microsoft.com/office/officeart/2005/8/layout/vList6"/>
    <dgm:cxn modelId="{57CF6A8F-449C-477E-839B-CF38A4A92995}" type="presParOf" srcId="{B2E73876-2246-4FF6-95DA-F6196B8D21D0}" destId="{A9F6B640-4658-4B2D-9EC2-109EBD07EEFA}" srcOrd="0" destOrd="0" presId="urn:microsoft.com/office/officeart/2005/8/layout/vList6"/>
    <dgm:cxn modelId="{74BE6B0D-86E4-4FE5-AA32-001F66E5DBD2}" type="presParOf" srcId="{B2E73876-2246-4FF6-95DA-F6196B8D21D0}" destId="{A93E5708-CAE6-43C9-AAFD-EE128FC3C47B}" srcOrd="1" destOrd="0" presId="urn:microsoft.com/office/officeart/2005/8/layout/vList6"/>
    <dgm:cxn modelId="{262EB1BB-8999-4959-BA05-71B86FDBFF6E}" type="presParOf" srcId="{3008517A-125D-41EF-B94A-BA44B7AEBE07}" destId="{07E023E2-8D55-41D2-AE4F-B3B71703E877}" srcOrd="1" destOrd="0" presId="urn:microsoft.com/office/officeart/2005/8/layout/vList6"/>
    <dgm:cxn modelId="{43B71162-D8E0-42F0-A13F-2E060516D4BE}" type="presParOf" srcId="{3008517A-125D-41EF-B94A-BA44B7AEBE07}" destId="{20BE51BF-D7E8-465E-BDC6-058A8A238D0B}" srcOrd="2" destOrd="0" presId="urn:microsoft.com/office/officeart/2005/8/layout/vList6"/>
    <dgm:cxn modelId="{E03D05DF-7985-41E5-88EB-65BA4113D816}" type="presParOf" srcId="{20BE51BF-D7E8-465E-BDC6-058A8A238D0B}" destId="{65067C4F-0DB7-4C66-A50C-E54574A8E3CE}" srcOrd="0" destOrd="0" presId="urn:microsoft.com/office/officeart/2005/8/layout/vList6"/>
    <dgm:cxn modelId="{3FAA4ACB-9D34-4ABE-A818-55BE0F5741A3}" type="presParOf" srcId="{20BE51BF-D7E8-465E-BDC6-058A8A238D0B}" destId="{3DEA82AE-0EA2-43D8-9E1A-20A3E7D2921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E5708-CAE6-43C9-AAFD-EE128FC3C47B}">
      <dsp:nvSpPr>
        <dsp:cNvPr id="0" name=""/>
        <dsp:cNvSpPr/>
      </dsp:nvSpPr>
      <dsp:spPr>
        <a:xfrm>
          <a:off x="4265930" y="349"/>
          <a:ext cx="6398895" cy="13649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Jumlahnya ttt secara tetap untuk periode tertentu</a:t>
          </a:r>
          <a:endParaRPr lang="id-ID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Tidak perlu mengadakan jurnal pengeluaran kas</a:t>
          </a:r>
          <a:endParaRPr lang="id-ID" sz="1900" kern="1200" dirty="0"/>
        </a:p>
      </dsp:txBody>
      <dsp:txXfrm>
        <a:off x="4265930" y="170964"/>
        <a:ext cx="5887052" cy="1023687"/>
      </dsp:txXfrm>
    </dsp:sp>
    <dsp:sp modelId="{A9F6B640-4658-4B2D-9EC2-109EBD07EEFA}">
      <dsp:nvSpPr>
        <dsp:cNvPr id="0" name=""/>
        <dsp:cNvSpPr/>
      </dsp:nvSpPr>
      <dsp:spPr>
        <a:xfrm>
          <a:off x="0" y="349"/>
          <a:ext cx="4265930" cy="136491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solidFill>
                <a:schemeClr val="bg1"/>
              </a:solidFill>
            </a:rPr>
            <a:t>IMPREST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“jumlah rek kas kecil selalu tetap”</a:t>
          </a:r>
          <a:endParaRPr lang="id-ID" sz="2400" kern="1200" dirty="0"/>
        </a:p>
      </dsp:txBody>
      <dsp:txXfrm>
        <a:off x="66630" y="66979"/>
        <a:ext cx="4132670" cy="1231656"/>
      </dsp:txXfrm>
    </dsp:sp>
    <dsp:sp modelId="{3DEA82AE-0EA2-43D8-9E1A-20A3E7D2921B}">
      <dsp:nvSpPr>
        <dsp:cNvPr id="0" name=""/>
        <dsp:cNvSpPr/>
      </dsp:nvSpPr>
      <dsp:spPr>
        <a:xfrm>
          <a:off x="4265930" y="1501758"/>
          <a:ext cx="6398895" cy="13649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3908368"/>
            <a:satOff val="8439"/>
            <a:lumOff val="473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3908368"/>
              <a:satOff val="8439"/>
              <a:lumOff val="4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Jumlahnya berubah-ubah</a:t>
          </a:r>
          <a:endParaRPr lang="id-ID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Melakukan jurnal untuk pengeluaran kas</a:t>
          </a:r>
          <a:endParaRPr lang="id-ID" sz="1900" kern="1200" dirty="0"/>
        </a:p>
      </dsp:txBody>
      <dsp:txXfrm>
        <a:off x="4265930" y="1672373"/>
        <a:ext cx="5887052" cy="1023687"/>
      </dsp:txXfrm>
    </dsp:sp>
    <dsp:sp modelId="{65067C4F-0DB7-4C66-A50C-E54574A8E3CE}">
      <dsp:nvSpPr>
        <dsp:cNvPr id="0" name=""/>
        <dsp:cNvSpPr/>
      </dsp:nvSpPr>
      <dsp:spPr>
        <a:xfrm>
          <a:off x="0" y="1501758"/>
          <a:ext cx="4265930" cy="1364916"/>
        </a:xfrm>
        <a:prstGeom prst="roundRect">
          <a:avLst/>
        </a:prstGeom>
        <a:solidFill>
          <a:schemeClr val="accent4">
            <a:hueOff val="4749608"/>
            <a:satOff val="12011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b="1" kern="1200" dirty="0" smtClean="0">
              <a:solidFill>
                <a:schemeClr val="bg1"/>
              </a:solidFill>
            </a:rPr>
            <a:t>FLUKTUASI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dirty="0" smtClean="0"/>
            <a:t>“jumlah rek kas kecil selalu berubah”</a:t>
          </a:r>
          <a:endParaRPr lang="id-ID" sz="2400" kern="1200" dirty="0"/>
        </a:p>
      </dsp:txBody>
      <dsp:txXfrm>
        <a:off x="66630" y="1568388"/>
        <a:ext cx="4132670" cy="1231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sz="4000" dirty="0"/>
              <a:t>NERACA/LAP POSISI KEU</a:t>
            </a:r>
            <a:r>
              <a:rPr lang="id-ID" dirty="0"/>
              <a:t/>
            </a:r>
            <a:br>
              <a:rPr lang="id-ID" dirty="0"/>
            </a:br>
            <a:r>
              <a:rPr lang="id-ID" dirty="0"/>
              <a:t>AKUNTANSI </a:t>
            </a:r>
            <a:r>
              <a:rPr lang="id-ID" dirty="0" smtClean="0"/>
              <a:t>KAS DAN BANK</a:t>
            </a:r>
            <a:br>
              <a:rPr lang="id-ID" dirty="0" smtClean="0"/>
            </a:br>
            <a:endParaRPr lang="id-ID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dirty="0" smtClean="0"/>
              <a:t>Present by:</a:t>
            </a:r>
          </a:p>
          <a:p>
            <a:r>
              <a:rPr lang="id-ID" dirty="0" smtClean="0"/>
              <a:t>Wulan Indri Widiar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65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TUJUAN PEMBELAJARAN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Mendeskripsikan pengertian dasar kas dan bank</a:t>
            </a:r>
          </a:p>
          <a:p>
            <a:r>
              <a:rPr lang="id-ID" dirty="0" smtClean="0"/>
              <a:t>Menyebutkan sistem pencatatan kas.</a:t>
            </a:r>
          </a:p>
          <a:p>
            <a:r>
              <a:rPr lang="id-ID" smtClean="0"/>
              <a:t>Mengidentifikasi pencatatan transaksi pada masing-masing metode pencatatan kas kecil.</a:t>
            </a:r>
          </a:p>
          <a:p>
            <a:r>
              <a:rPr lang="id-ID" smtClean="0"/>
              <a:t>Menyusun </a:t>
            </a:r>
            <a:r>
              <a:rPr lang="id-ID" dirty="0" smtClean="0"/>
              <a:t>jurnal pencatatan kas kecil</a:t>
            </a:r>
          </a:p>
        </p:txBody>
      </p:sp>
    </p:spTree>
    <p:extLst>
      <p:ext uri="{BB962C8B-B14F-4D97-AF65-F5344CB8AC3E}">
        <p14:creationId xmlns:p14="http://schemas.microsoft.com/office/powerpoint/2010/main" val="3652209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Pengertian kas dan bank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/>
              <a:t>Kas dan bank biasanya dalam satu akun, menunjukkan informasi tentang saldo uang kas dan simpanan di bank yang dimiliki oleh suatu perusahaan.</a:t>
            </a:r>
          </a:p>
          <a:p>
            <a:r>
              <a:rPr lang="id-ID" dirty="0" smtClean="0"/>
              <a:t>Akun Bank menunjukkan saldo perusahaan di bank yang dapat digunakan untuk kepentingan perusahaan.</a:t>
            </a:r>
            <a:endParaRPr lang="id-ID" dirty="0"/>
          </a:p>
          <a:p>
            <a:r>
              <a:rPr lang="id-ID" dirty="0" smtClean="0"/>
              <a:t>Kas adalah akun yang digunakan sebagai alat pertukaran yang dapat diterima sebagai pelunasan hutang, setoran ke bank.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3135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Akuntansi kas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Bentuk-bentuk prosedur pengendalian untuk penerimaan uang: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Harus ditujukan dengan jelas fungsi-fungsi dalam penerimaan kas dan setiap penerimaan kas harus segera dicatat dan disetor ke bank.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Diadakan pemisahan fungsi antara pengurusan kas dgn fungsi pencatatan kas.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Diadakan pengawasan yang ketat terhadap fungsi penerimaan dan pencatatan kas.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Dibuat laporan kas untuk setiapa hari sebagai pertanggungjawaban.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45021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Akuntansi kas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Bentuk-bentuk prosedur pengendalian </a:t>
            </a:r>
            <a:r>
              <a:rPr lang="id-ID" dirty="0" smtClean="0"/>
              <a:t>untuk pengeluaran </a:t>
            </a:r>
            <a:r>
              <a:rPr lang="id-ID" dirty="0"/>
              <a:t>uang</a:t>
            </a:r>
            <a:r>
              <a:rPr lang="id-ID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Pengeluaran uang harus menggunakan cek, kecuali pengeluaran-pengeluaran yang jumlahnya kecil, yaitu menggunakan kas kecil.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Dibentuk kas kecil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Diadakan pemisahan antara pihak yang mengumpulkan bukti pengeluaran, yang menulis cek dan yang menandatatangani cek serta yang mencatat pengeluaran kas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Pemeriksaan internal pada jangka waktu yang tidak tertentu </a:t>
            </a:r>
          </a:p>
          <a:p>
            <a:pPr marL="457200" indent="-457200">
              <a:buFont typeface="+mj-lt"/>
              <a:buAutoNum type="arabicPeriod"/>
            </a:pPr>
            <a:r>
              <a:rPr lang="id-ID" dirty="0" smtClean="0"/>
              <a:t>Dibuat laporan pengeluaran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06394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Sistem pencatatan kas kecil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1"/>
            <a:ext cx="10689336" cy="905255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Dana kas kecil digunakan untuk membayar pengeluran-pengeluaran yang jumlahnya relatif kecil. Terdapat 2 metode mengelola kas kecil yakni metode </a:t>
            </a:r>
            <a:r>
              <a:rPr lang="id-ID" dirty="0" smtClean="0">
                <a:solidFill>
                  <a:schemeClr val="accent1"/>
                </a:solidFill>
              </a:rPr>
              <a:t>imprest</a:t>
            </a:r>
            <a:r>
              <a:rPr lang="id-ID" dirty="0" smtClean="0"/>
              <a:t> dan metode </a:t>
            </a:r>
            <a:r>
              <a:rPr lang="id-ID" dirty="0" smtClean="0">
                <a:solidFill>
                  <a:schemeClr val="accent1"/>
                </a:solidFill>
              </a:rPr>
              <a:t>fluktuasi</a:t>
            </a:r>
            <a:r>
              <a:rPr lang="id-ID" dirty="0" smtClean="0"/>
              <a:t>.</a:t>
            </a:r>
            <a:endParaRPr lang="id-ID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0076294"/>
              </p:ext>
            </p:extLst>
          </p:nvPr>
        </p:nvGraphicFramePr>
        <p:xfrm>
          <a:off x="841375" y="3351213"/>
          <a:ext cx="10664825" cy="286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753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Transaksi dalam kk</a:t>
            </a:r>
            <a:endParaRPr lang="id-ID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464233"/>
              </p:ext>
            </p:extLst>
          </p:nvPr>
        </p:nvGraphicFramePr>
        <p:xfrm>
          <a:off x="685800" y="2193925"/>
          <a:ext cx="10820400" cy="36626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606800"/>
                <a:gridCol w="3606800"/>
                <a:gridCol w="3606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TRANSAKSI</a:t>
                      </a:r>
                      <a:r>
                        <a:rPr lang="id-ID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SISTEM IMPREST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bg1"/>
                          </a:solidFill>
                        </a:rPr>
                        <a:t>SISTEM FLUKTUASI</a:t>
                      </a:r>
                      <a:endParaRPr lang="id-ID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id-ID" dirty="0" smtClean="0"/>
                        <a:t>Pembentukan</a:t>
                      </a:r>
                      <a:r>
                        <a:rPr lang="id-ID" baseline="0" dirty="0" smtClean="0"/>
                        <a:t> dana kk sebesar Rp 1.500.000,-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Kas</a:t>
                      </a:r>
                      <a:r>
                        <a:rPr lang="id-ID" baseline="0" dirty="0" smtClean="0"/>
                        <a:t> kecil      1,5 jt</a:t>
                      </a:r>
                    </a:p>
                    <a:p>
                      <a:r>
                        <a:rPr lang="id-ID" baseline="0" dirty="0" smtClean="0"/>
                        <a:t>        Bank         -          1,5 jt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Kas</a:t>
                      </a:r>
                      <a:r>
                        <a:rPr lang="id-ID" baseline="0" dirty="0" smtClean="0"/>
                        <a:t> kecil         1,5 jt</a:t>
                      </a:r>
                    </a:p>
                    <a:p>
                      <a:r>
                        <a:rPr lang="id-ID" baseline="0" dirty="0" smtClean="0"/>
                        <a:t>        Bank           -          1,5 jt</a:t>
                      </a:r>
                      <a:endParaRPr lang="id-ID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id-ID" dirty="0" smtClean="0"/>
                        <a:t>Pengeluaran dengan dana kk untuk beban iklan 500.000,</a:t>
                      </a:r>
                      <a:r>
                        <a:rPr lang="id-ID" baseline="0" dirty="0" smtClean="0"/>
                        <a:t> beban angkut 20.000, beban ATK 100.000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-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B. iklan           500rb</a:t>
                      </a:r>
                    </a:p>
                    <a:p>
                      <a:r>
                        <a:rPr lang="id-ID" baseline="0" dirty="0" smtClean="0"/>
                        <a:t>B. Angkut       20rb</a:t>
                      </a:r>
                    </a:p>
                    <a:p>
                      <a:r>
                        <a:rPr lang="id-ID" baseline="0" dirty="0" smtClean="0"/>
                        <a:t>B. Atk              100rb</a:t>
                      </a:r>
                    </a:p>
                    <a:p>
                      <a:r>
                        <a:rPr lang="id-ID" baseline="0" dirty="0" smtClean="0"/>
                        <a:t>        Kas Kecil   -         620rb</a:t>
                      </a:r>
                      <a:endParaRPr lang="id-ID" dirty="0" smtClean="0"/>
                    </a:p>
                    <a:p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Pengisian</a:t>
                      </a:r>
                      <a:r>
                        <a:rPr lang="id-ID" baseline="0" dirty="0" smtClean="0"/>
                        <a:t> kembali dana kk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B. iklan           500rb</a:t>
                      </a:r>
                    </a:p>
                    <a:p>
                      <a:r>
                        <a:rPr lang="id-ID" baseline="0" dirty="0" smtClean="0"/>
                        <a:t>B. Angkut       20rb</a:t>
                      </a:r>
                    </a:p>
                    <a:p>
                      <a:r>
                        <a:rPr lang="id-ID" baseline="0" dirty="0" smtClean="0"/>
                        <a:t>B. Atk              100rb</a:t>
                      </a:r>
                    </a:p>
                    <a:p>
                      <a:r>
                        <a:rPr lang="id-ID" baseline="0" dirty="0" smtClean="0"/>
                        <a:t>        Bank           -         620rb</a:t>
                      </a:r>
                      <a:endParaRPr lang="id-ID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Kas</a:t>
                      </a:r>
                      <a:r>
                        <a:rPr lang="id-ID" baseline="0" dirty="0" smtClean="0"/>
                        <a:t> kecil         620rb</a:t>
                      </a:r>
                    </a:p>
                    <a:p>
                      <a:r>
                        <a:rPr lang="id-ID" baseline="0" dirty="0" smtClean="0"/>
                        <a:t>       Bank              -         620rb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745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000" dirty="0" smtClean="0"/>
              <a:t>tUGAS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SOAL NPM GANJIL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PT. BLACK pada tanggal 1 Agustus 2015 membentuk dana kas kecil sebesar Rp 1.000.000,-. Pengeluaran kas kecil sampai dengan 19 Agustus 2015 sebesar Rp 720.000,- dengan perincian sbb.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iklan			300.000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angkut			   50.000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perlengkapan		 150.000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BBM motor			 220.000</a:t>
            </a:r>
          </a:p>
          <a:p>
            <a:r>
              <a:rPr lang="id-ID" dirty="0" smtClean="0"/>
              <a:t>Pada tanggal 20 </a:t>
            </a:r>
            <a:r>
              <a:rPr lang="id-ID" dirty="0" smtClean="0"/>
              <a:t>Agustus 2015</a:t>
            </a:r>
            <a:r>
              <a:rPr lang="id-ID" dirty="0" smtClean="0"/>
              <a:t> </a:t>
            </a:r>
            <a:r>
              <a:rPr lang="id-ID" dirty="0" smtClean="0"/>
              <a:t>dilakukan pengisian kembali</a:t>
            </a:r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 smtClean="0"/>
              <a:t>Dari transaksi diatas, susunlah jurnal pencatatan KK dengan menggunakan metode impres dan fluktuasi.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60124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2000" dirty="0" smtClean="0"/>
              <a:t>TUGAS</a:t>
            </a:r>
            <a:r>
              <a:rPr lang="id-ID" dirty="0" smtClean="0"/>
              <a:t/>
            </a:r>
            <a:br>
              <a:rPr lang="id-ID" dirty="0" smtClean="0"/>
            </a:br>
            <a:r>
              <a:rPr lang="id-ID" dirty="0" smtClean="0"/>
              <a:t>SOAL NPM GENAP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PT. PINK pada tanggal 1 Oktober 2016 membentuk dana kas kecil sebesar Rp 500.000,-. Pengeluaran kas kecil sampai dengan 17 Oktober 2016 sebesar Rp 480.000,- dengan rincian sbb;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peralatan			130.000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angkut			 30.000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BBM				 50.000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perlengkapan	 	120.000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d-ID" dirty="0" smtClean="0"/>
              <a:t>Beban iklan			150.000</a:t>
            </a:r>
          </a:p>
          <a:p>
            <a:pPr marL="0" indent="0">
              <a:buNone/>
            </a:pPr>
            <a:r>
              <a:rPr lang="id-ID" dirty="0"/>
              <a:t>Dari transaksi diatas, susunlah jurnal pencatatan KK dengan menggunakan metode impres dan </a:t>
            </a:r>
            <a:r>
              <a:rPr lang="id-ID" dirty="0" smtClean="0"/>
              <a:t>fluktuasi jika terdapat pengisian kembali pada tanggal 19 Oktober.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7226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d-ID" sz="3200" smtClean="0">
                <a:latin typeface="Arial" panose="020B0604020202020204" pitchFamily="34" charset="0"/>
                <a:cs typeface="Arial" panose="020B0604020202020204" pitchFamily="34" charset="0"/>
              </a:rPr>
              <a:t>Tugas diketik jelas dan rapi. Dikumpulkan </a:t>
            </a:r>
            <a:r>
              <a:rPr lang="id-ID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melalui SIP bentuk file doc. Batas pengumpulan tugas sampai tanggal 17 Oktober 2017.</a:t>
            </a:r>
          </a:p>
          <a:p>
            <a:pPr marL="0" indent="0" algn="ctr">
              <a:buNone/>
            </a:pPr>
            <a:endParaRPr lang="id-ID" sz="4800" dirty="0">
              <a:latin typeface="Gigi" panose="04040504061007020D02" pitchFamily="82" charset="0"/>
            </a:endParaRPr>
          </a:p>
          <a:p>
            <a:pPr marL="0" indent="0" algn="ctr">
              <a:buNone/>
            </a:pPr>
            <a:endParaRPr lang="id-ID" sz="4800" dirty="0" smtClean="0">
              <a:latin typeface="Gigi" panose="04040504061007020D02" pitchFamily="82" charset="0"/>
            </a:endParaRPr>
          </a:p>
          <a:p>
            <a:pPr marL="0" indent="0" algn="ctr">
              <a:buNone/>
            </a:pPr>
            <a:r>
              <a:rPr lang="id-ID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igi" panose="04040504061007020D02" pitchFamily="82" charset="0"/>
              </a:rPr>
              <a:t>SE</a:t>
            </a:r>
            <a:r>
              <a:rPr lang="id-ID" sz="4800" dirty="0" smtClean="0">
                <a:solidFill>
                  <a:schemeClr val="accent1">
                    <a:lumMod val="75000"/>
                  </a:schemeClr>
                </a:solidFill>
                <a:latin typeface="Gigi" panose="04040504061007020D02" pitchFamily="82" charset="0"/>
              </a:rPr>
              <a:t>LAM</a:t>
            </a:r>
            <a:r>
              <a:rPr lang="id-ID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igi" panose="04040504061007020D02" pitchFamily="82" charset="0"/>
              </a:rPr>
              <a:t>AT  </a:t>
            </a:r>
          </a:p>
          <a:p>
            <a:pPr marL="0" indent="0" algn="ctr">
              <a:buNone/>
            </a:pPr>
            <a:r>
              <a:rPr lang="id-ID" sz="4800" dirty="0" smtClean="0">
                <a:solidFill>
                  <a:schemeClr val="accent6"/>
                </a:solidFill>
                <a:latin typeface="Gigi" panose="04040504061007020D02" pitchFamily="82" charset="0"/>
              </a:rPr>
              <a:t>ME</a:t>
            </a:r>
            <a:r>
              <a:rPr lang="id-ID" sz="4800" dirty="0" smtClean="0">
                <a:solidFill>
                  <a:srgbClr val="00B050"/>
                </a:solidFill>
                <a:latin typeface="Gigi" panose="04040504061007020D02" pitchFamily="82" charset="0"/>
              </a:rPr>
              <a:t>NGER</a:t>
            </a:r>
            <a:r>
              <a:rPr lang="id-ID" sz="4800" dirty="0" smtClean="0">
                <a:solidFill>
                  <a:srgbClr val="FFFF00"/>
                </a:solidFill>
                <a:latin typeface="Gigi" panose="04040504061007020D02" pitchFamily="82" charset="0"/>
              </a:rPr>
              <a:t>JAK</a:t>
            </a:r>
            <a:r>
              <a:rPr lang="id-ID" sz="4800" dirty="0" smtClean="0">
                <a:solidFill>
                  <a:srgbClr val="FF0000"/>
                </a:solidFill>
                <a:latin typeface="Gigi" panose="04040504061007020D02" pitchFamily="82" charset="0"/>
              </a:rPr>
              <a:t>AN</a:t>
            </a:r>
            <a:endParaRPr lang="id-ID" sz="4800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88757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225</TotalTime>
  <Words>474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Gigi</vt:lpstr>
      <vt:lpstr>Wingdings</vt:lpstr>
      <vt:lpstr>Vapor Trail</vt:lpstr>
      <vt:lpstr>NERACA/LAP POSISI KEU AKUNTANSI KAS DAN BANK </vt:lpstr>
      <vt:lpstr>TUJUAN PEMBELAJARAN</vt:lpstr>
      <vt:lpstr>Pengertian kas dan bank</vt:lpstr>
      <vt:lpstr>Akuntansi kas</vt:lpstr>
      <vt:lpstr>Akuntansi kas</vt:lpstr>
      <vt:lpstr>Sistem pencatatan kas kecil</vt:lpstr>
      <vt:lpstr>Transaksi dalam kk</vt:lpstr>
      <vt:lpstr>tUGAS SOAL NPM GANJIL</vt:lpstr>
      <vt:lpstr>TUGAS SOAL NPM GENAP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KAS DAN BANK NERACA/LAP POSISI KEU</dc:title>
  <dc:creator>Acer</dc:creator>
  <cp:lastModifiedBy>Acer</cp:lastModifiedBy>
  <cp:revision>19</cp:revision>
  <dcterms:created xsi:type="dcterms:W3CDTF">2017-10-08T17:11:36Z</dcterms:created>
  <dcterms:modified xsi:type="dcterms:W3CDTF">2017-10-10T07:11:17Z</dcterms:modified>
</cp:coreProperties>
</file>