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6"/>
  </p:notesMasterIdLst>
  <p:sldIdLst>
    <p:sldId id="258" r:id="rId2"/>
    <p:sldId id="276" r:id="rId3"/>
    <p:sldId id="275" r:id="rId4"/>
    <p:sldId id="277" r:id="rId5"/>
    <p:sldId id="278" r:id="rId6"/>
    <p:sldId id="279" r:id="rId7"/>
    <p:sldId id="280" r:id="rId8"/>
    <p:sldId id="281"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308813-F97B-40D6-9E23-E0D670735E78}" type="datetimeFigureOut">
              <a:rPr lang="en-US" smtClean="0"/>
              <a:t>11/23/2020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0515EE-7865-4C50-B606-E1E5B88A816F}" type="slidenum">
              <a:rPr lang="en-US" smtClean="0"/>
              <a:t>‹#›</a:t>
            </a:fld>
            <a:endParaRPr lang="en-US"/>
          </a:p>
        </p:txBody>
      </p:sp>
    </p:spTree>
    <p:extLst>
      <p:ext uri="{BB962C8B-B14F-4D97-AF65-F5344CB8AC3E}">
        <p14:creationId xmlns:p14="http://schemas.microsoft.com/office/powerpoint/2010/main" val="1098659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F5AC5B-F923-4677-A3F3-1D16273593FF}" type="slidenum">
              <a:rPr lang="en-US"/>
              <a:pPr/>
              <a:t>2</a:t>
            </a:fld>
            <a:endParaRPr lang="en-US"/>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r>
              <a:rPr lang="en-US"/>
              <a:t>What do you need to percieve?  We’ll talk about that in more detail later, but pressure, light, vibrations, chemical flavors, you need docking bays to receive these and change transduce those types of energy into chemical energy.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Arial" pitchFamily="34" charset="0"/>
                <a:ea typeface="ＭＳ Ｐゴシック" pitchFamily="34" charset="-128"/>
              </a:defRPr>
            </a:lvl1pPr>
            <a:lvl2pPr marL="742950" indent="-285750" eaLnBrk="0" hangingPunct="0">
              <a:defRPr sz="2800">
                <a:solidFill>
                  <a:schemeClr val="tx1"/>
                </a:solidFill>
                <a:latin typeface="Arial" pitchFamily="34" charset="0"/>
                <a:ea typeface="ＭＳ Ｐゴシック" pitchFamily="34" charset="-128"/>
              </a:defRPr>
            </a:lvl2pPr>
            <a:lvl3pPr marL="1143000" indent="-228600" eaLnBrk="0" hangingPunct="0">
              <a:defRPr sz="2800">
                <a:solidFill>
                  <a:schemeClr val="tx1"/>
                </a:solidFill>
                <a:latin typeface="Arial" pitchFamily="34" charset="0"/>
                <a:ea typeface="ＭＳ Ｐゴシック" pitchFamily="34" charset="-128"/>
              </a:defRPr>
            </a:lvl3pPr>
            <a:lvl4pPr marL="1600200" indent="-228600" eaLnBrk="0" hangingPunct="0">
              <a:defRPr sz="2800">
                <a:solidFill>
                  <a:schemeClr val="tx1"/>
                </a:solidFill>
                <a:latin typeface="Arial" pitchFamily="34" charset="0"/>
                <a:ea typeface="ＭＳ Ｐゴシック" pitchFamily="34" charset="-128"/>
              </a:defRPr>
            </a:lvl4pPr>
            <a:lvl5pPr marL="2057400" indent="-228600" eaLnBrk="0" hangingPunct="0">
              <a:defRPr sz="28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9pPr>
          </a:lstStyle>
          <a:p>
            <a:pPr eaLnBrk="1" hangingPunct="1"/>
            <a:fld id="{8BA6F5E1-2E99-4BE9-8C69-962EB23C5CA5}" type="slidenum">
              <a:rPr lang="en-US" sz="1200"/>
              <a:pPr eaLnBrk="1" hangingPunct="1"/>
              <a:t>10</a:t>
            </a:fld>
            <a:endParaRPr lang="en-US" sz="120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ea typeface="ＭＳ Ｐゴシック"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AF5507-11A7-46B3-AF2A-2C9EDB500CEC}" type="slidenum">
              <a:rPr lang="en-US"/>
              <a:pPr/>
              <a:t>11</a:t>
            </a:fld>
            <a:endParaRPr lang="en-US"/>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p:txBody>
          <a:bodyPr/>
          <a:lstStyle/>
          <a:p>
            <a:r>
              <a:rPr lang="en-US"/>
              <a:t>They can be triggered, set off, activated, booted up.</a:t>
            </a:r>
          </a:p>
          <a:p>
            <a:r>
              <a:rPr lang="en-US"/>
              <a:t>Electricity of course coming from the greek elektra which was the greek word for Amber which caused static electricity.  Then in the 1700’s Ben Franklin figured out the flow of + and – particles which your cells do with ions  </a:t>
            </a:r>
          </a:p>
          <a:p>
            <a:r>
              <a:rPr lang="en-US"/>
              <a:t>Do these so they can communicate which electricity and chemicals in an aqueous environment.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miter lim="800000"/>
            <a:headEnd/>
            <a:tailEnd/>
          </a:ln>
        </p:spPr>
        <p:txBody>
          <a:bodyPr/>
          <a:lstStyle/>
          <a:p>
            <a:fld id="{BD17209D-7131-4690-8F8B-0978FCA76B6C}" type="slidenum">
              <a:rPr lang="en-US"/>
              <a:pPr/>
              <a:t>13</a:t>
            </a:fld>
            <a:endParaRPr lang="en-US"/>
          </a:p>
        </p:txBody>
      </p:sp>
      <p:sp>
        <p:nvSpPr>
          <p:cNvPr id="11059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AF8E533B-D2D6-4663-8258-C116F9334343}" type="slidenum">
              <a:rPr lang="en-US" sz="1200"/>
              <a:pPr algn="r"/>
              <a:t>13</a:t>
            </a:fld>
            <a:endParaRPr lang="en-US" sz="1200"/>
          </a:p>
        </p:txBody>
      </p:sp>
      <p:sp>
        <p:nvSpPr>
          <p:cNvPr id="110596" name="Rectangle 2"/>
          <p:cNvSpPr>
            <a:spLocks noGrp="1" noRot="1" noChangeAspect="1" noChangeArrowheads="1" noTextEdit="1"/>
          </p:cNvSpPr>
          <p:nvPr>
            <p:ph type="sldImg"/>
          </p:nvPr>
        </p:nvSpPr>
        <p:spPr>
          <a:solidFill>
            <a:srgbClr val="FFFFFF"/>
          </a:solidFill>
          <a:ln/>
        </p:spPr>
      </p:sp>
      <p:sp>
        <p:nvSpPr>
          <p:cNvPr id="110597"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r>
              <a:rPr lang="en-US" smtClean="0"/>
              <a:t>Figure 48.4 Neuron structure and organization.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miter lim="800000"/>
            <a:headEnd/>
            <a:tailEnd/>
          </a:ln>
        </p:spPr>
        <p:txBody>
          <a:bodyPr/>
          <a:lstStyle/>
          <a:p>
            <a:fld id="{933F6964-C613-49E0-82DB-2184F82FFF8F}" type="slidenum">
              <a:rPr lang="en-US" smtClean="0"/>
              <a:pPr/>
              <a:t>14</a:t>
            </a:fld>
            <a:endParaRPr lang="en-US" smtClean="0"/>
          </a:p>
        </p:txBody>
      </p:sp>
      <p:sp>
        <p:nvSpPr>
          <p:cNvPr id="119811"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2F2CF0F4-8BCF-43C1-B541-5C13421060AB}" type="slidenum">
              <a:rPr lang="en-US" sz="1200"/>
              <a:pPr algn="r"/>
              <a:t>14</a:t>
            </a:fld>
            <a:endParaRPr lang="en-US" sz="1200"/>
          </a:p>
        </p:txBody>
      </p:sp>
      <p:sp>
        <p:nvSpPr>
          <p:cNvPr id="119812" name="Rectangle 2"/>
          <p:cNvSpPr>
            <a:spLocks noGrp="1" noRot="1" noChangeAspect="1" noChangeArrowheads="1" noTextEdit="1"/>
          </p:cNvSpPr>
          <p:nvPr>
            <p:ph type="sldImg"/>
          </p:nvPr>
        </p:nvSpPr>
        <p:spPr>
          <a:solidFill>
            <a:srgbClr val="FFFFFF"/>
          </a:solidFill>
          <a:ln/>
        </p:spPr>
      </p:sp>
      <p:sp>
        <p:nvSpPr>
          <p:cNvPr id="119813"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r>
              <a:rPr lang="en-US" smtClean="0"/>
              <a:t>Table 48.1 Ion Concentrations Inside and Outside of Mammalian Neurons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miter lim="800000"/>
            <a:headEnd/>
            <a:tailEnd/>
          </a:ln>
        </p:spPr>
        <p:txBody>
          <a:bodyPr/>
          <a:lstStyle/>
          <a:p>
            <a:fld id="{D14AEB89-0CFF-4F07-B681-47178354E1A6}" type="slidenum">
              <a:rPr lang="en-US" smtClean="0"/>
              <a:pPr/>
              <a:t>15</a:t>
            </a:fld>
            <a:endParaRPr lang="en-US" smtClean="0"/>
          </a:p>
        </p:txBody>
      </p:sp>
      <p:sp>
        <p:nvSpPr>
          <p:cNvPr id="12083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6190847C-7493-4B07-94B1-56335008722C}" type="slidenum">
              <a:rPr lang="en-US" sz="1200"/>
              <a:pPr algn="r"/>
              <a:t>15</a:t>
            </a:fld>
            <a:endParaRPr lang="en-US" sz="1200"/>
          </a:p>
        </p:txBody>
      </p:sp>
      <p:sp>
        <p:nvSpPr>
          <p:cNvPr id="120836" name="Rectangle 2"/>
          <p:cNvSpPr>
            <a:spLocks noGrp="1" noRot="1" noChangeAspect="1" noChangeArrowheads="1" noTextEdit="1"/>
          </p:cNvSpPr>
          <p:nvPr>
            <p:ph type="sldImg"/>
          </p:nvPr>
        </p:nvSpPr>
        <p:spPr>
          <a:solidFill>
            <a:srgbClr val="FFFFFF"/>
          </a:solidFill>
          <a:ln/>
        </p:spPr>
      </p:sp>
      <p:sp>
        <p:nvSpPr>
          <p:cNvPr id="120837"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r>
              <a:rPr lang="en-US" smtClean="0"/>
              <a:t>Figure 48.7 The basis of the membrane potential.</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miter lim="800000"/>
            <a:headEnd/>
            <a:tailEnd/>
          </a:ln>
        </p:spPr>
        <p:txBody>
          <a:bodyPr/>
          <a:lstStyle/>
          <a:p>
            <a:fld id="{1884B666-60F4-4E0A-9799-A480C2056954}" type="slidenum">
              <a:rPr lang="en-US" smtClean="0"/>
              <a:pPr/>
              <a:t>16</a:t>
            </a:fld>
            <a:endParaRPr lang="en-US" smtClean="0"/>
          </a:p>
        </p:txBody>
      </p:sp>
      <p:sp>
        <p:nvSpPr>
          <p:cNvPr id="122883"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B15B2B8A-88AD-40A0-B2D5-448DA11242F7}" type="slidenum">
              <a:rPr lang="en-US" sz="1200"/>
              <a:pPr algn="r"/>
              <a:t>16</a:t>
            </a:fld>
            <a:endParaRPr lang="en-US" sz="1200"/>
          </a:p>
        </p:txBody>
      </p:sp>
      <p:sp>
        <p:nvSpPr>
          <p:cNvPr id="122884" name="Rectangle 2"/>
          <p:cNvSpPr>
            <a:spLocks noGrp="1" noRot="1" noChangeAspect="1" noChangeArrowheads="1" noTextEdit="1"/>
          </p:cNvSpPr>
          <p:nvPr>
            <p:ph type="sldImg"/>
          </p:nvPr>
        </p:nvSpPr>
        <p:spPr>
          <a:solidFill>
            <a:srgbClr val="FFFFFF"/>
          </a:solidFill>
          <a:ln/>
        </p:spPr>
      </p:sp>
      <p:sp>
        <p:nvSpPr>
          <p:cNvPr id="12288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r>
              <a:rPr lang="en-US" smtClean="0"/>
              <a:t>Figure 48.8 Modeling a mammalian neuron.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miter lim="800000"/>
            <a:headEnd/>
            <a:tailEnd/>
          </a:ln>
        </p:spPr>
        <p:txBody>
          <a:bodyPr/>
          <a:lstStyle/>
          <a:p>
            <a:fld id="{E2E5232B-76DA-481A-B65D-F3FF4B81F8BD}" type="slidenum">
              <a:rPr lang="en-US" smtClean="0"/>
              <a:pPr/>
              <a:t>17</a:t>
            </a:fld>
            <a:endParaRPr lang="en-US" smtClean="0"/>
          </a:p>
        </p:txBody>
      </p:sp>
      <p:sp>
        <p:nvSpPr>
          <p:cNvPr id="145411"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47B44D6E-74DE-4309-8672-EC22585A8FB8}" type="slidenum">
              <a:rPr lang="en-US" sz="1200"/>
              <a:pPr algn="r"/>
              <a:t>17</a:t>
            </a:fld>
            <a:endParaRPr lang="en-US" sz="1200"/>
          </a:p>
        </p:txBody>
      </p:sp>
      <p:sp>
        <p:nvSpPr>
          <p:cNvPr id="145412" name="Rectangle 2"/>
          <p:cNvSpPr>
            <a:spLocks noGrp="1" noRot="1" noChangeAspect="1" noChangeArrowheads="1" noTextEdit="1"/>
          </p:cNvSpPr>
          <p:nvPr>
            <p:ph type="sldImg"/>
          </p:nvPr>
        </p:nvSpPr>
        <p:spPr>
          <a:solidFill>
            <a:srgbClr val="FFFFFF"/>
          </a:solidFill>
          <a:ln/>
        </p:spPr>
      </p:sp>
      <p:sp>
        <p:nvSpPr>
          <p:cNvPr id="145413"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r>
              <a:rPr lang="en-US" smtClean="0"/>
              <a:t>Figure 48.11 The role of voltage-gated ion channels in the generation of an action potential.</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miter lim="800000"/>
            <a:headEnd/>
            <a:tailEnd/>
          </a:ln>
        </p:spPr>
        <p:txBody>
          <a:bodyPr/>
          <a:lstStyle/>
          <a:p>
            <a:fld id="{BA199A39-1AFB-44BF-BAAC-37DA5FC288A1}" type="slidenum">
              <a:rPr lang="en-US" smtClean="0"/>
              <a:pPr/>
              <a:t>18</a:t>
            </a:fld>
            <a:endParaRPr lang="en-US" smtClean="0"/>
          </a:p>
        </p:txBody>
      </p:sp>
      <p:sp>
        <p:nvSpPr>
          <p:cNvPr id="15667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713F740A-2C34-40F0-BFEB-A585A6522FED}" type="slidenum">
              <a:rPr lang="en-US" sz="1200"/>
              <a:pPr algn="r"/>
              <a:t>18</a:t>
            </a:fld>
            <a:endParaRPr lang="en-US" sz="1200"/>
          </a:p>
        </p:txBody>
      </p:sp>
      <p:sp>
        <p:nvSpPr>
          <p:cNvPr id="156676" name="Rectangle 2"/>
          <p:cNvSpPr>
            <a:spLocks noGrp="1" noRot="1" noChangeAspect="1" noChangeArrowheads="1" noTextEdit="1"/>
          </p:cNvSpPr>
          <p:nvPr>
            <p:ph type="sldImg"/>
          </p:nvPr>
        </p:nvSpPr>
        <p:spPr>
          <a:solidFill>
            <a:srgbClr val="FFFFFF"/>
          </a:solidFill>
          <a:ln/>
        </p:spPr>
      </p:sp>
      <p:sp>
        <p:nvSpPr>
          <p:cNvPr id="156677"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r>
              <a:rPr lang="en-US" smtClean="0"/>
              <a:t>Figure 48.13 Schwann cells and the myelin sheath.</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miter lim="800000"/>
            <a:headEnd/>
            <a:tailEnd/>
          </a:ln>
        </p:spPr>
        <p:txBody>
          <a:bodyPr/>
          <a:lstStyle/>
          <a:p>
            <a:fld id="{E1B181D8-4610-4AF6-A9BD-3FD3AA134DF3}" type="slidenum">
              <a:rPr lang="en-US" smtClean="0"/>
              <a:pPr/>
              <a:t>19</a:t>
            </a:fld>
            <a:endParaRPr lang="en-US" smtClean="0"/>
          </a:p>
        </p:txBody>
      </p:sp>
      <p:sp>
        <p:nvSpPr>
          <p:cNvPr id="159747"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9A24E817-5F74-4AD7-A9F5-CA0B7D05B3EF}" type="slidenum">
              <a:rPr lang="en-US" sz="1200"/>
              <a:pPr algn="r"/>
              <a:t>19</a:t>
            </a:fld>
            <a:endParaRPr lang="en-US" sz="1200"/>
          </a:p>
        </p:txBody>
      </p:sp>
      <p:sp>
        <p:nvSpPr>
          <p:cNvPr id="159748" name="Rectangle 2"/>
          <p:cNvSpPr>
            <a:spLocks noGrp="1" noRot="1" noChangeAspect="1" noChangeArrowheads="1" noTextEdit="1"/>
          </p:cNvSpPr>
          <p:nvPr>
            <p:ph type="sldImg"/>
          </p:nvPr>
        </p:nvSpPr>
        <p:spPr>
          <a:solidFill>
            <a:srgbClr val="FFFFFF"/>
          </a:solidFill>
          <a:ln/>
        </p:spPr>
      </p:sp>
      <p:sp>
        <p:nvSpPr>
          <p:cNvPr id="159749"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r>
              <a:rPr lang="en-US" smtClean="0"/>
              <a:t>Figure 48.14 Saltatory conduction.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miter lim="800000"/>
            <a:headEnd/>
            <a:tailEnd/>
          </a:ln>
        </p:spPr>
        <p:txBody>
          <a:bodyPr/>
          <a:lstStyle/>
          <a:p>
            <a:fld id="{BAF24DCD-5AE2-4033-870F-24FD2D703CD8}" type="slidenum">
              <a:rPr lang="en-US" smtClean="0"/>
              <a:pPr/>
              <a:t>20</a:t>
            </a:fld>
            <a:endParaRPr lang="en-US" smtClean="0"/>
          </a:p>
        </p:txBody>
      </p:sp>
      <p:sp>
        <p:nvSpPr>
          <p:cNvPr id="154627"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6E15E56B-786A-4B65-8394-37E17E177664}" type="slidenum">
              <a:rPr lang="en-US" sz="1200"/>
              <a:pPr algn="r"/>
              <a:t>20</a:t>
            </a:fld>
            <a:endParaRPr lang="en-US" sz="1200"/>
          </a:p>
        </p:txBody>
      </p:sp>
      <p:sp>
        <p:nvSpPr>
          <p:cNvPr id="154628" name="Rectangle 2"/>
          <p:cNvSpPr>
            <a:spLocks noGrp="1" noRot="1" noChangeAspect="1" noChangeArrowheads="1" noTextEdit="1"/>
          </p:cNvSpPr>
          <p:nvPr>
            <p:ph type="sldImg"/>
          </p:nvPr>
        </p:nvSpPr>
        <p:spPr>
          <a:solidFill>
            <a:srgbClr val="FFFFFF"/>
          </a:solidFill>
          <a:ln/>
        </p:spPr>
      </p:sp>
      <p:sp>
        <p:nvSpPr>
          <p:cNvPr id="154629"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r>
              <a:rPr lang="en-US" smtClean="0"/>
              <a:t>Figure 48.12 Conduction of an action potential.</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miter lim="800000"/>
            <a:headEnd/>
            <a:tailEnd/>
          </a:ln>
        </p:spPr>
        <p:txBody>
          <a:bodyPr/>
          <a:lstStyle/>
          <a:p>
            <a:fld id="{C6FD822E-050D-4DFD-9366-A64BAB4E92CE}" type="slidenum">
              <a:rPr lang="en-US" smtClean="0"/>
              <a:pPr/>
              <a:t>23</a:t>
            </a:fld>
            <a:endParaRPr lang="en-US" smtClean="0"/>
          </a:p>
        </p:txBody>
      </p:sp>
      <p:sp>
        <p:nvSpPr>
          <p:cNvPr id="163843"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B2A4637C-9BAC-4B4A-9677-4870D28E92B4}" type="slidenum">
              <a:rPr lang="en-US" sz="1200"/>
              <a:pPr algn="r"/>
              <a:t>23</a:t>
            </a:fld>
            <a:endParaRPr lang="en-US" sz="1200"/>
          </a:p>
        </p:txBody>
      </p:sp>
      <p:sp>
        <p:nvSpPr>
          <p:cNvPr id="163844" name="Rectangle 2"/>
          <p:cNvSpPr>
            <a:spLocks noGrp="1" noRot="1" noChangeAspect="1" noChangeArrowheads="1" noTextEdit="1"/>
          </p:cNvSpPr>
          <p:nvPr>
            <p:ph type="sldImg"/>
          </p:nvPr>
        </p:nvSpPr>
        <p:spPr>
          <a:solidFill>
            <a:srgbClr val="FFFFFF"/>
          </a:solidFill>
          <a:ln/>
        </p:spPr>
      </p:sp>
      <p:sp>
        <p:nvSpPr>
          <p:cNvPr id="16384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r>
              <a:rPr lang="en-US" smtClean="0"/>
              <a:t>Figure 48.15 A chemical synapse.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Arial" pitchFamily="34" charset="0"/>
                <a:ea typeface="ＭＳ Ｐゴシック" pitchFamily="34" charset="-128"/>
              </a:defRPr>
            </a:lvl1pPr>
            <a:lvl2pPr marL="742950" indent="-285750" eaLnBrk="0" hangingPunct="0">
              <a:defRPr sz="2800">
                <a:solidFill>
                  <a:schemeClr val="tx1"/>
                </a:solidFill>
                <a:latin typeface="Arial" pitchFamily="34" charset="0"/>
                <a:ea typeface="ＭＳ Ｐゴシック" pitchFamily="34" charset="-128"/>
              </a:defRPr>
            </a:lvl2pPr>
            <a:lvl3pPr marL="1143000" indent="-228600" eaLnBrk="0" hangingPunct="0">
              <a:defRPr sz="2800">
                <a:solidFill>
                  <a:schemeClr val="tx1"/>
                </a:solidFill>
                <a:latin typeface="Arial" pitchFamily="34" charset="0"/>
                <a:ea typeface="ＭＳ Ｐゴシック" pitchFamily="34" charset="-128"/>
              </a:defRPr>
            </a:lvl3pPr>
            <a:lvl4pPr marL="1600200" indent="-228600" eaLnBrk="0" hangingPunct="0">
              <a:defRPr sz="2800">
                <a:solidFill>
                  <a:schemeClr val="tx1"/>
                </a:solidFill>
                <a:latin typeface="Arial" pitchFamily="34" charset="0"/>
                <a:ea typeface="ＭＳ Ｐゴシック" pitchFamily="34" charset="-128"/>
              </a:defRPr>
            </a:lvl4pPr>
            <a:lvl5pPr marL="2057400" indent="-228600" eaLnBrk="0" hangingPunct="0">
              <a:defRPr sz="28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9pPr>
          </a:lstStyle>
          <a:p>
            <a:pPr eaLnBrk="1" hangingPunct="1"/>
            <a:fld id="{E35C9681-8CF3-4F05-BA9A-349001C5EDCE}" type="slidenum">
              <a:rPr lang="en-US" sz="1200"/>
              <a:pPr eaLnBrk="1" hangingPunct="1"/>
              <a:t>24</a:t>
            </a:fld>
            <a:endParaRPr lang="en-US" sz="120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14C02DDB-5E79-4EB3-A378-13EAC824D3FE}" type="datetimeFigureOut">
              <a:rPr lang="en-US" smtClean="0"/>
              <a:t>11/23/2020</a:t>
            </a:fld>
            <a:endParaRPr lang="en-US"/>
          </a:p>
        </p:txBody>
      </p:sp>
      <p:sp>
        <p:nvSpPr>
          <p:cNvPr id="8" name="Slide Number Placeholder 7"/>
          <p:cNvSpPr>
            <a:spLocks noGrp="1"/>
          </p:cNvSpPr>
          <p:nvPr>
            <p:ph type="sldNum" sz="quarter" idx="11"/>
          </p:nvPr>
        </p:nvSpPr>
        <p:spPr/>
        <p:txBody>
          <a:bodyPr/>
          <a:lstStyle/>
          <a:p>
            <a:fld id="{DBA006C2-9EED-4831-B556-A7C4764581B1}"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14C02DDB-5E79-4EB3-A378-13EAC824D3FE}" type="datetimeFigureOut">
              <a:rPr lang="en-US" smtClean="0"/>
              <a:t>11/23/2020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A006C2-9EED-4831-B556-A7C4764581B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C02DDB-5E79-4EB3-A378-13EAC824D3FE}" type="datetimeFigureOut">
              <a:rPr lang="en-US" smtClean="0"/>
              <a:t>11/23/2020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A006C2-9EED-4831-B556-A7C4764581B1}" type="slidenum">
              <a:rPr lang="en-US" smtClean="0"/>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14C02DDB-5E79-4EB3-A378-13EAC824D3FE}" type="datetimeFigureOut">
              <a:rPr lang="en-US" smtClean="0"/>
              <a:t>11/23/2020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A006C2-9EED-4831-B556-A7C4764581B1}" type="slidenum">
              <a:rPr lang="en-US" smtClean="0"/>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14C02DDB-5E79-4EB3-A378-13EAC824D3FE}" type="datetimeFigureOut">
              <a:rPr lang="en-US" smtClean="0"/>
              <a:t>11/23/2020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A006C2-9EED-4831-B556-A7C4764581B1}" type="slidenum">
              <a:rPr lang="en-US" smtClean="0"/>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4C02DDB-5E79-4EB3-A378-13EAC824D3FE}" type="datetimeFigureOut">
              <a:rPr lang="en-US" smtClean="0"/>
              <a:t>11/23/2020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A006C2-9EED-4831-B556-A7C4764581B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C02DDB-5E79-4EB3-A378-13EAC824D3FE}" type="datetimeFigureOut">
              <a:rPr lang="en-US" smtClean="0"/>
              <a:t>11/23/2020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A006C2-9EED-4831-B556-A7C4764581B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C02DDB-5E79-4EB3-A378-13EAC824D3FE}" type="datetimeFigureOut">
              <a:rPr lang="en-US" smtClean="0"/>
              <a:t>11/23/2020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A006C2-9EED-4831-B556-A7C4764581B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C02DDB-5E79-4EB3-A378-13EAC824D3FE}" type="datetimeFigureOut">
              <a:rPr lang="en-US" smtClean="0"/>
              <a:t>11/23/2020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A006C2-9EED-4831-B556-A7C4764581B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C02DDB-5E79-4EB3-A378-13EAC824D3FE}" type="datetimeFigureOut">
              <a:rPr lang="en-US" smtClean="0"/>
              <a:t>11/23/2020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A006C2-9EED-4831-B556-A7C4764581B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C02DDB-5E79-4EB3-A378-13EAC824D3FE}" type="datetimeFigureOut">
              <a:rPr lang="en-US" smtClean="0"/>
              <a:t>11/23/2020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A006C2-9EED-4831-B556-A7C4764581B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14C02DDB-5E79-4EB3-A378-13EAC824D3FE}" type="datetimeFigureOut">
              <a:rPr lang="en-US" smtClean="0"/>
              <a:t>11/23/2020</a:t>
            </a:fld>
            <a:endParaRPr lang="en-US"/>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DBA006C2-9EED-4831-B556-A7C4764581B1}"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49237"/>
            <a:ext cx="8333014" cy="1281545"/>
          </a:xfrm>
        </p:spPr>
        <p:txBody>
          <a:bodyPr/>
          <a:lstStyle/>
          <a:p>
            <a:r>
              <a:rPr lang="en-US" sz="4000" dirty="0" smtClean="0"/>
              <a:t>Neuron </a:t>
            </a:r>
            <a:r>
              <a:rPr lang="en-US" sz="4000" dirty="0" err="1" smtClean="0"/>
              <a:t>dan</a:t>
            </a:r>
            <a:r>
              <a:rPr lang="en-US" sz="4000" dirty="0" smtClean="0"/>
              <a:t> </a:t>
            </a:r>
            <a:r>
              <a:rPr lang="en-US" sz="4000" dirty="0" err="1" smtClean="0"/>
              <a:t>Mekanisme</a:t>
            </a:r>
            <a:r>
              <a:rPr lang="en-US" sz="4000" dirty="0" smtClean="0"/>
              <a:t> </a:t>
            </a:r>
            <a:r>
              <a:rPr lang="en-US" sz="4000" dirty="0" err="1" smtClean="0"/>
              <a:t>Penjalaran</a:t>
            </a:r>
            <a:r>
              <a:rPr lang="en-US" sz="4000" dirty="0" smtClean="0"/>
              <a:t> </a:t>
            </a:r>
            <a:br>
              <a:rPr lang="en-US" sz="4000" dirty="0" smtClean="0"/>
            </a:br>
            <a:r>
              <a:rPr lang="en-US" sz="4000" dirty="0" err="1" smtClean="0"/>
              <a:t>Impuls</a:t>
            </a:r>
            <a:r>
              <a:rPr lang="en-US" sz="4000" dirty="0" smtClean="0"/>
              <a:t> </a:t>
            </a:r>
            <a:r>
              <a:rPr lang="en-US" sz="4000" dirty="0" err="1" smtClean="0"/>
              <a:t>Saraf</a:t>
            </a:r>
            <a:endParaRPr lang="en-US" sz="4000" dirty="0"/>
          </a:p>
        </p:txBody>
      </p:sp>
      <p:sp>
        <p:nvSpPr>
          <p:cNvPr id="3" name="Text Placeholder 2"/>
          <p:cNvSpPr>
            <a:spLocks noGrp="1"/>
          </p:cNvSpPr>
          <p:nvPr>
            <p:ph type="body" idx="1"/>
          </p:nvPr>
        </p:nvSpPr>
        <p:spPr>
          <a:xfrm>
            <a:off x="838200" y="4800600"/>
            <a:ext cx="4623953" cy="685078"/>
          </a:xfrm>
        </p:spPr>
        <p:txBody>
          <a:bodyPr/>
          <a:lstStyle/>
          <a:p>
            <a:r>
              <a:rPr lang="en-US" b="1" dirty="0" err="1" smtClean="0">
                <a:solidFill>
                  <a:schemeClr val="tx1"/>
                </a:solidFill>
              </a:rPr>
              <a:t>Fibria</a:t>
            </a:r>
            <a:r>
              <a:rPr lang="en-US" b="1" dirty="0" smtClean="0">
                <a:solidFill>
                  <a:schemeClr val="tx1"/>
                </a:solidFill>
              </a:rPr>
              <a:t> </a:t>
            </a:r>
            <a:r>
              <a:rPr lang="en-US" b="1" dirty="0" err="1" smtClean="0">
                <a:solidFill>
                  <a:schemeClr val="tx1"/>
                </a:solidFill>
              </a:rPr>
              <a:t>Kaswinarni</a:t>
            </a:r>
            <a:endParaRPr lang="en-US" b="1" dirty="0">
              <a:solidFill>
                <a:schemeClr val="tx1"/>
              </a:solidFill>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381000"/>
            <a:ext cx="3276600" cy="1918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4419600"/>
            <a:ext cx="3151414"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46063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Fundamental Types of Neurons</a:t>
            </a:r>
          </a:p>
        </p:txBody>
      </p:sp>
      <p:sp>
        <p:nvSpPr>
          <p:cNvPr id="9219" name="Rectangle 3"/>
          <p:cNvSpPr>
            <a:spLocks noGrp="1" noChangeArrowheads="1"/>
          </p:cNvSpPr>
          <p:nvPr>
            <p:ph type="body" idx="1"/>
          </p:nvPr>
        </p:nvSpPr>
        <p:spPr/>
        <p:txBody>
          <a:bodyPr>
            <a:normAutofit fontScale="92500" lnSpcReduction="10000"/>
          </a:bodyPr>
          <a:lstStyle/>
          <a:p>
            <a:r>
              <a:rPr lang="en-US" sz="2800" b="1" dirty="0"/>
              <a:t>Sensory</a:t>
            </a:r>
            <a:r>
              <a:rPr lang="en-US" sz="2800" dirty="0"/>
              <a:t> (</a:t>
            </a:r>
            <a:r>
              <a:rPr lang="en-US" sz="2800" dirty="0">
                <a:solidFill>
                  <a:schemeClr val="accent2"/>
                </a:solidFill>
              </a:rPr>
              <a:t>afferent</a:t>
            </a:r>
            <a:r>
              <a:rPr lang="en-US" sz="2800" dirty="0"/>
              <a:t>) neurons</a:t>
            </a:r>
          </a:p>
          <a:p>
            <a:pPr lvl="1"/>
            <a:r>
              <a:rPr lang="en-US" sz="2400" dirty="0"/>
              <a:t>receptors detect changes in body and external environment</a:t>
            </a:r>
          </a:p>
          <a:p>
            <a:pPr lvl="1"/>
            <a:r>
              <a:rPr lang="en-US" sz="2400" dirty="0"/>
              <a:t>this information is transmitted </a:t>
            </a:r>
            <a:r>
              <a:rPr lang="en-US" sz="2400" dirty="0">
                <a:solidFill>
                  <a:schemeClr val="accent2"/>
                </a:solidFill>
              </a:rPr>
              <a:t>into</a:t>
            </a:r>
            <a:r>
              <a:rPr lang="en-US" sz="2400" dirty="0"/>
              <a:t> brain or spinal cord</a:t>
            </a:r>
          </a:p>
          <a:p>
            <a:r>
              <a:rPr lang="en-US" sz="2800" b="1" dirty="0" err="1"/>
              <a:t>Interneurons</a:t>
            </a:r>
            <a:r>
              <a:rPr lang="en-US" sz="2800" dirty="0"/>
              <a:t> (association neurons)</a:t>
            </a:r>
          </a:p>
          <a:p>
            <a:pPr lvl="1"/>
            <a:r>
              <a:rPr lang="en-US" sz="2400" dirty="0"/>
              <a:t>lie between sensory &amp; motor pathways </a:t>
            </a:r>
            <a:r>
              <a:rPr lang="en-US" sz="2400" b="1" dirty="0"/>
              <a:t>in CNS</a:t>
            </a:r>
          </a:p>
          <a:p>
            <a:pPr lvl="1"/>
            <a:r>
              <a:rPr lang="en-US" sz="2400" dirty="0"/>
              <a:t>90% of our neurons are </a:t>
            </a:r>
            <a:r>
              <a:rPr lang="en-US" sz="2400" dirty="0" err="1"/>
              <a:t>interneurons</a:t>
            </a:r>
            <a:endParaRPr lang="en-US" sz="2400" dirty="0"/>
          </a:p>
          <a:p>
            <a:pPr lvl="1"/>
            <a:r>
              <a:rPr lang="en-US" sz="2400" dirty="0"/>
              <a:t>process, store &amp; retrieve information</a:t>
            </a:r>
          </a:p>
          <a:p>
            <a:r>
              <a:rPr lang="en-US" sz="2800" b="1" dirty="0"/>
              <a:t>Motor</a:t>
            </a:r>
            <a:r>
              <a:rPr lang="en-US" sz="2800" dirty="0"/>
              <a:t> (</a:t>
            </a:r>
            <a:r>
              <a:rPr lang="en-US" sz="2800" dirty="0">
                <a:solidFill>
                  <a:srgbClr val="FF0000"/>
                </a:solidFill>
              </a:rPr>
              <a:t>efferent</a:t>
            </a:r>
            <a:r>
              <a:rPr lang="en-US" sz="2800" dirty="0"/>
              <a:t>) neuron</a:t>
            </a:r>
          </a:p>
          <a:p>
            <a:pPr lvl="1"/>
            <a:r>
              <a:rPr lang="en-US" sz="2400" dirty="0"/>
              <a:t>send signals </a:t>
            </a:r>
            <a:r>
              <a:rPr lang="en-US" sz="2400" dirty="0">
                <a:solidFill>
                  <a:srgbClr val="FF0000"/>
                </a:solidFill>
              </a:rPr>
              <a:t>out to</a:t>
            </a:r>
            <a:r>
              <a:rPr lang="en-US" sz="2400" dirty="0"/>
              <a:t> </a:t>
            </a:r>
            <a:r>
              <a:rPr lang="en-US" sz="2400" b="1" dirty="0"/>
              <a:t>muscles &amp; gland cells</a:t>
            </a:r>
          </a:p>
          <a:p>
            <a:pPr lvl="1"/>
            <a:r>
              <a:rPr lang="en-US" sz="2400" dirty="0"/>
              <a:t>organs that carry out responses called </a:t>
            </a:r>
            <a:r>
              <a:rPr lang="en-US" sz="2400" dirty="0">
                <a:solidFill>
                  <a:srgbClr val="FF0000"/>
                </a:solidFill>
              </a:rPr>
              <a:t>effectors</a:t>
            </a:r>
          </a:p>
          <a:p>
            <a:pPr lvl="1"/>
            <a:endParaRPr lang="en-US" sz="2400" dirty="0"/>
          </a:p>
        </p:txBody>
      </p:sp>
    </p:spTree>
    <p:extLst>
      <p:ext uri="{BB962C8B-B14F-4D97-AF65-F5344CB8AC3E}">
        <p14:creationId xmlns:p14="http://schemas.microsoft.com/office/powerpoint/2010/main" val="2809274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61288" y="341375"/>
            <a:ext cx="6397752" cy="8930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827519" y="341375"/>
            <a:ext cx="882396" cy="893063"/>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1447800" y="457200"/>
            <a:ext cx="5535930" cy="680720"/>
          </a:xfrm>
          <a:prstGeom prst="rect">
            <a:avLst/>
          </a:prstGeom>
        </p:spPr>
        <p:txBody>
          <a:bodyPr vert="horz" wrap="square" lIns="0" tIns="12065" rIns="0" bIns="0" rtlCol="0">
            <a:spAutoFit/>
          </a:bodyPr>
          <a:lstStyle/>
          <a:p>
            <a:pPr marL="12700">
              <a:lnSpc>
                <a:spcPct val="100000"/>
              </a:lnSpc>
              <a:spcBef>
                <a:spcPts val="95"/>
              </a:spcBef>
            </a:pPr>
            <a:r>
              <a:rPr sz="4300" spc="-240" dirty="0"/>
              <a:t>Functional</a:t>
            </a:r>
            <a:r>
              <a:rPr sz="4300" spc="-114" dirty="0"/>
              <a:t> </a:t>
            </a:r>
            <a:r>
              <a:rPr sz="4300" spc="-204" dirty="0"/>
              <a:t>Classifications</a:t>
            </a:r>
            <a:endParaRPr sz="4300"/>
          </a:p>
        </p:txBody>
      </p:sp>
      <p:sp>
        <p:nvSpPr>
          <p:cNvPr id="5" name="object 5"/>
          <p:cNvSpPr/>
          <p:nvPr/>
        </p:nvSpPr>
        <p:spPr>
          <a:xfrm>
            <a:off x="2438400" y="1066800"/>
            <a:ext cx="5100828" cy="5372481"/>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5965212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51560" y="0"/>
            <a:ext cx="0" cy="6858000"/>
          </a:xfrm>
          <a:custGeom>
            <a:avLst/>
            <a:gdLst/>
            <a:ahLst/>
            <a:cxnLst/>
            <a:rect l="l" t="t" r="r" b="b"/>
            <a:pathLst>
              <a:path h="6858000">
                <a:moveTo>
                  <a:pt x="0" y="0"/>
                </a:moveTo>
                <a:lnTo>
                  <a:pt x="0" y="6858000"/>
                </a:lnTo>
              </a:path>
            </a:pathLst>
          </a:custGeom>
          <a:ln w="73152">
            <a:solidFill>
              <a:srgbClr val="FFFFFF"/>
            </a:solidFill>
          </a:ln>
        </p:spPr>
        <p:txBody>
          <a:bodyPr wrap="square" lIns="0" tIns="0" rIns="0" bIns="0" rtlCol="0"/>
          <a:lstStyle/>
          <a:p>
            <a:endParaRPr/>
          </a:p>
        </p:txBody>
      </p:sp>
      <p:sp>
        <p:nvSpPr>
          <p:cNvPr id="3" name="object 3"/>
          <p:cNvSpPr txBox="1"/>
          <p:nvPr/>
        </p:nvSpPr>
        <p:spPr>
          <a:xfrm>
            <a:off x="1609089" y="5229555"/>
            <a:ext cx="6831965" cy="1002030"/>
          </a:xfrm>
          <a:prstGeom prst="rect">
            <a:avLst/>
          </a:prstGeom>
        </p:spPr>
        <p:txBody>
          <a:bodyPr vert="horz" wrap="square" lIns="0" tIns="13335" rIns="0" bIns="0" rtlCol="0">
            <a:spAutoFit/>
          </a:bodyPr>
          <a:lstStyle/>
          <a:p>
            <a:pPr marL="295910" marR="5080" indent="-283845">
              <a:lnSpc>
                <a:spcPct val="100000"/>
              </a:lnSpc>
              <a:spcBef>
                <a:spcPts val="105"/>
              </a:spcBef>
            </a:pPr>
            <a:r>
              <a:rPr sz="2550" spc="-665" smtClean="0">
                <a:solidFill>
                  <a:srgbClr val="D16248"/>
                </a:solidFill>
                <a:latin typeface="Arial"/>
                <a:cs typeface="Arial"/>
              </a:rPr>
              <a:t></a:t>
            </a:r>
            <a:r>
              <a:rPr lang="en-US" sz="2550" spc="-665" dirty="0" smtClean="0">
                <a:solidFill>
                  <a:srgbClr val="D16248"/>
                </a:solidFill>
                <a:latin typeface="Arial"/>
                <a:cs typeface="Arial"/>
              </a:rPr>
              <a:t>               </a:t>
            </a:r>
            <a:r>
              <a:rPr sz="2550" spc="-665" smtClean="0">
                <a:solidFill>
                  <a:srgbClr val="D16248"/>
                </a:solidFill>
                <a:latin typeface="Arial"/>
                <a:cs typeface="Arial"/>
              </a:rPr>
              <a:t> </a:t>
            </a:r>
            <a:r>
              <a:rPr sz="3200" spc="-135" dirty="0">
                <a:latin typeface="Trebuchet MS"/>
                <a:cs typeface="Trebuchet MS"/>
              </a:rPr>
              <a:t>Structure </a:t>
            </a:r>
            <a:r>
              <a:rPr sz="3200" spc="-185" dirty="0">
                <a:latin typeface="Trebuchet MS"/>
                <a:cs typeface="Trebuchet MS"/>
              </a:rPr>
              <a:t>relates </a:t>
            </a:r>
            <a:r>
              <a:rPr sz="3200" spc="-80" dirty="0">
                <a:latin typeface="Trebuchet MS"/>
                <a:cs typeface="Trebuchet MS"/>
              </a:rPr>
              <a:t>to </a:t>
            </a:r>
            <a:r>
              <a:rPr sz="3200" spc="-190" dirty="0">
                <a:latin typeface="Trebuchet MS"/>
                <a:cs typeface="Trebuchet MS"/>
              </a:rPr>
              <a:t>the </a:t>
            </a:r>
            <a:r>
              <a:rPr sz="3200" spc="-170" dirty="0">
                <a:latin typeface="Trebuchet MS"/>
                <a:cs typeface="Trebuchet MS"/>
              </a:rPr>
              <a:t>function </a:t>
            </a:r>
            <a:r>
              <a:rPr sz="3200" spc="-165" dirty="0">
                <a:latin typeface="Trebuchet MS"/>
                <a:cs typeface="Trebuchet MS"/>
              </a:rPr>
              <a:t>of </a:t>
            </a:r>
            <a:r>
              <a:rPr sz="3200" spc="-665" dirty="0">
                <a:latin typeface="Trebuchet MS"/>
                <a:cs typeface="Trebuchet MS"/>
              </a:rPr>
              <a:t>that  </a:t>
            </a:r>
            <a:r>
              <a:rPr sz="3200" spc="-170" dirty="0">
                <a:latin typeface="Trebuchet MS"/>
                <a:cs typeface="Trebuchet MS"/>
              </a:rPr>
              <a:t>particular</a:t>
            </a:r>
            <a:r>
              <a:rPr sz="3200" spc="-145" dirty="0">
                <a:latin typeface="Trebuchet MS"/>
                <a:cs typeface="Trebuchet MS"/>
              </a:rPr>
              <a:t> </a:t>
            </a:r>
            <a:r>
              <a:rPr sz="3200" spc="-165" dirty="0">
                <a:latin typeface="Trebuchet MS"/>
                <a:cs typeface="Trebuchet MS"/>
              </a:rPr>
              <a:t>neuron.</a:t>
            </a:r>
            <a:endParaRPr sz="3200">
              <a:latin typeface="Trebuchet MS"/>
              <a:cs typeface="Trebuchet MS"/>
            </a:endParaRPr>
          </a:p>
        </p:txBody>
      </p:sp>
      <p:sp>
        <p:nvSpPr>
          <p:cNvPr id="4" name="object 4"/>
          <p:cNvSpPr/>
          <p:nvPr/>
        </p:nvSpPr>
        <p:spPr>
          <a:xfrm>
            <a:off x="0" y="0"/>
            <a:ext cx="9144000" cy="4585589"/>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4027399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61288" y="341375"/>
            <a:ext cx="6313932" cy="8930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743700" y="341375"/>
            <a:ext cx="882396" cy="893063"/>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1514602" y="485978"/>
            <a:ext cx="5452745" cy="680720"/>
          </a:xfrm>
          <a:prstGeom prst="rect">
            <a:avLst/>
          </a:prstGeom>
        </p:spPr>
        <p:txBody>
          <a:bodyPr vert="horz" wrap="square" lIns="0" tIns="12065" rIns="0" bIns="0" rtlCol="0">
            <a:spAutoFit/>
          </a:bodyPr>
          <a:lstStyle/>
          <a:p>
            <a:pPr marL="12700">
              <a:lnSpc>
                <a:spcPct val="100000"/>
              </a:lnSpc>
              <a:spcBef>
                <a:spcPts val="95"/>
              </a:spcBef>
            </a:pPr>
            <a:r>
              <a:rPr sz="4300" spc="-204" dirty="0"/>
              <a:t>Structural</a:t>
            </a:r>
            <a:r>
              <a:rPr sz="4300" spc="-110" dirty="0"/>
              <a:t> </a:t>
            </a:r>
            <a:r>
              <a:rPr sz="4300" spc="-204" dirty="0"/>
              <a:t>Classifications</a:t>
            </a:r>
            <a:endParaRPr sz="4300"/>
          </a:p>
        </p:txBody>
      </p:sp>
      <p:sp>
        <p:nvSpPr>
          <p:cNvPr id="5" name="object 5"/>
          <p:cNvSpPr/>
          <p:nvPr/>
        </p:nvSpPr>
        <p:spPr>
          <a:xfrm>
            <a:off x="1219200" y="1447798"/>
            <a:ext cx="7632319" cy="5410198"/>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113853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61288" y="341375"/>
            <a:ext cx="4553712" cy="8930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983479" y="341375"/>
            <a:ext cx="882396" cy="893063"/>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1514602" y="485978"/>
            <a:ext cx="3694429" cy="680720"/>
          </a:xfrm>
          <a:prstGeom prst="rect">
            <a:avLst/>
          </a:prstGeom>
        </p:spPr>
        <p:txBody>
          <a:bodyPr vert="horz" wrap="square" lIns="0" tIns="12065" rIns="0" bIns="0" rtlCol="0">
            <a:spAutoFit/>
          </a:bodyPr>
          <a:lstStyle/>
          <a:p>
            <a:pPr marL="12700">
              <a:lnSpc>
                <a:spcPct val="100000"/>
              </a:lnSpc>
              <a:spcBef>
                <a:spcPts val="95"/>
              </a:spcBef>
            </a:pPr>
            <a:r>
              <a:rPr sz="4300" spc="-175" dirty="0"/>
              <a:t>Bipolar</a:t>
            </a:r>
            <a:r>
              <a:rPr sz="4300" spc="-160" dirty="0"/>
              <a:t> </a:t>
            </a:r>
            <a:r>
              <a:rPr sz="4300" spc="-30" dirty="0"/>
              <a:t>Neurons</a:t>
            </a:r>
            <a:endParaRPr sz="4300" dirty="0"/>
          </a:p>
        </p:txBody>
      </p:sp>
      <p:sp>
        <p:nvSpPr>
          <p:cNvPr id="5" name="object 5"/>
          <p:cNvSpPr txBox="1"/>
          <p:nvPr/>
        </p:nvSpPr>
        <p:spPr>
          <a:xfrm>
            <a:off x="1596897" y="1388800"/>
            <a:ext cx="4852670" cy="4796790"/>
          </a:xfrm>
          <a:prstGeom prst="rect">
            <a:avLst/>
          </a:prstGeom>
        </p:spPr>
        <p:txBody>
          <a:bodyPr vert="horz" wrap="square" lIns="0" tIns="12700" rIns="0" bIns="0" rtlCol="0">
            <a:spAutoFit/>
          </a:bodyPr>
          <a:lstStyle/>
          <a:p>
            <a:pPr marL="295910" marR="470534" indent="-283210">
              <a:lnSpc>
                <a:spcPct val="115599"/>
              </a:lnSpc>
              <a:spcBef>
                <a:spcPts val="100"/>
              </a:spcBef>
              <a:buClr>
                <a:srgbClr val="D16248"/>
              </a:buClr>
              <a:buSzPct val="79687"/>
              <a:buFont typeface="Arial"/>
              <a:buChar char=""/>
              <a:tabLst>
                <a:tab pos="296545" algn="l"/>
              </a:tabLst>
            </a:pPr>
            <a:r>
              <a:rPr sz="3200" spc="-75" dirty="0">
                <a:latin typeface="Trebuchet MS"/>
                <a:cs typeface="Trebuchet MS"/>
              </a:rPr>
              <a:t>2 </a:t>
            </a:r>
            <a:r>
              <a:rPr sz="3200" spc="-215" dirty="0">
                <a:latin typeface="Trebuchet MS"/>
                <a:cs typeface="Trebuchet MS"/>
              </a:rPr>
              <a:t>main </a:t>
            </a:r>
            <a:r>
              <a:rPr sz="3200" spc="-110" dirty="0">
                <a:latin typeface="Trebuchet MS"/>
                <a:cs typeface="Trebuchet MS"/>
              </a:rPr>
              <a:t>processes </a:t>
            </a:r>
            <a:r>
              <a:rPr sz="3200" spc="-235" dirty="0">
                <a:latin typeface="Trebuchet MS"/>
                <a:cs typeface="Trebuchet MS"/>
              </a:rPr>
              <a:t>extend  </a:t>
            </a:r>
            <a:r>
              <a:rPr sz="3200" spc="-145" dirty="0">
                <a:latin typeface="Trebuchet MS"/>
                <a:cs typeface="Trebuchet MS"/>
              </a:rPr>
              <a:t>from </a:t>
            </a:r>
            <a:r>
              <a:rPr sz="3200" spc="-190" dirty="0">
                <a:latin typeface="Trebuchet MS"/>
                <a:cs typeface="Trebuchet MS"/>
              </a:rPr>
              <a:t>the </a:t>
            </a:r>
            <a:r>
              <a:rPr sz="3200" spc="-220" dirty="0">
                <a:latin typeface="Trebuchet MS"/>
                <a:cs typeface="Trebuchet MS"/>
              </a:rPr>
              <a:t>cell</a:t>
            </a:r>
            <a:r>
              <a:rPr sz="3200" spc="50" dirty="0">
                <a:latin typeface="Trebuchet MS"/>
                <a:cs typeface="Trebuchet MS"/>
              </a:rPr>
              <a:t> </a:t>
            </a:r>
            <a:r>
              <a:rPr sz="3200" spc="-190" dirty="0">
                <a:latin typeface="Trebuchet MS"/>
                <a:cs typeface="Trebuchet MS"/>
              </a:rPr>
              <a:t>body:</a:t>
            </a:r>
            <a:endParaRPr sz="3200" dirty="0">
              <a:latin typeface="Trebuchet MS"/>
              <a:cs typeface="Trebuchet MS"/>
            </a:endParaRPr>
          </a:p>
          <a:p>
            <a:pPr marL="332740" marR="5080" lvl="1">
              <a:lnSpc>
                <a:spcPct val="117900"/>
              </a:lnSpc>
              <a:spcBef>
                <a:spcPts val="15"/>
              </a:spcBef>
              <a:buClr>
                <a:srgbClr val="D16248"/>
              </a:buClr>
              <a:buFont typeface="Verdana"/>
              <a:buChar char="◦"/>
              <a:tabLst>
                <a:tab pos="570865" algn="l"/>
              </a:tabLst>
            </a:pPr>
            <a:r>
              <a:rPr sz="2800" spc="30" dirty="0">
                <a:latin typeface="Trebuchet MS"/>
                <a:cs typeface="Trebuchet MS"/>
              </a:rPr>
              <a:t>One </a:t>
            </a:r>
            <a:r>
              <a:rPr sz="2800" spc="-125" dirty="0">
                <a:latin typeface="Trebuchet MS"/>
                <a:cs typeface="Trebuchet MS"/>
              </a:rPr>
              <a:t>is </a:t>
            </a:r>
            <a:r>
              <a:rPr sz="2800" spc="-180" dirty="0">
                <a:latin typeface="Trebuchet MS"/>
                <a:cs typeface="Trebuchet MS"/>
              </a:rPr>
              <a:t>highly </a:t>
            </a:r>
            <a:r>
              <a:rPr sz="2800" spc="-145" dirty="0">
                <a:latin typeface="Trebuchet MS"/>
                <a:cs typeface="Trebuchet MS"/>
              </a:rPr>
              <a:t>branched </a:t>
            </a:r>
            <a:r>
              <a:rPr sz="2800" spc="-185" dirty="0">
                <a:latin typeface="Trebuchet MS"/>
                <a:cs typeface="Trebuchet MS"/>
              </a:rPr>
              <a:t>and  </a:t>
            </a:r>
            <a:r>
              <a:rPr sz="2800" spc="-140" dirty="0">
                <a:latin typeface="Trebuchet MS"/>
                <a:cs typeface="Trebuchet MS"/>
              </a:rPr>
              <a:t>conveys </a:t>
            </a:r>
            <a:r>
              <a:rPr sz="2800" spc="-165" dirty="0">
                <a:latin typeface="Trebuchet MS"/>
                <a:cs typeface="Trebuchet MS"/>
              </a:rPr>
              <a:t>signals </a:t>
            </a:r>
            <a:r>
              <a:rPr sz="2800" spc="-70" dirty="0">
                <a:latin typeface="Trebuchet MS"/>
                <a:cs typeface="Trebuchet MS"/>
              </a:rPr>
              <a:t>to </a:t>
            </a:r>
            <a:r>
              <a:rPr sz="2800" spc="-165" dirty="0">
                <a:latin typeface="Trebuchet MS"/>
                <a:cs typeface="Trebuchet MS"/>
              </a:rPr>
              <a:t>the </a:t>
            </a:r>
            <a:r>
              <a:rPr sz="2800" spc="-195" dirty="0">
                <a:latin typeface="Trebuchet MS"/>
                <a:cs typeface="Trebuchet MS"/>
              </a:rPr>
              <a:t>cell</a:t>
            </a:r>
            <a:r>
              <a:rPr sz="2800" spc="165" dirty="0">
                <a:latin typeface="Trebuchet MS"/>
                <a:cs typeface="Trebuchet MS"/>
              </a:rPr>
              <a:t> </a:t>
            </a:r>
            <a:r>
              <a:rPr sz="2800" spc="-105" dirty="0">
                <a:latin typeface="Trebuchet MS"/>
                <a:cs typeface="Trebuchet MS"/>
              </a:rPr>
              <a:t>body</a:t>
            </a:r>
            <a:endParaRPr sz="2800" dirty="0">
              <a:latin typeface="Trebuchet MS"/>
              <a:cs typeface="Trebuchet MS"/>
            </a:endParaRPr>
          </a:p>
          <a:p>
            <a:pPr marL="332740" marR="748665" lvl="1">
              <a:lnSpc>
                <a:spcPts val="3960"/>
              </a:lnSpc>
              <a:spcBef>
                <a:spcPts val="234"/>
              </a:spcBef>
              <a:buClr>
                <a:srgbClr val="D16248"/>
              </a:buClr>
              <a:buFont typeface="Verdana"/>
              <a:buChar char="◦"/>
              <a:tabLst>
                <a:tab pos="570865" algn="l"/>
              </a:tabLst>
            </a:pPr>
            <a:r>
              <a:rPr sz="2800" spc="30" dirty="0">
                <a:latin typeface="Trebuchet MS"/>
                <a:cs typeface="Trebuchet MS"/>
              </a:rPr>
              <a:t>One </a:t>
            </a:r>
            <a:r>
              <a:rPr sz="2800" spc="-150" dirty="0">
                <a:latin typeface="Trebuchet MS"/>
                <a:cs typeface="Trebuchet MS"/>
              </a:rPr>
              <a:t>convey </a:t>
            </a:r>
            <a:r>
              <a:rPr sz="2800" spc="-165" dirty="0">
                <a:latin typeface="Trebuchet MS"/>
                <a:cs typeface="Trebuchet MS"/>
              </a:rPr>
              <a:t>signals </a:t>
            </a:r>
            <a:r>
              <a:rPr sz="2800" spc="-250" dirty="0">
                <a:latin typeface="Trebuchet MS"/>
                <a:cs typeface="Trebuchet MS"/>
              </a:rPr>
              <a:t>away  </a:t>
            </a:r>
            <a:r>
              <a:rPr sz="2800" spc="-135" dirty="0">
                <a:latin typeface="Trebuchet MS"/>
                <a:cs typeface="Trebuchet MS"/>
              </a:rPr>
              <a:t>from </a:t>
            </a:r>
            <a:r>
              <a:rPr sz="2800" spc="-165" dirty="0">
                <a:latin typeface="Trebuchet MS"/>
                <a:cs typeface="Trebuchet MS"/>
              </a:rPr>
              <a:t>the </a:t>
            </a:r>
            <a:r>
              <a:rPr sz="2800" spc="-195" dirty="0">
                <a:latin typeface="Trebuchet MS"/>
                <a:cs typeface="Trebuchet MS"/>
              </a:rPr>
              <a:t>cell</a:t>
            </a:r>
            <a:r>
              <a:rPr sz="2800" spc="65" dirty="0">
                <a:latin typeface="Trebuchet MS"/>
                <a:cs typeface="Trebuchet MS"/>
              </a:rPr>
              <a:t> </a:t>
            </a:r>
            <a:r>
              <a:rPr sz="2800" spc="-210" dirty="0">
                <a:latin typeface="Trebuchet MS"/>
                <a:cs typeface="Trebuchet MS"/>
              </a:rPr>
              <a:t>body.</a:t>
            </a:r>
            <a:endParaRPr sz="2800" dirty="0">
              <a:latin typeface="Trebuchet MS"/>
              <a:cs typeface="Trebuchet MS"/>
            </a:endParaRPr>
          </a:p>
          <a:p>
            <a:pPr lvl="1">
              <a:lnSpc>
                <a:spcPct val="100000"/>
              </a:lnSpc>
              <a:spcBef>
                <a:spcPts val="30"/>
              </a:spcBef>
              <a:buClr>
                <a:srgbClr val="D16248"/>
              </a:buClr>
              <a:buFont typeface="Verdana"/>
              <a:buChar char="◦"/>
            </a:pPr>
            <a:endParaRPr sz="3200" dirty="0">
              <a:latin typeface="Times New Roman"/>
              <a:cs typeface="Times New Roman"/>
            </a:endParaRPr>
          </a:p>
          <a:p>
            <a:pPr marL="295910" marR="254635" indent="-283210">
              <a:lnSpc>
                <a:spcPct val="115700"/>
              </a:lnSpc>
              <a:buClr>
                <a:srgbClr val="D16248"/>
              </a:buClr>
              <a:buSzPct val="79687"/>
              <a:buFont typeface="Arial"/>
              <a:buChar char=""/>
              <a:tabLst>
                <a:tab pos="296545" algn="l"/>
              </a:tabLst>
            </a:pPr>
            <a:r>
              <a:rPr sz="3200" b="1" spc="25" dirty="0">
                <a:latin typeface="Trebuchet MS"/>
                <a:cs typeface="Trebuchet MS"/>
              </a:rPr>
              <a:t>Least </a:t>
            </a:r>
            <a:r>
              <a:rPr sz="3200" b="1" spc="125" dirty="0">
                <a:latin typeface="Trebuchet MS"/>
                <a:cs typeface="Trebuchet MS"/>
              </a:rPr>
              <a:t>common </a:t>
            </a:r>
            <a:r>
              <a:rPr sz="3200" b="1" spc="-30" dirty="0">
                <a:latin typeface="Trebuchet MS"/>
                <a:cs typeface="Trebuchet MS"/>
              </a:rPr>
              <a:t>type </a:t>
            </a:r>
            <a:r>
              <a:rPr sz="3200" b="1" spc="-280" dirty="0">
                <a:latin typeface="Trebuchet MS"/>
                <a:cs typeface="Trebuchet MS"/>
              </a:rPr>
              <a:t>of  </a:t>
            </a:r>
            <a:r>
              <a:rPr sz="3200" b="1" spc="-15" dirty="0">
                <a:latin typeface="Trebuchet MS"/>
                <a:cs typeface="Trebuchet MS"/>
              </a:rPr>
              <a:t>neurons </a:t>
            </a:r>
            <a:r>
              <a:rPr sz="3200" b="1" spc="-55" dirty="0">
                <a:latin typeface="Trebuchet MS"/>
                <a:cs typeface="Trebuchet MS"/>
              </a:rPr>
              <a:t>in</a:t>
            </a:r>
            <a:r>
              <a:rPr sz="3200" b="1" spc="-240" dirty="0">
                <a:latin typeface="Trebuchet MS"/>
                <a:cs typeface="Trebuchet MS"/>
              </a:rPr>
              <a:t> </a:t>
            </a:r>
            <a:r>
              <a:rPr sz="3200" b="1" spc="-10" dirty="0">
                <a:latin typeface="Trebuchet MS"/>
                <a:cs typeface="Trebuchet MS"/>
              </a:rPr>
              <a:t>vertebrates</a:t>
            </a:r>
            <a:endParaRPr sz="3200" dirty="0">
              <a:latin typeface="Trebuchet MS"/>
              <a:cs typeface="Trebuchet MS"/>
            </a:endParaRPr>
          </a:p>
        </p:txBody>
      </p:sp>
      <p:sp>
        <p:nvSpPr>
          <p:cNvPr id="6" name="object 6"/>
          <p:cNvSpPr/>
          <p:nvPr/>
        </p:nvSpPr>
        <p:spPr>
          <a:xfrm>
            <a:off x="6781800" y="838200"/>
            <a:ext cx="1600200" cy="5410200"/>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4182936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61288" y="341375"/>
            <a:ext cx="2651760" cy="8930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081527" y="341375"/>
            <a:ext cx="883920" cy="8930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233927" y="341375"/>
            <a:ext cx="2833116" cy="893063"/>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5335523" y="341375"/>
            <a:ext cx="882396" cy="893063"/>
          </a:xfrm>
          <a:prstGeom prst="rect">
            <a:avLst/>
          </a:prstGeom>
          <a:blipFill>
            <a:blip r:embed="rId3" cstate="print"/>
            <a:stretch>
              <a:fillRect/>
            </a:stretch>
          </a:blipFill>
        </p:spPr>
        <p:txBody>
          <a:bodyPr wrap="square" lIns="0" tIns="0" rIns="0" bIns="0" rtlCol="0"/>
          <a:lstStyle/>
          <a:p>
            <a:endParaRPr/>
          </a:p>
        </p:txBody>
      </p:sp>
      <p:sp>
        <p:nvSpPr>
          <p:cNvPr id="6" name="object 6"/>
          <p:cNvSpPr txBox="1">
            <a:spLocks noGrp="1"/>
          </p:cNvSpPr>
          <p:nvPr>
            <p:ph type="title"/>
          </p:nvPr>
        </p:nvSpPr>
        <p:spPr>
          <a:xfrm>
            <a:off x="1514602" y="485978"/>
            <a:ext cx="4046854" cy="680720"/>
          </a:xfrm>
          <a:prstGeom prst="rect">
            <a:avLst/>
          </a:prstGeom>
        </p:spPr>
        <p:txBody>
          <a:bodyPr vert="horz" wrap="square" lIns="0" tIns="12065" rIns="0" bIns="0" rtlCol="0">
            <a:spAutoFit/>
          </a:bodyPr>
          <a:lstStyle/>
          <a:p>
            <a:pPr marL="12700">
              <a:lnSpc>
                <a:spcPct val="100000"/>
              </a:lnSpc>
              <a:spcBef>
                <a:spcPts val="95"/>
              </a:spcBef>
            </a:pPr>
            <a:r>
              <a:rPr sz="4300" spc="-145" dirty="0"/>
              <a:t>Unipolar</a:t>
            </a:r>
            <a:r>
              <a:rPr sz="4300" spc="-150" dirty="0"/>
              <a:t> </a:t>
            </a:r>
            <a:r>
              <a:rPr sz="4300" spc="-30" dirty="0"/>
              <a:t>Neurons</a:t>
            </a:r>
            <a:endParaRPr sz="4300"/>
          </a:p>
        </p:txBody>
      </p:sp>
      <p:sp>
        <p:nvSpPr>
          <p:cNvPr id="7" name="object 7"/>
          <p:cNvSpPr txBox="1"/>
          <p:nvPr/>
        </p:nvSpPr>
        <p:spPr>
          <a:xfrm>
            <a:off x="2218689" y="1415237"/>
            <a:ext cx="6513830" cy="4903470"/>
          </a:xfrm>
          <a:prstGeom prst="rect">
            <a:avLst/>
          </a:prstGeom>
        </p:spPr>
        <p:txBody>
          <a:bodyPr vert="horz" wrap="square" lIns="0" tIns="62230" rIns="0" bIns="0" rtlCol="0">
            <a:spAutoFit/>
          </a:bodyPr>
          <a:lstStyle/>
          <a:p>
            <a:pPr marL="295910" marR="5080" indent="-283210">
              <a:lnSpc>
                <a:spcPct val="90000"/>
              </a:lnSpc>
              <a:spcBef>
                <a:spcPts val="490"/>
              </a:spcBef>
              <a:buClr>
                <a:srgbClr val="D16248"/>
              </a:buClr>
              <a:buSzPct val="79687"/>
              <a:buFont typeface="Arial"/>
              <a:buChar char=""/>
              <a:tabLst>
                <a:tab pos="296545" algn="l"/>
              </a:tabLst>
            </a:pPr>
            <a:r>
              <a:rPr sz="3200" spc="-45" dirty="0">
                <a:latin typeface="Trebuchet MS"/>
                <a:cs typeface="Trebuchet MS"/>
              </a:rPr>
              <a:t>Has </a:t>
            </a:r>
            <a:r>
              <a:rPr sz="3200" spc="-105" dirty="0">
                <a:latin typeface="Trebuchet MS"/>
                <a:cs typeface="Trebuchet MS"/>
              </a:rPr>
              <a:t>one </a:t>
            </a:r>
            <a:r>
              <a:rPr sz="3200" spc="-185" dirty="0">
                <a:latin typeface="Trebuchet MS"/>
                <a:cs typeface="Trebuchet MS"/>
              </a:rPr>
              <a:t>single </a:t>
            </a:r>
            <a:r>
              <a:rPr sz="3200" spc="-100" dirty="0">
                <a:latin typeface="Trebuchet MS"/>
                <a:cs typeface="Trebuchet MS"/>
              </a:rPr>
              <a:t>process </a:t>
            </a:r>
            <a:r>
              <a:rPr sz="3200" spc="-285" dirty="0">
                <a:latin typeface="Trebuchet MS"/>
                <a:cs typeface="Trebuchet MS"/>
              </a:rPr>
              <a:t>away </a:t>
            </a:r>
            <a:r>
              <a:rPr sz="3200" spc="-145" dirty="0">
                <a:latin typeface="Trebuchet MS"/>
                <a:cs typeface="Trebuchet MS"/>
              </a:rPr>
              <a:t>from </a:t>
            </a:r>
            <a:r>
              <a:rPr sz="3200" spc="-640" dirty="0">
                <a:latin typeface="Trebuchet MS"/>
                <a:cs typeface="Trebuchet MS"/>
              </a:rPr>
              <a:t>the  </a:t>
            </a:r>
            <a:r>
              <a:rPr sz="3200" spc="-220" dirty="0">
                <a:latin typeface="Trebuchet MS"/>
                <a:cs typeface="Trebuchet MS"/>
              </a:rPr>
              <a:t>cell </a:t>
            </a:r>
            <a:r>
              <a:rPr sz="3200" spc="-114" dirty="0">
                <a:latin typeface="Trebuchet MS"/>
                <a:cs typeface="Trebuchet MS"/>
              </a:rPr>
              <a:t>body </a:t>
            </a:r>
            <a:r>
              <a:rPr sz="3200" spc="-155" dirty="0">
                <a:latin typeface="Trebuchet MS"/>
                <a:cs typeface="Trebuchet MS"/>
              </a:rPr>
              <a:t>which </a:t>
            </a:r>
            <a:r>
              <a:rPr sz="3200" spc="-160" dirty="0">
                <a:latin typeface="Trebuchet MS"/>
                <a:cs typeface="Trebuchet MS"/>
              </a:rPr>
              <a:t>splits </a:t>
            </a:r>
            <a:r>
              <a:rPr sz="3200" spc="-130" dirty="0">
                <a:latin typeface="Trebuchet MS"/>
                <a:cs typeface="Trebuchet MS"/>
              </a:rPr>
              <a:t>into </a:t>
            </a:r>
            <a:r>
              <a:rPr sz="3200" spc="-80" dirty="0">
                <a:latin typeface="Trebuchet MS"/>
                <a:cs typeface="Trebuchet MS"/>
              </a:rPr>
              <a:t>2 </a:t>
            </a:r>
            <a:r>
              <a:rPr sz="3200" spc="-215" dirty="0">
                <a:latin typeface="Trebuchet MS"/>
                <a:cs typeface="Trebuchet MS"/>
              </a:rPr>
              <a:t>main  </a:t>
            </a:r>
            <a:r>
              <a:rPr sz="3200" spc="-190" dirty="0">
                <a:latin typeface="Trebuchet MS"/>
                <a:cs typeface="Trebuchet MS"/>
              </a:rPr>
              <a:t>branches:</a:t>
            </a:r>
            <a:endParaRPr sz="3200">
              <a:latin typeface="Trebuchet MS"/>
              <a:cs typeface="Trebuchet MS"/>
            </a:endParaRPr>
          </a:p>
          <a:p>
            <a:pPr marL="570230" marR="418465" lvl="1" indent="-237490">
              <a:lnSpc>
                <a:spcPts val="3020"/>
              </a:lnSpc>
              <a:spcBef>
                <a:spcPts val="665"/>
              </a:spcBef>
              <a:buClr>
                <a:srgbClr val="D16248"/>
              </a:buClr>
              <a:buFont typeface="Verdana"/>
              <a:buChar char="◦"/>
              <a:tabLst>
                <a:tab pos="570865" algn="l"/>
              </a:tabLst>
            </a:pPr>
            <a:r>
              <a:rPr sz="2800" spc="25" dirty="0">
                <a:latin typeface="Trebuchet MS"/>
                <a:cs typeface="Trebuchet MS"/>
              </a:rPr>
              <a:t>One </a:t>
            </a:r>
            <a:r>
              <a:rPr sz="2800" spc="-140" dirty="0">
                <a:latin typeface="Trebuchet MS"/>
                <a:cs typeface="Trebuchet MS"/>
              </a:rPr>
              <a:t>branch conveys </a:t>
            </a:r>
            <a:r>
              <a:rPr sz="2800" spc="-165" dirty="0">
                <a:latin typeface="Trebuchet MS"/>
                <a:cs typeface="Trebuchet MS"/>
              </a:rPr>
              <a:t>signals </a:t>
            </a:r>
            <a:r>
              <a:rPr sz="2800" spc="-70" dirty="0">
                <a:latin typeface="Trebuchet MS"/>
                <a:cs typeface="Trebuchet MS"/>
              </a:rPr>
              <a:t>to </a:t>
            </a:r>
            <a:r>
              <a:rPr sz="2800" spc="-165" dirty="0">
                <a:latin typeface="Trebuchet MS"/>
                <a:cs typeface="Trebuchet MS"/>
              </a:rPr>
              <a:t>the </a:t>
            </a:r>
            <a:r>
              <a:rPr sz="2800" spc="-195" dirty="0">
                <a:latin typeface="Trebuchet MS"/>
                <a:cs typeface="Trebuchet MS"/>
              </a:rPr>
              <a:t>cell  </a:t>
            </a:r>
            <a:r>
              <a:rPr sz="2800" spc="-105" dirty="0">
                <a:latin typeface="Trebuchet MS"/>
                <a:cs typeface="Trebuchet MS"/>
              </a:rPr>
              <a:t>body</a:t>
            </a:r>
            <a:endParaRPr sz="2800">
              <a:latin typeface="Trebuchet MS"/>
              <a:cs typeface="Trebuchet MS"/>
            </a:endParaRPr>
          </a:p>
          <a:p>
            <a:pPr marL="570230" marR="338455" lvl="1" indent="-237490">
              <a:lnSpc>
                <a:spcPts val="3030"/>
              </a:lnSpc>
              <a:spcBef>
                <a:spcPts val="600"/>
              </a:spcBef>
              <a:buClr>
                <a:srgbClr val="D16248"/>
              </a:buClr>
              <a:buFont typeface="Verdana"/>
              <a:buChar char="◦"/>
              <a:tabLst>
                <a:tab pos="570865" algn="l"/>
              </a:tabLst>
            </a:pPr>
            <a:r>
              <a:rPr sz="2800" spc="30" dirty="0">
                <a:latin typeface="Trebuchet MS"/>
                <a:cs typeface="Trebuchet MS"/>
              </a:rPr>
              <a:t>One </a:t>
            </a:r>
            <a:r>
              <a:rPr sz="2800" spc="-140" dirty="0">
                <a:latin typeface="Trebuchet MS"/>
                <a:cs typeface="Trebuchet MS"/>
              </a:rPr>
              <a:t>conveys </a:t>
            </a:r>
            <a:r>
              <a:rPr sz="2800" spc="-170" dirty="0">
                <a:latin typeface="Trebuchet MS"/>
                <a:cs typeface="Trebuchet MS"/>
              </a:rPr>
              <a:t>signals </a:t>
            </a:r>
            <a:r>
              <a:rPr sz="2800" spc="-250" dirty="0">
                <a:latin typeface="Trebuchet MS"/>
                <a:cs typeface="Trebuchet MS"/>
              </a:rPr>
              <a:t>away </a:t>
            </a:r>
            <a:r>
              <a:rPr sz="2800" spc="-135" dirty="0">
                <a:latin typeface="Trebuchet MS"/>
                <a:cs typeface="Trebuchet MS"/>
              </a:rPr>
              <a:t>from </a:t>
            </a:r>
            <a:r>
              <a:rPr sz="2800" spc="-165" dirty="0">
                <a:latin typeface="Trebuchet MS"/>
                <a:cs typeface="Trebuchet MS"/>
              </a:rPr>
              <a:t>the </a:t>
            </a:r>
            <a:r>
              <a:rPr sz="2800" spc="-195" dirty="0">
                <a:latin typeface="Trebuchet MS"/>
                <a:cs typeface="Trebuchet MS"/>
              </a:rPr>
              <a:t>cell  </a:t>
            </a:r>
            <a:r>
              <a:rPr sz="2800" spc="-210" dirty="0">
                <a:latin typeface="Trebuchet MS"/>
                <a:cs typeface="Trebuchet MS"/>
              </a:rPr>
              <a:t>body.</a:t>
            </a:r>
            <a:endParaRPr sz="2800">
              <a:latin typeface="Trebuchet MS"/>
              <a:cs typeface="Trebuchet MS"/>
            </a:endParaRPr>
          </a:p>
          <a:p>
            <a:pPr lvl="1">
              <a:lnSpc>
                <a:spcPct val="100000"/>
              </a:lnSpc>
              <a:spcBef>
                <a:spcPts val="35"/>
              </a:spcBef>
              <a:buClr>
                <a:srgbClr val="D16248"/>
              </a:buClr>
              <a:buFont typeface="Verdana"/>
              <a:buChar char="◦"/>
            </a:pPr>
            <a:endParaRPr sz="3250">
              <a:latin typeface="Times New Roman"/>
              <a:cs typeface="Times New Roman"/>
            </a:endParaRPr>
          </a:p>
          <a:p>
            <a:pPr marL="295910" indent="-283210">
              <a:lnSpc>
                <a:spcPct val="100000"/>
              </a:lnSpc>
              <a:spcBef>
                <a:spcPts val="5"/>
              </a:spcBef>
              <a:buClr>
                <a:srgbClr val="D16248"/>
              </a:buClr>
              <a:buSzPct val="79687"/>
              <a:buFont typeface="Arial"/>
              <a:buChar char=""/>
              <a:tabLst>
                <a:tab pos="296545" algn="l"/>
              </a:tabLst>
            </a:pPr>
            <a:r>
              <a:rPr sz="3200" b="1" spc="120" dirty="0">
                <a:latin typeface="Trebuchet MS"/>
                <a:cs typeface="Trebuchet MS"/>
              </a:rPr>
              <a:t>More </a:t>
            </a:r>
            <a:r>
              <a:rPr sz="3200" b="1" spc="125" dirty="0">
                <a:latin typeface="Trebuchet MS"/>
                <a:cs typeface="Trebuchet MS"/>
              </a:rPr>
              <a:t>common </a:t>
            </a:r>
            <a:r>
              <a:rPr sz="3200" b="1" spc="-55" dirty="0">
                <a:latin typeface="Trebuchet MS"/>
                <a:cs typeface="Trebuchet MS"/>
              </a:rPr>
              <a:t>in</a:t>
            </a:r>
            <a:r>
              <a:rPr sz="3200" b="1" spc="-590" dirty="0">
                <a:latin typeface="Trebuchet MS"/>
                <a:cs typeface="Trebuchet MS"/>
              </a:rPr>
              <a:t> </a:t>
            </a:r>
            <a:r>
              <a:rPr sz="3200" b="1" spc="-45" dirty="0">
                <a:latin typeface="Trebuchet MS"/>
                <a:cs typeface="Trebuchet MS"/>
              </a:rPr>
              <a:t>invertebrates:</a:t>
            </a:r>
            <a:endParaRPr sz="3200">
              <a:latin typeface="Trebuchet MS"/>
              <a:cs typeface="Trebuchet MS"/>
            </a:endParaRPr>
          </a:p>
          <a:p>
            <a:pPr marL="570230" marR="461645" lvl="1" indent="-237490">
              <a:lnSpc>
                <a:spcPts val="3020"/>
              </a:lnSpc>
              <a:spcBef>
                <a:spcPts val="665"/>
              </a:spcBef>
              <a:buClr>
                <a:srgbClr val="D16248"/>
              </a:buClr>
              <a:buFont typeface="Verdana"/>
              <a:buChar char="◦"/>
              <a:tabLst>
                <a:tab pos="570865" algn="l"/>
              </a:tabLst>
            </a:pPr>
            <a:r>
              <a:rPr sz="2800" spc="-145" dirty="0">
                <a:latin typeface="Trebuchet MS"/>
                <a:cs typeface="Trebuchet MS"/>
              </a:rPr>
              <a:t>Invertebrate </a:t>
            </a:r>
            <a:r>
              <a:rPr sz="2800" spc="-50" dirty="0">
                <a:latin typeface="Trebuchet MS"/>
                <a:cs typeface="Trebuchet MS"/>
              </a:rPr>
              <a:t>motor </a:t>
            </a:r>
            <a:r>
              <a:rPr sz="2800" spc="-95" dirty="0">
                <a:latin typeface="Trebuchet MS"/>
                <a:cs typeface="Trebuchet MS"/>
              </a:rPr>
              <a:t>neurons </a:t>
            </a:r>
            <a:r>
              <a:rPr sz="2800" spc="-175" dirty="0">
                <a:latin typeface="Trebuchet MS"/>
                <a:cs typeface="Trebuchet MS"/>
              </a:rPr>
              <a:t>are </a:t>
            </a:r>
            <a:r>
              <a:rPr sz="2800" spc="-160" dirty="0">
                <a:latin typeface="Trebuchet MS"/>
                <a:cs typeface="Trebuchet MS"/>
              </a:rPr>
              <a:t>often  </a:t>
            </a:r>
            <a:r>
              <a:rPr sz="2800" spc="-135" dirty="0">
                <a:latin typeface="Trebuchet MS"/>
                <a:cs typeface="Trebuchet MS"/>
              </a:rPr>
              <a:t>unipolar </a:t>
            </a:r>
            <a:r>
              <a:rPr sz="2800" spc="-125" dirty="0">
                <a:latin typeface="Trebuchet MS"/>
                <a:cs typeface="Trebuchet MS"/>
              </a:rPr>
              <a:t>rather </a:t>
            </a:r>
            <a:r>
              <a:rPr sz="2800" spc="-180" dirty="0">
                <a:latin typeface="Trebuchet MS"/>
                <a:cs typeface="Trebuchet MS"/>
              </a:rPr>
              <a:t>than</a:t>
            </a:r>
            <a:r>
              <a:rPr sz="2800" spc="60" dirty="0">
                <a:latin typeface="Trebuchet MS"/>
                <a:cs typeface="Trebuchet MS"/>
              </a:rPr>
              <a:t> </a:t>
            </a:r>
            <a:r>
              <a:rPr sz="2800" spc="-200" dirty="0">
                <a:latin typeface="Trebuchet MS"/>
                <a:cs typeface="Trebuchet MS"/>
              </a:rPr>
              <a:t>multipolar.</a:t>
            </a:r>
            <a:endParaRPr sz="2800">
              <a:latin typeface="Trebuchet MS"/>
              <a:cs typeface="Trebuchet MS"/>
            </a:endParaRPr>
          </a:p>
        </p:txBody>
      </p:sp>
      <p:sp>
        <p:nvSpPr>
          <p:cNvPr id="8" name="object 8"/>
          <p:cNvSpPr/>
          <p:nvPr/>
        </p:nvSpPr>
        <p:spPr>
          <a:xfrm>
            <a:off x="228600" y="1066800"/>
            <a:ext cx="1981199" cy="5410199"/>
          </a:xfrm>
          <a:prstGeom prst="rect">
            <a:avLst/>
          </a:prstGeom>
          <a:blipFill>
            <a:blip r:embed="rId5"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5106516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61288" y="341375"/>
            <a:ext cx="2993136" cy="89306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422903" y="341375"/>
            <a:ext cx="883920" cy="893063"/>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575303" y="341375"/>
            <a:ext cx="2833116" cy="893063"/>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5676900" y="341375"/>
            <a:ext cx="882396" cy="893063"/>
          </a:xfrm>
          <a:prstGeom prst="rect">
            <a:avLst/>
          </a:prstGeom>
          <a:blipFill>
            <a:blip r:embed="rId3" cstate="print"/>
            <a:stretch>
              <a:fillRect/>
            </a:stretch>
          </a:blipFill>
        </p:spPr>
        <p:txBody>
          <a:bodyPr wrap="square" lIns="0" tIns="0" rIns="0" bIns="0" rtlCol="0"/>
          <a:lstStyle/>
          <a:p>
            <a:endParaRPr/>
          </a:p>
        </p:txBody>
      </p:sp>
      <p:sp>
        <p:nvSpPr>
          <p:cNvPr id="6" name="object 6"/>
          <p:cNvSpPr txBox="1">
            <a:spLocks noGrp="1"/>
          </p:cNvSpPr>
          <p:nvPr>
            <p:ph type="title"/>
          </p:nvPr>
        </p:nvSpPr>
        <p:spPr>
          <a:xfrm>
            <a:off x="1514602" y="485978"/>
            <a:ext cx="4388485" cy="680720"/>
          </a:xfrm>
          <a:prstGeom prst="rect">
            <a:avLst/>
          </a:prstGeom>
        </p:spPr>
        <p:txBody>
          <a:bodyPr vert="horz" wrap="square" lIns="0" tIns="12065" rIns="0" bIns="0" rtlCol="0">
            <a:spAutoFit/>
          </a:bodyPr>
          <a:lstStyle/>
          <a:p>
            <a:pPr marL="12700">
              <a:lnSpc>
                <a:spcPct val="100000"/>
              </a:lnSpc>
              <a:spcBef>
                <a:spcPts val="95"/>
              </a:spcBef>
            </a:pPr>
            <a:r>
              <a:rPr sz="4300" spc="-170" dirty="0"/>
              <a:t>Multipolar</a:t>
            </a:r>
            <a:r>
              <a:rPr sz="4300" spc="-165" dirty="0"/>
              <a:t> </a:t>
            </a:r>
            <a:r>
              <a:rPr sz="4300" spc="-30" dirty="0"/>
              <a:t>Neurons</a:t>
            </a:r>
            <a:endParaRPr sz="4300"/>
          </a:p>
        </p:txBody>
      </p:sp>
      <p:sp>
        <p:nvSpPr>
          <p:cNvPr id="7" name="object 7"/>
          <p:cNvSpPr txBox="1"/>
          <p:nvPr/>
        </p:nvSpPr>
        <p:spPr>
          <a:xfrm>
            <a:off x="1596897" y="1388800"/>
            <a:ext cx="4380230" cy="4415790"/>
          </a:xfrm>
          <a:prstGeom prst="rect">
            <a:avLst/>
          </a:prstGeom>
        </p:spPr>
        <p:txBody>
          <a:bodyPr vert="horz" wrap="square" lIns="0" tIns="12700" rIns="0" bIns="0" rtlCol="0">
            <a:spAutoFit/>
          </a:bodyPr>
          <a:lstStyle/>
          <a:p>
            <a:pPr marL="12700" marR="5080">
              <a:lnSpc>
                <a:spcPct val="115599"/>
              </a:lnSpc>
              <a:spcBef>
                <a:spcPts val="100"/>
              </a:spcBef>
              <a:buClr>
                <a:srgbClr val="D16248"/>
              </a:buClr>
              <a:buSzPct val="79687"/>
              <a:buFont typeface="Arial"/>
              <a:buChar char=""/>
              <a:tabLst>
                <a:tab pos="296545" algn="l"/>
              </a:tabLst>
            </a:pPr>
            <a:r>
              <a:rPr sz="3200" spc="-120" dirty="0">
                <a:latin typeface="Trebuchet MS"/>
                <a:cs typeface="Trebuchet MS"/>
              </a:rPr>
              <a:t>Many </a:t>
            </a:r>
            <a:r>
              <a:rPr sz="3200" spc="-195" dirty="0">
                <a:latin typeface="Trebuchet MS"/>
                <a:cs typeface="Trebuchet MS"/>
              </a:rPr>
              <a:t>cellular </a:t>
            </a:r>
            <a:r>
              <a:rPr sz="3200" spc="-135" dirty="0">
                <a:latin typeface="Trebuchet MS"/>
                <a:cs typeface="Trebuchet MS"/>
              </a:rPr>
              <a:t>extensions  </a:t>
            </a:r>
            <a:r>
              <a:rPr sz="3200" spc="-220" dirty="0">
                <a:latin typeface="Trebuchet MS"/>
                <a:cs typeface="Trebuchet MS"/>
              </a:rPr>
              <a:t>leading </a:t>
            </a:r>
            <a:r>
              <a:rPr sz="3200" spc="-145" dirty="0">
                <a:latin typeface="Trebuchet MS"/>
                <a:cs typeface="Trebuchet MS"/>
              </a:rPr>
              <a:t>from </a:t>
            </a:r>
            <a:r>
              <a:rPr sz="3200" spc="-190" dirty="0">
                <a:latin typeface="Trebuchet MS"/>
                <a:cs typeface="Trebuchet MS"/>
              </a:rPr>
              <a:t>the </a:t>
            </a:r>
            <a:r>
              <a:rPr sz="3200" spc="-220" dirty="0">
                <a:latin typeface="Trebuchet MS"/>
                <a:cs typeface="Trebuchet MS"/>
              </a:rPr>
              <a:t>cell</a:t>
            </a:r>
            <a:r>
              <a:rPr sz="3200" spc="120" dirty="0">
                <a:latin typeface="Trebuchet MS"/>
                <a:cs typeface="Trebuchet MS"/>
              </a:rPr>
              <a:t> </a:t>
            </a:r>
            <a:r>
              <a:rPr sz="3200" spc="-190" dirty="0">
                <a:latin typeface="Trebuchet MS"/>
                <a:cs typeface="Trebuchet MS"/>
              </a:rPr>
              <a:t>body:</a:t>
            </a:r>
            <a:endParaRPr sz="3200">
              <a:latin typeface="Trebuchet MS"/>
              <a:cs typeface="Trebuchet MS"/>
            </a:endParaRPr>
          </a:p>
          <a:p>
            <a:pPr marL="570230" lvl="1" indent="-237490">
              <a:lnSpc>
                <a:spcPct val="100000"/>
              </a:lnSpc>
              <a:spcBef>
                <a:spcPts val="615"/>
              </a:spcBef>
              <a:buClr>
                <a:srgbClr val="D16248"/>
              </a:buClr>
              <a:buFont typeface="Verdana"/>
              <a:buChar char="◦"/>
              <a:tabLst>
                <a:tab pos="570865" algn="l"/>
              </a:tabLst>
            </a:pPr>
            <a:r>
              <a:rPr sz="2800" spc="-125" dirty="0">
                <a:latin typeface="Trebuchet MS"/>
                <a:cs typeface="Trebuchet MS"/>
              </a:rPr>
              <a:t>only </a:t>
            </a:r>
            <a:r>
              <a:rPr sz="2800" spc="-95" dirty="0">
                <a:latin typeface="Trebuchet MS"/>
                <a:cs typeface="Trebuchet MS"/>
              </a:rPr>
              <a:t>one </a:t>
            </a:r>
            <a:r>
              <a:rPr sz="2800" spc="-125" dirty="0">
                <a:latin typeface="Trebuchet MS"/>
                <a:cs typeface="Trebuchet MS"/>
              </a:rPr>
              <a:t>is </a:t>
            </a:r>
            <a:r>
              <a:rPr sz="2800" spc="-204" dirty="0">
                <a:latin typeface="Trebuchet MS"/>
                <a:cs typeface="Trebuchet MS"/>
              </a:rPr>
              <a:t>an</a:t>
            </a:r>
            <a:r>
              <a:rPr sz="2800" spc="30" dirty="0">
                <a:latin typeface="Trebuchet MS"/>
                <a:cs typeface="Trebuchet MS"/>
              </a:rPr>
              <a:t> </a:t>
            </a:r>
            <a:r>
              <a:rPr sz="2800" spc="-160" dirty="0">
                <a:latin typeface="Trebuchet MS"/>
                <a:cs typeface="Trebuchet MS"/>
              </a:rPr>
              <a:t>axon.</a:t>
            </a:r>
            <a:endParaRPr sz="2800">
              <a:latin typeface="Trebuchet MS"/>
              <a:cs typeface="Trebuchet MS"/>
            </a:endParaRPr>
          </a:p>
          <a:p>
            <a:pPr marL="570230" lvl="1" indent="-237490">
              <a:lnSpc>
                <a:spcPct val="100000"/>
              </a:lnSpc>
              <a:spcBef>
                <a:spcPts val="605"/>
              </a:spcBef>
              <a:buClr>
                <a:srgbClr val="D16248"/>
              </a:buClr>
              <a:buFont typeface="Verdana"/>
              <a:buChar char="◦"/>
              <a:tabLst>
                <a:tab pos="570865" algn="l"/>
              </a:tabLst>
            </a:pPr>
            <a:r>
              <a:rPr sz="2800" spc="-70" dirty="0">
                <a:latin typeface="Trebuchet MS"/>
                <a:cs typeface="Trebuchet MS"/>
              </a:rPr>
              <a:t>All </a:t>
            </a:r>
            <a:r>
              <a:rPr sz="2800" spc="-85" dirty="0">
                <a:latin typeface="Trebuchet MS"/>
                <a:cs typeface="Trebuchet MS"/>
              </a:rPr>
              <a:t>others </a:t>
            </a:r>
            <a:r>
              <a:rPr sz="2800" spc="-175" dirty="0">
                <a:latin typeface="Trebuchet MS"/>
                <a:cs typeface="Trebuchet MS"/>
              </a:rPr>
              <a:t>are</a:t>
            </a:r>
            <a:r>
              <a:rPr sz="2800" spc="-85" dirty="0">
                <a:latin typeface="Trebuchet MS"/>
                <a:cs typeface="Trebuchet MS"/>
              </a:rPr>
              <a:t> </a:t>
            </a:r>
            <a:r>
              <a:rPr sz="2800" spc="-160" dirty="0">
                <a:latin typeface="Trebuchet MS"/>
                <a:cs typeface="Trebuchet MS"/>
              </a:rPr>
              <a:t>dendrites.</a:t>
            </a:r>
            <a:endParaRPr sz="2800">
              <a:latin typeface="Trebuchet MS"/>
              <a:cs typeface="Trebuchet MS"/>
            </a:endParaRPr>
          </a:p>
          <a:p>
            <a:pPr>
              <a:lnSpc>
                <a:spcPct val="100000"/>
              </a:lnSpc>
            </a:pPr>
            <a:endParaRPr sz="3400">
              <a:latin typeface="Times New Roman"/>
              <a:cs typeface="Times New Roman"/>
            </a:endParaRPr>
          </a:p>
          <a:p>
            <a:pPr>
              <a:lnSpc>
                <a:spcPct val="100000"/>
              </a:lnSpc>
              <a:spcBef>
                <a:spcPts val="10"/>
              </a:spcBef>
            </a:pPr>
            <a:endParaRPr sz="4300">
              <a:latin typeface="Times New Roman"/>
              <a:cs typeface="Times New Roman"/>
            </a:endParaRPr>
          </a:p>
          <a:p>
            <a:pPr marL="12700" marR="184785">
              <a:lnSpc>
                <a:spcPct val="115700"/>
              </a:lnSpc>
            </a:pPr>
            <a:r>
              <a:rPr sz="3200" b="1" spc="140" dirty="0">
                <a:latin typeface="Trebuchet MS"/>
                <a:cs typeface="Trebuchet MS"/>
              </a:rPr>
              <a:t>Most </a:t>
            </a:r>
            <a:r>
              <a:rPr sz="3200" b="1" spc="125" dirty="0">
                <a:latin typeface="Trebuchet MS"/>
                <a:cs typeface="Trebuchet MS"/>
              </a:rPr>
              <a:t>common </a:t>
            </a:r>
            <a:r>
              <a:rPr sz="3200" b="1" spc="-30" dirty="0">
                <a:latin typeface="Trebuchet MS"/>
                <a:cs typeface="Trebuchet MS"/>
              </a:rPr>
              <a:t>type</a:t>
            </a:r>
            <a:r>
              <a:rPr sz="3200" b="1" spc="-635" dirty="0">
                <a:latin typeface="Trebuchet MS"/>
                <a:cs typeface="Trebuchet MS"/>
              </a:rPr>
              <a:t> </a:t>
            </a:r>
            <a:r>
              <a:rPr sz="3200" b="1" spc="-70" dirty="0">
                <a:latin typeface="Trebuchet MS"/>
                <a:cs typeface="Trebuchet MS"/>
              </a:rPr>
              <a:t>of  </a:t>
            </a:r>
            <a:r>
              <a:rPr sz="3200" b="1" spc="-10" dirty="0">
                <a:latin typeface="Trebuchet MS"/>
                <a:cs typeface="Trebuchet MS"/>
              </a:rPr>
              <a:t>neuron </a:t>
            </a:r>
            <a:r>
              <a:rPr sz="3200" b="1" spc="-55" dirty="0">
                <a:latin typeface="Trebuchet MS"/>
                <a:cs typeface="Trebuchet MS"/>
              </a:rPr>
              <a:t>in</a:t>
            </a:r>
            <a:r>
              <a:rPr sz="3200" b="1" spc="-260" dirty="0">
                <a:latin typeface="Trebuchet MS"/>
                <a:cs typeface="Trebuchet MS"/>
              </a:rPr>
              <a:t> </a:t>
            </a:r>
            <a:r>
              <a:rPr sz="3200" b="1" spc="-10" dirty="0">
                <a:latin typeface="Trebuchet MS"/>
                <a:cs typeface="Trebuchet MS"/>
              </a:rPr>
              <a:t>vertebrates</a:t>
            </a:r>
            <a:endParaRPr sz="3200">
              <a:latin typeface="Trebuchet MS"/>
              <a:cs typeface="Trebuchet MS"/>
            </a:endParaRPr>
          </a:p>
        </p:txBody>
      </p:sp>
      <p:sp>
        <p:nvSpPr>
          <p:cNvPr id="8" name="object 8"/>
          <p:cNvSpPr/>
          <p:nvPr/>
        </p:nvSpPr>
        <p:spPr>
          <a:xfrm>
            <a:off x="6248400" y="381000"/>
            <a:ext cx="2405126" cy="6324600"/>
          </a:xfrm>
          <a:prstGeom prst="rect">
            <a:avLst/>
          </a:prstGeom>
          <a:blipFill>
            <a:blip r:embed="rId5"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8607943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STRUCTURE of NEURON</a:t>
            </a:r>
            <a:endParaRPr lang="en-US" sz="3200" dirty="0"/>
          </a:p>
        </p:txBody>
      </p:sp>
      <p:pic>
        <p:nvPicPr>
          <p:cNvPr id="3" name="Picture 2" descr="Related image"/>
          <p:cNvPicPr>
            <a:picLocks noChangeAspect="1" noChangeArrowheads="1"/>
          </p:cNvPicPr>
          <p:nvPr/>
        </p:nvPicPr>
        <p:blipFill>
          <a:blip r:embed="rId2"/>
          <a:srcRect/>
          <a:stretch>
            <a:fillRect/>
          </a:stretch>
        </p:blipFill>
        <p:spPr bwMode="auto">
          <a:xfrm>
            <a:off x="1600200" y="1676400"/>
            <a:ext cx="6521300" cy="3505200"/>
          </a:xfrm>
          <a:prstGeom prst="rect">
            <a:avLst/>
          </a:prstGeom>
          <a:noFill/>
        </p:spPr>
      </p:pic>
      <p:sp>
        <p:nvSpPr>
          <p:cNvPr id="4" name="Title 1"/>
          <p:cNvSpPr txBox="1">
            <a:spLocks/>
          </p:cNvSpPr>
          <p:nvPr/>
        </p:nvSpPr>
        <p:spPr>
          <a:xfrm>
            <a:off x="3581400" y="5486400"/>
            <a:ext cx="3276600" cy="609600"/>
          </a:xfrm>
          <a:prstGeom prst="rect">
            <a:avLst/>
          </a:prstGeom>
        </p:spPr>
        <p:txBody>
          <a:bodyPr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2000" dirty="0" err="1" smtClean="0">
                <a:solidFill>
                  <a:schemeClr val="tx2">
                    <a:satMod val="130000"/>
                  </a:schemeClr>
                </a:solidFill>
                <a:effectLst>
                  <a:outerShdw blurRad="50000" dist="30000" dir="5400000" algn="tl" rotWithShape="0">
                    <a:srgbClr val="000000">
                      <a:alpha val="30000"/>
                    </a:srgbClr>
                  </a:outerShdw>
                </a:effectLst>
                <a:latin typeface="+mj-lt"/>
                <a:ea typeface="+mj-ea"/>
                <a:cs typeface="+mj-cs"/>
              </a:rPr>
              <a:t>Multipolar</a:t>
            </a:r>
            <a:r>
              <a:rPr lang="en-US" sz="2000" dirty="0" smtClean="0">
                <a:solidFill>
                  <a:schemeClr val="tx2">
                    <a:satMod val="130000"/>
                  </a:schemeClr>
                </a:solidFill>
                <a:effectLst>
                  <a:outerShdw blurRad="50000" dist="30000" dir="5400000" algn="tl" rotWithShape="0">
                    <a:srgbClr val="000000">
                      <a:alpha val="30000"/>
                    </a:srgbClr>
                  </a:outerShdw>
                </a:effectLst>
                <a:latin typeface="+mj-lt"/>
                <a:ea typeface="+mj-ea"/>
                <a:cs typeface="+mj-cs"/>
              </a:rPr>
              <a:t> Neuron</a:t>
            </a:r>
            <a:endParaRPr kumimoji="0" lang="en-US" sz="2000" b="0" i="0" u="none" strike="noStrike" kern="1200" cap="none" spc="0" normalizeH="0" baseline="0" noProof="0" dirty="0">
              <a:ln>
                <a:noFill/>
              </a:ln>
              <a:solidFill>
                <a:schemeClr val="tx2">
                  <a:satMod val="130000"/>
                </a:schemeClr>
              </a:solidFill>
              <a:effectLst>
                <a:outerShdw blurRad="50000" dist="30000" dir="5400000" algn="tl" rotWithShape="0">
                  <a:srgbClr val="000000">
                    <a:alpha val="30000"/>
                  </a:srgbClr>
                </a:outerShdw>
              </a:effectLst>
              <a:uLnTx/>
              <a:uFillTx/>
              <a:latin typeface="+mj-lt"/>
              <a:ea typeface="+mj-ea"/>
              <a:cs typeface="+mj-cs"/>
            </a:endParaRPr>
          </a:p>
        </p:txBody>
      </p:sp>
    </p:spTree>
    <p:extLst>
      <p:ext uri="{BB962C8B-B14F-4D97-AF65-F5344CB8AC3E}">
        <p14:creationId xmlns:p14="http://schemas.microsoft.com/office/powerpoint/2010/main" val="23624296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6162" name="Rectangle 2"/>
          <p:cNvSpPr>
            <a:spLocks noGrp="1" noChangeArrowheads="1"/>
          </p:cNvSpPr>
          <p:nvPr>
            <p:ph type="title"/>
          </p:nvPr>
        </p:nvSpPr>
        <p:spPr/>
        <p:txBody>
          <a:bodyPr>
            <a:normAutofit/>
          </a:bodyPr>
          <a:lstStyle/>
          <a:p>
            <a:pPr eaLnBrk="1" fontAlgn="auto" hangingPunct="1">
              <a:spcAft>
                <a:spcPts val="0"/>
              </a:spcAft>
              <a:defRPr/>
            </a:pPr>
            <a:r>
              <a:rPr lang="en-US" sz="4000" dirty="0" smtClean="0">
                <a:solidFill>
                  <a:schemeClr val="accent1">
                    <a:lumMod val="75000"/>
                  </a:schemeClr>
                </a:solidFill>
                <a:ea typeface="+mj-ea"/>
                <a:cs typeface="+mj-cs"/>
              </a:rPr>
              <a:t>Neurons </a:t>
            </a:r>
            <a:r>
              <a:rPr lang="en-US" sz="4000" dirty="0">
                <a:solidFill>
                  <a:schemeClr val="accent1">
                    <a:lumMod val="75000"/>
                  </a:schemeClr>
                </a:solidFill>
                <a:ea typeface="+mj-ea"/>
                <a:cs typeface="+mj-cs"/>
              </a:rPr>
              <a:t>Generate Nerve Impulses</a:t>
            </a:r>
          </a:p>
        </p:txBody>
      </p:sp>
      <p:sp>
        <p:nvSpPr>
          <p:cNvPr id="21507" name="Rectangle 3"/>
          <p:cNvSpPr>
            <a:spLocks noGrp="1" noChangeArrowheads="1"/>
          </p:cNvSpPr>
          <p:nvPr>
            <p:ph idx="1"/>
          </p:nvPr>
        </p:nvSpPr>
        <p:spPr/>
        <p:txBody>
          <a:bodyPr/>
          <a:lstStyle/>
          <a:p>
            <a:pPr eaLnBrk="1" hangingPunct="1"/>
            <a:r>
              <a:rPr lang="en-US" smtClean="0">
                <a:ea typeface="ＭＳ Ｐゴシック" pitchFamily="34" charset="-128"/>
              </a:rPr>
              <a:t>All neurons have the same basic structure: </a:t>
            </a:r>
            <a:r>
              <a:rPr lang="en-US" b="1" smtClean="0">
                <a:solidFill>
                  <a:srgbClr val="CF543F"/>
                </a:solidFill>
                <a:ea typeface="ＭＳ Ｐゴシック" pitchFamily="34" charset="-128"/>
              </a:rPr>
              <a:t>cell body</a:t>
            </a:r>
            <a:r>
              <a:rPr lang="en-US" smtClean="0">
                <a:ea typeface="ＭＳ Ｐゴシック" pitchFamily="34" charset="-128"/>
              </a:rPr>
              <a:t>, </a:t>
            </a:r>
            <a:r>
              <a:rPr lang="en-US" b="1" smtClean="0">
                <a:solidFill>
                  <a:srgbClr val="CF543F"/>
                </a:solidFill>
                <a:ea typeface="ＭＳ Ｐゴシック" pitchFamily="34" charset="-128"/>
              </a:rPr>
              <a:t>dendrites</a:t>
            </a:r>
            <a:r>
              <a:rPr lang="en-US" smtClean="0">
                <a:ea typeface="ＭＳ Ｐゴシック" pitchFamily="34" charset="-128"/>
              </a:rPr>
              <a:t>, and </a:t>
            </a:r>
            <a:r>
              <a:rPr lang="en-US" b="1" smtClean="0">
                <a:solidFill>
                  <a:srgbClr val="CF543F"/>
                </a:solidFill>
                <a:ea typeface="ＭＳ Ｐゴシック" pitchFamily="34" charset="-128"/>
              </a:rPr>
              <a:t>axon</a:t>
            </a:r>
            <a:r>
              <a:rPr lang="en-US" b="1" smtClean="0">
                <a:ea typeface="ＭＳ Ｐゴシック" pitchFamily="34" charset="-128"/>
              </a:rPr>
              <a:t>.</a:t>
            </a:r>
            <a:endParaRPr lang="en-US" sz="1800" b="1" smtClean="0">
              <a:ea typeface="ＭＳ Ｐゴシック" pitchFamily="34" charset="-128"/>
            </a:endParaRPr>
          </a:p>
        </p:txBody>
      </p:sp>
      <p:grpSp>
        <p:nvGrpSpPr>
          <p:cNvPr id="21508" name="Group 3"/>
          <p:cNvGrpSpPr>
            <a:grpSpLocks/>
          </p:cNvGrpSpPr>
          <p:nvPr/>
        </p:nvGrpSpPr>
        <p:grpSpPr bwMode="auto">
          <a:xfrm>
            <a:off x="762000" y="2906713"/>
            <a:ext cx="7186613" cy="3817937"/>
            <a:chOff x="622300" y="1522413"/>
            <a:chExt cx="7972425" cy="5105400"/>
          </a:xfrm>
        </p:grpSpPr>
        <p:pic>
          <p:nvPicPr>
            <p:cNvPr id="21509" name="Picture 13" descr="joh2417X_28_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1763713"/>
              <a:ext cx="7307263" cy="486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0" name="Line 17"/>
            <p:cNvSpPr>
              <a:spLocks noChangeShapeType="1"/>
            </p:cNvSpPr>
            <p:nvPr/>
          </p:nvSpPr>
          <p:spPr bwMode="auto">
            <a:xfrm flipH="1">
              <a:off x="4806950" y="2771775"/>
              <a:ext cx="339725" cy="246063"/>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11" name="Line 18"/>
            <p:cNvSpPr>
              <a:spLocks noChangeShapeType="1"/>
            </p:cNvSpPr>
            <p:nvPr/>
          </p:nvSpPr>
          <p:spPr bwMode="auto">
            <a:xfrm flipH="1">
              <a:off x="5383213" y="3851275"/>
              <a:ext cx="231775" cy="0"/>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12" name="Freeform 19"/>
            <p:cNvSpPr>
              <a:spLocks/>
            </p:cNvSpPr>
            <p:nvPr/>
          </p:nvSpPr>
          <p:spPr bwMode="auto">
            <a:xfrm>
              <a:off x="3028950" y="1844675"/>
              <a:ext cx="460375" cy="433388"/>
            </a:xfrm>
            <a:custGeom>
              <a:avLst/>
              <a:gdLst>
                <a:gd name="T0" fmla="*/ 2147483647 w 287"/>
                <a:gd name="T1" fmla="*/ 2147483647 h 270"/>
                <a:gd name="T2" fmla="*/ 2147483647 w 287"/>
                <a:gd name="T3" fmla="*/ 0 h 270"/>
                <a:gd name="T4" fmla="*/ 0 w 287"/>
                <a:gd name="T5" fmla="*/ 2147483647 h 270"/>
                <a:gd name="T6" fmla="*/ 0 60000 65536"/>
                <a:gd name="T7" fmla="*/ 0 60000 65536"/>
                <a:gd name="T8" fmla="*/ 0 60000 65536"/>
                <a:gd name="T9" fmla="*/ 0 w 287"/>
                <a:gd name="T10" fmla="*/ 0 h 270"/>
                <a:gd name="T11" fmla="*/ 287 w 287"/>
                <a:gd name="T12" fmla="*/ 270 h 270"/>
              </a:gdLst>
              <a:ahLst/>
              <a:cxnLst>
                <a:cxn ang="T6">
                  <a:pos x="T0" y="T1"/>
                </a:cxn>
                <a:cxn ang="T7">
                  <a:pos x="T2" y="T3"/>
                </a:cxn>
                <a:cxn ang="T8">
                  <a:pos x="T4" y="T5"/>
                </a:cxn>
              </a:cxnLst>
              <a:rect l="T9" t="T10" r="T11" b="T12"/>
              <a:pathLst>
                <a:path w="287" h="270">
                  <a:moveTo>
                    <a:pt x="246" y="270"/>
                  </a:moveTo>
                  <a:lnTo>
                    <a:pt x="287" y="0"/>
                  </a:lnTo>
                  <a:lnTo>
                    <a:pt x="0" y="138"/>
                  </a:lnTo>
                </a:path>
              </a:pathLst>
            </a:custGeom>
            <a:noFill/>
            <a:ln w="793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513" name="Line 20"/>
            <p:cNvSpPr>
              <a:spLocks noChangeShapeType="1"/>
            </p:cNvSpPr>
            <p:nvPr/>
          </p:nvSpPr>
          <p:spPr bwMode="auto">
            <a:xfrm flipH="1">
              <a:off x="2547938" y="4171950"/>
              <a:ext cx="231775" cy="347663"/>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14" name="Freeform 21"/>
            <p:cNvSpPr>
              <a:spLocks/>
            </p:cNvSpPr>
            <p:nvPr/>
          </p:nvSpPr>
          <p:spPr bwMode="auto">
            <a:xfrm>
              <a:off x="3587750" y="4137025"/>
              <a:ext cx="111125" cy="87313"/>
            </a:xfrm>
            <a:custGeom>
              <a:avLst/>
              <a:gdLst>
                <a:gd name="T0" fmla="*/ 0 w 68"/>
                <a:gd name="T1" fmla="*/ 2147483647 h 54"/>
                <a:gd name="T2" fmla="*/ 0 w 68"/>
                <a:gd name="T3" fmla="*/ 2147483647 h 54"/>
                <a:gd name="T4" fmla="*/ 2147483647 w 68"/>
                <a:gd name="T5" fmla="*/ 2147483647 h 54"/>
                <a:gd name="T6" fmla="*/ 2147483647 w 68"/>
                <a:gd name="T7" fmla="*/ 0 h 54"/>
                <a:gd name="T8" fmla="*/ 0 60000 65536"/>
                <a:gd name="T9" fmla="*/ 0 60000 65536"/>
                <a:gd name="T10" fmla="*/ 0 60000 65536"/>
                <a:gd name="T11" fmla="*/ 0 60000 65536"/>
                <a:gd name="T12" fmla="*/ 0 w 68"/>
                <a:gd name="T13" fmla="*/ 0 h 54"/>
                <a:gd name="T14" fmla="*/ 68 w 68"/>
                <a:gd name="T15" fmla="*/ 54 h 54"/>
              </a:gdLst>
              <a:ahLst/>
              <a:cxnLst>
                <a:cxn ang="T8">
                  <a:pos x="T0" y="T1"/>
                </a:cxn>
                <a:cxn ang="T9">
                  <a:pos x="T2" y="T3"/>
                </a:cxn>
                <a:cxn ang="T10">
                  <a:pos x="T4" y="T5"/>
                </a:cxn>
                <a:cxn ang="T11">
                  <a:pos x="T6" y="T7"/>
                </a:cxn>
              </a:cxnLst>
              <a:rect l="T12" t="T13" r="T14" b="T15"/>
              <a:pathLst>
                <a:path w="68" h="54">
                  <a:moveTo>
                    <a:pt x="0" y="1"/>
                  </a:moveTo>
                  <a:lnTo>
                    <a:pt x="0" y="54"/>
                  </a:lnTo>
                  <a:lnTo>
                    <a:pt x="68" y="54"/>
                  </a:lnTo>
                  <a:lnTo>
                    <a:pt x="68" y="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515" name="Line 22"/>
            <p:cNvSpPr>
              <a:spLocks noChangeShapeType="1"/>
            </p:cNvSpPr>
            <p:nvPr/>
          </p:nvSpPr>
          <p:spPr bwMode="auto">
            <a:xfrm>
              <a:off x="3640138" y="4225925"/>
              <a:ext cx="0" cy="2079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16" name="Line 23"/>
            <p:cNvSpPr>
              <a:spLocks noChangeShapeType="1"/>
            </p:cNvSpPr>
            <p:nvPr/>
          </p:nvSpPr>
          <p:spPr bwMode="auto">
            <a:xfrm flipH="1" flipV="1">
              <a:off x="7315200" y="2816225"/>
              <a:ext cx="255588" cy="236538"/>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17" name="Line 24"/>
            <p:cNvSpPr>
              <a:spLocks noChangeShapeType="1"/>
            </p:cNvSpPr>
            <p:nvPr/>
          </p:nvSpPr>
          <p:spPr bwMode="auto">
            <a:xfrm flipH="1" flipV="1">
              <a:off x="6489700" y="2613025"/>
              <a:ext cx="404813" cy="139700"/>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18" name="Line 25"/>
            <p:cNvSpPr>
              <a:spLocks noChangeShapeType="1"/>
            </p:cNvSpPr>
            <p:nvPr/>
          </p:nvSpPr>
          <p:spPr bwMode="auto">
            <a:xfrm flipH="1" flipV="1">
              <a:off x="6778625" y="4457700"/>
              <a:ext cx="231775" cy="203200"/>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19" name="Line 26"/>
            <p:cNvSpPr>
              <a:spLocks noChangeShapeType="1"/>
            </p:cNvSpPr>
            <p:nvPr/>
          </p:nvSpPr>
          <p:spPr bwMode="auto">
            <a:xfrm>
              <a:off x="7383463" y="6102350"/>
              <a:ext cx="71437" cy="2936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20" name="Line 27"/>
            <p:cNvSpPr>
              <a:spLocks noChangeShapeType="1"/>
            </p:cNvSpPr>
            <p:nvPr/>
          </p:nvSpPr>
          <p:spPr bwMode="auto">
            <a:xfrm flipH="1">
              <a:off x="2314575" y="1628775"/>
              <a:ext cx="655638" cy="622300"/>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21" name="Line 28"/>
            <p:cNvSpPr>
              <a:spLocks noChangeShapeType="1"/>
            </p:cNvSpPr>
            <p:nvPr/>
          </p:nvSpPr>
          <p:spPr bwMode="auto">
            <a:xfrm flipH="1" flipV="1">
              <a:off x="1676400" y="1638300"/>
              <a:ext cx="357188" cy="49847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22" name="Freeform 29"/>
            <p:cNvSpPr>
              <a:spLocks/>
            </p:cNvSpPr>
            <p:nvPr/>
          </p:nvSpPr>
          <p:spPr bwMode="auto">
            <a:xfrm>
              <a:off x="7273925" y="6026150"/>
              <a:ext cx="219075" cy="76200"/>
            </a:xfrm>
            <a:custGeom>
              <a:avLst/>
              <a:gdLst>
                <a:gd name="T0" fmla="*/ 2147483647 w 136"/>
                <a:gd name="T1" fmla="*/ 0 h 48"/>
                <a:gd name="T2" fmla="*/ 2147483647 w 136"/>
                <a:gd name="T3" fmla="*/ 2147483647 h 48"/>
                <a:gd name="T4" fmla="*/ 0 w 136"/>
                <a:gd name="T5" fmla="*/ 2147483647 h 48"/>
                <a:gd name="T6" fmla="*/ 0 w 136"/>
                <a:gd name="T7" fmla="*/ 0 h 48"/>
                <a:gd name="T8" fmla="*/ 0 60000 65536"/>
                <a:gd name="T9" fmla="*/ 0 60000 65536"/>
                <a:gd name="T10" fmla="*/ 0 60000 65536"/>
                <a:gd name="T11" fmla="*/ 0 60000 65536"/>
                <a:gd name="T12" fmla="*/ 0 w 136"/>
                <a:gd name="T13" fmla="*/ 0 h 48"/>
                <a:gd name="T14" fmla="*/ 136 w 136"/>
                <a:gd name="T15" fmla="*/ 48 h 48"/>
              </a:gdLst>
              <a:ahLst/>
              <a:cxnLst>
                <a:cxn ang="T8">
                  <a:pos x="T0" y="T1"/>
                </a:cxn>
                <a:cxn ang="T9">
                  <a:pos x="T2" y="T3"/>
                </a:cxn>
                <a:cxn ang="T10">
                  <a:pos x="T4" y="T5"/>
                </a:cxn>
                <a:cxn ang="T11">
                  <a:pos x="T6" y="T7"/>
                </a:cxn>
              </a:cxnLst>
              <a:rect l="T12" t="T13" r="T14" b="T15"/>
              <a:pathLst>
                <a:path w="136" h="48">
                  <a:moveTo>
                    <a:pt x="136" y="0"/>
                  </a:moveTo>
                  <a:lnTo>
                    <a:pt x="136" y="48"/>
                  </a:lnTo>
                  <a:lnTo>
                    <a:pt x="0" y="48"/>
                  </a:lnTo>
                  <a:lnTo>
                    <a:pt x="0" y="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523" name="Line 30"/>
            <p:cNvSpPr>
              <a:spLocks noChangeShapeType="1"/>
            </p:cNvSpPr>
            <p:nvPr/>
          </p:nvSpPr>
          <p:spPr bwMode="auto">
            <a:xfrm flipH="1">
              <a:off x="6748463" y="3543300"/>
              <a:ext cx="261937" cy="0"/>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24" name="Line 31"/>
            <p:cNvSpPr>
              <a:spLocks noChangeShapeType="1"/>
            </p:cNvSpPr>
            <p:nvPr/>
          </p:nvSpPr>
          <p:spPr bwMode="auto">
            <a:xfrm flipH="1">
              <a:off x="6569075" y="5045075"/>
              <a:ext cx="304800" cy="0"/>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25" name="Text Box 151"/>
            <p:cNvSpPr txBox="1">
              <a:spLocks noChangeArrowheads="1"/>
            </p:cNvSpPr>
            <p:nvPr/>
          </p:nvSpPr>
          <p:spPr bwMode="auto">
            <a:xfrm>
              <a:off x="1030288" y="1522413"/>
              <a:ext cx="779462"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bIns="0">
              <a:spAutoFit/>
            </a:bodyPr>
            <a:lstStyle>
              <a:lvl1pPr eaLnBrk="0" hangingPunct="0">
                <a:defRPr sz="2800">
                  <a:solidFill>
                    <a:schemeClr val="tx1"/>
                  </a:solidFill>
                  <a:latin typeface="Arial" pitchFamily="34" charset="0"/>
                  <a:ea typeface="ＭＳ Ｐゴシック" pitchFamily="34" charset="-128"/>
                </a:defRPr>
              </a:lvl1pPr>
              <a:lvl2pPr marL="742950" indent="-285750" eaLnBrk="0" hangingPunct="0">
                <a:defRPr sz="2800">
                  <a:solidFill>
                    <a:schemeClr val="tx1"/>
                  </a:solidFill>
                  <a:latin typeface="Arial" pitchFamily="34" charset="0"/>
                  <a:ea typeface="ＭＳ Ｐゴシック" pitchFamily="34" charset="-128"/>
                </a:defRPr>
              </a:lvl2pPr>
              <a:lvl3pPr marL="1143000" indent="-228600" eaLnBrk="0" hangingPunct="0">
                <a:defRPr sz="2800">
                  <a:solidFill>
                    <a:schemeClr val="tx1"/>
                  </a:solidFill>
                  <a:latin typeface="Arial" pitchFamily="34" charset="0"/>
                  <a:ea typeface="ＭＳ Ｐゴシック" pitchFamily="34" charset="-128"/>
                </a:defRPr>
              </a:lvl3pPr>
              <a:lvl4pPr marL="1600200" indent="-228600" eaLnBrk="0" hangingPunct="0">
                <a:defRPr sz="2800">
                  <a:solidFill>
                    <a:schemeClr val="tx1"/>
                  </a:solidFill>
                  <a:latin typeface="Arial" pitchFamily="34" charset="0"/>
                  <a:ea typeface="ＭＳ Ｐゴシック" pitchFamily="34" charset="-128"/>
                </a:defRPr>
              </a:lvl4pPr>
              <a:lvl5pPr marL="2057400" indent="-228600" eaLnBrk="0" hangingPunct="0">
                <a:defRPr sz="28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9pPr>
            </a:lstStyle>
            <a:p>
              <a:pPr eaLnBrk="1" hangingPunct="1"/>
              <a:r>
                <a:rPr lang="en-US" sz="1200" b="1"/>
                <a:t>Cell body</a:t>
              </a:r>
            </a:p>
          </p:txBody>
        </p:sp>
        <p:sp>
          <p:nvSpPr>
            <p:cNvPr id="21526" name="Text Box 152"/>
            <p:cNvSpPr txBox="1">
              <a:spLocks noChangeArrowheads="1"/>
            </p:cNvSpPr>
            <p:nvPr/>
          </p:nvSpPr>
          <p:spPr bwMode="auto">
            <a:xfrm>
              <a:off x="3013075" y="1522413"/>
              <a:ext cx="684213"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bIns="0">
              <a:spAutoFit/>
            </a:bodyPr>
            <a:lstStyle>
              <a:lvl1pPr eaLnBrk="0" hangingPunct="0">
                <a:defRPr sz="2800">
                  <a:solidFill>
                    <a:schemeClr val="tx1"/>
                  </a:solidFill>
                  <a:latin typeface="Arial" pitchFamily="34" charset="0"/>
                  <a:ea typeface="ＭＳ Ｐゴシック" pitchFamily="34" charset="-128"/>
                </a:defRPr>
              </a:lvl1pPr>
              <a:lvl2pPr marL="742950" indent="-285750" eaLnBrk="0" hangingPunct="0">
                <a:defRPr sz="2800">
                  <a:solidFill>
                    <a:schemeClr val="tx1"/>
                  </a:solidFill>
                  <a:latin typeface="Arial" pitchFamily="34" charset="0"/>
                  <a:ea typeface="ＭＳ Ｐゴシック" pitchFamily="34" charset="-128"/>
                </a:defRPr>
              </a:lvl2pPr>
              <a:lvl3pPr marL="1143000" indent="-228600" eaLnBrk="0" hangingPunct="0">
                <a:defRPr sz="2800">
                  <a:solidFill>
                    <a:schemeClr val="tx1"/>
                  </a:solidFill>
                  <a:latin typeface="Arial" pitchFamily="34" charset="0"/>
                  <a:ea typeface="ＭＳ Ｐゴシック" pitchFamily="34" charset="-128"/>
                </a:defRPr>
              </a:lvl3pPr>
              <a:lvl4pPr marL="1600200" indent="-228600" eaLnBrk="0" hangingPunct="0">
                <a:defRPr sz="2800">
                  <a:solidFill>
                    <a:schemeClr val="tx1"/>
                  </a:solidFill>
                  <a:latin typeface="Arial" pitchFamily="34" charset="0"/>
                  <a:ea typeface="ＭＳ Ｐゴシック" pitchFamily="34" charset="-128"/>
                </a:defRPr>
              </a:lvl4pPr>
              <a:lvl5pPr marL="2057400" indent="-228600" eaLnBrk="0" hangingPunct="0">
                <a:defRPr sz="28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9pPr>
            </a:lstStyle>
            <a:p>
              <a:pPr eaLnBrk="1" hangingPunct="1"/>
              <a:r>
                <a:rPr lang="en-US" sz="1200" b="1"/>
                <a:t>Nucleus</a:t>
              </a:r>
            </a:p>
          </p:txBody>
        </p:sp>
        <p:sp>
          <p:nvSpPr>
            <p:cNvPr id="21527" name="Text Box 153"/>
            <p:cNvSpPr txBox="1">
              <a:spLocks noChangeArrowheads="1"/>
            </p:cNvSpPr>
            <p:nvPr/>
          </p:nvSpPr>
          <p:spPr bwMode="auto">
            <a:xfrm>
              <a:off x="3529013" y="1749425"/>
              <a:ext cx="793750"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bIns="0">
              <a:spAutoFit/>
            </a:bodyPr>
            <a:lstStyle>
              <a:lvl1pPr eaLnBrk="0" hangingPunct="0">
                <a:defRPr sz="2800">
                  <a:solidFill>
                    <a:schemeClr val="tx1"/>
                  </a:solidFill>
                  <a:latin typeface="Arial" pitchFamily="34" charset="0"/>
                  <a:ea typeface="ＭＳ Ｐゴシック" pitchFamily="34" charset="-128"/>
                </a:defRPr>
              </a:lvl1pPr>
              <a:lvl2pPr marL="742950" indent="-285750" eaLnBrk="0" hangingPunct="0">
                <a:defRPr sz="2800">
                  <a:solidFill>
                    <a:schemeClr val="tx1"/>
                  </a:solidFill>
                  <a:latin typeface="Arial" pitchFamily="34" charset="0"/>
                  <a:ea typeface="ＭＳ Ｐゴシック" pitchFamily="34" charset="-128"/>
                </a:defRPr>
              </a:lvl2pPr>
              <a:lvl3pPr marL="1143000" indent="-228600" eaLnBrk="0" hangingPunct="0">
                <a:defRPr sz="2800">
                  <a:solidFill>
                    <a:schemeClr val="tx1"/>
                  </a:solidFill>
                  <a:latin typeface="Arial" pitchFamily="34" charset="0"/>
                  <a:ea typeface="ＭＳ Ｐゴシック" pitchFamily="34" charset="-128"/>
                </a:defRPr>
              </a:lvl3pPr>
              <a:lvl4pPr marL="1600200" indent="-228600" eaLnBrk="0" hangingPunct="0">
                <a:defRPr sz="2800">
                  <a:solidFill>
                    <a:schemeClr val="tx1"/>
                  </a:solidFill>
                  <a:latin typeface="Arial" pitchFamily="34" charset="0"/>
                  <a:ea typeface="ＭＳ Ｐゴシック" pitchFamily="34" charset="-128"/>
                </a:defRPr>
              </a:lvl4pPr>
              <a:lvl5pPr marL="2057400" indent="-228600" eaLnBrk="0" hangingPunct="0">
                <a:defRPr sz="28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9pPr>
            </a:lstStyle>
            <a:p>
              <a:pPr eaLnBrk="1" hangingPunct="1"/>
              <a:r>
                <a:rPr lang="en-US" sz="1200" b="1"/>
                <a:t>Dendrites</a:t>
              </a:r>
            </a:p>
          </p:txBody>
        </p:sp>
        <p:sp>
          <p:nvSpPr>
            <p:cNvPr id="21528" name="Text Box 154"/>
            <p:cNvSpPr txBox="1">
              <a:spLocks noChangeArrowheads="1"/>
            </p:cNvSpPr>
            <p:nvPr/>
          </p:nvSpPr>
          <p:spPr bwMode="auto">
            <a:xfrm>
              <a:off x="5175250" y="2668588"/>
              <a:ext cx="76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bIns="0">
              <a:spAutoFit/>
            </a:bodyPr>
            <a:lstStyle>
              <a:lvl1pPr eaLnBrk="0" hangingPunct="0">
                <a:defRPr sz="2800">
                  <a:solidFill>
                    <a:schemeClr val="tx1"/>
                  </a:solidFill>
                  <a:latin typeface="Arial" pitchFamily="34" charset="0"/>
                  <a:ea typeface="ＭＳ Ｐゴシック" pitchFamily="34" charset="-128"/>
                </a:defRPr>
              </a:lvl1pPr>
              <a:lvl2pPr marL="742950" indent="-285750" eaLnBrk="0" hangingPunct="0">
                <a:defRPr sz="2800">
                  <a:solidFill>
                    <a:schemeClr val="tx1"/>
                  </a:solidFill>
                  <a:latin typeface="Arial" pitchFamily="34" charset="0"/>
                  <a:ea typeface="ＭＳ Ｐゴシック" pitchFamily="34" charset="-128"/>
                </a:defRPr>
              </a:lvl2pPr>
              <a:lvl3pPr marL="1143000" indent="-228600" eaLnBrk="0" hangingPunct="0">
                <a:defRPr sz="2800">
                  <a:solidFill>
                    <a:schemeClr val="tx1"/>
                  </a:solidFill>
                  <a:latin typeface="Arial" pitchFamily="34" charset="0"/>
                  <a:ea typeface="ＭＳ Ｐゴシック" pitchFamily="34" charset="-128"/>
                </a:defRPr>
              </a:lvl3pPr>
              <a:lvl4pPr marL="1600200" indent="-228600" eaLnBrk="0" hangingPunct="0">
                <a:defRPr sz="2800">
                  <a:solidFill>
                    <a:schemeClr val="tx1"/>
                  </a:solidFill>
                  <a:latin typeface="Arial" pitchFamily="34" charset="0"/>
                  <a:ea typeface="ＭＳ Ｐゴシック" pitchFamily="34" charset="-128"/>
                </a:defRPr>
              </a:lvl4pPr>
              <a:lvl5pPr marL="2057400" indent="-228600" eaLnBrk="0" hangingPunct="0">
                <a:defRPr sz="28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9pPr>
            </a:lstStyle>
            <a:p>
              <a:pPr eaLnBrk="1" hangingPunct="1"/>
              <a:r>
                <a:rPr lang="en-US" sz="1200" b="1"/>
                <a:t>Schwann</a:t>
              </a:r>
            </a:p>
            <a:p>
              <a:pPr eaLnBrk="1" hangingPunct="1"/>
              <a:r>
                <a:rPr lang="en-US" sz="1200" b="1"/>
                <a:t>cell</a:t>
              </a:r>
            </a:p>
          </p:txBody>
        </p:sp>
        <p:sp>
          <p:nvSpPr>
            <p:cNvPr id="21529" name="Text Box 155"/>
            <p:cNvSpPr txBox="1">
              <a:spLocks noChangeArrowheads="1"/>
            </p:cNvSpPr>
            <p:nvPr/>
          </p:nvSpPr>
          <p:spPr bwMode="auto">
            <a:xfrm>
              <a:off x="6221413" y="2355850"/>
              <a:ext cx="76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bIns="0">
              <a:spAutoFit/>
            </a:bodyPr>
            <a:lstStyle>
              <a:lvl1pPr eaLnBrk="0" hangingPunct="0">
                <a:defRPr sz="2800">
                  <a:solidFill>
                    <a:schemeClr val="tx1"/>
                  </a:solidFill>
                  <a:latin typeface="Arial" pitchFamily="34" charset="0"/>
                  <a:ea typeface="ＭＳ Ｐゴシック" pitchFamily="34" charset="-128"/>
                </a:defRPr>
              </a:lvl1pPr>
              <a:lvl2pPr marL="742950" indent="-285750" eaLnBrk="0" hangingPunct="0">
                <a:defRPr sz="2800">
                  <a:solidFill>
                    <a:schemeClr val="tx1"/>
                  </a:solidFill>
                  <a:latin typeface="Arial" pitchFamily="34" charset="0"/>
                  <a:ea typeface="ＭＳ Ｐゴシック" pitchFamily="34" charset="-128"/>
                </a:defRPr>
              </a:lvl2pPr>
              <a:lvl3pPr marL="1143000" indent="-228600" eaLnBrk="0" hangingPunct="0">
                <a:defRPr sz="2800">
                  <a:solidFill>
                    <a:schemeClr val="tx1"/>
                  </a:solidFill>
                  <a:latin typeface="Arial" pitchFamily="34" charset="0"/>
                  <a:ea typeface="ＭＳ Ｐゴシック" pitchFamily="34" charset="-128"/>
                </a:defRPr>
              </a:lvl3pPr>
              <a:lvl4pPr marL="1600200" indent="-228600" eaLnBrk="0" hangingPunct="0">
                <a:defRPr sz="2800">
                  <a:solidFill>
                    <a:schemeClr val="tx1"/>
                  </a:solidFill>
                  <a:latin typeface="Arial" pitchFamily="34" charset="0"/>
                  <a:ea typeface="ＭＳ Ｐゴシック" pitchFamily="34" charset="-128"/>
                </a:defRPr>
              </a:lvl4pPr>
              <a:lvl5pPr marL="2057400" indent="-228600" eaLnBrk="0" hangingPunct="0">
                <a:defRPr sz="28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9pPr>
            </a:lstStyle>
            <a:p>
              <a:pPr eaLnBrk="1" hangingPunct="1"/>
              <a:r>
                <a:rPr lang="en-US" sz="1200" b="1"/>
                <a:t>Schwann</a:t>
              </a:r>
            </a:p>
            <a:p>
              <a:pPr eaLnBrk="1" hangingPunct="1"/>
              <a:r>
                <a:rPr lang="en-US" sz="1200" b="1"/>
                <a:t>cell</a:t>
              </a:r>
            </a:p>
          </p:txBody>
        </p:sp>
        <p:sp>
          <p:nvSpPr>
            <p:cNvPr id="21530" name="Text Box 156"/>
            <p:cNvSpPr txBox="1">
              <a:spLocks noChangeArrowheads="1"/>
            </p:cNvSpPr>
            <p:nvPr/>
          </p:nvSpPr>
          <p:spPr bwMode="auto">
            <a:xfrm>
              <a:off x="7600950" y="2995613"/>
              <a:ext cx="473075"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bIns="0">
              <a:spAutoFit/>
            </a:bodyPr>
            <a:lstStyle>
              <a:lvl1pPr eaLnBrk="0" hangingPunct="0">
                <a:defRPr sz="2800">
                  <a:solidFill>
                    <a:schemeClr val="tx1"/>
                  </a:solidFill>
                  <a:latin typeface="Arial" pitchFamily="34" charset="0"/>
                  <a:ea typeface="ＭＳ Ｐゴシック" pitchFamily="34" charset="-128"/>
                </a:defRPr>
              </a:lvl1pPr>
              <a:lvl2pPr marL="742950" indent="-285750" eaLnBrk="0" hangingPunct="0">
                <a:defRPr sz="2800">
                  <a:solidFill>
                    <a:schemeClr val="tx1"/>
                  </a:solidFill>
                  <a:latin typeface="Arial" pitchFamily="34" charset="0"/>
                  <a:ea typeface="ＭＳ Ｐゴシック" pitchFamily="34" charset="-128"/>
                </a:defRPr>
              </a:lvl2pPr>
              <a:lvl3pPr marL="1143000" indent="-228600" eaLnBrk="0" hangingPunct="0">
                <a:defRPr sz="2800">
                  <a:solidFill>
                    <a:schemeClr val="tx1"/>
                  </a:solidFill>
                  <a:latin typeface="Arial" pitchFamily="34" charset="0"/>
                  <a:ea typeface="ＭＳ Ｐゴシック" pitchFamily="34" charset="-128"/>
                </a:defRPr>
              </a:lvl3pPr>
              <a:lvl4pPr marL="1600200" indent="-228600" eaLnBrk="0" hangingPunct="0">
                <a:defRPr sz="2800">
                  <a:solidFill>
                    <a:schemeClr val="tx1"/>
                  </a:solidFill>
                  <a:latin typeface="Arial" pitchFamily="34" charset="0"/>
                  <a:ea typeface="ＭＳ Ｐゴシック" pitchFamily="34" charset="-128"/>
                </a:defRPr>
              </a:lvl4pPr>
              <a:lvl5pPr marL="2057400" indent="-228600" eaLnBrk="0" hangingPunct="0">
                <a:defRPr sz="28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9pPr>
            </a:lstStyle>
            <a:p>
              <a:pPr eaLnBrk="1" hangingPunct="1"/>
              <a:r>
                <a:rPr lang="en-US" sz="1200" b="1"/>
                <a:t>Axon</a:t>
              </a:r>
            </a:p>
          </p:txBody>
        </p:sp>
        <p:sp>
          <p:nvSpPr>
            <p:cNvPr id="21531" name="Text Box 157"/>
            <p:cNvSpPr txBox="1">
              <a:spLocks noChangeArrowheads="1"/>
            </p:cNvSpPr>
            <p:nvPr/>
          </p:nvSpPr>
          <p:spPr bwMode="auto">
            <a:xfrm>
              <a:off x="6170613" y="3438525"/>
              <a:ext cx="684212"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bIns="0">
              <a:spAutoFit/>
            </a:bodyPr>
            <a:lstStyle>
              <a:lvl1pPr eaLnBrk="0" hangingPunct="0">
                <a:defRPr sz="2800">
                  <a:solidFill>
                    <a:schemeClr val="tx1"/>
                  </a:solidFill>
                  <a:latin typeface="Arial" pitchFamily="34" charset="0"/>
                  <a:ea typeface="ＭＳ Ｐゴシック" pitchFamily="34" charset="-128"/>
                </a:defRPr>
              </a:lvl1pPr>
              <a:lvl2pPr marL="742950" indent="-285750" eaLnBrk="0" hangingPunct="0">
                <a:defRPr sz="2800">
                  <a:solidFill>
                    <a:schemeClr val="tx1"/>
                  </a:solidFill>
                  <a:latin typeface="Arial" pitchFamily="34" charset="0"/>
                  <a:ea typeface="ＭＳ Ｐゴシック" pitchFamily="34" charset="-128"/>
                </a:defRPr>
              </a:lvl2pPr>
              <a:lvl3pPr marL="1143000" indent="-228600" eaLnBrk="0" hangingPunct="0">
                <a:defRPr sz="2800">
                  <a:solidFill>
                    <a:schemeClr val="tx1"/>
                  </a:solidFill>
                  <a:latin typeface="Arial" pitchFamily="34" charset="0"/>
                  <a:ea typeface="ＭＳ Ｐゴシック" pitchFamily="34" charset="-128"/>
                </a:defRPr>
              </a:lvl3pPr>
              <a:lvl4pPr marL="1600200" indent="-228600" eaLnBrk="0" hangingPunct="0">
                <a:defRPr sz="2800">
                  <a:solidFill>
                    <a:schemeClr val="tx1"/>
                  </a:solidFill>
                  <a:latin typeface="Arial" pitchFamily="34" charset="0"/>
                  <a:ea typeface="ＭＳ Ｐゴシック" pitchFamily="34" charset="-128"/>
                </a:defRPr>
              </a:lvl4pPr>
              <a:lvl5pPr marL="2057400" indent="-228600" eaLnBrk="0" hangingPunct="0">
                <a:defRPr sz="28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9pPr>
            </a:lstStyle>
            <a:p>
              <a:pPr eaLnBrk="1" hangingPunct="1"/>
              <a:r>
                <a:rPr lang="en-US" sz="1200" b="1"/>
                <a:t>Nucleus</a:t>
              </a:r>
            </a:p>
          </p:txBody>
        </p:sp>
        <p:sp>
          <p:nvSpPr>
            <p:cNvPr id="21532" name="Text Box 158"/>
            <p:cNvSpPr txBox="1">
              <a:spLocks noChangeArrowheads="1"/>
            </p:cNvSpPr>
            <p:nvPr/>
          </p:nvSpPr>
          <p:spPr bwMode="auto">
            <a:xfrm>
              <a:off x="6132513" y="4356100"/>
              <a:ext cx="76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bIns="0">
              <a:spAutoFit/>
            </a:bodyPr>
            <a:lstStyle>
              <a:lvl1pPr eaLnBrk="0" hangingPunct="0">
                <a:defRPr sz="2800">
                  <a:solidFill>
                    <a:schemeClr val="tx1"/>
                  </a:solidFill>
                  <a:latin typeface="Arial" pitchFamily="34" charset="0"/>
                  <a:ea typeface="ＭＳ Ｐゴシック" pitchFamily="34" charset="-128"/>
                </a:defRPr>
              </a:lvl1pPr>
              <a:lvl2pPr marL="742950" indent="-285750" eaLnBrk="0" hangingPunct="0">
                <a:defRPr sz="2800">
                  <a:solidFill>
                    <a:schemeClr val="tx1"/>
                  </a:solidFill>
                  <a:latin typeface="Arial" pitchFamily="34" charset="0"/>
                  <a:ea typeface="ＭＳ Ｐゴシック" pitchFamily="34" charset="-128"/>
                </a:defRPr>
              </a:lvl2pPr>
              <a:lvl3pPr marL="1143000" indent="-228600" eaLnBrk="0" hangingPunct="0">
                <a:defRPr sz="2800">
                  <a:solidFill>
                    <a:schemeClr val="tx1"/>
                  </a:solidFill>
                  <a:latin typeface="Arial" pitchFamily="34" charset="0"/>
                  <a:ea typeface="ＭＳ Ｐゴシック" pitchFamily="34" charset="-128"/>
                </a:defRPr>
              </a:lvl3pPr>
              <a:lvl4pPr marL="1600200" indent="-228600" eaLnBrk="0" hangingPunct="0">
                <a:defRPr sz="2800">
                  <a:solidFill>
                    <a:schemeClr val="tx1"/>
                  </a:solidFill>
                  <a:latin typeface="Arial" pitchFamily="34" charset="0"/>
                  <a:ea typeface="ＭＳ Ｐゴシック" pitchFamily="34" charset="-128"/>
                </a:defRPr>
              </a:lvl4pPr>
              <a:lvl5pPr marL="2057400" indent="-228600" eaLnBrk="0" hangingPunct="0">
                <a:defRPr sz="28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9pPr>
            </a:lstStyle>
            <a:p>
              <a:pPr eaLnBrk="1" hangingPunct="1"/>
              <a:r>
                <a:rPr lang="en-US" sz="1200" b="1"/>
                <a:t>Schwann</a:t>
              </a:r>
            </a:p>
            <a:p>
              <a:pPr eaLnBrk="1" hangingPunct="1"/>
              <a:r>
                <a:rPr lang="en-US" sz="1200" b="1"/>
                <a:t>cell</a:t>
              </a:r>
            </a:p>
          </p:txBody>
        </p:sp>
        <p:sp>
          <p:nvSpPr>
            <p:cNvPr id="21533" name="Text Box 159"/>
            <p:cNvSpPr txBox="1">
              <a:spLocks noChangeArrowheads="1"/>
            </p:cNvSpPr>
            <p:nvPr/>
          </p:nvSpPr>
          <p:spPr bwMode="auto">
            <a:xfrm>
              <a:off x="6188075" y="4948238"/>
              <a:ext cx="473075"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bIns="0">
              <a:spAutoFit/>
            </a:bodyPr>
            <a:lstStyle>
              <a:lvl1pPr eaLnBrk="0" hangingPunct="0">
                <a:defRPr sz="2800">
                  <a:solidFill>
                    <a:schemeClr val="tx1"/>
                  </a:solidFill>
                  <a:latin typeface="Arial" pitchFamily="34" charset="0"/>
                  <a:ea typeface="ＭＳ Ｐゴシック" pitchFamily="34" charset="-128"/>
                </a:defRPr>
              </a:lvl1pPr>
              <a:lvl2pPr marL="742950" indent="-285750" eaLnBrk="0" hangingPunct="0">
                <a:defRPr sz="2800">
                  <a:solidFill>
                    <a:schemeClr val="tx1"/>
                  </a:solidFill>
                  <a:latin typeface="Arial" pitchFamily="34" charset="0"/>
                  <a:ea typeface="ＭＳ Ｐゴシック" pitchFamily="34" charset="-128"/>
                </a:defRPr>
              </a:lvl2pPr>
              <a:lvl3pPr marL="1143000" indent="-228600" eaLnBrk="0" hangingPunct="0">
                <a:defRPr sz="2800">
                  <a:solidFill>
                    <a:schemeClr val="tx1"/>
                  </a:solidFill>
                  <a:latin typeface="Arial" pitchFamily="34" charset="0"/>
                  <a:ea typeface="ＭＳ Ｐゴシック" pitchFamily="34" charset="-128"/>
                </a:defRPr>
              </a:lvl3pPr>
              <a:lvl4pPr marL="1600200" indent="-228600" eaLnBrk="0" hangingPunct="0">
                <a:defRPr sz="2800">
                  <a:solidFill>
                    <a:schemeClr val="tx1"/>
                  </a:solidFill>
                  <a:latin typeface="Arial" pitchFamily="34" charset="0"/>
                  <a:ea typeface="ＭＳ Ｐゴシック" pitchFamily="34" charset="-128"/>
                </a:defRPr>
              </a:lvl4pPr>
              <a:lvl5pPr marL="2057400" indent="-228600" eaLnBrk="0" hangingPunct="0">
                <a:defRPr sz="28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9pPr>
            </a:lstStyle>
            <a:p>
              <a:pPr eaLnBrk="1" hangingPunct="1"/>
              <a:r>
                <a:rPr lang="en-US" sz="1200" b="1"/>
                <a:t>Axon</a:t>
              </a:r>
            </a:p>
          </p:txBody>
        </p:sp>
        <p:sp>
          <p:nvSpPr>
            <p:cNvPr id="21534" name="Text Box 160"/>
            <p:cNvSpPr txBox="1">
              <a:spLocks noChangeArrowheads="1"/>
            </p:cNvSpPr>
            <p:nvPr/>
          </p:nvSpPr>
          <p:spPr bwMode="auto">
            <a:xfrm>
              <a:off x="7494588" y="6297613"/>
              <a:ext cx="1100137"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bIns="0">
              <a:spAutoFit/>
            </a:bodyPr>
            <a:lstStyle>
              <a:lvl1pPr eaLnBrk="0" hangingPunct="0">
                <a:defRPr sz="2800">
                  <a:solidFill>
                    <a:schemeClr val="tx1"/>
                  </a:solidFill>
                  <a:latin typeface="Arial" pitchFamily="34" charset="0"/>
                  <a:ea typeface="ＭＳ Ｐゴシック" pitchFamily="34" charset="-128"/>
                </a:defRPr>
              </a:lvl1pPr>
              <a:lvl2pPr marL="742950" indent="-285750" eaLnBrk="0" hangingPunct="0">
                <a:defRPr sz="2800">
                  <a:solidFill>
                    <a:schemeClr val="tx1"/>
                  </a:solidFill>
                  <a:latin typeface="Arial" pitchFamily="34" charset="0"/>
                  <a:ea typeface="ＭＳ Ｐゴシック" pitchFamily="34" charset="-128"/>
                </a:defRPr>
              </a:lvl2pPr>
              <a:lvl3pPr marL="1143000" indent="-228600" eaLnBrk="0" hangingPunct="0">
                <a:defRPr sz="2800">
                  <a:solidFill>
                    <a:schemeClr val="tx1"/>
                  </a:solidFill>
                  <a:latin typeface="Arial" pitchFamily="34" charset="0"/>
                  <a:ea typeface="ＭＳ Ｐゴシック" pitchFamily="34" charset="-128"/>
                </a:defRPr>
              </a:lvl3pPr>
              <a:lvl4pPr marL="1600200" indent="-228600" eaLnBrk="0" hangingPunct="0">
                <a:defRPr sz="2800">
                  <a:solidFill>
                    <a:schemeClr val="tx1"/>
                  </a:solidFill>
                  <a:latin typeface="Arial" pitchFamily="34" charset="0"/>
                  <a:ea typeface="ＭＳ Ｐゴシック" pitchFamily="34" charset="-128"/>
                </a:defRPr>
              </a:lvl4pPr>
              <a:lvl5pPr marL="2057400" indent="-228600" eaLnBrk="0" hangingPunct="0">
                <a:defRPr sz="28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9pPr>
            </a:lstStyle>
            <a:p>
              <a:pPr eaLnBrk="1" hangingPunct="1"/>
              <a:r>
                <a:rPr lang="en-US" sz="1200" b="1"/>
                <a:t>Myelin sheath</a:t>
              </a:r>
            </a:p>
          </p:txBody>
        </p:sp>
        <p:sp>
          <p:nvSpPr>
            <p:cNvPr id="21535" name="Text Box 161"/>
            <p:cNvSpPr txBox="1">
              <a:spLocks noChangeArrowheads="1"/>
            </p:cNvSpPr>
            <p:nvPr/>
          </p:nvSpPr>
          <p:spPr bwMode="auto">
            <a:xfrm>
              <a:off x="6256338" y="6305550"/>
              <a:ext cx="287337"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bIns="0">
              <a:spAutoFit/>
            </a:bodyPr>
            <a:lstStyle>
              <a:lvl1pPr eaLnBrk="0" hangingPunct="0">
                <a:defRPr sz="2800">
                  <a:solidFill>
                    <a:schemeClr val="tx1"/>
                  </a:solidFill>
                  <a:latin typeface="Arial" pitchFamily="34" charset="0"/>
                  <a:ea typeface="ＭＳ Ｐゴシック" pitchFamily="34" charset="-128"/>
                </a:defRPr>
              </a:lvl1pPr>
              <a:lvl2pPr marL="742950" indent="-285750" eaLnBrk="0" hangingPunct="0">
                <a:defRPr sz="2800">
                  <a:solidFill>
                    <a:schemeClr val="tx1"/>
                  </a:solidFill>
                  <a:latin typeface="Arial" pitchFamily="34" charset="0"/>
                  <a:ea typeface="ＭＳ Ｐゴシック" pitchFamily="34" charset="-128"/>
                </a:defRPr>
              </a:lvl2pPr>
              <a:lvl3pPr marL="1143000" indent="-228600" eaLnBrk="0" hangingPunct="0">
                <a:defRPr sz="2800">
                  <a:solidFill>
                    <a:schemeClr val="tx1"/>
                  </a:solidFill>
                  <a:latin typeface="Arial" pitchFamily="34" charset="0"/>
                  <a:ea typeface="ＭＳ Ｐゴシック" pitchFamily="34" charset="-128"/>
                </a:defRPr>
              </a:lvl3pPr>
              <a:lvl4pPr marL="1600200" indent="-228600" eaLnBrk="0" hangingPunct="0">
                <a:defRPr sz="2800">
                  <a:solidFill>
                    <a:schemeClr val="tx1"/>
                  </a:solidFill>
                  <a:latin typeface="Arial" pitchFamily="34" charset="0"/>
                  <a:ea typeface="ＭＳ Ｐゴシック" pitchFamily="34" charset="-128"/>
                </a:defRPr>
              </a:lvl4pPr>
              <a:lvl5pPr marL="2057400" indent="-228600" eaLnBrk="0" hangingPunct="0">
                <a:defRPr sz="28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9pPr>
            </a:lstStyle>
            <a:p>
              <a:pPr eaLnBrk="1" hangingPunct="1"/>
              <a:r>
                <a:rPr lang="en-US" sz="1200" b="1"/>
                <a:t>(b)</a:t>
              </a:r>
            </a:p>
          </p:txBody>
        </p:sp>
        <p:sp>
          <p:nvSpPr>
            <p:cNvPr id="21536" name="Text Box 163"/>
            <p:cNvSpPr txBox="1">
              <a:spLocks noChangeArrowheads="1"/>
            </p:cNvSpPr>
            <p:nvPr/>
          </p:nvSpPr>
          <p:spPr bwMode="auto">
            <a:xfrm>
              <a:off x="3335338" y="4452938"/>
              <a:ext cx="660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bIns="0">
              <a:spAutoFit/>
            </a:bodyPr>
            <a:lstStyle>
              <a:lvl1pPr eaLnBrk="0" hangingPunct="0">
                <a:defRPr sz="2800">
                  <a:solidFill>
                    <a:schemeClr val="tx1"/>
                  </a:solidFill>
                  <a:latin typeface="Arial" pitchFamily="34" charset="0"/>
                  <a:ea typeface="ＭＳ Ｐゴシック" pitchFamily="34" charset="-128"/>
                </a:defRPr>
              </a:lvl1pPr>
              <a:lvl2pPr marL="742950" indent="-285750" eaLnBrk="0" hangingPunct="0">
                <a:defRPr sz="2800">
                  <a:solidFill>
                    <a:schemeClr val="tx1"/>
                  </a:solidFill>
                  <a:latin typeface="Arial" pitchFamily="34" charset="0"/>
                  <a:ea typeface="ＭＳ Ｐゴシック" pitchFamily="34" charset="-128"/>
                </a:defRPr>
              </a:lvl2pPr>
              <a:lvl3pPr marL="1143000" indent="-228600" eaLnBrk="0" hangingPunct="0">
                <a:defRPr sz="2800">
                  <a:solidFill>
                    <a:schemeClr val="tx1"/>
                  </a:solidFill>
                  <a:latin typeface="Arial" pitchFamily="34" charset="0"/>
                  <a:ea typeface="ＭＳ Ｐゴシック" pitchFamily="34" charset="-128"/>
                </a:defRPr>
              </a:lvl3pPr>
              <a:lvl4pPr marL="1600200" indent="-228600" eaLnBrk="0" hangingPunct="0">
                <a:defRPr sz="2800">
                  <a:solidFill>
                    <a:schemeClr val="tx1"/>
                  </a:solidFill>
                  <a:latin typeface="Arial" pitchFamily="34" charset="0"/>
                  <a:ea typeface="ＭＳ Ｐゴシック" pitchFamily="34" charset="-128"/>
                </a:defRPr>
              </a:lvl4pPr>
              <a:lvl5pPr marL="2057400" indent="-228600" eaLnBrk="0" hangingPunct="0">
                <a:defRPr sz="28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9pPr>
            </a:lstStyle>
            <a:p>
              <a:pPr algn="ctr" eaLnBrk="1" hangingPunct="1"/>
              <a:r>
                <a:rPr lang="en-US" sz="1200" b="1"/>
                <a:t>Node of</a:t>
              </a:r>
            </a:p>
            <a:p>
              <a:pPr algn="ctr" eaLnBrk="1" hangingPunct="1"/>
              <a:r>
                <a:rPr lang="en-US" sz="1200" b="1"/>
                <a:t>Ranvier</a:t>
              </a:r>
            </a:p>
          </p:txBody>
        </p:sp>
        <p:sp>
          <p:nvSpPr>
            <p:cNvPr id="21537" name="Text Box 164"/>
            <p:cNvSpPr txBox="1">
              <a:spLocks noChangeArrowheads="1"/>
            </p:cNvSpPr>
            <p:nvPr/>
          </p:nvSpPr>
          <p:spPr bwMode="auto">
            <a:xfrm>
              <a:off x="2085975" y="4456113"/>
              <a:ext cx="58261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bIns="0">
              <a:spAutoFit/>
            </a:bodyPr>
            <a:lstStyle>
              <a:lvl1pPr eaLnBrk="0" hangingPunct="0">
                <a:defRPr sz="2800">
                  <a:solidFill>
                    <a:schemeClr val="tx1"/>
                  </a:solidFill>
                  <a:latin typeface="Arial" pitchFamily="34" charset="0"/>
                  <a:ea typeface="ＭＳ Ｐゴシック" pitchFamily="34" charset="-128"/>
                </a:defRPr>
              </a:lvl1pPr>
              <a:lvl2pPr marL="742950" indent="-285750" eaLnBrk="0" hangingPunct="0">
                <a:defRPr sz="2800">
                  <a:solidFill>
                    <a:schemeClr val="tx1"/>
                  </a:solidFill>
                  <a:latin typeface="Arial" pitchFamily="34" charset="0"/>
                  <a:ea typeface="ＭＳ Ｐゴシック" pitchFamily="34" charset="-128"/>
                </a:defRPr>
              </a:lvl2pPr>
              <a:lvl3pPr marL="1143000" indent="-228600" eaLnBrk="0" hangingPunct="0">
                <a:defRPr sz="2800">
                  <a:solidFill>
                    <a:schemeClr val="tx1"/>
                  </a:solidFill>
                  <a:latin typeface="Arial" pitchFamily="34" charset="0"/>
                  <a:ea typeface="ＭＳ Ｐゴシック" pitchFamily="34" charset="-128"/>
                </a:defRPr>
              </a:lvl3pPr>
              <a:lvl4pPr marL="1600200" indent="-228600" eaLnBrk="0" hangingPunct="0">
                <a:defRPr sz="2800">
                  <a:solidFill>
                    <a:schemeClr val="tx1"/>
                  </a:solidFill>
                  <a:latin typeface="Arial" pitchFamily="34" charset="0"/>
                  <a:ea typeface="ＭＳ Ｐゴシック" pitchFamily="34" charset="-128"/>
                </a:defRPr>
              </a:lvl4pPr>
              <a:lvl5pPr marL="2057400" indent="-228600" eaLnBrk="0" hangingPunct="0">
                <a:defRPr sz="28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9pPr>
            </a:lstStyle>
            <a:p>
              <a:pPr eaLnBrk="1" hangingPunct="1"/>
              <a:r>
                <a:rPr lang="en-US" sz="1200" b="1"/>
                <a:t>Myelin</a:t>
              </a:r>
            </a:p>
            <a:p>
              <a:pPr eaLnBrk="1" hangingPunct="1"/>
              <a:r>
                <a:rPr lang="en-US" sz="1200" b="1"/>
                <a:t>sheath</a:t>
              </a:r>
            </a:p>
          </p:txBody>
        </p:sp>
        <p:sp>
          <p:nvSpPr>
            <p:cNvPr id="21538" name="Text Box 165"/>
            <p:cNvSpPr txBox="1">
              <a:spLocks noChangeArrowheads="1"/>
            </p:cNvSpPr>
            <p:nvPr/>
          </p:nvSpPr>
          <p:spPr bwMode="auto">
            <a:xfrm>
              <a:off x="622300" y="4438650"/>
              <a:ext cx="277813"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bIns="0">
              <a:spAutoFit/>
            </a:bodyPr>
            <a:lstStyle>
              <a:lvl1pPr eaLnBrk="0" hangingPunct="0">
                <a:defRPr sz="2800">
                  <a:solidFill>
                    <a:schemeClr val="tx1"/>
                  </a:solidFill>
                  <a:latin typeface="Arial" pitchFamily="34" charset="0"/>
                  <a:ea typeface="ＭＳ Ｐゴシック" pitchFamily="34" charset="-128"/>
                </a:defRPr>
              </a:lvl1pPr>
              <a:lvl2pPr marL="742950" indent="-285750" eaLnBrk="0" hangingPunct="0">
                <a:defRPr sz="2800">
                  <a:solidFill>
                    <a:schemeClr val="tx1"/>
                  </a:solidFill>
                  <a:latin typeface="Arial" pitchFamily="34" charset="0"/>
                  <a:ea typeface="ＭＳ Ｐゴシック" pitchFamily="34" charset="-128"/>
                </a:defRPr>
              </a:lvl2pPr>
              <a:lvl3pPr marL="1143000" indent="-228600" eaLnBrk="0" hangingPunct="0">
                <a:defRPr sz="2800">
                  <a:solidFill>
                    <a:schemeClr val="tx1"/>
                  </a:solidFill>
                  <a:latin typeface="Arial" pitchFamily="34" charset="0"/>
                  <a:ea typeface="ＭＳ Ｐゴシック" pitchFamily="34" charset="-128"/>
                </a:defRPr>
              </a:lvl3pPr>
              <a:lvl4pPr marL="1600200" indent="-228600" eaLnBrk="0" hangingPunct="0">
                <a:defRPr sz="2800">
                  <a:solidFill>
                    <a:schemeClr val="tx1"/>
                  </a:solidFill>
                  <a:latin typeface="Arial" pitchFamily="34" charset="0"/>
                  <a:ea typeface="ＭＳ Ｐゴシック" pitchFamily="34" charset="-128"/>
                </a:defRPr>
              </a:lvl4pPr>
              <a:lvl5pPr marL="2057400" indent="-228600" eaLnBrk="0" hangingPunct="0">
                <a:defRPr sz="28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9pPr>
            </a:lstStyle>
            <a:p>
              <a:pPr eaLnBrk="1" hangingPunct="1"/>
              <a:r>
                <a:rPr lang="en-US" sz="1200" b="1"/>
                <a:t>(a)</a:t>
              </a:r>
            </a:p>
          </p:txBody>
        </p:sp>
        <p:sp>
          <p:nvSpPr>
            <p:cNvPr id="21539" name="Text Box 166"/>
            <p:cNvSpPr txBox="1">
              <a:spLocks noChangeArrowheads="1"/>
            </p:cNvSpPr>
            <p:nvPr/>
          </p:nvSpPr>
          <p:spPr bwMode="auto">
            <a:xfrm>
              <a:off x="5651500" y="3763963"/>
              <a:ext cx="473075"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bIns="0">
              <a:spAutoFit/>
            </a:bodyPr>
            <a:lstStyle>
              <a:lvl1pPr eaLnBrk="0" hangingPunct="0">
                <a:defRPr sz="2800">
                  <a:solidFill>
                    <a:schemeClr val="tx1"/>
                  </a:solidFill>
                  <a:latin typeface="Arial" pitchFamily="34" charset="0"/>
                  <a:ea typeface="ＭＳ Ｐゴシック" pitchFamily="34" charset="-128"/>
                </a:defRPr>
              </a:lvl1pPr>
              <a:lvl2pPr marL="742950" indent="-285750" eaLnBrk="0" hangingPunct="0">
                <a:defRPr sz="2800">
                  <a:solidFill>
                    <a:schemeClr val="tx1"/>
                  </a:solidFill>
                  <a:latin typeface="Arial" pitchFamily="34" charset="0"/>
                  <a:ea typeface="ＭＳ Ｐゴシック" pitchFamily="34" charset="-128"/>
                </a:defRPr>
              </a:lvl2pPr>
              <a:lvl3pPr marL="1143000" indent="-228600" eaLnBrk="0" hangingPunct="0">
                <a:defRPr sz="2800">
                  <a:solidFill>
                    <a:schemeClr val="tx1"/>
                  </a:solidFill>
                  <a:latin typeface="Arial" pitchFamily="34" charset="0"/>
                  <a:ea typeface="ＭＳ Ｐゴシック" pitchFamily="34" charset="-128"/>
                </a:defRPr>
              </a:lvl3pPr>
              <a:lvl4pPr marL="1600200" indent="-228600" eaLnBrk="0" hangingPunct="0">
                <a:defRPr sz="2800">
                  <a:solidFill>
                    <a:schemeClr val="tx1"/>
                  </a:solidFill>
                  <a:latin typeface="Arial" pitchFamily="34" charset="0"/>
                  <a:ea typeface="ＭＳ Ｐゴシック" pitchFamily="34" charset="-128"/>
                </a:defRPr>
              </a:lvl4pPr>
              <a:lvl5pPr marL="2057400" indent="-228600" eaLnBrk="0" hangingPunct="0">
                <a:defRPr sz="28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9pPr>
            </a:lstStyle>
            <a:p>
              <a:pPr eaLnBrk="1" hangingPunct="1"/>
              <a:r>
                <a:rPr lang="en-US" sz="1200" b="1"/>
                <a:t>Axon</a:t>
              </a:r>
            </a:p>
          </p:txBody>
        </p:sp>
      </p:grpSp>
    </p:spTree>
    <p:extLst>
      <p:ext uri="{BB962C8B-B14F-4D97-AF65-F5344CB8AC3E}">
        <p14:creationId xmlns:p14="http://schemas.microsoft.com/office/powerpoint/2010/main" val="40584405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a:bodyPr>
          <a:lstStyle/>
          <a:p>
            <a:r>
              <a:rPr lang="en-US"/>
              <a:t>Fundamental Properties of Neurons</a:t>
            </a:r>
          </a:p>
        </p:txBody>
      </p:sp>
      <p:sp>
        <p:nvSpPr>
          <p:cNvPr id="14339" name="Rectangle 3"/>
          <p:cNvSpPr>
            <a:spLocks noGrp="1" noChangeArrowheads="1"/>
          </p:cNvSpPr>
          <p:nvPr>
            <p:ph type="body" idx="1"/>
          </p:nvPr>
        </p:nvSpPr>
        <p:spPr/>
        <p:txBody>
          <a:bodyPr/>
          <a:lstStyle/>
          <a:p>
            <a:r>
              <a:rPr lang="en-US"/>
              <a:t>Excitability (irritability)</a:t>
            </a:r>
          </a:p>
          <a:p>
            <a:pPr lvl="1"/>
            <a:r>
              <a:rPr lang="en-US"/>
              <a:t>ability to respond to changes in the body and external environment called stimuli</a:t>
            </a:r>
          </a:p>
          <a:p>
            <a:r>
              <a:rPr lang="en-US"/>
              <a:t>Conductivity</a:t>
            </a:r>
          </a:p>
          <a:p>
            <a:pPr lvl="1"/>
            <a:r>
              <a:rPr lang="en-US"/>
              <a:t>produce traveling electrical signals</a:t>
            </a:r>
          </a:p>
          <a:p>
            <a:r>
              <a:rPr lang="en-US"/>
              <a:t>Secretion</a:t>
            </a:r>
          </a:p>
          <a:p>
            <a:pPr lvl="1"/>
            <a:r>
              <a:rPr lang="en-US"/>
              <a:t>when electrical signal reaches end of nerve fiber, a chemical neurotransmitter is secreted</a:t>
            </a:r>
          </a:p>
        </p:txBody>
      </p:sp>
    </p:spTree>
    <p:extLst>
      <p:ext uri="{BB962C8B-B14F-4D97-AF65-F5344CB8AC3E}">
        <p14:creationId xmlns:p14="http://schemas.microsoft.com/office/powerpoint/2010/main" val="15123498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1219200" y="457200"/>
            <a:ext cx="7267575" cy="5705475"/>
          </a:xfrm>
          <a:prstGeom prst="rect">
            <a:avLst/>
          </a:prstGeom>
          <a:noFill/>
          <a:ln w="9525">
            <a:noFill/>
            <a:miter lim="800000"/>
            <a:headEnd/>
            <a:tailEnd/>
          </a:ln>
          <a:effectLst/>
        </p:spPr>
      </p:pic>
    </p:spTree>
    <p:extLst>
      <p:ext uri="{BB962C8B-B14F-4D97-AF65-F5344CB8AC3E}">
        <p14:creationId xmlns:p14="http://schemas.microsoft.com/office/powerpoint/2010/main" val="17712984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37" descr="48_04NeuronStructure-U"/>
          <p:cNvPicPr>
            <a:picLocks noChangeAspect="1" noChangeArrowheads="1"/>
          </p:cNvPicPr>
          <p:nvPr/>
        </p:nvPicPr>
        <p:blipFill>
          <a:blip r:embed="rId3"/>
          <a:srcRect/>
          <a:stretch>
            <a:fillRect/>
          </a:stretch>
        </p:blipFill>
        <p:spPr bwMode="auto">
          <a:xfrm>
            <a:off x="296863" y="617538"/>
            <a:ext cx="8548687" cy="5621337"/>
          </a:xfrm>
          <a:prstGeom prst="rect">
            <a:avLst/>
          </a:prstGeom>
          <a:noFill/>
          <a:ln w="9525">
            <a:noFill/>
            <a:miter lim="800000"/>
            <a:headEnd/>
            <a:tailEnd/>
          </a:ln>
        </p:spPr>
      </p:pic>
      <p:sp>
        <p:nvSpPr>
          <p:cNvPr id="19460" name="Text Box 4"/>
          <p:cNvSpPr txBox="1">
            <a:spLocks noChangeArrowheads="1"/>
          </p:cNvSpPr>
          <p:nvPr/>
        </p:nvSpPr>
        <p:spPr bwMode="auto">
          <a:xfrm>
            <a:off x="336550" y="1663700"/>
            <a:ext cx="873125" cy="292100"/>
          </a:xfrm>
          <a:prstGeom prst="rect">
            <a:avLst/>
          </a:prstGeom>
          <a:noFill/>
          <a:ln w="9525">
            <a:noFill/>
            <a:miter lim="800000"/>
            <a:headEnd/>
            <a:tailEnd/>
          </a:ln>
        </p:spPr>
        <p:txBody>
          <a:bodyPr wrap="none" lIns="0" tIns="0" rIns="0" bIns="0"/>
          <a:lstStyle/>
          <a:p>
            <a:r>
              <a:rPr lang="en-US" b="1"/>
              <a:t>Nucleus</a:t>
            </a:r>
          </a:p>
        </p:txBody>
      </p:sp>
      <p:sp>
        <p:nvSpPr>
          <p:cNvPr id="19461" name="Text Box 14"/>
          <p:cNvSpPr txBox="1">
            <a:spLocks noChangeArrowheads="1"/>
          </p:cNvSpPr>
          <p:nvPr/>
        </p:nvSpPr>
        <p:spPr bwMode="auto">
          <a:xfrm>
            <a:off x="2592388" y="612775"/>
            <a:ext cx="1071562" cy="304800"/>
          </a:xfrm>
          <a:prstGeom prst="rect">
            <a:avLst/>
          </a:prstGeom>
          <a:noFill/>
          <a:ln w="9525">
            <a:noFill/>
            <a:miter lim="800000"/>
            <a:headEnd/>
            <a:tailEnd/>
          </a:ln>
        </p:spPr>
        <p:txBody>
          <a:bodyPr wrap="none" lIns="0" tIns="0" rIns="0" bIns="0"/>
          <a:lstStyle/>
          <a:p>
            <a:r>
              <a:rPr lang="en-US" b="1"/>
              <a:t>Dendrites</a:t>
            </a:r>
          </a:p>
        </p:txBody>
      </p:sp>
      <p:sp>
        <p:nvSpPr>
          <p:cNvPr id="19462" name="Text Box 15"/>
          <p:cNvSpPr txBox="1">
            <a:spLocks noChangeArrowheads="1"/>
          </p:cNvSpPr>
          <p:nvPr/>
        </p:nvSpPr>
        <p:spPr bwMode="auto">
          <a:xfrm>
            <a:off x="2830513" y="931863"/>
            <a:ext cx="965200" cy="292100"/>
          </a:xfrm>
          <a:prstGeom prst="rect">
            <a:avLst/>
          </a:prstGeom>
          <a:noFill/>
          <a:ln w="9525">
            <a:noFill/>
            <a:miter lim="800000"/>
            <a:headEnd/>
            <a:tailEnd/>
          </a:ln>
        </p:spPr>
        <p:txBody>
          <a:bodyPr wrap="none" lIns="0" tIns="0" rIns="0" bIns="0"/>
          <a:lstStyle/>
          <a:p>
            <a:r>
              <a:rPr lang="en-US" b="1"/>
              <a:t>Stimulus</a:t>
            </a:r>
          </a:p>
        </p:txBody>
      </p:sp>
      <p:sp>
        <p:nvSpPr>
          <p:cNvPr id="19463" name="Text Box 16"/>
          <p:cNvSpPr txBox="1">
            <a:spLocks noChangeArrowheads="1"/>
          </p:cNvSpPr>
          <p:nvPr/>
        </p:nvSpPr>
        <p:spPr bwMode="auto">
          <a:xfrm>
            <a:off x="2830513" y="1473200"/>
            <a:ext cx="1363662" cy="265113"/>
          </a:xfrm>
          <a:prstGeom prst="rect">
            <a:avLst/>
          </a:prstGeom>
          <a:noFill/>
          <a:ln w="9525">
            <a:noFill/>
            <a:miter lim="800000"/>
            <a:headEnd/>
            <a:tailEnd/>
          </a:ln>
        </p:spPr>
        <p:txBody>
          <a:bodyPr wrap="none" lIns="0" tIns="0" rIns="0" bIns="0"/>
          <a:lstStyle/>
          <a:p>
            <a:r>
              <a:rPr lang="en-US" b="1"/>
              <a:t>Axon hillock</a:t>
            </a:r>
          </a:p>
        </p:txBody>
      </p:sp>
      <p:sp>
        <p:nvSpPr>
          <p:cNvPr id="19464" name="Text Box 17"/>
          <p:cNvSpPr txBox="1">
            <a:spLocks noChangeArrowheads="1"/>
          </p:cNvSpPr>
          <p:nvPr/>
        </p:nvSpPr>
        <p:spPr bwMode="auto">
          <a:xfrm>
            <a:off x="1495425" y="2279650"/>
            <a:ext cx="595313" cy="569913"/>
          </a:xfrm>
          <a:prstGeom prst="rect">
            <a:avLst/>
          </a:prstGeom>
          <a:noFill/>
          <a:ln w="9525">
            <a:noFill/>
            <a:miter lim="800000"/>
            <a:headEnd/>
            <a:tailEnd/>
          </a:ln>
        </p:spPr>
        <p:txBody>
          <a:bodyPr wrap="none" lIns="0" tIns="0" rIns="0" bIns="0"/>
          <a:lstStyle/>
          <a:p>
            <a:pPr algn="ctr"/>
            <a:r>
              <a:rPr lang="en-US" b="1"/>
              <a:t>Cell</a:t>
            </a:r>
            <a:br>
              <a:rPr lang="en-US" b="1"/>
            </a:br>
            <a:r>
              <a:rPr lang="en-US" b="1"/>
              <a:t>body</a:t>
            </a:r>
          </a:p>
        </p:txBody>
      </p:sp>
      <p:sp>
        <p:nvSpPr>
          <p:cNvPr id="19465" name="Text Box 18"/>
          <p:cNvSpPr txBox="1">
            <a:spLocks noChangeArrowheads="1"/>
          </p:cNvSpPr>
          <p:nvPr/>
        </p:nvSpPr>
        <p:spPr bwMode="auto">
          <a:xfrm>
            <a:off x="330200" y="2822575"/>
            <a:ext cx="1336675" cy="542925"/>
          </a:xfrm>
          <a:prstGeom prst="rect">
            <a:avLst/>
          </a:prstGeom>
          <a:noFill/>
          <a:ln w="9525">
            <a:noFill/>
            <a:miter lim="800000"/>
            <a:headEnd/>
            <a:tailEnd/>
          </a:ln>
        </p:spPr>
        <p:txBody>
          <a:bodyPr wrap="none" lIns="0" tIns="0" rIns="0" bIns="0"/>
          <a:lstStyle/>
          <a:p>
            <a:r>
              <a:rPr lang="en-US" b="1"/>
              <a:t>Presynaptic</a:t>
            </a:r>
            <a:br>
              <a:rPr lang="en-US" b="1"/>
            </a:br>
            <a:r>
              <a:rPr lang="en-US" b="1"/>
              <a:t>cell</a:t>
            </a:r>
          </a:p>
        </p:txBody>
      </p:sp>
      <p:sp>
        <p:nvSpPr>
          <p:cNvPr id="19466" name="Text Box 19"/>
          <p:cNvSpPr txBox="1">
            <a:spLocks noChangeArrowheads="1"/>
          </p:cNvSpPr>
          <p:nvPr/>
        </p:nvSpPr>
        <p:spPr bwMode="auto">
          <a:xfrm>
            <a:off x="1825625" y="3444875"/>
            <a:ext cx="979488" cy="609600"/>
          </a:xfrm>
          <a:prstGeom prst="rect">
            <a:avLst/>
          </a:prstGeom>
          <a:noFill/>
          <a:ln w="9525">
            <a:noFill/>
            <a:miter lim="800000"/>
            <a:headEnd/>
            <a:tailEnd/>
          </a:ln>
        </p:spPr>
        <p:txBody>
          <a:bodyPr wrap="none" lIns="0" tIns="0" rIns="0" bIns="0"/>
          <a:lstStyle/>
          <a:p>
            <a:r>
              <a:rPr lang="en-US" b="1"/>
              <a:t>Signal</a:t>
            </a:r>
            <a:br>
              <a:rPr lang="en-US" b="1"/>
            </a:br>
            <a:r>
              <a:rPr lang="en-US" b="1"/>
              <a:t>direction</a:t>
            </a:r>
          </a:p>
        </p:txBody>
      </p:sp>
      <p:sp>
        <p:nvSpPr>
          <p:cNvPr id="19467" name="Text Box 20"/>
          <p:cNvSpPr txBox="1">
            <a:spLocks noChangeArrowheads="1"/>
          </p:cNvSpPr>
          <p:nvPr/>
        </p:nvSpPr>
        <p:spPr bwMode="auto">
          <a:xfrm>
            <a:off x="3344863" y="3021013"/>
            <a:ext cx="595312" cy="279400"/>
          </a:xfrm>
          <a:prstGeom prst="rect">
            <a:avLst/>
          </a:prstGeom>
          <a:noFill/>
          <a:ln w="9525">
            <a:noFill/>
            <a:miter lim="800000"/>
            <a:headEnd/>
            <a:tailEnd/>
          </a:ln>
        </p:spPr>
        <p:txBody>
          <a:bodyPr wrap="none" lIns="0" tIns="0" rIns="0" bIns="0"/>
          <a:lstStyle/>
          <a:p>
            <a:r>
              <a:rPr lang="en-US" b="1"/>
              <a:t>Axon</a:t>
            </a:r>
          </a:p>
        </p:txBody>
      </p:sp>
      <p:sp>
        <p:nvSpPr>
          <p:cNvPr id="19468" name="Text Box 21"/>
          <p:cNvSpPr txBox="1">
            <a:spLocks noChangeArrowheads="1"/>
          </p:cNvSpPr>
          <p:nvPr/>
        </p:nvSpPr>
        <p:spPr bwMode="auto">
          <a:xfrm>
            <a:off x="423863" y="3973513"/>
            <a:ext cx="939800" cy="292100"/>
          </a:xfrm>
          <a:prstGeom prst="rect">
            <a:avLst/>
          </a:prstGeom>
          <a:noFill/>
          <a:ln w="9525">
            <a:noFill/>
            <a:miter lim="800000"/>
            <a:headEnd/>
            <a:tailEnd/>
          </a:ln>
        </p:spPr>
        <p:txBody>
          <a:bodyPr wrap="none" lIns="0" tIns="0" rIns="0" bIns="0"/>
          <a:lstStyle/>
          <a:p>
            <a:r>
              <a:rPr lang="en-US" b="1"/>
              <a:t>Synapse</a:t>
            </a:r>
          </a:p>
        </p:txBody>
      </p:sp>
      <p:sp>
        <p:nvSpPr>
          <p:cNvPr id="19469" name="Text Box 22"/>
          <p:cNvSpPr txBox="1">
            <a:spLocks noChangeArrowheads="1"/>
          </p:cNvSpPr>
          <p:nvPr/>
        </p:nvSpPr>
        <p:spPr bwMode="auto">
          <a:xfrm>
            <a:off x="423863" y="5797550"/>
            <a:ext cx="1878012" cy="279400"/>
          </a:xfrm>
          <a:prstGeom prst="rect">
            <a:avLst/>
          </a:prstGeom>
          <a:noFill/>
          <a:ln w="9525">
            <a:noFill/>
            <a:miter lim="800000"/>
            <a:headEnd/>
            <a:tailEnd/>
          </a:ln>
        </p:spPr>
        <p:txBody>
          <a:bodyPr wrap="none" lIns="0" tIns="0" rIns="0" bIns="0"/>
          <a:lstStyle/>
          <a:p>
            <a:r>
              <a:rPr lang="en-US" b="1"/>
              <a:t>Neurotransmitter</a:t>
            </a:r>
          </a:p>
        </p:txBody>
      </p:sp>
      <p:sp>
        <p:nvSpPr>
          <p:cNvPr id="19470" name="Text Box 23"/>
          <p:cNvSpPr txBox="1">
            <a:spLocks noChangeArrowheads="1"/>
          </p:cNvSpPr>
          <p:nvPr/>
        </p:nvSpPr>
        <p:spPr bwMode="auto">
          <a:xfrm>
            <a:off x="4338638" y="4184650"/>
            <a:ext cx="2036762" cy="292100"/>
          </a:xfrm>
          <a:prstGeom prst="rect">
            <a:avLst/>
          </a:prstGeom>
          <a:noFill/>
          <a:ln w="9525">
            <a:noFill/>
            <a:miter lim="800000"/>
            <a:headEnd/>
            <a:tailEnd/>
          </a:ln>
        </p:spPr>
        <p:txBody>
          <a:bodyPr wrap="none" lIns="0" tIns="0" rIns="0" bIns="0"/>
          <a:lstStyle/>
          <a:p>
            <a:r>
              <a:rPr lang="en-US" b="1"/>
              <a:t>Synaptic terminals</a:t>
            </a:r>
          </a:p>
        </p:txBody>
      </p:sp>
      <p:sp>
        <p:nvSpPr>
          <p:cNvPr id="19471" name="Text Box 24"/>
          <p:cNvSpPr txBox="1">
            <a:spLocks noChangeArrowheads="1"/>
          </p:cNvSpPr>
          <p:nvPr/>
        </p:nvSpPr>
        <p:spPr bwMode="auto">
          <a:xfrm>
            <a:off x="4351338" y="5653088"/>
            <a:ext cx="1892300" cy="292100"/>
          </a:xfrm>
          <a:prstGeom prst="rect">
            <a:avLst/>
          </a:prstGeom>
          <a:noFill/>
          <a:ln w="9525">
            <a:noFill/>
            <a:miter lim="800000"/>
            <a:headEnd/>
            <a:tailEnd/>
          </a:ln>
        </p:spPr>
        <p:txBody>
          <a:bodyPr wrap="none" lIns="0" tIns="0" rIns="0" bIns="0"/>
          <a:lstStyle/>
          <a:p>
            <a:r>
              <a:rPr lang="en-US" b="1"/>
              <a:t>Postsynaptic cell</a:t>
            </a:r>
          </a:p>
        </p:txBody>
      </p:sp>
      <p:sp>
        <p:nvSpPr>
          <p:cNvPr id="19472" name="Text Box 25"/>
          <p:cNvSpPr txBox="1">
            <a:spLocks noChangeArrowheads="1"/>
          </p:cNvSpPr>
          <p:nvPr/>
        </p:nvSpPr>
        <p:spPr bwMode="auto">
          <a:xfrm>
            <a:off x="6759575" y="4383088"/>
            <a:ext cx="1044575" cy="517525"/>
          </a:xfrm>
          <a:prstGeom prst="rect">
            <a:avLst/>
          </a:prstGeom>
          <a:noFill/>
          <a:ln w="9525">
            <a:noFill/>
            <a:miter lim="800000"/>
            <a:headEnd/>
            <a:tailEnd/>
          </a:ln>
        </p:spPr>
        <p:txBody>
          <a:bodyPr wrap="none" lIns="0" tIns="0" rIns="0" bIns="0"/>
          <a:lstStyle/>
          <a:p>
            <a:r>
              <a:rPr lang="en-US" b="1"/>
              <a:t>Synaptic</a:t>
            </a:r>
            <a:br>
              <a:rPr lang="en-US" b="1"/>
            </a:br>
            <a:r>
              <a:rPr lang="en-US" b="1"/>
              <a:t>terminals</a:t>
            </a:r>
          </a:p>
        </p:txBody>
      </p:sp>
      <p:sp>
        <p:nvSpPr>
          <p:cNvPr id="19473" name="Line 26"/>
          <p:cNvSpPr>
            <a:spLocks noChangeShapeType="1"/>
          </p:cNvSpPr>
          <p:nvPr/>
        </p:nvSpPr>
        <p:spPr bwMode="auto">
          <a:xfrm flipH="1">
            <a:off x="1508125" y="754063"/>
            <a:ext cx="1044575" cy="225425"/>
          </a:xfrm>
          <a:prstGeom prst="line">
            <a:avLst/>
          </a:prstGeom>
          <a:noFill/>
          <a:ln w="12700">
            <a:solidFill>
              <a:schemeClr val="tx1"/>
            </a:solidFill>
            <a:round/>
            <a:headEnd/>
            <a:tailEnd/>
          </a:ln>
        </p:spPr>
        <p:txBody>
          <a:bodyPr wrap="none" anchor="ctr"/>
          <a:lstStyle/>
          <a:p>
            <a:endParaRPr lang="en-US"/>
          </a:p>
        </p:txBody>
      </p:sp>
      <p:sp>
        <p:nvSpPr>
          <p:cNvPr id="19474" name="Line 27"/>
          <p:cNvSpPr>
            <a:spLocks noChangeShapeType="1"/>
          </p:cNvSpPr>
          <p:nvPr/>
        </p:nvSpPr>
        <p:spPr bwMode="auto">
          <a:xfrm flipH="1">
            <a:off x="2262188" y="754063"/>
            <a:ext cx="290512" cy="265112"/>
          </a:xfrm>
          <a:prstGeom prst="line">
            <a:avLst/>
          </a:prstGeom>
          <a:noFill/>
          <a:ln w="12700">
            <a:solidFill>
              <a:schemeClr val="tx1"/>
            </a:solidFill>
            <a:round/>
            <a:headEnd/>
            <a:tailEnd/>
          </a:ln>
        </p:spPr>
        <p:txBody>
          <a:bodyPr wrap="none" anchor="ctr"/>
          <a:lstStyle/>
          <a:p>
            <a:endParaRPr lang="en-US"/>
          </a:p>
        </p:txBody>
      </p:sp>
      <p:sp>
        <p:nvSpPr>
          <p:cNvPr id="19475" name="Line 28"/>
          <p:cNvSpPr>
            <a:spLocks noChangeShapeType="1"/>
          </p:cNvSpPr>
          <p:nvPr/>
        </p:nvSpPr>
        <p:spPr bwMode="auto">
          <a:xfrm>
            <a:off x="1257300" y="1785938"/>
            <a:ext cx="501650" cy="0"/>
          </a:xfrm>
          <a:prstGeom prst="line">
            <a:avLst/>
          </a:prstGeom>
          <a:noFill/>
          <a:ln w="12700">
            <a:solidFill>
              <a:schemeClr val="tx1"/>
            </a:solidFill>
            <a:round/>
            <a:headEnd/>
            <a:tailEnd/>
          </a:ln>
        </p:spPr>
        <p:txBody>
          <a:bodyPr wrap="none" anchor="ctr"/>
          <a:lstStyle/>
          <a:p>
            <a:endParaRPr lang="en-US"/>
          </a:p>
        </p:txBody>
      </p:sp>
      <p:sp>
        <p:nvSpPr>
          <p:cNvPr id="19476" name="Line 29"/>
          <p:cNvSpPr>
            <a:spLocks noChangeShapeType="1"/>
          </p:cNvSpPr>
          <p:nvPr/>
        </p:nvSpPr>
        <p:spPr bwMode="auto">
          <a:xfrm flipH="1">
            <a:off x="2460625" y="1587500"/>
            <a:ext cx="317500" cy="158750"/>
          </a:xfrm>
          <a:prstGeom prst="line">
            <a:avLst/>
          </a:prstGeom>
          <a:noFill/>
          <a:ln w="12700">
            <a:solidFill>
              <a:schemeClr val="tx1"/>
            </a:solidFill>
            <a:round/>
            <a:headEnd/>
            <a:tailEnd/>
          </a:ln>
        </p:spPr>
        <p:txBody>
          <a:bodyPr wrap="none" anchor="ctr"/>
          <a:lstStyle/>
          <a:p>
            <a:endParaRPr lang="en-US"/>
          </a:p>
        </p:txBody>
      </p:sp>
      <p:sp>
        <p:nvSpPr>
          <p:cNvPr id="19477" name="Line 30"/>
          <p:cNvSpPr>
            <a:spLocks noChangeShapeType="1"/>
          </p:cNvSpPr>
          <p:nvPr/>
        </p:nvSpPr>
        <p:spPr bwMode="auto">
          <a:xfrm flipH="1">
            <a:off x="1812925" y="2063750"/>
            <a:ext cx="79375" cy="265113"/>
          </a:xfrm>
          <a:prstGeom prst="line">
            <a:avLst/>
          </a:prstGeom>
          <a:noFill/>
          <a:ln w="12700">
            <a:solidFill>
              <a:schemeClr val="tx1"/>
            </a:solidFill>
            <a:round/>
            <a:headEnd/>
            <a:tailEnd/>
          </a:ln>
        </p:spPr>
        <p:txBody>
          <a:bodyPr wrap="none" anchor="ctr"/>
          <a:lstStyle/>
          <a:p>
            <a:endParaRPr lang="en-US"/>
          </a:p>
        </p:txBody>
      </p:sp>
      <p:sp>
        <p:nvSpPr>
          <p:cNvPr id="19478" name="Line 31"/>
          <p:cNvSpPr>
            <a:spLocks noChangeShapeType="1"/>
          </p:cNvSpPr>
          <p:nvPr/>
        </p:nvSpPr>
        <p:spPr bwMode="auto">
          <a:xfrm>
            <a:off x="2949575" y="3148013"/>
            <a:ext cx="371475" cy="0"/>
          </a:xfrm>
          <a:prstGeom prst="line">
            <a:avLst/>
          </a:prstGeom>
          <a:noFill/>
          <a:ln w="12700">
            <a:solidFill>
              <a:schemeClr val="tx1"/>
            </a:solidFill>
            <a:round/>
            <a:headEnd/>
            <a:tailEnd/>
          </a:ln>
        </p:spPr>
        <p:txBody>
          <a:bodyPr wrap="none" anchor="ctr"/>
          <a:lstStyle/>
          <a:p>
            <a:endParaRPr lang="en-US"/>
          </a:p>
        </p:txBody>
      </p:sp>
      <p:sp>
        <p:nvSpPr>
          <p:cNvPr id="19479" name="Line 32"/>
          <p:cNvSpPr>
            <a:spLocks noChangeShapeType="1"/>
          </p:cNvSpPr>
          <p:nvPr/>
        </p:nvSpPr>
        <p:spPr bwMode="auto">
          <a:xfrm>
            <a:off x="885825" y="5357813"/>
            <a:ext cx="119063" cy="476250"/>
          </a:xfrm>
          <a:prstGeom prst="line">
            <a:avLst/>
          </a:prstGeom>
          <a:noFill/>
          <a:ln w="12700">
            <a:solidFill>
              <a:schemeClr val="tx1"/>
            </a:solidFill>
            <a:round/>
            <a:headEnd/>
            <a:tailEnd/>
          </a:ln>
        </p:spPr>
        <p:txBody>
          <a:bodyPr wrap="none" anchor="ctr"/>
          <a:lstStyle/>
          <a:p>
            <a:endParaRPr lang="en-US"/>
          </a:p>
        </p:txBody>
      </p:sp>
      <p:sp>
        <p:nvSpPr>
          <p:cNvPr id="19480" name="Line 33"/>
          <p:cNvSpPr>
            <a:spLocks noChangeShapeType="1"/>
          </p:cNvSpPr>
          <p:nvPr/>
        </p:nvSpPr>
        <p:spPr bwMode="auto">
          <a:xfrm flipH="1">
            <a:off x="3690938" y="4338638"/>
            <a:ext cx="608012" cy="450850"/>
          </a:xfrm>
          <a:prstGeom prst="line">
            <a:avLst/>
          </a:prstGeom>
          <a:noFill/>
          <a:ln w="12700">
            <a:solidFill>
              <a:schemeClr val="tx1"/>
            </a:solidFill>
            <a:round/>
            <a:headEnd/>
            <a:tailEnd/>
          </a:ln>
        </p:spPr>
        <p:txBody>
          <a:bodyPr wrap="none" anchor="ctr"/>
          <a:lstStyle/>
          <a:p>
            <a:endParaRPr lang="en-US"/>
          </a:p>
        </p:txBody>
      </p:sp>
      <p:sp>
        <p:nvSpPr>
          <p:cNvPr id="19481" name="Line 34"/>
          <p:cNvSpPr>
            <a:spLocks noChangeShapeType="1"/>
          </p:cNvSpPr>
          <p:nvPr/>
        </p:nvSpPr>
        <p:spPr bwMode="auto">
          <a:xfrm flipH="1">
            <a:off x="3902075" y="4338638"/>
            <a:ext cx="396875" cy="411162"/>
          </a:xfrm>
          <a:prstGeom prst="line">
            <a:avLst/>
          </a:prstGeom>
          <a:noFill/>
          <a:ln w="12700">
            <a:solidFill>
              <a:schemeClr val="tx1"/>
            </a:solidFill>
            <a:round/>
            <a:headEnd/>
            <a:tailEnd/>
          </a:ln>
        </p:spPr>
        <p:txBody>
          <a:bodyPr wrap="none" anchor="ctr"/>
          <a:lstStyle/>
          <a:p>
            <a:endParaRPr lang="en-US"/>
          </a:p>
        </p:txBody>
      </p:sp>
      <p:sp>
        <p:nvSpPr>
          <p:cNvPr id="19482" name="Line 35"/>
          <p:cNvSpPr>
            <a:spLocks noChangeShapeType="1"/>
          </p:cNvSpPr>
          <p:nvPr/>
        </p:nvSpPr>
        <p:spPr bwMode="auto">
          <a:xfrm flipV="1">
            <a:off x="7818438" y="4591050"/>
            <a:ext cx="436562" cy="198438"/>
          </a:xfrm>
          <a:prstGeom prst="line">
            <a:avLst/>
          </a:prstGeom>
          <a:noFill/>
          <a:ln w="12700">
            <a:solidFill>
              <a:schemeClr val="tx1"/>
            </a:solidFill>
            <a:round/>
            <a:headEnd/>
            <a:tailEnd/>
          </a:ln>
        </p:spPr>
        <p:txBody>
          <a:bodyPr wrap="none" anchor="ctr"/>
          <a:lstStyle/>
          <a:p>
            <a:endParaRPr lang="en-US"/>
          </a:p>
        </p:txBody>
      </p:sp>
      <p:sp>
        <p:nvSpPr>
          <p:cNvPr id="19483" name="Line 36"/>
          <p:cNvSpPr>
            <a:spLocks noChangeShapeType="1"/>
          </p:cNvSpPr>
          <p:nvPr/>
        </p:nvSpPr>
        <p:spPr bwMode="auto">
          <a:xfrm>
            <a:off x="7818438" y="4789488"/>
            <a:ext cx="422275" cy="65087"/>
          </a:xfrm>
          <a:prstGeom prst="line">
            <a:avLst/>
          </a:prstGeom>
          <a:noFill/>
          <a:ln w="12700">
            <a:solidFill>
              <a:schemeClr val="tx1"/>
            </a:solidFill>
            <a:round/>
            <a:headEnd/>
            <a:tailEnd/>
          </a:ln>
        </p:spPr>
        <p:txBody>
          <a:bodyPr wrap="none" anchor="ctr"/>
          <a:lstStyle/>
          <a:p>
            <a:endParaRPr lang="en-US"/>
          </a:p>
        </p:txBody>
      </p:sp>
    </p:spTree>
    <p:extLst>
      <p:ext uri="{BB962C8B-B14F-4D97-AF65-F5344CB8AC3E}">
        <p14:creationId xmlns:p14="http://schemas.microsoft.com/office/powerpoint/2010/main" val="37683712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152400" y="19050"/>
            <a:ext cx="1828800" cy="228600"/>
          </a:xfrm>
        </p:spPr>
        <p:txBody>
          <a:bodyPr>
            <a:normAutofit fontScale="90000"/>
          </a:bodyPr>
          <a:lstStyle/>
          <a:p>
            <a:pPr eaLnBrk="1" hangingPunct="1"/>
            <a:r>
              <a:rPr lang="en-US" sz="1200" b="0" smtClean="0">
                <a:solidFill>
                  <a:schemeClr val="tx1"/>
                </a:solidFill>
                <a:latin typeface="Arial" charset="0"/>
              </a:rPr>
              <a:t>Table 48.1</a:t>
            </a:r>
          </a:p>
        </p:txBody>
      </p:sp>
      <p:pic>
        <p:nvPicPr>
          <p:cNvPr id="27651" name="Picture 27" descr="48_T01IonConcentrations-U"/>
          <p:cNvPicPr>
            <a:picLocks noChangeAspect="1" noChangeArrowheads="1"/>
          </p:cNvPicPr>
          <p:nvPr/>
        </p:nvPicPr>
        <p:blipFill>
          <a:blip r:embed="rId3"/>
          <a:srcRect/>
          <a:stretch>
            <a:fillRect/>
          </a:stretch>
        </p:blipFill>
        <p:spPr bwMode="auto">
          <a:xfrm>
            <a:off x="296863" y="1011238"/>
            <a:ext cx="8548687" cy="4835525"/>
          </a:xfrm>
          <a:prstGeom prst="rect">
            <a:avLst/>
          </a:prstGeom>
          <a:noFill/>
          <a:ln w="9525">
            <a:noFill/>
            <a:miter lim="800000"/>
            <a:headEnd/>
            <a:tailEnd/>
          </a:ln>
        </p:spPr>
      </p:pic>
    </p:spTree>
    <p:extLst>
      <p:ext uri="{BB962C8B-B14F-4D97-AF65-F5344CB8AC3E}">
        <p14:creationId xmlns:p14="http://schemas.microsoft.com/office/powerpoint/2010/main" val="5156055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8" descr="48_07MembranePotential-U"/>
          <p:cNvPicPr>
            <a:picLocks noChangeAspect="1" noChangeArrowheads="1"/>
          </p:cNvPicPr>
          <p:nvPr/>
        </p:nvPicPr>
        <p:blipFill>
          <a:blip r:embed="rId3"/>
          <a:srcRect/>
          <a:stretch>
            <a:fillRect/>
          </a:stretch>
        </p:blipFill>
        <p:spPr bwMode="auto">
          <a:xfrm>
            <a:off x="425450" y="136525"/>
            <a:ext cx="8293100" cy="6584950"/>
          </a:xfrm>
          <a:prstGeom prst="rect">
            <a:avLst/>
          </a:prstGeom>
          <a:noFill/>
          <a:ln w="9525">
            <a:noFill/>
            <a:miter lim="800000"/>
            <a:headEnd/>
            <a:tailEnd/>
          </a:ln>
        </p:spPr>
      </p:pic>
      <p:sp>
        <p:nvSpPr>
          <p:cNvPr id="28675" name="Text Box 5"/>
          <p:cNvSpPr txBox="1">
            <a:spLocks noChangeArrowheads="1"/>
          </p:cNvSpPr>
          <p:nvPr/>
        </p:nvSpPr>
        <p:spPr bwMode="auto">
          <a:xfrm>
            <a:off x="476250" y="706438"/>
            <a:ext cx="474663" cy="319087"/>
          </a:xfrm>
          <a:prstGeom prst="rect">
            <a:avLst/>
          </a:prstGeom>
          <a:noFill/>
          <a:ln w="9525">
            <a:noFill/>
            <a:miter lim="800000"/>
            <a:headEnd/>
            <a:tailEnd/>
          </a:ln>
        </p:spPr>
        <p:txBody>
          <a:bodyPr wrap="none" lIns="0" tIns="0" rIns="0" bIns="0"/>
          <a:lstStyle/>
          <a:p>
            <a:r>
              <a:rPr lang="en-US" b="1"/>
              <a:t>Key</a:t>
            </a:r>
          </a:p>
        </p:txBody>
      </p:sp>
      <p:sp>
        <p:nvSpPr>
          <p:cNvPr id="28676" name="Text Box 21"/>
          <p:cNvSpPr txBox="1">
            <a:spLocks noChangeArrowheads="1"/>
          </p:cNvSpPr>
          <p:nvPr/>
        </p:nvSpPr>
        <p:spPr bwMode="auto">
          <a:xfrm>
            <a:off x="1330325" y="952500"/>
            <a:ext cx="434975" cy="266700"/>
          </a:xfrm>
          <a:prstGeom prst="rect">
            <a:avLst/>
          </a:prstGeom>
          <a:noFill/>
          <a:ln w="9525">
            <a:noFill/>
            <a:miter lim="800000"/>
            <a:headEnd/>
            <a:tailEnd/>
          </a:ln>
        </p:spPr>
        <p:txBody>
          <a:bodyPr wrap="none" lIns="0" tIns="0" rIns="0" bIns="0"/>
          <a:lstStyle/>
          <a:p>
            <a:r>
              <a:rPr lang="en-US" b="1"/>
              <a:t>Na</a:t>
            </a:r>
            <a:r>
              <a:rPr lang="en-US" b="1" baseline="34000">
                <a:sym typeface="Symbol" pitchFamily="18" charset="2"/>
              </a:rPr>
              <a:t></a:t>
            </a:r>
            <a:endParaRPr lang="en-US" b="1"/>
          </a:p>
        </p:txBody>
      </p:sp>
      <p:sp>
        <p:nvSpPr>
          <p:cNvPr id="28677" name="Text Box 22"/>
          <p:cNvSpPr txBox="1">
            <a:spLocks noChangeArrowheads="1"/>
          </p:cNvSpPr>
          <p:nvPr/>
        </p:nvSpPr>
        <p:spPr bwMode="auto">
          <a:xfrm>
            <a:off x="1349375" y="1316038"/>
            <a:ext cx="434975" cy="266700"/>
          </a:xfrm>
          <a:prstGeom prst="rect">
            <a:avLst/>
          </a:prstGeom>
          <a:noFill/>
          <a:ln w="9525">
            <a:noFill/>
            <a:miter lim="800000"/>
            <a:headEnd/>
            <a:tailEnd/>
          </a:ln>
        </p:spPr>
        <p:txBody>
          <a:bodyPr wrap="none" lIns="0" tIns="0" rIns="0" bIns="0"/>
          <a:lstStyle/>
          <a:p>
            <a:r>
              <a:rPr lang="en-US" b="1"/>
              <a:t>K</a:t>
            </a:r>
            <a:r>
              <a:rPr lang="en-US" b="1" baseline="34000">
                <a:sym typeface="Symbol" pitchFamily="18" charset="2"/>
              </a:rPr>
              <a:t></a:t>
            </a:r>
          </a:p>
        </p:txBody>
      </p:sp>
      <p:sp>
        <p:nvSpPr>
          <p:cNvPr id="28678" name="Text Box 23"/>
          <p:cNvSpPr txBox="1">
            <a:spLocks noChangeArrowheads="1"/>
          </p:cNvSpPr>
          <p:nvPr/>
        </p:nvSpPr>
        <p:spPr bwMode="auto">
          <a:xfrm>
            <a:off x="1349375" y="1819275"/>
            <a:ext cx="1201738" cy="847725"/>
          </a:xfrm>
          <a:prstGeom prst="rect">
            <a:avLst/>
          </a:prstGeom>
          <a:noFill/>
          <a:ln w="9525">
            <a:noFill/>
            <a:miter lim="800000"/>
            <a:headEnd/>
            <a:tailEnd/>
          </a:ln>
        </p:spPr>
        <p:txBody>
          <a:bodyPr wrap="none" lIns="0" tIns="0" rIns="0" bIns="0"/>
          <a:lstStyle/>
          <a:p>
            <a:pPr>
              <a:lnSpc>
                <a:spcPct val="90000"/>
              </a:lnSpc>
            </a:pPr>
            <a:r>
              <a:rPr lang="en-US" b="1"/>
              <a:t>Sodium-</a:t>
            </a:r>
            <a:br>
              <a:rPr lang="en-US" b="1"/>
            </a:br>
            <a:r>
              <a:rPr lang="en-US" b="1"/>
              <a:t>potassium</a:t>
            </a:r>
            <a:br>
              <a:rPr lang="en-US" b="1"/>
            </a:br>
            <a:r>
              <a:rPr lang="en-US" b="1"/>
              <a:t>pump</a:t>
            </a:r>
          </a:p>
        </p:txBody>
      </p:sp>
      <p:sp>
        <p:nvSpPr>
          <p:cNvPr id="28679" name="Text Box 24"/>
          <p:cNvSpPr txBox="1">
            <a:spLocks noChangeArrowheads="1"/>
          </p:cNvSpPr>
          <p:nvPr/>
        </p:nvSpPr>
        <p:spPr bwMode="auto">
          <a:xfrm>
            <a:off x="1343025" y="3005138"/>
            <a:ext cx="1201738" cy="477837"/>
          </a:xfrm>
          <a:prstGeom prst="rect">
            <a:avLst/>
          </a:prstGeom>
          <a:noFill/>
          <a:ln w="9525">
            <a:noFill/>
            <a:miter lim="800000"/>
            <a:headEnd/>
            <a:tailEnd/>
          </a:ln>
        </p:spPr>
        <p:txBody>
          <a:bodyPr wrap="none" lIns="0" tIns="0" rIns="0" bIns="0"/>
          <a:lstStyle/>
          <a:p>
            <a:pPr>
              <a:lnSpc>
                <a:spcPct val="90000"/>
              </a:lnSpc>
            </a:pPr>
            <a:r>
              <a:rPr lang="en-US" b="1"/>
              <a:t>Potassium</a:t>
            </a:r>
            <a:br>
              <a:rPr lang="en-US" b="1"/>
            </a:br>
            <a:r>
              <a:rPr lang="en-US" b="1"/>
              <a:t>channel</a:t>
            </a:r>
          </a:p>
        </p:txBody>
      </p:sp>
      <p:sp>
        <p:nvSpPr>
          <p:cNvPr id="28680" name="Text Box 25"/>
          <p:cNvSpPr txBox="1">
            <a:spLocks noChangeArrowheads="1"/>
          </p:cNvSpPr>
          <p:nvPr/>
        </p:nvSpPr>
        <p:spPr bwMode="auto">
          <a:xfrm>
            <a:off x="1355725" y="4075113"/>
            <a:ext cx="936625" cy="490537"/>
          </a:xfrm>
          <a:prstGeom prst="rect">
            <a:avLst/>
          </a:prstGeom>
          <a:noFill/>
          <a:ln w="9525">
            <a:noFill/>
            <a:miter lim="800000"/>
            <a:headEnd/>
            <a:tailEnd/>
          </a:ln>
        </p:spPr>
        <p:txBody>
          <a:bodyPr wrap="none" lIns="0" tIns="0" rIns="0" bIns="0"/>
          <a:lstStyle/>
          <a:p>
            <a:pPr>
              <a:lnSpc>
                <a:spcPct val="90000"/>
              </a:lnSpc>
            </a:pPr>
            <a:r>
              <a:rPr lang="en-US" b="1"/>
              <a:t>Sodium</a:t>
            </a:r>
            <a:br>
              <a:rPr lang="en-US" b="1"/>
            </a:br>
            <a:r>
              <a:rPr lang="en-US" b="1"/>
              <a:t>channel</a:t>
            </a:r>
          </a:p>
        </p:txBody>
      </p:sp>
      <p:sp>
        <p:nvSpPr>
          <p:cNvPr id="28681" name="Text Box 26"/>
          <p:cNvSpPr txBox="1">
            <a:spLocks noChangeArrowheads="1"/>
          </p:cNvSpPr>
          <p:nvPr/>
        </p:nvSpPr>
        <p:spPr bwMode="auto">
          <a:xfrm>
            <a:off x="2719388" y="2527300"/>
            <a:ext cx="1057275" cy="477838"/>
          </a:xfrm>
          <a:prstGeom prst="rect">
            <a:avLst/>
          </a:prstGeom>
          <a:noFill/>
          <a:ln w="9525">
            <a:noFill/>
            <a:miter lim="800000"/>
            <a:headEnd/>
            <a:tailEnd/>
          </a:ln>
        </p:spPr>
        <p:txBody>
          <a:bodyPr wrap="none" lIns="0" tIns="0" rIns="0" bIns="0"/>
          <a:lstStyle/>
          <a:p>
            <a:pPr>
              <a:lnSpc>
                <a:spcPct val="90000"/>
              </a:lnSpc>
            </a:pPr>
            <a:r>
              <a:rPr lang="en-US" b="1"/>
              <a:t>OUTSIDE</a:t>
            </a:r>
            <a:br>
              <a:rPr lang="en-US" b="1"/>
            </a:br>
            <a:r>
              <a:rPr lang="en-US" b="1"/>
              <a:t>OF CELL</a:t>
            </a:r>
          </a:p>
        </p:txBody>
      </p:sp>
      <p:sp>
        <p:nvSpPr>
          <p:cNvPr id="28682" name="Text Box 27"/>
          <p:cNvSpPr txBox="1">
            <a:spLocks noChangeArrowheads="1"/>
          </p:cNvSpPr>
          <p:nvPr/>
        </p:nvSpPr>
        <p:spPr bwMode="auto">
          <a:xfrm>
            <a:off x="2713038" y="6000750"/>
            <a:ext cx="1057275" cy="477838"/>
          </a:xfrm>
          <a:prstGeom prst="rect">
            <a:avLst/>
          </a:prstGeom>
          <a:noFill/>
          <a:ln w="9525">
            <a:noFill/>
            <a:miter lim="800000"/>
            <a:headEnd/>
            <a:tailEnd/>
          </a:ln>
        </p:spPr>
        <p:txBody>
          <a:bodyPr wrap="none" lIns="0" tIns="0" rIns="0" bIns="0"/>
          <a:lstStyle/>
          <a:p>
            <a:pPr>
              <a:lnSpc>
                <a:spcPct val="90000"/>
              </a:lnSpc>
            </a:pPr>
            <a:r>
              <a:rPr lang="en-US" b="1"/>
              <a:t>INSIDE</a:t>
            </a:r>
            <a:br>
              <a:rPr lang="en-US" b="1"/>
            </a:br>
            <a:r>
              <a:rPr lang="en-US" b="1"/>
              <a:t>OF CELL</a:t>
            </a:r>
          </a:p>
        </p:txBody>
      </p:sp>
      <p:sp>
        <p:nvSpPr>
          <p:cNvPr id="28683" name="Rectangle 2"/>
          <p:cNvSpPr>
            <a:spLocks noGrp="1" noChangeArrowheads="1"/>
          </p:cNvSpPr>
          <p:nvPr>
            <p:ph type="title" idx="4294967295"/>
          </p:nvPr>
        </p:nvSpPr>
        <p:spPr>
          <a:xfrm>
            <a:off x="152400" y="19050"/>
            <a:ext cx="1828800" cy="228600"/>
          </a:xfrm>
        </p:spPr>
        <p:txBody>
          <a:bodyPr>
            <a:normAutofit fontScale="90000"/>
          </a:bodyPr>
          <a:lstStyle/>
          <a:p>
            <a:pPr eaLnBrk="1" hangingPunct="1"/>
            <a:r>
              <a:rPr lang="en-US" sz="1200" b="0" smtClean="0">
                <a:solidFill>
                  <a:schemeClr val="tx1"/>
                </a:solidFill>
                <a:latin typeface="Arial" charset="0"/>
              </a:rPr>
              <a:t>Figure 48.7</a:t>
            </a:r>
          </a:p>
        </p:txBody>
      </p:sp>
    </p:spTree>
    <p:extLst>
      <p:ext uri="{BB962C8B-B14F-4D97-AF65-F5344CB8AC3E}">
        <p14:creationId xmlns:p14="http://schemas.microsoft.com/office/powerpoint/2010/main" val="7975188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a:xfrm>
            <a:off x="152400" y="19050"/>
            <a:ext cx="1828800" cy="228600"/>
          </a:xfrm>
        </p:spPr>
        <p:txBody>
          <a:bodyPr>
            <a:normAutofit fontScale="90000"/>
          </a:bodyPr>
          <a:lstStyle/>
          <a:p>
            <a:pPr eaLnBrk="1" hangingPunct="1"/>
            <a:r>
              <a:rPr lang="en-US" sz="1200" b="0" smtClean="0">
                <a:solidFill>
                  <a:schemeClr val="tx1"/>
                </a:solidFill>
                <a:latin typeface="Arial" charset="0"/>
              </a:rPr>
              <a:t>Figure 48.8</a:t>
            </a:r>
          </a:p>
        </p:txBody>
      </p:sp>
      <p:pic>
        <p:nvPicPr>
          <p:cNvPr id="30723" name="Picture 42" descr="48_08_ModelingNeuron-U"/>
          <p:cNvPicPr>
            <a:picLocks noChangeAspect="1" noChangeArrowheads="1"/>
          </p:cNvPicPr>
          <p:nvPr/>
        </p:nvPicPr>
        <p:blipFill>
          <a:blip r:embed="rId3"/>
          <a:srcRect/>
          <a:stretch>
            <a:fillRect/>
          </a:stretch>
        </p:blipFill>
        <p:spPr bwMode="auto">
          <a:xfrm>
            <a:off x="296863" y="544513"/>
            <a:ext cx="8548687" cy="5767387"/>
          </a:xfrm>
          <a:prstGeom prst="rect">
            <a:avLst/>
          </a:prstGeom>
          <a:noFill/>
          <a:ln w="9525">
            <a:noFill/>
            <a:miter lim="800000"/>
            <a:headEnd/>
            <a:tailEnd/>
          </a:ln>
        </p:spPr>
      </p:pic>
      <p:sp>
        <p:nvSpPr>
          <p:cNvPr id="30724" name="Text Box 4"/>
          <p:cNvSpPr txBox="1">
            <a:spLocks noChangeArrowheads="1"/>
          </p:cNvSpPr>
          <p:nvPr/>
        </p:nvSpPr>
        <p:spPr bwMode="auto">
          <a:xfrm>
            <a:off x="463550" y="652463"/>
            <a:ext cx="990600" cy="504825"/>
          </a:xfrm>
          <a:prstGeom prst="rect">
            <a:avLst/>
          </a:prstGeom>
          <a:noFill/>
          <a:ln w="9525">
            <a:noFill/>
            <a:miter lim="800000"/>
            <a:headEnd/>
            <a:tailEnd/>
          </a:ln>
        </p:spPr>
        <p:txBody>
          <a:bodyPr wrap="none" lIns="0" tIns="0" rIns="0" bIns="0"/>
          <a:lstStyle/>
          <a:p>
            <a:pPr>
              <a:lnSpc>
                <a:spcPct val="90000"/>
              </a:lnSpc>
            </a:pPr>
            <a:r>
              <a:rPr lang="en-US" b="1"/>
              <a:t>Inner</a:t>
            </a:r>
            <a:br>
              <a:rPr lang="en-US" b="1"/>
            </a:br>
            <a:r>
              <a:rPr lang="en-US" b="1"/>
              <a:t>chamber</a:t>
            </a:r>
          </a:p>
        </p:txBody>
      </p:sp>
      <p:sp>
        <p:nvSpPr>
          <p:cNvPr id="30725" name="Text Box 13"/>
          <p:cNvSpPr txBox="1">
            <a:spLocks noChangeArrowheads="1"/>
          </p:cNvSpPr>
          <p:nvPr/>
        </p:nvSpPr>
        <p:spPr bwMode="auto">
          <a:xfrm>
            <a:off x="1939925" y="608013"/>
            <a:ext cx="884238" cy="280987"/>
          </a:xfrm>
          <a:prstGeom prst="rect">
            <a:avLst/>
          </a:prstGeom>
          <a:noFill/>
          <a:ln w="9525">
            <a:noFill/>
            <a:miter lim="800000"/>
            <a:headEnd/>
            <a:tailEnd/>
          </a:ln>
        </p:spPr>
        <p:txBody>
          <a:bodyPr wrap="none" lIns="0" tIns="0" rIns="0" bIns="0"/>
          <a:lstStyle/>
          <a:p>
            <a:r>
              <a:rPr lang="en-US" b="1">
                <a:sym typeface="Symbol" pitchFamily="18" charset="2"/>
              </a:rPr>
              <a:t></a:t>
            </a:r>
            <a:r>
              <a:rPr lang="en-US" sz="900" b="1">
                <a:sym typeface="Symbol" pitchFamily="18" charset="2"/>
              </a:rPr>
              <a:t> </a:t>
            </a:r>
            <a:r>
              <a:rPr lang="en-US" b="1"/>
              <a:t>90 mV</a:t>
            </a:r>
          </a:p>
        </p:txBody>
      </p:sp>
      <p:sp>
        <p:nvSpPr>
          <p:cNvPr id="30726" name="Text Box 14"/>
          <p:cNvSpPr txBox="1">
            <a:spLocks noChangeArrowheads="1"/>
          </p:cNvSpPr>
          <p:nvPr/>
        </p:nvSpPr>
        <p:spPr bwMode="auto">
          <a:xfrm>
            <a:off x="6326188" y="601663"/>
            <a:ext cx="884237" cy="280987"/>
          </a:xfrm>
          <a:prstGeom prst="rect">
            <a:avLst/>
          </a:prstGeom>
          <a:noFill/>
          <a:ln w="9525">
            <a:noFill/>
            <a:miter lim="800000"/>
            <a:headEnd/>
            <a:tailEnd/>
          </a:ln>
        </p:spPr>
        <p:txBody>
          <a:bodyPr wrap="none" lIns="0" tIns="0" rIns="0" bIns="0"/>
          <a:lstStyle/>
          <a:p>
            <a:r>
              <a:rPr lang="en-US" b="1">
                <a:sym typeface="Symbol" pitchFamily="18" charset="2"/>
              </a:rPr>
              <a:t></a:t>
            </a:r>
            <a:r>
              <a:rPr lang="en-US" sz="900" b="1">
                <a:sym typeface="Symbol" pitchFamily="18" charset="2"/>
              </a:rPr>
              <a:t> </a:t>
            </a:r>
            <a:r>
              <a:rPr lang="en-US" b="1"/>
              <a:t>62 mV</a:t>
            </a:r>
          </a:p>
        </p:txBody>
      </p:sp>
      <p:sp>
        <p:nvSpPr>
          <p:cNvPr id="30727" name="Text Box 15"/>
          <p:cNvSpPr txBox="1">
            <a:spLocks noChangeArrowheads="1"/>
          </p:cNvSpPr>
          <p:nvPr/>
        </p:nvSpPr>
        <p:spPr bwMode="auto">
          <a:xfrm>
            <a:off x="3365500" y="660400"/>
            <a:ext cx="990600" cy="504825"/>
          </a:xfrm>
          <a:prstGeom prst="rect">
            <a:avLst/>
          </a:prstGeom>
          <a:noFill/>
          <a:ln w="9525">
            <a:noFill/>
            <a:miter lim="800000"/>
            <a:headEnd/>
            <a:tailEnd/>
          </a:ln>
        </p:spPr>
        <p:txBody>
          <a:bodyPr wrap="none" lIns="0" tIns="0" rIns="0" bIns="0"/>
          <a:lstStyle/>
          <a:p>
            <a:pPr>
              <a:lnSpc>
                <a:spcPct val="90000"/>
              </a:lnSpc>
            </a:pPr>
            <a:r>
              <a:rPr lang="en-US" b="1"/>
              <a:t>Outer</a:t>
            </a:r>
            <a:br>
              <a:rPr lang="en-US" b="1"/>
            </a:br>
            <a:r>
              <a:rPr lang="en-US" b="1"/>
              <a:t>chamber</a:t>
            </a:r>
          </a:p>
        </p:txBody>
      </p:sp>
      <p:sp>
        <p:nvSpPr>
          <p:cNvPr id="30728" name="Text Box 16"/>
          <p:cNvSpPr txBox="1">
            <a:spLocks noChangeArrowheads="1"/>
          </p:cNvSpPr>
          <p:nvPr/>
        </p:nvSpPr>
        <p:spPr bwMode="auto">
          <a:xfrm>
            <a:off x="4808538" y="646113"/>
            <a:ext cx="990600" cy="504825"/>
          </a:xfrm>
          <a:prstGeom prst="rect">
            <a:avLst/>
          </a:prstGeom>
          <a:noFill/>
          <a:ln w="9525">
            <a:noFill/>
            <a:miter lim="800000"/>
            <a:headEnd/>
            <a:tailEnd/>
          </a:ln>
        </p:spPr>
        <p:txBody>
          <a:bodyPr wrap="none" lIns="0" tIns="0" rIns="0" bIns="0"/>
          <a:lstStyle/>
          <a:p>
            <a:pPr>
              <a:lnSpc>
                <a:spcPct val="90000"/>
              </a:lnSpc>
            </a:pPr>
            <a:r>
              <a:rPr lang="en-US" b="1"/>
              <a:t>Inner</a:t>
            </a:r>
            <a:br>
              <a:rPr lang="en-US" b="1"/>
            </a:br>
            <a:r>
              <a:rPr lang="en-US" b="1"/>
              <a:t>chamber</a:t>
            </a:r>
          </a:p>
        </p:txBody>
      </p:sp>
      <p:sp>
        <p:nvSpPr>
          <p:cNvPr id="30729" name="Text Box 17"/>
          <p:cNvSpPr txBox="1">
            <a:spLocks noChangeArrowheads="1"/>
          </p:cNvSpPr>
          <p:nvPr/>
        </p:nvSpPr>
        <p:spPr bwMode="auto">
          <a:xfrm>
            <a:off x="7764463" y="654050"/>
            <a:ext cx="990600" cy="504825"/>
          </a:xfrm>
          <a:prstGeom prst="rect">
            <a:avLst/>
          </a:prstGeom>
          <a:noFill/>
          <a:ln w="9525">
            <a:noFill/>
            <a:miter lim="800000"/>
            <a:headEnd/>
            <a:tailEnd/>
          </a:ln>
        </p:spPr>
        <p:txBody>
          <a:bodyPr wrap="none" lIns="0" tIns="0" rIns="0" bIns="0"/>
          <a:lstStyle/>
          <a:p>
            <a:pPr>
              <a:lnSpc>
                <a:spcPct val="90000"/>
              </a:lnSpc>
            </a:pPr>
            <a:r>
              <a:rPr lang="en-US" b="1"/>
              <a:t>Outer</a:t>
            </a:r>
            <a:br>
              <a:rPr lang="en-US" b="1"/>
            </a:br>
            <a:r>
              <a:rPr lang="en-US" b="1"/>
              <a:t>chamber</a:t>
            </a:r>
          </a:p>
        </p:txBody>
      </p:sp>
      <p:sp>
        <p:nvSpPr>
          <p:cNvPr id="30730" name="Text Box 18"/>
          <p:cNvSpPr txBox="1">
            <a:spLocks noChangeArrowheads="1"/>
          </p:cNvSpPr>
          <p:nvPr/>
        </p:nvSpPr>
        <p:spPr bwMode="auto">
          <a:xfrm>
            <a:off x="596900" y="1500188"/>
            <a:ext cx="1149350" cy="715962"/>
          </a:xfrm>
          <a:prstGeom prst="rect">
            <a:avLst/>
          </a:prstGeom>
          <a:noFill/>
          <a:ln w="9525">
            <a:noFill/>
            <a:miter lim="800000"/>
            <a:headEnd/>
            <a:tailEnd/>
          </a:ln>
        </p:spPr>
        <p:txBody>
          <a:bodyPr wrap="none" lIns="0" tIns="0" rIns="0" bIns="0"/>
          <a:lstStyle/>
          <a:p>
            <a:pPr algn="ctr"/>
            <a:r>
              <a:rPr lang="en-US" sz="2200" b="1"/>
              <a:t>140 m</a:t>
            </a:r>
            <a:r>
              <a:rPr lang="en-US" sz="2200" b="1" i="1"/>
              <a:t>M</a:t>
            </a:r>
            <a:r>
              <a:rPr lang="en-US" sz="2200" b="1"/>
              <a:t/>
            </a:r>
            <a:br>
              <a:rPr lang="en-US" sz="2200" b="1"/>
            </a:br>
            <a:r>
              <a:rPr lang="en-US" sz="2200" b="1"/>
              <a:t>KCl</a:t>
            </a:r>
          </a:p>
        </p:txBody>
      </p:sp>
      <p:sp>
        <p:nvSpPr>
          <p:cNvPr id="30731" name="Text Box 19"/>
          <p:cNvSpPr txBox="1">
            <a:spLocks noChangeArrowheads="1"/>
          </p:cNvSpPr>
          <p:nvPr/>
        </p:nvSpPr>
        <p:spPr bwMode="auto">
          <a:xfrm>
            <a:off x="7378700" y="1493838"/>
            <a:ext cx="1149350" cy="715962"/>
          </a:xfrm>
          <a:prstGeom prst="rect">
            <a:avLst/>
          </a:prstGeom>
          <a:noFill/>
          <a:ln w="9525">
            <a:noFill/>
            <a:miter lim="800000"/>
            <a:headEnd/>
            <a:tailEnd/>
          </a:ln>
        </p:spPr>
        <p:txBody>
          <a:bodyPr wrap="none" lIns="0" tIns="0" rIns="0" bIns="0"/>
          <a:lstStyle/>
          <a:p>
            <a:pPr algn="ctr"/>
            <a:r>
              <a:rPr lang="en-US" sz="2200" b="1"/>
              <a:t>150 m</a:t>
            </a:r>
            <a:r>
              <a:rPr lang="en-US" sz="2200" b="1" i="1"/>
              <a:t>M</a:t>
            </a:r>
            <a:r>
              <a:rPr lang="en-US" sz="2200" b="1"/>
              <a:t/>
            </a:r>
            <a:br>
              <a:rPr lang="en-US" sz="2200" b="1"/>
            </a:br>
            <a:r>
              <a:rPr lang="en-US" sz="2200" b="1"/>
              <a:t>NaCl</a:t>
            </a:r>
          </a:p>
        </p:txBody>
      </p:sp>
      <p:sp>
        <p:nvSpPr>
          <p:cNvPr id="30732" name="Text Box 20"/>
          <p:cNvSpPr txBox="1">
            <a:spLocks noChangeArrowheads="1"/>
          </p:cNvSpPr>
          <p:nvPr/>
        </p:nvSpPr>
        <p:spPr bwMode="auto">
          <a:xfrm>
            <a:off x="3332163" y="1525588"/>
            <a:ext cx="606425" cy="531812"/>
          </a:xfrm>
          <a:prstGeom prst="rect">
            <a:avLst/>
          </a:prstGeom>
          <a:noFill/>
          <a:ln w="9525">
            <a:noFill/>
            <a:miter lim="800000"/>
            <a:headEnd/>
            <a:tailEnd/>
          </a:ln>
        </p:spPr>
        <p:txBody>
          <a:bodyPr wrap="none" lIns="0" tIns="0" rIns="0" bIns="0"/>
          <a:lstStyle/>
          <a:p>
            <a:pPr algn="ctr"/>
            <a:r>
              <a:rPr lang="en-US" b="1"/>
              <a:t>5 m</a:t>
            </a:r>
            <a:r>
              <a:rPr lang="en-US" b="1" i="1"/>
              <a:t>M</a:t>
            </a:r>
            <a:r>
              <a:rPr lang="en-US" b="1"/>
              <a:t/>
            </a:r>
            <a:br>
              <a:rPr lang="en-US" b="1"/>
            </a:br>
            <a:r>
              <a:rPr lang="en-US" b="1"/>
              <a:t>KCl</a:t>
            </a:r>
          </a:p>
        </p:txBody>
      </p:sp>
      <p:sp>
        <p:nvSpPr>
          <p:cNvPr id="30733" name="Text Box 21"/>
          <p:cNvSpPr txBox="1">
            <a:spLocks noChangeArrowheads="1"/>
          </p:cNvSpPr>
          <p:nvPr/>
        </p:nvSpPr>
        <p:spPr bwMode="auto">
          <a:xfrm>
            <a:off x="5153025" y="1531938"/>
            <a:ext cx="790575" cy="544512"/>
          </a:xfrm>
          <a:prstGeom prst="rect">
            <a:avLst/>
          </a:prstGeom>
          <a:noFill/>
          <a:ln w="9525">
            <a:noFill/>
            <a:miter lim="800000"/>
            <a:headEnd/>
            <a:tailEnd/>
          </a:ln>
        </p:spPr>
        <p:txBody>
          <a:bodyPr wrap="none" lIns="0" tIns="0" rIns="0" bIns="0"/>
          <a:lstStyle/>
          <a:p>
            <a:pPr algn="ctr"/>
            <a:r>
              <a:rPr lang="en-US" b="1"/>
              <a:t>15 m</a:t>
            </a:r>
            <a:r>
              <a:rPr lang="en-US" b="1" i="1"/>
              <a:t>M</a:t>
            </a:r>
            <a:r>
              <a:rPr lang="en-US" b="1"/>
              <a:t/>
            </a:r>
            <a:br>
              <a:rPr lang="en-US" b="1"/>
            </a:br>
            <a:r>
              <a:rPr lang="en-US" b="1"/>
              <a:t>NaCl</a:t>
            </a:r>
          </a:p>
        </p:txBody>
      </p:sp>
      <p:sp>
        <p:nvSpPr>
          <p:cNvPr id="30734" name="Text Box 22"/>
          <p:cNvSpPr txBox="1">
            <a:spLocks noChangeArrowheads="1"/>
          </p:cNvSpPr>
          <p:nvPr/>
        </p:nvSpPr>
        <p:spPr bwMode="auto">
          <a:xfrm>
            <a:off x="827088" y="3330575"/>
            <a:ext cx="1176337" cy="557213"/>
          </a:xfrm>
          <a:prstGeom prst="rect">
            <a:avLst/>
          </a:prstGeom>
          <a:noFill/>
          <a:ln w="9525">
            <a:noFill/>
            <a:miter lim="800000"/>
            <a:headEnd/>
            <a:tailEnd/>
          </a:ln>
        </p:spPr>
        <p:txBody>
          <a:bodyPr wrap="none" lIns="0" tIns="0" rIns="0" bIns="0"/>
          <a:lstStyle/>
          <a:p>
            <a:pPr>
              <a:lnSpc>
                <a:spcPct val="90000"/>
              </a:lnSpc>
            </a:pPr>
            <a:r>
              <a:rPr lang="en-US" b="1"/>
              <a:t>Potassium</a:t>
            </a:r>
            <a:br>
              <a:rPr lang="en-US" b="1"/>
            </a:br>
            <a:r>
              <a:rPr lang="en-US" b="1"/>
              <a:t>channel</a:t>
            </a:r>
          </a:p>
        </p:txBody>
      </p:sp>
      <p:sp>
        <p:nvSpPr>
          <p:cNvPr id="30735" name="Text Box 23"/>
          <p:cNvSpPr txBox="1">
            <a:spLocks noChangeArrowheads="1"/>
          </p:cNvSpPr>
          <p:nvPr/>
        </p:nvSpPr>
        <p:spPr bwMode="auto">
          <a:xfrm>
            <a:off x="5291138" y="3390900"/>
            <a:ext cx="898525" cy="530225"/>
          </a:xfrm>
          <a:prstGeom prst="rect">
            <a:avLst/>
          </a:prstGeom>
          <a:noFill/>
          <a:ln w="9525">
            <a:noFill/>
            <a:miter lim="800000"/>
            <a:headEnd/>
            <a:tailEnd/>
          </a:ln>
        </p:spPr>
        <p:txBody>
          <a:bodyPr wrap="none" lIns="0" tIns="0" rIns="0" bIns="0"/>
          <a:lstStyle/>
          <a:p>
            <a:pPr>
              <a:lnSpc>
                <a:spcPct val="90000"/>
              </a:lnSpc>
            </a:pPr>
            <a:r>
              <a:rPr lang="en-US" b="1"/>
              <a:t>Sodium</a:t>
            </a:r>
            <a:br>
              <a:rPr lang="en-US" b="1"/>
            </a:br>
            <a:r>
              <a:rPr lang="en-US" b="1"/>
              <a:t>channel</a:t>
            </a:r>
          </a:p>
        </p:txBody>
      </p:sp>
      <p:sp>
        <p:nvSpPr>
          <p:cNvPr id="30736" name="Text Box 24"/>
          <p:cNvSpPr txBox="1">
            <a:spLocks noChangeArrowheads="1"/>
          </p:cNvSpPr>
          <p:nvPr/>
        </p:nvSpPr>
        <p:spPr bwMode="auto">
          <a:xfrm>
            <a:off x="3214688" y="3800475"/>
            <a:ext cx="1176337" cy="557213"/>
          </a:xfrm>
          <a:prstGeom prst="rect">
            <a:avLst/>
          </a:prstGeom>
          <a:noFill/>
          <a:ln w="9525">
            <a:noFill/>
            <a:miter lim="800000"/>
            <a:headEnd/>
            <a:tailEnd/>
          </a:ln>
        </p:spPr>
        <p:txBody>
          <a:bodyPr wrap="none" lIns="0" tIns="0" rIns="0" bIns="0"/>
          <a:lstStyle/>
          <a:p>
            <a:pPr>
              <a:lnSpc>
                <a:spcPct val="90000"/>
              </a:lnSpc>
            </a:pPr>
            <a:r>
              <a:rPr lang="en-US" b="1"/>
              <a:t>Artificial</a:t>
            </a:r>
            <a:br>
              <a:rPr lang="en-US" b="1"/>
            </a:br>
            <a:r>
              <a:rPr lang="en-US" b="1"/>
              <a:t>membrane</a:t>
            </a:r>
          </a:p>
        </p:txBody>
      </p:sp>
      <p:sp>
        <p:nvSpPr>
          <p:cNvPr id="30737" name="Text Box 25"/>
          <p:cNvSpPr txBox="1">
            <a:spLocks noChangeArrowheads="1"/>
          </p:cNvSpPr>
          <p:nvPr/>
        </p:nvSpPr>
        <p:spPr bwMode="auto">
          <a:xfrm>
            <a:off x="3082925" y="2992438"/>
            <a:ext cx="330200" cy="306387"/>
          </a:xfrm>
          <a:prstGeom prst="rect">
            <a:avLst/>
          </a:prstGeom>
          <a:noFill/>
          <a:ln w="9525">
            <a:noFill/>
            <a:miter lim="800000"/>
            <a:headEnd/>
            <a:tailEnd/>
          </a:ln>
        </p:spPr>
        <p:txBody>
          <a:bodyPr wrap="none" lIns="0" tIns="0" rIns="0" bIns="0"/>
          <a:lstStyle/>
          <a:p>
            <a:pPr>
              <a:lnSpc>
                <a:spcPct val="90000"/>
              </a:lnSpc>
            </a:pPr>
            <a:r>
              <a:rPr lang="en-US" b="1"/>
              <a:t>K</a:t>
            </a:r>
            <a:r>
              <a:rPr lang="en-US" b="1" baseline="30000">
                <a:sym typeface="Symbol" pitchFamily="18" charset="2"/>
              </a:rPr>
              <a:t></a:t>
            </a:r>
            <a:endParaRPr lang="en-US" b="1"/>
          </a:p>
        </p:txBody>
      </p:sp>
      <p:sp>
        <p:nvSpPr>
          <p:cNvPr id="30738" name="Text Box 26"/>
          <p:cNvSpPr txBox="1">
            <a:spLocks noChangeArrowheads="1"/>
          </p:cNvSpPr>
          <p:nvPr/>
        </p:nvSpPr>
        <p:spPr bwMode="auto">
          <a:xfrm>
            <a:off x="5603875" y="3024188"/>
            <a:ext cx="422275" cy="306387"/>
          </a:xfrm>
          <a:prstGeom prst="rect">
            <a:avLst/>
          </a:prstGeom>
          <a:noFill/>
          <a:ln w="9525">
            <a:noFill/>
            <a:miter lim="800000"/>
            <a:headEnd/>
            <a:tailEnd/>
          </a:ln>
        </p:spPr>
        <p:txBody>
          <a:bodyPr wrap="none" lIns="0" tIns="0" rIns="0" bIns="0"/>
          <a:lstStyle/>
          <a:p>
            <a:pPr>
              <a:lnSpc>
                <a:spcPct val="90000"/>
              </a:lnSpc>
            </a:pPr>
            <a:r>
              <a:rPr lang="en-US" b="1"/>
              <a:t>Na</a:t>
            </a:r>
            <a:r>
              <a:rPr lang="en-US" b="1" baseline="30000">
                <a:sym typeface="Symbol" pitchFamily="18" charset="2"/>
              </a:rPr>
              <a:t></a:t>
            </a:r>
            <a:endParaRPr lang="en-US" b="1"/>
          </a:p>
        </p:txBody>
      </p:sp>
      <p:sp>
        <p:nvSpPr>
          <p:cNvPr id="30739" name="Text Box 27"/>
          <p:cNvSpPr txBox="1">
            <a:spLocks noChangeArrowheads="1"/>
          </p:cNvSpPr>
          <p:nvPr/>
        </p:nvSpPr>
        <p:spPr bwMode="auto">
          <a:xfrm>
            <a:off x="3883025" y="3184525"/>
            <a:ext cx="407988" cy="254000"/>
          </a:xfrm>
          <a:prstGeom prst="rect">
            <a:avLst/>
          </a:prstGeom>
          <a:noFill/>
          <a:ln w="9525">
            <a:noFill/>
            <a:miter lim="800000"/>
            <a:headEnd/>
            <a:tailEnd/>
          </a:ln>
        </p:spPr>
        <p:txBody>
          <a:bodyPr wrap="none" lIns="0" tIns="0" rIns="0" bIns="0"/>
          <a:lstStyle/>
          <a:p>
            <a:pPr>
              <a:lnSpc>
                <a:spcPct val="90000"/>
              </a:lnSpc>
            </a:pPr>
            <a:r>
              <a:rPr lang="en-US" b="1"/>
              <a:t>Cl</a:t>
            </a:r>
            <a:r>
              <a:rPr lang="en-US" b="1" baseline="30000">
                <a:sym typeface="Symbol" pitchFamily="18" charset="2"/>
              </a:rPr>
              <a:t></a:t>
            </a:r>
            <a:endParaRPr lang="en-US" b="1"/>
          </a:p>
        </p:txBody>
      </p:sp>
      <p:sp>
        <p:nvSpPr>
          <p:cNvPr id="30740" name="Text Box 28"/>
          <p:cNvSpPr txBox="1">
            <a:spLocks noChangeArrowheads="1"/>
          </p:cNvSpPr>
          <p:nvPr/>
        </p:nvSpPr>
        <p:spPr bwMode="auto">
          <a:xfrm>
            <a:off x="4908550" y="2463800"/>
            <a:ext cx="407988" cy="254000"/>
          </a:xfrm>
          <a:prstGeom prst="rect">
            <a:avLst/>
          </a:prstGeom>
          <a:noFill/>
          <a:ln w="9525">
            <a:noFill/>
            <a:miter lim="800000"/>
            <a:headEnd/>
            <a:tailEnd/>
          </a:ln>
        </p:spPr>
        <p:txBody>
          <a:bodyPr wrap="none" lIns="0" tIns="0" rIns="0" bIns="0"/>
          <a:lstStyle/>
          <a:p>
            <a:pPr>
              <a:lnSpc>
                <a:spcPct val="90000"/>
              </a:lnSpc>
            </a:pPr>
            <a:r>
              <a:rPr lang="en-US" b="1"/>
              <a:t>Cl</a:t>
            </a:r>
            <a:r>
              <a:rPr lang="en-US" b="1" baseline="30000">
                <a:sym typeface="Symbol" pitchFamily="18" charset="2"/>
              </a:rPr>
              <a:t></a:t>
            </a:r>
            <a:endParaRPr lang="en-US" b="1"/>
          </a:p>
        </p:txBody>
      </p:sp>
      <p:grpSp>
        <p:nvGrpSpPr>
          <p:cNvPr id="2" name="Group 34"/>
          <p:cNvGrpSpPr>
            <a:grpSpLocks/>
          </p:cNvGrpSpPr>
          <p:nvPr/>
        </p:nvGrpSpPr>
        <p:grpSpPr bwMode="auto">
          <a:xfrm>
            <a:off x="331788" y="4857750"/>
            <a:ext cx="3933825" cy="500063"/>
            <a:chOff x="209" y="3060"/>
            <a:chExt cx="2478" cy="315"/>
          </a:xfrm>
        </p:grpSpPr>
        <p:sp>
          <p:nvSpPr>
            <p:cNvPr id="30760" name="Text Box 29"/>
            <p:cNvSpPr txBox="1">
              <a:spLocks noChangeArrowheads="1"/>
            </p:cNvSpPr>
            <p:nvPr/>
          </p:nvSpPr>
          <p:spPr bwMode="auto">
            <a:xfrm>
              <a:off x="209" y="3060"/>
              <a:ext cx="182" cy="169"/>
            </a:xfrm>
            <a:prstGeom prst="rect">
              <a:avLst/>
            </a:prstGeom>
            <a:noFill/>
            <a:ln w="9525">
              <a:noFill/>
              <a:miter lim="800000"/>
              <a:headEnd/>
              <a:tailEnd/>
            </a:ln>
          </p:spPr>
          <p:txBody>
            <a:bodyPr wrap="none" lIns="0" tIns="0" rIns="0" bIns="0"/>
            <a:lstStyle/>
            <a:p>
              <a:pPr>
                <a:lnSpc>
                  <a:spcPct val="90000"/>
                </a:lnSpc>
              </a:pPr>
              <a:r>
                <a:rPr lang="en-US" b="1"/>
                <a:t>(a)</a:t>
              </a:r>
            </a:p>
          </p:txBody>
        </p:sp>
        <p:sp>
          <p:nvSpPr>
            <p:cNvPr id="30761" name="Text Box 31"/>
            <p:cNvSpPr txBox="1">
              <a:spLocks noChangeArrowheads="1"/>
            </p:cNvSpPr>
            <p:nvPr/>
          </p:nvSpPr>
          <p:spPr bwMode="auto">
            <a:xfrm>
              <a:off x="422" y="3064"/>
              <a:ext cx="2265" cy="311"/>
            </a:xfrm>
            <a:prstGeom prst="rect">
              <a:avLst/>
            </a:prstGeom>
            <a:noFill/>
            <a:ln w="9525">
              <a:noFill/>
              <a:miter lim="800000"/>
              <a:headEnd/>
              <a:tailEnd/>
            </a:ln>
          </p:spPr>
          <p:txBody>
            <a:bodyPr wrap="none" lIns="0" tIns="0" rIns="0" bIns="0"/>
            <a:lstStyle/>
            <a:p>
              <a:pPr>
                <a:lnSpc>
                  <a:spcPct val="90000"/>
                </a:lnSpc>
              </a:pPr>
              <a:r>
                <a:rPr lang="en-US" b="1"/>
                <a:t>Membrane selectively permeable</a:t>
              </a:r>
              <a:br>
                <a:rPr lang="en-US" b="1"/>
              </a:br>
              <a:r>
                <a:rPr lang="en-US" b="1"/>
                <a:t>to K</a:t>
              </a:r>
              <a:r>
                <a:rPr lang="en-US" b="1" baseline="34000">
                  <a:sym typeface="Symbol" pitchFamily="18" charset="2"/>
                </a:rPr>
                <a:t></a:t>
              </a:r>
            </a:p>
          </p:txBody>
        </p:sp>
      </p:grpSp>
      <p:grpSp>
        <p:nvGrpSpPr>
          <p:cNvPr id="3" name="Group 33"/>
          <p:cNvGrpSpPr>
            <a:grpSpLocks/>
          </p:cNvGrpSpPr>
          <p:nvPr/>
        </p:nvGrpSpPr>
        <p:grpSpPr bwMode="auto">
          <a:xfrm>
            <a:off x="4703763" y="4857750"/>
            <a:ext cx="3960812" cy="493713"/>
            <a:chOff x="2963" y="3060"/>
            <a:chExt cx="2495" cy="311"/>
          </a:xfrm>
        </p:grpSpPr>
        <p:sp>
          <p:nvSpPr>
            <p:cNvPr id="30758" name="Text Box 30"/>
            <p:cNvSpPr txBox="1">
              <a:spLocks noChangeArrowheads="1"/>
            </p:cNvSpPr>
            <p:nvPr/>
          </p:nvSpPr>
          <p:spPr bwMode="auto">
            <a:xfrm>
              <a:off x="2963" y="3064"/>
              <a:ext cx="182" cy="169"/>
            </a:xfrm>
            <a:prstGeom prst="rect">
              <a:avLst/>
            </a:prstGeom>
            <a:noFill/>
            <a:ln w="9525">
              <a:noFill/>
              <a:miter lim="800000"/>
              <a:headEnd/>
              <a:tailEnd/>
            </a:ln>
          </p:spPr>
          <p:txBody>
            <a:bodyPr wrap="none" lIns="0" tIns="0" rIns="0" bIns="0"/>
            <a:lstStyle/>
            <a:p>
              <a:pPr>
                <a:lnSpc>
                  <a:spcPct val="90000"/>
                </a:lnSpc>
              </a:pPr>
              <a:r>
                <a:rPr lang="en-US" b="1"/>
                <a:t>(b)</a:t>
              </a:r>
            </a:p>
          </p:txBody>
        </p:sp>
        <p:sp>
          <p:nvSpPr>
            <p:cNvPr id="30759" name="Text Box 32"/>
            <p:cNvSpPr txBox="1">
              <a:spLocks noChangeArrowheads="1"/>
            </p:cNvSpPr>
            <p:nvPr/>
          </p:nvSpPr>
          <p:spPr bwMode="auto">
            <a:xfrm>
              <a:off x="3193" y="3060"/>
              <a:ext cx="2265" cy="311"/>
            </a:xfrm>
            <a:prstGeom prst="rect">
              <a:avLst/>
            </a:prstGeom>
            <a:noFill/>
            <a:ln w="9525">
              <a:noFill/>
              <a:miter lim="800000"/>
              <a:headEnd/>
              <a:tailEnd/>
            </a:ln>
          </p:spPr>
          <p:txBody>
            <a:bodyPr wrap="none" lIns="0" tIns="0" rIns="0" bIns="0"/>
            <a:lstStyle/>
            <a:p>
              <a:pPr>
                <a:lnSpc>
                  <a:spcPct val="90000"/>
                </a:lnSpc>
              </a:pPr>
              <a:r>
                <a:rPr lang="en-US" b="1"/>
                <a:t>Membrane selectively permeable</a:t>
              </a:r>
              <a:br>
                <a:rPr lang="en-US" b="1"/>
              </a:br>
              <a:r>
                <a:rPr lang="en-US" b="1"/>
                <a:t>to Na</a:t>
              </a:r>
              <a:r>
                <a:rPr lang="en-US" b="1" baseline="34000">
                  <a:sym typeface="Symbol" pitchFamily="18" charset="2"/>
                </a:rPr>
                <a:t></a:t>
              </a:r>
            </a:p>
          </p:txBody>
        </p:sp>
      </p:grpSp>
      <p:sp>
        <p:nvSpPr>
          <p:cNvPr id="30743" name="Line 35"/>
          <p:cNvSpPr>
            <a:spLocks noChangeShapeType="1"/>
          </p:cNvSpPr>
          <p:nvPr/>
        </p:nvSpPr>
        <p:spPr bwMode="auto">
          <a:xfrm>
            <a:off x="1044575" y="1123950"/>
            <a:ext cx="106363" cy="411163"/>
          </a:xfrm>
          <a:prstGeom prst="line">
            <a:avLst/>
          </a:prstGeom>
          <a:noFill/>
          <a:ln w="12700">
            <a:solidFill>
              <a:schemeClr val="tx1"/>
            </a:solidFill>
            <a:round/>
            <a:headEnd/>
            <a:tailEnd/>
          </a:ln>
        </p:spPr>
        <p:txBody>
          <a:bodyPr wrap="none" anchor="ctr"/>
          <a:lstStyle/>
          <a:p>
            <a:endParaRPr lang="en-US"/>
          </a:p>
        </p:txBody>
      </p:sp>
      <p:sp>
        <p:nvSpPr>
          <p:cNvPr id="30744" name="Line 36"/>
          <p:cNvSpPr>
            <a:spLocks noChangeShapeType="1"/>
          </p:cNvSpPr>
          <p:nvPr/>
        </p:nvSpPr>
        <p:spPr bwMode="auto">
          <a:xfrm flipH="1">
            <a:off x="3690938" y="1123950"/>
            <a:ext cx="119062" cy="384175"/>
          </a:xfrm>
          <a:prstGeom prst="line">
            <a:avLst/>
          </a:prstGeom>
          <a:noFill/>
          <a:ln w="12700">
            <a:solidFill>
              <a:schemeClr val="tx1"/>
            </a:solidFill>
            <a:round/>
            <a:headEnd/>
            <a:tailEnd/>
          </a:ln>
        </p:spPr>
        <p:txBody>
          <a:bodyPr wrap="none" anchor="ctr"/>
          <a:lstStyle/>
          <a:p>
            <a:endParaRPr lang="en-US"/>
          </a:p>
        </p:txBody>
      </p:sp>
      <p:sp>
        <p:nvSpPr>
          <p:cNvPr id="30745" name="Line 37"/>
          <p:cNvSpPr>
            <a:spLocks noChangeShapeType="1"/>
          </p:cNvSpPr>
          <p:nvPr/>
        </p:nvSpPr>
        <p:spPr bwMode="auto">
          <a:xfrm flipH="1">
            <a:off x="1997075" y="3267075"/>
            <a:ext cx="133350" cy="119063"/>
          </a:xfrm>
          <a:prstGeom prst="line">
            <a:avLst/>
          </a:prstGeom>
          <a:noFill/>
          <a:ln w="12700">
            <a:solidFill>
              <a:schemeClr val="tx1"/>
            </a:solidFill>
            <a:round/>
            <a:headEnd/>
            <a:tailEnd/>
          </a:ln>
        </p:spPr>
        <p:txBody>
          <a:bodyPr wrap="none" anchor="ctr"/>
          <a:lstStyle/>
          <a:p>
            <a:endParaRPr lang="en-US"/>
          </a:p>
        </p:txBody>
      </p:sp>
      <p:sp>
        <p:nvSpPr>
          <p:cNvPr id="30746" name="Line 38"/>
          <p:cNvSpPr>
            <a:spLocks noChangeShapeType="1"/>
          </p:cNvSpPr>
          <p:nvPr/>
        </p:nvSpPr>
        <p:spPr bwMode="auto">
          <a:xfrm>
            <a:off x="2381250" y="3717925"/>
            <a:ext cx="806450" cy="171450"/>
          </a:xfrm>
          <a:prstGeom prst="line">
            <a:avLst/>
          </a:prstGeom>
          <a:noFill/>
          <a:ln w="12700">
            <a:solidFill>
              <a:schemeClr val="tx1"/>
            </a:solidFill>
            <a:round/>
            <a:headEnd/>
            <a:tailEnd/>
          </a:ln>
        </p:spPr>
        <p:txBody>
          <a:bodyPr wrap="none" anchor="ctr"/>
          <a:lstStyle/>
          <a:p>
            <a:endParaRPr lang="en-US"/>
          </a:p>
        </p:txBody>
      </p:sp>
      <p:sp>
        <p:nvSpPr>
          <p:cNvPr id="30747" name="Line 39"/>
          <p:cNvSpPr>
            <a:spLocks noChangeShapeType="1"/>
          </p:cNvSpPr>
          <p:nvPr/>
        </p:nvSpPr>
        <p:spPr bwMode="auto">
          <a:xfrm>
            <a:off x="5410200" y="1123950"/>
            <a:ext cx="119063" cy="384175"/>
          </a:xfrm>
          <a:prstGeom prst="line">
            <a:avLst/>
          </a:prstGeom>
          <a:noFill/>
          <a:ln w="12700">
            <a:solidFill>
              <a:schemeClr val="tx1"/>
            </a:solidFill>
            <a:round/>
            <a:headEnd/>
            <a:tailEnd/>
          </a:ln>
        </p:spPr>
        <p:txBody>
          <a:bodyPr wrap="none" anchor="ctr"/>
          <a:lstStyle/>
          <a:p>
            <a:endParaRPr lang="en-US"/>
          </a:p>
        </p:txBody>
      </p:sp>
      <p:sp>
        <p:nvSpPr>
          <p:cNvPr id="30748" name="Line 40"/>
          <p:cNvSpPr>
            <a:spLocks noChangeShapeType="1"/>
          </p:cNvSpPr>
          <p:nvPr/>
        </p:nvSpPr>
        <p:spPr bwMode="auto">
          <a:xfrm flipH="1">
            <a:off x="8069263" y="1138238"/>
            <a:ext cx="119062" cy="369887"/>
          </a:xfrm>
          <a:prstGeom prst="line">
            <a:avLst/>
          </a:prstGeom>
          <a:noFill/>
          <a:ln w="12700">
            <a:solidFill>
              <a:schemeClr val="tx1"/>
            </a:solidFill>
            <a:round/>
            <a:headEnd/>
            <a:tailEnd/>
          </a:ln>
        </p:spPr>
        <p:txBody>
          <a:bodyPr wrap="none" anchor="ctr"/>
          <a:lstStyle/>
          <a:p>
            <a:endParaRPr lang="en-US"/>
          </a:p>
        </p:txBody>
      </p:sp>
      <p:sp>
        <p:nvSpPr>
          <p:cNvPr id="30749" name="Line 41"/>
          <p:cNvSpPr>
            <a:spLocks noChangeShapeType="1"/>
          </p:cNvSpPr>
          <p:nvPr/>
        </p:nvSpPr>
        <p:spPr bwMode="auto">
          <a:xfrm flipH="1">
            <a:off x="6164263" y="3281363"/>
            <a:ext cx="396875" cy="198437"/>
          </a:xfrm>
          <a:prstGeom prst="line">
            <a:avLst/>
          </a:prstGeom>
          <a:noFill/>
          <a:ln w="12700">
            <a:solidFill>
              <a:schemeClr val="tx1"/>
            </a:solidFill>
            <a:round/>
            <a:headEnd/>
            <a:tailEnd/>
          </a:ln>
        </p:spPr>
        <p:txBody>
          <a:bodyPr wrap="none" anchor="ctr"/>
          <a:lstStyle/>
          <a:p>
            <a:endParaRPr lang="en-US"/>
          </a:p>
        </p:txBody>
      </p:sp>
      <p:grpSp>
        <p:nvGrpSpPr>
          <p:cNvPr id="4" name="Group 34"/>
          <p:cNvGrpSpPr>
            <a:grpSpLocks/>
          </p:cNvGrpSpPr>
          <p:nvPr/>
        </p:nvGrpSpPr>
        <p:grpSpPr bwMode="auto">
          <a:xfrm>
            <a:off x="439738" y="5440363"/>
            <a:ext cx="3906837" cy="708025"/>
            <a:chOff x="277" y="3427"/>
            <a:chExt cx="2461" cy="446"/>
          </a:xfrm>
        </p:grpSpPr>
        <p:pic>
          <p:nvPicPr>
            <p:cNvPr id="30755" name="Picture 35" descr="48_08_ModelingNeuron-L"/>
            <p:cNvPicPr>
              <a:picLocks noChangeAspect="1" noChangeArrowheads="1"/>
            </p:cNvPicPr>
            <p:nvPr/>
          </p:nvPicPr>
          <p:blipFill>
            <a:blip r:embed="rId4"/>
            <a:srcRect l="16045" t="84889" r="65533" b="2835"/>
            <a:stretch>
              <a:fillRect/>
            </a:stretch>
          </p:blipFill>
          <p:spPr bwMode="auto">
            <a:xfrm>
              <a:off x="1069" y="3427"/>
              <a:ext cx="992" cy="446"/>
            </a:xfrm>
            <a:prstGeom prst="rect">
              <a:avLst/>
            </a:prstGeom>
            <a:noFill/>
            <a:ln w="9525">
              <a:noFill/>
              <a:miter lim="800000"/>
              <a:headEnd/>
              <a:tailEnd/>
            </a:ln>
          </p:spPr>
        </p:pic>
        <p:sp>
          <p:nvSpPr>
            <p:cNvPr id="30756" name="Text Box 50"/>
            <p:cNvSpPr txBox="1">
              <a:spLocks noChangeArrowheads="1"/>
            </p:cNvSpPr>
            <p:nvPr/>
          </p:nvSpPr>
          <p:spPr bwMode="auto">
            <a:xfrm>
              <a:off x="277" y="3618"/>
              <a:ext cx="791" cy="169"/>
            </a:xfrm>
            <a:prstGeom prst="rect">
              <a:avLst/>
            </a:prstGeom>
            <a:noFill/>
            <a:ln w="9525">
              <a:noFill/>
              <a:miter lim="800000"/>
              <a:headEnd/>
              <a:tailEnd/>
            </a:ln>
          </p:spPr>
          <p:txBody>
            <a:bodyPr wrap="none" lIns="0" tIns="0" rIns="0" bIns="0"/>
            <a:lstStyle/>
            <a:p>
              <a:pPr>
                <a:lnSpc>
                  <a:spcPct val="90000"/>
                </a:lnSpc>
              </a:pPr>
              <a:r>
                <a:rPr lang="en-US" b="1" i="1"/>
                <a:t>E</a:t>
              </a:r>
              <a:r>
                <a:rPr lang="en-US" b="1" baseline="-25000"/>
                <a:t>K</a:t>
              </a:r>
              <a:r>
                <a:rPr lang="en-US" b="1"/>
                <a:t> </a:t>
              </a:r>
              <a:r>
                <a:rPr lang="en-US" b="1">
                  <a:sym typeface="Symbol" pitchFamily="18" charset="2"/>
                </a:rPr>
                <a:t></a:t>
              </a:r>
              <a:r>
                <a:rPr lang="en-US" b="1"/>
                <a:t> 62 mV</a:t>
              </a:r>
              <a:endParaRPr lang="en-US" b="1" baseline="30000">
                <a:sym typeface="Symbol" pitchFamily="18" charset="2"/>
              </a:endParaRPr>
            </a:p>
          </p:txBody>
        </p:sp>
        <p:sp>
          <p:nvSpPr>
            <p:cNvPr id="30757" name="Text Box 51"/>
            <p:cNvSpPr txBox="1">
              <a:spLocks noChangeArrowheads="1"/>
            </p:cNvSpPr>
            <p:nvPr/>
          </p:nvSpPr>
          <p:spPr bwMode="auto">
            <a:xfrm>
              <a:off x="2085" y="3618"/>
              <a:ext cx="653" cy="169"/>
            </a:xfrm>
            <a:prstGeom prst="rect">
              <a:avLst/>
            </a:prstGeom>
            <a:noFill/>
            <a:ln w="9525">
              <a:noFill/>
              <a:miter lim="800000"/>
              <a:headEnd/>
              <a:tailEnd/>
            </a:ln>
          </p:spPr>
          <p:txBody>
            <a:bodyPr wrap="none" lIns="0" tIns="0" rIns="0" bIns="0"/>
            <a:lstStyle/>
            <a:p>
              <a:pPr>
                <a:lnSpc>
                  <a:spcPct val="90000"/>
                </a:lnSpc>
              </a:pPr>
              <a:r>
                <a:rPr lang="en-US" b="1">
                  <a:sym typeface="Symbol" pitchFamily="18" charset="2"/>
                </a:rPr>
                <a:t></a:t>
              </a:r>
              <a:r>
                <a:rPr lang="en-US" b="1"/>
                <a:t> </a:t>
              </a:r>
              <a:r>
                <a:rPr lang="en-US" b="1">
                  <a:sym typeface="Symbol" pitchFamily="18" charset="2"/>
                </a:rPr>
                <a:t></a:t>
              </a:r>
              <a:r>
                <a:rPr lang="en-US" b="1"/>
                <a:t>90 mV</a:t>
              </a:r>
              <a:endParaRPr lang="en-US" b="1" baseline="30000">
                <a:sym typeface="Symbol" pitchFamily="18" charset="2"/>
              </a:endParaRPr>
            </a:p>
          </p:txBody>
        </p:sp>
      </p:grpSp>
      <p:grpSp>
        <p:nvGrpSpPr>
          <p:cNvPr id="5" name="Group 38"/>
          <p:cNvGrpSpPr>
            <a:grpSpLocks/>
          </p:cNvGrpSpPr>
          <p:nvPr/>
        </p:nvGrpSpPr>
        <p:grpSpPr bwMode="auto">
          <a:xfrm>
            <a:off x="4800600" y="5440363"/>
            <a:ext cx="3971925" cy="708025"/>
            <a:chOff x="3024" y="3427"/>
            <a:chExt cx="2502" cy="446"/>
          </a:xfrm>
        </p:grpSpPr>
        <p:sp>
          <p:nvSpPr>
            <p:cNvPr id="30752" name="Text Box 53"/>
            <p:cNvSpPr txBox="1">
              <a:spLocks noChangeArrowheads="1"/>
            </p:cNvSpPr>
            <p:nvPr/>
          </p:nvSpPr>
          <p:spPr bwMode="auto">
            <a:xfrm>
              <a:off x="3024" y="3613"/>
              <a:ext cx="833" cy="169"/>
            </a:xfrm>
            <a:prstGeom prst="rect">
              <a:avLst/>
            </a:prstGeom>
            <a:noFill/>
            <a:ln w="9525">
              <a:noFill/>
              <a:miter lim="800000"/>
              <a:headEnd/>
              <a:tailEnd/>
            </a:ln>
          </p:spPr>
          <p:txBody>
            <a:bodyPr wrap="none" lIns="0" tIns="0" rIns="0" bIns="0"/>
            <a:lstStyle/>
            <a:p>
              <a:pPr>
                <a:lnSpc>
                  <a:spcPct val="90000"/>
                </a:lnSpc>
              </a:pPr>
              <a:r>
                <a:rPr lang="en-US" b="1" i="1"/>
                <a:t>E</a:t>
              </a:r>
              <a:r>
                <a:rPr lang="en-US" b="1" baseline="-25000"/>
                <a:t>Na</a:t>
              </a:r>
              <a:r>
                <a:rPr lang="en-US" b="1"/>
                <a:t> </a:t>
              </a:r>
              <a:r>
                <a:rPr lang="en-US" b="1">
                  <a:sym typeface="Symbol" pitchFamily="18" charset="2"/>
                </a:rPr>
                <a:t></a:t>
              </a:r>
              <a:r>
                <a:rPr lang="en-US" b="1"/>
                <a:t> 62 mV</a:t>
              </a:r>
              <a:endParaRPr lang="en-US" b="1" baseline="30000">
                <a:sym typeface="Symbol" pitchFamily="18" charset="2"/>
              </a:endParaRPr>
            </a:p>
          </p:txBody>
        </p:sp>
        <p:sp>
          <p:nvSpPr>
            <p:cNvPr id="30753" name="Text Box 54"/>
            <p:cNvSpPr txBox="1">
              <a:spLocks noChangeArrowheads="1"/>
            </p:cNvSpPr>
            <p:nvPr/>
          </p:nvSpPr>
          <p:spPr bwMode="auto">
            <a:xfrm>
              <a:off x="4873" y="3622"/>
              <a:ext cx="653" cy="169"/>
            </a:xfrm>
            <a:prstGeom prst="rect">
              <a:avLst/>
            </a:prstGeom>
            <a:noFill/>
            <a:ln w="9525">
              <a:noFill/>
              <a:miter lim="800000"/>
              <a:headEnd/>
              <a:tailEnd/>
            </a:ln>
          </p:spPr>
          <p:txBody>
            <a:bodyPr wrap="none" lIns="0" tIns="0" rIns="0" bIns="0"/>
            <a:lstStyle/>
            <a:p>
              <a:pPr>
                <a:lnSpc>
                  <a:spcPct val="90000"/>
                </a:lnSpc>
              </a:pPr>
              <a:r>
                <a:rPr lang="en-US" b="1">
                  <a:sym typeface="Symbol" pitchFamily="18" charset="2"/>
                </a:rPr>
                <a:t></a:t>
              </a:r>
              <a:r>
                <a:rPr lang="en-US" b="1"/>
                <a:t> </a:t>
              </a:r>
              <a:r>
                <a:rPr lang="en-US" b="1">
                  <a:sym typeface="Symbol" pitchFamily="18" charset="2"/>
                </a:rPr>
                <a:t></a:t>
              </a:r>
              <a:r>
                <a:rPr lang="en-US" b="1"/>
                <a:t>62 mV</a:t>
              </a:r>
              <a:endParaRPr lang="en-US" b="1" baseline="30000">
                <a:sym typeface="Symbol" pitchFamily="18" charset="2"/>
              </a:endParaRPr>
            </a:p>
          </p:txBody>
        </p:sp>
        <p:pic>
          <p:nvPicPr>
            <p:cNvPr id="30754" name="Picture 41" descr="48_08_ModelingNeuron-L"/>
            <p:cNvPicPr>
              <a:picLocks noChangeAspect="1" noChangeArrowheads="1"/>
            </p:cNvPicPr>
            <p:nvPr/>
          </p:nvPicPr>
          <p:blipFill>
            <a:blip r:embed="rId4"/>
            <a:srcRect l="68059" t="84889" r="13538" b="2835"/>
            <a:stretch>
              <a:fillRect/>
            </a:stretch>
          </p:blipFill>
          <p:spPr bwMode="auto">
            <a:xfrm>
              <a:off x="3870" y="3427"/>
              <a:ext cx="991" cy="446"/>
            </a:xfrm>
            <a:prstGeom prst="rect">
              <a:avLst/>
            </a:prstGeom>
            <a:noFill/>
            <a:ln w="9525">
              <a:noFill/>
              <a:miter lim="800000"/>
              <a:headEnd/>
              <a:tailEnd/>
            </a:ln>
          </p:spPr>
        </p:pic>
      </p:grpSp>
    </p:spTree>
    <p:extLst>
      <p:ext uri="{BB962C8B-B14F-4D97-AF65-F5344CB8AC3E}">
        <p14:creationId xmlns:p14="http://schemas.microsoft.com/office/powerpoint/2010/main" val="556283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69" descr="48_11_ActionPotential_5-U"/>
          <p:cNvPicPr>
            <a:picLocks noChangeAspect="1" noChangeArrowheads="1"/>
          </p:cNvPicPr>
          <p:nvPr/>
        </p:nvPicPr>
        <p:blipFill>
          <a:blip r:embed="rId3"/>
          <a:srcRect/>
          <a:stretch>
            <a:fillRect/>
          </a:stretch>
        </p:blipFill>
        <p:spPr bwMode="auto">
          <a:xfrm>
            <a:off x="296863" y="136525"/>
            <a:ext cx="8548687" cy="6584950"/>
          </a:xfrm>
          <a:prstGeom prst="rect">
            <a:avLst/>
          </a:prstGeom>
          <a:noFill/>
          <a:ln w="9525">
            <a:noFill/>
            <a:miter lim="800000"/>
            <a:headEnd/>
            <a:tailEnd/>
          </a:ln>
        </p:spPr>
      </p:pic>
      <p:sp>
        <p:nvSpPr>
          <p:cNvPr id="53251" name="Text Box 3"/>
          <p:cNvSpPr txBox="1">
            <a:spLocks noChangeArrowheads="1"/>
          </p:cNvSpPr>
          <p:nvPr/>
        </p:nvSpPr>
        <p:spPr bwMode="auto">
          <a:xfrm>
            <a:off x="407988" y="4568825"/>
            <a:ext cx="1652587" cy="212725"/>
          </a:xfrm>
          <a:prstGeom prst="rect">
            <a:avLst/>
          </a:prstGeom>
          <a:noFill/>
          <a:ln w="9525">
            <a:noFill/>
            <a:miter lim="800000"/>
            <a:headEnd/>
            <a:tailEnd/>
          </a:ln>
        </p:spPr>
        <p:txBody>
          <a:bodyPr wrap="none" lIns="0" tIns="0" rIns="0" bIns="0"/>
          <a:lstStyle/>
          <a:p>
            <a:pPr>
              <a:lnSpc>
                <a:spcPct val="90000"/>
              </a:lnSpc>
            </a:pPr>
            <a:r>
              <a:rPr lang="en-US" sz="1400" b="1"/>
              <a:t>OUTSIDE OF CELL</a:t>
            </a:r>
          </a:p>
        </p:txBody>
      </p:sp>
      <p:sp>
        <p:nvSpPr>
          <p:cNvPr id="53252" name="Text Box 5"/>
          <p:cNvSpPr txBox="1">
            <a:spLocks noChangeArrowheads="1"/>
          </p:cNvSpPr>
          <p:nvPr/>
        </p:nvSpPr>
        <p:spPr bwMode="auto">
          <a:xfrm>
            <a:off x="414338" y="5780088"/>
            <a:ext cx="1428750" cy="185737"/>
          </a:xfrm>
          <a:prstGeom prst="rect">
            <a:avLst/>
          </a:prstGeom>
          <a:noFill/>
          <a:ln w="9525">
            <a:noFill/>
            <a:miter lim="800000"/>
            <a:headEnd/>
            <a:tailEnd/>
          </a:ln>
        </p:spPr>
        <p:txBody>
          <a:bodyPr wrap="none" lIns="0" tIns="0" rIns="0" bIns="0"/>
          <a:lstStyle/>
          <a:p>
            <a:pPr>
              <a:lnSpc>
                <a:spcPct val="90000"/>
              </a:lnSpc>
            </a:pPr>
            <a:r>
              <a:rPr lang="en-US" sz="1400" b="1"/>
              <a:t>INSIDE OF CELL</a:t>
            </a:r>
          </a:p>
        </p:txBody>
      </p:sp>
      <p:sp>
        <p:nvSpPr>
          <p:cNvPr id="53253" name="Text Box 6"/>
          <p:cNvSpPr txBox="1">
            <a:spLocks noChangeArrowheads="1"/>
          </p:cNvSpPr>
          <p:nvPr/>
        </p:nvSpPr>
        <p:spPr bwMode="auto">
          <a:xfrm>
            <a:off x="825500" y="6018213"/>
            <a:ext cx="1427163" cy="212725"/>
          </a:xfrm>
          <a:prstGeom prst="rect">
            <a:avLst/>
          </a:prstGeom>
          <a:noFill/>
          <a:ln w="9525">
            <a:noFill/>
            <a:miter lim="800000"/>
            <a:headEnd/>
            <a:tailEnd/>
          </a:ln>
        </p:spPr>
        <p:txBody>
          <a:bodyPr wrap="none" lIns="0" tIns="0" rIns="0" bIns="0"/>
          <a:lstStyle/>
          <a:p>
            <a:pPr>
              <a:lnSpc>
                <a:spcPct val="90000"/>
              </a:lnSpc>
            </a:pPr>
            <a:r>
              <a:rPr lang="en-US" sz="1400" b="1"/>
              <a:t>Inactivation loop</a:t>
            </a:r>
          </a:p>
        </p:txBody>
      </p:sp>
      <p:sp>
        <p:nvSpPr>
          <p:cNvPr id="53254" name="Text Box 7"/>
          <p:cNvSpPr txBox="1">
            <a:spLocks noChangeArrowheads="1"/>
          </p:cNvSpPr>
          <p:nvPr/>
        </p:nvSpPr>
        <p:spPr bwMode="auto">
          <a:xfrm>
            <a:off x="2709863" y="4581525"/>
            <a:ext cx="725487" cy="398463"/>
          </a:xfrm>
          <a:prstGeom prst="rect">
            <a:avLst/>
          </a:prstGeom>
          <a:noFill/>
          <a:ln w="9525">
            <a:noFill/>
            <a:miter lim="800000"/>
            <a:headEnd/>
            <a:tailEnd/>
          </a:ln>
        </p:spPr>
        <p:txBody>
          <a:bodyPr wrap="none" lIns="0" tIns="0" rIns="0" bIns="0"/>
          <a:lstStyle/>
          <a:p>
            <a:pPr>
              <a:lnSpc>
                <a:spcPct val="90000"/>
              </a:lnSpc>
            </a:pPr>
            <a:r>
              <a:rPr lang="en-US" sz="1400" b="1"/>
              <a:t>Sodium</a:t>
            </a:r>
            <a:br>
              <a:rPr lang="en-US" sz="1400" b="1"/>
            </a:br>
            <a:r>
              <a:rPr lang="en-US" sz="1400" b="1"/>
              <a:t>channel</a:t>
            </a:r>
          </a:p>
        </p:txBody>
      </p:sp>
      <p:sp>
        <p:nvSpPr>
          <p:cNvPr id="53255" name="Text Box 8"/>
          <p:cNvSpPr txBox="1">
            <a:spLocks noChangeArrowheads="1"/>
          </p:cNvSpPr>
          <p:nvPr/>
        </p:nvSpPr>
        <p:spPr bwMode="auto">
          <a:xfrm>
            <a:off x="3589338" y="4587875"/>
            <a:ext cx="949325" cy="411163"/>
          </a:xfrm>
          <a:prstGeom prst="rect">
            <a:avLst/>
          </a:prstGeom>
          <a:noFill/>
          <a:ln w="9525">
            <a:noFill/>
            <a:miter lim="800000"/>
            <a:headEnd/>
            <a:tailEnd/>
          </a:ln>
        </p:spPr>
        <p:txBody>
          <a:bodyPr wrap="none" lIns="0" tIns="0" rIns="0" bIns="0"/>
          <a:lstStyle/>
          <a:p>
            <a:pPr>
              <a:lnSpc>
                <a:spcPct val="90000"/>
              </a:lnSpc>
            </a:pPr>
            <a:r>
              <a:rPr lang="en-US" sz="1400" b="1"/>
              <a:t>Potassium</a:t>
            </a:r>
            <a:br>
              <a:rPr lang="en-US" sz="1400" b="1"/>
            </a:br>
            <a:r>
              <a:rPr lang="en-US" sz="1400" b="1"/>
              <a:t>channel</a:t>
            </a:r>
          </a:p>
        </p:txBody>
      </p:sp>
      <p:sp>
        <p:nvSpPr>
          <p:cNvPr id="53256" name="Text Box 9"/>
          <p:cNvSpPr txBox="1">
            <a:spLocks noChangeArrowheads="1"/>
          </p:cNvSpPr>
          <p:nvPr/>
        </p:nvSpPr>
        <p:spPr bwMode="auto">
          <a:xfrm>
            <a:off x="4991100" y="2220913"/>
            <a:ext cx="725488" cy="398462"/>
          </a:xfrm>
          <a:prstGeom prst="rect">
            <a:avLst/>
          </a:prstGeom>
          <a:noFill/>
          <a:ln w="9525">
            <a:noFill/>
            <a:miter lim="800000"/>
            <a:headEnd/>
            <a:tailEnd/>
          </a:ln>
        </p:spPr>
        <p:txBody>
          <a:bodyPr wrap="none" lIns="0" tIns="0" rIns="0" bIns="0"/>
          <a:lstStyle/>
          <a:p>
            <a:pPr>
              <a:lnSpc>
                <a:spcPct val="90000"/>
              </a:lnSpc>
            </a:pPr>
            <a:r>
              <a:rPr lang="en-US" sz="1400" b="1"/>
              <a:t>Action</a:t>
            </a:r>
            <a:br>
              <a:rPr lang="en-US" sz="1400" b="1"/>
            </a:br>
            <a:r>
              <a:rPr lang="en-US" sz="1400" b="1"/>
              <a:t>potential</a:t>
            </a:r>
          </a:p>
        </p:txBody>
      </p:sp>
      <p:sp>
        <p:nvSpPr>
          <p:cNvPr id="53257" name="Text Box 10"/>
          <p:cNvSpPr txBox="1">
            <a:spLocks noChangeArrowheads="1"/>
          </p:cNvSpPr>
          <p:nvPr/>
        </p:nvSpPr>
        <p:spPr bwMode="auto">
          <a:xfrm>
            <a:off x="4964113" y="3144838"/>
            <a:ext cx="896937" cy="200025"/>
          </a:xfrm>
          <a:prstGeom prst="rect">
            <a:avLst/>
          </a:prstGeom>
          <a:noFill/>
          <a:ln w="9525">
            <a:noFill/>
            <a:miter lim="800000"/>
            <a:headEnd/>
            <a:tailEnd/>
          </a:ln>
        </p:spPr>
        <p:txBody>
          <a:bodyPr wrap="none" lIns="0" tIns="0" rIns="0" bIns="0"/>
          <a:lstStyle/>
          <a:p>
            <a:pPr>
              <a:lnSpc>
                <a:spcPct val="90000"/>
              </a:lnSpc>
            </a:pPr>
            <a:r>
              <a:rPr lang="en-US" sz="1400" b="1"/>
              <a:t>Threshold</a:t>
            </a:r>
          </a:p>
        </p:txBody>
      </p:sp>
      <p:sp>
        <p:nvSpPr>
          <p:cNvPr id="53258" name="Text Box 11"/>
          <p:cNvSpPr txBox="1">
            <a:spLocks noChangeArrowheads="1"/>
          </p:cNvSpPr>
          <p:nvPr/>
        </p:nvSpPr>
        <p:spPr bwMode="auto">
          <a:xfrm>
            <a:off x="5149850" y="4151313"/>
            <a:ext cx="1465263" cy="227012"/>
          </a:xfrm>
          <a:prstGeom prst="rect">
            <a:avLst/>
          </a:prstGeom>
          <a:noFill/>
          <a:ln w="9525">
            <a:noFill/>
            <a:miter lim="800000"/>
            <a:headEnd/>
            <a:tailEnd/>
          </a:ln>
        </p:spPr>
        <p:txBody>
          <a:bodyPr wrap="none" lIns="0" tIns="0" rIns="0" bIns="0"/>
          <a:lstStyle/>
          <a:p>
            <a:pPr>
              <a:lnSpc>
                <a:spcPct val="90000"/>
              </a:lnSpc>
            </a:pPr>
            <a:r>
              <a:rPr lang="en-US" sz="1400" b="1"/>
              <a:t>Resting potential</a:t>
            </a:r>
          </a:p>
        </p:txBody>
      </p:sp>
      <p:sp>
        <p:nvSpPr>
          <p:cNvPr id="53259" name="Text Box 12"/>
          <p:cNvSpPr txBox="1">
            <a:spLocks noChangeArrowheads="1"/>
          </p:cNvSpPr>
          <p:nvPr/>
        </p:nvSpPr>
        <p:spPr bwMode="auto">
          <a:xfrm>
            <a:off x="4937125" y="4403725"/>
            <a:ext cx="434975" cy="187325"/>
          </a:xfrm>
          <a:prstGeom prst="rect">
            <a:avLst/>
          </a:prstGeom>
          <a:noFill/>
          <a:ln w="9525">
            <a:noFill/>
            <a:miter lim="800000"/>
            <a:headEnd/>
            <a:tailEnd/>
          </a:ln>
        </p:spPr>
        <p:txBody>
          <a:bodyPr wrap="none" lIns="0" tIns="0" rIns="0" bIns="0"/>
          <a:lstStyle/>
          <a:p>
            <a:pPr>
              <a:lnSpc>
                <a:spcPct val="90000"/>
              </a:lnSpc>
            </a:pPr>
            <a:r>
              <a:rPr lang="en-US" sz="1400" b="1"/>
              <a:t>Time</a:t>
            </a:r>
          </a:p>
        </p:txBody>
      </p:sp>
      <p:sp>
        <p:nvSpPr>
          <p:cNvPr id="53260" name="Text Box 13"/>
          <p:cNvSpPr txBox="1">
            <a:spLocks noChangeArrowheads="1"/>
          </p:cNvSpPr>
          <p:nvPr/>
        </p:nvSpPr>
        <p:spPr bwMode="auto">
          <a:xfrm rot="-5400000">
            <a:off x="3548856" y="3053557"/>
            <a:ext cx="1704975" cy="411162"/>
          </a:xfrm>
          <a:prstGeom prst="rect">
            <a:avLst/>
          </a:prstGeom>
          <a:noFill/>
          <a:ln w="9525">
            <a:noFill/>
            <a:miter lim="800000"/>
            <a:headEnd/>
            <a:tailEnd/>
          </a:ln>
        </p:spPr>
        <p:txBody>
          <a:bodyPr wrap="none" lIns="0" tIns="0" rIns="0" bIns="0"/>
          <a:lstStyle/>
          <a:p>
            <a:pPr algn="ctr">
              <a:lnSpc>
                <a:spcPct val="90000"/>
              </a:lnSpc>
            </a:pPr>
            <a:r>
              <a:rPr lang="en-US" sz="1400" b="1"/>
              <a:t>Membrane potential</a:t>
            </a:r>
            <a:br>
              <a:rPr lang="en-US" sz="1400" b="1"/>
            </a:br>
            <a:r>
              <a:rPr lang="en-US" sz="1400" b="1"/>
              <a:t>(mV)</a:t>
            </a:r>
          </a:p>
        </p:txBody>
      </p:sp>
      <p:sp>
        <p:nvSpPr>
          <p:cNvPr id="53261" name="Text Box 14"/>
          <p:cNvSpPr txBox="1">
            <a:spLocks noChangeArrowheads="1"/>
          </p:cNvSpPr>
          <p:nvPr/>
        </p:nvSpPr>
        <p:spPr bwMode="auto">
          <a:xfrm>
            <a:off x="4565650" y="2024063"/>
            <a:ext cx="322263" cy="188912"/>
          </a:xfrm>
          <a:prstGeom prst="rect">
            <a:avLst/>
          </a:prstGeom>
          <a:noFill/>
          <a:ln w="9525">
            <a:noFill/>
            <a:miter lim="800000"/>
            <a:headEnd/>
            <a:tailEnd/>
          </a:ln>
        </p:spPr>
        <p:txBody>
          <a:bodyPr wrap="none" lIns="0" tIns="0" rIns="0" bIns="0"/>
          <a:lstStyle/>
          <a:p>
            <a:pPr>
              <a:lnSpc>
                <a:spcPct val="90000"/>
              </a:lnSpc>
            </a:pPr>
            <a:r>
              <a:rPr lang="en-US" sz="1400" b="1">
                <a:sym typeface="Symbol" pitchFamily="18" charset="2"/>
              </a:rPr>
              <a:t></a:t>
            </a:r>
            <a:r>
              <a:rPr lang="en-US" sz="1400" b="1"/>
              <a:t>50</a:t>
            </a:r>
          </a:p>
        </p:txBody>
      </p:sp>
      <p:sp>
        <p:nvSpPr>
          <p:cNvPr id="53262" name="Text Box 15"/>
          <p:cNvSpPr txBox="1">
            <a:spLocks noChangeArrowheads="1"/>
          </p:cNvSpPr>
          <p:nvPr/>
        </p:nvSpPr>
        <p:spPr bwMode="auto">
          <a:xfrm>
            <a:off x="4457700" y="4273550"/>
            <a:ext cx="415925" cy="201613"/>
          </a:xfrm>
          <a:prstGeom prst="rect">
            <a:avLst/>
          </a:prstGeom>
          <a:noFill/>
          <a:ln w="9525">
            <a:noFill/>
            <a:miter lim="800000"/>
            <a:headEnd/>
            <a:tailEnd/>
          </a:ln>
        </p:spPr>
        <p:txBody>
          <a:bodyPr wrap="none" lIns="0" tIns="0" rIns="0" bIns="0"/>
          <a:lstStyle/>
          <a:p>
            <a:pPr>
              <a:lnSpc>
                <a:spcPct val="90000"/>
              </a:lnSpc>
            </a:pPr>
            <a:r>
              <a:rPr lang="en-US" sz="1400" b="1">
                <a:sym typeface="Symbol" pitchFamily="18" charset="2"/>
              </a:rPr>
              <a:t></a:t>
            </a:r>
            <a:r>
              <a:rPr lang="en-US" sz="1400" b="1"/>
              <a:t>100</a:t>
            </a:r>
          </a:p>
        </p:txBody>
      </p:sp>
      <p:sp>
        <p:nvSpPr>
          <p:cNvPr id="53263" name="Text Box 16"/>
          <p:cNvSpPr txBox="1">
            <a:spLocks noChangeArrowheads="1"/>
          </p:cNvSpPr>
          <p:nvPr/>
        </p:nvSpPr>
        <p:spPr bwMode="auto">
          <a:xfrm>
            <a:off x="4556125" y="3551238"/>
            <a:ext cx="323850" cy="201612"/>
          </a:xfrm>
          <a:prstGeom prst="rect">
            <a:avLst/>
          </a:prstGeom>
          <a:noFill/>
          <a:ln w="9525">
            <a:noFill/>
            <a:miter lim="800000"/>
            <a:headEnd/>
            <a:tailEnd/>
          </a:ln>
        </p:spPr>
        <p:txBody>
          <a:bodyPr wrap="none" lIns="0" tIns="0" rIns="0" bIns="0"/>
          <a:lstStyle/>
          <a:p>
            <a:pPr>
              <a:lnSpc>
                <a:spcPct val="90000"/>
              </a:lnSpc>
            </a:pPr>
            <a:r>
              <a:rPr lang="en-US" sz="1400" b="1">
                <a:sym typeface="Symbol" pitchFamily="18" charset="2"/>
              </a:rPr>
              <a:t></a:t>
            </a:r>
            <a:r>
              <a:rPr lang="en-US" sz="1400" b="1"/>
              <a:t>50</a:t>
            </a:r>
          </a:p>
        </p:txBody>
      </p:sp>
      <p:sp>
        <p:nvSpPr>
          <p:cNvPr id="53264" name="Text Box 17"/>
          <p:cNvSpPr txBox="1">
            <a:spLocks noChangeArrowheads="1"/>
          </p:cNvSpPr>
          <p:nvPr/>
        </p:nvSpPr>
        <p:spPr bwMode="auto">
          <a:xfrm>
            <a:off x="4748213" y="2805113"/>
            <a:ext cx="152400" cy="161925"/>
          </a:xfrm>
          <a:prstGeom prst="rect">
            <a:avLst/>
          </a:prstGeom>
          <a:noFill/>
          <a:ln w="9525">
            <a:noFill/>
            <a:miter lim="800000"/>
            <a:headEnd/>
            <a:tailEnd/>
          </a:ln>
        </p:spPr>
        <p:txBody>
          <a:bodyPr wrap="none" lIns="0" tIns="0" rIns="0" bIns="0"/>
          <a:lstStyle/>
          <a:p>
            <a:pPr>
              <a:lnSpc>
                <a:spcPct val="90000"/>
              </a:lnSpc>
            </a:pPr>
            <a:r>
              <a:rPr lang="en-US" sz="1400" b="1"/>
              <a:t>0</a:t>
            </a:r>
          </a:p>
        </p:txBody>
      </p:sp>
      <p:sp>
        <p:nvSpPr>
          <p:cNvPr id="53265" name="Text Box 18"/>
          <p:cNvSpPr txBox="1">
            <a:spLocks noChangeArrowheads="1"/>
          </p:cNvSpPr>
          <p:nvPr/>
        </p:nvSpPr>
        <p:spPr bwMode="auto">
          <a:xfrm>
            <a:off x="4651375" y="615950"/>
            <a:ext cx="322263" cy="188913"/>
          </a:xfrm>
          <a:prstGeom prst="rect">
            <a:avLst/>
          </a:prstGeom>
          <a:noFill/>
          <a:ln w="9525">
            <a:noFill/>
            <a:miter lim="800000"/>
            <a:headEnd/>
            <a:tailEnd/>
          </a:ln>
        </p:spPr>
        <p:txBody>
          <a:bodyPr wrap="none" lIns="0" tIns="0" rIns="0" bIns="0"/>
          <a:lstStyle/>
          <a:p>
            <a:pPr>
              <a:lnSpc>
                <a:spcPct val="90000"/>
              </a:lnSpc>
            </a:pPr>
            <a:r>
              <a:rPr lang="en-US" sz="1400" b="1">
                <a:sym typeface="Symbol" pitchFamily="18" charset="2"/>
              </a:rPr>
              <a:t>Na</a:t>
            </a:r>
            <a:r>
              <a:rPr lang="en-US" sz="1400" b="1" baseline="32000">
                <a:sym typeface="Symbol" pitchFamily="18" charset="2"/>
              </a:rPr>
              <a:t></a:t>
            </a:r>
          </a:p>
        </p:txBody>
      </p:sp>
      <p:sp>
        <p:nvSpPr>
          <p:cNvPr id="53266" name="Text Box 19"/>
          <p:cNvSpPr txBox="1">
            <a:spLocks noChangeArrowheads="1"/>
          </p:cNvSpPr>
          <p:nvPr/>
        </p:nvSpPr>
        <p:spPr bwMode="auto">
          <a:xfrm>
            <a:off x="4659313" y="862013"/>
            <a:ext cx="322262" cy="188912"/>
          </a:xfrm>
          <a:prstGeom prst="rect">
            <a:avLst/>
          </a:prstGeom>
          <a:noFill/>
          <a:ln w="9525">
            <a:noFill/>
            <a:miter lim="800000"/>
            <a:headEnd/>
            <a:tailEnd/>
          </a:ln>
        </p:spPr>
        <p:txBody>
          <a:bodyPr wrap="none" lIns="0" tIns="0" rIns="0" bIns="0"/>
          <a:lstStyle/>
          <a:p>
            <a:pPr>
              <a:lnSpc>
                <a:spcPct val="90000"/>
              </a:lnSpc>
            </a:pPr>
            <a:r>
              <a:rPr lang="en-US" sz="1400" b="1">
                <a:sym typeface="Symbol" pitchFamily="18" charset="2"/>
              </a:rPr>
              <a:t>K</a:t>
            </a:r>
            <a:r>
              <a:rPr lang="en-US" sz="1400" b="1" baseline="32000">
                <a:sym typeface="Symbol" pitchFamily="18" charset="2"/>
              </a:rPr>
              <a:t></a:t>
            </a:r>
          </a:p>
        </p:txBody>
      </p:sp>
      <p:sp>
        <p:nvSpPr>
          <p:cNvPr id="53267" name="Text Box 20"/>
          <p:cNvSpPr txBox="1">
            <a:spLocks noChangeArrowheads="1"/>
          </p:cNvSpPr>
          <p:nvPr/>
        </p:nvSpPr>
        <p:spPr bwMode="auto">
          <a:xfrm>
            <a:off x="4419600" y="373063"/>
            <a:ext cx="322263" cy="188912"/>
          </a:xfrm>
          <a:prstGeom prst="rect">
            <a:avLst/>
          </a:prstGeom>
          <a:noFill/>
          <a:ln w="9525">
            <a:noFill/>
            <a:miter lim="800000"/>
            <a:headEnd/>
            <a:tailEnd/>
          </a:ln>
        </p:spPr>
        <p:txBody>
          <a:bodyPr wrap="none" lIns="0" tIns="0" rIns="0" bIns="0"/>
          <a:lstStyle/>
          <a:p>
            <a:pPr>
              <a:lnSpc>
                <a:spcPct val="90000"/>
              </a:lnSpc>
            </a:pPr>
            <a:r>
              <a:rPr lang="en-US" sz="1400" b="1">
                <a:sym typeface="Symbol" pitchFamily="18" charset="2"/>
              </a:rPr>
              <a:t>Key</a:t>
            </a:r>
            <a:endParaRPr lang="en-US" sz="1400" b="1"/>
          </a:p>
        </p:txBody>
      </p:sp>
      <p:sp>
        <p:nvSpPr>
          <p:cNvPr id="53268" name="Line 21"/>
          <p:cNvSpPr>
            <a:spLocks noChangeShapeType="1"/>
          </p:cNvSpPr>
          <p:nvPr/>
        </p:nvSpPr>
        <p:spPr bwMode="auto">
          <a:xfrm>
            <a:off x="5343525" y="3346450"/>
            <a:ext cx="0" cy="384175"/>
          </a:xfrm>
          <a:prstGeom prst="line">
            <a:avLst/>
          </a:prstGeom>
          <a:noFill/>
          <a:ln w="12700">
            <a:solidFill>
              <a:schemeClr val="tx1"/>
            </a:solidFill>
            <a:round/>
            <a:headEnd/>
            <a:tailEnd/>
          </a:ln>
        </p:spPr>
        <p:txBody>
          <a:bodyPr wrap="none" anchor="ctr"/>
          <a:lstStyle/>
          <a:p>
            <a:endParaRPr lang="en-US"/>
          </a:p>
        </p:txBody>
      </p:sp>
      <p:sp>
        <p:nvSpPr>
          <p:cNvPr id="53269" name="Line 22"/>
          <p:cNvSpPr>
            <a:spLocks noChangeShapeType="1"/>
          </p:cNvSpPr>
          <p:nvPr/>
        </p:nvSpPr>
        <p:spPr bwMode="auto">
          <a:xfrm>
            <a:off x="5727700" y="3584575"/>
            <a:ext cx="39688" cy="238125"/>
          </a:xfrm>
          <a:prstGeom prst="line">
            <a:avLst/>
          </a:prstGeom>
          <a:noFill/>
          <a:ln w="12700">
            <a:solidFill>
              <a:srgbClr val="0072CA"/>
            </a:solidFill>
            <a:round/>
            <a:headEnd/>
            <a:tailEnd/>
          </a:ln>
        </p:spPr>
        <p:txBody>
          <a:bodyPr wrap="none" anchor="ctr"/>
          <a:lstStyle/>
          <a:p>
            <a:endParaRPr lang="en-US"/>
          </a:p>
        </p:txBody>
      </p:sp>
      <p:sp>
        <p:nvSpPr>
          <p:cNvPr id="53270" name="Line 23"/>
          <p:cNvSpPr>
            <a:spLocks noChangeShapeType="1"/>
          </p:cNvSpPr>
          <p:nvPr/>
        </p:nvSpPr>
        <p:spPr bwMode="auto">
          <a:xfrm>
            <a:off x="4921250" y="4021138"/>
            <a:ext cx="198438" cy="185737"/>
          </a:xfrm>
          <a:prstGeom prst="line">
            <a:avLst/>
          </a:prstGeom>
          <a:noFill/>
          <a:ln w="12700">
            <a:solidFill>
              <a:schemeClr val="tx1"/>
            </a:solidFill>
            <a:round/>
            <a:headEnd/>
            <a:tailEnd/>
          </a:ln>
        </p:spPr>
        <p:txBody>
          <a:bodyPr wrap="none" anchor="ctr"/>
          <a:lstStyle/>
          <a:p>
            <a:endParaRPr lang="en-US"/>
          </a:p>
        </p:txBody>
      </p:sp>
      <p:sp>
        <p:nvSpPr>
          <p:cNvPr id="53271" name="Line 24"/>
          <p:cNvSpPr>
            <a:spLocks noChangeShapeType="1"/>
          </p:cNvSpPr>
          <p:nvPr/>
        </p:nvSpPr>
        <p:spPr bwMode="auto">
          <a:xfrm>
            <a:off x="5397500" y="4497388"/>
            <a:ext cx="2235200" cy="0"/>
          </a:xfrm>
          <a:prstGeom prst="line">
            <a:avLst/>
          </a:prstGeom>
          <a:noFill/>
          <a:ln w="12700">
            <a:solidFill>
              <a:schemeClr val="tx1"/>
            </a:solidFill>
            <a:round/>
            <a:headEnd/>
            <a:tailEnd type="triangle" w="med" len="med"/>
          </a:ln>
        </p:spPr>
        <p:txBody>
          <a:bodyPr wrap="none" anchor="ctr"/>
          <a:lstStyle/>
          <a:p>
            <a:endParaRPr lang="en-US"/>
          </a:p>
        </p:txBody>
      </p:sp>
      <p:sp>
        <p:nvSpPr>
          <p:cNvPr id="53272" name="Line 25"/>
          <p:cNvSpPr>
            <a:spLocks noChangeShapeType="1"/>
          </p:cNvSpPr>
          <p:nvPr/>
        </p:nvSpPr>
        <p:spPr bwMode="auto">
          <a:xfrm flipH="1">
            <a:off x="2606675" y="4960938"/>
            <a:ext cx="290513" cy="250825"/>
          </a:xfrm>
          <a:prstGeom prst="line">
            <a:avLst/>
          </a:prstGeom>
          <a:noFill/>
          <a:ln w="12700">
            <a:solidFill>
              <a:schemeClr val="tx1"/>
            </a:solidFill>
            <a:round/>
            <a:headEnd/>
            <a:tailEnd/>
          </a:ln>
        </p:spPr>
        <p:txBody>
          <a:bodyPr wrap="none" anchor="ctr"/>
          <a:lstStyle/>
          <a:p>
            <a:endParaRPr lang="en-US"/>
          </a:p>
        </p:txBody>
      </p:sp>
      <p:sp>
        <p:nvSpPr>
          <p:cNvPr id="53273" name="Line 26"/>
          <p:cNvSpPr>
            <a:spLocks noChangeShapeType="1"/>
          </p:cNvSpPr>
          <p:nvPr/>
        </p:nvSpPr>
        <p:spPr bwMode="auto">
          <a:xfrm flipH="1">
            <a:off x="3465513" y="4960938"/>
            <a:ext cx="317500" cy="250825"/>
          </a:xfrm>
          <a:prstGeom prst="line">
            <a:avLst/>
          </a:prstGeom>
          <a:noFill/>
          <a:ln w="12700">
            <a:solidFill>
              <a:schemeClr val="tx1"/>
            </a:solidFill>
            <a:round/>
            <a:headEnd/>
            <a:tailEnd/>
          </a:ln>
        </p:spPr>
        <p:txBody>
          <a:bodyPr wrap="none" anchor="ctr"/>
          <a:lstStyle/>
          <a:p>
            <a:endParaRPr lang="en-US"/>
          </a:p>
        </p:txBody>
      </p:sp>
      <p:sp>
        <p:nvSpPr>
          <p:cNvPr id="53274" name="Line 27"/>
          <p:cNvSpPr>
            <a:spLocks noChangeShapeType="1"/>
          </p:cNvSpPr>
          <p:nvPr/>
        </p:nvSpPr>
        <p:spPr bwMode="auto">
          <a:xfrm flipH="1">
            <a:off x="2262188" y="6019800"/>
            <a:ext cx="238125" cy="66675"/>
          </a:xfrm>
          <a:prstGeom prst="line">
            <a:avLst/>
          </a:prstGeom>
          <a:noFill/>
          <a:ln w="12700">
            <a:solidFill>
              <a:schemeClr val="tx1"/>
            </a:solidFill>
            <a:round/>
            <a:headEnd/>
            <a:tailEnd/>
          </a:ln>
        </p:spPr>
        <p:txBody>
          <a:bodyPr wrap="none" anchor="ctr"/>
          <a:lstStyle/>
          <a:p>
            <a:endParaRPr lang="en-US"/>
          </a:p>
        </p:txBody>
      </p:sp>
      <p:grpSp>
        <p:nvGrpSpPr>
          <p:cNvPr id="2" name="Group 30"/>
          <p:cNvGrpSpPr>
            <a:grpSpLocks/>
          </p:cNvGrpSpPr>
          <p:nvPr/>
        </p:nvGrpSpPr>
        <p:grpSpPr bwMode="auto">
          <a:xfrm>
            <a:off x="754063" y="4100513"/>
            <a:ext cx="211137" cy="212725"/>
            <a:chOff x="225" y="2133"/>
            <a:chExt cx="133" cy="134"/>
          </a:xfrm>
        </p:grpSpPr>
        <p:sp>
          <p:nvSpPr>
            <p:cNvPr id="53313" name="Oval 28"/>
            <p:cNvSpPr>
              <a:spLocks noChangeArrowheads="1"/>
            </p:cNvSpPr>
            <p:nvPr/>
          </p:nvSpPr>
          <p:spPr bwMode="auto">
            <a:xfrm>
              <a:off x="225" y="2133"/>
              <a:ext cx="133" cy="134"/>
            </a:xfrm>
            <a:prstGeom prst="ellipse">
              <a:avLst/>
            </a:prstGeom>
            <a:solidFill>
              <a:srgbClr val="0072CA"/>
            </a:solidFill>
            <a:ln w="12700">
              <a:noFill/>
              <a:round/>
              <a:headEnd/>
              <a:tailEnd/>
            </a:ln>
          </p:spPr>
          <p:txBody>
            <a:bodyPr wrap="none" anchor="ctr"/>
            <a:lstStyle/>
            <a:p>
              <a:endParaRPr lang="en-US" sz="2400">
                <a:latin typeface="Times" pitchFamily="18" charset="0"/>
              </a:endParaRPr>
            </a:p>
          </p:txBody>
        </p:sp>
        <p:sp>
          <p:nvSpPr>
            <p:cNvPr id="53314" name="Text Box 29"/>
            <p:cNvSpPr txBox="1">
              <a:spLocks noChangeArrowheads="1"/>
            </p:cNvSpPr>
            <p:nvPr/>
          </p:nvSpPr>
          <p:spPr bwMode="auto">
            <a:xfrm>
              <a:off x="261" y="2141"/>
              <a:ext cx="91" cy="126"/>
            </a:xfrm>
            <a:prstGeom prst="rect">
              <a:avLst/>
            </a:prstGeom>
            <a:noFill/>
            <a:ln w="9525">
              <a:noFill/>
              <a:miter lim="800000"/>
              <a:headEnd/>
              <a:tailEnd/>
            </a:ln>
          </p:spPr>
          <p:txBody>
            <a:bodyPr wrap="none" lIns="0" tIns="0" rIns="0" bIns="0"/>
            <a:lstStyle/>
            <a:p>
              <a:pPr>
                <a:lnSpc>
                  <a:spcPct val="90000"/>
                </a:lnSpc>
              </a:pPr>
              <a:r>
                <a:rPr lang="en-US" sz="1400" b="1">
                  <a:solidFill>
                    <a:schemeClr val="bg1"/>
                  </a:solidFill>
                </a:rPr>
                <a:t>2</a:t>
              </a:r>
            </a:p>
          </p:txBody>
        </p:sp>
      </p:grpSp>
      <p:grpSp>
        <p:nvGrpSpPr>
          <p:cNvPr id="3" name="Group 31"/>
          <p:cNvGrpSpPr>
            <a:grpSpLocks/>
          </p:cNvGrpSpPr>
          <p:nvPr/>
        </p:nvGrpSpPr>
        <p:grpSpPr bwMode="auto">
          <a:xfrm>
            <a:off x="338138" y="6303963"/>
            <a:ext cx="211137" cy="212725"/>
            <a:chOff x="225" y="2133"/>
            <a:chExt cx="133" cy="134"/>
          </a:xfrm>
        </p:grpSpPr>
        <p:sp>
          <p:nvSpPr>
            <p:cNvPr id="53311" name="Oval 32"/>
            <p:cNvSpPr>
              <a:spLocks noChangeArrowheads="1"/>
            </p:cNvSpPr>
            <p:nvPr/>
          </p:nvSpPr>
          <p:spPr bwMode="auto">
            <a:xfrm>
              <a:off x="225" y="2133"/>
              <a:ext cx="133" cy="134"/>
            </a:xfrm>
            <a:prstGeom prst="ellipse">
              <a:avLst/>
            </a:prstGeom>
            <a:solidFill>
              <a:srgbClr val="0072CA"/>
            </a:solidFill>
            <a:ln w="12700">
              <a:noFill/>
              <a:round/>
              <a:headEnd/>
              <a:tailEnd/>
            </a:ln>
          </p:spPr>
          <p:txBody>
            <a:bodyPr wrap="none" anchor="ctr"/>
            <a:lstStyle/>
            <a:p>
              <a:endParaRPr lang="en-US" sz="2400">
                <a:latin typeface="Times" pitchFamily="18" charset="0"/>
              </a:endParaRPr>
            </a:p>
          </p:txBody>
        </p:sp>
        <p:sp>
          <p:nvSpPr>
            <p:cNvPr id="53312" name="Text Box 33"/>
            <p:cNvSpPr txBox="1">
              <a:spLocks noChangeArrowheads="1"/>
            </p:cNvSpPr>
            <p:nvPr/>
          </p:nvSpPr>
          <p:spPr bwMode="auto">
            <a:xfrm>
              <a:off x="261" y="2141"/>
              <a:ext cx="91" cy="126"/>
            </a:xfrm>
            <a:prstGeom prst="rect">
              <a:avLst/>
            </a:prstGeom>
            <a:noFill/>
            <a:ln w="9525">
              <a:noFill/>
              <a:miter lim="800000"/>
              <a:headEnd/>
              <a:tailEnd/>
            </a:ln>
          </p:spPr>
          <p:txBody>
            <a:bodyPr wrap="none" lIns="0" tIns="0" rIns="0" bIns="0"/>
            <a:lstStyle/>
            <a:p>
              <a:pPr>
                <a:lnSpc>
                  <a:spcPct val="90000"/>
                </a:lnSpc>
              </a:pPr>
              <a:r>
                <a:rPr lang="en-US" sz="1400" b="1">
                  <a:solidFill>
                    <a:schemeClr val="bg1"/>
                  </a:solidFill>
                </a:rPr>
                <a:t>1</a:t>
              </a:r>
            </a:p>
          </p:txBody>
        </p:sp>
      </p:grpSp>
      <p:grpSp>
        <p:nvGrpSpPr>
          <p:cNvPr id="4" name="Group 34"/>
          <p:cNvGrpSpPr>
            <a:grpSpLocks/>
          </p:cNvGrpSpPr>
          <p:nvPr/>
        </p:nvGrpSpPr>
        <p:grpSpPr bwMode="auto">
          <a:xfrm>
            <a:off x="722313" y="2016125"/>
            <a:ext cx="211137" cy="212725"/>
            <a:chOff x="225" y="2133"/>
            <a:chExt cx="133" cy="134"/>
          </a:xfrm>
        </p:grpSpPr>
        <p:sp>
          <p:nvSpPr>
            <p:cNvPr id="53309" name="Oval 35"/>
            <p:cNvSpPr>
              <a:spLocks noChangeArrowheads="1"/>
            </p:cNvSpPr>
            <p:nvPr/>
          </p:nvSpPr>
          <p:spPr bwMode="auto">
            <a:xfrm>
              <a:off x="225" y="2133"/>
              <a:ext cx="133" cy="134"/>
            </a:xfrm>
            <a:prstGeom prst="ellipse">
              <a:avLst/>
            </a:prstGeom>
            <a:solidFill>
              <a:srgbClr val="0072CA"/>
            </a:solidFill>
            <a:ln w="12700">
              <a:noFill/>
              <a:round/>
              <a:headEnd/>
              <a:tailEnd/>
            </a:ln>
          </p:spPr>
          <p:txBody>
            <a:bodyPr wrap="none" anchor="ctr"/>
            <a:lstStyle/>
            <a:p>
              <a:endParaRPr lang="en-US" sz="2400">
                <a:latin typeface="Times" pitchFamily="18" charset="0"/>
              </a:endParaRPr>
            </a:p>
          </p:txBody>
        </p:sp>
        <p:sp>
          <p:nvSpPr>
            <p:cNvPr id="53310" name="Text Box 36"/>
            <p:cNvSpPr txBox="1">
              <a:spLocks noChangeArrowheads="1"/>
            </p:cNvSpPr>
            <p:nvPr/>
          </p:nvSpPr>
          <p:spPr bwMode="auto">
            <a:xfrm>
              <a:off x="261" y="2141"/>
              <a:ext cx="91" cy="126"/>
            </a:xfrm>
            <a:prstGeom prst="rect">
              <a:avLst/>
            </a:prstGeom>
            <a:noFill/>
            <a:ln w="9525">
              <a:noFill/>
              <a:miter lim="800000"/>
              <a:headEnd/>
              <a:tailEnd/>
            </a:ln>
          </p:spPr>
          <p:txBody>
            <a:bodyPr wrap="none" lIns="0" tIns="0" rIns="0" bIns="0"/>
            <a:lstStyle/>
            <a:p>
              <a:pPr>
                <a:lnSpc>
                  <a:spcPct val="90000"/>
                </a:lnSpc>
              </a:pPr>
              <a:r>
                <a:rPr lang="en-US" sz="1400" b="1">
                  <a:solidFill>
                    <a:schemeClr val="bg1"/>
                  </a:solidFill>
                </a:rPr>
                <a:t>3</a:t>
              </a:r>
            </a:p>
          </p:txBody>
        </p:sp>
      </p:grpSp>
      <p:grpSp>
        <p:nvGrpSpPr>
          <p:cNvPr id="5" name="Group 37"/>
          <p:cNvGrpSpPr>
            <a:grpSpLocks/>
          </p:cNvGrpSpPr>
          <p:nvPr/>
        </p:nvGrpSpPr>
        <p:grpSpPr bwMode="auto">
          <a:xfrm>
            <a:off x="5391150" y="1819275"/>
            <a:ext cx="211138" cy="212725"/>
            <a:chOff x="225" y="2133"/>
            <a:chExt cx="133" cy="134"/>
          </a:xfrm>
        </p:grpSpPr>
        <p:sp>
          <p:nvSpPr>
            <p:cNvPr id="53307" name="Oval 38"/>
            <p:cNvSpPr>
              <a:spLocks noChangeArrowheads="1"/>
            </p:cNvSpPr>
            <p:nvPr/>
          </p:nvSpPr>
          <p:spPr bwMode="auto">
            <a:xfrm>
              <a:off x="225" y="2133"/>
              <a:ext cx="133" cy="134"/>
            </a:xfrm>
            <a:prstGeom prst="ellipse">
              <a:avLst/>
            </a:prstGeom>
            <a:solidFill>
              <a:srgbClr val="0072CA"/>
            </a:solidFill>
            <a:ln w="12700">
              <a:noFill/>
              <a:round/>
              <a:headEnd/>
              <a:tailEnd/>
            </a:ln>
          </p:spPr>
          <p:txBody>
            <a:bodyPr wrap="none" anchor="ctr"/>
            <a:lstStyle/>
            <a:p>
              <a:endParaRPr lang="en-US" sz="2400">
                <a:latin typeface="Times" pitchFamily="18" charset="0"/>
              </a:endParaRPr>
            </a:p>
          </p:txBody>
        </p:sp>
        <p:sp>
          <p:nvSpPr>
            <p:cNvPr id="53308" name="Text Box 39"/>
            <p:cNvSpPr txBox="1">
              <a:spLocks noChangeArrowheads="1"/>
            </p:cNvSpPr>
            <p:nvPr/>
          </p:nvSpPr>
          <p:spPr bwMode="auto">
            <a:xfrm>
              <a:off x="261" y="2141"/>
              <a:ext cx="91" cy="126"/>
            </a:xfrm>
            <a:prstGeom prst="rect">
              <a:avLst/>
            </a:prstGeom>
            <a:noFill/>
            <a:ln w="9525">
              <a:noFill/>
              <a:miter lim="800000"/>
              <a:headEnd/>
              <a:tailEnd/>
            </a:ln>
          </p:spPr>
          <p:txBody>
            <a:bodyPr wrap="none" lIns="0" tIns="0" rIns="0" bIns="0"/>
            <a:lstStyle/>
            <a:p>
              <a:pPr>
                <a:lnSpc>
                  <a:spcPct val="90000"/>
                </a:lnSpc>
              </a:pPr>
              <a:r>
                <a:rPr lang="en-US" sz="1400" b="1">
                  <a:solidFill>
                    <a:schemeClr val="bg1"/>
                  </a:solidFill>
                </a:rPr>
                <a:t>4</a:t>
              </a:r>
            </a:p>
          </p:txBody>
        </p:sp>
      </p:grpSp>
      <p:grpSp>
        <p:nvGrpSpPr>
          <p:cNvPr id="6" name="Group 40"/>
          <p:cNvGrpSpPr>
            <a:grpSpLocks/>
          </p:cNvGrpSpPr>
          <p:nvPr/>
        </p:nvGrpSpPr>
        <p:grpSpPr bwMode="auto">
          <a:xfrm>
            <a:off x="5418138" y="6303963"/>
            <a:ext cx="211137" cy="212725"/>
            <a:chOff x="225" y="2133"/>
            <a:chExt cx="133" cy="134"/>
          </a:xfrm>
        </p:grpSpPr>
        <p:sp>
          <p:nvSpPr>
            <p:cNvPr id="53305" name="Oval 41"/>
            <p:cNvSpPr>
              <a:spLocks noChangeArrowheads="1"/>
            </p:cNvSpPr>
            <p:nvPr/>
          </p:nvSpPr>
          <p:spPr bwMode="auto">
            <a:xfrm>
              <a:off x="225" y="2133"/>
              <a:ext cx="133" cy="134"/>
            </a:xfrm>
            <a:prstGeom prst="ellipse">
              <a:avLst/>
            </a:prstGeom>
            <a:solidFill>
              <a:srgbClr val="0072CA"/>
            </a:solidFill>
            <a:ln w="12700">
              <a:noFill/>
              <a:round/>
              <a:headEnd/>
              <a:tailEnd/>
            </a:ln>
          </p:spPr>
          <p:txBody>
            <a:bodyPr wrap="none" anchor="ctr"/>
            <a:lstStyle/>
            <a:p>
              <a:endParaRPr lang="en-US" sz="2400">
                <a:latin typeface="Times" pitchFamily="18" charset="0"/>
              </a:endParaRPr>
            </a:p>
          </p:txBody>
        </p:sp>
        <p:sp>
          <p:nvSpPr>
            <p:cNvPr id="53306" name="Text Box 42"/>
            <p:cNvSpPr txBox="1">
              <a:spLocks noChangeArrowheads="1"/>
            </p:cNvSpPr>
            <p:nvPr/>
          </p:nvSpPr>
          <p:spPr bwMode="auto">
            <a:xfrm>
              <a:off x="261" y="2141"/>
              <a:ext cx="91" cy="126"/>
            </a:xfrm>
            <a:prstGeom prst="rect">
              <a:avLst/>
            </a:prstGeom>
            <a:noFill/>
            <a:ln w="9525">
              <a:noFill/>
              <a:miter lim="800000"/>
              <a:headEnd/>
              <a:tailEnd/>
            </a:ln>
          </p:spPr>
          <p:txBody>
            <a:bodyPr wrap="none" lIns="0" tIns="0" rIns="0" bIns="0"/>
            <a:lstStyle/>
            <a:p>
              <a:pPr>
                <a:lnSpc>
                  <a:spcPct val="90000"/>
                </a:lnSpc>
              </a:pPr>
              <a:r>
                <a:rPr lang="en-US" sz="1400" b="1">
                  <a:solidFill>
                    <a:schemeClr val="bg1"/>
                  </a:solidFill>
                </a:rPr>
                <a:t>5</a:t>
              </a:r>
            </a:p>
          </p:txBody>
        </p:sp>
      </p:grpSp>
      <p:grpSp>
        <p:nvGrpSpPr>
          <p:cNvPr id="7" name="Group 43"/>
          <p:cNvGrpSpPr>
            <a:grpSpLocks/>
          </p:cNvGrpSpPr>
          <p:nvPr/>
        </p:nvGrpSpPr>
        <p:grpSpPr bwMode="auto">
          <a:xfrm>
            <a:off x="5178425" y="3763963"/>
            <a:ext cx="211138" cy="212725"/>
            <a:chOff x="225" y="2133"/>
            <a:chExt cx="133" cy="134"/>
          </a:xfrm>
        </p:grpSpPr>
        <p:sp>
          <p:nvSpPr>
            <p:cNvPr id="53303" name="Oval 44"/>
            <p:cNvSpPr>
              <a:spLocks noChangeArrowheads="1"/>
            </p:cNvSpPr>
            <p:nvPr/>
          </p:nvSpPr>
          <p:spPr bwMode="auto">
            <a:xfrm>
              <a:off x="225" y="2133"/>
              <a:ext cx="133" cy="134"/>
            </a:xfrm>
            <a:prstGeom prst="ellipse">
              <a:avLst/>
            </a:prstGeom>
            <a:solidFill>
              <a:srgbClr val="0072CA"/>
            </a:solidFill>
            <a:ln w="12700">
              <a:noFill/>
              <a:round/>
              <a:headEnd/>
              <a:tailEnd/>
            </a:ln>
          </p:spPr>
          <p:txBody>
            <a:bodyPr wrap="none" anchor="ctr"/>
            <a:lstStyle/>
            <a:p>
              <a:endParaRPr lang="en-US" sz="2400">
                <a:latin typeface="Times" pitchFamily="18" charset="0"/>
              </a:endParaRPr>
            </a:p>
          </p:txBody>
        </p:sp>
        <p:sp>
          <p:nvSpPr>
            <p:cNvPr id="53304" name="Text Box 45"/>
            <p:cNvSpPr txBox="1">
              <a:spLocks noChangeArrowheads="1"/>
            </p:cNvSpPr>
            <p:nvPr/>
          </p:nvSpPr>
          <p:spPr bwMode="auto">
            <a:xfrm>
              <a:off x="261" y="2141"/>
              <a:ext cx="91" cy="126"/>
            </a:xfrm>
            <a:prstGeom prst="rect">
              <a:avLst/>
            </a:prstGeom>
            <a:noFill/>
            <a:ln w="9525">
              <a:noFill/>
              <a:miter lim="800000"/>
              <a:headEnd/>
              <a:tailEnd/>
            </a:ln>
          </p:spPr>
          <p:txBody>
            <a:bodyPr wrap="none" lIns="0" tIns="0" rIns="0" bIns="0"/>
            <a:lstStyle/>
            <a:p>
              <a:pPr>
                <a:lnSpc>
                  <a:spcPct val="90000"/>
                </a:lnSpc>
              </a:pPr>
              <a:r>
                <a:rPr lang="en-US" sz="1400" b="1">
                  <a:solidFill>
                    <a:schemeClr val="bg1"/>
                  </a:solidFill>
                </a:rPr>
                <a:t>1</a:t>
              </a:r>
            </a:p>
          </p:txBody>
        </p:sp>
      </p:grpSp>
      <p:grpSp>
        <p:nvGrpSpPr>
          <p:cNvPr id="8" name="Group 46"/>
          <p:cNvGrpSpPr>
            <a:grpSpLocks/>
          </p:cNvGrpSpPr>
          <p:nvPr/>
        </p:nvGrpSpPr>
        <p:grpSpPr bwMode="auto">
          <a:xfrm>
            <a:off x="5589588" y="3379788"/>
            <a:ext cx="211137" cy="212725"/>
            <a:chOff x="225" y="2133"/>
            <a:chExt cx="133" cy="134"/>
          </a:xfrm>
        </p:grpSpPr>
        <p:sp>
          <p:nvSpPr>
            <p:cNvPr id="53301" name="Oval 47"/>
            <p:cNvSpPr>
              <a:spLocks noChangeArrowheads="1"/>
            </p:cNvSpPr>
            <p:nvPr/>
          </p:nvSpPr>
          <p:spPr bwMode="auto">
            <a:xfrm>
              <a:off x="225" y="2133"/>
              <a:ext cx="133" cy="134"/>
            </a:xfrm>
            <a:prstGeom prst="ellipse">
              <a:avLst/>
            </a:prstGeom>
            <a:solidFill>
              <a:srgbClr val="0072CA"/>
            </a:solidFill>
            <a:ln w="12700">
              <a:noFill/>
              <a:round/>
              <a:headEnd/>
              <a:tailEnd/>
            </a:ln>
          </p:spPr>
          <p:txBody>
            <a:bodyPr wrap="none" anchor="ctr"/>
            <a:lstStyle/>
            <a:p>
              <a:endParaRPr lang="en-US" sz="2400">
                <a:latin typeface="Times" pitchFamily="18" charset="0"/>
              </a:endParaRPr>
            </a:p>
          </p:txBody>
        </p:sp>
        <p:sp>
          <p:nvSpPr>
            <p:cNvPr id="53302" name="Text Box 48"/>
            <p:cNvSpPr txBox="1">
              <a:spLocks noChangeArrowheads="1"/>
            </p:cNvSpPr>
            <p:nvPr/>
          </p:nvSpPr>
          <p:spPr bwMode="auto">
            <a:xfrm>
              <a:off x="261" y="2141"/>
              <a:ext cx="91" cy="126"/>
            </a:xfrm>
            <a:prstGeom prst="rect">
              <a:avLst/>
            </a:prstGeom>
            <a:noFill/>
            <a:ln w="9525">
              <a:noFill/>
              <a:miter lim="800000"/>
              <a:headEnd/>
              <a:tailEnd/>
            </a:ln>
          </p:spPr>
          <p:txBody>
            <a:bodyPr wrap="none" lIns="0" tIns="0" rIns="0" bIns="0"/>
            <a:lstStyle/>
            <a:p>
              <a:pPr>
                <a:lnSpc>
                  <a:spcPct val="90000"/>
                </a:lnSpc>
              </a:pPr>
              <a:r>
                <a:rPr lang="en-US" sz="1400" b="1">
                  <a:solidFill>
                    <a:schemeClr val="bg1"/>
                  </a:solidFill>
                </a:rPr>
                <a:t>2</a:t>
              </a:r>
            </a:p>
          </p:txBody>
        </p:sp>
      </p:grpSp>
      <p:grpSp>
        <p:nvGrpSpPr>
          <p:cNvPr id="9" name="Group 49"/>
          <p:cNvGrpSpPr>
            <a:grpSpLocks/>
          </p:cNvGrpSpPr>
          <p:nvPr/>
        </p:nvGrpSpPr>
        <p:grpSpPr bwMode="auto">
          <a:xfrm>
            <a:off x="5775325" y="2692400"/>
            <a:ext cx="211138" cy="212725"/>
            <a:chOff x="225" y="2133"/>
            <a:chExt cx="133" cy="134"/>
          </a:xfrm>
        </p:grpSpPr>
        <p:sp>
          <p:nvSpPr>
            <p:cNvPr id="53299" name="Oval 50"/>
            <p:cNvSpPr>
              <a:spLocks noChangeArrowheads="1"/>
            </p:cNvSpPr>
            <p:nvPr/>
          </p:nvSpPr>
          <p:spPr bwMode="auto">
            <a:xfrm>
              <a:off x="225" y="2133"/>
              <a:ext cx="133" cy="134"/>
            </a:xfrm>
            <a:prstGeom prst="ellipse">
              <a:avLst/>
            </a:prstGeom>
            <a:solidFill>
              <a:srgbClr val="0072CA"/>
            </a:solidFill>
            <a:ln w="12700">
              <a:noFill/>
              <a:round/>
              <a:headEnd/>
              <a:tailEnd/>
            </a:ln>
          </p:spPr>
          <p:txBody>
            <a:bodyPr wrap="none" anchor="ctr"/>
            <a:lstStyle/>
            <a:p>
              <a:endParaRPr lang="en-US" sz="2400">
                <a:latin typeface="Times" pitchFamily="18" charset="0"/>
              </a:endParaRPr>
            </a:p>
          </p:txBody>
        </p:sp>
        <p:sp>
          <p:nvSpPr>
            <p:cNvPr id="53300" name="Text Box 51"/>
            <p:cNvSpPr txBox="1">
              <a:spLocks noChangeArrowheads="1"/>
            </p:cNvSpPr>
            <p:nvPr/>
          </p:nvSpPr>
          <p:spPr bwMode="auto">
            <a:xfrm>
              <a:off x="261" y="2141"/>
              <a:ext cx="91" cy="126"/>
            </a:xfrm>
            <a:prstGeom prst="rect">
              <a:avLst/>
            </a:prstGeom>
            <a:noFill/>
            <a:ln w="9525">
              <a:noFill/>
              <a:miter lim="800000"/>
              <a:headEnd/>
              <a:tailEnd/>
            </a:ln>
          </p:spPr>
          <p:txBody>
            <a:bodyPr wrap="none" lIns="0" tIns="0" rIns="0" bIns="0"/>
            <a:lstStyle/>
            <a:p>
              <a:pPr>
                <a:lnSpc>
                  <a:spcPct val="90000"/>
                </a:lnSpc>
              </a:pPr>
              <a:r>
                <a:rPr lang="en-US" sz="1400" b="1">
                  <a:solidFill>
                    <a:schemeClr val="bg1"/>
                  </a:solidFill>
                </a:rPr>
                <a:t>3</a:t>
              </a:r>
            </a:p>
          </p:txBody>
        </p:sp>
      </p:grpSp>
      <p:grpSp>
        <p:nvGrpSpPr>
          <p:cNvPr id="10" name="Group 52"/>
          <p:cNvGrpSpPr>
            <a:grpSpLocks/>
          </p:cNvGrpSpPr>
          <p:nvPr/>
        </p:nvGrpSpPr>
        <p:grpSpPr bwMode="auto">
          <a:xfrm>
            <a:off x="6356350" y="3168650"/>
            <a:ext cx="211138" cy="212725"/>
            <a:chOff x="225" y="2133"/>
            <a:chExt cx="133" cy="134"/>
          </a:xfrm>
        </p:grpSpPr>
        <p:sp>
          <p:nvSpPr>
            <p:cNvPr id="53297" name="Oval 53"/>
            <p:cNvSpPr>
              <a:spLocks noChangeArrowheads="1"/>
            </p:cNvSpPr>
            <p:nvPr/>
          </p:nvSpPr>
          <p:spPr bwMode="auto">
            <a:xfrm>
              <a:off x="225" y="2133"/>
              <a:ext cx="133" cy="134"/>
            </a:xfrm>
            <a:prstGeom prst="ellipse">
              <a:avLst/>
            </a:prstGeom>
            <a:solidFill>
              <a:srgbClr val="0072CA"/>
            </a:solidFill>
            <a:ln w="12700">
              <a:noFill/>
              <a:round/>
              <a:headEnd/>
              <a:tailEnd/>
            </a:ln>
          </p:spPr>
          <p:txBody>
            <a:bodyPr wrap="none" anchor="ctr"/>
            <a:lstStyle/>
            <a:p>
              <a:endParaRPr lang="en-US" sz="2400">
                <a:latin typeface="Times" pitchFamily="18" charset="0"/>
              </a:endParaRPr>
            </a:p>
          </p:txBody>
        </p:sp>
        <p:sp>
          <p:nvSpPr>
            <p:cNvPr id="53298" name="Text Box 54"/>
            <p:cNvSpPr txBox="1">
              <a:spLocks noChangeArrowheads="1"/>
            </p:cNvSpPr>
            <p:nvPr/>
          </p:nvSpPr>
          <p:spPr bwMode="auto">
            <a:xfrm>
              <a:off x="261" y="2141"/>
              <a:ext cx="91" cy="126"/>
            </a:xfrm>
            <a:prstGeom prst="rect">
              <a:avLst/>
            </a:prstGeom>
            <a:noFill/>
            <a:ln w="9525">
              <a:noFill/>
              <a:miter lim="800000"/>
              <a:headEnd/>
              <a:tailEnd/>
            </a:ln>
          </p:spPr>
          <p:txBody>
            <a:bodyPr wrap="none" lIns="0" tIns="0" rIns="0" bIns="0"/>
            <a:lstStyle/>
            <a:p>
              <a:pPr>
                <a:lnSpc>
                  <a:spcPct val="90000"/>
                </a:lnSpc>
              </a:pPr>
              <a:r>
                <a:rPr lang="en-US" sz="1400" b="1">
                  <a:solidFill>
                    <a:schemeClr val="bg1"/>
                  </a:solidFill>
                </a:rPr>
                <a:t>4</a:t>
              </a:r>
            </a:p>
          </p:txBody>
        </p:sp>
      </p:grpSp>
      <p:grpSp>
        <p:nvGrpSpPr>
          <p:cNvPr id="11" name="Group 55"/>
          <p:cNvGrpSpPr>
            <a:grpSpLocks/>
          </p:cNvGrpSpPr>
          <p:nvPr/>
        </p:nvGrpSpPr>
        <p:grpSpPr bwMode="auto">
          <a:xfrm>
            <a:off x="6421438" y="3830638"/>
            <a:ext cx="211137" cy="212725"/>
            <a:chOff x="225" y="2133"/>
            <a:chExt cx="133" cy="134"/>
          </a:xfrm>
        </p:grpSpPr>
        <p:sp>
          <p:nvSpPr>
            <p:cNvPr id="53295" name="Oval 56"/>
            <p:cNvSpPr>
              <a:spLocks noChangeArrowheads="1"/>
            </p:cNvSpPr>
            <p:nvPr/>
          </p:nvSpPr>
          <p:spPr bwMode="auto">
            <a:xfrm>
              <a:off x="225" y="2133"/>
              <a:ext cx="133" cy="134"/>
            </a:xfrm>
            <a:prstGeom prst="ellipse">
              <a:avLst/>
            </a:prstGeom>
            <a:solidFill>
              <a:srgbClr val="0072CA"/>
            </a:solidFill>
            <a:ln w="12700">
              <a:noFill/>
              <a:round/>
              <a:headEnd/>
              <a:tailEnd/>
            </a:ln>
          </p:spPr>
          <p:txBody>
            <a:bodyPr wrap="none" anchor="ctr"/>
            <a:lstStyle/>
            <a:p>
              <a:endParaRPr lang="en-US" sz="2400">
                <a:latin typeface="Times" pitchFamily="18" charset="0"/>
              </a:endParaRPr>
            </a:p>
          </p:txBody>
        </p:sp>
        <p:sp>
          <p:nvSpPr>
            <p:cNvPr id="53296" name="Text Box 57"/>
            <p:cNvSpPr txBox="1">
              <a:spLocks noChangeArrowheads="1"/>
            </p:cNvSpPr>
            <p:nvPr/>
          </p:nvSpPr>
          <p:spPr bwMode="auto">
            <a:xfrm>
              <a:off x="261" y="2141"/>
              <a:ext cx="91" cy="126"/>
            </a:xfrm>
            <a:prstGeom prst="rect">
              <a:avLst/>
            </a:prstGeom>
            <a:noFill/>
            <a:ln w="9525">
              <a:noFill/>
              <a:miter lim="800000"/>
              <a:headEnd/>
              <a:tailEnd/>
            </a:ln>
          </p:spPr>
          <p:txBody>
            <a:bodyPr wrap="none" lIns="0" tIns="0" rIns="0" bIns="0"/>
            <a:lstStyle/>
            <a:p>
              <a:pPr>
                <a:lnSpc>
                  <a:spcPct val="90000"/>
                </a:lnSpc>
              </a:pPr>
              <a:r>
                <a:rPr lang="en-US" sz="1400" b="1">
                  <a:solidFill>
                    <a:schemeClr val="bg1"/>
                  </a:solidFill>
                </a:rPr>
                <a:t>5</a:t>
              </a:r>
            </a:p>
          </p:txBody>
        </p:sp>
      </p:grpSp>
      <p:grpSp>
        <p:nvGrpSpPr>
          <p:cNvPr id="12" name="Group 58"/>
          <p:cNvGrpSpPr>
            <a:grpSpLocks/>
          </p:cNvGrpSpPr>
          <p:nvPr/>
        </p:nvGrpSpPr>
        <p:grpSpPr bwMode="auto">
          <a:xfrm>
            <a:off x="7070725" y="3763963"/>
            <a:ext cx="211138" cy="212725"/>
            <a:chOff x="225" y="2133"/>
            <a:chExt cx="133" cy="134"/>
          </a:xfrm>
        </p:grpSpPr>
        <p:sp>
          <p:nvSpPr>
            <p:cNvPr id="53293" name="Oval 59"/>
            <p:cNvSpPr>
              <a:spLocks noChangeArrowheads="1"/>
            </p:cNvSpPr>
            <p:nvPr/>
          </p:nvSpPr>
          <p:spPr bwMode="auto">
            <a:xfrm>
              <a:off x="225" y="2133"/>
              <a:ext cx="133" cy="134"/>
            </a:xfrm>
            <a:prstGeom prst="ellipse">
              <a:avLst/>
            </a:prstGeom>
            <a:solidFill>
              <a:srgbClr val="0072CA"/>
            </a:solidFill>
            <a:ln w="12700">
              <a:noFill/>
              <a:round/>
              <a:headEnd/>
              <a:tailEnd/>
            </a:ln>
          </p:spPr>
          <p:txBody>
            <a:bodyPr wrap="none" anchor="ctr"/>
            <a:lstStyle/>
            <a:p>
              <a:endParaRPr lang="en-US" sz="2400">
                <a:latin typeface="Times" pitchFamily="18" charset="0"/>
              </a:endParaRPr>
            </a:p>
          </p:txBody>
        </p:sp>
        <p:sp>
          <p:nvSpPr>
            <p:cNvPr id="53294" name="Text Box 60"/>
            <p:cNvSpPr txBox="1">
              <a:spLocks noChangeArrowheads="1"/>
            </p:cNvSpPr>
            <p:nvPr/>
          </p:nvSpPr>
          <p:spPr bwMode="auto">
            <a:xfrm>
              <a:off x="261" y="2141"/>
              <a:ext cx="91" cy="126"/>
            </a:xfrm>
            <a:prstGeom prst="rect">
              <a:avLst/>
            </a:prstGeom>
            <a:noFill/>
            <a:ln w="9525">
              <a:noFill/>
              <a:miter lim="800000"/>
              <a:headEnd/>
              <a:tailEnd/>
            </a:ln>
          </p:spPr>
          <p:txBody>
            <a:bodyPr wrap="none" lIns="0" tIns="0" rIns="0" bIns="0"/>
            <a:lstStyle/>
            <a:p>
              <a:pPr>
                <a:lnSpc>
                  <a:spcPct val="90000"/>
                </a:lnSpc>
              </a:pPr>
              <a:r>
                <a:rPr lang="en-US" sz="1400" b="1">
                  <a:solidFill>
                    <a:schemeClr val="bg1"/>
                  </a:solidFill>
                </a:rPr>
                <a:t>1</a:t>
              </a:r>
            </a:p>
          </p:txBody>
        </p:sp>
      </p:grpSp>
      <p:sp>
        <p:nvSpPr>
          <p:cNvPr id="53286" name="Text Box 61"/>
          <p:cNvSpPr txBox="1">
            <a:spLocks noChangeArrowheads="1"/>
          </p:cNvSpPr>
          <p:nvPr/>
        </p:nvSpPr>
        <p:spPr bwMode="auto">
          <a:xfrm>
            <a:off x="587375" y="6297613"/>
            <a:ext cx="1216025" cy="225425"/>
          </a:xfrm>
          <a:prstGeom prst="rect">
            <a:avLst/>
          </a:prstGeom>
          <a:solidFill>
            <a:srgbClr val="EF1A23"/>
          </a:solidFill>
          <a:ln w="9525">
            <a:noFill/>
            <a:miter lim="800000"/>
            <a:headEnd/>
            <a:tailEnd/>
          </a:ln>
        </p:spPr>
        <p:txBody>
          <a:bodyPr wrap="none" lIns="0" tIns="0" rIns="0" bIns="0"/>
          <a:lstStyle/>
          <a:p>
            <a:pPr algn="ctr"/>
            <a:r>
              <a:rPr lang="en-US" sz="1400" b="1">
                <a:solidFill>
                  <a:schemeClr val="bg1"/>
                </a:solidFill>
              </a:rPr>
              <a:t>Resting state</a:t>
            </a:r>
          </a:p>
        </p:txBody>
      </p:sp>
      <p:sp>
        <p:nvSpPr>
          <p:cNvPr id="53287" name="Text Box 62"/>
          <p:cNvSpPr txBox="1">
            <a:spLocks noChangeArrowheads="1"/>
          </p:cNvSpPr>
          <p:nvPr/>
        </p:nvSpPr>
        <p:spPr bwMode="auto">
          <a:xfrm>
            <a:off x="5659438" y="6303963"/>
            <a:ext cx="1136650" cy="225425"/>
          </a:xfrm>
          <a:prstGeom prst="rect">
            <a:avLst/>
          </a:prstGeom>
          <a:solidFill>
            <a:srgbClr val="8A1379"/>
          </a:solidFill>
          <a:ln w="9525">
            <a:noFill/>
            <a:miter lim="800000"/>
            <a:headEnd/>
            <a:tailEnd/>
          </a:ln>
        </p:spPr>
        <p:txBody>
          <a:bodyPr wrap="none" lIns="0" tIns="0" rIns="0" bIns="0"/>
          <a:lstStyle/>
          <a:p>
            <a:pPr algn="ctr"/>
            <a:r>
              <a:rPr lang="en-US" sz="1400" b="1">
                <a:solidFill>
                  <a:schemeClr val="bg1"/>
                </a:solidFill>
              </a:rPr>
              <a:t>Undershoot</a:t>
            </a:r>
          </a:p>
        </p:txBody>
      </p:sp>
      <p:sp>
        <p:nvSpPr>
          <p:cNvPr id="53288" name="Text Box 63"/>
          <p:cNvSpPr txBox="1">
            <a:spLocks noChangeArrowheads="1"/>
          </p:cNvSpPr>
          <p:nvPr/>
        </p:nvSpPr>
        <p:spPr bwMode="auto">
          <a:xfrm>
            <a:off x="990600" y="4094163"/>
            <a:ext cx="1389063" cy="238125"/>
          </a:xfrm>
          <a:prstGeom prst="rect">
            <a:avLst/>
          </a:prstGeom>
          <a:solidFill>
            <a:srgbClr val="01AEEF"/>
          </a:solidFill>
          <a:ln w="9525">
            <a:noFill/>
            <a:miter lim="800000"/>
            <a:headEnd/>
            <a:tailEnd/>
          </a:ln>
        </p:spPr>
        <p:txBody>
          <a:bodyPr wrap="none" lIns="0" tIns="0" rIns="0" bIns="0"/>
          <a:lstStyle/>
          <a:p>
            <a:pPr algn="ctr"/>
            <a:r>
              <a:rPr lang="en-US" sz="1400" b="1">
                <a:solidFill>
                  <a:schemeClr val="bg1"/>
                </a:solidFill>
              </a:rPr>
              <a:t>Depolarization</a:t>
            </a:r>
          </a:p>
        </p:txBody>
      </p:sp>
      <p:sp>
        <p:nvSpPr>
          <p:cNvPr id="53289" name="Text Box 64"/>
          <p:cNvSpPr txBox="1">
            <a:spLocks noChangeArrowheads="1"/>
          </p:cNvSpPr>
          <p:nvPr/>
        </p:nvSpPr>
        <p:spPr bwMode="auto">
          <a:xfrm>
            <a:off x="992188" y="2017713"/>
            <a:ext cx="3067050" cy="239712"/>
          </a:xfrm>
          <a:prstGeom prst="rect">
            <a:avLst/>
          </a:prstGeom>
          <a:solidFill>
            <a:srgbClr val="0072CA"/>
          </a:solidFill>
          <a:ln w="9525">
            <a:noFill/>
            <a:miter lim="800000"/>
            <a:headEnd/>
            <a:tailEnd/>
          </a:ln>
        </p:spPr>
        <p:txBody>
          <a:bodyPr wrap="none" lIns="0" tIns="0" rIns="0" bIns="0"/>
          <a:lstStyle/>
          <a:p>
            <a:pPr algn="ctr"/>
            <a:r>
              <a:rPr lang="en-US" sz="1400" b="1">
                <a:solidFill>
                  <a:schemeClr val="bg1"/>
                </a:solidFill>
              </a:rPr>
              <a:t>Rising phase of the action potential</a:t>
            </a:r>
          </a:p>
        </p:txBody>
      </p:sp>
      <p:sp>
        <p:nvSpPr>
          <p:cNvPr id="53290" name="Text Box 65"/>
          <p:cNvSpPr txBox="1">
            <a:spLocks noChangeArrowheads="1"/>
          </p:cNvSpPr>
          <p:nvPr/>
        </p:nvSpPr>
        <p:spPr bwMode="auto">
          <a:xfrm>
            <a:off x="5641975" y="1812925"/>
            <a:ext cx="3146425" cy="239713"/>
          </a:xfrm>
          <a:prstGeom prst="rect">
            <a:avLst/>
          </a:prstGeom>
          <a:solidFill>
            <a:srgbClr val="01A651"/>
          </a:solidFill>
          <a:ln w="9525">
            <a:noFill/>
            <a:miter lim="800000"/>
            <a:headEnd/>
            <a:tailEnd/>
          </a:ln>
        </p:spPr>
        <p:txBody>
          <a:bodyPr wrap="none" lIns="0" tIns="0" rIns="0" bIns="0"/>
          <a:lstStyle/>
          <a:p>
            <a:pPr algn="ctr"/>
            <a:r>
              <a:rPr lang="en-US" sz="1400" b="1">
                <a:solidFill>
                  <a:schemeClr val="bg1"/>
                </a:solidFill>
              </a:rPr>
              <a:t>Falling phase of the action potential</a:t>
            </a:r>
          </a:p>
        </p:txBody>
      </p:sp>
      <p:sp>
        <p:nvSpPr>
          <p:cNvPr id="53291" name="Line 68"/>
          <p:cNvSpPr>
            <a:spLocks noChangeShapeType="1"/>
          </p:cNvSpPr>
          <p:nvPr/>
        </p:nvSpPr>
        <p:spPr bwMode="auto">
          <a:xfrm>
            <a:off x="5581650" y="2301875"/>
            <a:ext cx="569913" cy="119063"/>
          </a:xfrm>
          <a:prstGeom prst="line">
            <a:avLst/>
          </a:prstGeom>
          <a:noFill/>
          <a:ln w="12700">
            <a:solidFill>
              <a:schemeClr val="tx1"/>
            </a:solidFill>
            <a:round/>
            <a:headEnd/>
            <a:tailEnd/>
          </a:ln>
        </p:spPr>
        <p:txBody>
          <a:bodyPr wrap="none" anchor="ctr"/>
          <a:lstStyle/>
          <a:p>
            <a:endParaRPr lang="en-US"/>
          </a:p>
        </p:txBody>
      </p:sp>
      <p:sp>
        <p:nvSpPr>
          <p:cNvPr id="53292" name="Rectangle 2"/>
          <p:cNvSpPr>
            <a:spLocks noGrp="1" noChangeArrowheads="1"/>
          </p:cNvSpPr>
          <p:nvPr>
            <p:ph type="title" idx="4294967295"/>
          </p:nvPr>
        </p:nvSpPr>
        <p:spPr>
          <a:xfrm>
            <a:off x="152400" y="19050"/>
            <a:ext cx="1828800" cy="228600"/>
          </a:xfrm>
        </p:spPr>
        <p:txBody>
          <a:bodyPr>
            <a:normAutofit fontScale="90000"/>
          </a:bodyPr>
          <a:lstStyle/>
          <a:p>
            <a:pPr eaLnBrk="1" hangingPunct="1"/>
            <a:r>
              <a:rPr lang="en-US" sz="1200" b="0" smtClean="0">
                <a:solidFill>
                  <a:schemeClr val="tx1"/>
                </a:solidFill>
                <a:latin typeface="Arial" charset="0"/>
              </a:rPr>
              <a:t>Figure 48.11-5</a:t>
            </a:r>
          </a:p>
        </p:txBody>
      </p:sp>
    </p:spTree>
    <p:extLst>
      <p:ext uri="{BB962C8B-B14F-4D97-AF65-F5344CB8AC3E}">
        <p14:creationId xmlns:p14="http://schemas.microsoft.com/office/powerpoint/2010/main" val="17803326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55" descr="48_13_SchwannCells-U"/>
          <p:cNvPicPr>
            <a:picLocks noChangeAspect="1" noChangeArrowheads="1"/>
          </p:cNvPicPr>
          <p:nvPr/>
        </p:nvPicPr>
        <p:blipFill>
          <a:blip r:embed="rId3"/>
          <a:srcRect/>
          <a:stretch>
            <a:fillRect/>
          </a:stretch>
        </p:blipFill>
        <p:spPr bwMode="auto">
          <a:xfrm>
            <a:off x="601663" y="212725"/>
            <a:ext cx="7939087" cy="6584950"/>
          </a:xfrm>
          <a:prstGeom prst="rect">
            <a:avLst/>
          </a:prstGeom>
          <a:noFill/>
          <a:ln w="9525">
            <a:noFill/>
            <a:miter lim="800000"/>
            <a:headEnd/>
            <a:tailEnd/>
          </a:ln>
        </p:spPr>
      </p:pic>
      <p:sp>
        <p:nvSpPr>
          <p:cNvPr id="62467" name="Text Box 11"/>
          <p:cNvSpPr txBox="1">
            <a:spLocks noChangeArrowheads="1"/>
          </p:cNvSpPr>
          <p:nvPr/>
        </p:nvSpPr>
        <p:spPr bwMode="auto">
          <a:xfrm>
            <a:off x="871538" y="2697163"/>
            <a:ext cx="652462" cy="274637"/>
          </a:xfrm>
          <a:prstGeom prst="rect">
            <a:avLst/>
          </a:prstGeom>
          <a:noFill/>
          <a:ln w="9525">
            <a:noFill/>
            <a:miter lim="800000"/>
            <a:headEnd/>
            <a:tailEnd/>
          </a:ln>
        </p:spPr>
        <p:txBody>
          <a:bodyPr wrap="none" lIns="0" tIns="0" rIns="0" bIns="0"/>
          <a:lstStyle/>
          <a:p>
            <a:pPr>
              <a:lnSpc>
                <a:spcPct val="90000"/>
              </a:lnSpc>
            </a:pPr>
            <a:r>
              <a:rPr lang="en-US" b="1">
                <a:sym typeface="Symbol" pitchFamily="18" charset="2"/>
              </a:rPr>
              <a:t>Axon</a:t>
            </a:r>
            <a:endParaRPr lang="en-US" b="1"/>
          </a:p>
        </p:txBody>
      </p:sp>
      <p:sp>
        <p:nvSpPr>
          <p:cNvPr id="62468" name="Text Box 29"/>
          <p:cNvSpPr txBox="1">
            <a:spLocks noChangeArrowheads="1"/>
          </p:cNvSpPr>
          <p:nvPr/>
        </p:nvSpPr>
        <p:spPr bwMode="auto">
          <a:xfrm>
            <a:off x="1871663" y="2809875"/>
            <a:ext cx="1512887" cy="247650"/>
          </a:xfrm>
          <a:prstGeom prst="rect">
            <a:avLst/>
          </a:prstGeom>
          <a:noFill/>
          <a:ln w="9525">
            <a:noFill/>
            <a:miter lim="800000"/>
            <a:headEnd/>
            <a:tailEnd/>
          </a:ln>
        </p:spPr>
        <p:txBody>
          <a:bodyPr wrap="none" lIns="0" tIns="0" rIns="0" bIns="0"/>
          <a:lstStyle/>
          <a:p>
            <a:pPr>
              <a:lnSpc>
                <a:spcPct val="90000"/>
              </a:lnSpc>
            </a:pPr>
            <a:r>
              <a:rPr lang="en-US" b="1">
                <a:sym typeface="Symbol" pitchFamily="18" charset="2"/>
              </a:rPr>
              <a:t>Myelin sheath</a:t>
            </a:r>
            <a:endParaRPr lang="en-US" b="1"/>
          </a:p>
        </p:txBody>
      </p:sp>
      <p:sp>
        <p:nvSpPr>
          <p:cNvPr id="62469" name="Text Box 30"/>
          <p:cNvSpPr txBox="1">
            <a:spLocks noChangeArrowheads="1"/>
          </p:cNvSpPr>
          <p:nvPr/>
        </p:nvSpPr>
        <p:spPr bwMode="auto">
          <a:xfrm>
            <a:off x="3279775" y="1665288"/>
            <a:ext cx="1009650" cy="525462"/>
          </a:xfrm>
          <a:prstGeom prst="rect">
            <a:avLst/>
          </a:prstGeom>
          <a:noFill/>
          <a:ln w="9525">
            <a:noFill/>
            <a:miter lim="800000"/>
            <a:headEnd/>
            <a:tailEnd/>
          </a:ln>
        </p:spPr>
        <p:txBody>
          <a:bodyPr wrap="none" lIns="0" tIns="0" rIns="0" bIns="0"/>
          <a:lstStyle/>
          <a:p>
            <a:pPr>
              <a:lnSpc>
                <a:spcPct val="90000"/>
              </a:lnSpc>
            </a:pPr>
            <a:r>
              <a:rPr lang="en-US" b="1">
                <a:sym typeface="Symbol" pitchFamily="18" charset="2"/>
              </a:rPr>
              <a:t>Schwann</a:t>
            </a:r>
            <a:br>
              <a:rPr lang="en-US" b="1">
                <a:sym typeface="Symbol" pitchFamily="18" charset="2"/>
              </a:rPr>
            </a:br>
            <a:r>
              <a:rPr lang="en-US" b="1">
                <a:sym typeface="Symbol" pitchFamily="18" charset="2"/>
              </a:rPr>
              <a:t>cell</a:t>
            </a:r>
            <a:endParaRPr lang="en-US" b="1"/>
          </a:p>
        </p:txBody>
      </p:sp>
      <p:sp>
        <p:nvSpPr>
          <p:cNvPr id="62470" name="Text Box 31"/>
          <p:cNvSpPr txBox="1">
            <a:spLocks noChangeArrowheads="1"/>
          </p:cNvSpPr>
          <p:nvPr/>
        </p:nvSpPr>
        <p:spPr bwMode="auto">
          <a:xfrm>
            <a:off x="3808413" y="2592388"/>
            <a:ext cx="1076325" cy="511175"/>
          </a:xfrm>
          <a:prstGeom prst="rect">
            <a:avLst/>
          </a:prstGeom>
          <a:noFill/>
          <a:ln w="9525">
            <a:noFill/>
            <a:miter lim="800000"/>
            <a:headEnd/>
            <a:tailEnd/>
          </a:ln>
        </p:spPr>
        <p:txBody>
          <a:bodyPr wrap="none" lIns="0" tIns="0" rIns="0" bIns="0"/>
          <a:lstStyle/>
          <a:p>
            <a:pPr>
              <a:lnSpc>
                <a:spcPct val="90000"/>
              </a:lnSpc>
            </a:pPr>
            <a:r>
              <a:rPr lang="en-US" b="1">
                <a:sym typeface="Symbol" pitchFamily="18" charset="2"/>
              </a:rPr>
              <a:t>Nodes of</a:t>
            </a:r>
            <a:br>
              <a:rPr lang="en-US" b="1">
                <a:sym typeface="Symbol" pitchFamily="18" charset="2"/>
              </a:rPr>
            </a:br>
            <a:r>
              <a:rPr lang="en-US" b="1">
                <a:sym typeface="Symbol" pitchFamily="18" charset="2"/>
              </a:rPr>
              <a:t>Ranvier</a:t>
            </a:r>
            <a:endParaRPr lang="en-US" b="1"/>
          </a:p>
        </p:txBody>
      </p:sp>
      <p:sp>
        <p:nvSpPr>
          <p:cNvPr id="62471" name="Text Box 32"/>
          <p:cNvSpPr txBox="1">
            <a:spLocks noChangeArrowheads="1"/>
          </p:cNvSpPr>
          <p:nvPr/>
        </p:nvSpPr>
        <p:spPr bwMode="auto">
          <a:xfrm>
            <a:off x="6084888" y="328613"/>
            <a:ext cx="1790700" cy="260350"/>
          </a:xfrm>
          <a:prstGeom prst="rect">
            <a:avLst/>
          </a:prstGeom>
          <a:noFill/>
          <a:ln w="9525">
            <a:noFill/>
            <a:miter lim="800000"/>
            <a:headEnd/>
            <a:tailEnd/>
          </a:ln>
        </p:spPr>
        <p:txBody>
          <a:bodyPr wrap="none" lIns="0" tIns="0" rIns="0" bIns="0"/>
          <a:lstStyle/>
          <a:p>
            <a:pPr>
              <a:lnSpc>
                <a:spcPct val="90000"/>
              </a:lnSpc>
            </a:pPr>
            <a:r>
              <a:rPr lang="en-US" b="1">
                <a:sym typeface="Symbol" pitchFamily="18" charset="2"/>
              </a:rPr>
              <a:t>Node of Ranvier</a:t>
            </a:r>
            <a:endParaRPr lang="en-US" b="1"/>
          </a:p>
        </p:txBody>
      </p:sp>
      <p:sp>
        <p:nvSpPr>
          <p:cNvPr id="62472" name="Text Box 33"/>
          <p:cNvSpPr txBox="1">
            <a:spLocks noChangeArrowheads="1"/>
          </p:cNvSpPr>
          <p:nvPr/>
        </p:nvSpPr>
        <p:spPr bwMode="auto">
          <a:xfrm>
            <a:off x="6640513" y="712788"/>
            <a:ext cx="1843087" cy="247650"/>
          </a:xfrm>
          <a:prstGeom prst="rect">
            <a:avLst/>
          </a:prstGeom>
          <a:noFill/>
          <a:ln w="9525">
            <a:noFill/>
            <a:miter lim="800000"/>
            <a:headEnd/>
            <a:tailEnd/>
          </a:ln>
        </p:spPr>
        <p:txBody>
          <a:bodyPr wrap="none" lIns="0" tIns="0" rIns="0" bIns="0"/>
          <a:lstStyle/>
          <a:p>
            <a:pPr>
              <a:lnSpc>
                <a:spcPct val="90000"/>
              </a:lnSpc>
            </a:pPr>
            <a:r>
              <a:rPr lang="en-US" b="1">
                <a:sym typeface="Symbol" pitchFamily="18" charset="2"/>
              </a:rPr>
              <a:t>Layers of myelin</a:t>
            </a:r>
            <a:endParaRPr lang="en-US" b="1"/>
          </a:p>
        </p:txBody>
      </p:sp>
      <p:sp>
        <p:nvSpPr>
          <p:cNvPr id="62473" name="Text Box 34"/>
          <p:cNvSpPr txBox="1">
            <a:spLocks noChangeArrowheads="1"/>
          </p:cNvSpPr>
          <p:nvPr/>
        </p:nvSpPr>
        <p:spPr bwMode="auto">
          <a:xfrm>
            <a:off x="7896225" y="1084263"/>
            <a:ext cx="600075" cy="233362"/>
          </a:xfrm>
          <a:prstGeom prst="rect">
            <a:avLst/>
          </a:prstGeom>
          <a:noFill/>
          <a:ln w="9525">
            <a:noFill/>
            <a:miter lim="800000"/>
            <a:headEnd/>
            <a:tailEnd/>
          </a:ln>
        </p:spPr>
        <p:txBody>
          <a:bodyPr wrap="none" lIns="0" tIns="0" rIns="0" bIns="0"/>
          <a:lstStyle/>
          <a:p>
            <a:pPr>
              <a:lnSpc>
                <a:spcPct val="90000"/>
              </a:lnSpc>
            </a:pPr>
            <a:r>
              <a:rPr lang="en-US" b="1">
                <a:sym typeface="Symbol" pitchFamily="18" charset="2"/>
              </a:rPr>
              <a:t>Axon</a:t>
            </a:r>
            <a:endParaRPr lang="en-US" b="1"/>
          </a:p>
        </p:txBody>
      </p:sp>
      <p:sp>
        <p:nvSpPr>
          <p:cNvPr id="62474" name="Text Box 35"/>
          <p:cNvSpPr txBox="1">
            <a:spLocks noChangeArrowheads="1"/>
          </p:cNvSpPr>
          <p:nvPr/>
        </p:nvSpPr>
        <p:spPr bwMode="auto">
          <a:xfrm>
            <a:off x="5792788" y="2049463"/>
            <a:ext cx="1036637" cy="498475"/>
          </a:xfrm>
          <a:prstGeom prst="rect">
            <a:avLst/>
          </a:prstGeom>
          <a:noFill/>
          <a:ln w="9525">
            <a:noFill/>
            <a:miter lim="800000"/>
            <a:headEnd/>
            <a:tailEnd/>
          </a:ln>
        </p:spPr>
        <p:txBody>
          <a:bodyPr wrap="none" lIns="0" tIns="0" rIns="0" bIns="0"/>
          <a:lstStyle/>
          <a:p>
            <a:pPr>
              <a:lnSpc>
                <a:spcPct val="90000"/>
              </a:lnSpc>
            </a:pPr>
            <a:r>
              <a:rPr lang="en-US" b="1">
                <a:sym typeface="Symbol" pitchFamily="18" charset="2"/>
              </a:rPr>
              <a:t>Schwann</a:t>
            </a:r>
            <a:br>
              <a:rPr lang="en-US" b="1">
                <a:sym typeface="Symbol" pitchFamily="18" charset="2"/>
              </a:rPr>
            </a:br>
            <a:r>
              <a:rPr lang="en-US" b="1">
                <a:sym typeface="Symbol" pitchFamily="18" charset="2"/>
              </a:rPr>
              <a:t>cell</a:t>
            </a:r>
            <a:endParaRPr lang="en-US" b="1"/>
          </a:p>
        </p:txBody>
      </p:sp>
      <p:sp>
        <p:nvSpPr>
          <p:cNvPr id="62475" name="Text Box 36"/>
          <p:cNvSpPr txBox="1">
            <a:spLocks noChangeArrowheads="1"/>
          </p:cNvSpPr>
          <p:nvPr/>
        </p:nvSpPr>
        <p:spPr bwMode="auto">
          <a:xfrm>
            <a:off x="5792788" y="2592388"/>
            <a:ext cx="1498600" cy="511175"/>
          </a:xfrm>
          <a:prstGeom prst="rect">
            <a:avLst/>
          </a:prstGeom>
          <a:noFill/>
          <a:ln w="9525">
            <a:noFill/>
            <a:miter lim="800000"/>
            <a:headEnd/>
            <a:tailEnd/>
          </a:ln>
        </p:spPr>
        <p:txBody>
          <a:bodyPr wrap="none" lIns="0" tIns="0" rIns="0" bIns="0"/>
          <a:lstStyle/>
          <a:p>
            <a:pPr>
              <a:lnSpc>
                <a:spcPct val="90000"/>
              </a:lnSpc>
            </a:pPr>
            <a:r>
              <a:rPr lang="en-US" b="1">
                <a:sym typeface="Symbol" pitchFamily="18" charset="2"/>
              </a:rPr>
              <a:t>Nucleus of</a:t>
            </a:r>
            <a:br>
              <a:rPr lang="en-US" b="1">
                <a:sym typeface="Symbol" pitchFamily="18" charset="2"/>
              </a:rPr>
            </a:br>
            <a:r>
              <a:rPr lang="en-US" b="1">
                <a:sym typeface="Symbol" pitchFamily="18" charset="2"/>
              </a:rPr>
              <a:t>Schwann cell</a:t>
            </a:r>
            <a:endParaRPr lang="en-US" b="1"/>
          </a:p>
        </p:txBody>
      </p:sp>
      <p:sp>
        <p:nvSpPr>
          <p:cNvPr id="62476" name="Text Box 37"/>
          <p:cNvSpPr txBox="1">
            <a:spLocks noChangeArrowheads="1"/>
          </p:cNvSpPr>
          <p:nvPr/>
        </p:nvSpPr>
        <p:spPr bwMode="auto">
          <a:xfrm>
            <a:off x="7764463" y="6361113"/>
            <a:ext cx="758825" cy="274637"/>
          </a:xfrm>
          <a:prstGeom prst="rect">
            <a:avLst/>
          </a:prstGeom>
          <a:noFill/>
          <a:ln w="9525">
            <a:noFill/>
            <a:miter lim="800000"/>
            <a:headEnd/>
            <a:tailEnd/>
          </a:ln>
        </p:spPr>
        <p:txBody>
          <a:bodyPr wrap="none" lIns="0" tIns="0" rIns="0" bIns="0"/>
          <a:lstStyle/>
          <a:p>
            <a:pPr>
              <a:lnSpc>
                <a:spcPct val="90000"/>
              </a:lnSpc>
            </a:pPr>
            <a:r>
              <a:rPr lang="en-US" b="1">
                <a:sym typeface="Symbol" pitchFamily="18" charset="2"/>
              </a:rPr>
              <a:t>0.1 m</a:t>
            </a:r>
            <a:endParaRPr lang="en-US" b="1"/>
          </a:p>
        </p:txBody>
      </p:sp>
      <p:sp>
        <p:nvSpPr>
          <p:cNvPr id="62477" name="Line 38"/>
          <p:cNvSpPr>
            <a:spLocks noChangeShapeType="1"/>
          </p:cNvSpPr>
          <p:nvPr/>
        </p:nvSpPr>
        <p:spPr bwMode="auto">
          <a:xfrm flipH="1">
            <a:off x="1455738" y="2417763"/>
            <a:ext cx="263525" cy="330200"/>
          </a:xfrm>
          <a:prstGeom prst="line">
            <a:avLst/>
          </a:prstGeom>
          <a:noFill/>
          <a:ln w="12700">
            <a:solidFill>
              <a:schemeClr val="tx1"/>
            </a:solidFill>
            <a:round/>
            <a:headEnd/>
            <a:tailEnd/>
          </a:ln>
        </p:spPr>
        <p:txBody>
          <a:bodyPr wrap="none" anchor="ctr"/>
          <a:lstStyle/>
          <a:p>
            <a:endParaRPr lang="en-US"/>
          </a:p>
        </p:txBody>
      </p:sp>
      <p:sp>
        <p:nvSpPr>
          <p:cNvPr id="62478" name="Line 39"/>
          <p:cNvSpPr>
            <a:spLocks noChangeShapeType="1"/>
          </p:cNvSpPr>
          <p:nvPr/>
        </p:nvSpPr>
        <p:spPr bwMode="auto">
          <a:xfrm>
            <a:off x="2989263" y="2589213"/>
            <a:ext cx="39687" cy="225425"/>
          </a:xfrm>
          <a:prstGeom prst="line">
            <a:avLst/>
          </a:prstGeom>
          <a:noFill/>
          <a:ln w="12700">
            <a:solidFill>
              <a:schemeClr val="tx1"/>
            </a:solidFill>
            <a:round/>
            <a:headEnd/>
            <a:tailEnd/>
          </a:ln>
        </p:spPr>
        <p:txBody>
          <a:bodyPr wrap="none" anchor="ctr"/>
          <a:lstStyle/>
          <a:p>
            <a:endParaRPr lang="en-US"/>
          </a:p>
        </p:txBody>
      </p:sp>
      <p:sp>
        <p:nvSpPr>
          <p:cNvPr id="62479" name="Line 40"/>
          <p:cNvSpPr>
            <a:spLocks noChangeShapeType="1"/>
          </p:cNvSpPr>
          <p:nvPr/>
        </p:nvSpPr>
        <p:spPr bwMode="auto">
          <a:xfrm flipH="1">
            <a:off x="3028950" y="2524125"/>
            <a:ext cx="252413" cy="290513"/>
          </a:xfrm>
          <a:prstGeom prst="line">
            <a:avLst/>
          </a:prstGeom>
          <a:noFill/>
          <a:ln w="12700">
            <a:solidFill>
              <a:schemeClr val="tx1"/>
            </a:solidFill>
            <a:round/>
            <a:headEnd/>
            <a:tailEnd/>
          </a:ln>
        </p:spPr>
        <p:txBody>
          <a:bodyPr wrap="none" anchor="ctr"/>
          <a:lstStyle/>
          <a:p>
            <a:endParaRPr lang="en-US"/>
          </a:p>
        </p:txBody>
      </p:sp>
      <p:sp>
        <p:nvSpPr>
          <p:cNvPr id="62480" name="Line 41"/>
          <p:cNvSpPr>
            <a:spLocks noChangeShapeType="1"/>
          </p:cNvSpPr>
          <p:nvPr/>
        </p:nvSpPr>
        <p:spPr bwMode="auto">
          <a:xfrm>
            <a:off x="3795713" y="2351088"/>
            <a:ext cx="317500" cy="252412"/>
          </a:xfrm>
          <a:prstGeom prst="line">
            <a:avLst/>
          </a:prstGeom>
          <a:noFill/>
          <a:ln w="12700">
            <a:solidFill>
              <a:schemeClr val="tx1"/>
            </a:solidFill>
            <a:round/>
            <a:headEnd/>
            <a:tailEnd/>
          </a:ln>
        </p:spPr>
        <p:txBody>
          <a:bodyPr wrap="none" anchor="ctr"/>
          <a:lstStyle/>
          <a:p>
            <a:endParaRPr lang="en-US"/>
          </a:p>
        </p:txBody>
      </p:sp>
      <p:sp>
        <p:nvSpPr>
          <p:cNvPr id="62481" name="Line 42"/>
          <p:cNvSpPr>
            <a:spLocks noChangeShapeType="1"/>
          </p:cNvSpPr>
          <p:nvPr/>
        </p:nvSpPr>
        <p:spPr bwMode="auto">
          <a:xfrm flipH="1">
            <a:off x="4113213" y="2259013"/>
            <a:ext cx="39687" cy="344487"/>
          </a:xfrm>
          <a:prstGeom prst="line">
            <a:avLst/>
          </a:prstGeom>
          <a:noFill/>
          <a:ln w="12700">
            <a:solidFill>
              <a:schemeClr val="tx1"/>
            </a:solidFill>
            <a:round/>
            <a:headEnd/>
            <a:tailEnd/>
          </a:ln>
        </p:spPr>
        <p:txBody>
          <a:bodyPr wrap="none" anchor="ctr"/>
          <a:lstStyle/>
          <a:p>
            <a:endParaRPr lang="en-US"/>
          </a:p>
        </p:txBody>
      </p:sp>
      <p:sp>
        <p:nvSpPr>
          <p:cNvPr id="62482" name="Line 43"/>
          <p:cNvSpPr>
            <a:spLocks noChangeShapeType="1"/>
          </p:cNvSpPr>
          <p:nvPr/>
        </p:nvSpPr>
        <p:spPr bwMode="auto">
          <a:xfrm flipH="1">
            <a:off x="6310313" y="552450"/>
            <a:ext cx="158750" cy="793750"/>
          </a:xfrm>
          <a:prstGeom prst="line">
            <a:avLst/>
          </a:prstGeom>
          <a:noFill/>
          <a:ln w="12700">
            <a:solidFill>
              <a:schemeClr val="tx1"/>
            </a:solidFill>
            <a:round/>
            <a:headEnd/>
            <a:tailEnd/>
          </a:ln>
        </p:spPr>
        <p:txBody>
          <a:bodyPr wrap="none" anchor="ctr"/>
          <a:lstStyle/>
          <a:p>
            <a:endParaRPr lang="en-US"/>
          </a:p>
        </p:txBody>
      </p:sp>
      <p:sp>
        <p:nvSpPr>
          <p:cNvPr id="62483" name="Line 44"/>
          <p:cNvSpPr>
            <a:spLocks noChangeShapeType="1"/>
          </p:cNvSpPr>
          <p:nvPr/>
        </p:nvSpPr>
        <p:spPr bwMode="auto">
          <a:xfrm>
            <a:off x="7540625" y="962025"/>
            <a:ext cx="171450" cy="768350"/>
          </a:xfrm>
          <a:prstGeom prst="line">
            <a:avLst/>
          </a:prstGeom>
          <a:noFill/>
          <a:ln w="12700">
            <a:solidFill>
              <a:schemeClr val="tx1"/>
            </a:solidFill>
            <a:round/>
            <a:headEnd/>
            <a:tailEnd/>
          </a:ln>
        </p:spPr>
        <p:txBody>
          <a:bodyPr wrap="none" anchor="ctr"/>
          <a:lstStyle/>
          <a:p>
            <a:endParaRPr lang="en-US"/>
          </a:p>
        </p:txBody>
      </p:sp>
      <p:sp>
        <p:nvSpPr>
          <p:cNvPr id="62484" name="Line 45"/>
          <p:cNvSpPr>
            <a:spLocks noChangeShapeType="1"/>
          </p:cNvSpPr>
          <p:nvPr/>
        </p:nvSpPr>
        <p:spPr bwMode="auto">
          <a:xfrm>
            <a:off x="7540625" y="962025"/>
            <a:ext cx="382588" cy="820738"/>
          </a:xfrm>
          <a:prstGeom prst="line">
            <a:avLst/>
          </a:prstGeom>
          <a:noFill/>
          <a:ln w="12700">
            <a:solidFill>
              <a:schemeClr val="tx1"/>
            </a:solidFill>
            <a:round/>
            <a:headEnd/>
            <a:tailEnd/>
          </a:ln>
        </p:spPr>
        <p:txBody>
          <a:bodyPr wrap="none" anchor="ctr"/>
          <a:lstStyle/>
          <a:p>
            <a:endParaRPr lang="en-US"/>
          </a:p>
        </p:txBody>
      </p:sp>
      <p:sp>
        <p:nvSpPr>
          <p:cNvPr id="62485" name="Line 46"/>
          <p:cNvSpPr>
            <a:spLocks noChangeShapeType="1"/>
          </p:cNvSpPr>
          <p:nvPr/>
        </p:nvSpPr>
        <p:spPr bwMode="auto">
          <a:xfrm>
            <a:off x="8161338" y="1319213"/>
            <a:ext cx="0" cy="754062"/>
          </a:xfrm>
          <a:prstGeom prst="line">
            <a:avLst/>
          </a:prstGeom>
          <a:noFill/>
          <a:ln w="12700">
            <a:solidFill>
              <a:schemeClr val="tx1"/>
            </a:solidFill>
            <a:round/>
            <a:headEnd/>
            <a:tailEnd/>
          </a:ln>
        </p:spPr>
        <p:txBody>
          <a:bodyPr wrap="none" anchor="ctr"/>
          <a:lstStyle/>
          <a:p>
            <a:endParaRPr lang="en-US"/>
          </a:p>
        </p:txBody>
      </p:sp>
      <p:sp>
        <p:nvSpPr>
          <p:cNvPr id="62486" name="Line 47"/>
          <p:cNvSpPr>
            <a:spLocks noChangeShapeType="1"/>
          </p:cNvSpPr>
          <p:nvPr/>
        </p:nvSpPr>
        <p:spPr bwMode="auto">
          <a:xfrm flipV="1">
            <a:off x="6838950" y="2073275"/>
            <a:ext cx="647700" cy="119063"/>
          </a:xfrm>
          <a:prstGeom prst="line">
            <a:avLst/>
          </a:prstGeom>
          <a:noFill/>
          <a:ln w="12700">
            <a:solidFill>
              <a:schemeClr val="tx1"/>
            </a:solidFill>
            <a:round/>
            <a:headEnd/>
            <a:tailEnd/>
          </a:ln>
        </p:spPr>
        <p:txBody>
          <a:bodyPr wrap="none" anchor="ctr"/>
          <a:lstStyle/>
          <a:p>
            <a:endParaRPr lang="en-US"/>
          </a:p>
        </p:txBody>
      </p:sp>
      <p:sp>
        <p:nvSpPr>
          <p:cNvPr id="62487" name="Line 48"/>
          <p:cNvSpPr>
            <a:spLocks noChangeShapeType="1"/>
          </p:cNvSpPr>
          <p:nvPr/>
        </p:nvSpPr>
        <p:spPr bwMode="auto">
          <a:xfrm flipV="1">
            <a:off x="7037388" y="2457450"/>
            <a:ext cx="595312" cy="211138"/>
          </a:xfrm>
          <a:prstGeom prst="line">
            <a:avLst/>
          </a:prstGeom>
          <a:noFill/>
          <a:ln w="12700">
            <a:solidFill>
              <a:schemeClr val="tx1"/>
            </a:solidFill>
            <a:round/>
            <a:headEnd/>
            <a:tailEnd/>
          </a:ln>
        </p:spPr>
        <p:txBody>
          <a:bodyPr wrap="none" anchor="ctr"/>
          <a:lstStyle/>
          <a:p>
            <a:endParaRPr lang="en-US"/>
          </a:p>
        </p:txBody>
      </p:sp>
      <p:sp>
        <p:nvSpPr>
          <p:cNvPr id="62488" name="Line 49"/>
          <p:cNvSpPr>
            <a:spLocks noChangeShapeType="1"/>
          </p:cNvSpPr>
          <p:nvPr/>
        </p:nvSpPr>
        <p:spPr bwMode="auto">
          <a:xfrm>
            <a:off x="7843838" y="6227763"/>
            <a:ext cx="0" cy="106362"/>
          </a:xfrm>
          <a:prstGeom prst="line">
            <a:avLst/>
          </a:prstGeom>
          <a:noFill/>
          <a:ln w="12700">
            <a:solidFill>
              <a:schemeClr val="tx1"/>
            </a:solidFill>
            <a:round/>
            <a:headEnd/>
            <a:tailEnd/>
          </a:ln>
        </p:spPr>
        <p:txBody>
          <a:bodyPr wrap="none" anchor="ctr"/>
          <a:lstStyle/>
          <a:p>
            <a:endParaRPr lang="en-US"/>
          </a:p>
        </p:txBody>
      </p:sp>
      <p:sp>
        <p:nvSpPr>
          <p:cNvPr id="62489" name="Line 50"/>
          <p:cNvSpPr>
            <a:spLocks noChangeShapeType="1"/>
          </p:cNvSpPr>
          <p:nvPr/>
        </p:nvSpPr>
        <p:spPr bwMode="auto">
          <a:xfrm>
            <a:off x="8386763" y="6227763"/>
            <a:ext cx="0" cy="112712"/>
          </a:xfrm>
          <a:prstGeom prst="line">
            <a:avLst/>
          </a:prstGeom>
          <a:noFill/>
          <a:ln w="12700">
            <a:solidFill>
              <a:schemeClr val="tx1"/>
            </a:solidFill>
            <a:round/>
            <a:headEnd/>
            <a:tailEnd/>
          </a:ln>
        </p:spPr>
        <p:txBody>
          <a:bodyPr wrap="none" anchor="ctr"/>
          <a:lstStyle/>
          <a:p>
            <a:endParaRPr lang="en-US"/>
          </a:p>
        </p:txBody>
      </p:sp>
      <p:sp>
        <p:nvSpPr>
          <p:cNvPr id="62490" name="Line 51"/>
          <p:cNvSpPr>
            <a:spLocks noChangeShapeType="1"/>
          </p:cNvSpPr>
          <p:nvPr/>
        </p:nvSpPr>
        <p:spPr bwMode="auto">
          <a:xfrm>
            <a:off x="7839075" y="6275388"/>
            <a:ext cx="547688" cy="0"/>
          </a:xfrm>
          <a:prstGeom prst="line">
            <a:avLst/>
          </a:prstGeom>
          <a:noFill/>
          <a:ln w="12700">
            <a:solidFill>
              <a:schemeClr val="tx1"/>
            </a:solidFill>
            <a:round/>
            <a:headEnd/>
            <a:tailEnd/>
          </a:ln>
        </p:spPr>
        <p:txBody>
          <a:bodyPr wrap="none" anchor="ctr"/>
          <a:lstStyle/>
          <a:p>
            <a:endParaRPr lang="en-US"/>
          </a:p>
        </p:txBody>
      </p:sp>
      <p:sp>
        <p:nvSpPr>
          <p:cNvPr id="62491" name="AutoShape 54"/>
          <p:cNvSpPr>
            <a:spLocks/>
          </p:cNvSpPr>
          <p:nvPr/>
        </p:nvSpPr>
        <p:spPr bwMode="auto">
          <a:xfrm rot="-6259571">
            <a:off x="3499644" y="2064544"/>
            <a:ext cx="147637" cy="276225"/>
          </a:xfrm>
          <a:prstGeom prst="rightBrace">
            <a:avLst>
              <a:gd name="adj1" fmla="val 15591"/>
              <a:gd name="adj2" fmla="val 50000"/>
            </a:avLst>
          </a:prstGeom>
          <a:noFill/>
          <a:ln w="12700">
            <a:solidFill>
              <a:schemeClr val="tx1"/>
            </a:solidFill>
            <a:round/>
            <a:headEnd/>
            <a:tailEnd/>
          </a:ln>
        </p:spPr>
        <p:txBody>
          <a:bodyPr wrap="none" anchor="ctr"/>
          <a:lstStyle/>
          <a:p>
            <a:endParaRPr lang="en-US" sz="2400">
              <a:latin typeface="Times" pitchFamily="18" charset="0"/>
            </a:endParaRPr>
          </a:p>
        </p:txBody>
      </p:sp>
      <p:sp>
        <p:nvSpPr>
          <p:cNvPr id="62492" name="Rectangle 2"/>
          <p:cNvSpPr>
            <a:spLocks noGrp="1" noChangeArrowheads="1"/>
          </p:cNvSpPr>
          <p:nvPr>
            <p:ph type="title" idx="4294967295"/>
          </p:nvPr>
        </p:nvSpPr>
        <p:spPr>
          <a:xfrm>
            <a:off x="152400" y="19050"/>
            <a:ext cx="1828800" cy="228600"/>
          </a:xfrm>
        </p:spPr>
        <p:txBody>
          <a:bodyPr>
            <a:normAutofit fontScale="90000"/>
          </a:bodyPr>
          <a:lstStyle/>
          <a:p>
            <a:pPr eaLnBrk="1" hangingPunct="1"/>
            <a:r>
              <a:rPr lang="en-US" sz="1200" b="0" smtClean="0">
                <a:solidFill>
                  <a:schemeClr val="tx1"/>
                </a:solidFill>
                <a:latin typeface="Arial" charset="0"/>
              </a:rPr>
              <a:t>Figure 48.13</a:t>
            </a:r>
          </a:p>
        </p:txBody>
      </p:sp>
    </p:spTree>
    <p:extLst>
      <p:ext uri="{BB962C8B-B14F-4D97-AF65-F5344CB8AC3E}">
        <p14:creationId xmlns:p14="http://schemas.microsoft.com/office/powerpoint/2010/main" val="42007284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1" descr="48_14SaltatoryConduction-U"/>
          <p:cNvPicPr>
            <a:picLocks noChangeAspect="1" noChangeArrowheads="1"/>
          </p:cNvPicPr>
          <p:nvPr/>
        </p:nvPicPr>
        <p:blipFill>
          <a:blip r:embed="rId3"/>
          <a:srcRect/>
          <a:stretch>
            <a:fillRect/>
          </a:stretch>
        </p:blipFill>
        <p:spPr bwMode="auto">
          <a:xfrm>
            <a:off x="296863" y="1712913"/>
            <a:ext cx="8548687" cy="3432175"/>
          </a:xfrm>
          <a:prstGeom prst="rect">
            <a:avLst/>
          </a:prstGeom>
          <a:noFill/>
          <a:ln w="9525">
            <a:noFill/>
            <a:miter lim="800000"/>
            <a:headEnd/>
            <a:tailEnd/>
          </a:ln>
        </p:spPr>
      </p:pic>
      <p:sp>
        <p:nvSpPr>
          <p:cNvPr id="65539" name="Text Box 4"/>
          <p:cNvSpPr txBox="1">
            <a:spLocks noChangeArrowheads="1"/>
          </p:cNvSpPr>
          <p:nvPr/>
        </p:nvSpPr>
        <p:spPr bwMode="auto">
          <a:xfrm>
            <a:off x="1744663" y="3213100"/>
            <a:ext cx="1076325" cy="301625"/>
          </a:xfrm>
          <a:prstGeom prst="rect">
            <a:avLst/>
          </a:prstGeom>
          <a:noFill/>
          <a:ln w="9525">
            <a:noFill/>
            <a:miter lim="800000"/>
            <a:headEnd/>
            <a:tailEnd/>
          </a:ln>
        </p:spPr>
        <p:txBody>
          <a:bodyPr wrap="none" lIns="0" tIns="0" rIns="0" bIns="0"/>
          <a:lstStyle/>
          <a:p>
            <a:pPr>
              <a:lnSpc>
                <a:spcPct val="90000"/>
              </a:lnSpc>
            </a:pPr>
            <a:r>
              <a:rPr lang="en-US" b="1">
                <a:sym typeface="Symbol" pitchFamily="18" charset="2"/>
              </a:rPr>
              <a:t>Cell body</a:t>
            </a:r>
            <a:endParaRPr lang="en-US" b="1"/>
          </a:p>
        </p:txBody>
      </p:sp>
      <p:sp>
        <p:nvSpPr>
          <p:cNvPr id="65540" name="Text Box 9"/>
          <p:cNvSpPr txBox="1">
            <a:spLocks noChangeArrowheads="1"/>
          </p:cNvSpPr>
          <p:nvPr/>
        </p:nvSpPr>
        <p:spPr bwMode="auto">
          <a:xfrm>
            <a:off x="3841750" y="1736725"/>
            <a:ext cx="1500188" cy="274638"/>
          </a:xfrm>
          <a:prstGeom prst="rect">
            <a:avLst/>
          </a:prstGeom>
          <a:noFill/>
          <a:ln w="9525">
            <a:noFill/>
            <a:miter lim="800000"/>
            <a:headEnd/>
            <a:tailEnd/>
          </a:ln>
        </p:spPr>
        <p:txBody>
          <a:bodyPr wrap="none" lIns="0" tIns="0" rIns="0" bIns="0"/>
          <a:lstStyle/>
          <a:p>
            <a:pPr>
              <a:lnSpc>
                <a:spcPct val="90000"/>
              </a:lnSpc>
            </a:pPr>
            <a:r>
              <a:rPr lang="en-US" b="1">
                <a:sym typeface="Symbol" pitchFamily="18" charset="2"/>
              </a:rPr>
              <a:t>Schwann cell</a:t>
            </a:r>
            <a:endParaRPr lang="en-US" b="1"/>
          </a:p>
        </p:txBody>
      </p:sp>
      <p:sp>
        <p:nvSpPr>
          <p:cNvPr id="65541" name="Text Box 10"/>
          <p:cNvSpPr txBox="1">
            <a:spLocks noChangeArrowheads="1"/>
          </p:cNvSpPr>
          <p:nvPr/>
        </p:nvSpPr>
        <p:spPr bwMode="auto">
          <a:xfrm>
            <a:off x="4670425" y="2271713"/>
            <a:ext cx="2070100" cy="512762"/>
          </a:xfrm>
          <a:prstGeom prst="rect">
            <a:avLst/>
          </a:prstGeom>
          <a:noFill/>
          <a:ln w="9525">
            <a:noFill/>
            <a:miter lim="800000"/>
            <a:headEnd/>
            <a:tailEnd/>
          </a:ln>
        </p:spPr>
        <p:txBody>
          <a:bodyPr wrap="none" lIns="0" tIns="0" rIns="0" bIns="0"/>
          <a:lstStyle/>
          <a:p>
            <a:pPr>
              <a:lnSpc>
                <a:spcPct val="90000"/>
              </a:lnSpc>
            </a:pPr>
            <a:r>
              <a:rPr lang="en-US" b="1">
                <a:sym typeface="Symbol" pitchFamily="18" charset="2"/>
              </a:rPr>
              <a:t>Depolarized region</a:t>
            </a:r>
            <a:br>
              <a:rPr lang="en-US" b="1">
                <a:sym typeface="Symbol" pitchFamily="18" charset="2"/>
              </a:rPr>
            </a:br>
            <a:r>
              <a:rPr lang="en-US" b="1">
                <a:sym typeface="Symbol" pitchFamily="18" charset="2"/>
              </a:rPr>
              <a:t>(node of Ranvier)</a:t>
            </a:r>
            <a:endParaRPr lang="en-US" b="1"/>
          </a:p>
        </p:txBody>
      </p:sp>
      <p:sp>
        <p:nvSpPr>
          <p:cNvPr id="65542" name="Text Box 11"/>
          <p:cNvSpPr txBox="1">
            <a:spLocks noChangeArrowheads="1"/>
          </p:cNvSpPr>
          <p:nvPr/>
        </p:nvSpPr>
        <p:spPr bwMode="auto">
          <a:xfrm>
            <a:off x="8069263" y="3305175"/>
            <a:ext cx="771525" cy="487363"/>
          </a:xfrm>
          <a:prstGeom prst="rect">
            <a:avLst/>
          </a:prstGeom>
          <a:noFill/>
          <a:ln w="9525">
            <a:noFill/>
            <a:miter lim="800000"/>
            <a:headEnd/>
            <a:tailEnd/>
          </a:ln>
        </p:spPr>
        <p:txBody>
          <a:bodyPr wrap="none" lIns="0" tIns="0" rIns="0" bIns="0"/>
          <a:lstStyle/>
          <a:p>
            <a:pPr>
              <a:lnSpc>
                <a:spcPct val="90000"/>
              </a:lnSpc>
            </a:pPr>
            <a:r>
              <a:rPr lang="en-US" b="1">
                <a:sym typeface="Symbol" pitchFamily="18" charset="2"/>
              </a:rPr>
              <a:t>Myelin</a:t>
            </a:r>
            <a:br>
              <a:rPr lang="en-US" b="1">
                <a:sym typeface="Symbol" pitchFamily="18" charset="2"/>
              </a:rPr>
            </a:br>
            <a:r>
              <a:rPr lang="en-US" b="1">
                <a:sym typeface="Symbol" pitchFamily="18" charset="2"/>
              </a:rPr>
              <a:t>sheath</a:t>
            </a:r>
            <a:endParaRPr lang="en-US" b="1"/>
          </a:p>
        </p:txBody>
      </p:sp>
      <p:sp>
        <p:nvSpPr>
          <p:cNvPr id="65543" name="Text Box 12"/>
          <p:cNvSpPr txBox="1">
            <a:spLocks noChangeArrowheads="1"/>
          </p:cNvSpPr>
          <p:nvPr/>
        </p:nvSpPr>
        <p:spPr bwMode="auto">
          <a:xfrm>
            <a:off x="8067675" y="3952875"/>
            <a:ext cx="600075" cy="234950"/>
          </a:xfrm>
          <a:prstGeom prst="rect">
            <a:avLst/>
          </a:prstGeom>
          <a:noFill/>
          <a:ln w="9525">
            <a:noFill/>
            <a:miter lim="800000"/>
            <a:headEnd/>
            <a:tailEnd/>
          </a:ln>
        </p:spPr>
        <p:txBody>
          <a:bodyPr wrap="none" lIns="0" tIns="0" rIns="0" bIns="0"/>
          <a:lstStyle/>
          <a:p>
            <a:pPr>
              <a:lnSpc>
                <a:spcPct val="90000"/>
              </a:lnSpc>
            </a:pPr>
            <a:r>
              <a:rPr lang="en-US" b="1">
                <a:sym typeface="Symbol" pitchFamily="18" charset="2"/>
              </a:rPr>
              <a:t>Axon</a:t>
            </a:r>
            <a:endParaRPr lang="en-US" b="1"/>
          </a:p>
        </p:txBody>
      </p:sp>
      <p:sp>
        <p:nvSpPr>
          <p:cNvPr id="65544" name="Line 13"/>
          <p:cNvSpPr>
            <a:spLocks noChangeShapeType="1"/>
          </p:cNvSpPr>
          <p:nvPr/>
        </p:nvSpPr>
        <p:spPr bwMode="auto">
          <a:xfrm>
            <a:off x="1071563" y="2817813"/>
            <a:ext cx="647700" cy="476250"/>
          </a:xfrm>
          <a:prstGeom prst="line">
            <a:avLst/>
          </a:prstGeom>
          <a:noFill/>
          <a:ln w="12700">
            <a:solidFill>
              <a:schemeClr val="tx1"/>
            </a:solidFill>
            <a:round/>
            <a:headEnd/>
            <a:tailEnd/>
          </a:ln>
        </p:spPr>
        <p:txBody>
          <a:bodyPr wrap="none" anchor="ctr"/>
          <a:lstStyle/>
          <a:p>
            <a:endParaRPr lang="en-US"/>
          </a:p>
        </p:txBody>
      </p:sp>
      <p:sp>
        <p:nvSpPr>
          <p:cNvPr id="65545" name="Line 14"/>
          <p:cNvSpPr>
            <a:spLocks noChangeShapeType="1"/>
          </p:cNvSpPr>
          <p:nvPr/>
        </p:nvSpPr>
        <p:spPr bwMode="auto">
          <a:xfrm flipH="1">
            <a:off x="2936875" y="1865313"/>
            <a:ext cx="873125" cy="595312"/>
          </a:xfrm>
          <a:prstGeom prst="line">
            <a:avLst/>
          </a:prstGeom>
          <a:noFill/>
          <a:ln w="12700">
            <a:solidFill>
              <a:schemeClr val="tx1"/>
            </a:solidFill>
            <a:round/>
            <a:headEnd/>
            <a:tailEnd/>
          </a:ln>
        </p:spPr>
        <p:txBody>
          <a:bodyPr wrap="none" anchor="ctr"/>
          <a:lstStyle/>
          <a:p>
            <a:endParaRPr lang="en-US"/>
          </a:p>
        </p:txBody>
      </p:sp>
      <p:sp>
        <p:nvSpPr>
          <p:cNvPr id="65546" name="Line 15"/>
          <p:cNvSpPr>
            <a:spLocks noChangeShapeType="1"/>
          </p:cNvSpPr>
          <p:nvPr/>
        </p:nvSpPr>
        <p:spPr bwMode="auto">
          <a:xfrm>
            <a:off x="6256338" y="3425825"/>
            <a:ext cx="1746250" cy="0"/>
          </a:xfrm>
          <a:prstGeom prst="line">
            <a:avLst/>
          </a:prstGeom>
          <a:noFill/>
          <a:ln w="12700">
            <a:solidFill>
              <a:schemeClr val="tx1"/>
            </a:solidFill>
            <a:round/>
            <a:headEnd/>
            <a:tailEnd/>
          </a:ln>
        </p:spPr>
        <p:txBody>
          <a:bodyPr wrap="none" anchor="ctr"/>
          <a:lstStyle/>
          <a:p>
            <a:endParaRPr lang="en-US"/>
          </a:p>
        </p:txBody>
      </p:sp>
      <p:sp>
        <p:nvSpPr>
          <p:cNvPr id="65547" name="Line 16"/>
          <p:cNvSpPr>
            <a:spLocks noChangeShapeType="1"/>
          </p:cNvSpPr>
          <p:nvPr/>
        </p:nvSpPr>
        <p:spPr bwMode="auto">
          <a:xfrm>
            <a:off x="7262813" y="4035425"/>
            <a:ext cx="739775" cy="0"/>
          </a:xfrm>
          <a:prstGeom prst="line">
            <a:avLst/>
          </a:prstGeom>
          <a:noFill/>
          <a:ln w="12700">
            <a:solidFill>
              <a:schemeClr val="tx1"/>
            </a:solidFill>
            <a:round/>
            <a:headEnd/>
            <a:tailEnd/>
          </a:ln>
        </p:spPr>
        <p:txBody>
          <a:bodyPr wrap="none" anchor="ctr"/>
          <a:lstStyle/>
          <a:p>
            <a:endParaRPr lang="en-US"/>
          </a:p>
        </p:txBody>
      </p:sp>
      <p:grpSp>
        <p:nvGrpSpPr>
          <p:cNvPr id="2" name="Group 13"/>
          <p:cNvGrpSpPr>
            <a:grpSpLocks/>
          </p:cNvGrpSpPr>
          <p:nvPr/>
        </p:nvGrpSpPr>
        <p:grpSpPr bwMode="auto">
          <a:xfrm>
            <a:off x="5092700" y="2751138"/>
            <a:ext cx="360363" cy="569912"/>
            <a:chOff x="3208" y="1733"/>
            <a:chExt cx="227" cy="359"/>
          </a:xfrm>
        </p:grpSpPr>
        <p:sp>
          <p:nvSpPr>
            <p:cNvPr id="65550" name="Line 17"/>
            <p:cNvSpPr>
              <a:spLocks noChangeShapeType="1"/>
            </p:cNvSpPr>
            <p:nvPr/>
          </p:nvSpPr>
          <p:spPr bwMode="auto">
            <a:xfrm>
              <a:off x="3208" y="2029"/>
              <a:ext cx="0" cy="63"/>
            </a:xfrm>
            <a:prstGeom prst="line">
              <a:avLst/>
            </a:prstGeom>
            <a:noFill/>
            <a:ln w="12700">
              <a:solidFill>
                <a:schemeClr val="tx1"/>
              </a:solidFill>
              <a:round/>
              <a:headEnd/>
              <a:tailEnd/>
            </a:ln>
          </p:spPr>
          <p:txBody>
            <a:bodyPr wrap="none" anchor="ctr"/>
            <a:lstStyle/>
            <a:p>
              <a:endParaRPr lang="en-US"/>
            </a:p>
          </p:txBody>
        </p:sp>
        <p:sp>
          <p:nvSpPr>
            <p:cNvPr id="65551" name="Line 18"/>
            <p:cNvSpPr>
              <a:spLocks noChangeShapeType="1"/>
            </p:cNvSpPr>
            <p:nvPr/>
          </p:nvSpPr>
          <p:spPr bwMode="auto">
            <a:xfrm>
              <a:off x="3435" y="2029"/>
              <a:ext cx="0" cy="59"/>
            </a:xfrm>
            <a:prstGeom prst="line">
              <a:avLst/>
            </a:prstGeom>
            <a:noFill/>
            <a:ln w="12700">
              <a:solidFill>
                <a:schemeClr val="tx1"/>
              </a:solidFill>
              <a:round/>
              <a:headEnd/>
              <a:tailEnd/>
            </a:ln>
          </p:spPr>
          <p:txBody>
            <a:bodyPr wrap="none" anchor="ctr"/>
            <a:lstStyle/>
            <a:p>
              <a:endParaRPr lang="en-US"/>
            </a:p>
          </p:txBody>
        </p:sp>
        <p:sp>
          <p:nvSpPr>
            <p:cNvPr id="65552" name="Line 19"/>
            <p:cNvSpPr>
              <a:spLocks noChangeShapeType="1"/>
            </p:cNvSpPr>
            <p:nvPr/>
          </p:nvSpPr>
          <p:spPr bwMode="auto">
            <a:xfrm>
              <a:off x="3208" y="2033"/>
              <a:ext cx="227" cy="0"/>
            </a:xfrm>
            <a:prstGeom prst="line">
              <a:avLst/>
            </a:prstGeom>
            <a:noFill/>
            <a:ln w="12700">
              <a:solidFill>
                <a:schemeClr val="tx1"/>
              </a:solidFill>
              <a:round/>
              <a:headEnd/>
              <a:tailEnd/>
            </a:ln>
          </p:spPr>
          <p:txBody>
            <a:bodyPr wrap="none" anchor="ctr"/>
            <a:lstStyle/>
            <a:p>
              <a:endParaRPr lang="en-US"/>
            </a:p>
          </p:txBody>
        </p:sp>
        <p:sp>
          <p:nvSpPr>
            <p:cNvPr id="65553" name="Line 20"/>
            <p:cNvSpPr>
              <a:spLocks noChangeShapeType="1"/>
            </p:cNvSpPr>
            <p:nvPr/>
          </p:nvSpPr>
          <p:spPr bwMode="auto">
            <a:xfrm>
              <a:off x="3333" y="1733"/>
              <a:ext cx="0" cy="300"/>
            </a:xfrm>
            <a:prstGeom prst="line">
              <a:avLst/>
            </a:prstGeom>
            <a:noFill/>
            <a:ln w="12700">
              <a:solidFill>
                <a:schemeClr val="tx1"/>
              </a:solidFill>
              <a:round/>
              <a:headEnd/>
              <a:tailEnd/>
            </a:ln>
          </p:spPr>
          <p:txBody>
            <a:bodyPr wrap="none" anchor="ctr"/>
            <a:lstStyle/>
            <a:p>
              <a:endParaRPr lang="en-US"/>
            </a:p>
          </p:txBody>
        </p:sp>
      </p:grpSp>
      <p:sp>
        <p:nvSpPr>
          <p:cNvPr id="65549" name="Rectangle 2"/>
          <p:cNvSpPr>
            <a:spLocks noGrp="1" noChangeArrowheads="1"/>
          </p:cNvSpPr>
          <p:nvPr>
            <p:ph type="title" idx="4294967295"/>
          </p:nvPr>
        </p:nvSpPr>
        <p:spPr>
          <a:xfrm>
            <a:off x="152400" y="19050"/>
            <a:ext cx="1828800" cy="228600"/>
          </a:xfrm>
        </p:spPr>
        <p:txBody>
          <a:bodyPr>
            <a:normAutofit fontScale="90000"/>
          </a:bodyPr>
          <a:lstStyle/>
          <a:p>
            <a:pPr eaLnBrk="1" hangingPunct="1"/>
            <a:r>
              <a:rPr lang="en-US" sz="1200" b="0" smtClean="0">
                <a:solidFill>
                  <a:schemeClr val="tx1"/>
                </a:solidFill>
                <a:latin typeface="Arial" charset="0"/>
              </a:rPr>
              <a:t>Figure 48.14</a:t>
            </a:r>
          </a:p>
        </p:txBody>
      </p:sp>
    </p:spTree>
    <p:extLst>
      <p:ext uri="{BB962C8B-B14F-4D97-AF65-F5344CB8AC3E}">
        <p14:creationId xmlns:p14="http://schemas.microsoft.com/office/powerpoint/2010/main" val="26243713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a:xfrm>
            <a:off x="152400" y="19050"/>
            <a:ext cx="1828800" cy="228600"/>
          </a:xfrm>
        </p:spPr>
        <p:txBody>
          <a:bodyPr>
            <a:normAutofit fontScale="90000"/>
          </a:bodyPr>
          <a:lstStyle/>
          <a:p>
            <a:pPr eaLnBrk="1" hangingPunct="1"/>
            <a:r>
              <a:rPr lang="en-US" sz="1200" b="0" smtClean="0">
                <a:solidFill>
                  <a:schemeClr val="tx1"/>
                </a:solidFill>
                <a:latin typeface="Arial" charset="0"/>
              </a:rPr>
              <a:t>Figure 48.12-3</a:t>
            </a:r>
          </a:p>
        </p:txBody>
      </p:sp>
      <p:pic>
        <p:nvPicPr>
          <p:cNvPr id="60419" name="Picture 28" descr="48_12ActionPotCondxn_3-U"/>
          <p:cNvPicPr>
            <a:picLocks noChangeAspect="1" noChangeArrowheads="1"/>
          </p:cNvPicPr>
          <p:nvPr/>
        </p:nvPicPr>
        <p:blipFill>
          <a:blip r:embed="rId3"/>
          <a:srcRect/>
          <a:stretch>
            <a:fillRect/>
          </a:stretch>
        </p:blipFill>
        <p:spPr bwMode="auto">
          <a:xfrm>
            <a:off x="1919288" y="136525"/>
            <a:ext cx="5303837" cy="6584950"/>
          </a:xfrm>
          <a:prstGeom prst="rect">
            <a:avLst/>
          </a:prstGeom>
          <a:noFill/>
          <a:ln w="9525">
            <a:noFill/>
            <a:miter lim="800000"/>
            <a:headEnd/>
            <a:tailEnd/>
          </a:ln>
        </p:spPr>
      </p:pic>
      <p:sp>
        <p:nvSpPr>
          <p:cNvPr id="60420" name="Text Box 3"/>
          <p:cNvSpPr txBox="1">
            <a:spLocks noChangeArrowheads="1"/>
          </p:cNvSpPr>
          <p:nvPr/>
        </p:nvSpPr>
        <p:spPr bwMode="auto">
          <a:xfrm>
            <a:off x="2924175" y="3306763"/>
            <a:ext cx="204788" cy="142875"/>
          </a:xfrm>
          <a:prstGeom prst="rect">
            <a:avLst/>
          </a:prstGeom>
          <a:noFill/>
          <a:ln w="9525">
            <a:noFill/>
            <a:miter lim="800000"/>
            <a:headEnd/>
            <a:tailEnd/>
          </a:ln>
        </p:spPr>
        <p:txBody>
          <a:bodyPr wrap="none" lIns="0" tIns="0" rIns="0" bIns="0"/>
          <a:lstStyle/>
          <a:p>
            <a:pPr>
              <a:lnSpc>
                <a:spcPct val="90000"/>
              </a:lnSpc>
            </a:pPr>
            <a:r>
              <a:rPr lang="en-US" sz="1200" b="1">
                <a:sym typeface="Symbol" pitchFamily="18" charset="2"/>
              </a:rPr>
              <a:t>K</a:t>
            </a:r>
            <a:r>
              <a:rPr lang="en-US" sz="1400" b="1" baseline="32000">
                <a:sym typeface="Symbol" pitchFamily="18" charset="2"/>
              </a:rPr>
              <a:t></a:t>
            </a:r>
          </a:p>
        </p:txBody>
      </p:sp>
      <p:sp>
        <p:nvSpPr>
          <p:cNvPr id="60421" name="Text Box 5"/>
          <p:cNvSpPr txBox="1">
            <a:spLocks noChangeArrowheads="1"/>
          </p:cNvSpPr>
          <p:nvPr/>
        </p:nvSpPr>
        <p:spPr bwMode="auto">
          <a:xfrm>
            <a:off x="2917825" y="4583113"/>
            <a:ext cx="204788" cy="142875"/>
          </a:xfrm>
          <a:prstGeom prst="rect">
            <a:avLst/>
          </a:prstGeom>
          <a:noFill/>
          <a:ln w="9525">
            <a:noFill/>
            <a:miter lim="800000"/>
            <a:headEnd/>
            <a:tailEnd/>
          </a:ln>
        </p:spPr>
        <p:txBody>
          <a:bodyPr wrap="none" lIns="0" tIns="0" rIns="0" bIns="0"/>
          <a:lstStyle/>
          <a:p>
            <a:pPr>
              <a:lnSpc>
                <a:spcPct val="90000"/>
              </a:lnSpc>
            </a:pPr>
            <a:r>
              <a:rPr lang="en-US" sz="1200" b="1">
                <a:sym typeface="Symbol" pitchFamily="18" charset="2"/>
              </a:rPr>
              <a:t>K</a:t>
            </a:r>
            <a:r>
              <a:rPr lang="en-US" sz="1400" b="1" baseline="32000">
                <a:sym typeface="Symbol" pitchFamily="18" charset="2"/>
              </a:rPr>
              <a:t></a:t>
            </a:r>
          </a:p>
        </p:txBody>
      </p:sp>
      <p:sp>
        <p:nvSpPr>
          <p:cNvPr id="60422" name="Text Box 6"/>
          <p:cNvSpPr txBox="1">
            <a:spLocks noChangeArrowheads="1"/>
          </p:cNvSpPr>
          <p:nvPr/>
        </p:nvSpPr>
        <p:spPr bwMode="auto">
          <a:xfrm>
            <a:off x="3989388" y="6396038"/>
            <a:ext cx="204787" cy="142875"/>
          </a:xfrm>
          <a:prstGeom prst="rect">
            <a:avLst/>
          </a:prstGeom>
          <a:noFill/>
          <a:ln w="9525">
            <a:noFill/>
            <a:miter lim="800000"/>
            <a:headEnd/>
            <a:tailEnd/>
          </a:ln>
        </p:spPr>
        <p:txBody>
          <a:bodyPr wrap="none" lIns="0" tIns="0" rIns="0" bIns="0"/>
          <a:lstStyle/>
          <a:p>
            <a:pPr>
              <a:lnSpc>
                <a:spcPct val="90000"/>
              </a:lnSpc>
            </a:pPr>
            <a:r>
              <a:rPr lang="en-US" sz="1200" b="1">
                <a:sym typeface="Symbol" pitchFamily="18" charset="2"/>
              </a:rPr>
              <a:t>K</a:t>
            </a:r>
            <a:r>
              <a:rPr lang="en-US" sz="1400" b="1" baseline="32000">
                <a:sym typeface="Symbol" pitchFamily="18" charset="2"/>
              </a:rPr>
              <a:t></a:t>
            </a:r>
          </a:p>
        </p:txBody>
      </p:sp>
      <p:sp>
        <p:nvSpPr>
          <p:cNvPr id="60423" name="Text Box 7"/>
          <p:cNvSpPr txBox="1">
            <a:spLocks noChangeArrowheads="1"/>
          </p:cNvSpPr>
          <p:nvPr/>
        </p:nvSpPr>
        <p:spPr bwMode="auto">
          <a:xfrm>
            <a:off x="3989388" y="5126038"/>
            <a:ext cx="204787" cy="142875"/>
          </a:xfrm>
          <a:prstGeom prst="rect">
            <a:avLst/>
          </a:prstGeom>
          <a:noFill/>
          <a:ln w="9525">
            <a:noFill/>
            <a:miter lim="800000"/>
            <a:headEnd/>
            <a:tailEnd/>
          </a:ln>
        </p:spPr>
        <p:txBody>
          <a:bodyPr wrap="none" lIns="0" tIns="0" rIns="0" bIns="0"/>
          <a:lstStyle/>
          <a:p>
            <a:pPr>
              <a:lnSpc>
                <a:spcPct val="90000"/>
              </a:lnSpc>
            </a:pPr>
            <a:r>
              <a:rPr lang="en-US" sz="1200" b="1">
                <a:sym typeface="Symbol" pitchFamily="18" charset="2"/>
              </a:rPr>
              <a:t>K</a:t>
            </a:r>
            <a:r>
              <a:rPr lang="en-US" sz="1400" b="1" baseline="32000">
                <a:sym typeface="Symbol" pitchFamily="18" charset="2"/>
              </a:rPr>
              <a:t></a:t>
            </a:r>
          </a:p>
        </p:txBody>
      </p:sp>
      <p:sp>
        <p:nvSpPr>
          <p:cNvPr id="60424" name="Text Box 8"/>
          <p:cNvSpPr txBox="1">
            <a:spLocks noChangeArrowheads="1"/>
          </p:cNvSpPr>
          <p:nvPr/>
        </p:nvSpPr>
        <p:spPr bwMode="auto">
          <a:xfrm>
            <a:off x="5006975" y="5748338"/>
            <a:ext cx="311150" cy="142875"/>
          </a:xfrm>
          <a:prstGeom prst="rect">
            <a:avLst/>
          </a:prstGeom>
          <a:noFill/>
          <a:ln w="9525">
            <a:noFill/>
            <a:miter lim="800000"/>
            <a:headEnd/>
            <a:tailEnd/>
          </a:ln>
        </p:spPr>
        <p:txBody>
          <a:bodyPr wrap="none" lIns="0" tIns="0" rIns="0" bIns="0"/>
          <a:lstStyle/>
          <a:p>
            <a:pPr>
              <a:lnSpc>
                <a:spcPct val="90000"/>
              </a:lnSpc>
            </a:pPr>
            <a:r>
              <a:rPr lang="en-US" sz="1200" b="1">
                <a:sym typeface="Symbol" pitchFamily="18" charset="2"/>
              </a:rPr>
              <a:t>Na</a:t>
            </a:r>
            <a:r>
              <a:rPr lang="en-US" sz="1400" b="1" baseline="32000">
                <a:sym typeface="Symbol" pitchFamily="18" charset="2"/>
              </a:rPr>
              <a:t></a:t>
            </a:r>
          </a:p>
        </p:txBody>
      </p:sp>
      <p:sp>
        <p:nvSpPr>
          <p:cNvPr id="60425" name="Text Box 9"/>
          <p:cNvSpPr txBox="1">
            <a:spLocks noChangeArrowheads="1"/>
          </p:cNvSpPr>
          <p:nvPr/>
        </p:nvSpPr>
        <p:spPr bwMode="auto">
          <a:xfrm>
            <a:off x="3940175" y="3941763"/>
            <a:ext cx="311150" cy="142875"/>
          </a:xfrm>
          <a:prstGeom prst="rect">
            <a:avLst/>
          </a:prstGeom>
          <a:noFill/>
          <a:ln w="9525">
            <a:noFill/>
            <a:miter lim="800000"/>
            <a:headEnd/>
            <a:tailEnd/>
          </a:ln>
        </p:spPr>
        <p:txBody>
          <a:bodyPr wrap="none" lIns="0" tIns="0" rIns="0" bIns="0"/>
          <a:lstStyle/>
          <a:p>
            <a:pPr>
              <a:lnSpc>
                <a:spcPct val="90000"/>
              </a:lnSpc>
            </a:pPr>
            <a:r>
              <a:rPr lang="en-US" sz="1200" b="1">
                <a:sym typeface="Symbol" pitchFamily="18" charset="2"/>
              </a:rPr>
              <a:t>Na</a:t>
            </a:r>
            <a:r>
              <a:rPr lang="en-US" sz="1400" b="1" baseline="32000">
                <a:sym typeface="Symbol" pitchFamily="18" charset="2"/>
              </a:rPr>
              <a:t></a:t>
            </a:r>
          </a:p>
        </p:txBody>
      </p:sp>
      <p:sp>
        <p:nvSpPr>
          <p:cNvPr id="60426" name="Text Box 10"/>
          <p:cNvSpPr txBox="1">
            <a:spLocks noChangeArrowheads="1"/>
          </p:cNvSpPr>
          <p:nvPr/>
        </p:nvSpPr>
        <p:spPr bwMode="auto">
          <a:xfrm>
            <a:off x="2790825" y="2208213"/>
            <a:ext cx="311150" cy="142875"/>
          </a:xfrm>
          <a:prstGeom prst="rect">
            <a:avLst/>
          </a:prstGeom>
          <a:noFill/>
          <a:ln w="9525">
            <a:noFill/>
            <a:miter lim="800000"/>
            <a:headEnd/>
            <a:tailEnd/>
          </a:ln>
        </p:spPr>
        <p:txBody>
          <a:bodyPr wrap="none" lIns="0" tIns="0" rIns="0" bIns="0"/>
          <a:lstStyle/>
          <a:p>
            <a:pPr>
              <a:lnSpc>
                <a:spcPct val="90000"/>
              </a:lnSpc>
            </a:pPr>
            <a:r>
              <a:rPr lang="en-US" sz="1200" b="1">
                <a:sym typeface="Symbol" pitchFamily="18" charset="2"/>
              </a:rPr>
              <a:t>Na</a:t>
            </a:r>
            <a:r>
              <a:rPr lang="en-US" sz="1400" b="1" baseline="32000">
                <a:sym typeface="Symbol" pitchFamily="18" charset="2"/>
              </a:rPr>
              <a:t></a:t>
            </a:r>
          </a:p>
        </p:txBody>
      </p:sp>
      <p:sp>
        <p:nvSpPr>
          <p:cNvPr id="60427" name="Text Box 11"/>
          <p:cNvSpPr txBox="1">
            <a:spLocks noChangeArrowheads="1"/>
          </p:cNvSpPr>
          <p:nvPr/>
        </p:nvSpPr>
        <p:spPr bwMode="auto">
          <a:xfrm>
            <a:off x="2513013" y="1257300"/>
            <a:ext cx="985837" cy="539750"/>
          </a:xfrm>
          <a:prstGeom prst="rect">
            <a:avLst/>
          </a:prstGeom>
          <a:noFill/>
          <a:ln w="9525">
            <a:noFill/>
            <a:miter lim="800000"/>
            <a:headEnd/>
            <a:tailEnd/>
          </a:ln>
        </p:spPr>
        <p:txBody>
          <a:bodyPr wrap="none" lIns="0" tIns="0" rIns="0" bIns="0"/>
          <a:lstStyle/>
          <a:p>
            <a:pPr>
              <a:lnSpc>
                <a:spcPct val="90000"/>
              </a:lnSpc>
            </a:pPr>
            <a:r>
              <a:rPr lang="en-US" b="1">
                <a:sym typeface="Symbol" pitchFamily="18" charset="2"/>
              </a:rPr>
              <a:t>Action</a:t>
            </a:r>
            <a:br>
              <a:rPr lang="en-US" b="1">
                <a:sym typeface="Symbol" pitchFamily="18" charset="2"/>
              </a:rPr>
            </a:br>
            <a:r>
              <a:rPr lang="en-US" b="1">
                <a:sym typeface="Symbol" pitchFamily="18" charset="2"/>
              </a:rPr>
              <a:t>potential</a:t>
            </a:r>
            <a:endParaRPr lang="en-US" b="1"/>
          </a:p>
        </p:txBody>
      </p:sp>
      <p:sp>
        <p:nvSpPr>
          <p:cNvPr id="60428" name="Text Box 12"/>
          <p:cNvSpPr txBox="1">
            <a:spLocks noChangeArrowheads="1"/>
          </p:cNvSpPr>
          <p:nvPr/>
        </p:nvSpPr>
        <p:spPr bwMode="auto">
          <a:xfrm>
            <a:off x="4967288" y="642938"/>
            <a:ext cx="615950" cy="249237"/>
          </a:xfrm>
          <a:prstGeom prst="rect">
            <a:avLst/>
          </a:prstGeom>
          <a:noFill/>
          <a:ln w="9525">
            <a:noFill/>
            <a:miter lim="800000"/>
            <a:headEnd/>
            <a:tailEnd/>
          </a:ln>
        </p:spPr>
        <p:txBody>
          <a:bodyPr wrap="none" lIns="0" tIns="0" rIns="0" bIns="0"/>
          <a:lstStyle/>
          <a:p>
            <a:pPr>
              <a:lnSpc>
                <a:spcPct val="90000"/>
              </a:lnSpc>
            </a:pPr>
            <a:r>
              <a:rPr lang="en-US" b="1">
                <a:sym typeface="Symbol" pitchFamily="18" charset="2"/>
              </a:rPr>
              <a:t>Axon</a:t>
            </a:r>
            <a:endParaRPr lang="en-US" b="1"/>
          </a:p>
        </p:txBody>
      </p:sp>
      <p:sp>
        <p:nvSpPr>
          <p:cNvPr id="60429" name="Text Box 13"/>
          <p:cNvSpPr txBox="1">
            <a:spLocks noChangeArrowheads="1"/>
          </p:cNvSpPr>
          <p:nvPr/>
        </p:nvSpPr>
        <p:spPr bwMode="auto">
          <a:xfrm>
            <a:off x="6038850" y="1171575"/>
            <a:ext cx="1196975" cy="527050"/>
          </a:xfrm>
          <a:prstGeom prst="rect">
            <a:avLst/>
          </a:prstGeom>
          <a:noFill/>
          <a:ln w="9525">
            <a:noFill/>
            <a:miter lim="800000"/>
            <a:headEnd/>
            <a:tailEnd/>
          </a:ln>
        </p:spPr>
        <p:txBody>
          <a:bodyPr wrap="none" lIns="0" tIns="0" rIns="0" bIns="0"/>
          <a:lstStyle/>
          <a:p>
            <a:pPr>
              <a:lnSpc>
                <a:spcPct val="90000"/>
              </a:lnSpc>
            </a:pPr>
            <a:r>
              <a:rPr lang="en-US" b="1">
                <a:sym typeface="Symbol" pitchFamily="18" charset="2"/>
              </a:rPr>
              <a:t>Plasma </a:t>
            </a:r>
            <a:br>
              <a:rPr lang="en-US" b="1">
                <a:sym typeface="Symbol" pitchFamily="18" charset="2"/>
              </a:rPr>
            </a:br>
            <a:r>
              <a:rPr lang="en-US" b="1">
                <a:sym typeface="Symbol" pitchFamily="18" charset="2"/>
              </a:rPr>
              <a:t>membrane</a:t>
            </a:r>
            <a:endParaRPr lang="en-US" b="1"/>
          </a:p>
        </p:txBody>
      </p:sp>
      <p:sp>
        <p:nvSpPr>
          <p:cNvPr id="60430" name="Text Box 14"/>
          <p:cNvSpPr txBox="1">
            <a:spLocks noChangeArrowheads="1"/>
          </p:cNvSpPr>
          <p:nvPr/>
        </p:nvSpPr>
        <p:spPr bwMode="auto">
          <a:xfrm>
            <a:off x="6197600" y="2151063"/>
            <a:ext cx="881063" cy="236537"/>
          </a:xfrm>
          <a:prstGeom prst="rect">
            <a:avLst/>
          </a:prstGeom>
          <a:noFill/>
          <a:ln w="9525">
            <a:noFill/>
            <a:miter lim="800000"/>
            <a:headEnd/>
            <a:tailEnd/>
          </a:ln>
        </p:spPr>
        <p:txBody>
          <a:bodyPr wrap="none" lIns="0" tIns="0" rIns="0" bIns="0"/>
          <a:lstStyle/>
          <a:p>
            <a:pPr>
              <a:lnSpc>
                <a:spcPct val="90000"/>
              </a:lnSpc>
            </a:pPr>
            <a:r>
              <a:rPr lang="en-US" b="1">
                <a:sym typeface="Symbol" pitchFamily="18" charset="2"/>
              </a:rPr>
              <a:t>Cytosol</a:t>
            </a:r>
            <a:endParaRPr lang="en-US" b="1"/>
          </a:p>
        </p:txBody>
      </p:sp>
      <p:sp>
        <p:nvSpPr>
          <p:cNvPr id="60431" name="Text Box 15"/>
          <p:cNvSpPr txBox="1">
            <a:spLocks noChangeArrowheads="1"/>
          </p:cNvSpPr>
          <p:nvPr/>
        </p:nvSpPr>
        <p:spPr bwMode="auto">
          <a:xfrm>
            <a:off x="3630613" y="2957513"/>
            <a:ext cx="985837" cy="539750"/>
          </a:xfrm>
          <a:prstGeom prst="rect">
            <a:avLst/>
          </a:prstGeom>
          <a:noFill/>
          <a:ln w="9525">
            <a:noFill/>
            <a:miter lim="800000"/>
            <a:headEnd/>
            <a:tailEnd/>
          </a:ln>
        </p:spPr>
        <p:txBody>
          <a:bodyPr wrap="none" lIns="0" tIns="0" rIns="0" bIns="0"/>
          <a:lstStyle/>
          <a:p>
            <a:pPr>
              <a:lnSpc>
                <a:spcPct val="90000"/>
              </a:lnSpc>
            </a:pPr>
            <a:r>
              <a:rPr lang="en-US" b="1">
                <a:sym typeface="Symbol" pitchFamily="18" charset="2"/>
              </a:rPr>
              <a:t>Action</a:t>
            </a:r>
            <a:br>
              <a:rPr lang="en-US" b="1">
                <a:sym typeface="Symbol" pitchFamily="18" charset="2"/>
              </a:rPr>
            </a:br>
            <a:r>
              <a:rPr lang="en-US" b="1">
                <a:sym typeface="Symbol" pitchFamily="18" charset="2"/>
              </a:rPr>
              <a:t>potential</a:t>
            </a:r>
            <a:endParaRPr lang="en-US" b="1"/>
          </a:p>
        </p:txBody>
      </p:sp>
      <p:sp>
        <p:nvSpPr>
          <p:cNvPr id="60432" name="Text Box 16"/>
          <p:cNvSpPr txBox="1">
            <a:spLocks noChangeArrowheads="1"/>
          </p:cNvSpPr>
          <p:nvPr/>
        </p:nvSpPr>
        <p:spPr bwMode="auto">
          <a:xfrm>
            <a:off x="4913313" y="4770438"/>
            <a:ext cx="985837" cy="539750"/>
          </a:xfrm>
          <a:prstGeom prst="rect">
            <a:avLst/>
          </a:prstGeom>
          <a:noFill/>
          <a:ln w="9525">
            <a:noFill/>
            <a:miter lim="800000"/>
            <a:headEnd/>
            <a:tailEnd/>
          </a:ln>
        </p:spPr>
        <p:txBody>
          <a:bodyPr wrap="none" lIns="0" tIns="0" rIns="0" bIns="0"/>
          <a:lstStyle/>
          <a:p>
            <a:pPr>
              <a:lnSpc>
                <a:spcPct val="90000"/>
              </a:lnSpc>
            </a:pPr>
            <a:r>
              <a:rPr lang="en-US" b="1">
                <a:sym typeface="Symbol" pitchFamily="18" charset="2"/>
              </a:rPr>
              <a:t>Action</a:t>
            </a:r>
            <a:br>
              <a:rPr lang="en-US" b="1">
                <a:sym typeface="Symbol" pitchFamily="18" charset="2"/>
              </a:rPr>
            </a:br>
            <a:r>
              <a:rPr lang="en-US" b="1">
                <a:sym typeface="Symbol" pitchFamily="18" charset="2"/>
              </a:rPr>
              <a:t>potential</a:t>
            </a:r>
            <a:endParaRPr lang="en-US" b="1"/>
          </a:p>
        </p:txBody>
      </p:sp>
      <p:grpSp>
        <p:nvGrpSpPr>
          <p:cNvPr id="2" name="Group 19"/>
          <p:cNvGrpSpPr>
            <a:grpSpLocks/>
          </p:cNvGrpSpPr>
          <p:nvPr/>
        </p:nvGrpSpPr>
        <p:grpSpPr bwMode="auto">
          <a:xfrm>
            <a:off x="1984375" y="3638550"/>
            <a:ext cx="271463" cy="277813"/>
            <a:chOff x="1000" y="2392"/>
            <a:chExt cx="171" cy="175"/>
          </a:xfrm>
        </p:grpSpPr>
        <p:sp>
          <p:nvSpPr>
            <p:cNvPr id="60442" name="Oval 17"/>
            <p:cNvSpPr>
              <a:spLocks noChangeArrowheads="1"/>
            </p:cNvSpPr>
            <p:nvPr/>
          </p:nvSpPr>
          <p:spPr bwMode="auto">
            <a:xfrm>
              <a:off x="1000" y="2392"/>
              <a:ext cx="166" cy="167"/>
            </a:xfrm>
            <a:prstGeom prst="ellipse">
              <a:avLst/>
            </a:prstGeom>
            <a:solidFill>
              <a:srgbClr val="0072CA"/>
            </a:solidFill>
            <a:ln w="12700">
              <a:noFill/>
              <a:round/>
              <a:headEnd/>
              <a:tailEnd/>
            </a:ln>
          </p:spPr>
          <p:txBody>
            <a:bodyPr wrap="none" anchor="ctr"/>
            <a:lstStyle/>
            <a:p>
              <a:endParaRPr lang="en-US" sz="2400">
                <a:latin typeface="Times" pitchFamily="18" charset="0"/>
              </a:endParaRPr>
            </a:p>
          </p:txBody>
        </p:sp>
        <p:sp>
          <p:nvSpPr>
            <p:cNvPr id="60443" name="Text Box 18"/>
            <p:cNvSpPr txBox="1">
              <a:spLocks noChangeArrowheads="1"/>
            </p:cNvSpPr>
            <p:nvPr/>
          </p:nvSpPr>
          <p:spPr bwMode="auto">
            <a:xfrm>
              <a:off x="1042" y="2402"/>
              <a:ext cx="129" cy="165"/>
            </a:xfrm>
            <a:prstGeom prst="rect">
              <a:avLst/>
            </a:prstGeom>
            <a:noFill/>
            <a:ln w="9525">
              <a:noFill/>
              <a:miter lim="800000"/>
              <a:headEnd/>
              <a:tailEnd/>
            </a:ln>
          </p:spPr>
          <p:txBody>
            <a:bodyPr wrap="none" lIns="0" tIns="0" rIns="0" bIns="0"/>
            <a:lstStyle/>
            <a:p>
              <a:pPr>
                <a:lnSpc>
                  <a:spcPct val="90000"/>
                </a:lnSpc>
              </a:pPr>
              <a:r>
                <a:rPr lang="en-US" b="1">
                  <a:solidFill>
                    <a:schemeClr val="bg1"/>
                  </a:solidFill>
                  <a:sym typeface="Symbol" pitchFamily="18" charset="2"/>
                </a:rPr>
                <a:t>2</a:t>
              </a:r>
              <a:endParaRPr lang="en-US" b="1">
                <a:solidFill>
                  <a:schemeClr val="bg1"/>
                </a:solidFill>
              </a:endParaRPr>
            </a:p>
          </p:txBody>
        </p:sp>
      </p:grpSp>
      <p:grpSp>
        <p:nvGrpSpPr>
          <p:cNvPr id="3" name="Group 20"/>
          <p:cNvGrpSpPr>
            <a:grpSpLocks/>
          </p:cNvGrpSpPr>
          <p:nvPr/>
        </p:nvGrpSpPr>
        <p:grpSpPr bwMode="auto">
          <a:xfrm>
            <a:off x="1978025" y="1900238"/>
            <a:ext cx="271463" cy="277812"/>
            <a:chOff x="1000" y="2392"/>
            <a:chExt cx="171" cy="175"/>
          </a:xfrm>
        </p:grpSpPr>
        <p:sp>
          <p:nvSpPr>
            <p:cNvPr id="60440" name="Oval 21"/>
            <p:cNvSpPr>
              <a:spLocks noChangeArrowheads="1"/>
            </p:cNvSpPr>
            <p:nvPr/>
          </p:nvSpPr>
          <p:spPr bwMode="auto">
            <a:xfrm>
              <a:off x="1000" y="2392"/>
              <a:ext cx="166" cy="167"/>
            </a:xfrm>
            <a:prstGeom prst="ellipse">
              <a:avLst/>
            </a:prstGeom>
            <a:solidFill>
              <a:srgbClr val="0072CA"/>
            </a:solidFill>
            <a:ln w="12700">
              <a:noFill/>
              <a:round/>
              <a:headEnd/>
              <a:tailEnd/>
            </a:ln>
          </p:spPr>
          <p:txBody>
            <a:bodyPr wrap="none" anchor="ctr"/>
            <a:lstStyle/>
            <a:p>
              <a:endParaRPr lang="en-US" sz="2400">
                <a:latin typeface="Times" pitchFamily="18" charset="0"/>
              </a:endParaRPr>
            </a:p>
          </p:txBody>
        </p:sp>
        <p:sp>
          <p:nvSpPr>
            <p:cNvPr id="60441" name="Text Box 22"/>
            <p:cNvSpPr txBox="1">
              <a:spLocks noChangeArrowheads="1"/>
            </p:cNvSpPr>
            <p:nvPr/>
          </p:nvSpPr>
          <p:spPr bwMode="auto">
            <a:xfrm>
              <a:off x="1042" y="2402"/>
              <a:ext cx="129" cy="165"/>
            </a:xfrm>
            <a:prstGeom prst="rect">
              <a:avLst/>
            </a:prstGeom>
            <a:noFill/>
            <a:ln w="9525">
              <a:noFill/>
              <a:miter lim="800000"/>
              <a:headEnd/>
              <a:tailEnd/>
            </a:ln>
          </p:spPr>
          <p:txBody>
            <a:bodyPr wrap="none" lIns="0" tIns="0" rIns="0" bIns="0"/>
            <a:lstStyle/>
            <a:p>
              <a:pPr>
                <a:lnSpc>
                  <a:spcPct val="90000"/>
                </a:lnSpc>
              </a:pPr>
              <a:r>
                <a:rPr lang="en-US" b="1">
                  <a:solidFill>
                    <a:schemeClr val="bg1"/>
                  </a:solidFill>
                  <a:sym typeface="Symbol" pitchFamily="18" charset="2"/>
                </a:rPr>
                <a:t>1</a:t>
              </a:r>
              <a:endParaRPr lang="en-US" b="1">
                <a:solidFill>
                  <a:schemeClr val="bg1"/>
                </a:solidFill>
              </a:endParaRPr>
            </a:p>
          </p:txBody>
        </p:sp>
      </p:grpSp>
      <p:grpSp>
        <p:nvGrpSpPr>
          <p:cNvPr id="4" name="Group 23"/>
          <p:cNvGrpSpPr>
            <a:grpSpLocks/>
          </p:cNvGrpSpPr>
          <p:nvPr/>
        </p:nvGrpSpPr>
        <p:grpSpPr bwMode="auto">
          <a:xfrm>
            <a:off x="1978025" y="5457825"/>
            <a:ext cx="271463" cy="277813"/>
            <a:chOff x="1000" y="2392"/>
            <a:chExt cx="171" cy="175"/>
          </a:xfrm>
        </p:grpSpPr>
        <p:sp>
          <p:nvSpPr>
            <p:cNvPr id="60438" name="Oval 24"/>
            <p:cNvSpPr>
              <a:spLocks noChangeArrowheads="1"/>
            </p:cNvSpPr>
            <p:nvPr/>
          </p:nvSpPr>
          <p:spPr bwMode="auto">
            <a:xfrm>
              <a:off x="1000" y="2392"/>
              <a:ext cx="166" cy="167"/>
            </a:xfrm>
            <a:prstGeom prst="ellipse">
              <a:avLst/>
            </a:prstGeom>
            <a:solidFill>
              <a:srgbClr val="0072CA"/>
            </a:solidFill>
            <a:ln w="12700">
              <a:noFill/>
              <a:round/>
              <a:headEnd/>
              <a:tailEnd/>
            </a:ln>
          </p:spPr>
          <p:txBody>
            <a:bodyPr wrap="none" anchor="ctr"/>
            <a:lstStyle/>
            <a:p>
              <a:endParaRPr lang="en-US" sz="2400">
                <a:latin typeface="Times" pitchFamily="18" charset="0"/>
              </a:endParaRPr>
            </a:p>
          </p:txBody>
        </p:sp>
        <p:sp>
          <p:nvSpPr>
            <p:cNvPr id="60439" name="Text Box 25"/>
            <p:cNvSpPr txBox="1">
              <a:spLocks noChangeArrowheads="1"/>
            </p:cNvSpPr>
            <p:nvPr/>
          </p:nvSpPr>
          <p:spPr bwMode="auto">
            <a:xfrm>
              <a:off x="1042" y="2402"/>
              <a:ext cx="129" cy="165"/>
            </a:xfrm>
            <a:prstGeom prst="rect">
              <a:avLst/>
            </a:prstGeom>
            <a:noFill/>
            <a:ln w="9525">
              <a:noFill/>
              <a:miter lim="800000"/>
              <a:headEnd/>
              <a:tailEnd/>
            </a:ln>
          </p:spPr>
          <p:txBody>
            <a:bodyPr wrap="none" lIns="0" tIns="0" rIns="0" bIns="0"/>
            <a:lstStyle/>
            <a:p>
              <a:pPr>
                <a:lnSpc>
                  <a:spcPct val="90000"/>
                </a:lnSpc>
              </a:pPr>
              <a:r>
                <a:rPr lang="en-US" b="1">
                  <a:solidFill>
                    <a:schemeClr val="bg1"/>
                  </a:solidFill>
                  <a:sym typeface="Symbol" pitchFamily="18" charset="2"/>
                </a:rPr>
                <a:t>3</a:t>
              </a:r>
              <a:endParaRPr lang="en-US" b="1">
                <a:solidFill>
                  <a:schemeClr val="bg1"/>
                </a:solidFill>
              </a:endParaRPr>
            </a:p>
          </p:txBody>
        </p:sp>
      </p:grpSp>
      <p:sp>
        <p:nvSpPr>
          <p:cNvPr id="60436" name="Line 26"/>
          <p:cNvSpPr>
            <a:spLocks noChangeShapeType="1"/>
          </p:cNvSpPr>
          <p:nvPr/>
        </p:nvSpPr>
        <p:spPr bwMode="auto">
          <a:xfrm flipH="1">
            <a:off x="5013325" y="846138"/>
            <a:ext cx="106363" cy="198437"/>
          </a:xfrm>
          <a:prstGeom prst="line">
            <a:avLst/>
          </a:prstGeom>
          <a:noFill/>
          <a:ln w="12700">
            <a:solidFill>
              <a:schemeClr val="tx1"/>
            </a:solidFill>
            <a:round/>
            <a:headEnd/>
            <a:tailEnd/>
          </a:ln>
        </p:spPr>
        <p:txBody>
          <a:bodyPr wrap="none" anchor="ctr"/>
          <a:lstStyle/>
          <a:p>
            <a:endParaRPr lang="en-US"/>
          </a:p>
        </p:txBody>
      </p:sp>
      <p:sp>
        <p:nvSpPr>
          <p:cNvPr id="60437" name="Line 27"/>
          <p:cNvSpPr>
            <a:spLocks noChangeShapeType="1"/>
          </p:cNvSpPr>
          <p:nvPr/>
        </p:nvSpPr>
        <p:spPr bwMode="auto">
          <a:xfrm>
            <a:off x="6692900" y="1639888"/>
            <a:ext cx="0" cy="292100"/>
          </a:xfrm>
          <a:prstGeom prst="line">
            <a:avLst/>
          </a:prstGeom>
          <a:noFill/>
          <a:ln w="12700">
            <a:solidFill>
              <a:schemeClr val="tx1"/>
            </a:solidFill>
            <a:round/>
            <a:headEnd/>
            <a:tailEnd/>
          </a:ln>
        </p:spPr>
        <p:txBody>
          <a:bodyPr wrap="none" anchor="ctr"/>
          <a:lstStyle/>
          <a:p>
            <a:endParaRPr lang="en-US"/>
          </a:p>
        </p:txBody>
      </p:sp>
    </p:spTree>
    <p:extLst>
      <p:ext uri="{BB962C8B-B14F-4D97-AF65-F5344CB8AC3E}">
        <p14:creationId xmlns:p14="http://schemas.microsoft.com/office/powerpoint/2010/main" val="28521761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219200" y="533400"/>
            <a:ext cx="7200900" cy="5200650"/>
          </a:xfrm>
          <a:prstGeom prst="rect">
            <a:avLst/>
          </a:prstGeom>
          <a:noFill/>
          <a:ln w="9525">
            <a:noFill/>
            <a:miter lim="800000"/>
            <a:headEnd/>
            <a:tailEnd/>
          </a:ln>
          <a:effectLst/>
        </p:spPr>
      </p:pic>
    </p:spTree>
    <p:extLst>
      <p:ext uri="{BB962C8B-B14F-4D97-AF65-F5344CB8AC3E}">
        <p14:creationId xmlns:p14="http://schemas.microsoft.com/office/powerpoint/2010/main" val="15333226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1295400" y="1219200"/>
            <a:ext cx="7334250" cy="4267200"/>
          </a:xfrm>
          <a:prstGeom prst="rect">
            <a:avLst/>
          </a:prstGeom>
          <a:noFill/>
          <a:ln w="9525">
            <a:noFill/>
            <a:miter lim="800000"/>
            <a:headEnd/>
            <a:tailEnd/>
          </a:ln>
          <a:effectLst/>
        </p:spPr>
      </p:pic>
    </p:spTree>
    <p:extLst>
      <p:ext uri="{BB962C8B-B14F-4D97-AF65-F5344CB8AC3E}">
        <p14:creationId xmlns:p14="http://schemas.microsoft.com/office/powerpoint/2010/main" val="10221793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48" descr="48_15ChemicalSynapse-U"/>
          <p:cNvPicPr>
            <a:picLocks noChangeAspect="1" noChangeArrowheads="1"/>
          </p:cNvPicPr>
          <p:nvPr/>
        </p:nvPicPr>
        <p:blipFill>
          <a:blip r:embed="rId3"/>
          <a:srcRect/>
          <a:stretch>
            <a:fillRect/>
          </a:stretch>
        </p:blipFill>
        <p:spPr bwMode="auto">
          <a:xfrm>
            <a:off x="296863" y="441325"/>
            <a:ext cx="8548687" cy="5975350"/>
          </a:xfrm>
          <a:prstGeom prst="rect">
            <a:avLst/>
          </a:prstGeom>
          <a:noFill/>
          <a:ln w="9525">
            <a:noFill/>
            <a:miter lim="800000"/>
            <a:headEnd/>
            <a:tailEnd/>
          </a:ln>
        </p:spPr>
      </p:pic>
      <p:sp>
        <p:nvSpPr>
          <p:cNvPr id="68611" name="Text Box 5"/>
          <p:cNvSpPr txBox="1">
            <a:spLocks noChangeArrowheads="1"/>
          </p:cNvSpPr>
          <p:nvPr/>
        </p:nvSpPr>
        <p:spPr bwMode="auto">
          <a:xfrm>
            <a:off x="682625" y="454025"/>
            <a:ext cx="1341438" cy="473075"/>
          </a:xfrm>
          <a:prstGeom prst="rect">
            <a:avLst/>
          </a:prstGeom>
          <a:noFill/>
          <a:ln w="9525">
            <a:noFill/>
            <a:miter lim="800000"/>
            <a:headEnd/>
            <a:tailEnd/>
          </a:ln>
        </p:spPr>
        <p:txBody>
          <a:bodyPr wrap="none" lIns="0" tIns="0" rIns="0" bIns="0"/>
          <a:lstStyle/>
          <a:p>
            <a:pPr algn="ctr">
              <a:lnSpc>
                <a:spcPct val="90000"/>
              </a:lnSpc>
            </a:pPr>
            <a:r>
              <a:rPr lang="en-US" b="1">
                <a:sym typeface="Symbol" pitchFamily="18" charset="2"/>
              </a:rPr>
              <a:t>Presynaptic</a:t>
            </a:r>
            <a:br>
              <a:rPr lang="en-US" b="1">
                <a:sym typeface="Symbol" pitchFamily="18" charset="2"/>
              </a:rPr>
            </a:br>
            <a:r>
              <a:rPr lang="en-US" b="1">
                <a:sym typeface="Symbol" pitchFamily="18" charset="2"/>
              </a:rPr>
              <a:t>cell</a:t>
            </a:r>
            <a:endParaRPr lang="en-US" b="1"/>
          </a:p>
        </p:txBody>
      </p:sp>
      <p:sp>
        <p:nvSpPr>
          <p:cNvPr id="68612" name="Text Box 18"/>
          <p:cNvSpPr txBox="1">
            <a:spLocks noChangeArrowheads="1"/>
          </p:cNvSpPr>
          <p:nvPr/>
        </p:nvSpPr>
        <p:spPr bwMode="auto">
          <a:xfrm>
            <a:off x="3878263" y="579438"/>
            <a:ext cx="1936750" cy="274637"/>
          </a:xfrm>
          <a:prstGeom prst="rect">
            <a:avLst/>
          </a:prstGeom>
          <a:noFill/>
          <a:ln w="9525">
            <a:noFill/>
            <a:miter lim="800000"/>
            <a:headEnd/>
            <a:tailEnd/>
          </a:ln>
        </p:spPr>
        <p:txBody>
          <a:bodyPr wrap="none" lIns="0" tIns="0" rIns="0" bIns="0"/>
          <a:lstStyle/>
          <a:p>
            <a:pPr>
              <a:lnSpc>
                <a:spcPct val="90000"/>
              </a:lnSpc>
            </a:pPr>
            <a:r>
              <a:rPr lang="en-US" b="1">
                <a:sym typeface="Symbol" pitchFamily="18" charset="2"/>
              </a:rPr>
              <a:t>Postsynaptic cell</a:t>
            </a:r>
            <a:endParaRPr lang="en-US" b="1"/>
          </a:p>
        </p:txBody>
      </p:sp>
      <p:sp>
        <p:nvSpPr>
          <p:cNvPr id="68613" name="Text Box 19"/>
          <p:cNvSpPr txBox="1">
            <a:spLocks noChangeArrowheads="1"/>
          </p:cNvSpPr>
          <p:nvPr/>
        </p:nvSpPr>
        <p:spPr bwMode="auto">
          <a:xfrm>
            <a:off x="1244600" y="1717675"/>
            <a:ext cx="587375" cy="247650"/>
          </a:xfrm>
          <a:prstGeom prst="rect">
            <a:avLst/>
          </a:prstGeom>
          <a:noFill/>
          <a:ln w="9525">
            <a:noFill/>
            <a:miter lim="800000"/>
            <a:headEnd/>
            <a:tailEnd/>
          </a:ln>
        </p:spPr>
        <p:txBody>
          <a:bodyPr wrap="none" lIns="0" tIns="0" rIns="0" bIns="0"/>
          <a:lstStyle/>
          <a:p>
            <a:pPr>
              <a:lnSpc>
                <a:spcPct val="90000"/>
              </a:lnSpc>
            </a:pPr>
            <a:r>
              <a:rPr lang="en-US" b="1">
                <a:sym typeface="Symbol" pitchFamily="18" charset="2"/>
              </a:rPr>
              <a:t>Axon</a:t>
            </a:r>
            <a:endParaRPr lang="en-US" b="1"/>
          </a:p>
        </p:txBody>
      </p:sp>
      <p:sp>
        <p:nvSpPr>
          <p:cNvPr id="68614" name="Text Box 20"/>
          <p:cNvSpPr txBox="1">
            <a:spLocks noChangeArrowheads="1"/>
          </p:cNvSpPr>
          <p:nvPr/>
        </p:nvSpPr>
        <p:spPr bwMode="auto">
          <a:xfrm>
            <a:off x="371475" y="3729038"/>
            <a:ext cx="1341438" cy="473075"/>
          </a:xfrm>
          <a:prstGeom prst="rect">
            <a:avLst/>
          </a:prstGeom>
          <a:noFill/>
          <a:ln w="9525">
            <a:noFill/>
            <a:miter lim="800000"/>
            <a:headEnd/>
            <a:tailEnd/>
          </a:ln>
        </p:spPr>
        <p:txBody>
          <a:bodyPr wrap="none" lIns="0" tIns="0" rIns="0" bIns="0"/>
          <a:lstStyle/>
          <a:p>
            <a:pPr>
              <a:lnSpc>
                <a:spcPct val="90000"/>
              </a:lnSpc>
            </a:pPr>
            <a:r>
              <a:rPr lang="en-US" b="1">
                <a:sym typeface="Symbol" pitchFamily="18" charset="2"/>
              </a:rPr>
              <a:t>Presynaptic</a:t>
            </a:r>
            <a:br>
              <a:rPr lang="en-US" b="1">
                <a:sym typeface="Symbol" pitchFamily="18" charset="2"/>
              </a:rPr>
            </a:br>
            <a:r>
              <a:rPr lang="en-US" b="1">
                <a:sym typeface="Symbol" pitchFamily="18" charset="2"/>
              </a:rPr>
              <a:t>membrane</a:t>
            </a:r>
            <a:endParaRPr lang="en-US" b="1"/>
          </a:p>
        </p:txBody>
      </p:sp>
      <p:sp>
        <p:nvSpPr>
          <p:cNvPr id="68615" name="Text Box 21"/>
          <p:cNvSpPr txBox="1">
            <a:spLocks noChangeArrowheads="1"/>
          </p:cNvSpPr>
          <p:nvPr/>
        </p:nvSpPr>
        <p:spPr bwMode="auto">
          <a:xfrm>
            <a:off x="3182938" y="1909763"/>
            <a:ext cx="1870075" cy="750887"/>
          </a:xfrm>
          <a:prstGeom prst="rect">
            <a:avLst/>
          </a:prstGeom>
          <a:noFill/>
          <a:ln w="9525">
            <a:noFill/>
            <a:miter lim="800000"/>
            <a:headEnd/>
            <a:tailEnd/>
          </a:ln>
        </p:spPr>
        <p:txBody>
          <a:bodyPr wrap="none" lIns="0" tIns="0" rIns="0" bIns="0"/>
          <a:lstStyle/>
          <a:p>
            <a:pPr>
              <a:lnSpc>
                <a:spcPct val="90000"/>
              </a:lnSpc>
            </a:pPr>
            <a:r>
              <a:rPr lang="en-US" b="1">
                <a:sym typeface="Symbol" pitchFamily="18" charset="2"/>
              </a:rPr>
              <a:t>Synaptic vesicle</a:t>
            </a:r>
            <a:br>
              <a:rPr lang="en-US" b="1">
                <a:sym typeface="Symbol" pitchFamily="18" charset="2"/>
              </a:rPr>
            </a:br>
            <a:r>
              <a:rPr lang="en-US" b="1">
                <a:sym typeface="Symbol" pitchFamily="18" charset="2"/>
              </a:rPr>
              <a:t>containing</a:t>
            </a:r>
            <a:br>
              <a:rPr lang="en-US" b="1">
                <a:sym typeface="Symbol" pitchFamily="18" charset="2"/>
              </a:rPr>
            </a:br>
            <a:r>
              <a:rPr lang="en-US" b="1">
                <a:sym typeface="Symbol" pitchFamily="18" charset="2"/>
              </a:rPr>
              <a:t>neurotransmitter</a:t>
            </a:r>
            <a:endParaRPr lang="en-US" b="1"/>
          </a:p>
        </p:txBody>
      </p:sp>
      <p:sp>
        <p:nvSpPr>
          <p:cNvPr id="68616" name="Text Box 22"/>
          <p:cNvSpPr txBox="1">
            <a:spLocks noChangeArrowheads="1"/>
          </p:cNvSpPr>
          <p:nvPr/>
        </p:nvSpPr>
        <p:spPr bwMode="auto">
          <a:xfrm>
            <a:off x="5259388" y="2160588"/>
            <a:ext cx="1460500" cy="473075"/>
          </a:xfrm>
          <a:prstGeom prst="rect">
            <a:avLst/>
          </a:prstGeom>
          <a:noFill/>
          <a:ln w="9525">
            <a:noFill/>
            <a:miter lim="800000"/>
            <a:headEnd/>
            <a:tailEnd/>
          </a:ln>
        </p:spPr>
        <p:txBody>
          <a:bodyPr wrap="none" lIns="0" tIns="0" rIns="0" bIns="0"/>
          <a:lstStyle/>
          <a:p>
            <a:pPr>
              <a:lnSpc>
                <a:spcPct val="90000"/>
              </a:lnSpc>
            </a:pPr>
            <a:r>
              <a:rPr lang="en-US" b="1">
                <a:sym typeface="Symbol" pitchFamily="18" charset="2"/>
              </a:rPr>
              <a:t>Postsynaptic</a:t>
            </a:r>
            <a:br>
              <a:rPr lang="en-US" b="1">
                <a:sym typeface="Symbol" pitchFamily="18" charset="2"/>
              </a:rPr>
            </a:br>
            <a:r>
              <a:rPr lang="en-US" b="1">
                <a:sym typeface="Symbol" pitchFamily="18" charset="2"/>
              </a:rPr>
              <a:t>membrane</a:t>
            </a:r>
            <a:endParaRPr lang="en-US" b="1"/>
          </a:p>
        </p:txBody>
      </p:sp>
      <p:sp>
        <p:nvSpPr>
          <p:cNvPr id="68617" name="Text Box 23"/>
          <p:cNvSpPr txBox="1">
            <a:spLocks noChangeArrowheads="1"/>
          </p:cNvSpPr>
          <p:nvPr/>
        </p:nvSpPr>
        <p:spPr bwMode="auto">
          <a:xfrm>
            <a:off x="4411663" y="2771775"/>
            <a:ext cx="971550" cy="512763"/>
          </a:xfrm>
          <a:prstGeom prst="rect">
            <a:avLst/>
          </a:prstGeom>
          <a:noFill/>
          <a:ln w="9525">
            <a:noFill/>
            <a:miter lim="800000"/>
            <a:headEnd/>
            <a:tailEnd/>
          </a:ln>
        </p:spPr>
        <p:txBody>
          <a:bodyPr wrap="none" lIns="0" tIns="0" rIns="0" bIns="0"/>
          <a:lstStyle/>
          <a:p>
            <a:pPr algn="ctr">
              <a:lnSpc>
                <a:spcPct val="90000"/>
              </a:lnSpc>
            </a:pPr>
            <a:r>
              <a:rPr lang="en-US" b="1">
                <a:sym typeface="Symbol" pitchFamily="18" charset="2"/>
              </a:rPr>
              <a:t>Synaptic</a:t>
            </a:r>
            <a:br>
              <a:rPr lang="en-US" b="1">
                <a:sym typeface="Symbol" pitchFamily="18" charset="2"/>
              </a:rPr>
            </a:br>
            <a:r>
              <a:rPr lang="en-US" b="1">
                <a:sym typeface="Symbol" pitchFamily="18" charset="2"/>
              </a:rPr>
              <a:t>cleft</a:t>
            </a:r>
            <a:endParaRPr lang="en-US" b="1"/>
          </a:p>
        </p:txBody>
      </p:sp>
      <p:sp>
        <p:nvSpPr>
          <p:cNvPr id="68618" name="Text Box 24"/>
          <p:cNvSpPr txBox="1">
            <a:spLocks noChangeArrowheads="1"/>
          </p:cNvSpPr>
          <p:nvPr/>
        </p:nvSpPr>
        <p:spPr bwMode="auto">
          <a:xfrm>
            <a:off x="2138363" y="5656263"/>
            <a:ext cx="1552575" cy="485775"/>
          </a:xfrm>
          <a:prstGeom prst="rect">
            <a:avLst/>
          </a:prstGeom>
          <a:noFill/>
          <a:ln w="9525">
            <a:noFill/>
            <a:miter lim="800000"/>
            <a:headEnd/>
            <a:tailEnd/>
          </a:ln>
        </p:spPr>
        <p:txBody>
          <a:bodyPr wrap="none" lIns="0" tIns="0" rIns="0" bIns="0"/>
          <a:lstStyle/>
          <a:p>
            <a:pPr>
              <a:lnSpc>
                <a:spcPct val="90000"/>
              </a:lnSpc>
            </a:pPr>
            <a:r>
              <a:rPr lang="en-US" b="1">
                <a:sym typeface="Symbol" pitchFamily="18" charset="2"/>
              </a:rPr>
              <a:t>Voltage-gated</a:t>
            </a:r>
            <a:br>
              <a:rPr lang="en-US" b="1">
                <a:sym typeface="Symbol" pitchFamily="18" charset="2"/>
              </a:rPr>
            </a:br>
            <a:r>
              <a:rPr lang="en-US" b="1">
                <a:sym typeface="Symbol" pitchFamily="18" charset="2"/>
              </a:rPr>
              <a:t>Ca</a:t>
            </a:r>
            <a:r>
              <a:rPr lang="en-US" b="1" baseline="30000"/>
              <a:t>2</a:t>
            </a:r>
            <a:r>
              <a:rPr lang="en-US" b="1" baseline="34000">
                <a:sym typeface="Symbol" pitchFamily="18" charset="2"/>
              </a:rPr>
              <a:t></a:t>
            </a:r>
            <a:r>
              <a:rPr lang="en-US" b="1">
                <a:sym typeface="Symbol" pitchFamily="18" charset="2"/>
              </a:rPr>
              <a:t> channel</a:t>
            </a:r>
            <a:endParaRPr lang="en-US" b="1"/>
          </a:p>
        </p:txBody>
      </p:sp>
      <p:sp>
        <p:nvSpPr>
          <p:cNvPr id="68619" name="Text Box 25"/>
          <p:cNvSpPr txBox="1">
            <a:spLocks noChangeArrowheads="1"/>
          </p:cNvSpPr>
          <p:nvPr/>
        </p:nvSpPr>
        <p:spPr bwMode="auto">
          <a:xfrm>
            <a:off x="4089400" y="5664200"/>
            <a:ext cx="1552575" cy="485775"/>
          </a:xfrm>
          <a:prstGeom prst="rect">
            <a:avLst/>
          </a:prstGeom>
          <a:noFill/>
          <a:ln w="9525">
            <a:noFill/>
            <a:miter lim="800000"/>
            <a:headEnd/>
            <a:tailEnd/>
          </a:ln>
        </p:spPr>
        <p:txBody>
          <a:bodyPr wrap="none" lIns="0" tIns="0" rIns="0" bIns="0"/>
          <a:lstStyle/>
          <a:p>
            <a:pPr>
              <a:lnSpc>
                <a:spcPct val="90000"/>
              </a:lnSpc>
            </a:pPr>
            <a:r>
              <a:rPr lang="en-US" b="1">
                <a:sym typeface="Symbol" pitchFamily="18" charset="2"/>
              </a:rPr>
              <a:t>Ligand-gated</a:t>
            </a:r>
            <a:br>
              <a:rPr lang="en-US" b="1">
                <a:sym typeface="Symbol" pitchFamily="18" charset="2"/>
              </a:rPr>
            </a:br>
            <a:r>
              <a:rPr lang="en-US" b="1">
                <a:sym typeface="Symbol" pitchFamily="18" charset="2"/>
              </a:rPr>
              <a:t>ion channels</a:t>
            </a:r>
            <a:endParaRPr lang="en-US" b="1"/>
          </a:p>
        </p:txBody>
      </p:sp>
      <p:sp>
        <p:nvSpPr>
          <p:cNvPr id="68620" name="Text Box 26"/>
          <p:cNvSpPr txBox="1">
            <a:spLocks noChangeArrowheads="1"/>
          </p:cNvSpPr>
          <p:nvPr/>
        </p:nvSpPr>
        <p:spPr bwMode="auto">
          <a:xfrm>
            <a:off x="2330450" y="4948238"/>
            <a:ext cx="508000" cy="260350"/>
          </a:xfrm>
          <a:prstGeom prst="rect">
            <a:avLst/>
          </a:prstGeom>
          <a:noFill/>
          <a:ln w="9525">
            <a:noFill/>
            <a:miter lim="800000"/>
            <a:headEnd/>
            <a:tailEnd/>
          </a:ln>
        </p:spPr>
        <p:txBody>
          <a:bodyPr wrap="none" lIns="0" tIns="0" rIns="0" bIns="0"/>
          <a:lstStyle/>
          <a:p>
            <a:pPr>
              <a:lnSpc>
                <a:spcPct val="90000"/>
              </a:lnSpc>
            </a:pPr>
            <a:r>
              <a:rPr lang="en-US" b="1">
                <a:sym typeface="Symbol" pitchFamily="18" charset="2"/>
              </a:rPr>
              <a:t>Ca</a:t>
            </a:r>
            <a:r>
              <a:rPr lang="en-US" b="1" baseline="30000"/>
              <a:t>2</a:t>
            </a:r>
            <a:r>
              <a:rPr lang="en-US" b="1" baseline="30000">
                <a:sym typeface="Symbol" pitchFamily="18" charset="2"/>
              </a:rPr>
              <a:t></a:t>
            </a:r>
            <a:endParaRPr lang="en-US" b="1"/>
          </a:p>
        </p:txBody>
      </p:sp>
      <p:sp>
        <p:nvSpPr>
          <p:cNvPr id="68621" name="Text Box 27"/>
          <p:cNvSpPr txBox="1">
            <a:spLocks noChangeArrowheads="1"/>
          </p:cNvSpPr>
          <p:nvPr/>
        </p:nvSpPr>
        <p:spPr bwMode="auto">
          <a:xfrm>
            <a:off x="8250238" y="5907088"/>
            <a:ext cx="414337" cy="260350"/>
          </a:xfrm>
          <a:prstGeom prst="rect">
            <a:avLst/>
          </a:prstGeom>
          <a:noFill/>
          <a:ln w="9525">
            <a:noFill/>
            <a:miter lim="800000"/>
            <a:headEnd/>
            <a:tailEnd/>
          </a:ln>
        </p:spPr>
        <p:txBody>
          <a:bodyPr wrap="none" lIns="0" tIns="0" rIns="0" bIns="0"/>
          <a:lstStyle/>
          <a:p>
            <a:pPr>
              <a:lnSpc>
                <a:spcPct val="90000"/>
              </a:lnSpc>
            </a:pPr>
            <a:r>
              <a:rPr lang="en-US" b="1">
                <a:sym typeface="Symbol" pitchFamily="18" charset="2"/>
              </a:rPr>
              <a:t>Na</a:t>
            </a:r>
            <a:r>
              <a:rPr lang="en-US" b="1" baseline="34000">
                <a:sym typeface="Symbol" pitchFamily="18" charset="2"/>
              </a:rPr>
              <a:t></a:t>
            </a:r>
          </a:p>
        </p:txBody>
      </p:sp>
      <p:sp>
        <p:nvSpPr>
          <p:cNvPr id="68622" name="Text Box 28"/>
          <p:cNvSpPr txBox="1">
            <a:spLocks noChangeArrowheads="1"/>
          </p:cNvSpPr>
          <p:nvPr/>
        </p:nvSpPr>
        <p:spPr bwMode="auto">
          <a:xfrm>
            <a:off x="7080250" y="4486275"/>
            <a:ext cx="295275" cy="246063"/>
          </a:xfrm>
          <a:prstGeom prst="rect">
            <a:avLst/>
          </a:prstGeom>
          <a:noFill/>
          <a:ln w="9525">
            <a:noFill/>
            <a:miter lim="800000"/>
            <a:headEnd/>
            <a:tailEnd/>
          </a:ln>
        </p:spPr>
        <p:txBody>
          <a:bodyPr wrap="none" lIns="0" tIns="0" rIns="0" bIns="0"/>
          <a:lstStyle/>
          <a:p>
            <a:pPr>
              <a:lnSpc>
                <a:spcPct val="90000"/>
              </a:lnSpc>
            </a:pPr>
            <a:r>
              <a:rPr lang="en-US" b="1">
                <a:sym typeface="Symbol" pitchFamily="18" charset="2"/>
              </a:rPr>
              <a:t>K</a:t>
            </a:r>
            <a:r>
              <a:rPr lang="en-US" b="1" baseline="34000">
                <a:sym typeface="Symbol" pitchFamily="18" charset="2"/>
              </a:rPr>
              <a:t></a:t>
            </a:r>
            <a:endParaRPr lang="en-US" b="1"/>
          </a:p>
        </p:txBody>
      </p:sp>
      <p:grpSp>
        <p:nvGrpSpPr>
          <p:cNvPr id="2" name="Group 31"/>
          <p:cNvGrpSpPr>
            <a:grpSpLocks/>
          </p:cNvGrpSpPr>
          <p:nvPr/>
        </p:nvGrpSpPr>
        <p:grpSpPr bwMode="auto">
          <a:xfrm>
            <a:off x="2855913" y="5038725"/>
            <a:ext cx="296862" cy="260350"/>
            <a:chOff x="4591" y="1500"/>
            <a:chExt cx="187" cy="164"/>
          </a:xfrm>
        </p:grpSpPr>
        <p:sp>
          <p:nvSpPr>
            <p:cNvPr id="68641" name="Oval 30"/>
            <p:cNvSpPr>
              <a:spLocks noChangeArrowheads="1"/>
            </p:cNvSpPr>
            <p:nvPr/>
          </p:nvSpPr>
          <p:spPr bwMode="auto">
            <a:xfrm>
              <a:off x="4591" y="1500"/>
              <a:ext cx="159" cy="158"/>
            </a:xfrm>
            <a:prstGeom prst="ellipse">
              <a:avLst/>
            </a:prstGeom>
            <a:solidFill>
              <a:srgbClr val="0072CA"/>
            </a:solidFill>
            <a:ln w="12700">
              <a:noFill/>
              <a:round/>
              <a:headEnd/>
              <a:tailEnd/>
            </a:ln>
          </p:spPr>
          <p:txBody>
            <a:bodyPr wrap="none" anchor="ctr"/>
            <a:lstStyle/>
            <a:p>
              <a:endParaRPr lang="en-US" sz="2400">
                <a:latin typeface="Times" pitchFamily="18" charset="0"/>
              </a:endParaRPr>
            </a:p>
          </p:txBody>
        </p:sp>
        <p:sp>
          <p:nvSpPr>
            <p:cNvPr id="68642" name="Text Box 29"/>
            <p:cNvSpPr txBox="1">
              <a:spLocks noChangeArrowheads="1"/>
            </p:cNvSpPr>
            <p:nvPr/>
          </p:nvSpPr>
          <p:spPr bwMode="auto">
            <a:xfrm>
              <a:off x="4626" y="1500"/>
              <a:ext cx="152" cy="164"/>
            </a:xfrm>
            <a:prstGeom prst="rect">
              <a:avLst/>
            </a:prstGeom>
            <a:noFill/>
            <a:ln w="9525">
              <a:noFill/>
              <a:miter lim="800000"/>
              <a:headEnd/>
              <a:tailEnd/>
            </a:ln>
          </p:spPr>
          <p:txBody>
            <a:bodyPr wrap="none" lIns="0" tIns="0" rIns="0" bIns="0"/>
            <a:lstStyle/>
            <a:p>
              <a:pPr>
                <a:lnSpc>
                  <a:spcPct val="90000"/>
                </a:lnSpc>
              </a:pPr>
              <a:r>
                <a:rPr lang="en-US" b="1">
                  <a:solidFill>
                    <a:schemeClr val="bg1"/>
                  </a:solidFill>
                  <a:sym typeface="Symbol" pitchFamily="18" charset="2"/>
                </a:rPr>
                <a:t>2</a:t>
              </a:r>
              <a:endParaRPr lang="en-US" b="1">
                <a:solidFill>
                  <a:schemeClr val="bg1"/>
                </a:solidFill>
              </a:endParaRPr>
            </a:p>
          </p:txBody>
        </p:sp>
      </p:grpSp>
      <p:grpSp>
        <p:nvGrpSpPr>
          <p:cNvPr id="3" name="Group 32"/>
          <p:cNvGrpSpPr>
            <a:grpSpLocks/>
          </p:cNvGrpSpPr>
          <p:nvPr/>
        </p:nvGrpSpPr>
        <p:grpSpPr bwMode="auto">
          <a:xfrm>
            <a:off x="785813" y="1976438"/>
            <a:ext cx="296862" cy="260350"/>
            <a:chOff x="4591" y="1500"/>
            <a:chExt cx="187" cy="164"/>
          </a:xfrm>
        </p:grpSpPr>
        <p:sp>
          <p:nvSpPr>
            <p:cNvPr id="68639" name="Oval 33"/>
            <p:cNvSpPr>
              <a:spLocks noChangeArrowheads="1"/>
            </p:cNvSpPr>
            <p:nvPr/>
          </p:nvSpPr>
          <p:spPr bwMode="auto">
            <a:xfrm>
              <a:off x="4591" y="1500"/>
              <a:ext cx="159" cy="158"/>
            </a:xfrm>
            <a:prstGeom prst="ellipse">
              <a:avLst/>
            </a:prstGeom>
            <a:solidFill>
              <a:srgbClr val="0072CA"/>
            </a:solidFill>
            <a:ln w="12700">
              <a:noFill/>
              <a:round/>
              <a:headEnd/>
              <a:tailEnd/>
            </a:ln>
          </p:spPr>
          <p:txBody>
            <a:bodyPr wrap="none" anchor="ctr"/>
            <a:lstStyle/>
            <a:p>
              <a:endParaRPr lang="en-US" sz="2400">
                <a:latin typeface="Times" pitchFamily="18" charset="0"/>
              </a:endParaRPr>
            </a:p>
          </p:txBody>
        </p:sp>
        <p:sp>
          <p:nvSpPr>
            <p:cNvPr id="68640" name="Text Box 34"/>
            <p:cNvSpPr txBox="1">
              <a:spLocks noChangeArrowheads="1"/>
            </p:cNvSpPr>
            <p:nvPr/>
          </p:nvSpPr>
          <p:spPr bwMode="auto">
            <a:xfrm>
              <a:off x="4626" y="1500"/>
              <a:ext cx="152" cy="164"/>
            </a:xfrm>
            <a:prstGeom prst="rect">
              <a:avLst/>
            </a:prstGeom>
            <a:noFill/>
            <a:ln w="9525">
              <a:noFill/>
              <a:miter lim="800000"/>
              <a:headEnd/>
              <a:tailEnd/>
            </a:ln>
          </p:spPr>
          <p:txBody>
            <a:bodyPr wrap="none" lIns="0" tIns="0" rIns="0" bIns="0"/>
            <a:lstStyle/>
            <a:p>
              <a:pPr>
                <a:lnSpc>
                  <a:spcPct val="90000"/>
                </a:lnSpc>
              </a:pPr>
              <a:r>
                <a:rPr lang="en-US" b="1">
                  <a:solidFill>
                    <a:schemeClr val="bg1"/>
                  </a:solidFill>
                  <a:sym typeface="Symbol" pitchFamily="18" charset="2"/>
                </a:rPr>
                <a:t>1</a:t>
              </a:r>
              <a:endParaRPr lang="en-US" b="1">
                <a:solidFill>
                  <a:schemeClr val="bg1"/>
                </a:solidFill>
              </a:endParaRPr>
            </a:p>
          </p:txBody>
        </p:sp>
      </p:grpSp>
      <p:grpSp>
        <p:nvGrpSpPr>
          <p:cNvPr id="4" name="Group 35"/>
          <p:cNvGrpSpPr>
            <a:grpSpLocks/>
          </p:cNvGrpSpPr>
          <p:nvPr/>
        </p:nvGrpSpPr>
        <p:grpSpPr bwMode="auto">
          <a:xfrm>
            <a:off x="4886325" y="3827463"/>
            <a:ext cx="296863" cy="260350"/>
            <a:chOff x="4591" y="1500"/>
            <a:chExt cx="187" cy="164"/>
          </a:xfrm>
        </p:grpSpPr>
        <p:sp>
          <p:nvSpPr>
            <p:cNvPr id="68637" name="Oval 36"/>
            <p:cNvSpPr>
              <a:spLocks noChangeArrowheads="1"/>
            </p:cNvSpPr>
            <p:nvPr/>
          </p:nvSpPr>
          <p:spPr bwMode="auto">
            <a:xfrm>
              <a:off x="4591" y="1500"/>
              <a:ext cx="159" cy="158"/>
            </a:xfrm>
            <a:prstGeom prst="ellipse">
              <a:avLst/>
            </a:prstGeom>
            <a:solidFill>
              <a:srgbClr val="0072CA"/>
            </a:solidFill>
            <a:ln w="12700">
              <a:noFill/>
              <a:round/>
              <a:headEnd/>
              <a:tailEnd/>
            </a:ln>
          </p:spPr>
          <p:txBody>
            <a:bodyPr wrap="none" anchor="ctr"/>
            <a:lstStyle/>
            <a:p>
              <a:endParaRPr lang="en-US" sz="2400">
                <a:latin typeface="Times" pitchFamily="18" charset="0"/>
              </a:endParaRPr>
            </a:p>
          </p:txBody>
        </p:sp>
        <p:sp>
          <p:nvSpPr>
            <p:cNvPr id="68638" name="Text Box 37"/>
            <p:cNvSpPr txBox="1">
              <a:spLocks noChangeArrowheads="1"/>
            </p:cNvSpPr>
            <p:nvPr/>
          </p:nvSpPr>
          <p:spPr bwMode="auto">
            <a:xfrm>
              <a:off x="4626" y="1500"/>
              <a:ext cx="152" cy="164"/>
            </a:xfrm>
            <a:prstGeom prst="rect">
              <a:avLst/>
            </a:prstGeom>
            <a:noFill/>
            <a:ln w="9525">
              <a:noFill/>
              <a:miter lim="800000"/>
              <a:headEnd/>
              <a:tailEnd/>
            </a:ln>
          </p:spPr>
          <p:txBody>
            <a:bodyPr wrap="none" lIns="0" tIns="0" rIns="0" bIns="0"/>
            <a:lstStyle/>
            <a:p>
              <a:pPr>
                <a:lnSpc>
                  <a:spcPct val="90000"/>
                </a:lnSpc>
              </a:pPr>
              <a:r>
                <a:rPr lang="en-US" b="1">
                  <a:solidFill>
                    <a:schemeClr val="bg1"/>
                  </a:solidFill>
                  <a:sym typeface="Symbol" pitchFamily="18" charset="2"/>
                </a:rPr>
                <a:t>3</a:t>
              </a:r>
              <a:endParaRPr lang="en-US" b="1">
                <a:solidFill>
                  <a:schemeClr val="bg1"/>
                </a:solidFill>
              </a:endParaRPr>
            </a:p>
          </p:txBody>
        </p:sp>
      </p:grpSp>
      <p:grpSp>
        <p:nvGrpSpPr>
          <p:cNvPr id="5" name="Group 38"/>
          <p:cNvGrpSpPr>
            <a:grpSpLocks/>
          </p:cNvGrpSpPr>
          <p:nvPr/>
        </p:nvGrpSpPr>
        <p:grpSpPr bwMode="auto">
          <a:xfrm>
            <a:off x="7054850" y="5892800"/>
            <a:ext cx="296863" cy="260350"/>
            <a:chOff x="4591" y="1500"/>
            <a:chExt cx="187" cy="164"/>
          </a:xfrm>
        </p:grpSpPr>
        <p:sp>
          <p:nvSpPr>
            <p:cNvPr id="68635" name="Oval 39"/>
            <p:cNvSpPr>
              <a:spLocks noChangeArrowheads="1"/>
            </p:cNvSpPr>
            <p:nvPr/>
          </p:nvSpPr>
          <p:spPr bwMode="auto">
            <a:xfrm>
              <a:off x="4591" y="1500"/>
              <a:ext cx="159" cy="158"/>
            </a:xfrm>
            <a:prstGeom prst="ellipse">
              <a:avLst/>
            </a:prstGeom>
            <a:solidFill>
              <a:srgbClr val="0072CA"/>
            </a:solidFill>
            <a:ln w="12700">
              <a:noFill/>
              <a:round/>
              <a:headEnd/>
              <a:tailEnd/>
            </a:ln>
          </p:spPr>
          <p:txBody>
            <a:bodyPr wrap="none" anchor="ctr"/>
            <a:lstStyle/>
            <a:p>
              <a:endParaRPr lang="en-US" sz="2400">
                <a:latin typeface="Times" pitchFamily="18" charset="0"/>
              </a:endParaRPr>
            </a:p>
          </p:txBody>
        </p:sp>
        <p:sp>
          <p:nvSpPr>
            <p:cNvPr id="68636" name="Text Box 40"/>
            <p:cNvSpPr txBox="1">
              <a:spLocks noChangeArrowheads="1"/>
            </p:cNvSpPr>
            <p:nvPr/>
          </p:nvSpPr>
          <p:spPr bwMode="auto">
            <a:xfrm>
              <a:off x="4626" y="1500"/>
              <a:ext cx="152" cy="164"/>
            </a:xfrm>
            <a:prstGeom prst="rect">
              <a:avLst/>
            </a:prstGeom>
            <a:noFill/>
            <a:ln w="9525">
              <a:noFill/>
              <a:miter lim="800000"/>
              <a:headEnd/>
              <a:tailEnd/>
            </a:ln>
          </p:spPr>
          <p:txBody>
            <a:bodyPr wrap="none" lIns="0" tIns="0" rIns="0" bIns="0"/>
            <a:lstStyle/>
            <a:p>
              <a:pPr>
                <a:lnSpc>
                  <a:spcPct val="90000"/>
                </a:lnSpc>
              </a:pPr>
              <a:r>
                <a:rPr lang="en-US" b="1">
                  <a:solidFill>
                    <a:schemeClr val="bg1"/>
                  </a:solidFill>
                  <a:sym typeface="Symbol" pitchFamily="18" charset="2"/>
                </a:rPr>
                <a:t>4</a:t>
              </a:r>
              <a:endParaRPr lang="en-US" b="1">
                <a:solidFill>
                  <a:schemeClr val="bg1"/>
                </a:solidFill>
              </a:endParaRPr>
            </a:p>
          </p:txBody>
        </p:sp>
      </p:grpSp>
      <p:sp>
        <p:nvSpPr>
          <p:cNvPr id="68627" name="Line 41"/>
          <p:cNvSpPr>
            <a:spLocks noChangeShapeType="1"/>
          </p:cNvSpPr>
          <p:nvPr/>
        </p:nvSpPr>
        <p:spPr bwMode="auto">
          <a:xfrm flipV="1">
            <a:off x="1679575" y="3810000"/>
            <a:ext cx="582613" cy="66675"/>
          </a:xfrm>
          <a:prstGeom prst="line">
            <a:avLst/>
          </a:prstGeom>
          <a:noFill/>
          <a:ln w="12700">
            <a:solidFill>
              <a:schemeClr val="tx1"/>
            </a:solidFill>
            <a:round/>
            <a:headEnd/>
            <a:tailEnd/>
          </a:ln>
        </p:spPr>
        <p:txBody>
          <a:bodyPr wrap="none" anchor="ctr"/>
          <a:lstStyle/>
          <a:p>
            <a:endParaRPr lang="en-US"/>
          </a:p>
        </p:txBody>
      </p:sp>
      <p:sp>
        <p:nvSpPr>
          <p:cNvPr id="68628" name="Line 42"/>
          <p:cNvSpPr>
            <a:spLocks noChangeShapeType="1"/>
          </p:cNvSpPr>
          <p:nvPr/>
        </p:nvSpPr>
        <p:spPr bwMode="auto">
          <a:xfrm flipH="1">
            <a:off x="3743325" y="2686050"/>
            <a:ext cx="146050" cy="568325"/>
          </a:xfrm>
          <a:prstGeom prst="line">
            <a:avLst/>
          </a:prstGeom>
          <a:noFill/>
          <a:ln w="12700">
            <a:solidFill>
              <a:schemeClr val="tx1"/>
            </a:solidFill>
            <a:round/>
            <a:headEnd/>
            <a:tailEnd/>
          </a:ln>
        </p:spPr>
        <p:txBody>
          <a:bodyPr wrap="none" anchor="ctr"/>
          <a:lstStyle/>
          <a:p>
            <a:endParaRPr lang="en-US"/>
          </a:p>
        </p:txBody>
      </p:sp>
      <p:sp>
        <p:nvSpPr>
          <p:cNvPr id="68629" name="Line 43"/>
          <p:cNvSpPr>
            <a:spLocks noChangeShapeType="1"/>
          </p:cNvSpPr>
          <p:nvPr/>
        </p:nvSpPr>
        <p:spPr bwMode="auto">
          <a:xfrm>
            <a:off x="4946650" y="3281363"/>
            <a:ext cx="26988" cy="461962"/>
          </a:xfrm>
          <a:prstGeom prst="line">
            <a:avLst/>
          </a:prstGeom>
          <a:noFill/>
          <a:ln w="12700">
            <a:solidFill>
              <a:schemeClr val="tx1"/>
            </a:solidFill>
            <a:round/>
            <a:headEnd/>
            <a:tailEnd/>
          </a:ln>
        </p:spPr>
        <p:txBody>
          <a:bodyPr wrap="none" anchor="ctr"/>
          <a:lstStyle/>
          <a:p>
            <a:endParaRPr lang="en-US"/>
          </a:p>
        </p:txBody>
      </p:sp>
      <p:sp>
        <p:nvSpPr>
          <p:cNvPr id="68630" name="Line 44"/>
          <p:cNvSpPr>
            <a:spLocks noChangeShapeType="1"/>
          </p:cNvSpPr>
          <p:nvPr/>
        </p:nvSpPr>
        <p:spPr bwMode="auto">
          <a:xfrm flipH="1">
            <a:off x="5303838" y="2671763"/>
            <a:ext cx="436562" cy="1177925"/>
          </a:xfrm>
          <a:prstGeom prst="line">
            <a:avLst/>
          </a:prstGeom>
          <a:noFill/>
          <a:ln w="12700">
            <a:solidFill>
              <a:schemeClr val="tx1"/>
            </a:solidFill>
            <a:round/>
            <a:headEnd/>
            <a:tailEnd/>
          </a:ln>
        </p:spPr>
        <p:txBody>
          <a:bodyPr wrap="none" anchor="ctr"/>
          <a:lstStyle/>
          <a:p>
            <a:endParaRPr lang="en-US"/>
          </a:p>
        </p:txBody>
      </p:sp>
      <p:sp>
        <p:nvSpPr>
          <p:cNvPr id="68631" name="Line 45"/>
          <p:cNvSpPr>
            <a:spLocks noChangeShapeType="1"/>
          </p:cNvSpPr>
          <p:nvPr/>
        </p:nvSpPr>
        <p:spPr bwMode="auto">
          <a:xfrm>
            <a:off x="3135313" y="4841875"/>
            <a:ext cx="79375" cy="847725"/>
          </a:xfrm>
          <a:prstGeom prst="line">
            <a:avLst/>
          </a:prstGeom>
          <a:noFill/>
          <a:ln w="12700">
            <a:solidFill>
              <a:schemeClr val="tx1"/>
            </a:solidFill>
            <a:round/>
            <a:headEnd/>
            <a:tailEnd/>
          </a:ln>
        </p:spPr>
        <p:txBody>
          <a:bodyPr wrap="none" anchor="ctr"/>
          <a:lstStyle/>
          <a:p>
            <a:endParaRPr lang="en-US"/>
          </a:p>
        </p:txBody>
      </p:sp>
      <p:sp>
        <p:nvSpPr>
          <p:cNvPr id="68632" name="Line 46"/>
          <p:cNvSpPr>
            <a:spLocks noChangeShapeType="1"/>
          </p:cNvSpPr>
          <p:nvPr/>
        </p:nvSpPr>
        <p:spPr bwMode="auto">
          <a:xfrm>
            <a:off x="3716338" y="5464175"/>
            <a:ext cx="317500" cy="330200"/>
          </a:xfrm>
          <a:prstGeom prst="line">
            <a:avLst/>
          </a:prstGeom>
          <a:noFill/>
          <a:ln w="12700">
            <a:solidFill>
              <a:schemeClr val="tx1"/>
            </a:solidFill>
            <a:round/>
            <a:headEnd/>
            <a:tailEnd/>
          </a:ln>
        </p:spPr>
        <p:txBody>
          <a:bodyPr wrap="none" anchor="ctr"/>
          <a:lstStyle/>
          <a:p>
            <a:endParaRPr lang="en-US"/>
          </a:p>
        </p:txBody>
      </p:sp>
      <p:sp>
        <p:nvSpPr>
          <p:cNvPr id="68633" name="Line 47"/>
          <p:cNvSpPr>
            <a:spLocks noChangeShapeType="1"/>
          </p:cNvSpPr>
          <p:nvPr/>
        </p:nvSpPr>
        <p:spPr bwMode="auto">
          <a:xfrm>
            <a:off x="3994150" y="5397500"/>
            <a:ext cx="39688" cy="396875"/>
          </a:xfrm>
          <a:prstGeom prst="line">
            <a:avLst/>
          </a:prstGeom>
          <a:noFill/>
          <a:ln w="12700">
            <a:solidFill>
              <a:schemeClr val="tx1"/>
            </a:solidFill>
            <a:round/>
            <a:headEnd/>
            <a:tailEnd/>
          </a:ln>
        </p:spPr>
        <p:txBody>
          <a:bodyPr wrap="none" anchor="ctr"/>
          <a:lstStyle/>
          <a:p>
            <a:endParaRPr lang="en-US"/>
          </a:p>
        </p:txBody>
      </p:sp>
      <p:sp>
        <p:nvSpPr>
          <p:cNvPr id="68634" name="Rectangle 2"/>
          <p:cNvSpPr>
            <a:spLocks noGrp="1" noChangeArrowheads="1"/>
          </p:cNvSpPr>
          <p:nvPr>
            <p:ph type="title" idx="4294967295"/>
          </p:nvPr>
        </p:nvSpPr>
        <p:spPr>
          <a:xfrm>
            <a:off x="152400" y="19050"/>
            <a:ext cx="1828800" cy="228600"/>
          </a:xfrm>
        </p:spPr>
        <p:txBody>
          <a:bodyPr>
            <a:normAutofit fontScale="90000"/>
          </a:bodyPr>
          <a:lstStyle/>
          <a:p>
            <a:pPr eaLnBrk="1" hangingPunct="1"/>
            <a:r>
              <a:rPr lang="en-US" sz="1200" b="0" smtClean="0">
                <a:solidFill>
                  <a:schemeClr val="tx1"/>
                </a:solidFill>
                <a:latin typeface="Arial" charset="0"/>
              </a:rPr>
              <a:t>Figure 48.15</a:t>
            </a:r>
          </a:p>
        </p:txBody>
      </p:sp>
    </p:spTree>
    <p:extLst>
      <p:ext uri="{BB962C8B-B14F-4D97-AF65-F5344CB8AC3E}">
        <p14:creationId xmlns:p14="http://schemas.microsoft.com/office/powerpoint/2010/main" val="29990169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p:txBody>
          <a:bodyPr>
            <a:spAutoFit/>
          </a:bodyPr>
          <a:lstStyle/>
          <a:p>
            <a:pPr eaLnBrk="1" fontAlgn="auto" hangingPunct="1">
              <a:spcAft>
                <a:spcPts val="0"/>
              </a:spcAft>
              <a:defRPr/>
            </a:pPr>
            <a:r>
              <a:rPr lang="en-US" sz="3200" dirty="0" smtClean="0">
                <a:solidFill>
                  <a:schemeClr val="accent1">
                    <a:lumMod val="75000"/>
                  </a:schemeClr>
                </a:solidFill>
                <a:ea typeface="+mj-ea"/>
                <a:cs typeface="+mj-cs"/>
              </a:rPr>
              <a:t>Events </a:t>
            </a:r>
            <a:r>
              <a:rPr lang="en-US" sz="3200" dirty="0">
                <a:solidFill>
                  <a:schemeClr val="accent1">
                    <a:lumMod val="75000"/>
                  </a:schemeClr>
                </a:solidFill>
                <a:ea typeface="+mj-ea"/>
                <a:cs typeface="+mj-cs"/>
              </a:rPr>
              <a:t>at the synapse</a:t>
            </a:r>
          </a:p>
        </p:txBody>
      </p:sp>
      <p:pic>
        <p:nvPicPr>
          <p:cNvPr id="33795" name="Picture 819" descr="joh2417X_28_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571625"/>
            <a:ext cx="7793038" cy="3526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Line 823"/>
          <p:cNvSpPr>
            <a:spLocks noChangeAspect="1" noChangeShapeType="1"/>
          </p:cNvSpPr>
          <p:nvPr/>
        </p:nvSpPr>
        <p:spPr bwMode="auto">
          <a:xfrm flipH="1">
            <a:off x="971550" y="2252663"/>
            <a:ext cx="1090613" cy="831850"/>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797" name="Line 824"/>
          <p:cNvSpPr>
            <a:spLocks noChangeAspect="1" noChangeShapeType="1"/>
          </p:cNvSpPr>
          <p:nvPr/>
        </p:nvSpPr>
        <p:spPr bwMode="auto">
          <a:xfrm flipH="1">
            <a:off x="3143250" y="2722563"/>
            <a:ext cx="234950" cy="411162"/>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798" name="Line 825"/>
          <p:cNvSpPr>
            <a:spLocks noChangeAspect="1" noChangeShapeType="1"/>
          </p:cNvSpPr>
          <p:nvPr/>
        </p:nvSpPr>
        <p:spPr bwMode="auto">
          <a:xfrm flipH="1">
            <a:off x="6359525" y="2970213"/>
            <a:ext cx="1755775" cy="0"/>
          </a:xfrm>
          <a:prstGeom prst="line">
            <a:avLst/>
          </a:prstGeom>
          <a:noFill/>
          <a:ln w="20638">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799" name="Line 826"/>
          <p:cNvSpPr>
            <a:spLocks noChangeAspect="1" noChangeShapeType="1"/>
          </p:cNvSpPr>
          <p:nvPr/>
        </p:nvSpPr>
        <p:spPr bwMode="auto">
          <a:xfrm flipV="1">
            <a:off x="7262813" y="4106863"/>
            <a:ext cx="852487" cy="150812"/>
          </a:xfrm>
          <a:prstGeom prst="line">
            <a:avLst/>
          </a:prstGeom>
          <a:noFill/>
          <a:ln w="20638">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00" name="Line 827"/>
          <p:cNvSpPr>
            <a:spLocks noChangeAspect="1" noChangeShapeType="1"/>
          </p:cNvSpPr>
          <p:nvPr/>
        </p:nvSpPr>
        <p:spPr bwMode="auto">
          <a:xfrm>
            <a:off x="6838950" y="2736850"/>
            <a:ext cx="677863" cy="230188"/>
          </a:xfrm>
          <a:prstGeom prst="line">
            <a:avLst/>
          </a:prstGeom>
          <a:noFill/>
          <a:ln w="20638">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01" name="Line 828"/>
          <p:cNvSpPr>
            <a:spLocks noChangeAspect="1" noChangeShapeType="1"/>
          </p:cNvSpPr>
          <p:nvPr/>
        </p:nvSpPr>
        <p:spPr bwMode="auto">
          <a:xfrm flipH="1">
            <a:off x="6359525" y="2970213"/>
            <a:ext cx="1755775" cy="0"/>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02" name="Line 829"/>
          <p:cNvSpPr>
            <a:spLocks noChangeAspect="1" noChangeShapeType="1"/>
          </p:cNvSpPr>
          <p:nvPr/>
        </p:nvSpPr>
        <p:spPr bwMode="auto">
          <a:xfrm flipH="1">
            <a:off x="7700963" y="4592638"/>
            <a:ext cx="414337" cy="112712"/>
          </a:xfrm>
          <a:prstGeom prst="line">
            <a:avLst/>
          </a:prstGeom>
          <a:noFill/>
          <a:ln w="20638">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03" name="Line 830"/>
          <p:cNvSpPr>
            <a:spLocks noChangeAspect="1" noChangeShapeType="1"/>
          </p:cNvSpPr>
          <p:nvPr/>
        </p:nvSpPr>
        <p:spPr bwMode="auto">
          <a:xfrm flipH="1">
            <a:off x="7700963" y="4592638"/>
            <a:ext cx="414337" cy="112712"/>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04" name="Line 831"/>
          <p:cNvSpPr>
            <a:spLocks noChangeAspect="1" noChangeShapeType="1"/>
          </p:cNvSpPr>
          <p:nvPr/>
        </p:nvSpPr>
        <p:spPr bwMode="auto">
          <a:xfrm flipH="1">
            <a:off x="6908800" y="2462213"/>
            <a:ext cx="1206500" cy="0"/>
          </a:xfrm>
          <a:prstGeom prst="line">
            <a:avLst/>
          </a:prstGeom>
          <a:noFill/>
          <a:ln w="20638">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05" name="Line 832"/>
          <p:cNvSpPr>
            <a:spLocks noChangeAspect="1" noChangeShapeType="1"/>
          </p:cNvSpPr>
          <p:nvPr/>
        </p:nvSpPr>
        <p:spPr bwMode="auto">
          <a:xfrm flipH="1">
            <a:off x="6908800" y="2462213"/>
            <a:ext cx="1206500" cy="0"/>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06" name="Line 833"/>
          <p:cNvSpPr>
            <a:spLocks noChangeAspect="1" noChangeShapeType="1"/>
          </p:cNvSpPr>
          <p:nvPr/>
        </p:nvSpPr>
        <p:spPr bwMode="auto">
          <a:xfrm flipH="1">
            <a:off x="7310438" y="3548063"/>
            <a:ext cx="804862" cy="34925"/>
          </a:xfrm>
          <a:prstGeom prst="line">
            <a:avLst/>
          </a:prstGeom>
          <a:noFill/>
          <a:ln w="20638">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07" name="Line 834"/>
          <p:cNvSpPr>
            <a:spLocks noChangeAspect="1" noChangeShapeType="1"/>
          </p:cNvSpPr>
          <p:nvPr/>
        </p:nvSpPr>
        <p:spPr bwMode="auto">
          <a:xfrm flipH="1">
            <a:off x="7310438" y="3548063"/>
            <a:ext cx="804862" cy="3492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08" name="Line 835"/>
          <p:cNvSpPr>
            <a:spLocks noChangeAspect="1" noChangeShapeType="1"/>
          </p:cNvSpPr>
          <p:nvPr/>
        </p:nvSpPr>
        <p:spPr bwMode="auto">
          <a:xfrm flipH="1">
            <a:off x="7324725" y="3548063"/>
            <a:ext cx="790575" cy="249237"/>
          </a:xfrm>
          <a:prstGeom prst="line">
            <a:avLst/>
          </a:prstGeom>
          <a:noFill/>
          <a:ln w="20638">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09" name="Line 836"/>
          <p:cNvSpPr>
            <a:spLocks noChangeAspect="1" noChangeShapeType="1"/>
          </p:cNvSpPr>
          <p:nvPr/>
        </p:nvSpPr>
        <p:spPr bwMode="auto">
          <a:xfrm flipH="1">
            <a:off x="7324725" y="3548063"/>
            <a:ext cx="790575" cy="249237"/>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10" name="Line 837"/>
          <p:cNvSpPr>
            <a:spLocks noChangeAspect="1" noChangeShapeType="1"/>
          </p:cNvSpPr>
          <p:nvPr/>
        </p:nvSpPr>
        <p:spPr bwMode="auto">
          <a:xfrm flipV="1">
            <a:off x="7262813" y="4106863"/>
            <a:ext cx="852487" cy="150812"/>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11" name="Line 838"/>
          <p:cNvSpPr>
            <a:spLocks noChangeAspect="1" noChangeShapeType="1"/>
          </p:cNvSpPr>
          <p:nvPr/>
        </p:nvSpPr>
        <p:spPr bwMode="auto">
          <a:xfrm>
            <a:off x="6838950" y="2736850"/>
            <a:ext cx="677863" cy="230188"/>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12" name="Text Box 982"/>
          <p:cNvSpPr txBox="1">
            <a:spLocks noChangeAspect="1" noChangeArrowheads="1"/>
          </p:cNvSpPr>
          <p:nvPr/>
        </p:nvSpPr>
        <p:spPr bwMode="auto">
          <a:xfrm>
            <a:off x="2093913" y="2159000"/>
            <a:ext cx="112077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bIns="0">
            <a:spAutoFit/>
          </a:bodyPr>
          <a:lstStyle>
            <a:lvl1pPr eaLnBrk="0" hangingPunct="0">
              <a:defRPr sz="2800">
                <a:solidFill>
                  <a:schemeClr val="tx1"/>
                </a:solidFill>
                <a:latin typeface="Arial" pitchFamily="34" charset="0"/>
                <a:ea typeface="ＭＳ Ｐゴシック" pitchFamily="34" charset="-128"/>
              </a:defRPr>
            </a:lvl1pPr>
            <a:lvl2pPr marL="742950" indent="-285750" eaLnBrk="0" hangingPunct="0">
              <a:defRPr sz="2800">
                <a:solidFill>
                  <a:schemeClr val="tx1"/>
                </a:solidFill>
                <a:latin typeface="Arial" pitchFamily="34" charset="0"/>
                <a:ea typeface="ＭＳ Ｐゴシック" pitchFamily="34" charset="-128"/>
              </a:defRPr>
            </a:lvl2pPr>
            <a:lvl3pPr marL="1143000" indent="-228600" eaLnBrk="0" hangingPunct="0">
              <a:defRPr sz="2800">
                <a:solidFill>
                  <a:schemeClr val="tx1"/>
                </a:solidFill>
                <a:latin typeface="Arial" pitchFamily="34" charset="0"/>
                <a:ea typeface="ＭＳ Ｐゴシック" pitchFamily="34" charset="-128"/>
              </a:defRPr>
            </a:lvl3pPr>
            <a:lvl4pPr marL="1600200" indent="-228600" eaLnBrk="0" hangingPunct="0">
              <a:defRPr sz="2800">
                <a:solidFill>
                  <a:schemeClr val="tx1"/>
                </a:solidFill>
                <a:latin typeface="Arial" pitchFamily="34" charset="0"/>
                <a:ea typeface="ＭＳ Ｐゴシック" pitchFamily="34" charset="-128"/>
              </a:defRPr>
            </a:lvl4pPr>
            <a:lvl5pPr marL="2057400" indent="-228600" eaLnBrk="0" hangingPunct="0">
              <a:defRPr sz="28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9pPr>
          </a:lstStyle>
          <a:p>
            <a:pPr eaLnBrk="1" hangingPunct="1"/>
            <a:r>
              <a:rPr lang="en-US" sz="1000" b="1"/>
              <a:t>Neurotransmitter</a:t>
            </a:r>
          </a:p>
        </p:txBody>
      </p:sp>
      <p:sp>
        <p:nvSpPr>
          <p:cNvPr id="33813" name="Text Box 983"/>
          <p:cNvSpPr txBox="1">
            <a:spLocks noChangeAspect="1" noChangeArrowheads="1"/>
          </p:cNvSpPr>
          <p:nvPr/>
        </p:nvSpPr>
        <p:spPr bwMode="auto">
          <a:xfrm>
            <a:off x="8158163" y="2362200"/>
            <a:ext cx="584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bIns="0">
            <a:spAutoFit/>
          </a:bodyPr>
          <a:lstStyle>
            <a:lvl1pPr eaLnBrk="0" hangingPunct="0">
              <a:defRPr sz="2800">
                <a:solidFill>
                  <a:schemeClr val="tx1"/>
                </a:solidFill>
                <a:latin typeface="Arial" pitchFamily="34" charset="0"/>
                <a:ea typeface="ＭＳ Ｐゴシック" pitchFamily="34" charset="-128"/>
              </a:defRPr>
            </a:lvl1pPr>
            <a:lvl2pPr marL="742950" indent="-285750" eaLnBrk="0" hangingPunct="0">
              <a:defRPr sz="2800">
                <a:solidFill>
                  <a:schemeClr val="tx1"/>
                </a:solidFill>
                <a:latin typeface="Arial" pitchFamily="34" charset="0"/>
                <a:ea typeface="ＭＳ Ｐゴシック" pitchFamily="34" charset="-128"/>
              </a:defRPr>
            </a:lvl2pPr>
            <a:lvl3pPr marL="1143000" indent="-228600" eaLnBrk="0" hangingPunct="0">
              <a:defRPr sz="2800">
                <a:solidFill>
                  <a:schemeClr val="tx1"/>
                </a:solidFill>
                <a:latin typeface="Arial" pitchFamily="34" charset="0"/>
                <a:ea typeface="ＭＳ Ｐゴシック" pitchFamily="34" charset="-128"/>
              </a:defRPr>
            </a:lvl3pPr>
            <a:lvl4pPr marL="1600200" indent="-228600" eaLnBrk="0" hangingPunct="0">
              <a:defRPr sz="2800">
                <a:solidFill>
                  <a:schemeClr val="tx1"/>
                </a:solidFill>
                <a:latin typeface="Arial" pitchFamily="34" charset="0"/>
                <a:ea typeface="ＭＳ Ｐゴシック" pitchFamily="34" charset="-128"/>
              </a:defRPr>
            </a:lvl4pPr>
            <a:lvl5pPr marL="2057400" indent="-228600" eaLnBrk="0" hangingPunct="0">
              <a:defRPr sz="28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9pPr>
          </a:lstStyle>
          <a:p>
            <a:pPr eaLnBrk="1" hangingPunct="1"/>
            <a:r>
              <a:rPr lang="en-US" sz="1000" b="1"/>
              <a:t>Axon</a:t>
            </a:r>
          </a:p>
          <a:p>
            <a:pPr eaLnBrk="1" hangingPunct="1"/>
            <a:r>
              <a:rPr lang="en-US" sz="1000" b="1"/>
              <a:t>terminal</a:t>
            </a:r>
          </a:p>
        </p:txBody>
      </p:sp>
      <p:sp>
        <p:nvSpPr>
          <p:cNvPr id="33814" name="Text Box 984"/>
          <p:cNvSpPr txBox="1">
            <a:spLocks noChangeAspect="1" noChangeArrowheads="1"/>
          </p:cNvSpPr>
          <p:nvPr/>
        </p:nvSpPr>
        <p:spPr bwMode="auto">
          <a:xfrm>
            <a:off x="8159750" y="2867025"/>
            <a:ext cx="8890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bIns="0">
            <a:spAutoFit/>
          </a:bodyPr>
          <a:lstStyle>
            <a:lvl1pPr eaLnBrk="0" hangingPunct="0">
              <a:defRPr sz="2800">
                <a:solidFill>
                  <a:schemeClr val="tx1"/>
                </a:solidFill>
                <a:latin typeface="Arial" pitchFamily="34" charset="0"/>
                <a:ea typeface="ＭＳ Ｐゴシック" pitchFamily="34" charset="-128"/>
              </a:defRPr>
            </a:lvl1pPr>
            <a:lvl2pPr marL="742950" indent="-285750" eaLnBrk="0" hangingPunct="0">
              <a:defRPr sz="2800">
                <a:solidFill>
                  <a:schemeClr val="tx1"/>
                </a:solidFill>
                <a:latin typeface="Arial" pitchFamily="34" charset="0"/>
                <a:ea typeface="ＭＳ Ｐゴシック" pitchFamily="34" charset="-128"/>
              </a:defRPr>
            </a:lvl2pPr>
            <a:lvl3pPr marL="1143000" indent="-228600" eaLnBrk="0" hangingPunct="0">
              <a:defRPr sz="2800">
                <a:solidFill>
                  <a:schemeClr val="tx1"/>
                </a:solidFill>
                <a:latin typeface="Arial" pitchFamily="34" charset="0"/>
                <a:ea typeface="ＭＳ Ｐゴシック" pitchFamily="34" charset="-128"/>
              </a:defRPr>
            </a:lvl3pPr>
            <a:lvl4pPr marL="1600200" indent="-228600" eaLnBrk="0" hangingPunct="0">
              <a:defRPr sz="2800">
                <a:solidFill>
                  <a:schemeClr val="tx1"/>
                </a:solidFill>
                <a:latin typeface="Arial" pitchFamily="34" charset="0"/>
                <a:ea typeface="ＭＳ Ｐゴシック" pitchFamily="34" charset="-128"/>
              </a:defRPr>
            </a:lvl4pPr>
            <a:lvl5pPr marL="2057400" indent="-228600" eaLnBrk="0" hangingPunct="0">
              <a:defRPr sz="28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9pPr>
          </a:lstStyle>
          <a:p>
            <a:pPr eaLnBrk="1" hangingPunct="1"/>
            <a:r>
              <a:rPr lang="en-US" sz="1000" b="1"/>
              <a:t>Mitochondria</a:t>
            </a:r>
          </a:p>
        </p:txBody>
      </p:sp>
      <p:sp>
        <p:nvSpPr>
          <p:cNvPr id="33815" name="Text Box 985"/>
          <p:cNvSpPr txBox="1">
            <a:spLocks noChangeAspect="1" noChangeArrowheads="1"/>
          </p:cNvSpPr>
          <p:nvPr/>
        </p:nvSpPr>
        <p:spPr bwMode="auto">
          <a:xfrm>
            <a:off x="8159750" y="3468688"/>
            <a:ext cx="61912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bIns="0">
            <a:spAutoFit/>
          </a:bodyPr>
          <a:lstStyle>
            <a:lvl1pPr eaLnBrk="0" hangingPunct="0">
              <a:defRPr sz="2800">
                <a:solidFill>
                  <a:schemeClr val="tx1"/>
                </a:solidFill>
                <a:latin typeface="Arial" pitchFamily="34" charset="0"/>
                <a:ea typeface="ＭＳ Ｐゴシック" pitchFamily="34" charset="-128"/>
              </a:defRPr>
            </a:lvl1pPr>
            <a:lvl2pPr marL="742950" indent="-285750" eaLnBrk="0" hangingPunct="0">
              <a:defRPr sz="2800">
                <a:solidFill>
                  <a:schemeClr val="tx1"/>
                </a:solidFill>
                <a:latin typeface="Arial" pitchFamily="34" charset="0"/>
                <a:ea typeface="ＭＳ Ｐゴシック" pitchFamily="34" charset="-128"/>
              </a:defRPr>
            </a:lvl2pPr>
            <a:lvl3pPr marL="1143000" indent="-228600" eaLnBrk="0" hangingPunct="0">
              <a:defRPr sz="2800">
                <a:solidFill>
                  <a:schemeClr val="tx1"/>
                </a:solidFill>
                <a:latin typeface="Arial" pitchFamily="34" charset="0"/>
                <a:ea typeface="ＭＳ Ｐゴシック" pitchFamily="34" charset="-128"/>
              </a:defRPr>
            </a:lvl3pPr>
            <a:lvl4pPr marL="1600200" indent="-228600" eaLnBrk="0" hangingPunct="0">
              <a:defRPr sz="2800">
                <a:solidFill>
                  <a:schemeClr val="tx1"/>
                </a:solidFill>
                <a:latin typeface="Arial" pitchFamily="34" charset="0"/>
                <a:ea typeface="ＭＳ Ｐゴシック" pitchFamily="34" charset="-128"/>
              </a:defRPr>
            </a:lvl4pPr>
            <a:lvl5pPr marL="2057400" indent="-228600" eaLnBrk="0" hangingPunct="0">
              <a:defRPr sz="28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9pPr>
          </a:lstStyle>
          <a:p>
            <a:pPr eaLnBrk="1" hangingPunct="1"/>
            <a:r>
              <a:rPr lang="en-US" sz="1000" b="1"/>
              <a:t>Synaptic</a:t>
            </a:r>
          </a:p>
          <a:p>
            <a:pPr eaLnBrk="1" hangingPunct="1"/>
            <a:r>
              <a:rPr lang="en-US" sz="1000" b="1"/>
              <a:t>vesicles</a:t>
            </a:r>
          </a:p>
        </p:txBody>
      </p:sp>
      <p:sp>
        <p:nvSpPr>
          <p:cNvPr id="33816" name="Text Box 986"/>
          <p:cNvSpPr txBox="1">
            <a:spLocks noChangeAspect="1" noChangeArrowheads="1"/>
          </p:cNvSpPr>
          <p:nvPr/>
        </p:nvSpPr>
        <p:spPr bwMode="auto">
          <a:xfrm>
            <a:off x="8159750" y="4017963"/>
            <a:ext cx="6191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bIns="0">
            <a:spAutoFit/>
          </a:bodyPr>
          <a:lstStyle>
            <a:lvl1pPr eaLnBrk="0" hangingPunct="0">
              <a:defRPr sz="2800">
                <a:solidFill>
                  <a:schemeClr val="tx1"/>
                </a:solidFill>
                <a:latin typeface="Arial" pitchFamily="34" charset="0"/>
                <a:ea typeface="ＭＳ Ｐゴシック" pitchFamily="34" charset="-128"/>
              </a:defRPr>
            </a:lvl1pPr>
            <a:lvl2pPr marL="742950" indent="-285750" eaLnBrk="0" hangingPunct="0">
              <a:defRPr sz="2800">
                <a:solidFill>
                  <a:schemeClr val="tx1"/>
                </a:solidFill>
                <a:latin typeface="Arial" pitchFamily="34" charset="0"/>
                <a:ea typeface="ＭＳ Ｐゴシック" pitchFamily="34" charset="-128"/>
              </a:defRPr>
            </a:lvl2pPr>
            <a:lvl3pPr marL="1143000" indent="-228600" eaLnBrk="0" hangingPunct="0">
              <a:defRPr sz="2800">
                <a:solidFill>
                  <a:schemeClr val="tx1"/>
                </a:solidFill>
                <a:latin typeface="Arial" pitchFamily="34" charset="0"/>
                <a:ea typeface="ＭＳ Ｐゴシック" pitchFamily="34" charset="-128"/>
              </a:defRPr>
            </a:lvl3pPr>
            <a:lvl4pPr marL="1600200" indent="-228600" eaLnBrk="0" hangingPunct="0">
              <a:defRPr sz="2800">
                <a:solidFill>
                  <a:schemeClr val="tx1"/>
                </a:solidFill>
                <a:latin typeface="Arial" pitchFamily="34" charset="0"/>
                <a:ea typeface="ＭＳ Ｐゴシック" pitchFamily="34" charset="-128"/>
              </a:defRPr>
            </a:lvl4pPr>
            <a:lvl5pPr marL="2057400" indent="-228600" eaLnBrk="0" hangingPunct="0">
              <a:defRPr sz="28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9pPr>
          </a:lstStyle>
          <a:p>
            <a:pPr eaLnBrk="1" hangingPunct="1"/>
            <a:r>
              <a:rPr lang="en-US" sz="1000" b="1"/>
              <a:t>Synaptic</a:t>
            </a:r>
          </a:p>
          <a:p>
            <a:pPr eaLnBrk="1" hangingPunct="1"/>
            <a:r>
              <a:rPr lang="en-US" sz="1000" b="1"/>
              <a:t>cleft</a:t>
            </a:r>
          </a:p>
        </p:txBody>
      </p:sp>
      <p:sp>
        <p:nvSpPr>
          <p:cNvPr id="33817" name="Text Box 987"/>
          <p:cNvSpPr txBox="1">
            <a:spLocks noChangeAspect="1" noChangeArrowheads="1"/>
          </p:cNvSpPr>
          <p:nvPr/>
        </p:nvSpPr>
        <p:spPr bwMode="auto">
          <a:xfrm>
            <a:off x="8159750" y="4513263"/>
            <a:ext cx="879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bIns="0">
            <a:spAutoFit/>
          </a:bodyPr>
          <a:lstStyle>
            <a:lvl1pPr eaLnBrk="0" hangingPunct="0">
              <a:defRPr sz="2800">
                <a:solidFill>
                  <a:schemeClr val="tx1"/>
                </a:solidFill>
                <a:latin typeface="Arial" pitchFamily="34" charset="0"/>
                <a:ea typeface="ＭＳ Ｐゴシック" pitchFamily="34" charset="-128"/>
              </a:defRPr>
            </a:lvl1pPr>
            <a:lvl2pPr marL="742950" indent="-285750" eaLnBrk="0" hangingPunct="0">
              <a:defRPr sz="2800">
                <a:solidFill>
                  <a:schemeClr val="tx1"/>
                </a:solidFill>
                <a:latin typeface="Arial" pitchFamily="34" charset="0"/>
                <a:ea typeface="ＭＳ Ｐゴシック" pitchFamily="34" charset="-128"/>
              </a:defRPr>
            </a:lvl2pPr>
            <a:lvl3pPr marL="1143000" indent="-228600" eaLnBrk="0" hangingPunct="0">
              <a:defRPr sz="2800">
                <a:solidFill>
                  <a:schemeClr val="tx1"/>
                </a:solidFill>
                <a:latin typeface="Arial" pitchFamily="34" charset="0"/>
                <a:ea typeface="ＭＳ Ｐゴシック" pitchFamily="34" charset="-128"/>
              </a:defRPr>
            </a:lvl3pPr>
            <a:lvl4pPr marL="1600200" indent="-228600" eaLnBrk="0" hangingPunct="0">
              <a:defRPr sz="2800">
                <a:solidFill>
                  <a:schemeClr val="tx1"/>
                </a:solidFill>
                <a:latin typeface="Arial" pitchFamily="34" charset="0"/>
                <a:ea typeface="ＭＳ Ｐゴシック" pitchFamily="34" charset="-128"/>
              </a:defRPr>
            </a:lvl4pPr>
            <a:lvl5pPr marL="2057400" indent="-228600" eaLnBrk="0" hangingPunct="0">
              <a:defRPr sz="28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9pPr>
          </a:lstStyle>
          <a:p>
            <a:pPr eaLnBrk="1" hangingPunct="1"/>
            <a:r>
              <a:rPr lang="en-US" sz="1000" b="1"/>
              <a:t>Postsynaptic</a:t>
            </a:r>
          </a:p>
          <a:p>
            <a:pPr eaLnBrk="1" hangingPunct="1"/>
            <a:r>
              <a:rPr lang="en-US" sz="1000" b="1"/>
              <a:t>cell skeletal</a:t>
            </a:r>
          </a:p>
          <a:p>
            <a:pPr eaLnBrk="1" hangingPunct="1"/>
            <a:r>
              <a:rPr lang="en-US" sz="1000" b="1"/>
              <a:t>muscle)</a:t>
            </a:r>
          </a:p>
        </p:txBody>
      </p:sp>
      <p:sp>
        <p:nvSpPr>
          <p:cNvPr id="33818" name="Text Box 988"/>
          <p:cNvSpPr txBox="1">
            <a:spLocks noChangeAspect="1" noChangeArrowheads="1"/>
          </p:cNvSpPr>
          <p:nvPr/>
        </p:nvSpPr>
        <p:spPr bwMode="auto">
          <a:xfrm>
            <a:off x="3406775" y="2659063"/>
            <a:ext cx="11414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bIns="0">
            <a:spAutoFit/>
          </a:bodyPr>
          <a:lstStyle>
            <a:lvl1pPr eaLnBrk="0" hangingPunct="0">
              <a:defRPr sz="2800">
                <a:solidFill>
                  <a:schemeClr val="tx1"/>
                </a:solidFill>
                <a:latin typeface="Arial" pitchFamily="34" charset="0"/>
                <a:ea typeface="ＭＳ Ｐゴシック" pitchFamily="34" charset="-128"/>
              </a:defRPr>
            </a:lvl1pPr>
            <a:lvl2pPr marL="742950" indent="-285750" eaLnBrk="0" hangingPunct="0">
              <a:defRPr sz="2800">
                <a:solidFill>
                  <a:schemeClr val="tx1"/>
                </a:solidFill>
                <a:latin typeface="Arial" pitchFamily="34" charset="0"/>
                <a:ea typeface="ＭＳ Ｐゴシック" pitchFamily="34" charset="-128"/>
              </a:defRPr>
            </a:lvl2pPr>
            <a:lvl3pPr marL="1143000" indent="-228600" eaLnBrk="0" hangingPunct="0">
              <a:defRPr sz="2800">
                <a:solidFill>
                  <a:schemeClr val="tx1"/>
                </a:solidFill>
                <a:latin typeface="Arial" pitchFamily="34" charset="0"/>
                <a:ea typeface="ＭＳ Ｐゴシック" pitchFamily="34" charset="-128"/>
              </a:defRPr>
            </a:lvl3pPr>
            <a:lvl4pPr marL="1600200" indent="-228600" eaLnBrk="0" hangingPunct="0">
              <a:defRPr sz="2800">
                <a:solidFill>
                  <a:schemeClr val="tx1"/>
                </a:solidFill>
                <a:latin typeface="Arial" pitchFamily="34" charset="0"/>
                <a:ea typeface="ＭＳ Ｐゴシック" pitchFamily="34" charset="-128"/>
              </a:defRPr>
            </a:lvl4pPr>
            <a:lvl5pPr marL="2057400" indent="-228600" eaLnBrk="0" hangingPunct="0">
              <a:defRPr sz="28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9pPr>
          </a:lstStyle>
          <a:p>
            <a:pPr eaLnBrk="1" hangingPunct="1"/>
            <a:r>
              <a:rPr lang="en-US" sz="1000" b="1"/>
              <a:t>Chemically-gated</a:t>
            </a:r>
          </a:p>
          <a:p>
            <a:pPr eaLnBrk="1" hangingPunct="1"/>
            <a:r>
              <a:rPr lang="en-US" sz="1000" b="1"/>
              <a:t>ion channel</a:t>
            </a:r>
          </a:p>
        </p:txBody>
      </p:sp>
      <p:sp>
        <p:nvSpPr>
          <p:cNvPr id="33819" name="Text Box 989"/>
          <p:cNvSpPr txBox="1">
            <a:spLocks noChangeAspect="1" noChangeArrowheads="1"/>
          </p:cNvSpPr>
          <p:nvPr/>
        </p:nvSpPr>
        <p:spPr bwMode="auto">
          <a:xfrm>
            <a:off x="2468563" y="2589213"/>
            <a:ext cx="808037" cy="15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bIns="0">
            <a:spAutoFit/>
          </a:bodyPr>
          <a:lstStyle>
            <a:lvl1pPr eaLnBrk="0" hangingPunct="0">
              <a:defRPr sz="2800">
                <a:solidFill>
                  <a:schemeClr val="tx1"/>
                </a:solidFill>
                <a:latin typeface="Arial" pitchFamily="34" charset="0"/>
                <a:ea typeface="ＭＳ Ｐゴシック" pitchFamily="34" charset="-128"/>
              </a:defRPr>
            </a:lvl1pPr>
            <a:lvl2pPr marL="742950" indent="-285750" eaLnBrk="0" hangingPunct="0">
              <a:defRPr sz="2800">
                <a:solidFill>
                  <a:schemeClr val="tx1"/>
                </a:solidFill>
                <a:latin typeface="Arial" pitchFamily="34" charset="0"/>
                <a:ea typeface="ＭＳ Ｐゴシック" pitchFamily="34" charset="-128"/>
              </a:defRPr>
            </a:lvl2pPr>
            <a:lvl3pPr marL="1143000" indent="-228600" eaLnBrk="0" hangingPunct="0">
              <a:defRPr sz="2800">
                <a:solidFill>
                  <a:schemeClr val="tx1"/>
                </a:solidFill>
                <a:latin typeface="Arial" pitchFamily="34" charset="0"/>
                <a:ea typeface="ＭＳ Ｐゴシック" pitchFamily="34" charset="-128"/>
              </a:defRPr>
            </a:lvl3pPr>
            <a:lvl4pPr marL="1600200" indent="-228600" eaLnBrk="0" hangingPunct="0">
              <a:defRPr sz="2800">
                <a:solidFill>
                  <a:schemeClr val="tx1"/>
                </a:solidFill>
                <a:latin typeface="Arial" pitchFamily="34" charset="0"/>
                <a:ea typeface="ＭＳ Ｐゴシック" pitchFamily="34" charset="-128"/>
              </a:defRPr>
            </a:lvl4pPr>
            <a:lvl5pPr marL="2057400" indent="-228600" eaLnBrk="0" hangingPunct="0">
              <a:defRPr sz="28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9pPr>
          </a:lstStyle>
          <a:p>
            <a:pPr eaLnBrk="1" hangingPunct="1"/>
            <a:r>
              <a:rPr lang="en-US" sz="1000" b="1"/>
              <a:t>Gate closed</a:t>
            </a:r>
          </a:p>
        </p:txBody>
      </p:sp>
      <p:sp>
        <p:nvSpPr>
          <p:cNvPr id="33820" name="Text Box 990"/>
          <p:cNvSpPr txBox="1">
            <a:spLocks noChangeAspect="1" noChangeArrowheads="1"/>
          </p:cNvSpPr>
          <p:nvPr/>
        </p:nvSpPr>
        <p:spPr bwMode="auto">
          <a:xfrm>
            <a:off x="5684838" y="5022850"/>
            <a:ext cx="255587" cy="15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bIns="0">
            <a:spAutoFit/>
          </a:bodyPr>
          <a:lstStyle>
            <a:lvl1pPr eaLnBrk="0" hangingPunct="0">
              <a:defRPr sz="2800">
                <a:solidFill>
                  <a:schemeClr val="tx1"/>
                </a:solidFill>
                <a:latin typeface="Arial" pitchFamily="34" charset="0"/>
                <a:ea typeface="ＭＳ Ｐゴシック" pitchFamily="34" charset="-128"/>
              </a:defRPr>
            </a:lvl1pPr>
            <a:lvl2pPr marL="742950" indent="-285750" eaLnBrk="0" hangingPunct="0">
              <a:defRPr sz="2800">
                <a:solidFill>
                  <a:schemeClr val="tx1"/>
                </a:solidFill>
                <a:latin typeface="Arial" pitchFamily="34" charset="0"/>
                <a:ea typeface="ＭＳ Ｐゴシック" pitchFamily="34" charset="-128"/>
              </a:defRPr>
            </a:lvl2pPr>
            <a:lvl3pPr marL="1143000" indent="-228600" eaLnBrk="0" hangingPunct="0">
              <a:defRPr sz="2800">
                <a:solidFill>
                  <a:schemeClr val="tx1"/>
                </a:solidFill>
                <a:latin typeface="Arial" pitchFamily="34" charset="0"/>
                <a:ea typeface="ＭＳ Ｐゴシック" pitchFamily="34" charset="-128"/>
              </a:defRPr>
            </a:lvl3pPr>
            <a:lvl4pPr marL="1600200" indent="-228600" eaLnBrk="0" hangingPunct="0">
              <a:defRPr sz="2800">
                <a:solidFill>
                  <a:schemeClr val="tx1"/>
                </a:solidFill>
                <a:latin typeface="Arial" pitchFamily="34" charset="0"/>
                <a:ea typeface="ＭＳ Ｐゴシック" pitchFamily="34" charset="-128"/>
              </a:defRPr>
            </a:lvl4pPr>
            <a:lvl5pPr marL="2057400" indent="-228600" eaLnBrk="0" hangingPunct="0">
              <a:defRPr sz="28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9pPr>
          </a:lstStyle>
          <a:p>
            <a:pPr eaLnBrk="1" hangingPunct="1"/>
            <a:r>
              <a:rPr lang="en-US" sz="1000" b="1"/>
              <a:t>(b)</a:t>
            </a:r>
          </a:p>
        </p:txBody>
      </p:sp>
      <p:sp>
        <p:nvSpPr>
          <p:cNvPr id="33821" name="Text Box 991"/>
          <p:cNvSpPr txBox="1">
            <a:spLocks noChangeAspect="1" noChangeArrowheads="1"/>
          </p:cNvSpPr>
          <p:nvPr/>
        </p:nvSpPr>
        <p:spPr bwMode="auto">
          <a:xfrm>
            <a:off x="107950" y="4821238"/>
            <a:ext cx="247650" cy="15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lIns="0" tIns="0" bIns="0">
            <a:spAutoFit/>
          </a:bodyPr>
          <a:lstStyle>
            <a:lvl1pPr eaLnBrk="0" hangingPunct="0">
              <a:defRPr sz="2800">
                <a:solidFill>
                  <a:schemeClr val="tx1"/>
                </a:solidFill>
                <a:latin typeface="Arial" pitchFamily="34" charset="0"/>
                <a:ea typeface="ＭＳ Ｐゴシック" pitchFamily="34" charset="-128"/>
              </a:defRPr>
            </a:lvl1pPr>
            <a:lvl2pPr marL="742950" indent="-285750" eaLnBrk="0" hangingPunct="0">
              <a:defRPr sz="2800">
                <a:solidFill>
                  <a:schemeClr val="tx1"/>
                </a:solidFill>
                <a:latin typeface="Arial" pitchFamily="34" charset="0"/>
                <a:ea typeface="ＭＳ Ｐゴシック" pitchFamily="34" charset="-128"/>
              </a:defRPr>
            </a:lvl2pPr>
            <a:lvl3pPr marL="1143000" indent="-228600" eaLnBrk="0" hangingPunct="0">
              <a:defRPr sz="2800">
                <a:solidFill>
                  <a:schemeClr val="tx1"/>
                </a:solidFill>
                <a:latin typeface="Arial" pitchFamily="34" charset="0"/>
                <a:ea typeface="ＭＳ Ｐゴシック" pitchFamily="34" charset="-128"/>
              </a:defRPr>
            </a:lvl3pPr>
            <a:lvl4pPr marL="1600200" indent="-228600" eaLnBrk="0" hangingPunct="0">
              <a:defRPr sz="2800">
                <a:solidFill>
                  <a:schemeClr val="tx1"/>
                </a:solidFill>
                <a:latin typeface="Arial" pitchFamily="34" charset="0"/>
                <a:ea typeface="ＭＳ Ｐゴシック" pitchFamily="34" charset="-128"/>
              </a:defRPr>
            </a:lvl4pPr>
            <a:lvl5pPr marL="2057400" indent="-228600" eaLnBrk="0" hangingPunct="0">
              <a:defRPr sz="28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800">
                <a:solidFill>
                  <a:schemeClr val="tx1"/>
                </a:solidFill>
                <a:latin typeface="Arial" pitchFamily="34" charset="0"/>
                <a:ea typeface="ＭＳ Ｐゴシック" pitchFamily="34" charset="-128"/>
              </a:defRPr>
            </a:lvl9pPr>
          </a:lstStyle>
          <a:p>
            <a:pPr eaLnBrk="1" hangingPunct="1"/>
            <a:r>
              <a:rPr lang="en-US" sz="1000" b="1"/>
              <a:t>(a)</a:t>
            </a:r>
          </a:p>
        </p:txBody>
      </p:sp>
    </p:spTree>
    <p:extLst>
      <p:ext uri="{BB962C8B-B14F-4D97-AF65-F5344CB8AC3E}">
        <p14:creationId xmlns:p14="http://schemas.microsoft.com/office/powerpoint/2010/main" val="257356465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91</TotalTime>
  <Words>769</Words>
  <Application>Microsoft Office PowerPoint</Application>
  <PresentationFormat>On-screen Show (4:3)</PresentationFormat>
  <Paragraphs>253</Paragraphs>
  <Slides>24</Slides>
  <Notes>13</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Executive</vt:lpstr>
      <vt:lpstr>Neuron dan Mekanisme Penjalaran  Impuls Saraf</vt:lpstr>
      <vt:lpstr>Fundamental Types of Neurons</vt:lpstr>
      <vt:lpstr>Functional Classifications</vt:lpstr>
      <vt:lpstr>PowerPoint Presentation</vt:lpstr>
      <vt:lpstr>Structural Classifications</vt:lpstr>
      <vt:lpstr>Bipolar Neurons</vt:lpstr>
      <vt:lpstr>Unipolar Neurons</vt:lpstr>
      <vt:lpstr>Multipolar Neurons</vt:lpstr>
      <vt:lpstr>STRUCTURE of NEURON</vt:lpstr>
      <vt:lpstr>Neurons Generate Nerve Impulses</vt:lpstr>
      <vt:lpstr>Fundamental Properties of Neurons</vt:lpstr>
      <vt:lpstr>PowerPoint Presentation</vt:lpstr>
      <vt:lpstr>PowerPoint Presentation</vt:lpstr>
      <vt:lpstr>Table 48.1</vt:lpstr>
      <vt:lpstr>Figure 48.7</vt:lpstr>
      <vt:lpstr>Figure 48.8</vt:lpstr>
      <vt:lpstr>Figure 48.11-5</vt:lpstr>
      <vt:lpstr>Figure 48.13</vt:lpstr>
      <vt:lpstr>Figure 48.14</vt:lpstr>
      <vt:lpstr>Figure 48.12-3</vt:lpstr>
      <vt:lpstr>PowerPoint Presentation</vt:lpstr>
      <vt:lpstr>PowerPoint Presentation</vt:lpstr>
      <vt:lpstr>Figure 48.15</vt:lpstr>
      <vt:lpstr>Events at the synapse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Mekanisme Penjalaran  Impuls Saraf</dc:title>
  <dc:creator>User</dc:creator>
  <cp:lastModifiedBy>User</cp:lastModifiedBy>
  <cp:revision>8</cp:revision>
  <dcterms:created xsi:type="dcterms:W3CDTF">2020-11-21T05:46:02Z</dcterms:created>
  <dcterms:modified xsi:type="dcterms:W3CDTF">2020-11-22T22:39:14Z</dcterms:modified>
</cp:coreProperties>
</file>