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FFFF99"/>
    <a:srgbClr val="FFCC66"/>
    <a:srgbClr val="FFFFCC"/>
    <a:srgbClr val="FF0000"/>
    <a:srgbClr val="FBEAA3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49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E3F4F-51B2-42EE-AFA2-40C4572185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64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22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89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16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7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3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8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74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71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074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1850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553200"/>
            <a:ext cx="2209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Mata kuliah Data Mining</a:t>
            </a:r>
          </a:p>
        </p:txBody>
      </p:sp>
    </p:spTree>
    <p:extLst>
      <p:ext uri="{BB962C8B-B14F-4D97-AF65-F5344CB8AC3E}">
        <p14:creationId xmlns:p14="http://schemas.microsoft.com/office/powerpoint/2010/main" val="1011757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71850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0" y="6553200"/>
            <a:ext cx="2209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Mata kuliah Data Mining</a:t>
            </a:r>
          </a:p>
        </p:txBody>
      </p:sp>
    </p:spTree>
    <p:extLst>
      <p:ext uri="{BB962C8B-B14F-4D97-AF65-F5344CB8AC3E}">
        <p14:creationId xmlns:p14="http://schemas.microsoft.com/office/powerpoint/2010/main" val="1326937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Mata kuliah Data Mining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AutoShape 11"/>
          <p:cNvSpPr>
            <a:spLocks noChangeArrowheads="1"/>
          </p:cNvSpPr>
          <p:nvPr userDrawn="1"/>
        </p:nvSpPr>
        <p:spPr bwMode="auto">
          <a:xfrm>
            <a:off x="0" y="6477000"/>
            <a:ext cx="9144000" cy="533400"/>
          </a:xfrm>
          <a:prstGeom prst="roundRect">
            <a:avLst>
              <a:gd name="adj" fmla="val 46250"/>
            </a:avLst>
          </a:prstGeom>
          <a:solidFill>
            <a:srgbClr val="FF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8" name="Oval 7"/>
          <p:cNvSpPr>
            <a:spLocks noChangeArrowheads="1"/>
          </p:cNvSpPr>
          <p:nvPr userDrawn="1"/>
        </p:nvSpPr>
        <p:spPr bwMode="auto">
          <a:xfrm>
            <a:off x="381000" y="304800"/>
            <a:ext cx="1066800" cy="1066800"/>
          </a:xfrm>
          <a:prstGeom prst="ellipse">
            <a:avLst/>
          </a:prstGeom>
          <a:gradFill rotWithShape="1">
            <a:gsLst>
              <a:gs pos="0">
                <a:srgbClr val="FFCC66"/>
              </a:gs>
              <a:gs pos="100000">
                <a:srgbClr val="CC66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d-ID"/>
          </a:p>
        </p:txBody>
      </p:sp>
      <p:sp>
        <p:nvSpPr>
          <p:cNvPr id="9" name="Line 8"/>
          <p:cNvSpPr>
            <a:spLocks noChangeShapeType="1"/>
          </p:cNvSpPr>
          <p:nvPr userDrawn="1"/>
        </p:nvSpPr>
        <p:spPr bwMode="auto">
          <a:xfrm>
            <a:off x="914400" y="1371600"/>
            <a:ext cx="7620000" cy="0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>
            <a:off x="1295400" y="1295400"/>
            <a:ext cx="7620000" cy="0"/>
          </a:xfrm>
          <a:prstGeom prst="line">
            <a:avLst/>
          </a:prstGeom>
          <a:noFill/>
          <a:ln w="9525">
            <a:solidFill>
              <a:srgbClr val="CC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827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algn="l"/>
            <a:r>
              <a:rPr lang="en-US" sz="4400" b="1" dirty="0"/>
              <a:t>Association Rule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sz="2800" dirty="0" err="1" smtClean="0"/>
              <a:t>Rahmat</a:t>
            </a:r>
            <a:r>
              <a:rPr lang="en-US" sz="2800" dirty="0" smtClean="0"/>
              <a:t> Robi </a:t>
            </a:r>
            <a:r>
              <a:rPr lang="en-US" sz="2800" dirty="0" err="1" smtClean="0"/>
              <a:t>Waliyansyah</a:t>
            </a:r>
            <a:r>
              <a:rPr lang="en-US" sz="2800" dirty="0" smtClean="0"/>
              <a:t>, </a:t>
            </a:r>
            <a:r>
              <a:rPr lang="en-US" sz="2800" dirty="0" err="1" smtClean="0"/>
              <a:t>M.Kom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170307"/>
            <a:ext cx="7772400" cy="1609344"/>
          </a:xfrm>
        </p:spPr>
        <p:txBody>
          <a:bodyPr/>
          <a:lstStyle/>
          <a:p>
            <a:r>
              <a:rPr lang="en-US" dirty="0" err="1"/>
              <a:t>Assocation</a:t>
            </a:r>
            <a:r>
              <a:rPr lang="en-US" dirty="0"/>
              <a:t> rule?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438400"/>
            <a:ext cx="6934200" cy="3048000"/>
          </a:xfrm>
        </p:spPr>
        <p:txBody>
          <a:bodyPr/>
          <a:lstStyle/>
          <a:p>
            <a:r>
              <a:rPr lang="en-US"/>
              <a:t>Mencari suatu kaidah keterhubungan dari data</a:t>
            </a:r>
          </a:p>
          <a:p>
            <a:r>
              <a:rPr lang="en-US"/>
              <a:t>Diusulkan oleh </a:t>
            </a:r>
            <a:r>
              <a:rPr lang="pl-PL"/>
              <a:t>Agrawal, Imielinski, and Swami</a:t>
            </a:r>
            <a:r>
              <a:rPr lang="en-US"/>
              <a:t> (</a:t>
            </a:r>
            <a:r>
              <a:rPr lang="pl-PL"/>
              <a:t>1993</a:t>
            </a:r>
            <a:r>
              <a:rPr lang="en-US"/>
              <a:t>)</a:t>
            </a:r>
          </a:p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0"/>
            <a:ext cx="7772400" cy="1609344"/>
          </a:xfrm>
        </p:spPr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514600"/>
            <a:ext cx="7543800" cy="1828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/>
              <a:t>Dalam suatu supermarket kita ingin mengetahui seberapa jauh orang yang membeli celana juga membeli sabuk?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118871"/>
            <a:ext cx="7772400" cy="1609344"/>
          </a:xfrm>
        </p:spPr>
        <p:txBody>
          <a:bodyPr/>
          <a:lstStyle/>
          <a:p>
            <a:r>
              <a:rPr lang="en-US" dirty="0"/>
              <a:t>Input &amp; </a:t>
            </a:r>
            <a:r>
              <a:rPr lang="en-US" dirty="0" err="1"/>
              <a:t>problema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3733800"/>
          </a:xfrm>
        </p:spPr>
        <p:txBody>
          <a:bodyPr/>
          <a:lstStyle/>
          <a:p>
            <a:r>
              <a:rPr lang="en-US"/>
              <a:t>Input</a:t>
            </a:r>
          </a:p>
          <a:p>
            <a:pPr lvl="1"/>
            <a:r>
              <a:rPr lang="en-US"/>
              <a:t>Adanya sejumlah transaksi</a:t>
            </a:r>
          </a:p>
          <a:p>
            <a:pPr lvl="1"/>
            <a:r>
              <a:rPr lang="en-US"/>
              <a:t>Setiap transaksi memuat kumpulan item</a:t>
            </a:r>
          </a:p>
          <a:p>
            <a:r>
              <a:rPr lang="en-US"/>
              <a:t>Problema</a:t>
            </a:r>
          </a:p>
          <a:p>
            <a:pPr lvl="1"/>
            <a:r>
              <a:rPr lang="en-US"/>
              <a:t>Bagaimana caranya menemukan association rule yang memenuhi minimum support dan minimum confidence yang kita berikan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Manfaat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181600" cy="4525963"/>
          </a:xfrm>
        </p:spPr>
        <p:txBody>
          <a:bodyPr/>
          <a:lstStyle/>
          <a:p>
            <a:r>
              <a:rPr lang="en-US" sz="2800"/>
              <a:t>Dapat digunakan untuk Market Basket Analysis (menganalisa kebiasaan customer dengan mencari asosiasi dan korelasi dari data transaksi)</a:t>
            </a:r>
          </a:p>
          <a:p>
            <a:pPr lvl="1"/>
            <a:r>
              <a:rPr lang="en-US" sz="2400"/>
              <a:t>Sebagai saran penempatan barang dalam supermarket</a:t>
            </a:r>
          </a:p>
          <a:p>
            <a:pPr lvl="1"/>
            <a:r>
              <a:rPr lang="en-US" sz="2400"/>
              <a:t>Sebagai saran produk apa yang dipakai dalam promosi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09" y="3310800"/>
            <a:ext cx="1114581" cy="1104762"/>
          </a:xfr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0"/>
            <a:ext cx="7772400" cy="1609344"/>
          </a:xfrm>
        </p:spPr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Itemset: himpunan dari item-item yang muncul bersama-sama</a:t>
            </a:r>
          </a:p>
          <a:p>
            <a:endParaRPr lang="en-US" sz="2800"/>
          </a:p>
          <a:p>
            <a:r>
              <a:rPr lang="en-US" sz="2800"/>
              <a:t>Kaidah asosiasi: peluang bahwa item-item tertentu hadir bersama-sama.</a:t>
            </a:r>
          </a:p>
          <a:p>
            <a:endParaRPr lang="en-US" sz="2800"/>
          </a:p>
          <a:p>
            <a:r>
              <a:rPr lang="en-US" sz="2800"/>
              <a:t>Support dari suatu itemset X (supp(X) ) adalah rasio dari jumlah transaksi dimana itemset muncul dengan total jumlah transaksi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0"/>
            <a:ext cx="7772400" cy="1609344"/>
          </a:xfrm>
        </p:spPr>
        <p:txBody>
          <a:bodyPr/>
          <a:lstStyle/>
          <a:p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/>
              <a:t>Konfidence (keyakinan) dari kaidah X</a:t>
            </a:r>
            <a:r>
              <a:rPr lang="en-US" sz="2800">
                <a:sym typeface="Wingdings" panose="05000000000000000000" pitchFamily="2" charset="2"/>
              </a:rPr>
              <a:t></a:t>
            </a:r>
            <a:r>
              <a:rPr lang="en-US" sz="2800"/>
              <a:t>Y, ditulis conf(X </a:t>
            </a:r>
            <a:r>
              <a:rPr lang="en-US" sz="2800">
                <a:sym typeface="Wingdings" panose="05000000000000000000" pitchFamily="2" charset="2"/>
              </a:rPr>
              <a:t></a:t>
            </a:r>
            <a:r>
              <a:rPr lang="en-US" sz="2800"/>
              <a:t> Y) adalah</a:t>
            </a:r>
          </a:p>
          <a:p>
            <a:pPr lvl="1"/>
            <a:r>
              <a:rPr lang="en-US" sz="2400"/>
              <a:t>conf(X</a:t>
            </a:r>
            <a:r>
              <a:rPr lang="en-US" sz="2400">
                <a:sym typeface="Wingdings" panose="05000000000000000000" pitchFamily="2" charset="2"/>
              </a:rPr>
              <a:t></a:t>
            </a:r>
            <a:r>
              <a:rPr lang="en-US" sz="2400"/>
              <a:t>Y) = supp(X∪Y) / supp(X)</a:t>
            </a:r>
          </a:p>
          <a:p>
            <a:pPr lvl="1"/>
            <a:r>
              <a:rPr lang="en-US" sz="2400"/>
              <a:t>Konfindence bisa juga didefinisikan dalam terminologi peluang bersyarat</a:t>
            </a:r>
          </a:p>
          <a:p>
            <a:pPr lvl="1">
              <a:buFontTx/>
              <a:buNone/>
            </a:pPr>
            <a:r>
              <a:rPr lang="en-US" sz="2400"/>
              <a:t>			conf(X</a:t>
            </a:r>
            <a:r>
              <a:rPr lang="en-US" sz="2400">
                <a:sym typeface="Wingdings" panose="05000000000000000000" pitchFamily="2" charset="2"/>
              </a:rPr>
              <a:t></a:t>
            </a:r>
            <a:r>
              <a:rPr lang="en-US" sz="2400"/>
              <a:t>Y) = P(Y|X) = P(X∩Y) / P(X)</a:t>
            </a:r>
          </a:p>
          <a:p>
            <a:endParaRPr lang="en-US" sz="2800"/>
          </a:p>
          <a:p>
            <a:r>
              <a:rPr lang="en-US" sz="2800"/>
              <a:t>Database transaksi menyimpan data transaksi. Data transaksi bisa juga disimpan dalam suatu bentuk lain dari suatu database m x 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0"/>
            <a:ext cx="7772400" cy="1609344"/>
          </a:xfrm>
        </p:spPr>
        <p:txBody>
          <a:bodyPr/>
          <a:lstStyle/>
          <a:p>
            <a:r>
              <a:rPr lang="en-US" dirty="0" err="1"/>
              <a:t>Ukuran</a:t>
            </a:r>
            <a:r>
              <a:rPr lang="en-US" dirty="0"/>
              <a:t> support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Misalkan I={I</a:t>
            </a:r>
            <a:r>
              <a:rPr lang="en-US" sz="2000" baseline="-25000"/>
              <a:t>1</a:t>
            </a:r>
            <a:r>
              <a:rPr lang="en-US" sz="2000"/>
              <a:t>, I</a:t>
            </a:r>
            <a:r>
              <a:rPr lang="en-US" sz="2000" baseline="-25000"/>
              <a:t>2</a:t>
            </a:r>
            <a:r>
              <a:rPr lang="en-US" sz="2000"/>
              <a:t>, …,I</a:t>
            </a:r>
            <a:r>
              <a:rPr lang="en-US" sz="2000" baseline="-25000"/>
              <a:t>m</a:t>
            </a:r>
            <a:r>
              <a:rPr lang="en-US" sz="2000"/>
              <a:t>} merupakan suatu himpunan dari literal, yang disebut item-item.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Misalkan D={T</a:t>
            </a:r>
            <a:r>
              <a:rPr lang="en-US" sz="2000" baseline="-25000"/>
              <a:t>1</a:t>
            </a:r>
            <a:r>
              <a:rPr lang="en-US" sz="2000"/>
              <a:t>, T</a:t>
            </a:r>
            <a:r>
              <a:rPr lang="en-US" sz="2000" baseline="-25000"/>
              <a:t>2</a:t>
            </a:r>
            <a:r>
              <a:rPr lang="en-US" sz="2000"/>
              <a:t>, …, T</a:t>
            </a:r>
            <a:r>
              <a:rPr lang="en-US" sz="2000" baseline="-25000"/>
              <a:t>n</a:t>
            </a:r>
            <a:r>
              <a:rPr lang="en-US" sz="2000"/>
              <a:t>} merupakan suatu himpunan dari n transaksi, dimana untuk setiap transaksi T∈D, T⊆I.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Suatu himpunan item X⊆I disebut itemset.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Suatu transaksi T memuat suatu itemset X jika X⊆T.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Setiap itemset X diasosiasikan dengan suatu himpunan transaksi T</a:t>
            </a:r>
            <a:r>
              <a:rPr lang="en-US" sz="2000" baseline="-25000"/>
              <a:t>X</a:t>
            </a:r>
            <a:r>
              <a:rPr lang="en-US" sz="2000"/>
              <a:t> ={T∈D | T⊇X} yang merupakan himpunan transaksi yang memuat itemset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Support dari itemset X </a:t>
            </a:r>
            <a:r>
              <a:rPr lang="en-US" sz="2000">
                <a:sym typeface="Wingdings" panose="05000000000000000000" pitchFamily="2" charset="2"/>
              </a:rPr>
              <a:t></a:t>
            </a:r>
            <a:r>
              <a:rPr lang="en-US" sz="2000"/>
              <a:t> supp(X)) 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		 |T</a:t>
            </a:r>
            <a:r>
              <a:rPr lang="en-US" sz="2000" baseline="-25000"/>
              <a:t>X</a:t>
            </a:r>
            <a:r>
              <a:rPr lang="en-US" sz="2000"/>
              <a:t>|/|D|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65279"/>
            <a:ext cx="7772400" cy="1609344"/>
          </a:xfrm>
        </p:spPr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graphicFrame>
        <p:nvGraphicFramePr>
          <p:cNvPr id="11363" name="Group 99"/>
          <p:cNvGraphicFramePr>
            <a:graphicFrameLocks noGrp="1"/>
          </p:cNvGraphicFramePr>
          <p:nvPr>
            <p:ph sz="half" idx="1"/>
          </p:nvPr>
        </p:nvGraphicFramePr>
        <p:xfrm>
          <a:off x="152400" y="1524000"/>
          <a:ext cx="4648200" cy="4064004"/>
        </p:xfrm>
        <a:graphic>
          <a:graphicData uri="http://schemas.openxmlformats.org/drawingml/2006/table">
            <a:tbl>
              <a:tblPr/>
              <a:tblGrid>
                <a:gridCol w="1371600"/>
                <a:gridCol w="762000"/>
                <a:gridCol w="838200"/>
                <a:gridCol w="838200"/>
                <a:gridCol w="838200"/>
              </a:tblGrid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Transaksi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</a:tbl>
          </a:graphicData>
        </a:graphic>
      </p:graphicFrame>
      <p:sp>
        <p:nvSpPr>
          <p:cNvPr id="11358" name="Text Box 94"/>
          <p:cNvSpPr txBox="1">
            <a:spLocks noChangeArrowheads="1"/>
          </p:cNvSpPr>
          <p:nvPr/>
        </p:nvSpPr>
        <p:spPr bwMode="auto">
          <a:xfrm>
            <a:off x="5318125" y="1636713"/>
            <a:ext cx="3521075" cy="338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Jumlah transaksi |D| = 10</a:t>
            </a:r>
          </a:p>
          <a:p>
            <a:endParaRPr lang="en-US"/>
          </a:p>
          <a:p>
            <a:r>
              <a:rPr lang="en-US"/>
              <a:t>Kemunculan item A pada transaksi (|Ta|) sebanyak 3 kali yaitu pada </a:t>
            </a:r>
            <a:r>
              <a:rPr lang="en-US">
                <a:sym typeface="Wingdings" panose="05000000000000000000" pitchFamily="2" charset="2"/>
              </a:rPr>
              <a:t>T1, T3, T8.</a:t>
            </a:r>
          </a:p>
          <a:p>
            <a:endParaRPr lang="en-US">
              <a:sym typeface="Wingdings" panose="05000000000000000000" pitchFamily="2" charset="2"/>
            </a:endParaRPr>
          </a:p>
          <a:p>
            <a:r>
              <a:rPr lang="en-US">
                <a:sym typeface="Wingdings" panose="05000000000000000000" pitchFamily="2" charset="2"/>
              </a:rPr>
              <a:t>Supp(A)=|Ta|/|D| = 3/10 = 0.3.</a:t>
            </a:r>
          </a:p>
          <a:p>
            <a:endParaRPr lang="en-US">
              <a:sym typeface="Wingdings" panose="05000000000000000000" pitchFamily="2" charset="2"/>
            </a:endParaRPr>
          </a:p>
          <a:p>
            <a:r>
              <a:rPr lang="en-US">
                <a:sym typeface="Wingdings" panose="05000000000000000000" pitchFamily="2" charset="2"/>
              </a:rPr>
              <a:t>|Tcd| sebanyak 5 kali, yaitu pada T1, T3, T5, T6, T9.</a:t>
            </a:r>
          </a:p>
          <a:p>
            <a:r>
              <a:rPr lang="en-US">
                <a:sym typeface="Wingdings" panose="05000000000000000000" pitchFamily="2" charset="2"/>
              </a:rPr>
              <a:t>Supp(CD)=|Tcd|/|D| = 5/10 = 0.5.</a:t>
            </a:r>
          </a:p>
        </p:txBody>
      </p:sp>
      <p:sp>
        <p:nvSpPr>
          <p:cNvPr id="11359" name="Text Box 95"/>
          <p:cNvSpPr txBox="1">
            <a:spLocks noChangeArrowheads="1"/>
          </p:cNvSpPr>
          <p:nvPr/>
        </p:nvSpPr>
        <p:spPr bwMode="auto">
          <a:xfrm>
            <a:off x="381000" y="5791200"/>
            <a:ext cx="815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>
                <a:sym typeface="Wingdings" panose="05000000000000000000" pitchFamily="2" charset="2"/>
              </a:rPr>
              <a:t>Frequent itemset adalah itemset yang memunyai support &gt;= minimum support yang diberikan oleh user.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00" name="Group 116"/>
          <p:cNvGraphicFramePr>
            <a:graphicFrameLocks noGrp="1"/>
          </p:cNvGraphicFramePr>
          <p:nvPr>
            <p:ph sz="half" idx="1"/>
          </p:nvPr>
        </p:nvGraphicFramePr>
        <p:xfrm>
          <a:off x="304800" y="304800"/>
          <a:ext cx="2362200" cy="5913444"/>
        </p:xfrm>
        <a:graphic>
          <a:graphicData uri="http://schemas.openxmlformats.org/drawingml/2006/table">
            <a:tbl>
              <a:tblPr/>
              <a:tblGrid>
                <a:gridCol w="1371600"/>
                <a:gridCol w="990600"/>
              </a:tblGrid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Itemset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ABC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ABD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ACD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BCD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  <a:tr h="369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ABCD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BAC"/>
                    </a:solidFill>
                  </a:tcPr>
                </a:tc>
              </a:tr>
            </a:tbl>
          </a:graphicData>
        </a:graphic>
      </p:graphicFrame>
      <p:sp>
        <p:nvSpPr>
          <p:cNvPr id="16461" name="Text Box 77"/>
          <p:cNvSpPr txBox="1">
            <a:spLocks noChangeArrowheads="1"/>
          </p:cNvSpPr>
          <p:nvPr/>
        </p:nvSpPr>
        <p:spPr bwMode="auto">
          <a:xfrm>
            <a:off x="3352800" y="1485900"/>
            <a:ext cx="5334000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/>
              <a:t>Jika minsupport diberikan oleh user sebagai threshold adalah 0.2, maka frequent itemset adalah semua itemset yang support-nya &gt;= 0.2, yakni</a:t>
            </a:r>
          </a:p>
          <a:p>
            <a:r>
              <a:rPr lang="en-US" sz="2000"/>
              <a:t>     A, C, D, AC, AD, CD, ACD</a:t>
            </a:r>
          </a:p>
          <a:p>
            <a:endParaRPr lang="en-US" sz="2000"/>
          </a:p>
          <a:p>
            <a:endParaRPr lang="en-US" sz="2000"/>
          </a:p>
          <a:p>
            <a:r>
              <a:rPr lang="en-US" sz="2000"/>
              <a:t>Dari frequent itemset bisa dibangun kaidah asosiasi sbb:</a:t>
            </a:r>
          </a:p>
          <a:p>
            <a:r>
              <a:rPr lang="en-US" sz="2000"/>
              <a:t>A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C		C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A		A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D</a:t>
            </a:r>
          </a:p>
          <a:p>
            <a:r>
              <a:rPr lang="en-US" sz="2000"/>
              <a:t>D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A		C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D		D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C</a:t>
            </a:r>
          </a:p>
          <a:p>
            <a:r>
              <a:rPr lang="en-US" sz="2000"/>
              <a:t>A,C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D	A,D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C	C,D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</a:t>
            </a:r>
            <a:r>
              <a:rPr lang="en-US" sz="2000"/>
              <a:t>A</a:t>
            </a:r>
          </a:p>
          <a:p>
            <a:endParaRPr lang="en-US" sz="2000"/>
          </a:p>
          <a:p>
            <a:endParaRPr lang="en-US" sz="2000"/>
          </a:p>
          <a:p>
            <a:r>
              <a:rPr lang="en-US" sz="2000"/>
              <a:t>Conf(A</a:t>
            </a:r>
            <a:r>
              <a:rPr lang="en-US" sz="2000">
                <a:sym typeface="Wingdings" panose="05000000000000000000" pitchFamily="2" charset="2"/>
              </a:rPr>
              <a:t>C) = supp(A,C) / supp(A)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0"/>
            <a:ext cx="7772400" cy="1609344"/>
          </a:xfrm>
        </p:spPr>
        <p:txBody>
          <a:bodyPr/>
          <a:lstStyle/>
          <a:p>
            <a:r>
              <a:rPr lang="en-US" dirty="0" err="1"/>
              <a:t>Apriori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Prinsip apriori 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/>
              <a:t>	Subset apapun dari suatu frequent itemset harus frequent</a:t>
            </a:r>
          </a:p>
          <a:p>
            <a:pPr>
              <a:lnSpc>
                <a:spcPct val="90000"/>
              </a:lnSpc>
            </a:pPr>
            <a:r>
              <a:rPr lang="en-US" sz="2800"/>
              <a:t>L3={abc, abd, acd, ace, bcd}</a:t>
            </a:r>
          </a:p>
          <a:p>
            <a:pPr>
              <a:lnSpc>
                <a:spcPct val="90000"/>
              </a:lnSpc>
            </a:pPr>
            <a:r>
              <a:rPr lang="en-US" sz="2800"/>
              <a:t>Penggabungan sendiri : L3*L *L3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abcd dari abc dan abd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acde dari acd dan ace</a:t>
            </a:r>
          </a:p>
          <a:p>
            <a:pPr>
              <a:lnSpc>
                <a:spcPct val="90000"/>
              </a:lnSpc>
            </a:pPr>
            <a:r>
              <a:rPr lang="en-US" sz="2800"/>
              <a:t>Pemangkasan Pemangkasan: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acde dibuang sebab ade tidak dalam L3</a:t>
            </a:r>
          </a:p>
          <a:p>
            <a:pPr>
              <a:lnSpc>
                <a:spcPct val="90000"/>
              </a:lnSpc>
            </a:pPr>
            <a:r>
              <a:rPr lang="en-US" sz="2800"/>
              <a:t>C4={abcd}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086600" cy="1143000"/>
          </a:xfrm>
        </p:spPr>
        <p:txBody>
          <a:bodyPr/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err="1"/>
              <a:t>apriori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err="1"/>
              <a:t>dengan</a:t>
            </a:r>
            <a:r>
              <a:rPr lang="en-US" sz="3600" dirty="0"/>
              <a:t> minimum support 50%</a:t>
            </a:r>
          </a:p>
        </p:txBody>
      </p:sp>
      <p:pic>
        <p:nvPicPr>
          <p:cNvPr id="194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100" y="1905501"/>
            <a:ext cx="6439799" cy="419158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31559"/>
            <a:ext cx="7772400" cy="1609344"/>
          </a:xfrm>
        </p:spPr>
        <p:txBody>
          <a:bodyPr/>
          <a:lstStyle/>
          <a:p>
            <a:r>
              <a:rPr lang="en-US" dirty="0"/>
              <a:t>Search space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apriori</a:t>
            </a:r>
            <a:endParaRPr lang="en-US" dirty="0"/>
          </a:p>
        </p:txBody>
      </p:sp>
      <p:pic>
        <p:nvPicPr>
          <p:cNvPr id="2150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8077200" cy="4103688"/>
          </a:xfrm>
          <a:noFill/>
          <a:ln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72834"/>
            <a:ext cx="7772400" cy="1609344"/>
          </a:xfrm>
        </p:spPr>
        <p:txBody>
          <a:bodyPr/>
          <a:lstStyle/>
          <a:p>
            <a:r>
              <a:rPr lang="en-US" dirty="0"/>
              <a:t>Search space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apriori</a:t>
            </a:r>
            <a:endParaRPr lang="en-US" dirty="0"/>
          </a:p>
        </p:txBody>
      </p:sp>
      <p:pic>
        <p:nvPicPr>
          <p:cNvPr id="2355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905000"/>
            <a:ext cx="8305800" cy="4144963"/>
          </a:xfrm>
          <a:noFill/>
          <a:ln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5336" y="31559"/>
            <a:ext cx="7772400" cy="1609344"/>
          </a:xfrm>
        </p:spPr>
        <p:txBody>
          <a:bodyPr/>
          <a:lstStyle/>
          <a:p>
            <a:r>
              <a:rPr lang="en-US" dirty="0"/>
              <a:t>Search space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apriori</a:t>
            </a:r>
            <a:endParaRPr lang="en-US" dirty="0"/>
          </a:p>
        </p:txBody>
      </p:sp>
      <p:pic>
        <p:nvPicPr>
          <p:cNvPr id="2458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05000"/>
            <a:ext cx="8382000" cy="4103688"/>
          </a:xfrm>
          <a:noFill/>
          <a:ln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Latihan</a:t>
            </a:r>
          </a:p>
        </p:txBody>
      </p:sp>
      <p:sp>
        <p:nvSpPr>
          <p:cNvPr id="25650" name="Rectangle 50"/>
          <p:cNvSpPr>
            <a:spLocks noGrp="1" noChangeArrowheads="1"/>
          </p:cNvSpPr>
          <p:nvPr>
            <p:ph type="body" sz="half" idx="1"/>
          </p:nvPr>
        </p:nvSpPr>
        <p:spPr>
          <a:xfrm>
            <a:off x="5105400" y="1676400"/>
            <a:ext cx="35052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/>
              <a:t>Suatu supermarkat mempunyai sejumlah transaksi seperti dalam tabel</a:t>
            </a:r>
          </a:p>
          <a:p>
            <a:pPr>
              <a:lnSpc>
                <a:spcPct val="90000"/>
              </a:lnSpc>
            </a:pPr>
            <a:r>
              <a:rPr lang="en-US" sz="2400"/>
              <a:t>Buatlah association rule dari data tersebut dengan cara menghitung support dan confidence</a:t>
            </a:r>
          </a:p>
          <a:p>
            <a:pPr>
              <a:lnSpc>
                <a:spcPct val="90000"/>
              </a:lnSpc>
            </a:pPr>
            <a:r>
              <a:rPr lang="en-US" sz="2400"/>
              <a:t>Pakailah metode apriori dengan minimum support=0.3 dan confidence=0.8 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  <p:graphicFrame>
        <p:nvGraphicFramePr>
          <p:cNvPr id="25683" name="Group 83"/>
          <p:cNvGraphicFramePr>
            <a:graphicFrameLocks noGrp="1"/>
          </p:cNvGraphicFramePr>
          <p:nvPr>
            <p:ph sz="half" idx="2"/>
          </p:nvPr>
        </p:nvGraphicFramePr>
        <p:xfrm>
          <a:off x="304800" y="1958975"/>
          <a:ext cx="4495800" cy="2590800"/>
        </p:xfrm>
        <a:graphic>
          <a:graphicData uri="http://schemas.openxmlformats.org/drawingml/2006/table">
            <a:tbl>
              <a:tblPr/>
              <a:tblGrid>
                <a:gridCol w="933450"/>
                <a:gridCol w="3562350"/>
              </a:tblGrid>
              <a:tr h="403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selai,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susu,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roti}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susu}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Latihan</a:t>
            </a:r>
          </a:p>
        </p:txBody>
      </p:sp>
      <p:graphicFrame>
        <p:nvGraphicFramePr>
          <p:cNvPr id="183299" name="Group 3"/>
          <p:cNvGraphicFramePr>
            <a:graphicFrameLocks noGrp="1"/>
          </p:cNvGraphicFramePr>
          <p:nvPr>
            <p:ph sz="half" idx="1"/>
          </p:nvPr>
        </p:nvGraphicFramePr>
        <p:xfrm>
          <a:off x="3592513" y="1662113"/>
          <a:ext cx="2006600" cy="2208213"/>
        </p:xfrm>
        <a:graphic>
          <a:graphicData uri="http://schemas.openxmlformats.org/drawingml/2006/table">
            <a:tbl>
              <a:tblPr/>
              <a:tblGrid>
                <a:gridCol w="1352550"/>
                <a:gridCol w="654050"/>
              </a:tblGrid>
              <a:tr h="379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Itemset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{selai}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{mentega}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{susu}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13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3378" name="Group 82"/>
          <p:cNvGraphicFramePr>
            <a:graphicFrameLocks noGrp="1"/>
          </p:cNvGraphicFramePr>
          <p:nvPr>
            <p:ph sz="quarter" idx="2"/>
          </p:nvPr>
        </p:nvGraphicFramePr>
        <p:xfrm>
          <a:off x="6216650" y="1581150"/>
          <a:ext cx="2703513" cy="2636840"/>
        </p:xfrm>
        <a:graphic>
          <a:graphicData uri="http://schemas.openxmlformats.org/drawingml/2006/table">
            <a:tbl>
              <a:tblPr/>
              <a:tblGrid>
                <a:gridCol w="1938338"/>
                <a:gridCol w="765175"/>
              </a:tblGrid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Itemset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99"/>
                          </a:solidFill>
                          <a:effectLst/>
                          <a:latin typeface="Arial" panose="020B0604020202020204" pitchFamily="34" charset="0"/>
                        </a:rPr>
                        <a:t>Sp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600"/>
                    </a:solidFill>
                  </a:tcPr>
                </a:tc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{roti,mentega}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{roti,susu}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{roti,coklat}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{mentega,susu}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{mentega,coklat}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76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{susu,coklat}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3351" name="Group 55"/>
          <p:cNvGraphicFramePr>
            <a:graphicFrameLocks noGrp="1"/>
          </p:cNvGraphicFramePr>
          <p:nvPr>
            <p:ph sz="quarter" idx="3"/>
          </p:nvPr>
        </p:nvGraphicFramePr>
        <p:xfrm>
          <a:off x="111125" y="1684338"/>
          <a:ext cx="2852738" cy="2152651"/>
        </p:xfrm>
        <a:graphic>
          <a:graphicData uri="http://schemas.openxmlformats.org/drawingml/2006/table">
            <a:tbl>
              <a:tblPr/>
              <a:tblGrid>
                <a:gridCol w="538163"/>
                <a:gridCol w="2314575"/>
              </a:tblGrid>
              <a:tr h="403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selai,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susu,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roti}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susu}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3371" name="Text Box 75"/>
          <p:cNvSpPr txBox="1">
            <a:spLocks noChangeArrowheads="1"/>
          </p:cNvSpPr>
          <p:nvPr/>
        </p:nvSpPr>
        <p:spPr bwMode="auto">
          <a:xfrm>
            <a:off x="954088" y="5032375"/>
            <a:ext cx="6418262" cy="1200150"/>
          </a:xfrm>
          <a:prstGeom prst="rect">
            <a:avLst/>
          </a:prstGeom>
          <a:solidFill>
            <a:srgbClr val="FBEA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Conf(roti</a:t>
            </a:r>
            <a:r>
              <a:rPr lang="en-US">
                <a:sym typeface="Wingdings" panose="05000000000000000000" pitchFamily="2" charset="2"/>
              </a:rPr>
              <a:t>mentega) = Supp({roti,mentega})/Supp({roti})</a:t>
            </a:r>
          </a:p>
          <a:p>
            <a:r>
              <a:rPr lang="en-US">
                <a:sym typeface="Wingdings" panose="05000000000000000000" pitchFamily="2" charset="2"/>
              </a:rPr>
              <a:t>                                  = 0.6 / 0.8 = 0.75  75%</a:t>
            </a:r>
          </a:p>
          <a:p>
            <a:r>
              <a:rPr lang="en-US">
                <a:sym typeface="Wingdings" panose="05000000000000000000" pitchFamily="2" charset="2"/>
              </a:rPr>
              <a:t>Conf(mentegaroti) = Supp({mentega,roti})/Supp({mentega})</a:t>
            </a:r>
          </a:p>
          <a:p>
            <a:r>
              <a:rPr lang="en-US">
                <a:sym typeface="Wingdings" panose="05000000000000000000" pitchFamily="2" charset="2"/>
              </a:rPr>
              <a:t>                                  = 0.6 / 0.6 = 1  </a:t>
            </a:r>
            <a:r>
              <a:rPr lang="en-US" b="1">
                <a:solidFill>
                  <a:srgbClr val="FF0000"/>
                </a:solidFill>
                <a:sym typeface="Wingdings" panose="05000000000000000000" pitchFamily="2" charset="2"/>
              </a:rPr>
              <a:t>100%</a:t>
            </a:r>
            <a:endParaRPr lang="en-US" b="1">
              <a:solidFill>
                <a:srgbClr val="FF0000"/>
              </a:solidFill>
            </a:endParaRPr>
          </a:p>
        </p:txBody>
      </p:sp>
      <p:grpSp>
        <p:nvGrpSpPr>
          <p:cNvPr id="183372" name="Group 76"/>
          <p:cNvGrpSpPr>
            <a:grpSpLocks/>
          </p:cNvGrpSpPr>
          <p:nvPr/>
        </p:nvGrpSpPr>
        <p:grpSpPr bwMode="auto">
          <a:xfrm>
            <a:off x="2351088" y="4011613"/>
            <a:ext cx="1489075" cy="558800"/>
            <a:chOff x="1637" y="2527"/>
            <a:chExt cx="938" cy="352"/>
          </a:xfrm>
        </p:grpSpPr>
        <p:sp>
          <p:nvSpPr>
            <p:cNvPr id="183373" name="Arc 77"/>
            <p:cNvSpPr>
              <a:spLocks/>
            </p:cNvSpPr>
            <p:nvPr/>
          </p:nvSpPr>
          <p:spPr bwMode="auto">
            <a:xfrm rot="16140967" flipH="1">
              <a:off x="1706" y="2469"/>
              <a:ext cx="341" cy="4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3374" name="Arc 78"/>
            <p:cNvSpPr>
              <a:spLocks/>
            </p:cNvSpPr>
            <p:nvPr/>
          </p:nvSpPr>
          <p:spPr bwMode="auto">
            <a:xfrm rot="10789617" flipH="1">
              <a:off x="2111" y="2527"/>
              <a:ext cx="464" cy="35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  <p:grpSp>
        <p:nvGrpSpPr>
          <p:cNvPr id="183375" name="Group 79"/>
          <p:cNvGrpSpPr>
            <a:grpSpLocks/>
          </p:cNvGrpSpPr>
          <p:nvPr/>
        </p:nvGrpSpPr>
        <p:grpSpPr bwMode="auto">
          <a:xfrm>
            <a:off x="4556125" y="4032250"/>
            <a:ext cx="1489075" cy="558800"/>
            <a:chOff x="1637" y="2527"/>
            <a:chExt cx="938" cy="352"/>
          </a:xfrm>
        </p:grpSpPr>
        <p:sp>
          <p:nvSpPr>
            <p:cNvPr id="183376" name="Arc 80"/>
            <p:cNvSpPr>
              <a:spLocks/>
            </p:cNvSpPr>
            <p:nvPr/>
          </p:nvSpPr>
          <p:spPr bwMode="auto">
            <a:xfrm rot="16140967" flipH="1">
              <a:off x="1706" y="2469"/>
              <a:ext cx="341" cy="4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3377" name="Arc 81"/>
            <p:cNvSpPr>
              <a:spLocks/>
            </p:cNvSpPr>
            <p:nvPr/>
          </p:nvSpPr>
          <p:spPr bwMode="auto">
            <a:xfrm rot="10789617" flipH="1">
              <a:off x="2111" y="2527"/>
              <a:ext cx="464" cy="35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Tugas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05400" y="1676400"/>
            <a:ext cx="35052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/>
              <a:t>Suatu supermarkat mempunyai sejumlah transaksi seperti dalam tabel</a:t>
            </a:r>
          </a:p>
          <a:p>
            <a:pPr>
              <a:lnSpc>
                <a:spcPct val="90000"/>
              </a:lnSpc>
            </a:pPr>
            <a:r>
              <a:rPr lang="en-US" sz="2400"/>
              <a:t>Buatlah association rule dari data tersebut dengan cara menghitung support dan confidence</a:t>
            </a:r>
          </a:p>
          <a:p>
            <a:pPr>
              <a:lnSpc>
                <a:spcPct val="90000"/>
              </a:lnSpc>
            </a:pPr>
            <a:r>
              <a:rPr lang="en-US" sz="2400"/>
              <a:t>Pakailah metode apriori dengan minimum support=0.3 dan confidence=0.8 </a:t>
            </a:r>
          </a:p>
          <a:p>
            <a:pPr>
              <a:lnSpc>
                <a:spcPct val="90000"/>
              </a:lnSpc>
            </a:pPr>
            <a:endParaRPr lang="en-US" sz="2400"/>
          </a:p>
        </p:txBody>
      </p:sp>
      <p:graphicFrame>
        <p:nvGraphicFramePr>
          <p:cNvPr id="190491" name="Group 27"/>
          <p:cNvGraphicFramePr>
            <a:graphicFrameLocks noGrp="1"/>
          </p:cNvGraphicFramePr>
          <p:nvPr>
            <p:ph sz="half" idx="2"/>
          </p:nvPr>
        </p:nvGraphicFramePr>
        <p:xfrm>
          <a:off x="304800" y="1958975"/>
          <a:ext cx="4678363" cy="2286000"/>
        </p:xfrm>
        <a:graphic>
          <a:graphicData uri="http://schemas.openxmlformats.org/drawingml/2006/table">
            <a:tbl>
              <a:tblPr/>
              <a:tblGrid>
                <a:gridCol w="665163"/>
                <a:gridCol w="4013200"/>
              </a:tblGrid>
              <a:tr h="403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selai,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{roti, susu,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roti, susu, mentega}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{coklat, susu}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786</Words>
  <Application>Microsoft Office PowerPoint</Application>
  <PresentationFormat>On-screen Show (4:3)</PresentationFormat>
  <Paragraphs>234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Wingdings</vt:lpstr>
      <vt:lpstr>Office Theme</vt:lpstr>
      <vt:lpstr>Association Rule</vt:lpstr>
      <vt:lpstr>Assocation rule?</vt:lpstr>
      <vt:lpstr>Contoh</vt:lpstr>
      <vt:lpstr>Input &amp; problema</vt:lpstr>
      <vt:lpstr>Manfaat</vt:lpstr>
      <vt:lpstr>Definisi umum</vt:lpstr>
      <vt:lpstr>Definisi umum</vt:lpstr>
      <vt:lpstr>Ukuran support</vt:lpstr>
      <vt:lpstr>Contoh</vt:lpstr>
      <vt:lpstr>PowerPoint Presentation</vt:lpstr>
      <vt:lpstr>Apriori</vt:lpstr>
      <vt:lpstr>Contoh apriori dengan minimum support 50%</vt:lpstr>
      <vt:lpstr>Search space pada apriori</vt:lpstr>
      <vt:lpstr>Search space pada apriori</vt:lpstr>
      <vt:lpstr>Search space pada apriori</vt:lpstr>
      <vt:lpstr>Latihan</vt:lpstr>
      <vt:lpstr>Latihan</vt:lpstr>
      <vt:lpstr>Tugas</vt:lpstr>
    </vt:vector>
  </TitlesOfParts>
  <Company>ITS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Rule</dc:title>
  <dc:creator>EEPIS</dc:creator>
  <cp:lastModifiedBy>HP</cp:lastModifiedBy>
  <cp:revision>21</cp:revision>
  <dcterms:created xsi:type="dcterms:W3CDTF">2006-10-04T08:19:12Z</dcterms:created>
  <dcterms:modified xsi:type="dcterms:W3CDTF">2022-09-06T03:46:44Z</dcterms:modified>
</cp:coreProperties>
</file>