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320" r:id="rId3"/>
    <p:sldId id="321" r:id="rId4"/>
    <p:sldId id="322" r:id="rId5"/>
    <p:sldId id="324" r:id="rId6"/>
    <p:sldId id="325" r:id="rId7"/>
    <p:sldId id="327" r:id="rId8"/>
    <p:sldId id="328" r:id="rId9"/>
    <p:sldId id="329" r:id="rId10"/>
    <p:sldId id="330" r:id="rId11"/>
    <p:sldId id="331" r:id="rId12"/>
    <p:sldId id="332" r:id="rId13"/>
    <p:sldId id="333" r:id="rId14"/>
    <p:sldId id="334" r:id="rId15"/>
    <p:sldId id="335" r:id="rId16"/>
    <p:sldId id="336" r:id="rId17"/>
    <p:sldId id="337" r:id="rId18"/>
    <p:sldId id="338" r:id="rId19"/>
    <p:sldId id="339" r:id="rId20"/>
    <p:sldId id="340" r:id="rId21"/>
    <p:sldId id="341" r:id="rId22"/>
    <p:sldId id="342" r:id="rId23"/>
    <p:sldId id="343" r:id="rId24"/>
    <p:sldId id="344" r:id="rId25"/>
    <p:sldId id="345" r:id="rId26"/>
    <p:sldId id="346" r:id="rId27"/>
    <p:sldId id="347" r:id="rId28"/>
    <p:sldId id="348" r:id="rId29"/>
    <p:sldId id="349" r:id="rId30"/>
    <p:sldId id="350" r:id="rId31"/>
    <p:sldId id="351" r:id="rId32"/>
    <p:sldId id="352" r:id="rId33"/>
    <p:sldId id="353" r:id="rId34"/>
    <p:sldId id="354" r:id="rId35"/>
    <p:sldId id="355" r:id="rId36"/>
    <p:sldId id="356" r:id="rId37"/>
    <p:sldId id="357" r:id="rId38"/>
    <p:sldId id="358" r:id="rId39"/>
    <p:sldId id="359" r:id="rId40"/>
    <p:sldId id="360" r:id="rId41"/>
    <p:sldId id="361" r:id="rId42"/>
    <p:sldId id="362" r:id="rId43"/>
    <p:sldId id="363" r:id="rId44"/>
    <p:sldId id="364" r:id="rId45"/>
    <p:sldId id="365" r:id="rId46"/>
    <p:sldId id="367" r:id="rId47"/>
    <p:sldId id="368" r:id="rId48"/>
    <p:sldId id="369" r:id="rId49"/>
    <p:sldId id="370" r:id="rId50"/>
    <p:sldId id="371" r:id="rId51"/>
    <p:sldId id="372" r:id="rId52"/>
    <p:sldId id="373" r:id="rId53"/>
    <p:sldId id="374" r:id="rId54"/>
    <p:sldId id="375" r:id="rId55"/>
    <p:sldId id="376" r:id="rId56"/>
    <p:sldId id="377" r:id="rId57"/>
    <p:sldId id="378" r:id="rId58"/>
    <p:sldId id="379" r:id="rId59"/>
    <p:sldId id="380" r:id="rId60"/>
    <p:sldId id="381" r:id="rId61"/>
    <p:sldId id="382" r:id="rId62"/>
    <p:sldId id="383" r:id="rId63"/>
    <p:sldId id="384" r:id="rId64"/>
  </p:sldIdLst>
  <p:sldSz cx="12192000" cy="6858000"/>
  <p:notesSz cx="6858000" cy="91440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1" d="100"/>
          <a:sy n="71" d="100"/>
        </p:scale>
        <p:origin x="61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46CF7D-D080-4C0D-A07F-4D5CDB0B153B}" type="datetimeFigureOut">
              <a:rPr lang="id-ID" smtClean="0"/>
              <a:t>23/02/2019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E0181A-0DFC-4851-BAE2-FA89113F4CAF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5733093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46CF7D-D080-4C0D-A07F-4D5CDB0B153B}" type="datetimeFigureOut">
              <a:rPr lang="id-ID" smtClean="0"/>
              <a:t>23/02/2019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E0181A-0DFC-4851-BAE2-FA89113F4CAF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3772296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46CF7D-D080-4C0D-A07F-4D5CDB0B153B}" type="datetimeFigureOut">
              <a:rPr lang="id-ID" smtClean="0"/>
              <a:t>23/02/2019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E0181A-0DFC-4851-BAE2-FA89113F4CAF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1939396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46CF7D-D080-4C0D-A07F-4D5CDB0B153B}" type="datetimeFigureOut">
              <a:rPr lang="id-ID" smtClean="0"/>
              <a:t>23/02/2019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E0181A-0DFC-4851-BAE2-FA89113F4CAF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3464588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46CF7D-D080-4C0D-A07F-4D5CDB0B153B}" type="datetimeFigureOut">
              <a:rPr lang="id-ID" smtClean="0"/>
              <a:t>23/02/2019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E0181A-0DFC-4851-BAE2-FA89113F4CAF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1661042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46CF7D-D080-4C0D-A07F-4D5CDB0B153B}" type="datetimeFigureOut">
              <a:rPr lang="id-ID" smtClean="0"/>
              <a:t>23/02/2019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E0181A-0DFC-4851-BAE2-FA89113F4CAF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8752926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46CF7D-D080-4C0D-A07F-4D5CDB0B153B}" type="datetimeFigureOut">
              <a:rPr lang="id-ID" smtClean="0"/>
              <a:t>23/02/2019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E0181A-0DFC-4851-BAE2-FA89113F4CAF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2700266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46CF7D-D080-4C0D-A07F-4D5CDB0B153B}" type="datetimeFigureOut">
              <a:rPr lang="id-ID" smtClean="0"/>
              <a:t>23/02/2019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E0181A-0DFC-4851-BAE2-FA89113F4CAF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2556991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46CF7D-D080-4C0D-A07F-4D5CDB0B153B}" type="datetimeFigureOut">
              <a:rPr lang="id-ID" smtClean="0"/>
              <a:t>23/02/2019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E0181A-0DFC-4851-BAE2-FA89113F4CAF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1683495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46CF7D-D080-4C0D-A07F-4D5CDB0B153B}" type="datetimeFigureOut">
              <a:rPr lang="id-ID" smtClean="0"/>
              <a:t>23/02/2019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E0181A-0DFC-4851-BAE2-FA89113F4CAF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7970436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46CF7D-D080-4C0D-A07F-4D5CDB0B153B}" type="datetimeFigureOut">
              <a:rPr lang="id-ID" smtClean="0"/>
              <a:t>23/02/2019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E0181A-0DFC-4851-BAE2-FA89113F4CAF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2117696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46CF7D-D080-4C0D-A07F-4D5CDB0B153B}" type="datetimeFigureOut">
              <a:rPr lang="id-ID" smtClean="0"/>
              <a:t>23/02/2019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E0181A-0DFC-4851-BAE2-FA89113F4CAF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4247513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g"/><Relationship Id="rId5" Type="http://schemas.openxmlformats.org/officeDocument/2006/relationships/image" Target="../media/image10.jpg"/><Relationship Id="rId4" Type="http://schemas.openxmlformats.org/officeDocument/2006/relationships/image" Target="../media/image9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g"/><Relationship Id="rId4" Type="http://schemas.openxmlformats.org/officeDocument/2006/relationships/image" Target="../media/image14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jpg"/><Relationship Id="rId4" Type="http://schemas.openxmlformats.org/officeDocument/2006/relationships/image" Target="../media/image20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jpg"/><Relationship Id="rId4" Type="http://schemas.openxmlformats.org/officeDocument/2006/relationships/image" Target="../media/image24.jp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jpg"/><Relationship Id="rId4" Type="http://schemas.openxmlformats.org/officeDocument/2006/relationships/image" Target="../media/image26.jp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jpg"/><Relationship Id="rId4" Type="http://schemas.openxmlformats.org/officeDocument/2006/relationships/image" Target="../media/image28.jp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jp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jpg"/><Relationship Id="rId4" Type="http://schemas.openxmlformats.org/officeDocument/2006/relationships/image" Target="../media/image31.jp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jp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jp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jp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jp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8.jpg"/><Relationship Id="rId4" Type="http://schemas.openxmlformats.org/officeDocument/2006/relationships/image" Target="../media/image37.jp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jp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jp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jp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3.jpg"/><Relationship Id="rId4" Type="http://schemas.openxmlformats.org/officeDocument/2006/relationships/image" Target="../media/image42.jp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jp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jp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jp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jp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50166" y="860570"/>
            <a:ext cx="9278471" cy="934645"/>
          </a:xfrm>
          <a:prstGeom prst="rect">
            <a:avLst/>
          </a:prstGeom>
        </p:spPr>
        <p:txBody>
          <a:bodyPr vert="horz" wrap="square" lIns="0" tIns="11206" rIns="0" bIns="0" rtlCol="0" anchor="ctr">
            <a:spAutoFit/>
          </a:bodyPr>
          <a:lstStyle/>
          <a:p>
            <a:pPr marL="11206" algn="ctr">
              <a:lnSpc>
                <a:spcPct val="100000"/>
              </a:lnSpc>
              <a:spcBef>
                <a:spcPts val="88"/>
              </a:spcBef>
            </a:pPr>
            <a:r>
              <a:rPr lang="id-ID" sz="6000" b="1" spc="-88" dirty="0" smtClean="0">
                <a:solidFill>
                  <a:schemeClr val="accent4"/>
                </a:solidFill>
                <a:latin typeface="Algerian" panose="04020705040A02060702" pitchFamily="82" charset="0"/>
              </a:rPr>
              <a:t>FAKTOR KOMPUTER</a:t>
            </a:r>
            <a:endParaRPr lang="id-ID" sz="6000" b="1" spc="-349" dirty="0">
              <a:solidFill>
                <a:schemeClr val="accent4"/>
              </a:solidFill>
              <a:latin typeface="Algerian" panose="04020705040A02060702" pitchFamily="82" charset="0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398059" y="5271929"/>
            <a:ext cx="7982687" cy="691459"/>
          </a:xfrm>
          <a:prstGeom prst="rect">
            <a:avLst/>
          </a:prstGeom>
        </p:spPr>
        <p:txBody>
          <a:bodyPr vert="horz" wrap="square" lIns="0" tIns="200584" rIns="0" bIns="0" rtlCol="0">
            <a:spAutoFit/>
          </a:bodyPr>
          <a:lstStyle/>
          <a:p>
            <a:pPr marL="11206">
              <a:spcBef>
                <a:spcPts val="1579"/>
              </a:spcBef>
            </a:pPr>
            <a:r>
              <a:rPr sz="3177" b="1" spc="13" dirty="0" err="1" smtClean="0">
                <a:solidFill>
                  <a:schemeClr val="bg1"/>
                </a:solidFill>
                <a:latin typeface="Trebuchet MS"/>
                <a:cs typeface="Trebuchet MS"/>
              </a:rPr>
              <a:t>Oleh</a:t>
            </a:r>
            <a:r>
              <a:rPr sz="3177" b="1" spc="13" dirty="0" smtClean="0">
                <a:solidFill>
                  <a:schemeClr val="bg1"/>
                </a:solidFill>
                <a:latin typeface="Trebuchet MS"/>
                <a:cs typeface="Trebuchet MS"/>
              </a:rPr>
              <a:t> : </a:t>
            </a:r>
            <a:r>
              <a:rPr sz="3177" b="1" spc="13" dirty="0" err="1" smtClean="0">
                <a:solidFill>
                  <a:schemeClr val="bg1"/>
                </a:solidFill>
                <a:latin typeface="Trebuchet MS"/>
                <a:cs typeface="Trebuchet MS"/>
              </a:rPr>
              <a:t>Rahmat</a:t>
            </a:r>
            <a:r>
              <a:rPr sz="3177" b="1" spc="13" dirty="0" smtClean="0">
                <a:solidFill>
                  <a:schemeClr val="bg1"/>
                </a:solidFill>
                <a:latin typeface="Trebuchet MS"/>
                <a:cs typeface="Trebuchet MS"/>
              </a:rPr>
              <a:t> </a:t>
            </a:r>
            <a:r>
              <a:rPr sz="3177" b="1" spc="13" dirty="0" err="1" smtClean="0">
                <a:solidFill>
                  <a:schemeClr val="bg1"/>
                </a:solidFill>
                <a:latin typeface="Trebuchet MS"/>
                <a:cs typeface="Trebuchet MS"/>
              </a:rPr>
              <a:t>Robi</a:t>
            </a:r>
            <a:r>
              <a:rPr sz="3177" b="1" spc="13" dirty="0" smtClean="0">
                <a:solidFill>
                  <a:schemeClr val="bg1"/>
                </a:solidFill>
                <a:latin typeface="Trebuchet MS"/>
                <a:cs typeface="Trebuchet MS"/>
              </a:rPr>
              <a:t> </a:t>
            </a:r>
            <a:r>
              <a:rPr sz="3177" b="1" spc="13" dirty="0" err="1" smtClean="0">
                <a:solidFill>
                  <a:schemeClr val="bg1"/>
                </a:solidFill>
                <a:latin typeface="Trebuchet MS"/>
                <a:cs typeface="Trebuchet MS"/>
              </a:rPr>
              <a:t>Waliyansyah</a:t>
            </a:r>
            <a:r>
              <a:rPr sz="3177" b="1" spc="13" dirty="0" smtClean="0">
                <a:solidFill>
                  <a:schemeClr val="bg1"/>
                </a:solidFill>
                <a:latin typeface="Trebuchet MS"/>
                <a:cs typeface="Trebuchet MS"/>
              </a:rPr>
              <a:t>, M</a:t>
            </a:r>
            <a:r>
              <a:rPr lang="id-ID" sz="3177" b="1" spc="13" dirty="0" smtClean="0">
                <a:solidFill>
                  <a:schemeClr val="bg1"/>
                </a:solidFill>
                <a:latin typeface="Trebuchet MS"/>
                <a:cs typeface="Trebuchet MS"/>
              </a:rPr>
              <a:t>k</a:t>
            </a:r>
            <a:r>
              <a:rPr sz="3177" b="1" spc="13" dirty="0" err="1" smtClean="0">
                <a:solidFill>
                  <a:schemeClr val="bg1"/>
                </a:solidFill>
                <a:latin typeface="Trebuchet MS"/>
                <a:cs typeface="Trebuchet MS"/>
              </a:rPr>
              <a:t>om.</a:t>
            </a:r>
            <a:endParaRPr sz="2118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2634" y="2670198"/>
            <a:ext cx="1653533" cy="2188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8111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d-ID" b="1" dirty="0" smtClean="0">
                <a:solidFill>
                  <a:schemeClr val="bg1"/>
                </a:solidFill>
                <a:latin typeface="Arial"/>
                <a:cs typeface="Arial"/>
              </a:rPr>
              <a:t>Pendahuluan</a:t>
            </a:r>
            <a:endParaRPr lang="id-ID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13781" marR="745791" indent="-302575" algn="just">
              <a:lnSpc>
                <a:spcPct val="150000"/>
              </a:lnSpc>
              <a:spcBef>
                <a:spcPts val="88"/>
              </a:spcBef>
              <a:tabLst>
                <a:tab pos="313781" algn="l"/>
              </a:tabLst>
            </a:pPr>
            <a:r>
              <a:rPr lang="id-ID" dirty="0" smtClean="0">
                <a:solidFill>
                  <a:schemeClr val="bg1"/>
                </a:solidFill>
                <a:latin typeface="Arial"/>
                <a:cs typeface="Arial"/>
              </a:rPr>
              <a:t>Memahami </a:t>
            </a:r>
            <a:r>
              <a:rPr lang="id-ID" spc="-4" dirty="0" smtClean="0">
                <a:solidFill>
                  <a:schemeClr val="bg1"/>
                </a:solidFill>
                <a:latin typeface="Arial"/>
                <a:cs typeface="Arial"/>
              </a:rPr>
              <a:t>tentang </a:t>
            </a:r>
            <a:r>
              <a:rPr lang="id-ID" dirty="0" smtClean="0">
                <a:solidFill>
                  <a:schemeClr val="bg1"/>
                </a:solidFill>
                <a:latin typeface="Arial"/>
                <a:cs typeface="Arial"/>
              </a:rPr>
              <a:t>arsitektur</a:t>
            </a:r>
            <a:r>
              <a:rPr lang="id-ID" spc="-101" dirty="0" smtClean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id-ID" dirty="0" smtClean="0">
                <a:solidFill>
                  <a:schemeClr val="bg1"/>
                </a:solidFill>
                <a:latin typeface="Arial"/>
                <a:cs typeface="Arial"/>
              </a:rPr>
              <a:t>dan antarmuka sistem</a:t>
            </a:r>
            <a:r>
              <a:rPr lang="id-ID" spc="-53" dirty="0" smtClean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id-ID" dirty="0" smtClean="0">
                <a:solidFill>
                  <a:schemeClr val="bg1"/>
                </a:solidFill>
                <a:latin typeface="Arial"/>
                <a:cs typeface="Arial"/>
              </a:rPr>
              <a:t>komputer</a:t>
            </a:r>
          </a:p>
          <a:p>
            <a:pPr marL="313781" marR="4483" indent="-302575" algn="just">
              <a:lnSpc>
                <a:spcPct val="150000"/>
              </a:lnSpc>
              <a:spcBef>
                <a:spcPts val="759"/>
              </a:spcBef>
              <a:tabLst>
                <a:tab pos="313781" algn="l"/>
              </a:tabLst>
            </a:pPr>
            <a:r>
              <a:rPr lang="id-ID" dirty="0" smtClean="0">
                <a:solidFill>
                  <a:schemeClr val="bg1"/>
                </a:solidFill>
                <a:latin typeface="Arial"/>
                <a:cs typeface="Arial"/>
              </a:rPr>
              <a:t>Menjelaskan aspek-aspek masukan dan keluaran </a:t>
            </a:r>
            <a:r>
              <a:rPr lang="id-ID" spc="-4" dirty="0" smtClean="0">
                <a:solidFill>
                  <a:schemeClr val="bg1"/>
                </a:solidFill>
                <a:latin typeface="Arial"/>
                <a:cs typeface="Arial"/>
              </a:rPr>
              <a:t>komputer </a:t>
            </a:r>
            <a:r>
              <a:rPr lang="id-ID" dirty="0" smtClean="0">
                <a:solidFill>
                  <a:schemeClr val="bg1"/>
                </a:solidFill>
                <a:latin typeface="Arial"/>
                <a:cs typeface="Arial"/>
              </a:rPr>
              <a:t>dan</a:t>
            </a:r>
            <a:r>
              <a:rPr lang="id-ID" spc="-79" dirty="0" smtClean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id-ID" dirty="0" smtClean="0">
                <a:solidFill>
                  <a:schemeClr val="bg1"/>
                </a:solidFill>
                <a:latin typeface="Arial"/>
                <a:cs typeface="Arial"/>
              </a:rPr>
              <a:t>kaitannya  dengan aspek</a:t>
            </a:r>
            <a:r>
              <a:rPr lang="id-ID" spc="-49" dirty="0" smtClean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id-ID" spc="-4" dirty="0" smtClean="0">
                <a:solidFill>
                  <a:schemeClr val="bg1"/>
                </a:solidFill>
                <a:latin typeface="Arial"/>
                <a:cs typeface="Arial"/>
              </a:rPr>
              <a:t>ergonomik</a:t>
            </a:r>
            <a:endParaRPr lang="id-ID" dirty="0" smtClean="0">
              <a:solidFill>
                <a:schemeClr val="bg1"/>
              </a:solidFill>
              <a:latin typeface="Arial"/>
              <a:cs typeface="Arial"/>
            </a:endParaRPr>
          </a:p>
          <a:p>
            <a:pPr marL="0" indent="0">
              <a:lnSpc>
                <a:spcPct val="150000"/>
              </a:lnSpc>
              <a:buNone/>
            </a:pPr>
            <a:endParaRPr lang="id-ID" dirty="0">
              <a:solidFill>
                <a:schemeClr val="bg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66" y="228420"/>
            <a:ext cx="1104868" cy="1462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3153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d-ID" b="1" dirty="0" smtClean="0">
                <a:solidFill>
                  <a:schemeClr val="bg1"/>
                </a:solidFill>
                <a:latin typeface="Arial"/>
                <a:cs typeface="Arial"/>
              </a:rPr>
              <a:t>Typical Komputer</a:t>
            </a:r>
            <a:endParaRPr lang="id-ID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94998" y="1827393"/>
            <a:ext cx="5058802" cy="4056023"/>
          </a:xfrm>
        </p:spPr>
        <p:txBody>
          <a:bodyPr>
            <a:normAutofit/>
          </a:bodyPr>
          <a:lstStyle/>
          <a:p>
            <a:pPr marL="11206" marR="745791" indent="0" algn="just">
              <a:lnSpc>
                <a:spcPct val="150000"/>
              </a:lnSpc>
              <a:spcBef>
                <a:spcPts val="88"/>
              </a:spcBef>
              <a:buNone/>
              <a:tabLst>
                <a:tab pos="313781" algn="l"/>
              </a:tabLst>
            </a:pPr>
            <a:r>
              <a:rPr lang="en-US" dirty="0" smtClean="0">
                <a:solidFill>
                  <a:schemeClr val="bg1"/>
                </a:solidFill>
                <a:latin typeface="Arial"/>
                <a:cs typeface="Arial"/>
              </a:rPr>
              <a:t>Harus </a:t>
            </a:r>
            <a:r>
              <a:rPr lang="en-US" dirty="0" err="1" smtClean="0">
                <a:solidFill>
                  <a:schemeClr val="bg1"/>
                </a:solidFill>
                <a:latin typeface="Arial"/>
                <a:cs typeface="Arial"/>
              </a:rPr>
              <a:t>ada</a:t>
            </a:r>
            <a:r>
              <a:rPr lang="en-US" dirty="0" smtClean="0">
                <a:solidFill>
                  <a:schemeClr val="bg1"/>
                </a:solidFill>
                <a:latin typeface="Arial"/>
                <a:cs typeface="Arial"/>
              </a:rPr>
              <a:t>:</a:t>
            </a:r>
          </a:p>
          <a:p>
            <a:pPr marL="313781" marR="745791" indent="-302575" algn="just">
              <a:lnSpc>
                <a:spcPct val="150000"/>
              </a:lnSpc>
              <a:spcBef>
                <a:spcPts val="88"/>
              </a:spcBef>
              <a:tabLst>
                <a:tab pos="313781" algn="l"/>
              </a:tabLst>
            </a:pPr>
            <a:r>
              <a:rPr lang="en-US" dirty="0" smtClean="0">
                <a:solidFill>
                  <a:schemeClr val="bg1"/>
                </a:solidFill>
                <a:latin typeface="Arial"/>
                <a:cs typeface="Arial"/>
              </a:rPr>
              <a:t>Input Device</a:t>
            </a:r>
          </a:p>
          <a:p>
            <a:pPr marL="313781" marR="745791" indent="-302575" algn="just">
              <a:lnSpc>
                <a:spcPct val="150000"/>
              </a:lnSpc>
              <a:spcBef>
                <a:spcPts val="88"/>
              </a:spcBef>
              <a:tabLst>
                <a:tab pos="313781" algn="l"/>
              </a:tabLst>
            </a:pPr>
            <a:r>
              <a:rPr lang="en-US" dirty="0" smtClean="0">
                <a:solidFill>
                  <a:schemeClr val="bg1"/>
                </a:solidFill>
                <a:latin typeface="Arial"/>
                <a:cs typeface="Arial"/>
              </a:rPr>
              <a:t>Proses Device</a:t>
            </a:r>
          </a:p>
          <a:p>
            <a:pPr marL="313781" marR="745791" indent="-302575" algn="just">
              <a:lnSpc>
                <a:spcPct val="150000"/>
              </a:lnSpc>
              <a:spcBef>
                <a:spcPts val="88"/>
              </a:spcBef>
              <a:tabLst>
                <a:tab pos="313781" algn="l"/>
              </a:tabLst>
            </a:pPr>
            <a:r>
              <a:rPr lang="en-US" dirty="0" smtClean="0">
                <a:solidFill>
                  <a:schemeClr val="bg1"/>
                </a:solidFill>
                <a:latin typeface="Arial"/>
                <a:cs typeface="Arial"/>
              </a:rPr>
              <a:t>Output </a:t>
            </a:r>
            <a:r>
              <a:rPr lang="en-US" dirty="0" err="1" smtClean="0">
                <a:solidFill>
                  <a:schemeClr val="bg1"/>
                </a:solidFill>
                <a:latin typeface="Arial"/>
                <a:cs typeface="Arial"/>
              </a:rPr>
              <a:t>Devive</a:t>
            </a:r>
            <a:endParaRPr lang="en-US" dirty="0" smtClean="0">
              <a:solidFill>
                <a:schemeClr val="bg1"/>
              </a:solidFill>
              <a:latin typeface="Arial"/>
              <a:cs typeface="Arial"/>
            </a:endParaRPr>
          </a:p>
          <a:p>
            <a:pPr marL="313781" marR="745791" indent="-302575" algn="just">
              <a:lnSpc>
                <a:spcPct val="150000"/>
              </a:lnSpc>
              <a:spcBef>
                <a:spcPts val="88"/>
              </a:spcBef>
              <a:tabLst>
                <a:tab pos="313781" algn="l"/>
              </a:tabLst>
            </a:pPr>
            <a:r>
              <a:rPr lang="en-US" dirty="0" err="1" smtClean="0">
                <a:solidFill>
                  <a:schemeClr val="bg1"/>
                </a:solidFill>
                <a:latin typeface="Arial"/>
                <a:cs typeface="Arial"/>
              </a:rPr>
              <a:t>Penghubung</a:t>
            </a:r>
            <a:r>
              <a:rPr lang="en-US" dirty="0" smtClean="0">
                <a:solidFill>
                  <a:schemeClr val="bg1"/>
                </a:solidFill>
                <a:latin typeface="Arial"/>
                <a:cs typeface="Arial"/>
              </a:rPr>
              <a:t> (Software,  ex: Windows)</a:t>
            </a:r>
          </a:p>
          <a:p>
            <a:pPr marL="0" indent="0">
              <a:lnSpc>
                <a:spcPct val="150000"/>
              </a:lnSpc>
              <a:buNone/>
            </a:pPr>
            <a:endParaRPr lang="id-ID" dirty="0">
              <a:solidFill>
                <a:schemeClr val="bg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66" y="228420"/>
            <a:ext cx="1104868" cy="1462268"/>
          </a:xfrm>
          <a:prstGeom prst="rect">
            <a:avLst/>
          </a:prstGeom>
        </p:spPr>
      </p:pic>
      <p:sp>
        <p:nvSpPr>
          <p:cNvPr id="5" name="object 4"/>
          <p:cNvSpPr/>
          <p:nvPr/>
        </p:nvSpPr>
        <p:spPr>
          <a:xfrm>
            <a:off x="2195731" y="1849298"/>
            <a:ext cx="3960936" cy="403411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588"/>
          </a:p>
        </p:txBody>
      </p:sp>
    </p:spTree>
    <p:extLst>
      <p:ext uri="{BB962C8B-B14F-4D97-AF65-F5344CB8AC3E}">
        <p14:creationId xmlns:p14="http://schemas.microsoft.com/office/powerpoint/2010/main" val="1398232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d-ID" b="1" dirty="0" smtClean="0">
                <a:solidFill>
                  <a:schemeClr val="bg1"/>
                </a:solidFill>
                <a:latin typeface="Arial"/>
                <a:cs typeface="Arial"/>
              </a:rPr>
              <a:t>Komputer</a:t>
            </a:r>
            <a:endParaRPr lang="id-ID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90634" y="1827393"/>
            <a:ext cx="9963166" cy="4733064"/>
          </a:xfrm>
        </p:spPr>
        <p:txBody>
          <a:bodyPr>
            <a:normAutofit fontScale="77500" lnSpcReduction="20000"/>
          </a:bodyPr>
          <a:lstStyle/>
          <a:p>
            <a:pPr marL="313781" marR="4483" indent="-302575" algn="just">
              <a:lnSpc>
                <a:spcPct val="150000"/>
              </a:lnSpc>
              <a:spcBef>
                <a:spcPts val="675"/>
              </a:spcBef>
              <a:tabLst>
                <a:tab pos="313221" algn="l"/>
                <a:tab pos="313781" algn="l"/>
              </a:tabLst>
            </a:pPr>
            <a:r>
              <a:rPr lang="id-ID" sz="2471" spc="-4" dirty="0" smtClean="0">
                <a:solidFill>
                  <a:schemeClr val="bg1"/>
                </a:solidFill>
                <a:latin typeface="Arial"/>
                <a:cs typeface="Arial"/>
              </a:rPr>
              <a:t>Sistem komputer terbentuk </a:t>
            </a:r>
            <a:r>
              <a:rPr lang="id-ID" sz="2471" dirty="0" smtClean="0">
                <a:solidFill>
                  <a:schemeClr val="bg1"/>
                </a:solidFill>
                <a:latin typeface="Arial"/>
                <a:cs typeface="Arial"/>
              </a:rPr>
              <a:t>dari beberapa elemen yang bervariasi </a:t>
            </a:r>
            <a:r>
              <a:rPr lang="id-ID" sz="2471" spc="-4" dirty="0" smtClean="0">
                <a:solidFill>
                  <a:schemeClr val="bg1"/>
                </a:solidFill>
                <a:latin typeface="Arial"/>
                <a:cs typeface="Arial"/>
              </a:rPr>
              <a:t>dimana </a:t>
            </a:r>
            <a:r>
              <a:rPr lang="id-ID" sz="2471" dirty="0" smtClean="0">
                <a:solidFill>
                  <a:schemeClr val="bg1"/>
                </a:solidFill>
                <a:latin typeface="Arial"/>
                <a:cs typeface="Arial"/>
              </a:rPr>
              <a:t>setiap elemen ini akan mempengaruhi bagaimana suatu interaksi nantinya  terjadi.</a:t>
            </a:r>
          </a:p>
          <a:p>
            <a:pPr marL="667346" marR="350203" lvl="1" indent="-252706" algn="just">
              <a:lnSpc>
                <a:spcPct val="150000"/>
              </a:lnSpc>
              <a:spcBef>
                <a:spcPts val="512"/>
              </a:spcBef>
              <a:buChar char="–"/>
              <a:tabLst>
                <a:tab pos="667906" algn="l"/>
              </a:tabLst>
            </a:pPr>
            <a:r>
              <a:rPr lang="id-ID" sz="2118" spc="-4" dirty="0" smtClean="0">
                <a:solidFill>
                  <a:schemeClr val="bg1"/>
                </a:solidFill>
                <a:latin typeface="Arial"/>
                <a:cs typeface="Arial"/>
              </a:rPr>
              <a:t>Peranti masukan, contohnya: pemasukan </a:t>
            </a:r>
            <a:r>
              <a:rPr lang="id-ID" sz="2118" dirty="0" smtClean="0">
                <a:solidFill>
                  <a:schemeClr val="bg1"/>
                </a:solidFill>
                <a:latin typeface="Arial"/>
                <a:cs typeface="Arial"/>
              </a:rPr>
              <a:t>teks </a:t>
            </a:r>
            <a:r>
              <a:rPr lang="id-ID" sz="2118" spc="-4" dirty="0" smtClean="0">
                <a:solidFill>
                  <a:schemeClr val="bg1"/>
                </a:solidFill>
                <a:latin typeface="Arial"/>
                <a:cs typeface="Arial"/>
              </a:rPr>
              <a:t>berupa  keyboard, </a:t>
            </a:r>
            <a:r>
              <a:rPr lang="id-ID" sz="2118" dirty="0" smtClean="0">
                <a:solidFill>
                  <a:schemeClr val="bg1"/>
                </a:solidFill>
                <a:latin typeface="Arial"/>
                <a:cs typeface="Arial"/>
              </a:rPr>
              <a:t>penunjuk </a:t>
            </a:r>
            <a:r>
              <a:rPr lang="id-ID" sz="2118" spc="-4" dirty="0" smtClean="0">
                <a:solidFill>
                  <a:schemeClr val="bg1"/>
                </a:solidFill>
                <a:latin typeface="Arial"/>
                <a:cs typeface="Arial"/>
              </a:rPr>
              <a:t>berupa </a:t>
            </a:r>
            <a:r>
              <a:rPr lang="id-ID" sz="2118" dirty="0" smtClean="0">
                <a:solidFill>
                  <a:schemeClr val="bg1"/>
                </a:solidFill>
                <a:latin typeface="Arial"/>
                <a:cs typeface="Arial"/>
              </a:rPr>
              <a:t>mouse.</a:t>
            </a:r>
          </a:p>
          <a:p>
            <a:pPr marL="667346" lvl="1" indent="-252706" algn="just">
              <a:lnSpc>
                <a:spcPct val="150000"/>
              </a:lnSpc>
              <a:buChar char="–"/>
              <a:tabLst>
                <a:tab pos="667906" algn="l"/>
              </a:tabLst>
            </a:pPr>
            <a:r>
              <a:rPr lang="id-ID" sz="2118" spc="-4" dirty="0" smtClean="0">
                <a:solidFill>
                  <a:schemeClr val="bg1"/>
                </a:solidFill>
                <a:latin typeface="Arial"/>
                <a:cs typeface="Arial"/>
              </a:rPr>
              <a:t>Piranti</a:t>
            </a:r>
            <a:r>
              <a:rPr lang="id-ID" sz="2118" dirty="0" smtClean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id-ID" sz="2118" spc="-4" dirty="0" smtClean="0">
                <a:solidFill>
                  <a:schemeClr val="bg1"/>
                </a:solidFill>
                <a:latin typeface="Arial"/>
                <a:cs typeface="Arial"/>
              </a:rPr>
              <a:t>Pemroses</a:t>
            </a:r>
            <a:endParaRPr lang="id-ID" sz="2118" dirty="0" smtClean="0">
              <a:solidFill>
                <a:schemeClr val="bg1"/>
              </a:solidFill>
              <a:latin typeface="Arial"/>
              <a:cs typeface="Arial"/>
            </a:endParaRPr>
          </a:p>
          <a:p>
            <a:pPr marL="667346" lvl="1" indent="-252706" algn="just">
              <a:lnSpc>
                <a:spcPct val="150000"/>
              </a:lnSpc>
              <a:buChar char="–"/>
              <a:tabLst>
                <a:tab pos="667906" algn="l"/>
              </a:tabLst>
            </a:pPr>
            <a:r>
              <a:rPr lang="id-ID" sz="2118" spc="-4" dirty="0" smtClean="0">
                <a:solidFill>
                  <a:schemeClr val="bg1"/>
                </a:solidFill>
                <a:latin typeface="Arial"/>
                <a:cs typeface="Arial"/>
              </a:rPr>
              <a:t>Peranti keluaran, contohnya: layar, kertas</a:t>
            </a:r>
            <a:r>
              <a:rPr lang="id-ID" sz="2118" spc="49" dirty="0" smtClean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id-ID" sz="2118" spc="-4" dirty="0" smtClean="0">
                <a:solidFill>
                  <a:schemeClr val="bg1"/>
                </a:solidFill>
                <a:latin typeface="Arial"/>
                <a:cs typeface="Arial"/>
              </a:rPr>
              <a:t>digital</a:t>
            </a:r>
            <a:endParaRPr lang="id-ID" sz="2118" dirty="0" smtClean="0">
              <a:solidFill>
                <a:schemeClr val="bg1"/>
              </a:solidFill>
              <a:latin typeface="Arial"/>
              <a:cs typeface="Arial"/>
            </a:endParaRPr>
          </a:p>
          <a:p>
            <a:pPr marL="313781" indent="-302575" algn="just">
              <a:lnSpc>
                <a:spcPct val="150000"/>
              </a:lnSpc>
              <a:tabLst>
                <a:tab pos="313221" algn="l"/>
                <a:tab pos="313781" algn="l"/>
              </a:tabLst>
            </a:pPr>
            <a:r>
              <a:rPr lang="id-ID" sz="2471" dirty="0" smtClean="0">
                <a:solidFill>
                  <a:schemeClr val="bg1"/>
                </a:solidFill>
                <a:latin typeface="Arial"/>
                <a:cs typeface="Arial"/>
              </a:rPr>
              <a:t>Komputer = Input</a:t>
            </a:r>
            <a:r>
              <a:rPr lang="id-ID" sz="2471" dirty="0" smtClean="0">
                <a:solidFill>
                  <a:schemeClr val="bg1"/>
                </a:solidFill>
                <a:latin typeface="Wingdings"/>
                <a:cs typeface="Wingdings"/>
              </a:rPr>
              <a:t></a:t>
            </a:r>
            <a:r>
              <a:rPr lang="id-ID" sz="2471" dirty="0" smtClean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lang="id-ID" sz="2471" spc="-4" dirty="0" smtClean="0">
                <a:solidFill>
                  <a:schemeClr val="bg1"/>
                </a:solidFill>
                <a:latin typeface="Arial"/>
                <a:cs typeface="Arial"/>
              </a:rPr>
              <a:t>Proses</a:t>
            </a:r>
            <a:r>
              <a:rPr lang="id-ID" sz="2471" spc="-4" dirty="0" smtClean="0">
                <a:solidFill>
                  <a:schemeClr val="bg1"/>
                </a:solidFill>
                <a:latin typeface="Wingdings"/>
                <a:cs typeface="Wingdings"/>
              </a:rPr>
              <a:t></a:t>
            </a:r>
            <a:r>
              <a:rPr lang="id-ID" sz="2471" spc="110" dirty="0" smtClean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lang="id-ID" sz="2471" spc="-4" dirty="0" smtClean="0">
                <a:solidFill>
                  <a:schemeClr val="bg1"/>
                </a:solidFill>
                <a:latin typeface="Arial"/>
                <a:cs typeface="Arial"/>
              </a:rPr>
              <a:t>Output</a:t>
            </a:r>
            <a:endParaRPr lang="id-ID" sz="2471" dirty="0" smtClean="0">
              <a:solidFill>
                <a:schemeClr val="bg1"/>
              </a:solidFill>
              <a:latin typeface="Arial"/>
              <a:cs typeface="Arial"/>
            </a:endParaRPr>
          </a:p>
          <a:p>
            <a:pPr marL="313781" marR="877467" indent="-302575" algn="just">
              <a:lnSpc>
                <a:spcPct val="150000"/>
              </a:lnSpc>
              <a:spcBef>
                <a:spcPts val="574"/>
              </a:spcBef>
              <a:tabLst>
                <a:tab pos="313221" algn="l"/>
                <a:tab pos="313781" algn="l"/>
              </a:tabLst>
            </a:pPr>
            <a:r>
              <a:rPr lang="id-ID" sz="2471" dirty="0" smtClean="0">
                <a:solidFill>
                  <a:schemeClr val="bg1"/>
                </a:solidFill>
                <a:latin typeface="Arial"/>
                <a:cs typeface="Arial"/>
              </a:rPr>
              <a:t>Memori, </a:t>
            </a:r>
            <a:r>
              <a:rPr lang="id-ID" sz="2471" spc="-4" dirty="0" smtClean="0">
                <a:solidFill>
                  <a:schemeClr val="bg1"/>
                </a:solidFill>
                <a:latin typeface="Arial"/>
                <a:cs typeface="Arial"/>
              </a:rPr>
              <a:t>media </a:t>
            </a:r>
            <a:r>
              <a:rPr lang="id-ID" sz="2471" dirty="0" smtClean="0">
                <a:solidFill>
                  <a:schemeClr val="bg1"/>
                </a:solidFill>
                <a:latin typeface="Arial"/>
                <a:cs typeface="Arial"/>
              </a:rPr>
              <a:t>penyimpanan permanen atau sementara, pengaksesan </a:t>
            </a:r>
            <a:r>
              <a:rPr lang="id-ID" sz="2471" spc="-4" dirty="0" smtClean="0">
                <a:solidFill>
                  <a:schemeClr val="bg1"/>
                </a:solidFill>
                <a:latin typeface="Arial"/>
                <a:cs typeface="Arial"/>
              </a:rPr>
              <a:t>dan</a:t>
            </a:r>
            <a:r>
              <a:rPr lang="id-ID" sz="2471" spc="4" dirty="0" smtClean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id-ID" sz="2471" dirty="0" smtClean="0">
                <a:solidFill>
                  <a:schemeClr val="bg1"/>
                </a:solidFill>
                <a:latin typeface="Arial"/>
                <a:cs typeface="Arial"/>
              </a:rPr>
              <a:t>kapasitas</a:t>
            </a:r>
          </a:p>
          <a:p>
            <a:pPr marL="313781" marR="460586" indent="-302575" algn="just">
              <a:lnSpc>
                <a:spcPct val="150000"/>
              </a:lnSpc>
              <a:spcBef>
                <a:spcPts val="591"/>
              </a:spcBef>
              <a:tabLst>
                <a:tab pos="313221" algn="l"/>
                <a:tab pos="313781" algn="l"/>
              </a:tabLst>
            </a:pPr>
            <a:r>
              <a:rPr lang="id-ID" sz="2471" dirty="0" smtClean="0">
                <a:solidFill>
                  <a:schemeClr val="bg1"/>
                </a:solidFill>
                <a:latin typeface="Arial"/>
                <a:cs typeface="Arial"/>
              </a:rPr>
              <a:t>Pemrosesan, </a:t>
            </a:r>
            <a:r>
              <a:rPr lang="id-ID" sz="2471" spc="-4" dirty="0" smtClean="0">
                <a:solidFill>
                  <a:schemeClr val="bg1"/>
                </a:solidFill>
                <a:latin typeface="Arial"/>
                <a:cs typeface="Arial"/>
              </a:rPr>
              <a:t>misalnya </a:t>
            </a:r>
            <a:r>
              <a:rPr lang="id-ID" sz="2471" dirty="0" smtClean="0">
                <a:solidFill>
                  <a:schemeClr val="bg1"/>
                </a:solidFill>
                <a:latin typeface="Arial"/>
                <a:cs typeface="Arial"/>
              </a:rPr>
              <a:t>dari segi </a:t>
            </a:r>
            <a:r>
              <a:rPr lang="id-ID" sz="2471" spc="-4" dirty="0" smtClean="0">
                <a:solidFill>
                  <a:schemeClr val="bg1"/>
                </a:solidFill>
                <a:latin typeface="Arial"/>
                <a:cs typeface="Arial"/>
              </a:rPr>
              <a:t>kecepatan </a:t>
            </a:r>
            <a:r>
              <a:rPr lang="id-ID" sz="2471" dirty="0" smtClean="0">
                <a:solidFill>
                  <a:schemeClr val="bg1"/>
                </a:solidFill>
                <a:latin typeface="Arial"/>
                <a:cs typeface="Arial"/>
              </a:rPr>
              <a:t>pemrosesan data untuk menghasilkan</a:t>
            </a:r>
            <a:r>
              <a:rPr lang="id-ID" sz="2471" spc="-26" dirty="0" smtClean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id-ID" sz="2471" dirty="0" smtClean="0">
                <a:solidFill>
                  <a:schemeClr val="bg1"/>
                </a:solidFill>
                <a:latin typeface="Arial"/>
                <a:cs typeface="Arial"/>
              </a:rPr>
              <a:t>informasi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66" y="228420"/>
            <a:ext cx="1104868" cy="1462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764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d-ID" b="1" dirty="0" smtClean="0">
                <a:solidFill>
                  <a:schemeClr val="bg1"/>
                </a:solidFill>
                <a:latin typeface="Arial"/>
                <a:cs typeface="Arial"/>
              </a:rPr>
              <a:t>Berapa banyak</a:t>
            </a:r>
            <a:r>
              <a:rPr lang="id-ID" b="1" spc="-26" dirty="0" smtClean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id-ID" b="1" dirty="0" smtClean="0">
                <a:solidFill>
                  <a:schemeClr val="bg1"/>
                </a:solidFill>
                <a:latin typeface="Arial"/>
                <a:cs typeface="Arial"/>
              </a:rPr>
              <a:t>komputer..??</a:t>
            </a:r>
            <a:endParaRPr lang="id-ID" b="1" dirty="0">
              <a:solidFill>
                <a:schemeClr val="bg1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ctr"/>
            <a:r>
              <a:rPr lang="id-ID" sz="3600" u="sng" spc="-9" dirty="0" smtClean="0">
                <a:solidFill>
                  <a:schemeClr val="bg1"/>
                </a:solidFill>
              </a:rPr>
              <a:t>Di</a:t>
            </a:r>
            <a:r>
              <a:rPr lang="id-ID" sz="3600" u="sng" dirty="0" smtClean="0">
                <a:solidFill>
                  <a:schemeClr val="bg1"/>
                </a:solidFill>
              </a:rPr>
              <a:t> </a:t>
            </a:r>
            <a:r>
              <a:rPr lang="id-ID" sz="3600" u="sng" spc="-4" dirty="0" smtClean="0">
                <a:solidFill>
                  <a:schemeClr val="bg1"/>
                </a:solidFill>
              </a:rPr>
              <a:t>rumah?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313781" indent="-302575" algn="ctr">
              <a:lnSpc>
                <a:spcPct val="100000"/>
              </a:lnSpc>
              <a:spcBef>
                <a:spcPts val="309"/>
              </a:spcBef>
              <a:tabLst>
                <a:tab pos="313221" algn="l"/>
                <a:tab pos="313781" algn="l"/>
              </a:tabLst>
            </a:pPr>
            <a:r>
              <a:rPr lang="id-ID" sz="2400" spc="-9" dirty="0" smtClean="0">
                <a:solidFill>
                  <a:schemeClr val="bg1"/>
                </a:solidFill>
                <a:cs typeface="Arial"/>
              </a:rPr>
              <a:t>PC</a:t>
            </a:r>
          </a:p>
          <a:p>
            <a:pPr marL="313781" marR="4483" indent="-302575" algn="ctr">
              <a:lnSpc>
                <a:spcPts val="2665"/>
              </a:lnSpc>
              <a:spcBef>
                <a:spcPts val="635"/>
              </a:spcBef>
              <a:tabLst>
                <a:tab pos="313221" algn="l"/>
                <a:tab pos="313781" algn="l"/>
              </a:tabLst>
            </a:pPr>
            <a:r>
              <a:rPr lang="id-ID" sz="2400" spc="-9" dirty="0" smtClean="0">
                <a:solidFill>
                  <a:schemeClr val="bg1"/>
                </a:solidFill>
                <a:cs typeface="Arial"/>
              </a:rPr>
              <a:t>TV, VCR, DVD, </a:t>
            </a:r>
            <a:r>
              <a:rPr lang="id-ID" sz="2400" spc="-4" dirty="0" smtClean="0">
                <a:solidFill>
                  <a:schemeClr val="bg1"/>
                </a:solidFill>
                <a:cs typeface="Arial"/>
              </a:rPr>
              <a:t>HiFi,  cable/satellite</a:t>
            </a:r>
            <a:r>
              <a:rPr lang="id-ID" sz="2400" spc="-9" dirty="0" smtClean="0">
                <a:solidFill>
                  <a:schemeClr val="bg1"/>
                </a:solidFill>
                <a:cs typeface="Arial"/>
              </a:rPr>
              <a:t> </a:t>
            </a:r>
            <a:r>
              <a:rPr lang="id-ID" sz="2400" spc="-4" dirty="0" smtClean="0">
                <a:solidFill>
                  <a:schemeClr val="bg1"/>
                </a:solidFill>
                <a:cs typeface="Arial"/>
              </a:rPr>
              <a:t>TV</a:t>
            </a:r>
          </a:p>
          <a:p>
            <a:pPr marL="313781" marR="190510" indent="-302575" algn="ctr">
              <a:lnSpc>
                <a:spcPts val="2665"/>
              </a:lnSpc>
              <a:spcBef>
                <a:spcPts val="600"/>
              </a:spcBef>
              <a:tabLst>
                <a:tab pos="313221" algn="l"/>
                <a:tab pos="313781" algn="l"/>
              </a:tabLst>
            </a:pPr>
            <a:r>
              <a:rPr lang="id-ID" sz="2400" b="0" u="none" dirty="0" smtClean="0">
                <a:solidFill>
                  <a:schemeClr val="bg1"/>
                </a:solidFill>
                <a:cs typeface="Arial"/>
              </a:rPr>
              <a:t>Microwave,</a:t>
            </a:r>
            <a:r>
              <a:rPr lang="id-ID" sz="2400" spc="-66" dirty="0" smtClean="0">
                <a:solidFill>
                  <a:schemeClr val="bg1"/>
                </a:solidFill>
                <a:cs typeface="Arial"/>
              </a:rPr>
              <a:t> </a:t>
            </a:r>
            <a:r>
              <a:rPr lang="id-ID" sz="2400" spc="-4" dirty="0" smtClean="0">
                <a:solidFill>
                  <a:schemeClr val="bg1"/>
                </a:solidFill>
                <a:cs typeface="Arial"/>
              </a:rPr>
              <a:t>cooker,  mesin </a:t>
            </a:r>
            <a:r>
              <a:rPr lang="id-ID" sz="2400" b="0" u="none" dirty="0" smtClean="0">
                <a:solidFill>
                  <a:schemeClr val="bg1"/>
                </a:solidFill>
                <a:cs typeface="Arial"/>
              </a:rPr>
              <a:t>cuci</a:t>
            </a:r>
          </a:p>
          <a:p>
            <a:pPr marL="313781" indent="-302575" algn="ctr">
              <a:lnSpc>
                <a:spcPct val="100000"/>
              </a:lnSpc>
              <a:spcBef>
                <a:spcPts val="273"/>
              </a:spcBef>
              <a:tabLst>
                <a:tab pos="313221" algn="l"/>
                <a:tab pos="313781" algn="l"/>
              </a:tabLst>
            </a:pPr>
            <a:r>
              <a:rPr lang="id-ID" sz="2400" spc="-4" dirty="0" smtClean="0">
                <a:solidFill>
                  <a:schemeClr val="bg1"/>
                </a:solidFill>
                <a:cs typeface="Arial"/>
              </a:rPr>
              <a:t>Central</a:t>
            </a:r>
            <a:r>
              <a:rPr lang="id-ID" sz="2400" spc="-13" dirty="0" smtClean="0">
                <a:solidFill>
                  <a:schemeClr val="bg1"/>
                </a:solidFill>
                <a:cs typeface="Arial"/>
              </a:rPr>
              <a:t> </a:t>
            </a:r>
            <a:r>
              <a:rPr lang="id-ID" sz="2400" b="0" u="none" dirty="0" smtClean="0">
                <a:solidFill>
                  <a:schemeClr val="bg1"/>
                </a:solidFill>
                <a:cs typeface="Arial"/>
              </a:rPr>
              <a:t>heating</a:t>
            </a:r>
          </a:p>
          <a:p>
            <a:pPr marL="313781" marR="176502" indent="-302575" algn="ctr">
              <a:lnSpc>
                <a:spcPts val="2665"/>
              </a:lnSpc>
              <a:spcBef>
                <a:spcPts val="635"/>
              </a:spcBef>
              <a:tabLst>
                <a:tab pos="313221" algn="l"/>
                <a:tab pos="313781" algn="l"/>
              </a:tabLst>
            </a:pPr>
            <a:r>
              <a:rPr lang="id-ID" sz="2400" spc="-4" dirty="0" smtClean="0">
                <a:solidFill>
                  <a:schemeClr val="bg1"/>
                </a:solidFill>
                <a:cs typeface="Arial"/>
              </a:rPr>
              <a:t>Security system</a:t>
            </a:r>
            <a:r>
              <a:rPr lang="id-ID" sz="2400" spc="-49" dirty="0" smtClean="0">
                <a:solidFill>
                  <a:schemeClr val="bg1"/>
                </a:solidFill>
                <a:cs typeface="Arial"/>
              </a:rPr>
              <a:t> </a:t>
            </a:r>
            <a:r>
              <a:rPr lang="id-ID" sz="2400" spc="-4" dirty="0" smtClean="0">
                <a:solidFill>
                  <a:schemeClr val="bg1"/>
                </a:solidFill>
                <a:cs typeface="Arial"/>
              </a:rPr>
              <a:t>ex:  cctv</a:t>
            </a:r>
          </a:p>
          <a:p>
            <a:pPr marL="11206" algn="ctr">
              <a:lnSpc>
                <a:spcPct val="100000"/>
              </a:lnSpc>
              <a:spcBef>
                <a:spcPts val="269"/>
              </a:spcBef>
            </a:pPr>
            <a:r>
              <a:rPr lang="id-ID" sz="2400" spc="-4" dirty="0" smtClean="0">
                <a:solidFill>
                  <a:schemeClr val="bg1"/>
                </a:solidFill>
                <a:cs typeface="Arial"/>
              </a:rPr>
              <a:t>Ada </a:t>
            </a:r>
            <a:r>
              <a:rPr lang="id-ID" sz="2400" b="0" u="none" dirty="0" smtClean="0">
                <a:solidFill>
                  <a:schemeClr val="bg1"/>
                </a:solidFill>
                <a:cs typeface="Arial"/>
              </a:rPr>
              <a:t>lagi yang</a:t>
            </a:r>
            <a:r>
              <a:rPr lang="id-ID" sz="2400" spc="-40" dirty="0" smtClean="0">
                <a:solidFill>
                  <a:schemeClr val="bg1"/>
                </a:solidFill>
                <a:cs typeface="Arial"/>
              </a:rPr>
              <a:t> </a:t>
            </a:r>
            <a:r>
              <a:rPr lang="id-ID" sz="2400" b="0" u="none" dirty="0" smtClean="0">
                <a:solidFill>
                  <a:schemeClr val="bg1"/>
                </a:solidFill>
                <a:cs typeface="Arial"/>
              </a:rPr>
              <a:t>lainnya?</a:t>
            </a:r>
          </a:p>
          <a:p>
            <a:pPr algn="ctr"/>
            <a:endParaRPr lang="id-ID" sz="2400" dirty="0">
              <a:solidFill>
                <a:schemeClr val="bg1"/>
              </a:solidFill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>
            <a:normAutofit/>
          </a:bodyPr>
          <a:lstStyle/>
          <a:p>
            <a:pPr algn="ctr"/>
            <a:r>
              <a:rPr lang="id-ID" sz="3600" u="sng" spc="-9" dirty="0">
                <a:solidFill>
                  <a:schemeClr val="bg1"/>
                </a:solidFill>
                <a:uFill>
                  <a:solidFill>
                    <a:srgbClr val="000000"/>
                  </a:solidFill>
                </a:uFill>
                <a:cs typeface="Arial"/>
              </a:rPr>
              <a:t>Di</a:t>
            </a:r>
            <a:r>
              <a:rPr lang="id-ID" sz="3600" u="sng" spc="-66" dirty="0">
                <a:solidFill>
                  <a:schemeClr val="bg1"/>
                </a:solidFill>
                <a:uFill>
                  <a:solidFill>
                    <a:srgbClr val="000000"/>
                  </a:solidFill>
                </a:uFill>
                <a:cs typeface="Arial"/>
              </a:rPr>
              <a:t> </a:t>
            </a:r>
            <a:r>
              <a:rPr lang="id-ID" sz="3600" u="sng" dirty="0">
                <a:solidFill>
                  <a:schemeClr val="bg1"/>
                </a:solidFill>
                <a:uFill>
                  <a:solidFill>
                    <a:srgbClr val="000000"/>
                  </a:solidFill>
                </a:uFill>
                <a:cs typeface="Arial"/>
              </a:rPr>
              <a:t>Tas</a:t>
            </a:r>
            <a:r>
              <a:rPr lang="id-ID" sz="3600" u="sng" dirty="0" smtClean="0">
                <a:solidFill>
                  <a:schemeClr val="bg1"/>
                </a:solidFill>
                <a:uFill>
                  <a:solidFill>
                    <a:srgbClr val="000000"/>
                  </a:solidFill>
                </a:uFill>
                <a:cs typeface="Arial"/>
              </a:rPr>
              <a:t>?</a:t>
            </a:r>
            <a:endParaRPr lang="id-ID" sz="3600" u="sng" dirty="0" smtClean="0">
              <a:solidFill>
                <a:schemeClr val="bg1"/>
              </a:solidFill>
              <a:cs typeface="Arial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pPr marL="313781" indent="-302575" algn="ctr">
              <a:spcBef>
                <a:spcPts val="587"/>
              </a:spcBef>
              <a:tabLst>
                <a:tab pos="313221" algn="l"/>
                <a:tab pos="313781" algn="l"/>
              </a:tabLst>
            </a:pPr>
            <a:r>
              <a:rPr lang="id-ID" sz="2400" spc="-4" dirty="0" smtClean="0">
                <a:solidFill>
                  <a:schemeClr val="bg1"/>
                </a:solidFill>
                <a:cs typeface="Arial"/>
              </a:rPr>
              <a:t>PDA</a:t>
            </a:r>
            <a:endParaRPr lang="id-ID" sz="2400" dirty="0" smtClean="0">
              <a:solidFill>
                <a:schemeClr val="bg1"/>
              </a:solidFill>
              <a:cs typeface="Arial"/>
            </a:endParaRPr>
          </a:p>
          <a:p>
            <a:pPr marL="313781" indent="-302575" algn="ctr">
              <a:spcBef>
                <a:spcPts val="494"/>
              </a:spcBef>
              <a:tabLst>
                <a:tab pos="313221" algn="l"/>
                <a:tab pos="313781" algn="l"/>
              </a:tabLst>
            </a:pPr>
            <a:r>
              <a:rPr lang="id-ID" sz="2400" spc="-4" dirty="0" smtClean="0">
                <a:solidFill>
                  <a:schemeClr val="bg1"/>
                </a:solidFill>
                <a:cs typeface="Arial"/>
              </a:rPr>
              <a:t>Ponsel,</a:t>
            </a:r>
            <a:r>
              <a:rPr lang="id-ID" sz="2400" dirty="0" smtClean="0">
                <a:solidFill>
                  <a:schemeClr val="bg1"/>
                </a:solidFill>
                <a:cs typeface="Arial"/>
              </a:rPr>
              <a:t> kamera</a:t>
            </a:r>
          </a:p>
          <a:p>
            <a:pPr marL="313781" marR="4483" indent="-302575" algn="ctr">
              <a:spcBef>
                <a:spcPts val="512"/>
              </a:spcBef>
              <a:tabLst>
                <a:tab pos="313221" algn="l"/>
                <a:tab pos="313781" algn="l"/>
              </a:tabLst>
            </a:pPr>
            <a:r>
              <a:rPr lang="id-ID" sz="2400" spc="-4" dirty="0" smtClean="0">
                <a:solidFill>
                  <a:schemeClr val="bg1"/>
                </a:solidFill>
                <a:cs typeface="Arial"/>
              </a:rPr>
              <a:t>Smart card, </a:t>
            </a:r>
            <a:r>
              <a:rPr lang="id-ID" sz="2400" dirty="0" smtClean="0">
                <a:solidFill>
                  <a:schemeClr val="bg1"/>
                </a:solidFill>
                <a:cs typeface="Arial"/>
              </a:rPr>
              <a:t>kartu</a:t>
            </a:r>
            <a:r>
              <a:rPr lang="id-ID" sz="2400" spc="-31" dirty="0" smtClean="0">
                <a:solidFill>
                  <a:schemeClr val="bg1"/>
                </a:solidFill>
                <a:cs typeface="Arial"/>
              </a:rPr>
              <a:t> </a:t>
            </a:r>
            <a:r>
              <a:rPr lang="id-ID" sz="2400" spc="-4" dirty="0" smtClean="0">
                <a:solidFill>
                  <a:schemeClr val="bg1"/>
                </a:solidFill>
                <a:cs typeface="Arial"/>
              </a:rPr>
              <a:t>dengan  </a:t>
            </a:r>
            <a:r>
              <a:rPr lang="id-ID" sz="2400" dirty="0" smtClean="0">
                <a:solidFill>
                  <a:schemeClr val="bg1"/>
                </a:solidFill>
                <a:cs typeface="Arial"/>
              </a:rPr>
              <a:t>strip</a:t>
            </a:r>
            <a:r>
              <a:rPr lang="id-ID" sz="2400" spc="-9" dirty="0" smtClean="0">
                <a:solidFill>
                  <a:schemeClr val="bg1"/>
                </a:solidFill>
                <a:cs typeface="Arial"/>
              </a:rPr>
              <a:t> </a:t>
            </a:r>
            <a:r>
              <a:rPr lang="id-ID" sz="2400" spc="-4" dirty="0" smtClean="0">
                <a:solidFill>
                  <a:schemeClr val="bg1"/>
                </a:solidFill>
                <a:cs typeface="Arial"/>
              </a:rPr>
              <a:t>magnetic</a:t>
            </a:r>
            <a:endParaRPr lang="id-ID" sz="2400" dirty="0" smtClean="0">
              <a:solidFill>
                <a:schemeClr val="bg1"/>
              </a:solidFill>
              <a:cs typeface="Arial"/>
            </a:endParaRPr>
          </a:p>
          <a:p>
            <a:pPr marL="313781" indent="-302575" algn="ctr">
              <a:spcBef>
                <a:spcPts val="494"/>
              </a:spcBef>
              <a:tabLst>
                <a:tab pos="313221" algn="l"/>
                <a:tab pos="313781" algn="l"/>
              </a:tabLst>
            </a:pPr>
            <a:r>
              <a:rPr lang="id-ID" sz="2400" spc="-4" dirty="0" smtClean="0">
                <a:solidFill>
                  <a:schemeClr val="bg1"/>
                </a:solidFill>
                <a:cs typeface="Arial"/>
              </a:rPr>
              <a:t>Electronic </a:t>
            </a:r>
            <a:r>
              <a:rPr lang="id-ID" sz="2400" dirty="0" smtClean="0">
                <a:solidFill>
                  <a:schemeClr val="bg1"/>
                </a:solidFill>
                <a:cs typeface="Arial"/>
              </a:rPr>
              <a:t>car</a:t>
            </a:r>
            <a:r>
              <a:rPr lang="id-ID" sz="2400" spc="-4" dirty="0" smtClean="0">
                <a:solidFill>
                  <a:schemeClr val="bg1"/>
                </a:solidFill>
                <a:cs typeface="Arial"/>
              </a:rPr>
              <a:t> </a:t>
            </a:r>
            <a:r>
              <a:rPr lang="id-ID" sz="2400" dirty="0" smtClean="0">
                <a:solidFill>
                  <a:schemeClr val="bg1"/>
                </a:solidFill>
                <a:cs typeface="Arial"/>
              </a:rPr>
              <a:t>key</a:t>
            </a:r>
          </a:p>
          <a:p>
            <a:pPr marL="313781" indent="-302575" algn="ctr">
              <a:spcBef>
                <a:spcPts val="512"/>
              </a:spcBef>
              <a:tabLst>
                <a:tab pos="313221" algn="l"/>
                <a:tab pos="313781" algn="l"/>
              </a:tabLst>
            </a:pPr>
            <a:r>
              <a:rPr lang="id-ID" sz="2400" spc="-4" dirty="0" smtClean="0">
                <a:solidFill>
                  <a:schemeClr val="bg1"/>
                </a:solidFill>
                <a:cs typeface="Arial"/>
              </a:rPr>
              <a:t>USB</a:t>
            </a:r>
            <a:r>
              <a:rPr lang="id-ID" sz="2400" spc="-13" dirty="0" smtClean="0">
                <a:solidFill>
                  <a:schemeClr val="bg1"/>
                </a:solidFill>
                <a:cs typeface="Arial"/>
              </a:rPr>
              <a:t> </a:t>
            </a:r>
            <a:r>
              <a:rPr lang="id-ID" sz="2400" dirty="0" smtClean="0">
                <a:solidFill>
                  <a:schemeClr val="bg1"/>
                </a:solidFill>
                <a:cs typeface="Arial"/>
              </a:rPr>
              <a:t>memory</a:t>
            </a:r>
          </a:p>
          <a:p>
            <a:pPr marL="313781" indent="-302575" algn="ctr">
              <a:spcBef>
                <a:spcPts val="494"/>
              </a:spcBef>
              <a:tabLst>
                <a:tab pos="313221" algn="l"/>
                <a:tab pos="313781" algn="l"/>
              </a:tabLst>
            </a:pPr>
            <a:r>
              <a:rPr lang="id-ID" sz="2400" spc="-4" dirty="0" smtClean="0">
                <a:solidFill>
                  <a:schemeClr val="bg1"/>
                </a:solidFill>
                <a:cs typeface="Arial"/>
              </a:rPr>
              <a:t>Dan </a:t>
            </a:r>
            <a:r>
              <a:rPr lang="id-ID" sz="2400" dirty="0" smtClean="0">
                <a:solidFill>
                  <a:schemeClr val="bg1"/>
                </a:solidFill>
                <a:cs typeface="Arial"/>
              </a:rPr>
              <a:t>lainnya..</a:t>
            </a:r>
          </a:p>
          <a:p>
            <a:pPr algn="ctr"/>
            <a:endParaRPr lang="id-ID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4119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d-ID" b="1" dirty="0" smtClean="0">
                <a:solidFill>
                  <a:schemeClr val="bg1"/>
                </a:solidFill>
                <a:latin typeface="Arial"/>
                <a:cs typeface="Arial"/>
              </a:rPr>
              <a:t>Di Saku Anda??</a:t>
            </a:r>
            <a:endParaRPr lang="id-ID" b="1" dirty="0">
              <a:solidFill>
                <a:schemeClr val="bg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66" y="228420"/>
            <a:ext cx="1104868" cy="1462268"/>
          </a:xfrm>
          <a:prstGeom prst="rect">
            <a:avLst/>
          </a:prstGeom>
        </p:spPr>
      </p:pic>
      <p:sp>
        <p:nvSpPr>
          <p:cNvPr id="6" name="object 2"/>
          <p:cNvSpPr/>
          <p:nvPr/>
        </p:nvSpPr>
        <p:spPr>
          <a:xfrm>
            <a:off x="6548930" y="1827393"/>
            <a:ext cx="4423869" cy="450083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588"/>
          </a:p>
        </p:txBody>
      </p:sp>
    </p:spTree>
    <p:extLst>
      <p:ext uri="{BB962C8B-B14F-4D97-AF65-F5344CB8AC3E}">
        <p14:creationId xmlns:p14="http://schemas.microsoft.com/office/powerpoint/2010/main" val="2097919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d-ID" b="1" dirty="0" smtClean="0">
                <a:solidFill>
                  <a:schemeClr val="bg1"/>
                </a:solidFill>
                <a:latin typeface="Arial"/>
                <a:cs typeface="Arial"/>
              </a:rPr>
              <a:t>Interaktivitas</a:t>
            </a:r>
            <a:endParaRPr lang="id-ID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90634" y="1827393"/>
            <a:ext cx="9963166" cy="4733064"/>
          </a:xfrm>
        </p:spPr>
        <p:txBody>
          <a:bodyPr>
            <a:noAutofit/>
          </a:bodyPr>
          <a:lstStyle/>
          <a:p>
            <a:pPr marL="0" indent="0" algn="just">
              <a:lnSpc>
                <a:spcPct val="150000"/>
              </a:lnSpc>
              <a:spcBef>
                <a:spcPts val="754"/>
              </a:spcBef>
              <a:buNone/>
            </a:pPr>
            <a:r>
              <a:rPr lang="id-ID" b="1" dirty="0" smtClean="0">
                <a:solidFill>
                  <a:schemeClr val="bg1"/>
                </a:solidFill>
                <a:latin typeface="Arial"/>
                <a:cs typeface="Arial"/>
              </a:rPr>
              <a:t>Di </a:t>
            </a:r>
            <a:r>
              <a:rPr lang="id-ID" b="1" spc="-4" dirty="0" smtClean="0">
                <a:solidFill>
                  <a:schemeClr val="bg1"/>
                </a:solidFill>
                <a:latin typeface="Arial"/>
                <a:cs typeface="Arial"/>
              </a:rPr>
              <a:t>masa lampau</a:t>
            </a:r>
            <a:r>
              <a:rPr lang="id-ID" b="1" spc="-35" dirty="0" smtClean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id-ID" b="1" spc="9" dirty="0" smtClean="0">
                <a:solidFill>
                  <a:schemeClr val="bg1"/>
                </a:solidFill>
                <a:latin typeface="Arial"/>
                <a:cs typeface="Arial"/>
              </a:rPr>
              <a:t>…</a:t>
            </a:r>
            <a:endParaRPr lang="id-ID" dirty="0" smtClean="0">
              <a:solidFill>
                <a:schemeClr val="bg1"/>
              </a:solidFill>
              <a:latin typeface="Arial"/>
              <a:cs typeface="Arial"/>
            </a:endParaRPr>
          </a:p>
          <a:p>
            <a:pPr marL="313781" marR="560324" indent="-302575" algn="just">
              <a:lnSpc>
                <a:spcPct val="150000"/>
              </a:lnSpc>
              <a:spcBef>
                <a:spcPts val="666"/>
              </a:spcBef>
              <a:tabLst>
                <a:tab pos="313221" algn="l"/>
                <a:tab pos="313781" algn="l"/>
              </a:tabLst>
            </a:pPr>
            <a:r>
              <a:rPr lang="id-ID" spc="-4" dirty="0" smtClean="0">
                <a:solidFill>
                  <a:schemeClr val="bg1"/>
                </a:solidFill>
                <a:latin typeface="Arial"/>
                <a:cs typeface="Arial"/>
              </a:rPr>
              <a:t>Proses </a:t>
            </a:r>
            <a:r>
              <a:rPr lang="id-ID" dirty="0" smtClean="0">
                <a:solidFill>
                  <a:schemeClr val="bg1"/>
                </a:solidFill>
                <a:latin typeface="Arial"/>
                <a:cs typeface="Arial"/>
              </a:rPr>
              <a:t>kerja </a:t>
            </a:r>
            <a:r>
              <a:rPr lang="id-ID" spc="-4" dirty="0" smtClean="0">
                <a:solidFill>
                  <a:schemeClr val="bg1"/>
                </a:solidFill>
                <a:latin typeface="Arial"/>
                <a:cs typeface="Arial"/>
              </a:rPr>
              <a:t>lambat dan</a:t>
            </a:r>
            <a:r>
              <a:rPr lang="id-ID" spc="-93" dirty="0" smtClean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id-ID" spc="-4" dirty="0" smtClean="0">
                <a:solidFill>
                  <a:schemeClr val="bg1"/>
                </a:solidFill>
                <a:latin typeface="Arial"/>
                <a:cs typeface="Arial"/>
              </a:rPr>
              <a:t>kemampuan hardware</a:t>
            </a:r>
            <a:r>
              <a:rPr lang="id-ID" spc="-26" dirty="0" smtClean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id-ID" spc="-4" dirty="0" smtClean="0">
                <a:solidFill>
                  <a:schemeClr val="bg1"/>
                </a:solidFill>
                <a:latin typeface="Arial"/>
                <a:cs typeface="Arial"/>
              </a:rPr>
              <a:t>terbatas.</a:t>
            </a:r>
            <a:endParaRPr lang="id-ID" dirty="0" smtClean="0">
              <a:solidFill>
                <a:schemeClr val="bg1"/>
              </a:solidFill>
              <a:latin typeface="Arial"/>
              <a:cs typeface="Arial"/>
            </a:endParaRPr>
          </a:p>
          <a:p>
            <a:pPr marL="313781" marR="4483" indent="-302575" algn="just">
              <a:lnSpc>
                <a:spcPct val="150000"/>
              </a:lnSpc>
              <a:spcBef>
                <a:spcPts val="666"/>
              </a:spcBef>
              <a:tabLst>
                <a:tab pos="313221" algn="l"/>
                <a:tab pos="313781" algn="l"/>
              </a:tabLst>
            </a:pPr>
            <a:r>
              <a:rPr lang="id-ID" dirty="0" smtClean="0">
                <a:solidFill>
                  <a:schemeClr val="bg1"/>
                </a:solidFill>
                <a:latin typeface="Arial"/>
                <a:cs typeface="Arial"/>
              </a:rPr>
              <a:t>Desain </a:t>
            </a:r>
            <a:r>
              <a:rPr lang="id-ID" spc="-4" dirty="0" smtClean="0">
                <a:solidFill>
                  <a:schemeClr val="bg1"/>
                </a:solidFill>
                <a:latin typeface="Arial"/>
                <a:cs typeface="Arial"/>
              </a:rPr>
              <a:t>Perangkat Lunak </a:t>
            </a:r>
            <a:r>
              <a:rPr lang="id-ID" dirty="0" smtClean="0">
                <a:solidFill>
                  <a:schemeClr val="bg1"/>
                </a:solidFill>
                <a:latin typeface="Arial"/>
                <a:cs typeface="Arial"/>
              </a:rPr>
              <a:t>masih </a:t>
            </a:r>
            <a:r>
              <a:rPr lang="id-ID" spc="-9" dirty="0" smtClean="0">
                <a:solidFill>
                  <a:schemeClr val="bg1"/>
                </a:solidFill>
                <a:latin typeface="Arial"/>
                <a:cs typeface="Arial"/>
              </a:rPr>
              <a:t>sederhana, </a:t>
            </a:r>
            <a:r>
              <a:rPr lang="id-ID" spc="-4" dirty="0" smtClean="0">
                <a:solidFill>
                  <a:schemeClr val="bg1"/>
                </a:solidFill>
                <a:latin typeface="Arial"/>
                <a:cs typeface="Arial"/>
              </a:rPr>
              <a:t>(umumnya berbasis teks dan  belum</a:t>
            </a:r>
            <a:r>
              <a:rPr lang="id-ID" spc="-22" dirty="0" smtClean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id-ID" i="1" spc="-4" dirty="0" smtClean="0">
                <a:solidFill>
                  <a:schemeClr val="bg1"/>
                </a:solidFill>
                <a:latin typeface="Arial"/>
                <a:cs typeface="Arial"/>
              </a:rPr>
              <a:t>multitasking</a:t>
            </a:r>
            <a:r>
              <a:rPr lang="id-ID" spc="-4" dirty="0" smtClean="0">
                <a:solidFill>
                  <a:schemeClr val="bg1"/>
                </a:solidFill>
                <a:latin typeface="Arial"/>
                <a:cs typeface="Arial"/>
              </a:rPr>
              <a:t>)</a:t>
            </a:r>
            <a:endParaRPr lang="id-ID" dirty="0" smtClean="0">
              <a:solidFill>
                <a:schemeClr val="bg1"/>
              </a:solidFill>
              <a:latin typeface="Arial"/>
              <a:cs typeface="Arial"/>
            </a:endParaRPr>
          </a:p>
          <a:p>
            <a:pPr marL="313781" indent="-302575" algn="just">
              <a:lnSpc>
                <a:spcPct val="150000"/>
              </a:lnSpc>
              <a:spcBef>
                <a:spcPts val="666"/>
              </a:spcBef>
              <a:tabLst>
                <a:tab pos="313221" algn="l"/>
                <a:tab pos="313781" algn="l"/>
              </a:tabLst>
            </a:pPr>
            <a:r>
              <a:rPr lang="id-ID" dirty="0" smtClean="0">
                <a:solidFill>
                  <a:schemeClr val="bg1"/>
                </a:solidFill>
                <a:latin typeface="Arial"/>
                <a:cs typeface="Arial"/>
              </a:rPr>
              <a:t>Waktu </a:t>
            </a:r>
            <a:r>
              <a:rPr lang="id-ID" spc="-9" dirty="0" smtClean="0">
                <a:solidFill>
                  <a:schemeClr val="bg1"/>
                </a:solidFill>
                <a:latin typeface="Arial"/>
                <a:cs typeface="Arial"/>
              </a:rPr>
              <a:t>tunggu </a:t>
            </a:r>
            <a:r>
              <a:rPr lang="id-ID" dirty="0" smtClean="0">
                <a:solidFill>
                  <a:schemeClr val="bg1"/>
                </a:solidFill>
                <a:latin typeface="Arial"/>
                <a:cs typeface="Arial"/>
              </a:rPr>
              <a:t>yg</a:t>
            </a:r>
            <a:r>
              <a:rPr lang="id-ID" spc="-40" dirty="0" smtClean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id-ID" spc="-4" dirty="0" smtClean="0">
                <a:solidFill>
                  <a:schemeClr val="bg1"/>
                </a:solidFill>
                <a:latin typeface="Arial"/>
                <a:cs typeface="Arial"/>
              </a:rPr>
              <a:t>lama</a:t>
            </a:r>
            <a:endParaRPr lang="id-ID" dirty="0" smtClean="0">
              <a:solidFill>
                <a:schemeClr val="bg1"/>
              </a:solidFill>
              <a:latin typeface="Arial"/>
              <a:cs typeface="Arial"/>
            </a:endParaRPr>
          </a:p>
          <a:p>
            <a:pPr marL="0" indent="0" algn="just">
              <a:lnSpc>
                <a:spcPct val="150000"/>
              </a:lnSpc>
              <a:spcBef>
                <a:spcPts val="679"/>
              </a:spcBef>
              <a:buNone/>
            </a:pPr>
            <a:r>
              <a:rPr lang="id-ID" spc="-4" dirty="0" smtClean="0">
                <a:solidFill>
                  <a:schemeClr val="bg1"/>
                </a:solidFill>
                <a:latin typeface="Arial"/>
                <a:cs typeface="Arial"/>
              </a:rPr>
              <a:t>..…sering terjadi</a:t>
            </a:r>
            <a:r>
              <a:rPr lang="id-ID" spc="-26" dirty="0" smtClean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id-ID" spc="-4" dirty="0" smtClean="0">
                <a:solidFill>
                  <a:schemeClr val="bg1"/>
                </a:solidFill>
                <a:latin typeface="Arial"/>
                <a:cs typeface="Arial"/>
              </a:rPr>
              <a:t>kesalahan…??</a:t>
            </a:r>
            <a:endParaRPr lang="id-ID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66" y="228420"/>
            <a:ext cx="1104868" cy="1462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9211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d-ID" b="1" dirty="0" smtClean="0">
                <a:solidFill>
                  <a:schemeClr val="bg1"/>
                </a:solidFill>
                <a:latin typeface="Arial"/>
                <a:cs typeface="Arial"/>
              </a:rPr>
              <a:t>Interaktivitas</a:t>
            </a:r>
            <a:endParaRPr lang="id-ID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90634" y="1827393"/>
            <a:ext cx="9963166" cy="4733064"/>
          </a:xfrm>
        </p:spPr>
        <p:txBody>
          <a:bodyPr>
            <a:noAutofit/>
          </a:bodyPr>
          <a:lstStyle/>
          <a:p>
            <a:pPr marL="0" indent="0" algn="just">
              <a:lnSpc>
                <a:spcPct val="150000"/>
              </a:lnSpc>
              <a:spcBef>
                <a:spcPts val="754"/>
              </a:spcBef>
              <a:buNone/>
            </a:pPr>
            <a:r>
              <a:rPr lang="id-ID" b="1" spc="-4" dirty="0" smtClean="0">
                <a:solidFill>
                  <a:schemeClr val="bg1"/>
                </a:solidFill>
                <a:latin typeface="Arial"/>
                <a:cs typeface="Arial"/>
              </a:rPr>
              <a:t>Dimasa</a:t>
            </a:r>
            <a:r>
              <a:rPr lang="id-ID" b="1" spc="-18" dirty="0" smtClean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id-ID" b="1" spc="-4" dirty="0" smtClean="0">
                <a:solidFill>
                  <a:schemeClr val="bg1"/>
                </a:solidFill>
                <a:latin typeface="Arial"/>
                <a:cs typeface="Arial"/>
              </a:rPr>
              <a:t>Sekarang…..</a:t>
            </a:r>
            <a:endParaRPr lang="id-ID" dirty="0" smtClean="0">
              <a:solidFill>
                <a:schemeClr val="bg1"/>
              </a:solidFill>
              <a:latin typeface="Arial"/>
              <a:cs typeface="Arial"/>
            </a:endParaRPr>
          </a:p>
          <a:p>
            <a:pPr marL="313781" marR="4483" indent="-302575" algn="just">
              <a:lnSpc>
                <a:spcPct val="150000"/>
              </a:lnSpc>
              <a:spcBef>
                <a:spcPts val="666"/>
              </a:spcBef>
              <a:tabLst>
                <a:tab pos="313221" algn="l"/>
                <a:tab pos="313781" algn="l"/>
              </a:tabLst>
            </a:pPr>
            <a:r>
              <a:rPr lang="id-ID" spc="-4" dirty="0" smtClean="0">
                <a:solidFill>
                  <a:schemeClr val="bg1"/>
                </a:solidFill>
                <a:latin typeface="Arial"/>
                <a:cs typeface="Arial"/>
              </a:rPr>
              <a:t>Sekarang komputasi itu interaktif (bahkan </a:t>
            </a:r>
            <a:r>
              <a:rPr lang="id-ID" dirty="0" smtClean="0">
                <a:solidFill>
                  <a:schemeClr val="bg1"/>
                </a:solidFill>
                <a:latin typeface="Arial"/>
                <a:cs typeface="Arial"/>
              </a:rPr>
              <a:t>bisa </a:t>
            </a:r>
            <a:r>
              <a:rPr lang="id-ID" spc="-4" dirty="0" smtClean="0">
                <a:solidFill>
                  <a:schemeClr val="bg1"/>
                </a:solidFill>
                <a:latin typeface="Arial"/>
                <a:cs typeface="Arial"/>
              </a:rPr>
              <a:t>berfikir..contoh;</a:t>
            </a:r>
            <a:r>
              <a:rPr lang="id-ID" spc="-26" dirty="0" smtClean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id-ID" spc="-4" dirty="0" smtClean="0">
                <a:solidFill>
                  <a:schemeClr val="bg1"/>
                </a:solidFill>
                <a:latin typeface="Arial"/>
                <a:cs typeface="Arial"/>
              </a:rPr>
              <a:t>AI)</a:t>
            </a:r>
            <a:endParaRPr lang="id-ID" dirty="0" smtClean="0">
              <a:solidFill>
                <a:schemeClr val="bg1"/>
              </a:solidFill>
              <a:latin typeface="Arial"/>
              <a:cs typeface="Arial"/>
            </a:endParaRPr>
          </a:p>
          <a:p>
            <a:pPr marL="313781" marR="345720" indent="-302575" algn="just">
              <a:lnSpc>
                <a:spcPct val="150000"/>
              </a:lnSpc>
              <a:spcBef>
                <a:spcPts val="666"/>
              </a:spcBef>
              <a:tabLst>
                <a:tab pos="313221" algn="l"/>
                <a:tab pos="313781" algn="l"/>
              </a:tabLst>
            </a:pPr>
            <a:r>
              <a:rPr lang="id-ID" spc="-4" dirty="0" smtClean="0">
                <a:solidFill>
                  <a:schemeClr val="bg1"/>
                </a:solidFill>
                <a:latin typeface="Arial"/>
                <a:cs typeface="Arial"/>
              </a:rPr>
              <a:t>Pengguna mengkontrol sebagian</a:t>
            </a:r>
            <a:r>
              <a:rPr lang="id-ID" spc="-101" dirty="0" smtClean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id-ID" spc="-4" dirty="0" smtClean="0">
                <a:solidFill>
                  <a:schemeClr val="bg1"/>
                </a:solidFill>
                <a:latin typeface="Arial"/>
                <a:cs typeface="Arial"/>
              </a:rPr>
              <a:t>besar  waktu..</a:t>
            </a:r>
            <a:endParaRPr lang="id-ID" dirty="0" smtClean="0">
              <a:solidFill>
                <a:schemeClr val="bg1"/>
              </a:solidFill>
              <a:latin typeface="Arial"/>
              <a:cs typeface="Arial"/>
            </a:endParaRPr>
          </a:p>
          <a:p>
            <a:pPr marL="313781" indent="-302575" algn="just">
              <a:lnSpc>
                <a:spcPct val="150000"/>
              </a:lnSpc>
              <a:spcBef>
                <a:spcPts val="679"/>
              </a:spcBef>
              <a:tabLst>
                <a:tab pos="313221" algn="l"/>
                <a:tab pos="313781" algn="l"/>
              </a:tabLst>
            </a:pPr>
            <a:r>
              <a:rPr lang="id-ID" spc="-4" dirty="0" smtClean="0">
                <a:solidFill>
                  <a:schemeClr val="bg1"/>
                </a:solidFill>
                <a:latin typeface="Arial"/>
                <a:cs typeface="Arial"/>
              </a:rPr>
              <a:t>Melakukan sesuatu daripada</a:t>
            </a:r>
            <a:r>
              <a:rPr lang="id-ID" spc="-57" dirty="0" smtClean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id-ID" spc="-4" dirty="0" smtClean="0">
                <a:solidFill>
                  <a:schemeClr val="bg1"/>
                </a:solidFill>
                <a:latin typeface="Arial"/>
                <a:cs typeface="Arial"/>
              </a:rPr>
              <a:t>berpikir</a:t>
            </a:r>
            <a:endParaRPr lang="id-ID" dirty="0" smtClean="0">
              <a:solidFill>
                <a:schemeClr val="bg1"/>
              </a:solidFill>
              <a:latin typeface="Arial"/>
              <a:cs typeface="Arial"/>
            </a:endParaRPr>
          </a:p>
          <a:p>
            <a:pPr marL="313781" indent="-302575" algn="just">
              <a:lnSpc>
                <a:spcPct val="150000"/>
              </a:lnSpc>
              <a:spcBef>
                <a:spcPts val="666"/>
              </a:spcBef>
              <a:buFont typeface="Arial"/>
              <a:buChar char="•"/>
              <a:tabLst>
                <a:tab pos="313221" algn="l"/>
                <a:tab pos="313781" algn="l"/>
              </a:tabLst>
            </a:pPr>
            <a:r>
              <a:rPr lang="id-ID" i="1" spc="-4" dirty="0" smtClean="0">
                <a:solidFill>
                  <a:schemeClr val="bg1"/>
                </a:solidFill>
                <a:latin typeface="Arial"/>
                <a:cs typeface="Arial"/>
              </a:rPr>
              <a:t>Feedback</a:t>
            </a:r>
            <a:r>
              <a:rPr lang="id-ID" i="1" spc="-22" dirty="0" smtClean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id-ID" spc="-4" dirty="0" smtClean="0">
                <a:solidFill>
                  <a:schemeClr val="bg1"/>
                </a:solidFill>
                <a:latin typeface="Arial"/>
                <a:cs typeface="Arial"/>
              </a:rPr>
              <a:t>cepat</a:t>
            </a:r>
            <a:endParaRPr lang="id-ID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66" y="228420"/>
            <a:ext cx="1104868" cy="1462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3162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d-ID" b="1" dirty="0" smtClean="0">
                <a:solidFill>
                  <a:schemeClr val="bg1"/>
                </a:solidFill>
                <a:latin typeface="Arial"/>
                <a:cs typeface="Arial"/>
              </a:rPr>
              <a:t>Apakah cepat selalu  lebih baik?</a:t>
            </a:r>
            <a:endParaRPr lang="id-ID" b="1" dirty="0">
              <a:solidFill>
                <a:schemeClr val="bg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66" y="228420"/>
            <a:ext cx="1104868" cy="1462268"/>
          </a:xfrm>
          <a:prstGeom prst="rect">
            <a:avLst/>
          </a:prstGeom>
        </p:spPr>
      </p:pic>
      <p:sp>
        <p:nvSpPr>
          <p:cNvPr id="5" name="object 3"/>
          <p:cNvSpPr/>
          <p:nvPr/>
        </p:nvSpPr>
        <p:spPr>
          <a:xfrm>
            <a:off x="7117976" y="2213706"/>
            <a:ext cx="4235824" cy="266789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588"/>
          </a:p>
        </p:txBody>
      </p:sp>
    </p:spTree>
    <p:extLst>
      <p:ext uri="{BB962C8B-B14F-4D97-AF65-F5344CB8AC3E}">
        <p14:creationId xmlns:p14="http://schemas.microsoft.com/office/powerpoint/2010/main" val="1075930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90634" y="365125"/>
            <a:ext cx="9963166" cy="1325563"/>
          </a:xfrm>
        </p:spPr>
        <p:txBody>
          <a:bodyPr/>
          <a:lstStyle/>
          <a:p>
            <a:pPr algn="ctr"/>
            <a:r>
              <a:rPr lang="id-ID" b="1" spc="-4" dirty="0" smtClean="0">
                <a:solidFill>
                  <a:schemeClr val="bg1"/>
                </a:solidFill>
                <a:latin typeface="Arial"/>
                <a:cs typeface="Arial"/>
              </a:rPr>
              <a:t>Human </a:t>
            </a:r>
            <a:r>
              <a:rPr lang="id-ID" b="1" dirty="0" smtClean="0">
                <a:solidFill>
                  <a:schemeClr val="bg1"/>
                </a:solidFill>
                <a:latin typeface="Arial"/>
                <a:cs typeface="Arial"/>
              </a:rPr>
              <a:t>&amp; </a:t>
            </a:r>
            <a:r>
              <a:rPr lang="id-ID" b="1" spc="-4" dirty="0" smtClean="0">
                <a:solidFill>
                  <a:schemeClr val="bg1"/>
                </a:solidFill>
                <a:latin typeface="Arial"/>
                <a:cs typeface="Arial"/>
              </a:rPr>
              <a:t>System </a:t>
            </a:r>
            <a:r>
              <a:rPr lang="id-ID" b="1" spc="-4" dirty="0" smtClean="0">
                <a:solidFill>
                  <a:schemeClr val="bg1"/>
                </a:solidFill>
                <a:latin typeface="Wingdings"/>
                <a:cs typeface="Wingdings"/>
              </a:rPr>
              <a:t></a:t>
            </a:r>
            <a:r>
              <a:rPr lang="id-ID" b="1" spc="-4" dirty="0" smtClean="0">
                <a:solidFill>
                  <a:schemeClr val="bg1"/>
                </a:solidFill>
                <a:latin typeface="Arial"/>
                <a:cs typeface="Arial"/>
              </a:rPr>
              <a:t>Kaya</a:t>
            </a:r>
            <a:r>
              <a:rPr lang="id-ID" b="1" spc="-9" dirty="0" smtClean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id-ID" b="1" spc="-4" dirty="0" smtClean="0">
                <a:solidFill>
                  <a:schemeClr val="bg1"/>
                </a:solidFill>
                <a:latin typeface="Arial"/>
                <a:cs typeface="Arial"/>
              </a:rPr>
              <a:t>Interaksi</a:t>
            </a:r>
            <a:endParaRPr lang="id-ID" b="1" dirty="0">
              <a:solidFill>
                <a:schemeClr val="bg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66" y="228420"/>
            <a:ext cx="1104868" cy="1462268"/>
          </a:xfrm>
          <a:prstGeom prst="rect">
            <a:avLst/>
          </a:prstGeom>
        </p:spPr>
      </p:pic>
      <p:sp>
        <p:nvSpPr>
          <p:cNvPr id="6" name="object 3"/>
          <p:cNvSpPr/>
          <p:nvPr/>
        </p:nvSpPr>
        <p:spPr>
          <a:xfrm>
            <a:off x="2928902" y="2138510"/>
            <a:ext cx="6886629" cy="396688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588"/>
          </a:p>
        </p:txBody>
      </p:sp>
    </p:spTree>
    <p:extLst>
      <p:ext uri="{BB962C8B-B14F-4D97-AF65-F5344CB8AC3E}">
        <p14:creationId xmlns:p14="http://schemas.microsoft.com/office/powerpoint/2010/main" val="1103636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90634" y="365125"/>
            <a:ext cx="9963166" cy="1325563"/>
          </a:xfrm>
        </p:spPr>
        <p:txBody>
          <a:bodyPr/>
          <a:lstStyle/>
          <a:p>
            <a:pPr algn="ctr"/>
            <a:r>
              <a:rPr lang="id-ID" b="1" spc="-4" dirty="0" smtClean="0">
                <a:solidFill>
                  <a:schemeClr val="bg1"/>
                </a:solidFill>
                <a:latin typeface="Arial"/>
                <a:cs typeface="Arial"/>
              </a:rPr>
              <a:t>Virtual World</a:t>
            </a:r>
            <a:endParaRPr lang="id-ID" b="1" dirty="0">
              <a:solidFill>
                <a:schemeClr val="bg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66" y="228420"/>
            <a:ext cx="1104868" cy="1462268"/>
          </a:xfrm>
          <a:prstGeom prst="rect">
            <a:avLst/>
          </a:prstGeom>
        </p:spPr>
      </p:pic>
      <p:grpSp>
        <p:nvGrpSpPr>
          <p:cNvPr id="5" name="Group 4"/>
          <p:cNvGrpSpPr/>
          <p:nvPr/>
        </p:nvGrpSpPr>
        <p:grpSpPr>
          <a:xfrm>
            <a:off x="2539805" y="1980346"/>
            <a:ext cx="7664824" cy="4211618"/>
            <a:chOff x="2263588" y="1748118"/>
            <a:chExt cx="7664824" cy="4211618"/>
          </a:xfrm>
        </p:grpSpPr>
        <p:sp>
          <p:nvSpPr>
            <p:cNvPr id="7" name="object 3"/>
            <p:cNvSpPr/>
            <p:nvPr/>
          </p:nvSpPr>
          <p:spPr>
            <a:xfrm>
              <a:off x="2263588" y="3966882"/>
              <a:ext cx="3361765" cy="1992854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1588"/>
            </a:p>
          </p:txBody>
        </p:sp>
        <p:sp>
          <p:nvSpPr>
            <p:cNvPr id="8" name="object 4"/>
            <p:cNvSpPr/>
            <p:nvPr/>
          </p:nvSpPr>
          <p:spPr>
            <a:xfrm>
              <a:off x="5827059" y="1748118"/>
              <a:ext cx="4101353" cy="4168588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1588"/>
            </a:p>
          </p:txBody>
        </p:sp>
        <p:sp>
          <p:nvSpPr>
            <p:cNvPr id="9" name="object 5"/>
            <p:cNvSpPr/>
            <p:nvPr/>
          </p:nvSpPr>
          <p:spPr>
            <a:xfrm>
              <a:off x="2263588" y="1748118"/>
              <a:ext cx="3361765" cy="2070847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1588"/>
            </a:p>
          </p:txBody>
        </p:sp>
      </p:grpSp>
    </p:spTree>
    <p:extLst>
      <p:ext uri="{BB962C8B-B14F-4D97-AF65-F5344CB8AC3E}">
        <p14:creationId xmlns:p14="http://schemas.microsoft.com/office/powerpoint/2010/main" val="3226473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90634" y="365125"/>
            <a:ext cx="9963166" cy="1325563"/>
          </a:xfrm>
        </p:spPr>
        <p:txBody>
          <a:bodyPr/>
          <a:lstStyle/>
          <a:p>
            <a:pPr algn="ctr"/>
            <a:r>
              <a:rPr lang="id-ID" b="1" spc="-4" dirty="0" smtClean="0">
                <a:solidFill>
                  <a:schemeClr val="bg1"/>
                </a:solidFill>
                <a:latin typeface="Arial"/>
                <a:cs typeface="Arial"/>
              </a:rPr>
              <a:t>Piranti Masukan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66" y="228420"/>
            <a:ext cx="1104868" cy="146226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60098" y="2285901"/>
            <a:ext cx="8071804" cy="2286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174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94970" y="365125"/>
            <a:ext cx="9858829" cy="1325563"/>
          </a:xfrm>
        </p:spPr>
        <p:txBody>
          <a:bodyPr/>
          <a:lstStyle/>
          <a:p>
            <a:pPr algn="ctr"/>
            <a:r>
              <a:rPr lang="id-ID" b="1" dirty="0" smtClean="0">
                <a:solidFill>
                  <a:schemeClr val="bg1"/>
                </a:solidFill>
                <a:latin typeface="Arial"/>
                <a:cs typeface="Arial"/>
              </a:rPr>
              <a:t>Piranti Masukan Teks</a:t>
            </a:r>
            <a:endParaRPr lang="id-ID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90634" y="1827393"/>
            <a:ext cx="9963166" cy="4733064"/>
          </a:xfrm>
        </p:spPr>
        <p:txBody>
          <a:bodyPr>
            <a:noAutofit/>
          </a:bodyPr>
          <a:lstStyle/>
          <a:p>
            <a:pPr marL="11206" lvl="0" indent="0" algn="just">
              <a:lnSpc>
                <a:spcPct val="150000"/>
              </a:lnSpc>
              <a:spcBef>
                <a:spcPts val="596"/>
              </a:spcBef>
              <a:buNone/>
            </a:pPr>
            <a:r>
              <a:rPr lang="id-ID" sz="2400" b="1" spc="-4" dirty="0">
                <a:solidFill>
                  <a:schemeClr val="bg1"/>
                </a:solidFill>
                <a:latin typeface="Arial"/>
                <a:cs typeface="Arial"/>
              </a:rPr>
              <a:t>Peranti Masukan</a:t>
            </a:r>
            <a:r>
              <a:rPr lang="id-ID" sz="2400" b="1" spc="9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id-ID" sz="2400" b="1" spc="-4" dirty="0">
                <a:solidFill>
                  <a:schemeClr val="bg1"/>
                </a:solidFill>
                <a:latin typeface="Arial"/>
                <a:cs typeface="Arial"/>
              </a:rPr>
              <a:t>Teks:</a:t>
            </a:r>
            <a:endParaRPr lang="id-ID" sz="2400" dirty="0">
              <a:solidFill>
                <a:schemeClr val="bg1"/>
              </a:solidFill>
              <a:latin typeface="Arial"/>
              <a:cs typeface="Arial"/>
            </a:endParaRPr>
          </a:p>
          <a:p>
            <a:pPr marL="313781" lvl="0" indent="-302575" algn="just">
              <a:lnSpc>
                <a:spcPct val="150000"/>
              </a:lnSpc>
              <a:spcBef>
                <a:spcPts val="507"/>
              </a:spcBef>
              <a:buFont typeface="Arial"/>
              <a:buChar char="•"/>
              <a:tabLst>
                <a:tab pos="313221" algn="l"/>
                <a:tab pos="313781" algn="l"/>
              </a:tabLst>
            </a:pPr>
            <a:r>
              <a:rPr lang="id-ID" sz="2400" b="1" spc="-4" dirty="0">
                <a:solidFill>
                  <a:schemeClr val="bg1"/>
                </a:solidFill>
                <a:latin typeface="Arial"/>
                <a:cs typeface="Arial"/>
              </a:rPr>
              <a:t>Keyboard</a:t>
            </a:r>
            <a:endParaRPr lang="id-ID" sz="2400" dirty="0">
              <a:solidFill>
                <a:schemeClr val="bg1"/>
              </a:solidFill>
              <a:latin typeface="Arial"/>
              <a:cs typeface="Arial"/>
            </a:endParaRPr>
          </a:p>
          <a:p>
            <a:pPr marL="313781" lvl="0" indent="-302575" algn="just">
              <a:lnSpc>
                <a:spcPct val="150000"/>
              </a:lnSpc>
              <a:spcBef>
                <a:spcPts val="499"/>
              </a:spcBef>
              <a:buFontTx/>
              <a:buChar char="•"/>
              <a:tabLst>
                <a:tab pos="313221" algn="l"/>
                <a:tab pos="313781" algn="l"/>
              </a:tabLst>
            </a:pPr>
            <a:r>
              <a:rPr lang="id-ID" sz="2400" spc="-4" dirty="0">
                <a:solidFill>
                  <a:schemeClr val="bg1"/>
                </a:solidFill>
                <a:latin typeface="Arial"/>
                <a:cs typeface="Arial"/>
              </a:rPr>
              <a:t>Digunakan untuk inputan berupa </a:t>
            </a:r>
            <a:r>
              <a:rPr lang="id-ID" sz="2400" dirty="0">
                <a:solidFill>
                  <a:schemeClr val="bg1"/>
                </a:solidFill>
                <a:latin typeface="Arial"/>
                <a:cs typeface="Arial"/>
              </a:rPr>
              <a:t>karakter </a:t>
            </a:r>
            <a:r>
              <a:rPr lang="id-ID" sz="2400" spc="-4" dirty="0">
                <a:solidFill>
                  <a:schemeClr val="bg1"/>
                </a:solidFill>
                <a:latin typeface="Arial"/>
                <a:cs typeface="Arial"/>
              </a:rPr>
              <a:t>dan</a:t>
            </a:r>
            <a:r>
              <a:rPr lang="id-ID" sz="2400" spc="88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id-ID" sz="2400" spc="-4" dirty="0">
                <a:solidFill>
                  <a:schemeClr val="bg1"/>
                </a:solidFill>
                <a:latin typeface="Arial"/>
                <a:cs typeface="Arial"/>
              </a:rPr>
              <a:t>perintah</a:t>
            </a:r>
            <a:endParaRPr lang="id-ID" sz="2400" dirty="0">
              <a:solidFill>
                <a:schemeClr val="bg1"/>
              </a:solidFill>
              <a:latin typeface="Arial"/>
              <a:cs typeface="Arial"/>
            </a:endParaRPr>
          </a:p>
          <a:p>
            <a:pPr marL="313781" marR="168658" lvl="0" indent="-302575" algn="just">
              <a:lnSpc>
                <a:spcPct val="150000"/>
              </a:lnSpc>
              <a:spcBef>
                <a:spcPts val="512"/>
              </a:spcBef>
              <a:buFontTx/>
              <a:buChar char="•"/>
              <a:tabLst>
                <a:tab pos="313221" algn="l"/>
                <a:tab pos="313781" algn="l"/>
              </a:tabLst>
            </a:pPr>
            <a:r>
              <a:rPr lang="id-ID" sz="2400" spc="-4" dirty="0">
                <a:solidFill>
                  <a:schemeClr val="bg1"/>
                </a:solidFill>
                <a:latin typeface="Arial"/>
                <a:cs typeface="Arial"/>
              </a:rPr>
              <a:t>Banyak </a:t>
            </a:r>
            <a:r>
              <a:rPr lang="id-ID" sz="2400" dirty="0">
                <a:solidFill>
                  <a:schemeClr val="bg1"/>
                </a:solidFill>
                <a:latin typeface="Arial"/>
                <a:cs typeface="Arial"/>
              </a:rPr>
              <a:t>model </a:t>
            </a:r>
            <a:r>
              <a:rPr lang="id-ID" sz="2400" spc="-4" dirty="0">
                <a:solidFill>
                  <a:schemeClr val="bg1"/>
                </a:solidFill>
                <a:latin typeface="Arial"/>
                <a:cs typeface="Arial"/>
              </a:rPr>
              <a:t>dan bentuk </a:t>
            </a:r>
            <a:r>
              <a:rPr lang="id-ID" sz="2400" dirty="0">
                <a:solidFill>
                  <a:schemeClr val="bg1"/>
                </a:solidFill>
                <a:latin typeface="Arial"/>
                <a:cs typeface="Arial"/>
              </a:rPr>
              <a:t>keyboard yg </a:t>
            </a:r>
            <a:r>
              <a:rPr lang="id-ID" sz="2400" spc="-4" dirty="0">
                <a:solidFill>
                  <a:schemeClr val="bg1"/>
                </a:solidFill>
                <a:latin typeface="Arial"/>
                <a:cs typeface="Arial"/>
              </a:rPr>
              <a:t>dibuat </a:t>
            </a:r>
            <a:r>
              <a:rPr lang="id-ID" sz="2400" dirty="0">
                <a:solidFill>
                  <a:schemeClr val="bg1"/>
                </a:solidFill>
                <a:latin typeface="Arial"/>
                <a:cs typeface="Arial"/>
              </a:rPr>
              <a:t>secara  </a:t>
            </a:r>
            <a:r>
              <a:rPr lang="id-ID" sz="2400" spc="-4" dirty="0">
                <a:solidFill>
                  <a:schemeClr val="bg1"/>
                </a:solidFill>
                <a:latin typeface="Arial"/>
                <a:cs typeface="Arial"/>
              </a:rPr>
              <a:t>ergonomis guna mengurangi RSI (</a:t>
            </a:r>
            <a:r>
              <a:rPr lang="id-ID" sz="2400" i="1" spc="-4" dirty="0">
                <a:solidFill>
                  <a:schemeClr val="bg1"/>
                </a:solidFill>
                <a:latin typeface="Arial"/>
                <a:cs typeface="Arial"/>
              </a:rPr>
              <a:t>Repetitive Strain  Injury</a:t>
            </a:r>
            <a:r>
              <a:rPr lang="id-ID" sz="2400" spc="-4" dirty="0">
                <a:solidFill>
                  <a:schemeClr val="bg1"/>
                </a:solidFill>
                <a:latin typeface="Arial"/>
                <a:cs typeface="Arial"/>
              </a:rPr>
              <a:t>)</a:t>
            </a:r>
            <a:endParaRPr lang="id-ID" sz="24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66" y="228420"/>
            <a:ext cx="1104868" cy="1462268"/>
          </a:xfrm>
          <a:prstGeom prst="rect">
            <a:avLst/>
          </a:prstGeom>
        </p:spPr>
      </p:pic>
      <p:sp>
        <p:nvSpPr>
          <p:cNvPr id="5" name="object 4"/>
          <p:cNvSpPr/>
          <p:nvPr/>
        </p:nvSpPr>
        <p:spPr>
          <a:xfrm>
            <a:off x="7083013" y="5015427"/>
            <a:ext cx="4270786" cy="154503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588"/>
          </a:p>
        </p:txBody>
      </p:sp>
    </p:spTree>
    <p:extLst>
      <p:ext uri="{BB962C8B-B14F-4D97-AF65-F5344CB8AC3E}">
        <p14:creationId xmlns:p14="http://schemas.microsoft.com/office/powerpoint/2010/main" val="974491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94970" y="365125"/>
            <a:ext cx="9858829" cy="1325563"/>
          </a:xfrm>
        </p:spPr>
        <p:txBody>
          <a:bodyPr/>
          <a:lstStyle/>
          <a:p>
            <a:pPr algn="ctr"/>
            <a:r>
              <a:rPr lang="id-ID" b="1" dirty="0" smtClean="0">
                <a:solidFill>
                  <a:schemeClr val="bg1"/>
                </a:solidFill>
                <a:latin typeface="Arial"/>
                <a:cs typeface="Arial"/>
              </a:rPr>
              <a:t>Beberapa Layout keyboard;</a:t>
            </a:r>
            <a:endParaRPr lang="id-ID" b="1" dirty="0">
              <a:solidFill>
                <a:schemeClr val="bg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66" y="228420"/>
            <a:ext cx="1104868" cy="1462268"/>
          </a:xfrm>
          <a:prstGeom prst="rect">
            <a:avLst/>
          </a:prstGeom>
        </p:spPr>
      </p:pic>
      <p:sp>
        <p:nvSpPr>
          <p:cNvPr id="7" name="object 3"/>
          <p:cNvSpPr txBox="1"/>
          <p:nvPr/>
        </p:nvSpPr>
        <p:spPr>
          <a:xfrm>
            <a:off x="2792573" y="2005491"/>
            <a:ext cx="4967621" cy="3206568"/>
          </a:xfrm>
          <a:prstGeom prst="rect">
            <a:avLst/>
          </a:prstGeom>
        </p:spPr>
        <p:txBody>
          <a:bodyPr vert="horz" wrap="square" lIns="0" tIns="42022" rIns="0" bIns="0" rtlCol="0">
            <a:spAutoFit/>
          </a:bodyPr>
          <a:lstStyle/>
          <a:p>
            <a:pPr marL="313781" indent="-302575">
              <a:spcBef>
                <a:spcPts val="331"/>
              </a:spcBef>
              <a:buChar char="•"/>
              <a:tabLst>
                <a:tab pos="313221" algn="l"/>
                <a:tab pos="313781" algn="l"/>
              </a:tabLst>
            </a:pPr>
            <a:r>
              <a:rPr sz="2118" spc="-4" dirty="0">
                <a:solidFill>
                  <a:schemeClr val="bg1"/>
                </a:solidFill>
                <a:latin typeface="Arial"/>
                <a:cs typeface="Arial"/>
              </a:rPr>
              <a:t>QWERTY</a:t>
            </a:r>
            <a:r>
              <a:rPr sz="2118" spc="-13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118" spc="-4" dirty="0">
                <a:solidFill>
                  <a:schemeClr val="bg1"/>
                </a:solidFill>
                <a:latin typeface="Arial"/>
                <a:cs typeface="Arial"/>
              </a:rPr>
              <a:t>layout</a:t>
            </a:r>
            <a:endParaRPr sz="2118" dirty="0">
              <a:solidFill>
                <a:schemeClr val="bg1"/>
              </a:solidFill>
              <a:latin typeface="Arial"/>
              <a:cs typeface="Arial"/>
            </a:endParaRPr>
          </a:p>
          <a:p>
            <a:pPr marL="313781" indent="-302575">
              <a:spcBef>
                <a:spcPts val="243"/>
              </a:spcBef>
              <a:buChar char="•"/>
              <a:tabLst>
                <a:tab pos="313221" algn="l"/>
                <a:tab pos="313781" algn="l"/>
              </a:tabLst>
            </a:pPr>
            <a:r>
              <a:rPr sz="2118" spc="-4" dirty="0">
                <a:solidFill>
                  <a:schemeClr val="bg1"/>
                </a:solidFill>
                <a:latin typeface="Arial"/>
                <a:cs typeface="Arial"/>
              </a:rPr>
              <a:t>AZERTY</a:t>
            </a:r>
            <a:r>
              <a:rPr sz="2118" spc="-66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118" spc="-4" dirty="0">
                <a:solidFill>
                  <a:schemeClr val="bg1"/>
                </a:solidFill>
                <a:latin typeface="Arial"/>
                <a:cs typeface="Arial"/>
              </a:rPr>
              <a:t>layout</a:t>
            </a:r>
            <a:endParaRPr sz="2118" dirty="0">
              <a:solidFill>
                <a:schemeClr val="bg1"/>
              </a:solidFill>
              <a:latin typeface="Arial"/>
              <a:cs typeface="Arial"/>
            </a:endParaRPr>
          </a:p>
          <a:p>
            <a:pPr marL="313781" indent="-302575">
              <a:spcBef>
                <a:spcPts val="256"/>
              </a:spcBef>
              <a:buChar char="•"/>
              <a:tabLst>
                <a:tab pos="313221" algn="l"/>
                <a:tab pos="313781" algn="l"/>
              </a:tabLst>
            </a:pPr>
            <a:r>
              <a:rPr sz="2118" dirty="0">
                <a:solidFill>
                  <a:schemeClr val="bg1"/>
                </a:solidFill>
                <a:latin typeface="Arial"/>
                <a:cs typeface="Arial"/>
              </a:rPr>
              <a:t>Colemak</a:t>
            </a:r>
            <a:r>
              <a:rPr sz="2118" spc="-66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118" spc="-4" dirty="0">
                <a:solidFill>
                  <a:schemeClr val="bg1"/>
                </a:solidFill>
                <a:latin typeface="Arial"/>
                <a:cs typeface="Arial"/>
              </a:rPr>
              <a:t>layout</a:t>
            </a:r>
            <a:endParaRPr sz="2118" dirty="0">
              <a:solidFill>
                <a:schemeClr val="bg1"/>
              </a:solidFill>
              <a:latin typeface="Arial"/>
              <a:cs typeface="Arial"/>
            </a:endParaRPr>
          </a:p>
          <a:p>
            <a:pPr marL="313781" indent="-302575">
              <a:spcBef>
                <a:spcPts val="243"/>
              </a:spcBef>
              <a:buChar char="•"/>
              <a:tabLst>
                <a:tab pos="313221" algn="l"/>
                <a:tab pos="313781" algn="l"/>
              </a:tabLst>
            </a:pPr>
            <a:r>
              <a:rPr sz="2118" spc="-4" dirty="0">
                <a:solidFill>
                  <a:schemeClr val="bg1"/>
                </a:solidFill>
                <a:latin typeface="Arial"/>
                <a:cs typeface="Arial"/>
              </a:rPr>
              <a:t>Neo</a:t>
            </a:r>
            <a:r>
              <a:rPr sz="2118" spc="-9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118" spc="-4" dirty="0">
                <a:solidFill>
                  <a:schemeClr val="bg1"/>
                </a:solidFill>
                <a:latin typeface="Arial"/>
                <a:cs typeface="Arial"/>
              </a:rPr>
              <a:t>layout</a:t>
            </a:r>
            <a:endParaRPr sz="2118" dirty="0">
              <a:solidFill>
                <a:schemeClr val="bg1"/>
              </a:solidFill>
              <a:latin typeface="Arial"/>
              <a:cs typeface="Arial"/>
            </a:endParaRPr>
          </a:p>
          <a:p>
            <a:pPr marL="313781" indent="-302575">
              <a:spcBef>
                <a:spcPts val="251"/>
              </a:spcBef>
              <a:buChar char="•"/>
              <a:tabLst>
                <a:tab pos="313221" algn="l"/>
                <a:tab pos="313781" algn="l"/>
              </a:tabLst>
            </a:pPr>
            <a:r>
              <a:rPr sz="2118" spc="-4" dirty="0">
                <a:solidFill>
                  <a:schemeClr val="bg1"/>
                </a:solidFill>
                <a:latin typeface="Arial"/>
                <a:cs typeface="Arial"/>
              </a:rPr>
              <a:t>Alphabetic</a:t>
            </a:r>
            <a:r>
              <a:rPr sz="2118" spc="4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118" spc="-4" dirty="0">
                <a:solidFill>
                  <a:schemeClr val="bg1"/>
                </a:solidFill>
                <a:latin typeface="Arial"/>
                <a:cs typeface="Arial"/>
              </a:rPr>
              <a:t>layout</a:t>
            </a:r>
            <a:endParaRPr sz="2118" dirty="0">
              <a:solidFill>
                <a:schemeClr val="bg1"/>
              </a:solidFill>
              <a:latin typeface="Arial"/>
              <a:cs typeface="Arial"/>
            </a:endParaRPr>
          </a:p>
          <a:p>
            <a:pPr marL="313781" indent="-302575">
              <a:spcBef>
                <a:spcPts val="256"/>
              </a:spcBef>
              <a:buChar char="•"/>
              <a:tabLst>
                <a:tab pos="313221" algn="l"/>
                <a:tab pos="313781" algn="l"/>
              </a:tabLst>
            </a:pPr>
            <a:r>
              <a:rPr sz="2118" spc="-4" dirty="0">
                <a:solidFill>
                  <a:schemeClr val="bg1"/>
                </a:solidFill>
                <a:latin typeface="Arial"/>
                <a:cs typeface="Arial"/>
              </a:rPr>
              <a:t>DVORAK</a:t>
            </a:r>
            <a:r>
              <a:rPr sz="2118" spc="-13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118" spc="-4" dirty="0">
                <a:solidFill>
                  <a:schemeClr val="bg1"/>
                </a:solidFill>
                <a:latin typeface="Arial"/>
                <a:cs typeface="Arial"/>
              </a:rPr>
              <a:t>layout</a:t>
            </a:r>
            <a:endParaRPr sz="2118" dirty="0">
              <a:solidFill>
                <a:schemeClr val="bg1"/>
              </a:solidFill>
              <a:latin typeface="Arial"/>
              <a:cs typeface="Arial"/>
            </a:endParaRPr>
          </a:p>
          <a:p>
            <a:pPr marL="313781" indent="-302575">
              <a:spcBef>
                <a:spcPts val="243"/>
              </a:spcBef>
              <a:buChar char="•"/>
              <a:tabLst>
                <a:tab pos="313221" algn="l"/>
                <a:tab pos="313781" algn="l"/>
              </a:tabLst>
            </a:pPr>
            <a:r>
              <a:rPr sz="2118" spc="-4" dirty="0">
                <a:solidFill>
                  <a:schemeClr val="bg1"/>
                </a:solidFill>
                <a:latin typeface="Arial"/>
                <a:cs typeface="Arial"/>
              </a:rPr>
              <a:t>Chord</a:t>
            </a:r>
            <a:r>
              <a:rPr sz="2118" spc="-9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118" dirty="0">
                <a:solidFill>
                  <a:schemeClr val="bg1"/>
                </a:solidFill>
                <a:latin typeface="Arial"/>
                <a:cs typeface="Arial"/>
              </a:rPr>
              <a:t>layout</a:t>
            </a:r>
          </a:p>
          <a:p>
            <a:pPr marL="313781" indent="-302575">
              <a:spcBef>
                <a:spcPts val="256"/>
              </a:spcBef>
              <a:buChar char="•"/>
              <a:tabLst>
                <a:tab pos="313221" algn="l"/>
                <a:tab pos="313781" algn="l"/>
              </a:tabLst>
            </a:pPr>
            <a:r>
              <a:rPr sz="2118" spc="-4" dirty="0" err="1">
                <a:solidFill>
                  <a:schemeClr val="bg1"/>
                </a:solidFill>
                <a:latin typeface="Arial"/>
                <a:cs typeface="Arial"/>
              </a:rPr>
              <a:t>Spesial</a:t>
            </a:r>
            <a:r>
              <a:rPr sz="2118" spc="-9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118" dirty="0" smtClean="0">
                <a:solidFill>
                  <a:schemeClr val="bg1"/>
                </a:solidFill>
                <a:latin typeface="Arial"/>
                <a:cs typeface="Arial"/>
              </a:rPr>
              <a:t>keyboard</a:t>
            </a:r>
            <a:endParaRPr sz="2603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254387" indent="-243181">
              <a:buChar char="•"/>
              <a:tabLst>
                <a:tab pos="254387" algn="l"/>
                <a:tab pos="254947" algn="l"/>
              </a:tabLst>
            </a:pPr>
            <a:r>
              <a:rPr sz="2118" spc="-4" dirty="0">
                <a:solidFill>
                  <a:schemeClr val="bg1"/>
                </a:solidFill>
                <a:latin typeface="Arial"/>
                <a:cs typeface="Arial"/>
              </a:rPr>
              <a:t>Keyboard</a:t>
            </a:r>
            <a:r>
              <a:rPr sz="2118" spc="4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118" spc="-4" dirty="0">
                <a:solidFill>
                  <a:schemeClr val="bg1"/>
                </a:solidFill>
                <a:latin typeface="Arial"/>
                <a:cs typeface="Arial"/>
              </a:rPr>
              <a:t>proyeksi/virtual</a:t>
            </a:r>
            <a:endParaRPr sz="2118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7760194" y="1690688"/>
            <a:ext cx="3697941" cy="4050255"/>
            <a:chOff x="6028765" y="1882588"/>
            <a:chExt cx="3697941" cy="4050255"/>
          </a:xfrm>
        </p:grpSpPr>
        <p:sp>
          <p:nvSpPr>
            <p:cNvPr id="9" name="object 4"/>
            <p:cNvSpPr/>
            <p:nvPr/>
          </p:nvSpPr>
          <p:spPr>
            <a:xfrm>
              <a:off x="6028765" y="1882588"/>
              <a:ext cx="3697941" cy="2554941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1588"/>
            </a:p>
          </p:txBody>
        </p:sp>
        <p:sp>
          <p:nvSpPr>
            <p:cNvPr id="10" name="object 5"/>
            <p:cNvSpPr/>
            <p:nvPr/>
          </p:nvSpPr>
          <p:spPr>
            <a:xfrm>
              <a:off x="6028765" y="4504765"/>
              <a:ext cx="3630706" cy="1428078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1588"/>
            </a:p>
          </p:txBody>
        </p:sp>
      </p:grpSp>
    </p:spTree>
    <p:extLst>
      <p:ext uri="{BB962C8B-B14F-4D97-AF65-F5344CB8AC3E}">
        <p14:creationId xmlns:p14="http://schemas.microsoft.com/office/powerpoint/2010/main" val="2226478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94970" y="365125"/>
            <a:ext cx="9858829" cy="1325563"/>
          </a:xfrm>
        </p:spPr>
        <p:txBody>
          <a:bodyPr/>
          <a:lstStyle/>
          <a:p>
            <a:pPr algn="ctr"/>
            <a:r>
              <a:rPr lang="id-ID" b="1" dirty="0" smtClean="0">
                <a:solidFill>
                  <a:schemeClr val="bg1"/>
                </a:solidFill>
                <a:latin typeface="Arial"/>
                <a:cs typeface="Arial"/>
              </a:rPr>
              <a:t>Aspek Ergonomik Keyboard</a:t>
            </a:r>
            <a:endParaRPr lang="id-ID" b="1" dirty="0">
              <a:solidFill>
                <a:schemeClr val="bg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66" y="228420"/>
            <a:ext cx="1104868" cy="1462268"/>
          </a:xfrm>
          <a:prstGeom prst="rect">
            <a:avLst/>
          </a:prstGeom>
        </p:spPr>
      </p:pic>
      <p:sp>
        <p:nvSpPr>
          <p:cNvPr id="11" name="object 3"/>
          <p:cNvSpPr/>
          <p:nvPr/>
        </p:nvSpPr>
        <p:spPr>
          <a:xfrm>
            <a:off x="2860913" y="2337867"/>
            <a:ext cx="7126941" cy="410269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588"/>
          </a:p>
        </p:txBody>
      </p:sp>
    </p:spTree>
    <p:extLst>
      <p:ext uri="{BB962C8B-B14F-4D97-AF65-F5344CB8AC3E}">
        <p14:creationId xmlns:p14="http://schemas.microsoft.com/office/powerpoint/2010/main" val="1395483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94970" y="365125"/>
            <a:ext cx="9858829" cy="1325563"/>
          </a:xfrm>
        </p:spPr>
        <p:txBody>
          <a:bodyPr/>
          <a:lstStyle/>
          <a:p>
            <a:pPr algn="ctr"/>
            <a:r>
              <a:rPr lang="id-ID" b="1" dirty="0" smtClean="0">
                <a:solidFill>
                  <a:schemeClr val="bg1"/>
                </a:solidFill>
                <a:latin typeface="Arial"/>
                <a:cs typeface="Arial"/>
              </a:rPr>
              <a:t>Keyboard pada Perangkat</a:t>
            </a:r>
            <a:br>
              <a:rPr lang="id-ID" b="1" dirty="0" smtClean="0">
                <a:solidFill>
                  <a:schemeClr val="bg1"/>
                </a:solidFill>
                <a:latin typeface="Arial"/>
                <a:cs typeface="Arial"/>
              </a:rPr>
            </a:br>
            <a:r>
              <a:rPr lang="id-ID" b="1" dirty="0" smtClean="0">
                <a:solidFill>
                  <a:schemeClr val="bg1"/>
                </a:solidFill>
                <a:latin typeface="Arial"/>
                <a:cs typeface="Arial"/>
              </a:rPr>
              <a:t>Handphone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66" y="228420"/>
            <a:ext cx="1104868" cy="1462268"/>
          </a:xfrm>
          <a:prstGeom prst="rect">
            <a:avLst/>
          </a:prstGeom>
        </p:spPr>
      </p:pic>
      <p:grpSp>
        <p:nvGrpSpPr>
          <p:cNvPr id="5" name="Group 4"/>
          <p:cNvGrpSpPr/>
          <p:nvPr/>
        </p:nvGrpSpPr>
        <p:grpSpPr>
          <a:xfrm>
            <a:off x="2534770" y="1796079"/>
            <a:ext cx="7393642" cy="3944470"/>
            <a:chOff x="2534770" y="1796079"/>
            <a:chExt cx="7393642" cy="3944470"/>
          </a:xfrm>
        </p:grpSpPr>
        <p:sp>
          <p:nvSpPr>
            <p:cNvPr id="6" name="object 3"/>
            <p:cNvSpPr txBox="1"/>
            <p:nvPr/>
          </p:nvSpPr>
          <p:spPr>
            <a:xfrm>
              <a:off x="2534770" y="1796079"/>
              <a:ext cx="3825688" cy="769396"/>
            </a:xfrm>
            <a:prstGeom prst="rect">
              <a:avLst/>
            </a:prstGeom>
          </p:spPr>
          <p:txBody>
            <a:bodyPr vert="horz" wrap="square" lIns="0" tIns="11766" rIns="0" bIns="0" rtlCol="0">
              <a:spAutoFit/>
            </a:bodyPr>
            <a:lstStyle/>
            <a:p>
              <a:pPr marL="11206">
                <a:spcBef>
                  <a:spcPts val="93"/>
                </a:spcBef>
              </a:pPr>
              <a:r>
                <a:rPr sz="1765" b="1" spc="-4" dirty="0">
                  <a:solidFill>
                    <a:schemeClr val="bg1"/>
                  </a:solidFill>
                  <a:latin typeface="Arial"/>
                  <a:cs typeface="Arial"/>
                </a:rPr>
                <a:t>Phone </a:t>
              </a:r>
              <a:r>
                <a:rPr sz="1765" b="1" dirty="0">
                  <a:solidFill>
                    <a:schemeClr val="bg1"/>
                  </a:solidFill>
                  <a:latin typeface="Arial"/>
                  <a:cs typeface="Arial"/>
                </a:rPr>
                <a:t>pad and T9</a:t>
              </a:r>
              <a:r>
                <a:rPr sz="1765" b="1" spc="-31" dirty="0">
                  <a:solidFill>
                    <a:schemeClr val="bg1"/>
                  </a:solidFill>
                  <a:latin typeface="Arial"/>
                  <a:cs typeface="Arial"/>
                </a:rPr>
                <a:t> </a:t>
              </a:r>
              <a:r>
                <a:rPr sz="1765" b="1" dirty="0">
                  <a:solidFill>
                    <a:schemeClr val="bg1"/>
                  </a:solidFill>
                  <a:latin typeface="Arial"/>
                  <a:cs typeface="Arial"/>
                </a:rPr>
                <a:t>entry</a:t>
              </a:r>
              <a:endParaRPr sz="1765" dirty="0">
                <a:solidFill>
                  <a:schemeClr val="bg1"/>
                </a:solidFill>
                <a:latin typeface="Arial"/>
                <a:cs typeface="Arial"/>
              </a:endParaRPr>
            </a:p>
            <a:p>
              <a:pPr marL="313781" marR="4483" indent="-302575">
                <a:lnSpc>
                  <a:spcPct val="80000"/>
                </a:lnSpc>
                <a:spcBef>
                  <a:spcPts val="424"/>
                </a:spcBef>
                <a:buChar char="•"/>
                <a:tabLst>
                  <a:tab pos="313221" algn="l"/>
                  <a:tab pos="313781" algn="l"/>
                </a:tabLst>
              </a:pPr>
              <a:r>
                <a:rPr sz="1765" spc="-4" dirty="0">
                  <a:solidFill>
                    <a:schemeClr val="bg1"/>
                  </a:solidFill>
                  <a:latin typeface="Arial"/>
                  <a:cs typeface="Arial"/>
                </a:rPr>
                <a:t>Menggunakan </a:t>
              </a:r>
              <a:r>
                <a:rPr sz="1765" dirty="0">
                  <a:solidFill>
                    <a:schemeClr val="bg1"/>
                  </a:solidFill>
                  <a:latin typeface="Arial"/>
                  <a:cs typeface="Arial"/>
                </a:rPr>
                <a:t>key </a:t>
              </a:r>
              <a:r>
                <a:rPr sz="1765" spc="-4" dirty="0">
                  <a:solidFill>
                    <a:schemeClr val="bg1"/>
                  </a:solidFill>
                  <a:latin typeface="Arial"/>
                  <a:cs typeface="Arial"/>
                </a:rPr>
                <a:t>numerik dengan  </a:t>
              </a:r>
              <a:r>
                <a:rPr sz="1765" dirty="0">
                  <a:solidFill>
                    <a:schemeClr val="bg1"/>
                  </a:solidFill>
                  <a:latin typeface="Arial"/>
                  <a:cs typeface="Arial"/>
                </a:rPr>
                <a:t>beberapa kali</a:t>
              </a:r>
              <a:r>
                <a:rPr sz="1765" spc="-35" dirty="0">
                  <a:solidFill>
                    <a:schemeClr val="bg1"/>
                  </a:solidFill>
                  <a:latin typeface="Arial"/>
                  <a:cs typeface="Arial"/>
                </a:rPr>
                <a:t> </a:t>
              </a:r>
              <a:r>
                <a:rPr sz="1765" spc="-4" dirty="0">
                  <a:solidFill>
                    <a:schemeClr val="bg1"/>
                  </a:solidFill>
                  <a:latin typeface="Arial"/>
                  <a:cs typeface="Arial"/>
                </a:rPr>
                <a:t>pencetan</a:t>
              </a:r>
              <a:endParaRPr sz="1765" dirty="0">
                <a:solidFill>
                  <a:schemeClr val="bg1"/>
                </a:solidFill>
                <a:latin typeface="Arial"/>
                <a:cs typeface="Arial"/>
              </a:endParaRPr>
            </a:p>
          </p:txBody>
        </p:sp>
        <p:sp>
          <p:nvSpPr>
            <p:cNvPr id="7" name="object 4"/>
            <p:cNvSpPr txBox="1"/>
            <p:nvPr/>
          </p:nvSpPr>
          <p:spPr>
            <a:xfrm>
              <a:off x="2837329" y="2549113"/>
              <a:ext cx="880222" cy="1098332"/>
            </a:xfrm>
            <a:prstGeom prst="rect">
              <a:avLst/>
            </a:prstGeom>
          </p:spPr>
          <p:txBody>
            <a:bodyPr vert="horz" wrap="square" lIns="0" tIns="11766" rIns="0" bIns="0" rtlCol="0">
              <a:spAutoFit/>
            </a:bodyPr>
            <a:lstStyle/>
            <a:p>
              <a:pPr marL="11206" marR="4483">
                <a:spcBef>
                  <a:spcPts val="93"/>
                </a:spcBef>
              </a:pPr>
              <a:r>
                <a:rPr sz="1765" dirty="0">
                  <a:solidFill>
                    <a:schemeClr val="bg1"/>
                  </a:solidFill>
                  <a:latin typeface="Arial"/>
                  <a:cs typeface="Arial"/>
                </a:rPr>
                <a:t>2 </a:t>
              </a:r>
              <a:r>
                <a:rPr sz="1765" dirty="0" smtClean="0">
                  <a:solidFill>
                    <a:schemeClr val="bg1"/>
                  </a:solidFill>
                  <a:latin typeface="Arial"/>
                  <a:cs typeface="Arial"/>
                </a:rPr>
                <a:t>- </a:t>
              </a:r>
              <a:r>
                <a:rPr sz="1765" dirty="0">
                  <a:solidFill>
                    <a:schemeClr val="bg1"/>
                  </a:solidFill>
                  <a:latin typeface="Arial"/>
                  <a:cs typeface="Arial"/>
                </a:rPr>
                <a:t>a b</a:t>
              </a:r>
              <a:r>
                <a:rPr sz="1765" spc="-115" dirty="0">
                  <a:solidFill>
                    <a:schemeClr val="bg1"/>
                  </a:solidFill>
                  <a:latin typeface="Arial"/>
                  <a:cs typeface="Arial"/>
                </a:rPr>
                <a:t> </a:t>
              </a:r>
              <a:r>
                <a:rPr sz="1765" dirty="0">
                  <a:solidFill>
                    <a:schemeClr val="bg1"/>
                  </a:solidFill>
                  <a:latin typeface="Arial"/>
                  <a:cs typeface="Arial"/>
                </a:rPr>
                <a:t>c  3 - d e f  4 - g h i  5 - j k</a:t>
              </a:r>
              <a:r>
                <a:rPr sz="1765" spc="-71" dirty="0">
                  <a:solidFill>
                    <a:schemeClr val="bg1"/>
                  </a:solidFill>
                  <a:latin typeface="Arial"/>
                  <a:cs typeface="Arial"/>
                </a:rPr>
                <a:t> </a:t>
              </a:r>
              <a:r>
                <a:rPr sz="1765" dirty="0">
                  <a:solidFill>
                    <a:schemeClr val="bg1"/>
                  </a:solidFill>
                  <a:latin typeface="Arial"/>
                  <a:cs typeface="Arial"/>
                </a:rPr>
                <a:t>l</a:t>
              </a:r>
            </a:p>
          </p:txBody>
        </p:sp>
        <p:sp>
          <p:nvSpPr>
            <p:cNvPr id="8" name="object 5"/>
            <p:cNvSpPr txBox="1"/>
            <p:nvPr/>
          </p:nvSpPr>
          <p:spPr>
            <a:xfrm>
              <a:off x="4334295" y="2549113"/>
              <a:ext cx="1053913" cy="1098332"/>
            </a:xfrm>
            <a:prstGeom prst="rect">
              <a:avLst/>
            </a:prstGeom>
          </p:spPr>
          <p:txBody>
            <a:bodyPr vert="horz" wrap="square" lIns="0" tIns="11766" rIns="0" bIns="0" rtlCol="0">
              <a:spAutoFit/>
            </a:bodyPr>
            <a:lstStyle/>
            <a:p>
              <a:pPr marL="11206" marR="91892" indent="38662" algn="just">
                <a:spcBef>
                  <a:spcPts val="93"/>
                </a:spcBef>
              </a:pPr>
              <a:r>
                <a:rPr sz="1765" dirty="0">
                  <a:solidFill>
                    <a:schemeClr val="bg1"/>
                  </a:solidFill>
                  <a:latin typeface="Arial"/>
                  <a:cs typeface="Arial"/>
                </a:rPr>
                <a:t>6 - </a:t>
              </a:r>
              <a:r>
                <a:rPr sz="1765" spc="4" dirty="0">
                  <a:solidFill>
                    <a:schemeClr val="bg1"/>
                  </a:solidFill>
                  <a:latin typeface="Arial"/>
                  <a:cs typeface="Arial"/>
                </a:rPr>
                <a:t>m </a:t>
              </a:r>
              <a:r>
                <a:rPr sz="1765" dirty="0">
                  <a:solidFill>
                    <a:schemeClr val="bg1"/>
                  </a:solidFill>
                  <a:latin typeface="Arial"/>
                  <a:cs typeface="Arial"/>
                </a:rPr>
                <a:t>n o  </a:t>
              </a:r>
              <a:r>
                <a:rPr sz="1765" dirty="0" smtClean="0">
                  <a:solidFill>
                    <a:schemeClr val="bg1"/>
                  </a:solidFill>
                  <a:latin typeface="Arial"/>
                  <a:cs typeface="Arial"/>
                </a:rPr>
                <a:t>  7 </a:t>
              </a:r>
              <a:r>
                <a:rPr sz="1765" dirty="0">
                  <a:solidFill>
                    <a:schemeClr val="bg1"/>
                  </a:solidFill>
                  <a:latin typeface="Arial"/>
                  <a:cs typeface="Arial"/>
                </a:rPr>
                <a:t>- p q r</a:t>
              </a:r>
              <a:r>
                <a:rPr sz="1765" spc="-128" dirty="0">
                  <a:solidFill>
                    <a:schemeClr val="bg1"/>
                  </a:solidFill>
                  <a:latin typeface="Arial"/>
                  <a:cs typeface="Arial"/>
                </a:rPr>
                <a:t> </a:t>
              </a:r>
              <a:r>
                <a:rPr sz="1765" dirty="0">
                  <a:solidFill>
                    <a:schemeClr val="bg1"/>
                  </a:solidFill>
                  <a:latin typeface="Arial"/>
                  <a:cs typeface="Arial"/>
                </a:rPr>
                <a:t>s  8 - t u</a:t>
              </a:r>
              <a:r>
                <a:rPr sz="1765" spc="-93" dirty="0">
                  <a:solidFill>
                    <a:schemeClr val="bg1"/>
                  </a:solidFill>
                  <a:latin typeface="Arial"/>
                  <a:cs typeface="Arial"/>
                </a:rPr>
                <a:t> </a:t>
              </a:r>
              <a:r>
                <a:rPr sz="1765" dirty="0">
                  <a:solidFill>
                    <a:schemeClr val="bg1"/>
                  </a:solidFill>
                  <a:latin typeface="Arial"/>
                  <a:cs typeface="Arial"/>
                </a:rPr>
                <a:t>v</a:t>
              </a:r>
            </a:p>
            <a:p>
              <a:pPr marL="36421" algn="just"/>
              <a:r>
                <a:rPr sz="1765" dirty="0">
                  <a:solidFill>
                    <a:schemeClr val="bg1"/>
                  </a:solidFill>
                  <a:latin typeface="Arial"/>
                  <a:cs typeface="Arial"/>
                </a:rPr>
                <a:t>9 - </a:t>
              </a:r>
              <a:r>
                <a:rPr sz="1765" spc="4" dirty="0">
                  <a:solidFill>
                    <a:schemeClr val="bg1"/>
                  </a:solidFill>
                  <a:latin typeface="Arial"/>
                  <a:cs typeface="Arial"/>
                </a:rPr>
                <a:t>w </a:t>
              </a:r>
              <a:r>
                <a:rPr sz="1765" dirty="0">
                  <a:solidFill>
                    <a:schemeClr val="bg1"/>
                  </a:solidFill>
                  <a:latin typeface="Arial"/>
                  <a:cs typeface="Arial"/>
                </a:rPr>
                <a:t>x y</a:t>
              </a:r>
              <a:r>
                <a:rPr sz="1765" spc="-132" dirty="0">
                  <a:solidFill>
                    <a:schemeClr val="bg1"/>
                  </a:solidFill>
                  <a:latin typeface="Arial"/>
                  <a:cs typeface="Arial"/>
                </a:rPr>
                <a:t> </a:t>
              </a:r>
              <a:r>
                <a:rPr sz="1765" dirty="0">
                  <a:solidFill>
                    <a:schemeClr val="bg1"/>
                  </a:solidFill>
                  <a:latin typeface="Arial"/>
                  <a:cs typeface="Arial"/>
                </a:rPr>
                <a:t>z</a:t>
              </a:r>
            </a:p>
          </p:txBody>
        </p:sp>
        <p:sp>
          <p:nvSpPr>
            <p:cNvPr id="9" name="object 6"/>
            <p:cNvSpPr txBox="1"/>
            <p:nvPr/>
          </p:nvSpPr>
          <p:spPr>
            <a:xfrm>
              <a:off x="2534770" y="3893820"/>
              <a:ext cx="4209490" cy="1799934"/>
            </a:xfrm>
            <a:prstGeom prst="rect">
              <a:avLst/>
            </a:prstGeom>
          </p:spPr>
          <p:txBody>
            <a:bodyPr vert="horz" wrap="square" lIns="0" tIns="11766" rIns="0" bIns="0" rtlCol="0">
              <a:spAutoFit/>
            </a:bodyPr>
            <a:lstStyle/>
            <a:p>
              <a:pPr marL="11206">
                <a:spcBef>
                  <a:spcPts val="93"/>
                </a:spcBef>
              </a:pPr>
              <a:r>
                <a:rPr sz="1765" b="1" dirty="0">
                  <a:solidFill>
                    <a:schemeClr val="bg1"/>
                  </a:solidFill>
                  <a:latin typeface="Arial"/>
                  <a:cs typeface="Arial"/>
                </a:rPr>
                <a:t>T9 </a:t>
              </a:r>
              <a:r>
                <a:rPr sz="1765" b="1" spc="-4" dirty="0">
                  <a:solidFill>
                    <a:schemeClr val="bg1"/>
                  </a:solidFill>
                  <a:latin typeface="Arial"/>
                  <a:cs typeface="Arial"/>
                </a:rPr>
                <a:t>predictive</a:t>
              </a:r>
              <a:r>
                <a:rPr sz="1765" b="1" spc="-13" dirty="0">
                  <a:solidFill>
                    <a:schemeClr val="bg1"/>
                  </a:solidFill>
                  <a:latin typeface="Arial"/>
                  <a:cs typeface="Arial"/>
                </a:rPr>
                <a:t> </a:t>
              </a:r>
              <a:r>
                <a:rPr sz="1765" b="1" dirty="0">
                  <a:solidFill>
                    <a:schemeClr val="bg1"/>
                  </a:solidFill>
                  <a:latin typeface="Arial"/>
                  <a:cs typeface="Arial"/>
                </a:rPr>
                <a:t>entry</a:t>
              </a:r>
              <a:endParaRPr sz="1765" dirty="0">
                <a:solidFill>
                  <a:schemeClr val="bg1"/>
                </a:solidFill>
                <a:latin typeface="Arial"/>
                <a:cs typeface="Arial"/>
              </a:endParaRPr>
            </a:p>
            <a:p>
              <a:pPr marL="313781" marR="264473" indent="-302575">
                <a:lnSpc>
                  <a:spcPct val="80000"/>
                </a:lnSpc>
                <a:spcBef>
                  <a:spcPts val="424"/>
                </a:spcBef>
                <a:buChar char="•"/>
                <a:tabLst>
                  <a:tab pos="313221" algn="l"/>
                  <a:tab pos="313781" algn="l"/>
                </a:tabLst>
              </a:pPr>
              <a:r>
                <a:rPr sz="1765" dirty="0">
                  <a:solidFill>
                    <a:schemeClr val="bg1"/>
                  </a:solidFill>
                  <a:latin typeface="Arial"/>
                  <a:cs typeface="Arial"/>
                </a:rPr>
                <a:t>Ketikan </a:t>
              </a:r>
              <a:r>
                <a:rPr sz="1765" spc="-4" dirty="0">
                  <a:solidFill>
                    <a:schemeClr val="bg1"/>
                  </a:solidFill>
                  <a:latin typeface="Arial"/>
                  <a:cs typeface="Arial"/>
                </a:rPr>
                <a:t>layaknya satu </a:t>
              </a:r>
              <a:r>
                <a:rPr sz="1765" dirty="0">
                  <a:solidFill>
                    <a:schemeClr val="bg1"/>
                  </a:solidFill>
                  <a:latin typeface="Arial"/>
                  <a:cs typeface="Arial"/>
                </a:rPr>
                <a:t>key </a:t>
              </a:r>
              <a:r>
                <a:rPr sz="1765" spc="-4" dirty="0">
                  <a:solidFill>
                    <a:schemeClr val="bg1"/>
                  </a:solidFill>
                  <a:latin typeface="Arial"/>
                  <a:cs typeface="Arial"/>
                </a:rPr>
                <a:t>untuk tiap  </a:t>
              </a:r>
              <a:r>
                <a:rPr sz="1765" dirty="0">
                  <a:solidFill>
                    <a:schemeClr val="bg1"/>
                  </a:solidFill>
                  <a:latin typeface="Arial"/>
                  <a:cs typeface="Arial"/>
                </a:rPr>
                <a:t>huruf</a:t>
              </a:r>
            </a:p>
            <a:p>
              <a:pPr marL="313781" marR="4483" indent="-302575">
                <a:lnSpc>
                  <a:spcPts val="1703"/>
                </a:lnSpc>
                <a:spcBef>
                  <a:spcPts val="401"/>
                </a:spcBef>
                <a:buChar char="•"/>
                <a:tabLst>
                  <a:tab pos="313221" algn="l"/>
                  <a:tab pos="313781" algn="l"/>
                </a:tabLst>
              </a:pPr>
              <a:r>
                <a:rPr sz="1765" spc="-4" dirty="0">
                  <a:solidFill>
                    <a:schemeClr val="bg1"/>
                  </a:solidFill>
                  <a:latin typeface="Arial"/>
                  <a:cs typeface="Arial"/>
                </a:rPr>
                <a:t>Menggunakan kamus untuk “menebak”  </a:t>
              </a:r>
              <a:r>
                <a:rPr sz="1765" dirty="0">
                  <a:solidFill>
                    <a:schemeClr val="bg1"/>
                  </a:solidFill>
                  <a:latin typeface="Arial"/>
                  <a:cs typeface="Arial"/>
                </a:rPr>
                <a:t>kata yang</a:t>
              </a:r>
              <a:r>
                <a:rPr sz="1765" spc="-31" dirty="0">
                  <a:solidFill>
                    <a:schemeClr val="bg1"/>
                  </a:solidFill>
                  <a:latin typeface="Arial"/>
                  <a:cs typeface="Arial"/>
                </a:rPr>
                <a:t> </a:t>
              </a:r>
              <a:r>
                <a:rPr sz="1765" spc="-4" dirty="0">
                  <a:solidFill>
                    <a:schemeClr val="bg1"/>
                  </a:solidFill>
                  <a:latin typeface="Arial"/>
                  <a:cs typeface="Arial"/>
                </a:rPr>
                <a:t>tepat</a:t>
              </a:r>
              <a:endParaRPr sz="1765" dirty="0">
                <a:solidFill>
                  <a:schemeClr val="bg1"/>
                </a:solidFill>
                <a:latin typeface="Arial"/>
                <a:cs typeface="Arial"/>
              </a:endParaRPr>
            </a:p>
            <a:p>
              <a:pPr marL="313781">
                <a:spcBef>
                  <a:spcPts val="13"/>
                </a:spcBef>
              </a:pPr>
              <a:r>
                <a:rPr sz="1765" i="1" dirty="0">
                  <a:solidFill>
                    <a:schemeClr val="bg1"/>
                  </a:solidFill>
                  <a:latin typeface="Arial"/>
                  <a:cs typeface="Arial"/>
                </a:rPr>
                <a:t>hello = 43556</a:t>
              </a:r>
              <a:r>
                <a:rPr sz="1765" i="1" spc="-40" dirty="0">
                  <a:solidFill>
                    <a:schemeClr val="bg1"/>
                  </a:solidFill>
                  <a:latin typeface="Arial"/>
                  <a:cs typeface="Arial"/>
                </a:rPr>
                <a:t> </a:t>
              </a:r>
              <a:r>
                <a:rPr sz="1765" i="1" spc="4" dirty="0">
                  <a:solidFill>
                    <a:schemeClr val="bg1"/>
                  </a:solidFill>
                  <a:latin typeface="Arial"/>
                  <a:cs typeface="Arial"/>
                </a:rPr>
                <a:t>…</a:t>
              </a:r>
              <a:endParaRPr sz="1765" dirty="0">
                <a:solidFill>
                  <a:schemeClr val="bg1"/>
                </a:solidFill>
                <a:latin typeface="Arial"/>
                <a:cs typeface="Arial"/>
              </a:endParaRPr>
            </a:p>
            <a:p>
              <a:pPr marL="319945"/>
              <a:r>
                <a:rPr sz="1765" i="1" spc="-4" dirty="0">
                  <a:solidFill>
                    <a:schemeClr val="bg1"/>
                  </a:solidFill>
                  <a:latin typeface="Arial"/>
                  <a:cs typeface="Arial"/>
                </a:rPr>
                <a:t>tapi </a:t>
              </a:r>
              <a:r>
                <a:rPr sz="1765" i="1" dirty="0">
                  <a:solidFill>
                    <a:schemeClr val="bg1"/>
                  </a:solidFill>
                  <a:latin typeface="Arial"/>
                  <a:cs typeface="Arial"/>
                </a:rPr>
                <a:t>26 </a:t>
              </a:r>
              <a:r>
                <a:rPr sz="1765" i="1" spc="-4" dirty="0">
                  <a:solidFill>
                    <a:schemeClr val="bg1"/>
                  </a:solidFill>
                  <a:latin typeface="Arial"/>
                  <a:cs typeface="Arial"/>
                </a:rPr>
                <a:t>-&gt; menu </a:t>
              </a:r>
              <a:r>
                <a:rPr sz="1765" i="1" dirty="0">
                  <a:solidFill>
                    <a:schemeClr val="bg1"/>
                  </a:solidFill>
                  <a:latin typeface="Arial"/>
                  <a:cs typeface="Arial"/>
                </a:rPr>
                <a:t>‘am’ atau</a:t>
              </a:r>
              <a:r>
                <a:rPr sz="1765" i="1" spc="-71" dirty="0">
                  <a:solidFill>
                    <a:schemeClr val="bg1"/>
                  </a:solidFill>
                  <a:latin typeface="Arial"/>
                  <a:cs typeface="Arial"/>
                </a:rPr>
                <a:t> </a:t>
              </a:r>
              <a:r>
                <a:rPr sz="1765" i="1" dirty="0">
                  <a:solidFill>
                    <a:schemeClr val="bg1"/>
                  </a:solidFill>
                  <a:latin typeface="Arial"/>
                  <a:cs typeface="Arial"/>
                </a:rPr>
                <a:t>‘an’</a:t>
              </a:r>
              <a:endParaRPr sz="1765" dirty="0">
                <a:solidFill>
                  <a:schemeClr val="bg1"/>
                </a:solidFill>
                <a:latin typeface="Arial"/>
                <a:cs typeface="Arial"/>
              </a:endParaRPr>
            </a:p>
          </p:txBody>
        </p:sp>
        <p:sp>
          <p:nvSpPr>
            <p:cNvPr id="10" name="object 7"/>
            <p:cNvSpPr/>
            <p:nvPr/>
          </p:nvSpPr>
          <p:spPr>
            <a:xfrm>
              <a:off x="6835588" y="1840902"/>
              <a:ext cx="3092824" cy="3899647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1588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72018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94970" y="365125"/>
            <a:ext cx="9858829" cy="1325563"/>
          </a:xfrm>
        </p:spPr>
        <p:txBody>
          <a:bodyPr/>
          <a:lstStyle/>
          <a:p>
            <a:pPr algn="ctr"/>
            <a:r>
              <a:rPr lang="id-ID" b="1" dirty="0" smtClean="0">
                <a:solidFill>
                  <a:schemeClr val="bg1"/>
                </a:solidFill>
                <a:latin typeface="Arial"/>
                <a:cs typeface="Arial"/>
              </a:rPr>
              <a:t>Keypad Numerik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66" y="228420"/>
            <a:ext cx="1104868" cy="1462268"/>
          </a:xfrm>
          <a:prstGeom prst="rect">
            <a:avLst/>
          </a:prstGeom>
        </p:spPr>
      </p:pic>
      <p:grpSp>
        <p:nvGrpSpPr>
          <p:cNvPr id="11" name="Group 10"/>
          <p:cNvGrpSpPr/>
          <p:nvPr/>
        </p:nvGrpSpPr>
        <p:grpSpPr>
          <a:xfrm>
            <a:off x="2760060" y="2181511"/>
            <a:ext cx="7328647" cy="4156109"/>
            <a:chOff x="2465294" y="1760597"/>
            <a:chExt cx="7328647" cy="4156109"/>
          </a:xfrm>
        </p:grpSpPr>
        <p:sp>
          <p:nvSpPr>
            <p:cNvPr id="12" name="object 3"/>
            <p:cNvSpPr txBox="1"/>
            <p:nvPr/>
          </p:nvSpPr>
          <p:spPr>
            <a:xfrm>
              <a:off x="2534770" y="1760597"/>
              <a:ext cx="6037729" cy="2094665"/>
            </a:xfrm>
            <a:prstGeom prst="rect">
              <a:avLst/>
            </a:prstGeom>
          </p:spPr>
          <p:txBody>
            <a:bodyPr vert="horz" wrap="square" lIns="0" tIns="86285" rIns="0" bIns="0" rtlCol="0">
              <a:spAutoFit/>
            </a:bodyPr>
            <a:lstStyle/>
            <a:p>
              <a:pPr marL="313781" indent="-302575" algn="just">
                <a:spcBef>
                  <a:spcPts val="679"/>
                </a:spcBef>
                <a:buChar char="•"/>
                <a:tabLst>
                  <a:tab pos="313221" algn="l"/>
                  <a:tab pos="313781" algn="l"/>
                </a:tabLst>
              </a:pPr>
              <a:r>
                <a:rPr sz="2471" spc="-4" dirty="0">
                  <a:solidFill>
                    <a:schemeClr val="bg1"/>
                  </a:solidFill>
                  <a:latin typeface="Arial"/>
                  <a:cs typeface="Arial"/>
                </a:rPr>
                <a:t>Untuk </a:t>
              </a:r>
              <a:r>
                <a:rPr sz="2471" dirty="0">
                  <a:solidFill>
                    <a:schemeClr val="bg1"/>
                  </a:solidFill>
                  <a:latin typeface="Arial"/>
                  <a:cs typeface="Arial"/>
                </a:rPr>
                <a:t>memasukkan angka dengan</a:t>
              </a:r>
              <a:r>
                <a:rPr sz="2471" spc="-22" dirty="0">
                  <a:solidFill>
                    <a:schemeClr val="bg1"/>
                  </a:solidFill>
                  <a:latin typeface="Arial"/>
                  <a:cs typeface="Arial"/>
                </a:rPr>
                <a:t> </a:t>
              </a:r>
              <a:r>
                <a:rPr sz="2471" dirty="0">
                  <a:solidFill>
                    <a:schemeClr val="bg1"/>
                  </a:solidFill>
                  <a:latin typeface="Arial"/>
                  <a:cs typeface="Arial"/>
                </a:rPr>
                <a:t>cepat</a:t>
              </a:r>
            </a:p>
            <a:p>
              <a:pPr marL="667346" lvl="1" indent="-252706" algn="just">
                <a:spcBef>
                  <a:spcPts val="512"/>
                </a:spcBef>
                <a:buChar char="–"/>
                <a:tabLst>
                  <a:tab pos="667906" algn="l"/>
                </a:tabLst>
              </a:pPr>
              <a:r>
                <a:rPr sz="2118" spc="-4" dirty="0">
                  <a:solidFill>
                    <a:schemeClr val="bg1"/>
                  </a:solidFill>
                  <a:latin typeface="Arial"/>
                  <a:cs typeface="Arial"/>
                </a:rPr>
                <a:t>Kalkulator, </a:t>
              </a:r>
              <a:r>
                <a:rPr sz="2118" dirty="0">
                  <a:solidFill>
                    <a:schemeClr val="bg1"/>
                  </a:solidFill>
                  <a:latin typeface="Arial"/>
                  <a:cs typeface="Arial"/>
                </a:rPr>
                <a:t>keyboard</a:t>
              </a:r>
              <a:r>
                <a:rPr sz="2118" spc="-13" dirty="0">
                  <a:solidFill>
                    <a:schemeClr val="bg1"/>
                  </a:solidFill>
                  <a:latin typeface="Arial"/>
                  <a:cs typeface="Arial"/>
                </a:rPr>
                <a:t> </a:t>
              </a:r>
              <a:r>
                <a:rPr sz="2118" spc="-4" dirty="0">
                  <a:solidFill>
                    <a:schemeClr val="bg1"/>
                  </a:solidFill>
                  <a:latin typeface="Arial"/>
                  <a:cs typeface="Arial"/>
                </a:rPr>
                <a:t>PC</a:t>
              </a:r>
              <a:endParaRPr sz="2118" dirty="0">
                <a:solidFill>
                  <a:schemeClr val="bg1"/>
                </a:solidFill>
                <a:latin typeface="Arial"/>
                <a:cs typeface="Arial"/>
              </a:endParaRPr>
            </a:p>
            <a:p>
              <a:pPr marL="313781" indent="-302575" algn="just">
                <a:spcBef>
                  <a:spcPts val="591"/>
                </a:spcBef>
                <a:buChar char="•"/>
                <a:tabLst>
                  <a:tab pos="313221" algn="l"/>
                  <a:tab pos="313781" algn="l"/>
                </a:tabLst>
              </a:pPr>
              <a:r>
                <a:rPr sz="2471" spc="-4" dirty="0">
                  <a:solidFill>
                    <a:schemeClr val="bg1"/>
                  </a:solidFill>
                  <a:latin typeface="Arial"/>
                  <a:cs typeface="Arial"/>
                </a:rPr>
                <a:t>Untuk</a:t>
              </a:r>
              <a:r>
                <a:rPr sz="2471" spc="4" dirty="0">
                  <a:solidFill>
                    <a:schemeClr val="bg1"/>
                  </a:solidFill>
                  <a:latin typeface="Arial"/>
                  <a:cs typeface="Arial"/>
                </a:rPr>
                <a:t> </a:t>
              </a:r>
              <a:r>
                <a:rPr sz="2471" spc="-4" dirty="0">
                  <a:solidFill>
                    <a:schemeClr val="bg1"/>
                  </a:solidFill>
                  <a:latin typeface="Arial"/>
                  <a:cs typeface="Arial"/>
                </a:rPr>
                <a:t>telepon</a:t>
              </a:r>
              <a:endParaRPr sz="2471" dirty="0">
                <a:solidFill>
                  <a:schemeClr val="bg1"/>
                </a:solidFill>
                <a:latin typeface="Arial"/>
                <a:cs typeface="Arial"/>
              </a:endParaRPr>
            </a:p>
            <a:p>
              <a:pPr marL="667346" lvl="1" indent="-252706" algn="just">
                <a:spcBef>
                  <a:spcPts val="512"/>
                </a:spcBef>
                <a:buChar char="–"/>
                <a:tabLst>
                  <a:tab pos="667906" algn="l"/>
                </a:tabLst>
              </a:pPr>
              <a:r>
                <a:rPr sz="2118" spc="-4" dirty="0">
                  <a:solidFill>
                    <a:schemeClr val="bg1"/>
                  </a:solidFill>
                  <a:latin typeface="Arial"/>
                  <a:cs typeface="Arial"/>
                </a:rPr>
                <a:t>ATM seperti</a:t>
              </a:r>
              <a:r>
                <a:rPr sz="2118" spc="-9" dirty="0">
                  <a:solidFill>
                    <a:schemeClr val="bg1"/>
                  </a:solidFill>
                  <a:latin typeface="Arial"/>
                  <a:cs typeface="Arial"/>
                </a:rPr>
                <a:t> </a:t>
              </a:r>
              <a:r>
                <a:rPr sz="2118" dirty="0">
                  <a:solidFill>
                    <a:schemeClr val="bg1"/>
                  </a:solidFill>
                  <a:latin typeface="Arial"/>
                  <a:cs typeface="Arial"/>
                </a:rPr>
                <a:t>telepon??</a:t>
              </a:r>
            </a:p>
            <a:p>
              <a:pPr marL="667346" lvl="1" indent="-252706" algn="just">
                <a:spcBef>
                  <a:spcPts val="499"/>
                </a:spcBef>
                <a:buChar char="–"/>
                <a:tabLst>
                  <a:tab pos="667906" algn="l"/>
                </a:tabLst>
              </a:pPr>
              <a:r>
                <a:rPr sz="2118" spc="-4" dirty="0">
                  <a:solidFill>
                    <a:schemeClr val="bg1"/>
                  </a:solidFill>
                  <a:latin typeface="Arial"/>
                  <a:cs typeface="Arial"/>
                </a:rPr>
                <a:t>Tidak </a:t>
              </a:r>
              <a:r>
                <a:rPr sz="2118" dirty="0">
                  <a:solidFill>
                    <a:schemeClr val="bg1"/>
                  </a:solidFill>
                  <a:latin typeface="Arial"/>
                  <a:cs typeface="Arial"/>
                </a:rPr>
                <a:t>sama</a:t>
              </a:r>
              <a:r>
                <a:rPr sz="2118" spc="-4" dirty="0">
                  <a:solidFill>
                    <a:schemeClr val="bg1"/>
                  </a:solidFill>
                  <a:latin typeface="Arial"/>
                  <a:cs typeface="Arial"/>
                </a:rPr>
                <a:t> </a:t>
              </a:r>
              <a:r>
                <a:rPr sz="2118" dirty="0">
                  <a:solidFill>
                    <a:schemeClr val="bg1"/>
                  </a:solidFill>
                  <a:latin typeface="Arial"/>
                  <a:cs typeface="Arial"/>
                </a:rPr>
                <a:t>keduanya</a:t>
              </a:r>
            </a:p>
          </p:txBody>
        </p:sp>
        <p:sp>
          <p:nvSpPr>
            <p:cNvPr id="13" name="object 4"/>
            <p:cNvSpPr/>
            <p:nvPr/>
          </p:nvSpPr>
          <p:spPr>
            <a:xfrm>
              <a:off x="2465294" y="3899647"/>
              <a:ext cx="7328647" cy="2017059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algn="just"/>
              <a:endParaRPr sz="1588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432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94970" y="365125"/>
            <a:ext cx="9858829" cy="1325563"/>
          </a:xfrm>
        </p:spPr>
        <p:txBody>
          <a:bodyPr/>
          <a:lstStyle/>
          <a:p>
            <a:pPr algn="ctr"/>
            <a:r>
              <a:rPr lang="id-ID" b="1" dirty="0" smtClean="0">
                <a:solidFill>
                  <a:schemeClr val="bg1"/>
                </a:solidFill>
                <a:latin typeface="Arial"/>
                <a:cs typeface="Arial"/>
              </a:rPr>
              <a:t>Keypad Cursor Key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66" y="228420"/>
            <a:ext cx="1104868" cy="1462268"/>
          </a:xfrm>
          <a:prstGeom prst="rect">
            <a:avLst/>
          </a:prstGeom>
        </p:spPr>
      </p:pic>
      <p:grpSp>
        <p:nvGrpSpPr>
          <p:cNvPr id="7" name="Group 6"/>
          <p:cNvGrpSpPr/>
          <p:nvPr/>
        </p:nvGrpSpPr>
        <p:grpSpPr>
          <a:xfrm>
            <a:off x="1494970" y="2162692"/>
            <a:ext cx="9858829" cy="4260695"/>
            <a:chOff x="2265830" y="1785321"/>
            <a:chExt cx="7147111" cy="3912793"/>
          </a:xfrm>
        </p:grpSpPr>
        <p:sp>
          <p:nvSpPr>
            <p:cNvPr id="8" name="object 3"/>
            <p:cNvSpPr txBox="1"/>
            <p:nvPr/>
          </p:nvSpPr>
          <p:spPr>
            <a:xfrm>
              <a:off x="2265830" y="1785321"/>
              <a:ext cx="7147111" cy="2302712"/>
            </a:xfrm>
            <a:prstGeom prst="rect">
              <a:avLst/>
            </a:prstGeom>
          </p:spPr>
          <p:txBody>
            <a:bodyPr vert="horz" wrap="square" lIns="0" tIns="11206" rIns="0" bIns="0" rtlCol="0">
              <a:spAutoFit/>
            </a:bodyPr>
            <a:lstStyle/>
            <a:p>
              <a:pPr marL="313781" indent="-302575" algn="just">
                <a:lnSpc>
                  <a:spcPts val="2537"/>
                </a:lnSpc>
                <a:spcBef>
                  <a:spcPts val="88"/>
                </a:spcBef>
                <a:buChar char="•"/>
                <a:tabLst>
                  <a:tab pos="313221" algn="l"/>
                  <a:tab pos="313781" algn="l"/>
                </a:tabLst>
              </a:pPr>
              <a:r>
                <a:rPr sz="2400" spc="-4" dirty="0">
                  <a:solidFill>
                    <a:schemeClr val="bg1"/>
                  </a:solidFill>
                  <a:latin typeface="Arial"/>
                  <a:cs typeface="Arial"/>
                </a:rPr>
                <a:t>Empat </a:t>
              </a:r>
              <a:r>
                <a:rPr sz="2400" dirty="0">
                  <a:solidFill>
                    <a:schemeClr val="bg1"/>
                  </a:solidFill>
                  <a:latin typeface="Arial"/>
                  <a:cs typeface="Arial"/>
                </a:rPr>
                <a:t>key </a:t>
              </a:r>
              <a:r>
                <a:rPr sz="2400" spc="-4" dirty="0">
                  <a:solidFill>
                    <a:schemeClr val="bg1"/>
                  </a:solidFill>
                  <a:latin typeface="Arial"/>
                  <a:cs typeface="Arial"/>
                </a:rPr>
                <a:t>(</a:t>
              </a:r>
              <a:r>
                <a:rPr sz="2400" i="1" spc="-4" dirty="0">
                  <a:solidFill>
                    <a:schemeClr val="bg1"/>
                  </a:solidFill>
                  <a:latin typeface="Arial"/>
                  <a:cs typeface="Arial"/>
                </a:rPr>
                <a:t>up, down, left, </a:t>
              </a:r>
              <a:r>
                <a:rPr sz="2400" i="1" dirty="0">
                  <a:solidFill>
                    <a:schemeClr val="bg1"/>
                  </a:solidFill>
                  <a:latin typeface="Arial"/>
                  <a:cs typeface="Arial"/>
                </a:rPr>
                <a:t>right</a:t>
              </a:r>
              <a:r>
                <a:rPr sz="2400" dirty="0">
                  <a:solidFill>
                    <a:schemeClr val="bg1"/>
                  </a:solidFill>
                  <a:latin typeface="Arial"/>
                  <a:cs typeface="Arial"/>
                </a:rPr>
                <a:t>) </a:t>
              </a:r>
              <a:r>
                <a:rPr sz="2400" spc="-9" dirty="0">
                  <a:solidFill>
                    <a:schemeClr val="bg1"/>
                  </a:solidFill>
                  <a:latin typeface="Arial"/>
                  <a:cs typeface="Arial"/>
                </a:rPr>
                <a:t>pada</a:t>
              </a:r>
              <a:r>
                <a:rPr sz="2400" spc="4" dirty="0">
                  <a:solidFill>
                    <a:schemeClr val="bg1"/>
                  </a:solidFill>
                  <a:latin typeface="Arial"/>
                  <a:cs typeface="Arial"/>
                </a:rPr>
                <a:t> </a:t>
              </a:r>
              <a:r>
                <a:rPr sz="2400" dirty="0">
                  <a:solidFill>
                    <a:schemeClr val="bg1"/>
                  </a:solidFill>
                  <a:latin typeface="Arial"/>
                  <a:cs typeface="Arial"/>
                </a:rPr>
                <a:t>keyboard.</a:t>
              </a:r>
            </a:p>
            <a:p>
              <a:pPr marL="313781" marR="605710" indent="-302575" algn="just">
                <a:lnSpc>
                  <a:spcPts val="2030"/>
                </a:lnSpc>
                <a:spcBef>
                  <a:spcPts val="485"/>
                </a:spcBef>
                <a:buChar char="•"/>
                <a:tabLst>
                  <a:tab pos="313221" algn="l"/>
                  <a:tab pos="313781" algn="l"/>
                </a:tabLst>
              </a:pPr>
              <a:r>
                <a:rPr sz="2400" spc="-4" dirty="0">
                  <a:solidFill>
                    <a:schemeClr val="bg1"/>
                  </a:solidFill>
                  <a:latin typeface="Arial"/>
                  <a:cs typeface="Arial"/>
                </a:rPr>
                <a:t>Sangat, sangat murah, tapi lambat untuk melakukan  </a:t>
              </a:r>
              <a:r>
                <a:rPr sz="2400" dirty="0">
                  <a:solidFill>
                    <a:schemeClr val="bg1"/>
                  </a:solidFill>
                  <a:latin typeface="Arial"/>
                  <a:cs typeface="Arial"/>
                </a:rPr>
                <a:t>penunjukan.</a:t>
              </a:r>
            </a:p>
            <a:p>
              <a:pPr marL="313781" marR="4483" indent="-302575" algn="just">
                <a:lnSpc>
                  <a:spcPct val="79600"/>
                </a:lnSpc>
                <a:spcBef>
                  <a:spcPts val="543"/>
                </a:spcBef>
                <a:buChar char="•"/>
                <a:tabLst>
                  <a:tab pos="313221" algn="l"/>
                  <a:tab pos="313781" algn="l"/>
                </a:tabLst>
              </a:pPr>
              <a:r>
                <a:rPr sz="2400" spc="-4" dirty="0">
                  <a:solidFill>
                    <a:schemeClr val="bg1"/>
                  </a:solidFill>
                  <a:latin typeface="Arial"/>
                  <a:cs typeface="Arial"/>
                </a:rPr>
                <a:t>Berguna </a:t>
              </a:r>
              <a:r>
                <a:rPr sz="2400" dirty="0">
                  <a:solidFill>
                    <a:schemeClr val="bg1"/>
                  </a:solidFill>
                  <a:latin typeface="Arial"/>
                  <a:cs typeface="Arial"/>
                </a:rPr>
                <a:t>untuk </a:t>
              </a:r>
              <a:r>
                <a:rPr sz="2400" spc="-4" dirty="0">
                  <a:solidFill>
                    <a:schemeClr val="bg1"/>
                  </a:solidFill>
                  <a:latin typeface="Arial"/>
                  <a:cs typeface="Arial"/>
                </a:rPr>
                <a:t>tidak lebih </a:t>
              </a:r>
              <a:r>
                <a:rPr sz="2400" dirty="0">
                  <a:solidFill>
                    <a:schemeClr val="bg1"/>
                  </a:solidFill>
                  <a:latin typeface="Arial"/>
                  <a:cs typeface="Arial"/>
                </a:rPr>
                <a:t>dari </a:t>
              </a:r>
              <a:r>
                <a:rPr sz="2400" spc="-4" dirty="0">
                  <a:solidFill>
                    <a:schemeClr val="bg1"/>
                  </a:solidFill>
                  <a:latin typeface="Arial"/>
                  <a:cs typeface="Arial"/>
                </a:rPr>
                <a:t>gerakan </a:t>
              </a:r>
              <a:r>
                <a:rPr sz="2400" dirty="0">
                  <a:solidFill>
                    <a:schemeClr val="bg1"/>
                  </a:solidFill>
                  <a:latin typeface="Arial"/>
                  <a:cs typeface="Arial"/>
                </a:rPr>
                <a:t>dasar </a:t>
              </a:r>
              <a:r>
                <a:rPr sz="2400" spc="-4" dirty="0">
                  <a:solidFill>
                    <a:schemeClr val="bg1"/>
                  </a:solidFill>
                  <a:latin typeface="Arial"/>
                  <a:cs typeface="Arial"/>
                </a:rPr>
                <a:t>untuk tugas  editing</a:t>
              </a:r>
              <a:r>
                <a:rPr sz="2400" dirty="0">
                  <a:solidFill>
                    <a:schemeClr val="bg1"/>
                  </a:solidFill>
                  <a:latin typeface="Arial"/>
                  <a:cs typeface="Arial"/>
                </a:rPr>
                <a:t> teks</a:t>
              </a:r>
            </a:p>
            <a:p>
              <a:pPr marL="313781" indent="-302575" algn="just">
                <a:buChar char="•"/>
                <a:tabLst>
                  <a:tab pos="313221" algn="l"/>
                  <a:tab pos="313781" algn="l"/>
                </a:tabLst>
              </a:pPr>
              <a:r>
                <a:rPr sz="2400" spc="-4" dirty="0">
                  <a:solidFill>
                    <a:schemeClr val="bg1"/>
                  </a:solidFill>
                  <a:latin typeface="Arial"/>
                  <a:cs typeface="Arial"/>
                </a:rPr>
                <a:t>Tidak ada layout standar, tapi </a:t>
              </a:r>
              <a:r>
                <a:rPr sz="2400" dirty="0">
                  <a:solidFill>
                    <a:schemeClr val="bg1"/>
                  </a:solidFill>
                  <a:latin typeface="Arial"/>
                  <a:cs typeface="Arial"/>
                </a:rPr>
                <a:t>umumnya </a:t>
              </a:r>
              <a:r>
                <a:rPr sz="2400" spc="-4" dirty="0">
                  <a:solidFill>
                    <a:schemeClr val="bg1"/>
                  </a:solidFill>
                  <a:latin typeface="Arial"/>
                  <a:cs typeface="Arial"/>
                </a:rPr>
                <a:t>“T”</a:t>
              </a:r>
              <a:r>
                <a:rPr sz="2400" spc="40" dirty="0">
                  <a:solidFill>
                    <a:schemeClr val="bg1"/>
                  </a:solidFill>
                  <a:latin typeface="Arial"/>
                  <a:cs typeface="Arial"/>
                </a:rPr>
                <a:t> </a:t>
              </a:r>
              <a:r>
                <a:rPr sz="2400" spc="-4" dirty="0">
                  <a:solidFill>
                    <a:schemeClr val="bg1"/>
                  </a:solidFill>
                  <a:latin typeface="Arial"/>
                  <a:cs typeface="Arial"/>
                </a:rPr>
                <a:t>terbalik,</a:t>
              </a:r>
              <a:endParaRPr sz="2400" dirty="0">
                <a:solidFill>
                  <a:schemeClr val="bg1"/>
                </a:solidFill>
                <a:latin typeface="Arial"/>
                <a:cs typeface="Arial"/>
              </a:endParaRPr>
            </a:p>
          </p:txBody>
        </p:sp>
        <p:sp>
          <p:nvSpPr>
            <p:cNvPr id="9" name="object 4"/>
            <p:cNvSpPr/>
            <p:nvPr/>
          </p:nvSpPr>
          <p:spPr>
            <a:xfrm>
              <a:off x="3160059" y="3344879"/>
              <a:ext cx="6252882" cy="235323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algn="just"/>
              <a:endParaRPr sz="160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1410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94970" y="365125"/>
            <a:ext cx="9858829" cy="1325563"/>
          </a:xfrm>
        </p:spPr>
        <p:txBody>
          <a:bodyPr/>
          <a:lstStyle/>
          <a:p>
            <a:pPr algn="ctr"/>
            <a:r>
              <a:rPr lang="id-ID" b="1" dirty="0" smtClean="0">
                <a:solidFill>
                  <a:schemeClr val="bg1"/>
                </a:solidFill>
                <a:latin typeface="Arial"/>
                <a:cs typeface="Arial"/>
              </a:rPr>
              <a:t>PENGENALAN HANDWRITING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66" y="228420"/>
            <a:ext cx="1104868" cy="1462268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698171" y="1663645"/>
            <a:ext cx="9655628" cy="4623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09310" marR="137279" indent="-457200" algn="just">
              <a:lnSpc>
                <a:spcPct val="89800"/>
              </a:lnSpc>
              <a:spcBef>
                <a:spcPts val="344"/>
              </a:spcBef>
              <a:buFont typeface="Arial" panose="020B0604020202020204" pitchFamily="34" charset="0"/>
              <a:buChar char="•"/>
              <a:tabLst>
                <a:tab pos="354125" algn="l"/>
                <a:tab pos="354685" algn="l"/>
              </a:tabLst>
            </a:pPr>
            <a:r>
              <a:rPr lang="id-ID" sz="2800" dirty="0" smtClean="0">
                <a:solidFill>
                  <a:schemeClr val="bg1"/>
                </a:solidFill>
              </a:rPr>
              <a:t>Teks </a:t>
            </a:r>
            <a:r>
              <a:rPr lang="id-ID" sz="2800" spc="-4" dirty="0" smtClean="0">
                <a:solidFill>
                  <a:schemeClr val="bg1"/>
                </a:solidFill>
              </a:rPr>
              <a:t>ataupun </a:t>
            </a:r>
            <a:r>
              <a:rPr lang="id-ID" sz="2800" dirty="0" smtClean="0">
                <a:solidFill>
                  <a:schemeClr val="bg1"/>
                </a:solidFill>
              </a:rPr>
              <a:t>image </a:t>
            </a:r>
            <a:r>
              <a:rPr lang="id-ID" sz="2800" spc="-4" dirty="0" smtClean="0">
                <a:solidFill>
                  <a:schemeClr val="bg1"/>
                </a:solidFill>
              </a:rPr>
              <a:t>dapat menjadi </a:t>
            </a:r>
            <a:r>
              <a:rPr lang="id-ID" sz="2800" dirty="0" smtClean="0">
                <a:solidFill>
                  <a:schemeClr val="bg1"/>
                </a:solidFill>
              </a:rPr>
              <a:t>masukan ke </a:t>
            </a:r>
            <a:r>
              <a:rPr lang="id-ID" sz="2800" spc="-4" dirty="0" smtClean="0">
                <a:solidFill>
                  <a:schemeClr val="bg1"/>
                </a:solidFill>
              </a:rPr>
              <a:t>dalam  </a:t>
            </a:r>
            <a:r>
              <a:rPr lang="id-ID" sz="2800" dirty="0" smtClean="0">
                <a:solidFill>
                  <a:schemeClr val="bg1"/>
                </a:solidFill>
              </a:rPr>
              <a:t>komputer, </a:t>
            </a:r>
            <a:r>
              <a:rPr lang="id-ID" sz="2800" spc="-4" dirty="0" smtClean="0">
                <a:solidFill>
                  <a:schemeClr val="bg1"/>
                </a:solidFill>
              </a:rPr>
              <a:t>dengan </a:t>
            </a:r>
            <a:r>
              <a:rPr lang="id-ID" sz="2800" dirty="0" smtClean="0">
                <a:solidFill>
                  <a:schemeClr val="bg1"/>
                </a:solidFill>
              </a:rPr>
              <a:t>menggunakan </a:t>
            </a:r>
            <a:r>
              <a:rPr lang="id-ID" sz="2800" spc="-4" dirty="0" smtClean="0">
                <a:solidFill>
                  <a:schemeClr val="bg1"/>
                </a:solidFill>
              </a:rPr>
              <a:t>pena </a:t>
            </a:r>
            <a:r>
              <a:rPr lang="id-ID" sz="2800" dirty="0" smtClean="0">
                <a:solidFill>
                  <a:schemeClr val="bg1"/>
                </a:solidFill>
              </a:rPr>
              <a:t>dan </a:t>
            </a:r>
            <a:r>
              <a:rPr lang="id-ID" sz="2800" spc="-4" dirty="0" smtClean="0">
                <a:solidFill>
                  <a:schemeClr val="bg1"/>
                </a:solidFill>
              </a:rPr>
              <a:t>sebuah tablet  </a:t>
            </a:r>
            <a:r>
              <a:rPr lang="id-ID" sz="2800" dirty="0" smtClean="0">
                <a:solidFill>
                  <a:schemeClr val="bg1"/>
                </a:solidFill>
              </a:rPr>
              <a:t>mencerna </a:t>
            </a:r>
            <a:r>
              <a:rPr lang="id-ID" sz="2800" spc="-4" dirty="0" smtClean="0">
                <a:solidFill>
                  <a:schemeClr val="bg1"/>
                </a:solidFill>
              </a:rPr>
              <a:t>Interaksi alami</a:t>
            </a:r>
          </a:p>
          <a:p>
            <a:pPr marL="40904" algn="just">
              <a:lnSpc>
                <a:spcPct val="100000"/>
              </a:lnSpc>
              <a:spcBef>
                <a:spcPts val="49"/>
              </a:spcBef>
            </a:pPr>
            <a:endParaRPr lang="id-ID" sz="2800" dirty="0" smtClean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52110" algn="just">
              <a:lnSpc>
                <a:spcPct val="100000"/>
              </a:lnSpc>
            </a:pPr>
            <a:r>
              <a:rPr lang="id-ID" sz="2800" b="1" dirty="0" smtClean="0">
                <a:solidFill>
                  <a:schemeClr val="bg1"/>
                </a:solidFill>
                <a:uFill>
                  <a:solidFill>
                    <a:srgbClr val="000000"/>
                  </a:solidFill>
                </a:uFill>
              </a:rPr>
              <a:t>Masalah</a:t>
            </a:r>
            <a:r>
              <a:rPr lang="id-ID" sz="2800" b="1" spc="-4" dirty="0" smtClean="0">
                <a:solidFill>
                  <a:schemeClr val="bg1"/>
                </a:solidFill>
                <a:uFill>
                  <a:solidFill>
                    <a:srgbClr val="000000"/>
                  </a:solidFill>
                </a:uFill>
              </a:rPr>
              <a:t> teknis:</a:t>
            </a:r>
          </a:p>
          <a:p>
            <a:pPr marL="509310" marR="184347" indent="-457200" algn="just">
              <a:lnSpc>
                <a:spcPts val="2277"/>
              </a:lnSpc>
              <a:spcBef>
                <a:spcPts val="552"/>
              </a:spcBef>
              <a:buFont typeface="Arial" panose="020B0604020202020204" pitchFamily="34" charset="0"/>
              <a:buChar char="•"/>
              <a:tabLst>
                <a:tab pos="354125" algn="l"/>
                <a:tab pos="354685" algn="l"/>
              </a:tabLst>
            </a:pPr>
            <a:r>
              <a:rPr lang="id-ID" sz="2800" dirty="0" smtClean="0">
                <a:solidFill>
                  <a:schemeClr val="bg1"/>
                </a:solidFill>
              </a:rPr>
              <a:t>Mengambil semua </a:t>
            </a:r>
            <a:r>
              <a:rPr lang="id-ID" sz="2800" spc="-4" dirty="0" smtClean="0">
                <a:solidFill>
                  <a:schemeClr val="bg1"/>
                </a:solidFill>
              </a:rPr>
              <a:t>informasi </a:t>
            </a:r>
            <a:r>
              <a:rPr lang="id-ID" sz="2800" dirty="0" smtClean="0">
                <a:solidFill>
                  <a:schemeClr val="bg1"/>
                </a:solidFill>
              </a:rPr>
              <a:t>yang </a:t>
            </a:r>
            <a:r>
              <a:rPr lang="id-ID" sz="2800" spc="-4" dirty="0" smtClean="0">
                <a:solidFill>
                  <a:schemeClr val="bg1"/>
                </a:solidFill>
              </a:rPr>
              <a:t>berguna </a:t>
            </a:r>
            <a:r>
              <a:rPr lang="id-ID" sz="2800" dirty="0" smtClean="0">
                <a:solidFill>
                  <a:schemeClr val="bg1"/>
                </a:solidFill>
              </a:rPr>
              <a:t>– stroke </a:t>
            </a:r>
            <a:r>
              <a:rPr lang="id-ID" sz="2800" spc="-4" dirty="0" smtClean="0">
                <a:solidFill>
                  <a:schemeClr val="bg1"/>
                </a:solidFill>
              </a:rPr>
              <a:t>path,  tekanan, dll </a:t>
            </a:r>
            <a:r>
              <a:rPr lang="id-ID" sz="2800" dirty="0" smtClean="0">
                <a:solidFill>
                  <a:schemeClr val="bg1"/>
                </a:solidFill>
              </a:rPr>
              <a:t>secara</a:t>
            </a:r>
            <a:r>
              <a:rPr lang="id-ID" sz="2800" spc="4" dirty="0" smtClean="0">
                <a:solidFill>
                  <a:schemeClr val="bg1"/>
                </a:solidFill>
              </a:rPr>
              <a:t> </a:t>
            </a:r>
            <a:r>
              <a:rPr lang="id-ID" sz="2800" spc="-4" dirty="0" smtClean="0">
                <a:solidFill>
                  <a:schemeClr val="bg1"/>
                </a:solidFill>
              </a:rPr>
              <a:t>alami</a:t>
            </a:r>
          </a:p>
          <a:p>
            <a:pPr marL="509310" indent="-457200" algn="just">
              <a:lnSpc>
                <a:spcPct val="100000"/>
              </a:lnSpc>
              <a:spcBef>
                <a:spcPts val="221"/>
              </a:spcBef>
              <a:buFont typeface="Arial" panose="020B0604020202020204" pitchFamily="34" charset="0"/>
              <a:buChar char="•"/>
              <a:tabLst>
                <a:tab pos="354125" algn="l"/>
                <a:tab pos="354685" algn="l"/>
              </a:tabLst>
            </a:pPr>
            <a:r>
              <a:rPr lang="id-ID" sz="2800" spc="-4" dirty="0" smtClean="0">
                <a:solidFill>
                  <a:schemeClr val="bg1"/>
                </a:solidFill>
              </a:rPr>
              <a:t>Segmentasi yang tergabung </a:t>
            </a:r>
            <a:r>
              <a:rPr lang="id-ID" sz="2800" dirty="0" smtClean="0">
                <a:solidFill>
                  <a:schemeClr val="bg1"/>
                </a:solidFill>
              </a:rPr>
              <a:t>dlm </a:t>
            </a:r>
            <a:r>
              <a:rPr lang="id-ID" sz="2800" spc="-4" dirty="0" smtClean="0">
                <a:solidFill>
                  <a:schemeClr val="bg1"/>
                </a:solidFill>
              </a:rPr>
              <a:t>tulisan </a:t>
            </a:r>
            <a:r>
              <a:rPr lang="id-ID" sz="2800" dirty="0" smtClean="0">
                <a:solidFill>
                  <a:schemeClr val="bg1"/>
                </a:solidFill>
              </a:rPr>
              <a:t>ke </a:t>
            </a:r>
            <a:r>
              <a:rPr lang="id-ID" sz="2800" spc="-4" dirty="0" smtClean="0">
                <a:solidFill>
                  <a:schemeClr val="bg1"/>
                </a:solidFill>
              </a:rPr>
              <a:t>huruf</a:t>
            </a:r>
            <a:r>
              <a:rPr lang="id-ID" sz="2800" spc="110" dirty="0" smtClean="0">
                <a:solidFill>
                  <a:schemeClr val="bg1"/>
                </a:solidFill>
              </a:rPr>
              <a:t> </a:t>
            </a:r>
            <a:r>
              <a:rPr lang="id-ID" sz="2800" spc="-4" dirty="0" smtClean="0">
                <a:solidFill>
                  <a:schemeClr val="bg1"/>
                </a:solidFill>
              </a:rPr>
              <a:t>individual</a:t>
            </a:r>
          </a:p>
          <a:p>
            <a:pPr marL="509310" marR="226931" indent="-457200" algn="just">
              <a:lnSpc>
                <a:spcPts val="2285"/>
              </a:lnSpc>
              <a:spcBef>
                <a:spcPts val="534"/>
              </a:spcBef>
              <a:buFont typeface="Arial" panose="020B0604020202020204" pitchFamily="34" charset="0"/>
              <a:buChar char="•"/>
              <a:tabLst>
                <a:tab pos="354125" algn="l"/>
                <a:tab pos="354685" algn="l"/>
              </a:tabLst>
            </a:pPr>
            <a:r>
              <a:rPr lang="id-ID" sz="2800" dirty="0" smtClean="0">
                <a:solidFill>
                  <a:schemeClr val="bg1"/>
                </a:solidFill>
              </a:rPr>
              <a:t>Menafsirkan </a:t>
            </a:r>
            <a:r>
              <a:rPr lang="id-ID" sz="2800" spc="-4" dirty="0" smtClean="0">
                <a:solidFill>
                  <a:schemeClr val="bg1"/>
                </a:solidFill>
              </a:rPr>
              <a:t>huruf individu mengatasi dengan gaya </a:t>
            </a:r>
            <a:r>
              <a:rPr lang="id-ID" sz="2800" dirty="0" smtClean="0">
                <a:solidFill>
                  <a:schemeClr val="bg1"/>
                </a:solidFill>
              </a:rPr>
              <a:t>yang  </a:t>
            </a:r>
            <a:r>
              <a:rPr lang="id-ID" sz="2800" spc="-4" dirty="0" smtClean="0">
                <a:solidFill>
                  <a:schemeClr val="bg1"/>
                </a:solidFill>
              </a:rPr>
              <a:t>berbeda </a:t>
            </a:r>
            <a:r>
              <a:rPr lang="id-ID" sz="2800" dirty="0" smtClean="0">
                <a:solidFill>
                  <a:schemeClr val="bg1"/>
                </a:solidFill>
              </a:rPr>
              <a:t>dari </a:t>
            </a:r>
            <a:r>
              <a:rPr lang="id-ID" sz="2800" spc="-4" dirty="0" smtClean="0">
                <a:solidFill>
                  <a:schemeClr val="bg1"/>
                </a:solidFill>
              </a:rPr>
              <a:t>tulisan</a:t>
            </a:r>
            <a:r>
              <a:rPr lang="id-ID" sz="2800" dirty="0" smtClean="0">
                <a:solidFill>
                  <a:schemeClr val="bg1"/>
                </a:solidFill>
              </a:rPr>
              <a:t> </a:t>
            </a:r>
            <a:r>
              <a:rPr lang="id-ID" sz="2800" spc="-4" dirty="0" smtClean="0">
                <a:solidFill>
                  <a:schemeClr val="bg1"/>
                </a:solidFill>
              </a:rPr>
              <a:t>tangan</a:t>
            </a:r>
          </a:p>
          <a:p>
            <a:pPr marL="509310" indent="-457200" algn="just">
              <a:lnSpc>
                <a:spcPct val="100000"/>
              </a:lnSpc>
              <a:spcBef>
                <a:spcPts val="221"/>
              </a:spcBef>
              <a:buFont typeface="Arial" panose="020B0604020202020204" pitchFamily="34" charset="0"/>
              <a:buChar char="•"/>
              <a:tabLst>
                <a:tab pos="354125" algn="l"/>
                <a:tab pos="354685" algn="l"/>
              </a:tabLst>
            </a:pPr>
            <a:r>
              <a:rPr lang="id-ID" sz="2800" spc="-4" dirty="0" smtClean="0">
                <a:solidFill>
                  <a:schemeClr val="bg1"/>
                </a:solidFill>
              </a:rPr>
              <a:t>Digunakan di PDA, dan komputer</a:t>
            </a:r>
            <a:r>
              <a:rPr lang="id-ID" sz="2800" spc="31" dirty="0" smtClean="0">
                <a:solidFill>
                  <a:schemeClr val="bg1"/>
                </a:solidFill>
              </a:rPr>
              <a:t> </a:t>
            </a:r>
            <a:r>
              <a:rPr lang="id-ID" sz="2800" spc="-4" dirty="0" smtClean="0">
                <a:solidFill>
                  <a:schemeClr val="bg1"/>
                </a:solidFill>
              </a:rPr>
              <a:t>tablet</a:t>
            </a:r>
          </a:p>
          <a:p>
            <a:pPr marL="455543" algn="just">
              <a:lnSpc>
                <a:spcPct val="100000"/>
              </a:lnSpc>
              <a:spcBef>
                <a:spcPts val="216"/>
              </a:spcBef>
              <a:tabLst>
                <a:tab pos="708250" algn="l"/>
              </a:tabLst>
            </a:pPr>
            <a:r>
              <a:rPr lang="id-ID" dirty="0" smtClean="0">
                <a:solidFill>
                  <a:schemeClr val="bg1"/>
                </a:solidFill>
              </a:rPr>
              <a:t>–	</a:t>
            </a:r>
            <a:r>
              <a:rPr lang="id-ID" spc="-4" dirty="0" smtClean="0">
                <a:solidFill>
                  <a:schemeClr val="bg1"/>
                </a:solidFill>
              </a:rPr>
              <a:t>keyboard </a:t>
            </a:r>
            <a:r>
              <a:rPr lang="id-ID" dirty="0" smtClean="0">
                <a:solidFill>
                  <a:schemeClr val="bg1"/>
                </a:solidFill>
              </a:rPr>
              <a:t>ditinggalkan di </a:t>
            </a:r>
            <a:r>
              <a:rPr lang="id-ID" spc="-4" dirty="0" smtClean="0">
                <a:solidFill>
                  <a:schemeClr val="bg1"/>
                </a:solidFill>
              </a:rPr>
              <a:t>atas</a:t>
            </a:r>
            <a:r>
              <a:rPr lang="id-ID" spc="-40" dirty="0" smtClean="0">
                <a:solidFill>
                  <a:schemeClr val="bg1"/>
                </a:solidFill>
              </a:rPr>
              <a:t> </a:t>
            </a:r>
            <a:r>
              <a:rPr lang="id-ID" dirty="0" smtClean="0">
                <a:solidFill>
                  <a:schemeClr val="bg1"/>
                </a:solidFill>
              </a:rPr>
              <a:t>meja!</a:t>
            </a:r>
            <a:endParaRPr lang="id-ID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8690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94970" y="365125"/>
            <a:ext cx="9858829" cy="1325563"/>
          </a:xfrm>
        </p:spPr>
        <p:txBody>
          <a:bodyPr/>
          <a:lstStyle/>
          <a:p>
            <a:pPr algn="ctr"/>
            <a:r>
              <a:rPr lang="id-ID" b="1" dirty="0" smtClean="0">
                <a:solidFill>
                  <a:schemeClr val="bg1"/>
                </a:solidFill>
                <a:latin typeface="Arial"/>
                <a:cs typeface="Arial"/>
              </a:rPr>
              <a:t>Hasil Pemrosesan Hand Writing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66" y="228420"/>
            <a:ext cx="1104868" cy="1462268"/>
          </a:xfrm>
          <a:prstGeom prst="rect">
            <a:avLst/>
          </a:prstGeom>
        </p:spPr>
      </p:pic>
      <p:grpSp>
        <p:nvGrpSpPr>
          <p:cNvPr id="5" name="Group 4"/>
          <p:cNvGrpSpPr/>
          <p:nvPr/>
        </p:nvGrpSpPr>
        <p:grpSpPr>
          <a:xfrm>
            <a:off x="2659207" y="2129331"/>
            <a:ext cx="7530353" cy="4034118"/>
            <a:chOff x="2330824" y="1882588"/>
            <a:chExt cx="7530353" cy="4034118"/>
          </a:xfrm>
        </p:grpSpPr>
        <p:sp>
          <p:nvSpPr>
            <p:cNvPr id="6" name="object 3"/>
            <p:cNvSpPr/>
            <p:nvPr/>
          </p:nvSpPr>
          <p:spPr>
            <a:xfrm>
              <a:off x="2330824" y="1882588"/>
              <a:ext cx="3537921" cy="4034118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1588"/>
            </a:p>
          </p:txBody>
        </p:sp>
        <p:sp>
          <p:nvSpPr>
            <p:cNvPr id="7" name="object 4"/>
            <p:cNvSpPr/>
            <p:nvPr/>
          </p:nvSpPr>
          <p:spPr>
            <a:xfrm>
              <a:off x="6028765" y="1882588"/>
              <a:ext cx="3832412" cy="4034118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1588"/>
            </a:p>
          </p:txBody>
        </p:sp>
      </p:grpSp>
    </p:spTree>
    <p:extLst>
      <p:ext uri="{BB962C8B-B14F-4D97-AF65-F5344CB8AC3E}">
        <p14:creationId xmlns:p14="http://schemas.microsoft.com/office/powerpoint/2010/main" val="2936817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94970" y="365125"/>
            <a:ext cx="9858829" cy="1325563"/>
          </a:xfrm>
        </p:spPr>
        <p:txBody>
          <a:bodyPr/>
          <a:lstStyle/>
          <a:p>
            <a:pPr algn="ctr"/>
            <a:r>
              <a:rPr lang="id-ID" b="1" dirty="0" smtClean="0">
                <a:solidFill>
                  <a:schemeClr val="bg1"/>
                </a:solidFill>
                <a:latin typeface="Arial"/>
                <a:cs typeface="Arial"/>
              </a:rPr>
              <a:t>Peranti Penunjuk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66" y="228420"/>
            <a:ext cx="1104868" cy="1462268"/>
          </a:xfrm>
          <a:prstGeom prst="rect">
            <a:avLst/>
          </a:prstGeom>
        </p:spPr>
      </p:pic>
      <p:sp>
        <p:nvSpPr>
          <p:cNvPr id="8" name="object 3"/>
          <p:cNvSpPr txBox="1"/>
          <p:nvPr/>
        </p:nvSpPr>
        <p:spPr>
          <a:xfrm>
            <a:off x="1988457" y="1556721"/>
            <a:ext cx="9260113" cy="4470402"/>
          </a:xfrm>
          <a:prstGeom prst="rect">
            <a:avLst/>
          </a:prstGeom>
        </p:spPr>
        <p:txBody>
          <a:bodyPr vert="horz" wrap="square" lIns="0" tIns="75640" rIns="0" bIns="0" rtlCol="0">
            <a:spAutoFit/>
          </a:bodyPr>
          <a:lstStyle/>
          <a:p>
            <a:pPr marL="11206" marR="4483" algn="just">
              <a:lnSpc>
                <a:spcPct val="79900"/>
              </a:lnSpc>
              <a:spcBef>
                <a:spcPts val="596"/>
              </a:spcBef>
            </a:pPr>
            <a:r>
              <a:rPr sz="2400" spc="-4" dirty="0">
                <a:solidFill>
                  <a:schemeClr val="bg1"/>
                </a:solidFill>
                <a:latin typeface="Arial"/>
                <a:cs typeface="Arial"/>
              </a:rPr>
              <a:t>Peranti </a:t>
            </a:r>
            <a:r>
              <a:rPr sz="2400" dirty="0">
                <a:solidFill>
                  <a:schemeClr val="bg1"/>
                </a:solidFill>
                <a:latin typeface="Arial"/>
                <a:cs typeface="Arial"/>
              </a:rPr>
              <a:t>penunjuk </a:t>
            </a:r>
            <a:r>
              <a:rPr sz="2400" i="1" spc="-4" dirty="0">
                <a:solidFill>
                  <a:schemeClr val="bg1"/>
                </a:solidFill>
                <a:latin typeface="Arial"/>
                <a:cs typeface="Arial"/>
              </a:rPr>
              <a:t>(Pointing </a:t>
            </a:r>
            <a:r>
              <a:rPr sz="2400" i="1" dirty="0">
                <a:solidFill>
                  <a:schemeClr val="bg1"/>
                </a:solidFill>
                <a:latin typeface="Arial"/>
                <a:cs typeface="Arial"/>
              </a:rPr>
              <a:t>Device) </a:t>
            </a:r>
            <a:r>
              <a:rPr sz="2400" spc="-4" dirty="0">
                <a:solidFill>
                  <a:schemeClr val="bg1"/>
                </a:solidFill>
                <a:latin typeface="Arial"/>
                <a:cs typeface="Arial"/>
              </a:rPr>
              <a:t>sebuah input </a:t>
            </a:r>
            <a:r>
              <a:rPr sz="2400" dirty="0">
                <a:solidFill>
                  <a:schemeClr val="bg1"/>
                </a:solidFill>
                <a:latin typeface="Arial"/>
                <a:cs typeface="Arial"/>
              </a:rPr>
              <a:t>antarmuka  (khususnya </a:t>
            </a:r>
            <a:r>
              <a:rPr sz="2400" spc="-4" dirty="0">
                <a:solidFill>
                  <a:schemeClr val="bg1"/>
                </a:solidFill>
                <a:latin typeface="Arial"/>
                <a:cs typeface="Arial"/>
              </a:rPr>
              <a:t>perangkat </a:t>
            </a:r>
            <a:r>
              <a:rPr sz="2400" dirty="0" err="1">
                <a:solidFill>
                  <a:schemeClr val="bg1"/>
                </a:solidFill>
                <a:latin typeface="Arial"/>
                <a:cs typeface="Arial"/>
              </a:rPr>
              <a:t>antarmuka</a:t>
            </a:r>
            <a:r>
              <a:rPr sz="240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400" dirty="0" err="1" smtClean="0">
                <a:solidFill>
                  <a:schemeClr val="bg1"/>
                </a:solidFill>
                <a:latin typeface="Arial"/>
                <a:cs typeface="Arial"/>
              </a:rPr>
              <a:t>manusia</a:t>
            </a:r>
            <a:r>
              <a:rPr sz="2400" dirty="0" smtClean="0">
                <a:solidFill>
                  <a:schemeClr val="bg1"/>
                </a:solidFill>
                <a:latin typeface="Arial"/>
                <a:cs typeface="Arial"/>
              </a:rPr>
              <a:t>-human interface  </a:t>
            </a:r>
            <a:r>
              <a:rPr sz="2400" spc="-4" dirty="0">
                <a:solidFill>
                  <a:schemeClr val="bg1"/>
                </a:solidFill>
                <a:latin typeface="Arial"/>
                <a:cs typeface="Arial"/>
              </a:rPr>
              <a:t>device/HID) yang </a:t>
            </a:r>
            <a:r>
              <a:rPr sz="2400" dirty="0">
                <a:solidFill>
                  <a:schemeClr val="bg1"/>
                </a:solidFill>
                <a:latin typeface="Arial"/>
                <a:cs typeface="Arial"/>
              </a:rPr>
              <a:t>memungkinkan </a:t>
            </a:r>
            <a:r>
              <a:rPr sz="2400" spc="-4" dirty="0">
                <a:solidFill>
                  <a:schemeClr val="bg1"/>
                </a:solidFill>
                <a:latin typeface="Arial"/>
                <a:cs typeface="Arial"/>
              </a:rPr>
              <a:t>user </a:t>
            </a:r>
            <a:r>
              <a:rPr sz="2400" spc="-4" dirty="0" err="1">
                <a:solidFill>
                  <a:schemeClr val="bg1"/>
                </a:solidFill>
                <a:latin typeface="Arial"/>
                <a:cs typeface="Arial"/>
              </a:rPr>
              <a:t>untuk</a:t>
            </a:r>
            <a:r>
              <a:rPr sz="2400" spc="-4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400" dirty="0" err="1" smtClean="0">
                <a:solidFill>
                  <a:schemeClr val="bg1"/>
                </a:solidFill>
                <a:latin typeface="Arial"/>
                <a:cs typeface="Arial"/>
              </a:rPr>
              <a:t>memberi</a:t>
            </a:r>
            <a:r>
              <a:rPr sz="2400" dirty="0" smtClean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chemeClr val="bg1"/>
                </a:solidFill>
                <a:latin typeface="Arial"/>
                <a:cs typeface="Arial"/>
              </a:rPr>
              <a:t>masukan data </a:t>
            </a:r>
            <a:r>
              <a:rPr sz="2400" spc="-4" dirty="0">
                <a:solidFill>
                  <a:schemeClr val="bg1"/>
                </a:solidFill>
                <a:latin typeface="Arial"/>
                <a:cs typeface="Arial"/>
              </a:rPr>
              <a:t>spasial </a:t>
            </a:r>
            <a:r>
              <a:rPr sz="2400" dirty="0">
                <a:solidFill>
                  <a:schemeClr val="bg1"/>
                </a:solidFill>
                <a:latin typeface="Arial"/>
                <a:cs typeface="Arial"/>
              </a:rPr>
              <a:t>(terus- </a:t>
            </a:r>
            <a:r>
              <a:rPr sz="2400" spc="-4" dirty="0">
                <a:solidFill>
                  <a:schemeClr val="bg1"/>
                </a:solidFill>
                <a:latin typeface="Arial"/>
                <a:cs typeface="Arial"/>
              </a:rPr>
              <a:t>menerus dan </a:t>
            </a:r>
            <a:r>
              <a:rPr sz="2400" dirty="0">
                <a:solidFill>
                  <a:schemeClr val="bg1"/>
                </a:solidFill>
                <a:latin typeface="Arial"/>
                <a:cs typeface="Arial"/>
              </a:rPr>
              <a:t>multi-dimensi) </a:t>
            </a:r>
            <a:r>
              <a:rPr sz="2400" dirty="0" err="1">
                <a:solidFill>
                  <a:schemeClr val="bg1"/>
                </a:solidFill>
                <a:latin typeface="Arial"/>
                <a:cs typeface="Arial"/>
              </a:rPr>
              <a:t>ke</a:t>
            </a:r>
            <a:r>
              <a:rPr sz="240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400" dirty="0" err="1" smtClean="0">
                <a:solidFill>
                  <a:schemeClr val="bg1"/>
                </a:solidFill>
                <a:latin typeface="Arial"/>
                <a:cs typeface="Arial"/>
              </a:rPr>
              <a:t>komputer</a:t>
            </a:r>
            <a:r>
              <a:rPr sz="2400" dirty="0">
                <a:solidFill>
                  <a:schemeClr val="bg1"/>
                </a:solidFill>
                <a:latin typeface="Arial"/>
                <a:cs typeface="Arial"/>
              </a:rPr>
              <a:t>, memungkinkan </a:t>
            </a:r>
            <a:r>
              <a:rPr sz="2400" spc="-4" dirty="0">
                <a:solidFill>
                  <a:schemeClr val="bg1"/>
                </a:solidFill>
                <a:latin typeface="Arial"/>
                <a:cs typeface="Arial"/>
              </a:rPr>
              <a:t>user untuk mengontrol </a:t>
            </a:r>
            <a:r>
              <a:rPr sz="2400" dirty="0" err="1">
                <a:solidFill>
                  <a:schemeClr val="bg1"/>
                </a:solidFill>
                <a:latin typeface="Arial"/>
                <a:cs typeface="Arial"/>
              </a:rPr>
              <a:t>dan</a:t>
            </a:r>
            <a:r>
              <a:rPr sz="240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400" dirty="0" err="1" smtClean="0">
                <a:solidFill>
                  <a:schemeClr val="bg1"/>
                </a:solidFill>
                <a:latin typeface="Arial"/>
                <a:cs typeface="Arial"/>
              </a:rPr>
              <a:t>memberikan</a:t>
            </a:r>
            <a:r>
              <a:rPr sz="2400" dirty="0" smtClean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400" spc="-4" dirty="0">
                <a:solidFill>
                  <a:schemeClr val="bg1"/>
                </a:solidFill>
                <a:latin typeface="Arial"/>
                <a:cs typeface="Arial"/>
              </a:rPr>
              <a:t>data </a:t>
            </a:r>
            <a:r>
              <a:rPr sz="2400" dirty="0">
                <a:solidFill>
                  <a:schemeClr val="bg1"/>
                </a:solidFill>
                <a:latin typeface="Arial"/>
                <a:cs typeface="Arial"/>
              </a:rPr>
              <a:t>ke </a:t>
            </a:r>
            <a:r>
              <a:rPr sz="2400" spc="-4" dirty="0">
                <a:solidFill>
                  <a:schemeClr val="bg1"/>
                </a:solidFill>
                <a:latin typeface="Arial"/>
                <a:cs typeface="Arial"/>
              </a:rPr>
              <a:t>komputer dengan </a:t>
            </a:r>
            <a:r>
              <a:rPr sz="2400" dirty="0">
                <a:solidFill>
                  <a:schemeClr val="bg1"/>
                </a:solidFill>
                <a:latin typeface="Arial"/>
                <a:cs typeface="Arial"/>
              </a:rPr>
              <a:t>menggunakan </a:t>
            </a:r>
            <a:r>
              <a:rPr sz="2400" spc="-4" dirty="0">
                <a:solidFill>
                  <a:schemeClr val="bg1"/>
                </a:solidFill>
                <a:latin typeface="Arial"/>
                <a:cs typeface="Arial"/>
              </a:rPr>
              <a:t>gerak  fisik </a:t>
            </a:r>
            <a:r>
              <a:rPr sz="2400" dirty="0">
                <a:solidFill>
                  <a:schemeClr val="bg1"/>
                </a:solidFill>
                <a:latin typeface="Arial"/>
                <a:cs typeface="Arial"/>
              </a:rPr>
              <a:t>- </a:t>
            </a:r>
            <a:r>
              <a:rPr sz="2400" spc="-4" dirty="0">
                <a:solidFill>
                  <a:schemeClr val="bg1"/>
                </a:solidFill>
                <a:latin typeface="Arial"/>
                <a:cs typeface="Arial"/>
              </a:rPr>
              <a:t>point, </a:t>
            </a:r>
            <a:r>
              <a:rPr sz="2400" dirty="0">
                <a:solidFill>
                  <a:schemeClr val="bg1"/>
                </a:solidFill>
                <a:latin typeface="Arial"/>
                <a:cs typeface="Arial"/>
              </a:rPr>
              <a:t>click, </a:t>
            </a:r>
            <a:r>
              <a:rPr sz="2400" spc="-4" dirty="0">
                <a:solidFill>
                  <a:schemeClr val="bg1"/>
                </a:solidFill>
                <a:latin typeface="Arial"/>
                <a:cs typeface="Arial"/>
              </a:rPr>
              <a:t>dan</a:t>
            </a:r>
            <a:r>
              <a:rPr sz="2400" spc="4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400" spc="-4" dirty="0">
                <a:solidFill>
                  <a:schemeClr val="bg1"/>
                </a:solidFill>
                <a:latin typeface="Arial"/>
                <a:cs typeface="Arial"/>
              </a:rPr>
              <a:t>drag.</a:t>
            </a:r>
            <a:endParaRPr sz="2400" dirty="0">
              <a:solidFill>
                <a:schemeClr val="bg1"/>
              </a:solidFill>
              <a:latin typeface="Arial"/>
              <a:cs typeface="Arial"/>
            </a:endParaRPr>
          </a:p>
          <a:p>
            <a:pPr algn="just">
              <a:spcBef>
                <a:spcPts val="44"/>
              </a:spcBef>
            </a:pPr>
            <a:endParaRPr sz="2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11206" algn="just">
              <a:lnSpc>
                <a:spcPts val="2537"/>
              </a:lnSpc>
              <a:spcBef>
                <a:spcPts val="4"/>
              </a:spcBef>
            </a:pPr>
            <a:r>
              <a:rPr sz="2400" b="1" spc="-4" dirty="0">
                <a:solidFill>
                  <a:schemeClr val="bg1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Contoh </a:t>
            </a:r>
            <a:r>
              <a:rPr sz="2400" b="1" dirty="0">
                <a:solidFill>
                  <a:schemeClr val="bg1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peranti</a:t>
            </a:r>
            <a:r>
              <a:rPr sz="2400" b="1" spc="4" dirty="0">
                <a:solidFill>
                  <a:schemeClr val="bg1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400" b="1" dirty="0">
                <a:solidFill>
                  <a:schemeClr val="bg1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penunjuk;</a:t>
            </a:r>
            <a:endParaRPr sz="2400" b="1" dirty="0">
              <a:solidFill>
                <a:schemeClr val="bg1"/>
              </a:solidFill>
              <a:latin typeface="Arial"/>
              <a:cs typeface="Arial"/>
            </a:endParaRPr>
          </a:p>
          <a:p>
            <a:pPr marL="667346" indent="-252706" algn="just">
              <a:lnSpc>
                <a:spcPts val="2113"/>
              </a:lnSpc>
              <a:buChar char="–"/>
              <a:tabLst>
                <a:tab pos="667346" algn="l"/>
                <a:tab pos="667906" algn="l"/>
              </a:tabLst>
            </a:pPr>
            <a:r>
              <a:rPr dirty="0">
                <a:solidFill>
                  <a:schemeClr val="bg1"/>
                </a:solidFill>
                <a:latin typeface="Arial"/>
                <a:cs typeface="Arial"/>
              </a:rPr>
              <a:t>Mouse</a:t>
            </a:r>
          </a:p>
          <a:p>
            <a:pPr marL="667346" indent="-252706" algn="just">
              <a:buChar char="–"/>
              <a:tabLst>
                <a:tab pos="667346" algn="l"/>
                <a:tab pos="667906" algn="l"/>
              </a:tabLst>
            </a:pPr>
            <a:r>
              <a:rPr spc="-4" dirty="0">
                <a:solidFill>
                  <a:schemeClr val="bg1"/>
                </a:solidFill>
                <a:latin typeface="Arial"/>
                <a:cs typeface="Arial"/>
              </a:rPr>
              <a:t>Trackball</a:t>
            </a:r>
            <a:endParaRPr dirty="0">
              <a:solidFill>
                <a:schemeClr val="bg1"/>
              </a:solidFill>
              <a:latin typeface="Arial"/>
              <a:cs typeface="Arial"/>
            </a:endParaRPr>
          </a:p>
          <a:p>
            <a:pPr marL="667346" indent="-252706" algn="just">
              <a:buChar char="–"/>
              <a:tabLst>
                <a:tab pos="667346" algn="l"/>
                <a:tab pos="667906" algn="l"/>
              </a:tabLst>
            </a:pPr>
            <a:r>
              <a:rPr dirty="0">
                <a:solidFill>
                  <a:schemeClr val="bg1"/>
                </a:solidFill>
                <a:latin typeface="Arial"/>
                <a:cs typeface="Arial"/>
              </a:rPr>
              <a:t>Touchpad</a:t>
            </a:r>
          </a:p>
          <a:p>
            <a:pPr marL="667346" indent="-252706" algn="just">
              <a:buChar char="–"/>
              <a:tabLst>
                <a:tab pos="667346" algn="l"/>
                <a:tab pos="667906" algn="l"/>
              </a:tabLst>
            </a:pPr>
            <a:r>
              <a:rPr spc="-4" dirty="0">
                <a:solidFill>
                  <a:schemeClr val="bg1"/>
                </a:solidFill>
                <a:latin typeface="Arial"/>
                <a:cs typeface="Arial"/>
              </a:rPr>
              <a:t>Graphics</a:t>
            </a:r>
            <a:r>
              <a:rPr spc="-13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pc="-4" dirty="0">
                <a:solidFill>
                  <a:schemeClr val="bg1"/>
                </a:solidFill>
                <a:latin typeface="Arial"/>
                <a:cs typeface="Arial"/>
              </a:rPr>
              <a:t>Tablet</a:t>
            </a:r>
            <a:endParaRPr dirty="0">
              <a:solidFill>
                <a:schemeClr val="bg1"/>
              </a:solidFill>
              <a:latin typeface="Arial"/>
              <a:cs typeface="Arial"/>
            </a:endParaRPr>
          </a:p>
          <a:p>
            <a:pPr marL="667346" indent="-252706" algn="just">
              <a:buChar char="–"/>
              <a:tabLst>
                <a:tab pos="667346" algn="l"/>
                <a:tab pos="667906" algn="l"/>
              </a:tabLst>
            </a:pPr>
            <a:r>
              <a:rPr dirty="0">
                <a:solidFill>
                  <a:schemeClr val="bg1"/>
                </a:solidFill>
                <a:latin typeface="Arial"/>
                <a:cs typeface="Arial"/>
              </a:rPr>
              <a:t>Touchscreen</a:t>
            </a:r>
          </a:p>
          <a:p>
            <a:pPr marL="667346" indent="-252706" algn="just">
              <a:buChar char="–"/>
              <a:tabLst>
                <a:tab pos="667346" algn="l"/>
                <a:tab pos="667906" algn="l"/>
              </a:tabLst>
            </a:pPr>
            <a:r>
              <a:rPr spc="-4" dirty="0">
                <a:solidFill>
                  <a:schemeClr val="bg1"/>
                </a:solidFill>
                <a:latin typeface="Arial"/>
                <a:cs typeface="Arial"/>
              </a:rPr>
              <a:t>Joystick</a:t>
            </a:r>
            <a:endParaRPr dirty="0">
              <a:solidFill>
                <a:schemeClr val="bg1"/>
              </a:solidFill>
              <a:latin typeface="Arial"/>
              <a:cs typeface="Arial"/>
            </a:endParaRPr>
          </a:p>
          <a:p>
            <a:pPr marL="667346" indent="-252706" algn="just">
              <a:buChar char="–"/>
              <a:tabLst>
                <a:tab pos="667346" algn="l"/>
                <a:tab pos="667906" algn="l"/>
              </a:tabLst>
            </a:pPr>
            <a:r>
              <a:rPr dirty="0">
                <a:solidFill>
                  <a:schemeClr val="bg1"/>
                </a:solidFill>
                <a:latin typeface="Arial"/>
                <a:cs typeface="Arial"/>
              </a:rPr>
              <a:t>Lightpen</a:t>
            </a:r>
          </a:p>
        </p:txBody>
      </p:sp>
      <p:sp>
        <p:nvSpPr>
          <p:cNvPr id="9" name="object 4"/>
          <p:cNvSpPr/>
          <p:nvPr/>
        </p:nvSpPr>
        <p:spPr>
          <a:xfrm>
            <a:off x="8073891" y="3791922"/>
            <a:ext cx="3227294" cy="242853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588"/>
          </a:p>
        </p:txBody>
      </p:sp>
    </p:spTree>
    <p:extLst>
      <p:ext uri="{BB962C8B-B14F-4D97-AF65-F5344CB8AC3E}">
        <p14:creationId xmlns:p14="http://schemas.microsoft.com/office/powerpoint/2010/main" val="451185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94970" y="365125"/>
            <a:ext cx="9858829" cy="1325563"/>
          </a:xfrm>
        </p:spPr>
        <p:txBody>
          <a:bodyPr/>
          <a:lstStyle/>
          <a:p>
            <a:pPr algn="ctr"/>
            <a:r>
              <a:rPr lang="id-ID" b="1" dirty="0" smtClean="0">
                <a:solidFill>
                  <a:schemeClr val="bg1"/>
                </a:solidFill>
                <a:latin typeface="Arial"/>
                <a:cs typeface="Arial"/>
              </a:rPr>
              <a:t>Mouse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66" y="228420"/>
            <a:ext cx="1104868" cy="1462268"/>
          </a:xfrm>
          <a:prstGeom prst="rect">
            <a:avLst/>
          </a:prstGeom>
        </p:spPr>
      </p:pic>
      <p:sp>
        <p:nvSpPr>
          <p:cNvPr id="8" name="object 3"/>
          <p:cNvSpPr txBox="1"/>
          <p:nvPr/>
        </p:nvSpPr>
        <p:spPr>
          <a:xfrm>
            <a:off x="1988457" y="1556721"/>
            <a:ext cx="9260113" cy="4864869"/>
          </a:xfrm>
          <a:prstGeom prst="rect">
            <a:avLst/>
          </a:prstGeom>
        </p:spPr>
        <p:txBody>
          <a:bodyPr vert="horz" wrap="square" lIns="0" tIns="75640" rIns="0" bIns="0" rtlCol="0">
            <a:spAutoFit/>
          </a:bodyPr>
          <a:lstStyle/>
          <a:p>
            <a:pPr marL="11206" algn="just">
              <a:spcBef>
                <a:spcPts val="340"/>
              </a:spcBef>
            </a:pPr>
            <a:r>
              <a:rPr lang="id-ID" sz="2800" b="1" spc="-4" dirty="0" smtClean="0">
                <a:solidFill>
                  <a:schemeClr val="bg1"/>
                </a:solidFill>
                <a:latin typeface="Arial"/>
                <a:cs typeface="Arial"/>
              </a:rPr>
              <a:t>Mouse pada desktop</a:t>
            </a:r>
            <a:endParaRPr lang="id-ID" sz="2800" dirty="0" smtClean="0">
              <a:solidFill>
                <a:schemeClr val="bg1"/>
              </a:solidFill>
              <a:latin typeface="Arial"/>
              <a:cs typeface="Arial"/>
            </a:endParaRPr>
          </a:p>
          <a:p>
            <a:pPr marL="313781" indent="-302575" algn="just">
              <a:spcBef>
                <a:spcPts val="256"/>
              </a:spcBef>
              <a:buChar char="•"/>
              <a:tabLst>
                <a:tab pos="313221" algn="l"/>
                <a:tab pos="313781" algn="l"/>
              </a:tabLst>
            </a:pPr>
            <a:r>
              <a:rPr lang="id-ID" sz="2800" dirty="0" smtClean="0">
                <a:solidFill>
                  <a:schemeClr val="bg1"/>
                </a:solidFill>
                <a:latin typeface="Arial"/>
                <a:cs typeface="Arial"/>
              </a:rPr>
              <a:t>Memerlukan </a:t>
            </a:r>
            <a:r>
              <a:rPr lang="id-ID" sz="2800" spc="-4" dirty="0" smtClean="0">
                <a:solidFill>
                  <a:schemeClr val="bg1"/>
                </a:solidFill>
                <a:latin typeface="Arial"/>
                <a:cs typeface="Arial"/>
              </a:rPr>
              <a:t>ruang </a:t>
            </a:r>
            <a:r>
              <a:rPr lang="id-ID" sz="2800" dirty="0" smtClean="0">
                <a:solidFill>
                  <a:schemeClr val="bg1"/>
                </a:solidFill>
                <a:latin typeface="Arial"/>
                <a:cs typeface="Arial"/>
              </a:rPr>
              <a:t>secara</a:t>
            </a:r>
            <a:r>
              <a:rPr lang="id-ID" sz="2800" spc="-4" dirty="0" smtClean="0">
                <a:solidFill>
                  <a:schemeClr val="bg1"/>
                </a:solidFill>
                <a:latin typeface="Arial"/>
                <a:cs typeface="Arial"/>
              </a:rPr>
              <a:t> fisik</a:t>
            </a:r>
            <a:endParaRPr lang="id-ID" sz="2800" dirty="0" smtClean="0">
              <a:solidFill>
                <a:schemeClr val="bg1"/>
              </a:solidFill>
              <a:latin typeface="Arial"/>
              <a:cs typeface="Arial"/>
            </a:endParaRPr>
          </a:p>
          <a:p>
            <a:pPr marL="313781" indent="-302575" algn="just">
              <a:spcBef>
                <a:spcPts val="243"/>
              </a:spcBef>
              <a:buChar char="•"/>
              <a:tabLst>
                <a:tab pos="313221" algn="l"/>
                <a:tab pos="313781" algn="l"/>
              </a:tabLst>
            </a:pPr>
            <a:r>
              <a:rPr lang="id-ID" sz="2800" spc="-4" dirty="0" smtClean="0">
                <a:solidFill>
                  <a:schemeClr val="bg1"/>
                </a:solidFill>
                <a:latin typeface="Arial"/>
                <a:cs typeface="Arial"/>
              </a:rPr>
              <a:t>Tidak ada </a:t>
            </a:r>
            <a:r>
              <a:rPr lang="id-ID" sz="2800" i="1" dirty="0" smtClean="0">
                <a:solidFill>
                  <a:schemeClr val="bg1"/>
                </a:solidFill>
                <a:latin typeface="Arial"/>
                <a:cs typeface="Arial"/>
              </a:rPr>
              <a:t>arm</a:t>
            </a:r>
            <a:r>
              <a:rPr lang="id-ID" sz="2800" i="1" spc="-13" dirty="0" smtClean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id-ID" sz="2800" i="1" spc="-4" dirty="0" smtClean="0">
                <a:solidFill>
                  <a:schemeClr val="bg1"/>
                </a:solidFill>
                <a:latin typeface="Arial"/>
                <a:cs typeface="Arial"/>
              </a:rPr>
              <a:t>fatigue</a:t>
            </a:r>
            <a:endParaRPr lang="id-ID" sz="2800" dirty="0" smtClean="0">
              <a:solidFill>
                <a:schemeClr val="bg1"/>
              </a:solidFill>
              <a:latin typeface="Arial"/>
              <a:cs typeface="Arial"/>
            </a:endParaRPr>
          </a:p>
          <a:p>
            <a:pPr marL="313781" indent="-302575" algn="just">
              <a:spcBef>
                <a:spcPts val="256"/>
              </a:spcBef>
              <a:buChar char="•"/>
              <a:tabLst>
                <a:tab pos="313221" algn="l"/>
                <a:tab pos="313781" algn="l"/>
              </a:tabLst>
            </a:pPr>
            <a:r>
              <a:rPr lang="id-ID" sz="2800" spc="-4" dirty="0" smtClean="0">
                <a:solidFill>
                  <a:schemeClr val="bg1"/>
                </a:solidFill>
                <a:latin typeface="Arial"/>
                <a:cs typeface="Arial"/>
              </a:rPr>
              <a:t>Gerakan relatif dapat</a:t>
            </a:r>
            <a:r>
              <a:rPr lang="id-ID" sz="2800" spc="18" dirty="0" smtClean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id-ID" sz="2800" dirty="0" smtClean="0">
                <a:solidFill>
                  <a:schemeClr val="bg1"/>
                </a:solidFill>
                <a:latin typeface="Arial"/>
                <a:cs typeface="Arial"/>
              </a:rPr>
              <a:t>dideteksi</a:t>
            </a:r>
          </a:p>
          <a:p>
            <a:pPr marL="313781" indent="-302575" algn="just">
              <a:spcBef>
                <a:spcPts val="243"/>
              </a:spcBef>
              <a:buChar char="•"/>
              <a:tabLst>
                <a:tab pos="313221" algn="l"/>
                <a:tab pos="313781" algn="l"/>
              </a:tabLst>
            </a:pPr>
            <a:r>
              <a:rPr lang="id-ID" sz="2800" spc="-4" dirty="0" smtClean="0">
                <a:solidFill>
                  <a:schemeClr val="bg1"/>
                </a:solidFill>
                <a:latin typeface="Arial"/>
                <a:cs typeface="Arial"/>
              </a:rPr>
              <a:t>Gerakan dari </a:t>
            </a:r>
            <a:r>
              <a:rPr lang="id-ID" sz="2800" dirty="0" smtClean="0">
                <a:solidFill>
                  <a:schemeClr val="bg1"/>
                </a:solidFill>
                <a:latin typeface="Arial"/>
                <a:cs typeface="Arial"/>
              </a:rPr>
              <a:t>mouse menggerakan cursor </a:t>
            </a:r>
            <a:r>
              <a:rPr lang="id-ID" sz="2800" spc="-4" dirty="0" smtClean="0">
                <a:solidFill>
                  <a:schemeClr val="bg1"/>
                </a:solidFill>
                <a:latin typeface="Arial"/>
                <a:cs typeface="Arial"/>
              </a:rPr>
              <a:t>pada</a:t>
            </a:r>
            <a:r>
              <a:rPr lang="id-ID" sz="2800" spc="-13" dirty="0" smtClean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id-ID" sz="2800" spc="-4" dirty="0" smtClean="0">
                <a:solidFill>
                  <a:schemeClr val="bg1"/>
                </a:solidFill>
                <a:latin typeface="Arial"/>
                <a:cs typeface="Arial"/>
              </a:rPr>
              <a:t>layar</a:t>
            </a:r>
            <a:endParaRPr lang="id-ID" sz="2800" dirty="0" smtClean="0">
              <a:solidFill>
                <a:schemeClr val="bg1"/>
              </a:solidFill>
              <a:latin typeface="Arial"/>
              <a:cs typeface="Arial"/>
            </a:endParaRPr>
          </a:p>
          <a:p>
            <a:pPr marL="313781" indent="-302575" algn="just">
              <a:spcBef>
                <a:spcPts val="256"/>
              </a:spcBef>
              <a:buChar char="•"/>
              <a:tabLst>
                <a:tab pos="313221" algn="l"/>
                <a:tab pos="313781" algn="l"/>
              </a:tabLst>
            </a:pPr>
            <a:r>
              <a:rPr lang="id-ID" sz="2800" spc="-4" dirty="0" smtClean="0">
                <a:solidFill>
                  <a:schemeClr val="bg1"/>
                </a:solidFill>
                <a:latin typeface="Arial"/>
                <a:cs typeface="Arial"/>
              </a:rPr>
              <a:t>Cursor layar berorientasi pada </a:t>
            </a:r>
            <a:r>
              <a:rPr lang="id-ID" sz="2800" dirty="0" smtClean="0">
                <a:solidFill>
                  <a:schemeClr val="bg1"/>
                </a:solidFill>
                <a:latin typeface="Arial"/>
                <a:cs typeface="Arial"/>
              </a:rPr>
              <a:t>bidang</a:t>
            </a:r>
            <a:r>
              <a:rPr lang="id-ID" sz="2800" spc="35" dirty="0" smtClean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id-ID" sz="2800" spc="-4" dirty="0" smtClean="0">
                <a:solidFill>
                  <a:schemeClr val="bg1"/>
                </a:solidFill>
                <a:latin typeface="Arial"/>
                <a:cs typeface="Arial"/>
              </a:rPr>
              <a:t>(x,y)</a:t>
            </a:r>
            <a:endParaRPr lang="id-ID" sz="2800" dirty="0" smtClean="0">
              <a:solidFill>
                <a:schemeClr val="bg1"/>
              </a:solidFill>
              <a:latin typeface="Arial"/>
              <a:cs typeface="Arial"/>
            </a:endParaRPr>
          </a:p>
          <a:p>
            <a:pPr marL="313781" indent="-302575" algn="just">
              <a:spcBef>
                <a:spcPts val="243"/>
              </a:spcBef>
              <a:buChar char="•"/>
              <a:tabLst>
                <a:tab pos="313221" algn="l"/>
                <a:tab pos="313781" algn="l"/>
              </a:tabLst>
            </a:pPr>
            <a:r>
              <a:rPr lang="id-ID" sz="2800" spc="-4" dirty="0" smtClean="0">
                <a:solidFill>
                  <a:schemeClr val="bg1"/>
                </a:solidFill>
                <a:latin typeface="Arial"/>
                <a:cs typeface="Arial"/>
              </a:rPr>
              <a:t>Gerakan </a:t>
            </a:r>
            <a:r>
              <a:rPr lang="id-ID" sz="2800" dirty="0" smtClean="0">
                <a:solidFill>
                  <a:schemeClr val="bg1"/>
                </a:solidFill>
                <a:latin typeface="Arial"/>
                <a:cs typeface="Arial"/>
              </a:rPr>
              <a:t>mouse berorientasi pada </a:t>
            </a:r>
            <a:r>
              <a:rPr lang="id-ID" sz="2800" spc="-4" dirty="0" smtClean="0">
                <a:solidFill>
                  <a:schemeClr val="bg1"/>
                </a:solidFill>
                <a:latin typeface="Arial"/>
                <a:cs typeface="Arial"/>
              </a:rPr>
              <a:t>bidang </a:t>
            </a:r>
            <a:r>
              <a:rPr lang="id-ID" sz="2800" dirty="0" smtClean="0">
                <a:solidFill>
                  <a:schemeClr val="bg1"/>
                </a:solidFill>
                <a:latin typeface="Arial"/>
                <a:cs typeface="Arial"/>
              </a:rPr>
              <a:t>(x,</a:t>
            </a:r>
            <a:r>
              <a:rPr lang="id-ID" sz="2800" spc="-18" dirty="0" smtClean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id-ID" sz="2800" dirty="0" smtClean="0">
                <a:solidFill>
                  <a:schemeClr val="bg1"/>
                </a:solidFill>
                <a:latin typeface="Arial"/>
                <a:cs typeface="Arial"/>
              </a:rPr>
              <a:t>z)</a:t>
            </a:r>
          </a:p>
          <a:p>
            <a:pPr marL="313781" indent="-302575" algn="just">
              <a:spcBef>
                <a:spcPts val="251"/>
              </a:spcBef>
              <a:buChar char="•"/>
              <a:tabLst>
                <a:tab pos="313221" algn="l"/>
                <a:tab pos="313781" algn="l"/>
              </a:tabLst>
            </a:pPr>
            <a:r>
              <a:rPr lang="id-ID" sz="2800" spc="-4" dirty="0" smtClean="0">
                <a:solidFill>
                  <a:schemeClr val="bg1"/>
                </a:solidFill>
                <a:latin typeface="Arial"/>
                <a:cs typeface="Arial"/>
              </a:rPr>
              <a:t>Peranti </a:t>
            </a:r>
            <a:r>
              <a:rPr lang="id-ID" sz="2800" dirty="0" smtClean="0">
                <a:solidFill>
                  <a:schemeClr val="bg1"/>
                </a:solidFill>
                <a:latin typeface="Arial"/>
                <a:cs typeface="Arial"/>
              </a:rPr>
              <a:t>manipulasi</a:t>
            </a:r>
            <a:r>
              <a:rPr lang="id-ID" sz="2800" spc="9" dirty="0" smtClean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id-ID" sz="2800" i="1" spc="-4" dirty="0" smtClean="0">
                <a:solidFill>
                  <a:schemeClr val="bg1"/>
                </a:solidFill>
                <a:latin typeface="Arial"/>
                <a:cs typeface="Arial"/>
              </a:rPr>
              <a:t>indirect</a:t>
            </a:r>
            <a:endParaRPr lang="id-ID" sz="2800" dirty="0" smtClean="0">
              <a:solidFill>
                <a:schemeClr val="bg1"/>
              </a:solidFill>
              <a:latin typeface="Arial"/>
              <a:cs typeface="Arial"/>
            </a:endParaRPr>
          </a:p>
          <a:p>
            <a:pPr marL="313781" marR="4483" indent="-302575" algn="just">
              <a:lnSpc>
                <a:spcPts val="2285"/>
              </a:lnSpc>
              <a:spcBef>
                <a:spcPts val="534"/>
              </a:spcBef>
              <a:buChar char="•"/>
              <a:tabLst>
                <a:tab pos="313221" algn="l"/>
                <a:tab pos="313781" algn="l"/>
              </a:tabLst>
            </a:pPr>
            <a:r>
              <a:rPr lang="id-ID" sz="2800" spc="-4" dirty="0" smtClean="0">
                <a:solidFill>
                  <a:schemeClr val="bg1"/>
                </a:solidFill>
                <a:latin typeface="Arial"/>
                <a:cs typeface="Arial"/>
              </a:rPr>
              <a:t>Peranti itu </a:t>
            </a:r>
            <a:r>
              <a:rPr lang="id-ID" sz="2800" dirty="0" smtClean="0">
                <a:solidFill>
                  <a:schemeClr val="bg1"/>
                </a:solidFill>
                <a:latin typeface="Arial"/>
                <a:cs typeface="Arial"/>
              </a:rPr>
              <a:t>sendiri </a:t>
            </a:r>
            <a:r>
              <a:rPr lang="id-ID" sz="2800" spc="-4" dirty="0" smtClean="0">
                <a:solidFill>
                  <a:schemeClr val="bg1"/>
                </a:solidFill>
                <a:latin typeface="Arial"/>
                <a:cs typeface="Arial"/>
              </a:rPr>
              <a:t>tidak menghalangi </a:t>
            </a:r>
            <a:r>
              <a:rPr lang="id-ID" sz="2800" dirty="0" smtClean="0">
                <a:solidFill>
                  <a:schemeClr val="bg1"/>
                </a:solidFill>
                <a:latin typeface="Arial"/>
                <a:cs typeface="Arial"/>
              </a:rPr>
              <a:t>layar, </a:t>
            </a:r>
            <a:r>
              <a:rPr lang="id-ID" sz="2800" spc="-4" dirty="0" smtClean="0">
                <a:solidFill>
                  <a:schemeClr val="bg1"/>
                </a:solidFill>
                <a:latin typeface="Arial"/>
                <a:cs typeface="Arial"/>
              </a:rPr>
              <a:t>akurat dan  cepat</a:t>
            </a:r>
            <a:endParaRPr lang="id-ID" sz="2800" dirty="0" smtClean="0">
              <a:solidFill>
                <a:schemeClr val="bg1"/>
              </a:solidFill>
              <a:latin typeface="Arial"/>
              <a:cs typeface="Arial"/>
            </a:endParaRPr>
          </a:p>
          <a:p>
            <a:pPr marL="313781" indent="-302575" algn="just">
              <a:spcBef>
                <a:spcPts val="224"/>
              </a:spcBef>
              <a:buChar char="•"/>
              <a:tabLst>
                <a:tab pos="313221" algn="l"/>
                <a:tab pos="313781" algn="l"/>
              </a:tabLst>
            </a:pPr>
            <a:r>
              <a:rPr lang="id-ID" sz="2800" dirty="0" smtClean="0">
                <a:solidFill>
                  <a:schemeClr val="bg1"/>
                </a:solidFill>
                <a:latin typeface="Arial"/>
                <a:cs typeface="Arial"/>
              </a:rPr>
              <a:t>Masalah kordinasi tangan-mata </a:t>
            </a:r>
            <a:r>
              <a:rPr lang="id-ID" sz="2800" spc="-4" dirty="0" smtClean="0">
                <a:solidFill>
                  <a:schemeClr val="bg1"/>
                </a:solidFill>
                <a:latin typeface="Arial"/>
                <a:cs typeface="Arial"/>
              </a:rPr>
              <a:t>untuk pengguna</a:t>
            </a:r>
            <a:r>
              <a:rPr lang="id-ID" sz="2800" spc="-18" dirty="0" smtClean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id-ID" sz="2800" spc="-4" dirty="0" smtClean="0">
                <a:solidFill>
                  <a:schemeClr val="bg1"/>
                </a:solidFill>
                <a:latin typeface="Arial"/>
                <a:cs typeface="Arial"/>
              </a:rPr>
              <a:t>baru</a:t>
            </a:r>
            <a:endParaRPr lang="id-ID" sz="2800" dirty="0">
              <a:solidFill>
                <a:schemeClr val="bg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77430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94970" y="365125"/>
            <a:ext cx="9858829" cy="1325563"/>
          </a:xfrm>
        </p:spPr>
        <p:txBody>
          <a:bodyPr/>
          <a:lstStyle/>
          <a:p>
            <a:pPr algn="ctr"/>
            <a:r>
              <a:rPr lang="id-ID" b="1" dirty="0" smtClean="0">
                <a:solidFill>
                  <a:schemeClr val="bg1"/>
                </a:solidFill>
                <a:latin typeface="Arial"/>
                <a:cs typeface="Arial"/>
              </a:rPr>
              <a:t>Cara Kerja Mouse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66" y="228420"/>
            <a:ext cx="1104868" cy="1462268"/>
          </a:xfrm>
          <a:prstGeom prst="rect">
            <a:avLst/>
          </a:prstGeom>
        </p:spPr>
      </p:pic>
      <p:sp>
        <p:nvSpPr>
          <p:cNvPr id="8" name="object 3"/>
          <p:cNvSpPr txBox="1"/>
          <p:nvPr/>
        </p:nvSpPr>
        <p:spPr>
          <a:xfrm>
            <a:off x="1988457" y="1556721"/>
            <a:ext cx="9260113" cy="4383199"/>
          </a:xfrm>
          <a:prstGeom prst="rect">
            <a:avLst/>
          </a:prstGeom>
        </p:spPr>
        <p:txBody>
          <a:bodyPr vert="horz" wrap="square" lIns="0" tIns="75640" rIns="0" bIns="0" rtlCol="0">
            <a:spAutoFit/>
          </a:bodyPr>
          <a:lstStyle/>
          <a:p>
            <a:pPr marL="11206" algn="just">
              <a:spcBef>
                <a:spcPts val="340"/>
              </a:spcBef>
            </a:pPr>
            <a:r>
              <a:rPr lang="id-ID" sz="2400" b="1" spc="-4" dirty="0" smtClean="0">
                <a:solidFill>
                  <a:schemeClr val="bg1"/>
                </a:solidFill>
                <a:latin typeface="Arial"/>
                <a:cs typeface="Arial"/>
              </a:rPr>
              <a:t>Mechanical</a:t>
            </a:r>
            <a:endParaRPr lang="id-ID" sz="2400" dirty="0" smtClean="0">
              <a:solidFill>
                <a:schemeClr val="bg1"/>
              </a:solidFill>
              <a:latin typeface="Arial"/>
              <a:cs typeface="Arial"/>
            </a:endParaRPr>
          </a:p>
          <a:p>
            <a:pPr marL="313781" indent="-302575" algn="just">
              <a:spcBef>
                <a:spcPts val="256"/>
              </a:spcBef>
              <a:buChar char="•"/>
              <a:tabLst>
                <a:tab pos="313221" algn="l"/>
                <a:tab pos="313781" algn="l"/>
              </a:tabLst>
            </a:pPr>
            <a:r>
              <a:rPr lang="id-ID" sz="2400" spc="-4" dirty="0" smtClean="0">
                <a:solidFill>
                  <a:schemeClr val="bg1"/>
                </a:solidFill>
                <a:latin typeface="Arial"/>
                <a:cs typeface="Arial"/>
              </a:rPr>
              <a:t>Bola dibawah </a:t>
            </a:r>
            <a:r>
              <a:rPr lang="id-ID" sz="2400" dirty="0" smtClean="0">
                <a:solidFill>
                  <a:schemeClr val="bg1"/>
                </a:solidFill>
                <a:latin typeface="Arial"/>
                <a:cs typeface="Arial"/>
              </a:rPr>
              <a:t>mouse </a:t>
            </a:r>
            <a:r>
              <a:rPr lang="id-ID" sz="2400" spc="-4" dirty="0" smtClean="0">
                <a:solidFill>
                  <a:schemeClr val="bg1"/>
                </a:solidFill>
                <a:latin typeface="Arial"/>
                <a:cs typeface="Arial"/>
              </a:rPr>
              <a:t>berputar </a:t>
            </a:r>
            <a:r>
              <a:rPr lang="id-ID" sz="2400" dirty="0" smtClean="0">
                <a:solidFill>
                  <a:schemeClr val="bg1"/>
                </a:solidFill>
                <a:latin typeface="Arial"/>
                <a:cs typeface="Arial"/>
              </a:rPr>
              <a:t>ketika mouse</a:t>
            </a:r>
            <a:r>
              <a:rPr lang="id-ID" sz="2400" spc="-4" dirty="0" smtClean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id-ID" sz="2400" dirty="0" smtClean="0">
                <a:solidFill>
                  <a:schemeClr val="bg1"/>
                </a:solidFill>
                <a:latin typeface="Arial"/>
                <a:cs typeface="Arial"/>
              </a:rPr>
              <a:t>digerakkan</a:t>
            </a:r>
          </a:p>
          <a:p>
            <a:pPr marL="313781" indent="-302575" algn="just">
              <a:spcBef>
                <a:spcPts val="243"/>
              </a:spcBef>
              <a:buChar char="•"/>
              <a:tabLst>
                <a:tab pos="313221" algn="l"/>
                <a:tab pos="313781" algn="l"/>
              </a:tabLst>
            </a:pPr>
            <a:r>
              <a:rPr lang="id-ID" sz="2400" spc="-4" dirty="0" smtClean="0">
                <a:solidFill>
                  <a:schemeClr val="bg1"/>
                </a:solidFill>
                <a:latin typeface="Arial"/>
                <a:cs typeface="Arial"/>
              </a:rPr>
              <a:t>Berotasi </a:t>
            </a:r>
            <a:r>
              <a:rPr lang="id-ID" sz="2400" i="1" spc="-4" dirty="0" smtClean="0">
                <a:solidFill>
                  <a:schemeClr val="bg1"/>
                </a:solidFill>
                <a:latin typeface="Arial"/>
                <a:cs typeface="Arial"/>
              </a:rPr>
              <a:t>orthogonal</a:t>
            </a:r>
            <a:r>
              <a:rPr lang="id-ID" sz="2400" i="1" dirty="0" smtClean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id-ID" sz="2400" i="1" spc="-4" dirty="0" smtClean="0">
                <a:solidFill>
                  <a:schemeClr val="bg1"/>
                </a:solidFill>
                <a:latin typeface="Arial"/>
                <a:cs typeface="Arial"/>
              </a:rPr>
              <a:t>potentiometer</a:t>
            </a:r>
            <a:endParaRPr lang="id-ID" sz="2400" dirty="0" smtClean="0">
              <a:solidFill>
                <a:schemeClr val="bg1"/>
              </a:solidFill>
              <a:latin typeface="Arial"/>
              <a:cs typeface="Arial"/>
            </a:endParaRPr>
          </a:p>
          <a:p>
            <a:pPr marL="313781" indent="-302575" algn="just">
              <a:spcBef>
                <a:spcPts val="256"/>
              </a:spcBef>
              <a:buChar char="•"/>
              <a:tabLst>
                <a:tab pos="313221" algn="l"/>
                <a:tab pos="313781" algn="l"/>
              </a:tabLst>
            </a:pPr>
            <a:r>
              <a:rPr lang="id-ID" sz="2400" spc="-4" dirty="0" smtClean="0">
                <a:solidFill>
                  <a:schemeClr val="bg1"/>
                </a:solidFill>
                <a:latin typeface="Arial"/>
                <a:cs typeface="Arial"/>
              </a:rPr>
              <a:t>Dapat digunakan </a:t>
            </a:r>
            <a:r>
              <a:rPr lang="id-ID" sz="2400" dirty="0" smtClean="0">
                <a:solidFill>
                  <a:schemeClr val="bg1"/>
                </a:solidFill>
                <a:latin typeface="Arial"/>
                <a:cs typeface="Arial"/>
              </a:rPr>
              <a:t>hampir </a:t>
            </a:r>
            <a:r>
              <a:rPr lang="id-ID" sz="2400" spc="-4" dirty="0" smtClean="0">
                <a:solidFill>
                  <a:schemeClr val="bg1"/>
                </a:solidFill>
                <a:latin typeface="Arial"/>
                <a:cs typeface="Arial"/>
              </a:rPr>
              <a:t>di </a:t>
            </a:r>
            <a:r>
              <a:rPr lang="id-ID" sz="2400" dirty="0" smtClean="0">
                <a:solidFill>
                  <a:schemeClr val="bg1"/>
                </a:solidFill>
                <a:latin typeface="Arial"/>
                <a:cs typeface="Arial"/>
              </a:rPr>
              <a:t>semua permukaan</a:t>
            </a:r>
            <a:r>
              <a:rPr lang="id-ID" sz="2400" spc="13" dirty="0" smtClean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id-ID" sz="2400" spc="-4" dirty="0" smtClean="0">
                <a:solidFill>
                  <a:schemeClr val="bg1"/>
                </a:solidFill>
                <a:latin typeface="Arial"/>
                <a:cs typeface="Arial"/>
              </a:rPr>
              <a:t>datar</a:t>
            </a:r>
            <a:endParaRPr lang="id-ID" sz="2400" dirty="0" smtClean="0">
              <a:solidFill>
                <a:schemeClr val="bg1"/>
              </a:solidFill>
              <a:latin typeface="Arial"/>
              <a:cs typeface="Arial"/>
            </a:endParaRPr>
          </a:p>
          <a:p>
            <a:pPr algn="just">
              <a:spcBef>
                <a:spcPts val="44"/>
              </a:spcBef>
              <a:buFont typeface="Arial"/>
              <a:buChar char="•"/>
            </a:pPr>
            <a:endParaRPr lang="id-ID" sz="2800" dirty="0" smtClean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11206" algn="just"/>
            <a:r>
              <a:rPr lang="id-ID" sz="2400" b="1" spc="-4" dirty="0" smtClean="0">
                <a:solidFill>
                  <a:schemeClr val="bg1"/>
                </a:solidFill>
                <a:latin typeface="Arial"/>
                <a:cs typeface="Arial"/>
              </a:rPr>
              <a:t>Optical</a:t>
            </a:r>
            <a:endParaRPr lang="id-ID" sz="2400" dirty="0" smtClean="0">
              <a:solidFill>
                <a:schemeClr val="bg1"/>
              </a:solidFill>
              <a:latin typeface="Arial"/>
              <a:cs typeface="Arial"/>
            </a:endParaRPr>
          </a:p>
          <a:p>
            <a:pPr marL="313781" indent="-302575" algn="just">
              <a:spcBef>
                <a:spcPts val="243"/>
              </a:spcBef>
              <a:buFont typeface="Arial"/>
              <a:buChar char="•"/>
              <a:tabLst>
                <a:tab pos="313221" algn="l"/>
                <a:tab pos="313781" algn="l"/>
              </a:tabLst>
            </a:pPr>
            <a:r>
              <a:rPr lang="id-ID" sz="2400" i="1" spc="-4" dirty="0" smtClean="0">
                <a:solidFill>
                  <a:schemeClr val="bg1"/>
                </a:solidFill>
                <a:latin typeface="Arial"/>
                <a:cs typeface="Arial"/>
              </a:rPr>
              <a:t>Light Emitting </a:t>
            </a:r>
            <a:r>
              <a:rPr lang="id-ID" sz="2400" i="1" dirty="0" smtClean="0">
                <a:solidFill>
                  <a:schemeClr val="bg1"/>
                </a:solidFill>
                <a:latin typeface="Arial"/>
                <a:cs typeface="Arial"/>
              </a:rPr>
              <a:t>Diode </a:t>
            </a:r>
            <a:r>
              <a:rPr lang="id-ID" sz="2400" spc="-4" dirty="0" smtClean="0">
                <a:solidFill>
                  <a:schemeClr val="bg1"/>
                </a:solidFill>
                <a:latin typeface="Arial"/>
                <a:cs typeface="Arial"/>
              </a:rPr>
              <a:t>(LED) di bawah</a:t>
            </a:r>
            <a:r>
              <a:rPr lang="id-ID" sz="2400" spc="31" dirty="0" smtClean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id-ID" sz="2400" dirty="0" smtClean="0">
                <a:solidFill>
                  <a:schemeClr val="bg1"/>
                </a:solidFill>
                <a:latin typeface="Arial"/>
                <a:cs typeface="Arial"/>
              </a:rPr>
              <a:t>mouse</a:t>
            </a:r>
          </a:p>
          <a:p>
            <a:pPr marL="313781" indent="-302575" algn="just">
              <a:spcBef>
                <a:spcPts val="256"/>
              </a:spcBef>
              <a:buChar char="•"/>
              <a:tabLst>
                <a:tab pos="313221" algn="l"/>
                <a:tab pos="313781" algn="l"/>
              </a:tabLst>
            </a:pPr>
            <a:r>
              <a:rPr lang="id-ID" sz="2400" spc="-4" dirty="0" smtClean="0">
                <a:solidFill>
                  <a:schemeClr val="bg1"/>
                </a:solidFill>
                <a:latin typeface="Arial"/>
                <a:cs typeface="Arial"/>
              </a:rPr>
              <a:t>Dapat menggunakan </a:t>
            </a:r>
            <a:r>
              <a:rPr lang="id-ID" sz="2400" i="1" dirty="0" smtClean="0">
                <a:solidFill>
                  <a:schemeClr val="bg1"/>
                </a:solidFill>
                <a:latin typeface="Arial"/>
                <a:cs typeface="Arial"/>
              </a:rPr>
              <a:t>grid-like pad </a:t>
            </a:r>
            <a:r>
              <a:rPr lang="id-ID" sz="2400" spc="-4" dirty="0" smtClean="0">
                <a:solidFill>
                  <a:schemeClr val="bg1"/>
                </a:solidFill>
                <a:latin typeface="Arial"/>
                <a:cs typeface="Arial"/>
              </a:rPr>
              <a:t>atau </a:t>
            </a:r>
            <a:r>
              <a:rPr lang="id-ID" sz="2400" dirty="0" smtClean="0">
                <a:solidFill>
                  <a:schemeClr val="bg1"/>
                </a:solidFill>
                <a:latin typeface="Arial"/>
                <a:cs typeface="Arial"/>
              </a:rPr>
              <a:t>hanya</a:t>
            </a:r>
            <a:r>
              <a:rPr lang="id-ID" sz="2400" spc="9" dirty="0" smtClean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id-ID" sz="2400" dirty="0" smtClean="0">
                <a:solidFill>
                  <a:schemeClr val="bg1"/>
                </a:solidFill>
                <a:latin typeface="Arial"/>
                <a:cs typeface="Arial"/>
              </a:rPr>
              <a:t>meja</a:t>
            </a:r>
          </a:p>
          <a:p>
            <a:pPr marL="313781" indent="-302575" algn="just">
              <a:spcBef>
                <a:spcPts val="243"/>
              </a:spcBef>
              <a:buChar char="•"/>
              <a:tabLst>
                <a:tab pos="313221" algn="l"/>
                <a:tab pos="313781" algn="l"/>
              </a:tabLst>
            </a:pPr>
            <a:r>
              <a:rPr lang="id-ID" sz="2400" spc="-4" dirty="0" smtClean="0">
                <a:solidFill>
                  <a:schemeClr val="bg1"/>
                </a:solidFill>
                <a:latin typeface="Arial"/>
                <a:cs typeface="Arial"/>
              </a:rPr>
              <a:t>Tidak rentan terhadap debu dan</a:t>
            </a:r>
            <a:r>
              <a:rPr lang="id-ID" sz="2400" spc="18" dirty="0" smtClean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id-ID" sz="2400" dirty="0" smtClean="0">
                <a:solidFill>
                  <a:schemeClr val="bg1"/>
                </a:solidFill>
                <a:latin typeface="Arial"/>
                <a:cs typeface="Arial"/>
              </a:rPr>
              <a:t>kotoran</a:t>
            </a:r>
          </a:p>
          <a:p>
            <a:pPr marL="313781" marR="4483" indent="-302575" algn="just">
              <a:lnSpc>
                <a:spcPct val="89800"/>
              </a:lnSpc>
              <a:spcBef>
                <a:spcPts val="512"/>
              </a:spcBef>
              <a:buChar char="•"/>
              <a:tabLst>
                <a:tab pos="313221" algn="l"/>
                <a:tab pos="313781" algn="l"/>
              </a:tabLst>
            </a:pPr>
            <a:r>
              <a:rPr lang="id-ID" sz="2400" dirty="0" smtClean="0">
                <a:solidFill>
                  <a:schemeClr val="bg1"/>
                </a:solidFill>
                <a:latin typeface="Arial"/>
                <a:cs typeface="Arial"/>
              </a:rPr>
              <a:t>Mendeteksi </a:t>
            </a:r>
            <a:r>
              <a:rPr lang="id-ID" sz="2400" spc="-4" dirty="0" smtClean="0">
                <a:solidFill>
                  <a:schemeClr val="bg1"/>
                </a:solidFill>
                <a:latin typeface="Arial"/>
                <a:cs typeface="Arial"/>
              </a:rPr>
              <a:t>perubahan fluktuasi pada intensitas </a:t>
            </a:r>
            <a:r>
              <a:rPr lang="id-ID" sz="2400" dirty="0" smtClean="0">
                <a:solidFill>
                  <a:schemeClr val="bg1"/>
                </a:solidFill>
                <a:latin typeface="Arial"/>
                <a:cs typeface="Arial"/>
              </a:rPr>
              <a:t>cahaya </a:t>
            </a:r>
            <a:r>
              <a:rPr lang="id-ID" sz="2400" spc="-4" dirty="0" smtClean="0">
                <a:solidFill>
                  <a:schemeClr val="bg1"/>
                </a:solidFill>
                <a:latin typeface="Arial"/>
                <a:cs typeface="Arial"/>
              </a:rPr>
              <a:t>yang dipantulkan </a:t>
            </a:r>
            <a:r>
              <a:rPr lang="id-ID" sz="2400" dirty="0" smtClean="0">
                <a:solidFill>
                  <a:schemeClr val="bg1"/>
                </a:solidFill>
                <a:latin typeface="Arial"/>
                <a:cs typeface="Arial"/>
              </a:rPr>
              <a:t>untuk </a:t>
            </a:r>
            <a:r>
              <a:rPr lang="id-ID" sz="2400" spc="-4" dirty="0" smtClean="0">
                <a:solidFill>
                  <a:schemeClr val="bg1"/>
                </a:solidFill>
                <a:latin typeface="Arial"/>
                <a:cs typeface="Arial"/>
              </a:rPr>
              <a:t>menghitung gerak relatif dalam  bidang (x,</a:t>
            </a:r>
            <a:r>
              <a:rPr lang="id-ID" sz="2400" spc="-9" dirty="0" smtClean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id-ID" sz="2400" dirty="0" smtClean="0">
                <a:solidFill>
                  <a:schemeClr val="bg1"/>
                </a:solidFill>
                <a:latin typeface="Arial"/>
                <a:cs typeface="Arial"/>
              </a:rPr>
              <a:t>z)</a:t>
            </a:r>
            <a:endParaRPr lang="id-ID" sz="2400" dirty="0">
              <a:solidFill>
                <a:schemeClr val="bg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09311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94970" y="365125"/>
            <a:ext cx="9858829" cy="1325563"/>
          </a:xfrm>
        </p:spPr>
        <p:txBody>
          <a:bodyPr/>
          <a:lstStyle/>
          <a:p>
            <a:pPr algn="ctr"/>
            <a:r>
              <a:rPr lang="id-ID" b="1" dirty="0" smtClean="0">
                <a:solidFill>
                  <a:schemeClr val="bg1"/>
                </a:solidFill>
                <a:latin typeface="Arial"/>
                <a:cs typeface="Arial"/>
              </a:rPr>
              <a:t>Aspek Ergonomik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66" y="228420"/>
            <a:ext cx="1104868" cy="1462268"/>
          </a:xfrm>
          <a:prstGeom prst="rect">
            <a:avLst/>
          </a:prstGeom>
        </p:spPr>
      </p:pic>
      <p:sp>
        <p:nvSpPr>
          <p:cNvPr id="5" name="object 3"/>
          <p:cNvSpPr/>
          <p:nvPr/>
        </p:nvSpPr>
        <p:spPr>
          <a:xfrm>
            <a:off x="2827296" y="2091125"/>
            <a:ext cx="7194176" cy="403411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588"/>
          </a:p>
        </p:txBody>
      </p:sp>
    </p:spTree>
    <p:extLst>
      <p:ext uri="{BB962C8B-B14F-4D97-AF65-F5344CB8AC3E}">
        <p14:creationId xmlns:p14="http://schemas.microsoft.com/office/powerpoint/2010/main" val="1611156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94970" y="365125"/>
            <a:ext cx="9858829" cy="1325563"/>
          </a:xfrm>
        </p:spPr>
        <p:txBody>
          <a:bodyPr/>
          <a:lstStyle/>
          <a:p>
            <a:pPr algn="ctr"/>
            <a:r>
              <a:rPr lang="id-ID" b="1" dirty="0" smtClean="0">
                <a:solidFill>
                  <a:schemeClr val="bg1"/>
                </a:solidFill>
                <a:latin typeface="Arial"/>
                <a:cs typeface="Arial"/>
              </a:rPr>
              <a:t>Kesalahan Penggunaan Mouse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66" y="228420"/>
            <a:ext cx="1104868" cy="1462268"/>
          </a:xfrm>
          <a:prstGeom prst="rect">
            <a:avLst/>
          </a:prstGeom>
        </p:spPr>
      </p:pic>
      <p:grpSp>
        <p:nvGrpSpPr>
          <p:cNvPr id="9" name="Group 8"/>
          <p:cNvGrpSpPr/>
          <p:nvPr/>
        </p:nvGrpSpPr>
        <p:grpSpPr>
          <a:xfrm>
            <a:off x="2263588" y="1815353"/>
            <a:ext cx="7605657" cy="4109421"/>
            <a:chOff x="2263588" y="1815353"/>
            <a:chExt cx="7605657" cy="4109421"/>
          </a:xfrm>
        </p:grpSpPr>
        <p:sp>
          <p:nvSpPr>
            <p:cNvPr id="10" name="object 4"/>
            <p:cNvSpPr/>
            <p:nvPr/>
          </p:nvSpPr>
          <p:spPr>
            <a:xfrm>
              <a:off x="2263588" y="1882588"/>
              <a:ext cx="3496235" cy="3966882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1588"/>
            </a:p>
          </p:txBody>
        </p:sp>
        <p:sp>
          <p:nvSpPr>
            <p:cNvPr id="11" name="object 5"/>
            <p:cNvSpPr/>
            <p:nvPr/>
          </p:nvSpPr>
          <p:spPr>
            <a:xfrm>
              <a:off x="5894294" y="1815353"/>
              <a:ext cx="3974951" cy="4109421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1588"/>
            </a:p>
          </p:txBody>
        </p:sp>
      </p:grpSp>
    </p:spTree>
    <p:extLst>
      <p:ext uri="{BB962C8B-B14F-4D97-AF65-F5344CB8AC3E}">
        <p14:creationId xmlns:p14="http://schemas.microsoft.com/office/powerpoint/2010/main" val="102314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94970" y="365125"/>
            <a:ext cx="9858829" cy="1325563"/>
          </a:xfrm>
        </p:spPr>
        <p:txBody>
          <a:bodyPr/>
          <a:lstStyle/>
          <a:p>
            <a:pPr algn="ctr"/>
            <a:r>
              <a:rPr lang="id-ID" b="1" dirty="0" smtClean="0">
                <a:solidFill>
                  <a:schemeClr val="bg1"/>
                </a:solidFill>
                <a:latin typeface="Arial"/>
                <a:cs typeface="Arial"/>
              </a:rPr>
              <a:t>Bagaimana dengan FootMouse??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66" y="228420"/>
            <a:ext cx="1104868" cy="1462268"/>
          </a:xfrm>
          <a:prstGeom prst="rect">
            <a:avLst/>
          </a:prstGeom>
        </p:spPr>
      </p:pic>
      <p:grpSp>
        <p:nvGrpSpPr>
          <p:cNvPr id="7" name="Group 6"/>
          <p:cNvGrpSpPr/>
          <p:nvPr/>
        </p:nvGrpSpPr>
        <p:grpSpPr>
          <a:xfrm>
            <a:off x="1843314" y="1882588"/>
            <a:ext cx="9652000" cy="4808498"/>
            <a:chOff x="2534770" y="1882588"/>
            <a:chExt cx="7259171" cy="5481206"/>
          </a:xfrm>
        </p:grpSpPr>
        <p:sp>
          <p:nvSpPr>
            <p:cNvPr id="8" name="object 3"/>
            <p:cNvSpPr txBox="1"/>
            <p:nvPr/>
          </p:nvSpPr>
          <p:spPr>
            <a:xfrm>
              <a:off x="2534770" y="1919792"/>
              <a:ext cx="3035113" cy="5444002"/>
            </a:xfrm>
            <a:prstGeom prst="rect">
              <a:avLst/>
            </a:prstGeom>
          </p:spPr>
          <p:txBody>
            <a:bodyPr vert="horz" wrap="square" lIns="0" tIns="75640" rIns="0" bIns="0" rtlCol="0">
              <a:spAutoFit/>
            </a:bodyPr>
            <a:lstStyle/>
            <a:p>
              <a:pPr marL="313781" marR="79006" indent="-302575" algn="just">
                <a:lnSpc>
                  <a:spcPct val="80000"/>
                </a:lnSpc>
                <a:spcBef>
                  <a:spcPts val="596"/>
                </a:spcBef>
                <a:buChar char="•"/>
                <a:tabLst>
                  <a:tab pos="313221" algn="l"/>
                  <a:tab pos="313781" algn="l"/>
                </a:tabLst>
              </a:pPr>
              <a:r>
                <a:rPr sz="2400" spc="-4" dirty="0">
                  <a:solidFill>
                    <a:schemeClr val="bg1"/>
                  </a:solidFill>
                  <a:latin typeface="Arial"/>
                  <a:cs typeface="Arial"/>
                </a:rPr>
                <a:t>Beberapa</a:t>
              </a:r>
              <a:r>
                <a:rPr sz="2400" spc="-44" dirty="0">
                  <a:solidFill>
                    <a:schemeClr val="bg1"/>
                  </a:solidFill>
                  <a:latin typeface="Arial"/>
                  <a:cs typeface="Arial"/>
                </a:rPr>
                <a:t> </a:t>
              </a:r>
              <a:r>
                <a:rPr sz="2400" dirty="0">
                  <a:solidFill>
                    <a:schemeClr val="bg1"/>
                  </a:solidFill>
                  <a:latin typeface="Arial"/>
                  <a:cs typeface="Arial"/>
                </a:rPr>
                <a:t>eksperimen  </a:t>
              </a:r>
              <a:r>
                <a:rPr sz="2400" spc="-4" dirty="0">
                  <a:solidFill>
                    <a:schemeClr val="bg1"/>
                  </a:solidFill>
                  <a:latin typeface="Arial"/>
                  <a:cs typeface="Arial"/>
                </a:rPr>
                <a:t>dengan</a:t>
              </a:r>
              <a:r>
                <a:rPr sz="2400" spc="-9" dirty="0">
                  <a:solidFill>
                    <a:schemeClr val="bg1"/>
                  </a:solidFill>
                  <a:latin typeface="Arial"/>
                  <a:cs typeface="Arial"/>
                </a:rPr>
                <a:t> </a:t>
              </a:r>
              <a:r>
                <a:rPr sz="2400" i="1" spc="-4" dirty="0">
                  <a:solidFill>
                    <a:schemeClr val="bg1"/>
                  </a:solidFill>
                  <a:latin typeface="Arial"/>
                  <a:cs typeface="Arial"/>
                </a:rPr>
                <a:t>footmouse</a:t>
              </a:r>
              <a:endParaRPr sz="2400" dirty="0">
                <a:solidFill>
                  <a:schemeClr val="bg1"/>
                </a:solidFill>
                <a:latin typeface="Arial"/>
                <a:cs typeface="Arial"/>
              </a:endParaRPr>
            </a:p>
            <a:p>
              <a:pPr marL="313781" marR="185467" indent="-302575" algn="just">
                <a:lnSpc>
                  <a:spcPct val="80000"/>
                </a:lnSpc>
                <a:spcBef>
                  <a:spcPts val="499"/>
                </a:spcBef>
                <a:buChar char="•"/>
                <a:tabLst>
                  <a:tab pos="313221" algn="l"/>
                  <a:tab pos="313781" algn="l"/>
                </a:tabLst>
              </a:pPr>
              <a:r>
                <a:rPr sz="2400" spc="-4" dirty="0">
                  <a:solidFill>
                    <a:schemeClr val="bg1"/>
                  </a:solidFill>
                  <a:latin typeface="Arial"/>
                  <a:cs typeface="Arial"/>
                </a:rPr>
                <a:t>Mengkontrol</a:t>
              </a:r>
              <a:r>
                <a:rPr sz="2400" spc="-44" dirty="0">
                  <a:solidFill>
                    <a:schemeClr val="bg1"/>
                  </a:solidFill>
                  <a:latin typeface="Arial"/>
                  <a:cs typeface="Arial"/>
                </a:rPr>
                <a:t> </a:t>
              </a:r>
              <a:r>
                <a:rPr sz="2400" dirty="0">
                  <a:solidFill>
                    <a:schemeClr val="bg1"/>
                  </a:solidFill>
                  <a:latin typeface="Arial"/>
                  <a:cs typeface="Arial"/>
                </a:rPr>
                <a:t>gerakan  mouse </a:t>
              </a:r>
              <a:r>
                <a:rPr sz="2400" spc="-4" dirty="0">
                  <a:solidFill>
                    <a:schemeClr val="bg1"/>
                  </a:solidFill>
                  <a:latin typeface="Arial"/>
                  <a:cs typeface="Arial"/>
                </a:rPr>
                <a:t>dengan</a:t>
              </a:r>
              <a:r>
                <a:rPr sz="2400" spc="-31" dirty="0">
                  <a:solidFill>
                    <a:schemeClr val="bg1"/>
                  </a:solidFill>
                  <a:latin typeface="Arial"/>
                  <a:cs typeface="Arial"/>
                </a:rPr>
                <a:t> </a:t>
              </a:r>
              <a:r>
                <a:rPr sz="2400" dirty="0">
                  <a:solidFill>
                    <a:schemeClr val="bg1"/>
                  </a:solidFill>
                  <a:latin typeface="Arial"/>
                  <a:cs typeface="Arial"/>
                </a:rPr>
                <a:t>kaki</a:t>
              </a:r>
            </a:p>
            <a:p>
              <a:pPr marL="313781" indent="-302575" algn="just">
                <a:lnSpc>
                  <a:spcPts val="2532"/>
                </a:lnSpc>
                <a:buChar char="•"/>
                <a:tabLst>
                  <a:tab pos="313221" algn="l"/>
                  <a:tab pos="313781" algn="l"/>
                </a:tabLst>
              </a:pPr>
              <a:r>
                <a:rPr sz="2400" spc="-4" dirty="0">
                  <a:solidFill>
                    <a:schemeClr val="bg1"/>
                  </a:solidFill>
                  <a:latin typeface="Arial"/>
                  <a:cs typeface="Arial"/>
                </a:rPr>
                <a:t>Tidak begitu</a:t>
              </a:r>
              <a:r>
                <a:rPr sz="2400" spc="-9" dirty="0">
                  <a:solidFill>
                    <a:schemeClr val="bg1"/>
                  </a:solidFill>
                  <a:latin typeface="Arial"/>
                  <a:cs typeface="Arial"/>
                </a:rPr>
                <a:t> </a:t>
              </a:r>
              <a:r>
                <a:rPr sz="2400" dirty="0">
                  <a:solidFill>
                    <a:schemeClr val="bg1"/>
                  </a:solidFill>
                  <a:latin typeface="Arial"/>
                  <a:cs typeface="Arial"/>
                </a:rPr>
                <a:t>umum</a:t>
              </a:r>
            </a:p>
            <a:p>
              <a:pPr algn="just">
                <a:spcBef>
                  <a:spcPts val="13"/>
                </a:spcBef>
                <a:buFont typeface="Arial"/>
                <a:buChar char="•"/>
              </a:pPr>
              <a:endParaRPr sz="2800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  <a:p>
              <a:pPr marL="313781" marR="37542" indent="-302575" algn="just">
                <a:lnSpc>
                  <a:spcPct val="79600"/>
                </a:lnSpc>
              </a:pPr>
              <a:r>
                <a:rPr sz="2400" spc="-4" dirty="0">
                  <a:solidFill>
                    <a:schemeClr val="bg1"/>
                  </a:solidFill>
                  <a:latin typeface="Arial"/>
                  <a:cs typeface="Arial"/>
                </a:rPr>
                <a:t>Tapi penggunaan </a:t>
              </a:r>
              <a:r>
                <a:rPr sz="2400" dirty="0">
                  <a:solidFill>
                    <a:schemeClr val="bg1"/>
                  </a:solidFill>
                  <a:latin typeface="Arial"/>
                  <a:cs typeface="Arial"/>
                </a:rPr>
                <a:t>kontrol  kaki umum</a:t>
              </a:r>
              <a:r>
                <a:rPr sz="2400" spc="-18" dirty="0">
                  <a:solidFill>
                    <a:schemeClr val="bg1"/>
                  </a:solidFill>
                  <a:latin typeface="Arial"/>
                  <a:cs typeface="Arial"/>
                </a:rPr>
                <a:t> </a:t>
              </a:r>
              <a:r>
                <a:rPr sz="2400" spc="-4" dirty="0">
                  <a:solidFill>
                    <a:schemeClr val="bg1"/>
                  </a:solidFill>
                  <a:latin typeface="Arial"/>
                  <a:cs typeface="Arial"/>
                </a:rPr>
                <a:t>di:</a:t>
              </a:r>
              <a:endParaRPr sz="2400" dirty="0">
                <a:solidFill>
                  <a:schemeClr val="bg1"/>
                </a:solidFill>
                <a:latin typeface="Arial"/>
                <a:cs typeface="Arial"/>
              </a:endParaRPr>
            </a:p>
            <a:p>
              <a:pPr marL="313781" indent="-302575" algn="just">
                <a:lnSpc>
                  <a:spcPts val="2537"/>
                </a:lnSpc>
                <a:buChar char="•"/>
                <a:tabLst>
                  <a:tab pos="313221" algn="l"/>
                  <a:tab pos="313781" algn="l"/>
                </a:tabLst>
              </a:pPr>
              <a:r>
                <a:rPr sz="2400" spc="-4" dirty="0">
                  <a:solidFill>
                    <a:schemeClr val="bg1"/>
                  </a:solidFill>
                  <a:latin typeface="Arial"/>
                  <a:cs typeface="Arial"/>
                </a:rPr>
                <a:t>Pedal </a:t>
              </a:r>
              <a:r>
                <a:rPr sz="2400" dirty="0">
                  <a:solidFill>
                    <a:schemeClr val="bg1"/>
                  </a:solidFill>
                  <a:latin typeface="Arial"/>
                  <a:cs typeface="Arial"/>
                </a:rPr>
                <a:t>mobil</a:t>
              </a:r>
            </a:p>
            <a:p>
              <a:pPr marL="313781" marR="545756" indent="-302575" algn="just">
                <a:lnSpc>
                  <a:spcPts val="2030"/>
                </a:lnSpc>
                <a:spcBef>
                  <a:spcPts val="490"/>
                </a:spcBef>
                <a:buChar char="•"/>
                <a:tabLst>
                  <a:tab pos="313221" algn="l"/>
                  <a:tab pos="313781" algn="l"/>
                </a:tabLst>
              </a:pPr>
              <a:r>
                <a:rPr sz="2400" spc="-4" dirty="0">
                  <a:solidFill>
                    <a:schemeClr val="bg1"/>
                  </a:solidFill>
                  <a:latin typeface="Arial"/>
                  <a:cs typeface="Arial"/>
                </a:rPr>
                <a:t>Kontrol</a:t>
              </a:r>
              <a:r>
                <a:rPr sz="2400" spc="-26" dirty="0">
                  <a:solidFill>
                    <a:schemeClr val="bg1"/>
                  </a:solidFill>
                  <a:latin typeface="Arial"/>
                  <a:cs typeface="Arial"/>
                </a:rPr>
                <a:t> </a:t>
              </a:r>
              <a:r>
                <a:rPr sz="2400" spc="-4" dirty="0">
                  <a:solidFill>
                    <a:schemeClr val="bg1"/>
                  </a:solidFill>
                  <a:latin typeface="Arial"/>
                  <a:cs typeface="Arial"/>
                </a:rPr>
                <a:t>kecepatan  </a:t>
              </a:r>
              <a:r>
                <a:rPr sz="2400" dirty="0">
                  <a:solidFill>
                    <a:schemeClr val="bg1"/>
                  </a:solidFill>
                  <a:latin typeface="Arial"/>
                  <a:cs typeface="Arial"/>
                </a:rPr>
                <a:t>mesin</a:t>
              </a:r>
              <a:r>
                <a:rPr sz="2400" spc="-13" dirty="0">
                  <a:solidFill>
                    <a:schemeClr val="bg1"/>
                  </a:solidFill>
                  <a:latin typeface="Arial"/>
                  <a:cs typeface="Arial"/>
                </a:rPr>
                <a:t> </a:t>
              </a:r>
              <a:r>
                <a:rPr sz="2400" spc="-4" dirty="0">
                  <a:solidFill>
                    <a:schemeClr val="bg1"/>
                  </a:solidFill>
                  <a:latin typeface="Arial"/>
                  <a:cs typeface="Arial"/>
                </a:rPr>
                <a:t>jahit</a:t>
              </a:r>
              <a:endParaRPr sz="2400" dirty="0">
                <a:solidFill>
                  <a:schemeClr val="bg1"/>
                </a:solidFill>
                <a:latin typeface="Arial"/>
                <a:cs typeface="Arial"/>
              </a:endParaRPr>
            </a:p>
            <a:p>
              <a:pPr marL="313781" indent="-302575" algn="just">
                <a:spcBef>
                  <a:spcPts val="22"/>
                </a:spcBef>
                <a:buChar char="•"/>
                <a:tabLst>
                  <a:tab pos="313221" algn="l"/>
                  <a:tab pos="313781" algn="l"/>
                </a:tabLst>
              </a:pPr>
              <a:r>
                <a:rPr sz="2400" spc="-4" dirty="0">
                  <a:solidFill>
                    <a:schemeClr val="bg1"/>
                  </a:solidFill>
                  <a:latin typeface="Arial"/>
                  <a:cs typeface="Arial"/>
                </a:rPr>
                <a:t>Pedal </a:t>
              </a:r>
              <a:r>
                <a:rPr sz="2400" dirty="0">
                  <a:solidFill>
                    <a:schemeClr val="bg1"/>
                  </a:solidFill>
                  <a:latin typeface="Arial"/>
                  <a:cs typeface="Arial"/>
                </a:rPr>
                <a:t>organ </a:t>
              </a:r>
              <a:r>
                <a:rPr sz="2400" spc="-4" dirty="0">
                  <a:solidFill>
                    <a:schemeClr val="bg1"/>
                  </a:solidFill>
                  <a:latin typeface="Arial"/>
                  <a:cs typeface="Arial"/>
                </a:rPr>
                <a:t>dan</a:t>
              </a:r>
              <a:r>
                <a:rPr sz="2400" spc="-31" dirty="0">
                  <a:solidFill>
                    <a:schemeClr val="bg1"/>
                  </a:solidFill>
                  <a:latin typeface="Arial"/>
                  <a:cs typeface="Arial"/>
                </a:rPr>
                <a:t> </a:t>
              </a:r>
              <a:r>
                <a:rPr sz="2400" spc="-4" dirty="0">
                  <a:solidFill>
                    <a:schemeClr val="bg1"/>
                  </a:solidFill>
                  <a:latin typeface="Arial"/>
                  <a:cs typeface="Arial"/>
                </a:rPr>
                <a:t>piano</a:t>
              </a:r>
              <a:endParaRPr sz="2400" dirty="0">
                <a:solidFill>
                  <a:schemeClr val="bg1"/>
                </a:solidFill>
                <a:latin typeface="Arial"/>
                <a:cs typeface="Arial"/>
              </a:endParaRPr>
            </a:p>
          </p:txBody>
        </p:sp>
        <p:sp>
          <p:nvSpPr>
            <p:cNvPr id="12" name="object 4"/>
            <p:cNvSpPr/>
            <p:nvPr/>
          </p:nvSpPr>
          <p:spPr>
            <a:xfrm>
              <a:off x="7104529" y="1882588"/>
              <a:ext cx="2689412" cy="1815353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algn="just"/>
              <a:endParaRPr sz="1600">
                <a:solidFill>
                  <a:schemeClr val="bg1"/>
                </a:solidFill>
              </a:endParaRPr>
            </a:p>
          </p:txBody>
        </p:sp>
        <p:sp>
          <p:nvSpPr>
            <p:cNvPr id="13" name="object 5"/>
            <p:cNvSpPr/>
            <p:nvPr/>
          </p:nvSpPr>
          <p:spPr>
            <a:xfrm>
              <a:off x="7104529" y="3832412"/>
              <a:ext cx="2689412" cy="2151529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algn="just"/>
              <a:endParaRPr sz="160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02955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94970" y="365125"/>
            <a:ext cx="9858829" cy="1325563"/>
          </a:xfrm>
        </p:spPr>
        <p:txBody>
          <a:bodyPr/>
          <a:lstStyle/>
          <a:p>
            <a:pPr algn="ctr"/>
            <a:r>
              <a:rPr lang="id-ID" b="1" dirty="0" smtClean="0">
                <a:solidFill>
                  <a:schemeClr val="bg1"/>
                </a:solidFill>
                <a:latin typeface="Arial"/>
                <a:cs typeface="Arial"/>
              </a:rPr>
              <a:t>Touchpad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66" y="228420"/>
            <a:ext cx="1104868" cy="1462268"/>
          </a:xfrm>
          <a:prstGeom prst="rect">
            <a:avLst/>
          </a:prstGeom>
        </p:spPr>
      </p:pic>
      <p:grpSp>
        <p:nvGrpSpPr>
          <p:cNvPr id="9" name="Group 8"/>
          <p:cNvGrpSpPr/>
          <p:nvPr/>
        </p:nvGrpSpPr>
        <p:grpSpPr>
          <a:xfrm>
            <a:off x="2265830" y="2148113"/>
            <a:ext cx="9087969" cy="4383315"/>
            <a:chOff x="2265830" y="1500243"/>
            <a:chExt cx="7393641" cy="4365364"/>
          </a:xfrm>
        </p:grpSpPr>
        <p:sp>
          <p:nvSpPr>
            <p:cNvPr id="10" name="object 3"/>
            <p:cNvSpPr txBox="1"/>
            <p:nvPr/>
          </p:nvSpPr>
          <p:spPr>
            <a:xfrm>
              <a:off x="2265830" y="1500243"/>
              <a:ext cx="7347137" cy="1601472"/>
            </a:xfrm>
            <a:prstGeom prst="rect">
              <a:avLst/>
            </a:prstGeom>
          </p:spPr>
          <p:txBody>
            <a:bodyPr vert="horz" wrap="square" lIns="0" tIns="10085" rIns="0" bIns="0" rtlCol="0">
              <a:spAutoFit/>
            </a:bodyPr>
            <a:lstStyle/>
            <a:p>
              <a:pPr marL="313781" marR="4483" indent="-302575" algn="just">
                <a:lnSpc>
                  <a:spcPct val="100200"/>
                </a:lnSpc>
                <a:spcBef>
                  <a:spcPts val="79"/>
                </a:spcBef>
                <a:buChar char="•"/>
                <a:tabLst>
                  <a:tab pos="313221" algn="l"/>
                  <a:tab pos="313781" algn="l"/>
                </a:tabLst>
              </a:pPr>
              <a:r>
                <a:rPr sz="2471" spc="-4" dirty="0">
                  <a:solidFill>
                    <a:schemeClr val="bg1"/>
                  </a:solidFill>
                  <a:latin typeface="Arial"/>
                  <a:cs typeface="Arial"/>
                </a:rPr>
                <a:t>Tablet </a:t>
              </a:r>
              <a:r>
                <a:rPr sz="2471" dirty="0">
                  <a:solidFill>
                    <a:schemeClr val="bg1"/>
                  </a:solidFill>
                  <a:latin typeface="Arial"/>
                  <a:cs typeface="Arial"/>
                </a:rPr>
                <a:t>kecil yang </a:t>
              </a:r>
              <a:r>
                <a:rPr sz="2471" spc="-4" dirty="0">
                  <a:solidFill>
                    <a:schemeClr val="bg1"/>
                  </a:solidFill>
                  <a:latin typeface="Arial"/>
                  <a:cs typeface="Arial"/>
                </a:rPr>
                <a:t>sensitif dengan </a:t>
              </a:r>
              <a:r>
                <a:rPr sz="2471" dirty="0">
                  <a:solidFill>
                    <a:schemeClr val="bg1"/>
                  </a:solidFill>
                  <a:latin typeface="Arial"/>
                  <a:cs typeface="Arial"/>
                </a:rPr>
                <a:t>sentuhan </a:t>
              </a:r>
              <a:r>
                <a:rPr sz="2471" spc="-4" dirty="0">
                  <a:solidFill>
                    <a:schemeClr val="bg1"/>
                  </a:solidFill>
                  <a:latin typeface="Arial"/>
                  <a:cs typeface="Arial"/>
                </a:rPr>
                <a:t>‘</a:t>
              </a:r>
              <a:r>
                <a:rPr sz="2471" i="1" spc="-4" dirty="0">
                  <a:solidFill>
                    <a:schemeClr val="bg1"/>
                  </a:solidFill>
                  <a:latin typeface="Arial"/>
                  <a:cs typeface="Arial"/>
                </a:rPr>
                <a:t>stroke</a:t>
              </a:r>
              <a:r>
                <a:rPr sz="2471" spc="-4" dirty="0">
                  <a:solidFill>
                    <a:schemeClr val="bg1"/>
                  </a:solidFill>
                  <a:latin typeface="Arial"/>
                  <a:cs typeface="Arial"/>
                </a:rPr>
                <a:t>’  </a:t>
              </a:r>
              <a:r>
                <a:rPr sz="2471" dirty="0">
                  <a:solidFill>
                    <a:schemeClr val="bg1"/>
                  </a:solidFill>
                  <a:latin typeface="Arial"/>
                  <a:cs typeface="Arial"/>
                </a:rPr>
                <a:t>(goresan, usapan) untuk menggerakan </a:t>
              </a:r>
              <a:r>
                <a:rPr sz="2471" i="1" dirty="0">
                  <a:solidFill>
                    <a:schemeClr val="bg1"/>
                  </a:solidFill>
                  <a:latin typeface="Arial"/>
                  <a:cs typeface="Arial"/>
                </a:rPr>
                <a:t>pointer  </a:t>
              </a:r>
              <a:r>
                <a:rPr sz="2471" i="1" spc="-4" dirty="0">
                  <a:solidFill>
                    <a:schemeClr val="bg1"/>
                  </a:solidFill>
                  <a:latin typeface="Arial"/>
                  <a:cs typeface="Arial"/>
                </a:rPr>
                <a:t>mouse</a:t>
              </a:r>
              <a:endParaRPr sz="2471" dirty="0">
                <a:solidFill>
                  <a:schemeClr val="bg1"/>
                </a:solidFill>
                <a:latin typeface="Arial"/>
                <a:cs typeface="Arial"/>
              </a:endParaRPr>
            </a:p>
            <a:p>
              <a:pPr marL="313781" marR="925095" indent="-302575" algn="just">
                <a:lnSpc>
                  <a:spcPct val="100400"/>
                </a:lnSpc>
                <a:spcBef>
                  <a:spcPts val="578"/>
                </a:spcBef>
                <a:buChar char="•"/>
                <a:tabLst>
                  <a:tab pos="313221" algn="l"/>
                  <a:tab pos="313781" algn="l"/>
                </a:tabLst>
              </a:pPr>
              <a:r>
                <a:rPr sz="2471" dirty="0">
                  <a:solidFill>
                    <a:schemeClr val="bg1"/>
                  </a:solidFill>
                  <a:latin typeface="Arial"/>
                  <a:cs typeface="Arial"/>
                </a:rPr>
                <a:t>Digunakan utamanya pada </a:t>
              </a:r>
              <a:r>
                <a:rPr sz="2471" spc="-4" dirty="0">
                  <a:solidFill>
                    <a:schemeClr val="bg1"/>
                  </a:solidFill>
                  <a:latin typeface="Arial"/>
                  <a:cs typeface="Arial"/>
                </a:rPr>
                <a:t>komputer </a:t>
              </a:r>
              <a:r>
                <a:rPr sz="2471" dirty="0">
                  <a:solidFill>
                    <a:schemeClr val="bg1"/>
                  </a:solidFill>
                  <a:latin typeface="Arial"/>
                  <a:cs typeface="Arial"/>
                </a:rPr>
                <a:t>laptop  “akselerasi” yang baik sangat</a:t>
              </a:r>
              <a:r>
                <a:rPr sz="2471" spc="9" dirty="0">
                  <a:solidFill>
                    <a:schemeClr val="bg1"/>
                  </a:solidFill>
                  <a:latin typeface="Arial"/>
                  <a:cs typeface="Arial"/>
                </a:rPr>
                <a:t> </a:t>
              </a:r>
              <a:r>
                <a:rPr sz="2471" dirty="0">
                  <a:solidFill>
                    <a:schemeClr val="bg1"/>
                  </a:solidFill>
                  <a:latin typeface="Arial"/>
                  <a:cs typeface="Arial"/>
                </a:rPr>
                <a:t>penting</a:t>
              </a:r>
            </a:p>
          </p:txBody>
        </p:sp>
        <p:sp>
          <p:nvSpPr>
            <p:cNvPr id="11" name="object 4"/>
            <p:cNvSpPr/>
            <p:nvPr/>
          </p:nvSpPr>
          <p:spPr>
            <a:xfrm>
              <a:off x="2667000" y="3630706"/>
              <a:ext cx="3496235" cy="2230867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1588"/>
            </a:p>
          </p:txBody>
        </p:sp>
        <p:sp>
          <p:nvSpPr>
            <p:cNvPr id="14" name="object 5"/>
            <p:cNvSpPr/>
            <p:nvPr/>
          </p:nvSpPr>
          <p:spPr>
            <a:xfrm>
              <a:off x="6297706" y="3697941"/>
              <a:ext cx="3361765" cy="2167666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1588"/>
            </a:p>
          </p:txBody>
        </p:sp>
      </p:grpSp>
    </p:spTree>
    <p:extLst>
      <p:ext uri="{BB962C8B-B14F-4D97-AF65-F5344CB8AC3E}">
        <p14:creationId xmlns:p14="http://schemas.microsoft.com/office/powerpoint/2010/main" val="3621378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94970" y="365125"/>
            <a:ext cx="9858829" cy="1325563"/>
          </a:xfrm>
        </p:spPr>
        <p:txBody>
          <a:bodyPr/>
          <a:lstStyle/>
          <a:p>
            <a:pPr algn="ctr"/>
            <a:r>
              <a:rPr lang="id-ID" b="1" dirty="0" smtClean="0">
                <a:solidFill>
                  <a:schemeClr val="bg1"/>
                </a:solidFill>
                <a:latin typeface="Arial"/>
                <a:cs typeface="Arial"/>
              </a:rPr>
              <a:t>Trackball dan Thumbwheel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66" y="228420"/>
            <a:ext cx="1104868" cy="1462268"/>
          </a:xfrm>
          <a:prstGeom prst="rect">
            <a:avLst/>
          </a:prstGeom>
        </p:spPr>
      </p:pic>
      <p:grpSp>
        <p:nvGrpSpPr>
          <p:cNvPr id="8" name="Group 7"/>
          <p:cNvGrpSpPr/>
          <p:nvPr/>
        </p:nvGrpSpPr>
        <p:grpSpPr>
          <a:xfrm>
            <a:off x="1857829" y="1576892"/>
            <a:ext cx="9495970" cy="5143222"/>
            <a:chOff x="2241625" y="1576892"/>
            <a:chExt cx="7394177" cy="4486598"/>
          </a:xfrm>
        </p:grpSpPr>
        <p:sp>
          <p:nvSpPr>
            <p:cNvPr id="12" name="object 3"/>
            <p:cNvSpPr txBox="1"/>
            <p:nvPr/>
          </p:nvSpPr>
          <p:spPr>
            <a:xfrm>
              <a:off x="2241625" y="1576892"/>
              <a:ext cx="4090147" cy="4486598"/>
            </a:xfrm>
            <a:prstGeom prst="rect">
              <a:avLst/>
            </a:prstGeom>
          </p:spPr>
          <p:txBody>
            <a:bodyPr vert="horz" wrap="square" lIns="0" tIns="42022" rIns="0" bIns="0" rtlCol="0">
              <a:spAutoFit/>
            </a:bodyPr>
            <a:lstStyle/>
            <a:p>
              <a:pPr marL="11206" algn="just">
                <a:spcBef>
                  <a:spcPts val="331"/>
                </a:spcBef>
              </a:pPr>
              <a:r>
                <a:rPr sz="2118" b="1" spc="-4" dirty="0">
                  <a:solidFill>
                    <a:schemeClr val="bg1"/>
                  </a:solidFill>
                  <a:latin typeface="Arial"/>
                  <a:cs typeface="Arial"/>
                </a:rPr>
                <a:t>Trackball</a:t>
              </a:r>
              <a:endParaRPr sz="2118" dirty="0">
                <a:solidFill>
                  <a:schemeClr val="bg1"/>
                </a:solidFill>
                <a:latin typeface="Arial"/>
                <a:cs typeface="Arial"/>
              </a:endParaRPr>
            </a:p>
            <a:p>
              <a:pPr marL="11206" marR="79566" algn="just">
                <a:lnSpc>
                  <a:spcPts val="2285"/>
                </a:lnSpc>
                <a:spcBef>
                  <a:spcPts val="534"/>
                </a:spcBef>
              </a:pPr>
              <a:r>
                <a:rPr sz="2118" spc="-4" dirty="0">
                  <a:solidFill>
                    <a:schemeClr val="bg1"/>
                  </a:solidFill>
                  <a:latin typeface="Arial"/>
                  <a:cs typeface="Arial"/>
                </a:rPr>
                <a:t>Bola diputar di dalam </a:t>
              </a:r>
              <a:r>
                <a:rPr sz="2118" dirty="0">
                  <a:solidFill>
                    <a:schemeClr val="bg1"/>
                  </a:solidFill>
                  <a:latin typeface="Arial"/>
                  <a:cs typeface="Arial"/>
                </a:rPr>
                <a:t>kerangka  statis </a:t>
              </a:r>
              <a:r>
                <a:rPr sz="2118" spc="-4" dirty="0">
                  <a:solidFill>
                    <a:schemeClr val="bg1"/>
                  </a:solidFill>
                  <a:latin typeface="Arial"/>
                  <a:cs typeface="Arial"/>
                </a:rPr>
                <a:t>seperti </a:t>
              </a:r>
              <a:r>
                <a:rPr sz="2118" dirty="0">
                  <a:solidFill>
                    <a:schemeClr val="bg1"/>
                  </a:solidFill>
                  <a:latin typeface="Arial"/>
                  <a:cs typeface="Arial"/>
                </a:rPr>
                <a:t>mouse </a:t>
              </a:r>
              <a:r>
                <a:rPr sz="2118" spc="-4" dirty="0">
                  <a:solidFill>
                    <a:schemeClr val="bg1"/>
                  </a:solidFill>
                  <a:latin typeface="Arial"/>
                  <a:cs typeface="Arial"/>
                </a:rPr>
                <a:t>yang terbalik  </a:t>
              </a:r>
              <a:r>
                <a:rPr sz="2118" dirty="0">
                  <a:solidFill>
                    <a:schemeClr val="bg1"/>
                  </a:solidFill>
                  <a:latin typeface="Arial"/>
                  <a:cs typeface="Arial"/>
                </a:rPr>
                <a:t>ke</a:t>
              </a:r>
              <a:r>
                <a:rPr sz="2118" spc="-9" dirty="0">
                  <a:solidFill>
                    <a:schemeClr val="bg1"/>
                  </a:solidFill>
                  <a:latin typeface="Arial"/>
                  <a:cs typeface="Arial"/>
                </a:rPr>
                <a:t> </a:t>
              </a:r>
              <a:r>
                <a:rPr sz="2118" dirty="0">
                  <a:solidFill>
                    <a:schemeClr val="bg1"/>
                  </a:solidFill>
                  <a:latin typeface="Arial"/>
                  <a:cs typeface="Arial"/>
                </a:rPr>
                <a:t>atas!</a:t>
              </a:r>
            </a:p>
            <a:p>
              <a:pPr marL="667346" indent="-252706" algn="just">
                <a:spcBef>
                  <a:spcPts val="184"/>
                </a:spcBef>
                <a:buChar char="–"/>
                <a:tabLst>
                  <a:tab pos="667346" algn="l"/>
                  <a:tab pos="667906" algn="l"/>
                </a:tabLst>
              </a:pPr>
              <a:r>
                <a:rPr sz="1765" dirty="0">
                  <a:solidFill>
                    <a:schemeClr val="bg1"/>
                  </a:solidFill>
                  <a:latin typeface="Arial"/>
                  <a:cs typeface="Arial"/>
                </a:rPr>
                <a:t>gerak </a:t>
              </a:r>
              <a:r>
                <a:rPr sz="1765" spc="-4" dirty="0">
                  <a:solidFill>
                    <a:schemeClr val="bg1"/>
                  </a:solidFill>
                  <a:latin typeface="Arial"/>
                  <a:cs typeface="Arial"/>
                </a:rPr>
                <a:t>relatif memindahkan</a:t>
              </a:r>
              <a:r>
                <a:rPr sz="1765" spc="-44" dirty="0">
                  <a:solidFill>
                    <a:schemeClr val="bg1"/>
                  </a:solidFill>
                  <a:latin typeface="Arial"/>
                  <a:cs typeface="Arial"/>
                </a:rPr>
                <a:t> </a:t>
              </a:r>
              <a:r>
                <a:rPr sz="1765" spc="-4" dirty="0">
                  <a:solidFill>
                    <a:schemeClr val="bg1"/>
                  </a:solidFill>
                  <a:latin typeface="Arial"/>
                  <a:cs typeface="Arial"/>
                </a:rPr>
                <a:t>kursor</a:t>
              </a:r>
              <a:endParaRPr sz="1765" dirty="0">
                <a:solidFill>
                  <a:schemeClr val="bg1"/>
                </a:solidFill>
                <a:latin typeface="Arial"/>
                <a:cs typeface="Arial"/>
              </a:endParaRPr>
            </a:p>
            <a:p>
              <a:pPr marL="667346" indent="-252706" algn="just">
                <a:spcBef>
                  <a:spcPts val="212"/>
                </a:spcBef>
                <a:buChar char="–"/>
                <a:tabLst>
                  <a:tab pos="667346" algn="l"/>
                  <a:tab pos="667906" algn="l"/>
                </a:tabLst>
              </a:pPr>
              <a:r>
                <a:rPr sz="1765" dirty="0">
                  <a:solidFill>
                    <a:schemeClr val="bg1"/>
                  </a:solidFill>
                  <a:latin typeface="Arial"/>
                  <a:cs typeface="Arial"/>
                </a:rPr>
                <a:t>perangkat </a:t>
              </a:r>
              <a:r>
                <a:rPr sz="1765" spc="-4" dirty="0">
                  <a:solidFill>
                    <a:schemeClr val="bg1"/>
                  </a:solidFill>
                  <a:latin typeface="Arial"/>
                  <a:cs typeface="Arial"/>
                </a:rPr>
                <a:t>indirect, </a:t>
              </a:r>
              <a:r>
                <a:rPr sz="1765" dirty="0">
                  <a:solidFill>
                    <a:schemeClr val="bg1"/>
                  </a:solidFill>
                  <a:latin typeface="Arial"/>
                  <a:cs typeface="Arial"/>
                </a:rPr>
                <a:t>cukup</a:t>
              </a:r>
              <a:r>
                <a:rPr sz="1765" spc="-75" dirty="0">
                  <a:solidFill>
                    <a:schemeClr val="bg1"/>
                  </a:solidFill>
                  <a:latin typeface="Arial"/>
                  <a:cs typeface="Arial"/>
                </a:rPr>
                <a:t> </a:t>
              </a:r>
              <a:r>
                <a:rPr sz="1765" spc="-4" dirty="0">
                  <a:solidFill>
                    <a:schemeClr val="bg1"/>
                  </a:solidFill>
                  <a:latin typeface="Arial"/>
                  <a:cs typeface="Arial"/>
                </a:rPr>
                <a:t>akurat</a:t>
              </a:r>
              <a:endParaRPr sz="1765" dirty="0">
                <a:solidFill>
                  <a:schemeClr val="bg1"/>
                </a:solidFill>
                <a:latin typeface="Arial"/>
                <a:cs typeface="Arial"/>
              </a:endParaRPr>
            </a:p>
            <a:p>
              <a:pPr marL="667346" indent="-252706" algn="just">
                <a:spcBef>
                  <a:spcPts val="212"/>
                </a:spcBef>
                <a:buChar char="–"/>
                <a:tabLst>
                  <a:tab pos="667346" algn="l"/>
                  <a:tab pos="667906" algn="l"/>
                </a:tabLst>
              </a:pPr>
              <a:r>
                <a:rPr sz="1765" spc="-4" dirty="0">
                  <a:solidFill>
                    <a:schemeClr val="bg1"/>
                  </a:solidFill>
                  <a:latin typeface="Arial"/>
                  <a:cs typeface="Arial"/>
                </a:rPr>
                <a:t>tombol untuk </a:t>
              </a:r>
              <a:r>
                <a:rPr sz="1765" dirty="0">
                  <a:solidFill>
                    <a:schemeClr val="bg1"/>
                  </a:solidFill>
                  <a:latin typeface="Arial"/>
                  <a:cs typeface="Arial"/>
                </a:rPr>
                <a:t>memilih</a:t>
              </a:r>
              <a:r>
                <a:rPr sz="1765" spc="-35" dirty="0">
                  <a:solidFill>
                    <a:schemeClr val="bg1"/>
                  </a:solidFill>
                  <a:latin typeface="Arial"/>
                  <a:cs typeface="Arial"/>
                </a:rPr>
                <a:t> </a:t>
              </a:r>
              <a:r>
                <a:rPr sz="1765" dirty="0">
                  <a:solidFill>
                    <a:schemeClr val="bg1"/>
                  </a:solidFill>
                  <a:latin typeface="Arial"/>
                  <a:cs typeface="Arial"/>
                </a:rPr>
                <a:t>terpisah</a:t>
              </a:r>
            </a:p>
            <a:p>
              <a:pPr marL="667346" indent="-252706" algn="just">
                <a:spcBef>
                  <a:spcPts val="212"/>
                </a:spcBef>
                <a:buChar char="–"/>
                <a:tabLst>
                  <a:tab pos="667346" algn="l"/>
                  <a:tab pos="667906" algn="l"/>
                </a:tabLst>
              </a:pPr>
              <a:r>
                <a:rPr sz="1765" dirty="0">
                  <a:solidFill>
                    <a:schemeClr val="bg1"/>
                  </a:solidFill>
                  <a:latin typeface="Arial"/>
                  <a:cs typeface="Arial"/>
                </a:rPr>
                <a:t>sangat cepat </a:t>
              </a:r>
              <a:r>
                <a:rPr sz="1765" spc="-4" dirty="0">
                  <a:solidFill>
                    <a:schemeClr val="bg1"/>
                  </a:solidFill>
                  <a:latin typeface="Arial"/>
                  <a:cs typeface="Arial"/>
                </a:rPr>
                <a:t>untuk</a:t>
              </a:r>
              <a:r>
                <a:rPr sz="1765" spc="-57" dirty="0">
                  <a:solidFill>
                    <a:schemeClr val="bg1"/>
                  </a:solidFill>
                  <a:latin typeface="Arial"/>
                  <a:cs typeface="Arial"/>
                </a:rPr>
                <a:t> </a:t>
              </a:r>
              <a:r>
                <a:rPr sz="1765" spc="-4" dirty="0">
                  <a:solidFill>
                    <a:schemeClr val="bg1"/>
                  </a:solidFill>
                  <a:latin typeface="Arial"/>
                  <a:cs typeface="Arial"/>
                </a:rPr>
                <a:t>gaming</a:t>
              </a:r>
              <a:endParaRPr sz="1765" dirty="0">
                <a:solidFill>
                  <a:schemeClr val="bg1"/>
                </a:solidFill>
                <a:latin typeface="Arial"/>
                <a:cs typeface="Arial"/>
              </a:endParaRPr>
            </a:p>
            <a:p>
              <a:pPr marL="667346" marR="129435" indent="-252706" algn="just">
                <a:lnSpc>
                  <a:spcPts val="1906"/>
                </a:lnSpc>
                <a:spcBef>
                  <a:spcPts val="449"/>
                </a:spcBef>
                <a:buChar char="–"/>
                <a:tabLst>
                  <a:tab pos="667346" algn="l"/>
                  <a:tab pos="667906" algn="l"/>
                </a:tabLst>
              </a:pPr>
              <a:r>
                <a:rPr sz="1765" dirty="0">
                  <a:solidFill>
                    <a:schemeClr val="bg1"/>
                  </a:solidFill>
                  <a:latin typeface="Arial"/>
                  <a:cs typeface="Arial"/>
                </a:rPr>
                <a:t>digunakan dalam beberapa  </a:t>
              </a:r>
              <a:r>
                <a:rPr sz="1765" spc="-4" dirty="0">
                  <a:solidFill>
                    <a:schemeClr val="bg1"/>
                  </a:solidFill>
                  <a:latin typeface="Arial"/>
                  <a:cs typeface="Arial"/>
                </a:rPr>
                <a:t>komputer portabel dan</a:t>
              </a:r>
              <a:r>
                <a:rPr sz="1765" spc="-22" dirty="0">
                  <a:solidFill>
                    <a:schemeClr val="bg1"/>
                  </a:solidFill>
                  <a:latin typeface="Arial"/>
                  <a:cs typeface="Arial"/>
                </a:rPr>
                <a:t> </a:t>
              </a:r>
              <a:r>
                <a:rPr sz="1765" spc="-4" dirty="0">
                  <a:solidFill>
                    <a:schemeClr val="bg1"/>
                  </a:solidFill>
                  <a:latin typeface="Arial"/>
                  <a:cs typeface="Arial"/>
                </a:rPr>
                <a:t>notebook.</a:t>
              </a:r>
              <a:endParaRPr sz="1765" dirty="0">
                <a:solidFill>
                  <a:schemeClr val="bg1"/>
                </a:solidFill>
                <a:latin typeface="Arial"/>
                <a:cs typeface="Arial"/>
              </a:endParaRPr>
            </a:p>
            <a:p>
              <a:pPr marL="11206" algn="just">
                <a:spcBef>
                  <a:spcPts val="202"/>
                </a:spcBef>
              </a:pPr>
              <a:r>
                <a:rPr sz="2118" b="1" spc="-4" dirty="0">
                  <a:solidFill>
                    <a:schemeClr val="bg1"/>
                  </a:solidFill>
                  <a:latin typeface="Arial"/>
                  <a:cs typeface="Arial"/>
                </a:rPr>
                <a:t>Thumbwheels</a:t>
              </a:r>
              <a:r>
                <a:rPr sz="2118" b="1" spc="-9" dirty="0">
                  <a:solidFill>
                    <a:schemeClr val="bg1"/>
                  </a:solidFill>
                  <a:latin typeface="Arial"/>
                  <a:cs typeface="Arial"/>
                </a:rPr>
                <a:t> ...</a:t>
              </a:r>
              <a:endParaRPr sz="2118" dirty="0">
                <a:solidFill>
                  <a:schemeClr val="bg1"/>
                </a:solidFill>
                <a:latin typeface="Arial"/>
                <a:cs typeface="Arial"/>
              </a:endParaRPr>
            </a:p>
            <a:p>
              <a:pPr marL="667346" marR="4483" indent="-252706" algn="just">
                <a:lnSpc>
                  <a:spcPts val="1906"/>
                </a:lnSpc>
                <a:spcBef>
                  <a:spcPts val="463"/>
                </a:spcBef>
                <a:buChar char="–"/>
                <a:tabLst>
                  <a:tab pos="667346" algn="l"/>
                  <a:tab pos="667906" algn="l"/>
                </a:tabLst>
              </a:pPr>
              <a:r>
                <a:rPr sz="1765" spc="-4" dirty="0">
                  <a:solidFill>
                    <a:schemeClr val="bg1"/>
                  </a:solidFill>
                  <a:latin typeface="Arial"/>
                  <a:cs typeface="Arial"/>
                </a:rPr>
                <a:t>untuk </a:t>
              </a:r>
              <a:r>
                <a:rPr sz="1765" dirty="0">
                  <a:solidFill>
                    <a:schemeClr val="bg1"/>
                  </a:solidFill>
                  <a:latin typeface="Arial"/>
                  <a:cs typeface="Arial"/>
                </a:rPr>
                <a:t>CAD </a:t>
              </a:r>
              <a:r>
                <a:rPr sz="1765" spc="-4" dirty="0">
                  <a:solidFill>
                    <a:schemeClr val="bg1"/>
                  </a:solidFill>
                  <a:latin typeface="Arial"/>
                  <a:cs typeface="Arial"/>
                </a:rPr>
                <a:t>akurat </a:t>
              </a:r>
              <a:r>
                <a:rPr sz="1765" dirty="0">
                  <a:solidFill>
                    <a:schemeClr val="bg1"/>
                  </a:solidFill>
                  <a:latin typeface="Arial"/>
                  <a:cs typeface="Arial"/>
                </a:rPr>
                <a:t>– </a:t>
              </a:r>
              <a:r>
                <a:rPr sz="1765" spc="-4" dirty="0">
                  <a:solidFill>
                    <a:schemeClr val="bg1"/>
                  </a:solidFill>
                  <a:latin typeface="Arial"/>
                  <a:cs typeface="Arial"/>
                </a:rPr>
                <a:t>dua dial untuk  </a:t>
              </a:r>
              <a:r>
                <a:rPr sz="1765" dirty="0">
                  <a:solidFill>
                    <a:schemeClr val="bg1"/>
                  </a:solidFill>
                  <a:latin typeface="Arial"/>
                  <a:cs typeface="Arial"/>
                </a:rPr>
                <a:t>posisi </a:t>
              </a:r>
              <a:r>
                <a:rPr sz="1765" spc="-4" dirty="0">
                  <a:solidFill>
                    <a:schemeClr val="bg1"/>
                  </a:solidFill>
                  <a:latin typeface="Arial"/>
                  <a:cs typeface="Arial"/>
                </a:rPr>
                <a:t>kursor</a:t>
              </a:r>
              <a:r>
                <a:rPr sz="1765" spc="-35" dirty="0">
                  <a:solidFill>
                    <a:schemeClr val="bg1"/>
                  </a:solidFill>
                  <a:latin typeface="Arial"/>
                  <a:cs typeface="Arial"/>
                </a:rPr>
                <a:t> </a:t>
              </a:r>
              <a:r>
                <a:rPr sz="1765" dirty="0">
                  <a:solidFill>
                    <a:schemeClr val="bg1"/>
                  </a:solidFill>
                  <a:latin typeface="Arial"/>
                  <a:cs typeface="Arial"/>
                </a:rPr>
                <a:t>X-Y</a:t>
              </a:r>
            </a:p>
            <a:p>
              <a:pPr marL="667346" marR="103099" indent="-252706" algn="just">
                <a:lnSpc>
                  <a:spcPts val="1906"/>
                </a:lnSpc>
                <a:spcBef>
                  <a:spcPts val="424"/>
                </a:spcBef>
                <a:buChar char="–"/>
                <a:tabLst>
                  <a:tab pos="667346" algn="l"/>
                  <a:tab pos="667906" algn="l"/>
                </a:tabLst>
              </a:pPr>
              <a:r>
                <a:rPr sz="1765" spc="-4" dirty="0">
                  <a:solidFill>
                    <a:schemeClr val="bg1"/>
                  </a:solidFill>
                  <a:latin typeface="Arial"/>
                  <a:cs typeface="Arial"/>
                </a:rPr>
                <a:t>untuk bergulir </a:t>
              </a:r>
              <a:r>
                <a:rPr sz="1765" dirty="0">
                  <a:solidFill>
                    <a:schemeClr val="bg1"/>
                  </a:solidFill>
                  <a:latin typeface="Arial"/>
                  <a:cs typeface="Arial"/>
                </a:rPr>
                <a:t>cepat - dial</a:t>
              </a:r>
              <a:r>
                <a:rPr sz="1765" spc="-75" dirty="0">
                  <a:solidFill>
                    <a:schemeClr val="bg1"/>
                  </a:solidFill>
                  <a:latin typeface="Arial"/>
                  <a:cs typeface="Arial"/>
                </a:rPr>
                <a:t> </a:t>
              </a:r>
              <a:r>
                <a:rPr sz="1765" dirty="0">
                  <a:solidFill>
                    <a:schemeClr val="bg1"/>
                  </a:solidFill>
                  <a:latin typeface="Arial"/>
                  <a:cs typeface="Arial"/>
                </a:rPr>
                <a:t>tunggal  pada</a:t>
              </a:r>
              <a:r>
                <a:rPr sz="1765" spc="-22" dirty="0">
                  <a:solidFill>
                    <a:schemeClr val="bg1"/>
                  </a:solidFill>
                  <a:latin typeface="Arial"/>
                  <a:cs typeface="Arial"/>
                </a:rPr>
                <a:t> </a:t>
              </a:r>
              <a:r>
                <a:rPr sz="1765" dirty="0">
                  <a:solidFill>
                    <a:schemeClr val="bg1"/>
                  </a:solidFill>
                  <a:latin typeface="Arial"/>
                  <a:cs typeface="Arial"/>
                </a:rPr>
                <a:t>mouse</a:t>
              </a:r>
            </a:p>
          </p:txBody>
        </p:sp>
        <p:sp>
          <p:nvSpPr>
            <p:cNvPr id="13" name="object 4"/>
            <p:cNvSpPr/>
            <p:nvPr/>
          </p:nvSpPr>
          <p:spPr>
            <a:xfrm>
              <a:off x="6748450" y="2554941"/>
              <a:ext cx="2887352" cy="2958353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1588"/>
            </a:p>
          </p:txBody>
        </p:sp>
      </p:grpSp>
    </p:spTree>
    <p:extLst>
      <p:ext uri="{BB962C8B-B14F-4D97-AF65-F5344CB8AC3E}">
        <p14:creationId xmlns:p14="http://schemas.microsoft.com/office/powerpoint/2010/main" val="1744765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94970" y="365125"/>
            <a:ext cx="9858829" cy="1325563"/>
          </a:xfrm>
        </p:spPr>
        <p:txBody>
          <a:bodyPr/>
          <a:lstStyle/>
          <a:p>
            <a:pPr algn="ctr"/>
            <a:r>
              <a:rPr lang="id-ID" b="1" dirty="0" smtClean="0">
                <a:solidFill>
                  <a:schemeClr val="bg1"/>
                </a:solidFill>
                <a:latin typeface="Arial"/>
                <a:cs typeface="Arial"/>
              </a:rPr>
              <a:t>Joystick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66" y="228420"/>
            <a:ext cx="1104868" cy="1462268"/>
          </a:xfrm>
          <a:prstGeom prst="rect">
            <a:avLst/>
          </a:prstGeom>
        </p:spPr>
      </p:pic>
      <p:grpSp>
        <p:nvGrpSpPr>
          <p:cNvPr id="7" name="Group 6"/>
          <p:cNvGrpSpPr/>
          <p:nvPr/>
        </p:nvGrpSpPr>
        <p:grpSpPr>
          <a:xfrm>
            <a:off x="2400300" y="1944913"/>
            <a:ext cx="8746671" cy="4804229"/>
            <a:chOff x="2400300" y="1759233"/>
            <a:chExt cx="6790851" cy="4146701"/>
          </a:xfrm>
        </p:grpSpPr>
        <p:sp>
          <p:nvSpPr>
            <p:cNvPr id="9" name="object 2"/>
            <p:cNvSpPr txBox="1"/>
            <p:nvPr/>
          </p:nvSpPr>
          <p:spPr>
            <a:xfrm>
              <a:off x="2400300" y="1759233"/>
              <a:ext cx="3837454" cy="3911538"/>
            </a:xfrm>
            <a:prstGeom prst="rect">
              <a:avLst/>
            </a:prstGeom>
          </p:spPr>
          <p:txBody>
            <a:bodyPr vert="horz" wrap="square" lIns="0" tIns="87966" rIns="0" bIns="0" rtlCol="0">
              <a:spAutoFit/>
            </a:bodyPr>
            <a:lstStyle/>
            <a:p>
              <a:pPr marL="313781" indent="-302575" algn="just">
                <a:spcBef>
                  <a:spcPts val="693"/>
                </a:spcBef>
                <a:buChar char="•"/>
                <a:tabLst>
                  <a:tab pos="313221" algn="l"/>
                  <a:tab pos="313781" algn="l"/>
                </a:tabLst>
              </a:pPr>
              <a:r>
                <a:rPr sz="2471" spc="-4" dirty="0">
                  <a:solidFill>
                    <a:schemeClr val="bg1"/>
                  </a:solidFill>
                  <a:latin typeface="Arial"/>
                  <a:cs typeface="Arial"/>
                </a:rPr>
                <a:t>Tidak </a:t>
              </a:r>
              <a:r>
                <a:rPr sz="2471" dirty="0">
                  <a:solidFill>
                    <a:schemeClr val="bg1"/>
                  </a:solidFill>
                  <a:latin typeface="Arial"/>
                  <a:cs typeface="Arial"/>
                </a:rPr>
                <a:t>langsung</a:t>
              </a:r>
              <a:r>
                <a:rPr sz="2471" spc="-9" dirty="0">
                  <a:solidFill>
                    <a:schemeClr val="bg1"/>
                  </a:solidFill>
                  <a:latin typeface="Arial"/>
                  <a:cs typeface="Arial"/>
                </a:rPr>
                <a:t> </a:t>
              </a:r>
              <a:r>
                <a:rPr sz="2471" dirty="0">
                  <a:solidFill>
                    <a:schemeClr val="bg1"/>
                  </a:solidFill>
                  <a:latin typeface="Arial"/>
                  <a:cs typeface="Arial"/>
                </a:rPr>
                <a:t>(</a:t>
              </a:r>
              <a:r>
                <a:rPr sz="2471" i="1" dirty="0">
                  <a:solidFill>
                    <a:schemeClr val="bg1"/>
                  </a:solidFill>
                  <a:latin typeface="Arial"/>
                  <a:cs typeface="Arial"/>
                </a:rPr>
                <a:t>indirect</a:t>
              </a:r>
              <a:r>
                <a:rPr sz="2471" dirty="0">
                  <a:solidFill>
                    <a:schemeClr val="bg1"/>
                  </a:solidFill>
                  <a:latin typeface="Arial"/>
                  <a:cs typeface="Arial"/>
                </a:rPr>
                <a:t>)</a:t>
              </a:r>
            </a:p>
            <a:p>
              <a:pPr marL="313781" marR="230293" indent="-302575" algn="just">
                <a:spcBef>
                  <a:spcPts val="600"/>
                </a:spcBef>
                <a:buChar char="•"/>
                <a:tabLst>
                  <a:tab pos="313221" algn="l"/>
                  <a:tab pos="313781" algn="l"/>
                </a:tabLst>
              </a:pPr>
              <a:r>
                <a:rPr sz="2471" spc="-4" dirty="0">
                  <a:solidFill>
                    <a:schemeClr val="bg1"/>
                  </a:solidFill>
                  <a:latin typeface="Arial"/>
                  <a:cs typeface="Arial"/>
                </a:rPr>
                <a:t>Tekanan </a:t>
              </a:r>
              <a:r>
                <a:rPr sz="2471" dirty="0">
                  <a:solidFill>
                    <a:schemeClr val="bg1"/>
                  </a:solidFill>
                  <a:latin typeface="Arial"/>
                  <a:cs typeface="Arial"/>
                </a:rPr>
                <a:t>pada </a:t>
              </a:r>
              <a:r>
                <a:rPr sz="2471" spc="-4" dirty="0">
                  <a:solidFill>
                    <a:schemeClr val="bg1"/>
                  </a:solidFill>
                  <a:latin typeface="Arial"/>
                  <a:cs typeface="Arial"/>
                </a:rPr>
                <a:t>stick </a:t>
              </a:r>
              <a:r>
                <a:rPr sz="2471" dirty="0">
                  <a:solidFill>
                    <a:schemeClr val="bg1"/>
                  </a:solidFill>
                  <a:latin typeface="Arial"/>
                  <a:cs typeface="Arial"/>
                </a:rPr>
                <a:t>=  kecepatan dari</a:t>
              </a:r>
              <a:r>
                <a:rPr sz="2471" spc="-57" dirty="0">
                  <a:solidFill>
                    <a:schemeClr val="bg1"/>
                  </a:solidFill>
                  <a:latin typeface="Arial"/>
                  <a:cs typeface="Arial"/>
                </a:rPr>
                <a:t> </a:t>
              </a:r>
              <a:r>
                <a:rPr sz="2471" dirty="0">
                  <a:solidFill>
                    <a:schemeClr val="bg1"/>
                  </a:solidFill>
                  <a:latin typeface="Arial"/>
                  <a:cs typeface="Arial"/>
                </a:rPr>
                <a:t>gerakan</a:t>
              </a:r>
            </a:p>
            <a:p>
              <a:pPr marL="313781" indent="-302575" algn="just">
                <a:spcBef>
                  <a:spcPts val="604"/>
                </a:spcBef>
                <a:buChar char="•"/>
                <a:tabLst>
                  <a:tab pos="313221" algn="l"/>
                  <a:tab pos="313781" algn="l"/>
                </a:tabLst>
              </a:pPr>
              <a:r>
                <a:rPr sz="2471" spc="-4" dirty="0">
                  <a:solidFill>
                    <a:schemeClr val="bg1"/>
                  </a:solidFill>
                  <a:latin typeface="Arial"/>
                  <a:cs typeface="Arial"/>
                </a:rPr>
                <a:t>Tombol </a:t>
              </a:r>
              <a:r>
                <a:rPr sz="2471" dirty="0">
                  <a:solidFill>
                    <a:schemeClr val="bg1"/>
                  </a:solidFill>
                  <a:latin typeface="Arial"/>
                  <a:cs typeface="Arial"/>
                </a:rPr>
                <a:t>untuk</a:t>
              </a:r>
              <a:r>
                <a:rPr sz="2471" spc="-9" dirty="0">
                  <a:solidFill>
                    <a:schemeClr val="bg1"/>
                  </a:solidFill>
                  <a:latin typeface="Arial"/>
                  <a:cs typeface="Arial"/>
                </a:rPr>
                <a:t> </a:t>
              </a:r>
              <a:r>
                <a:rPr sz="2471" dirty="0">
                  <a:solidFill>
                    <a:schemeClr val="bg1"/>
                  </a:solidFill>
                  <a:latin typeface="Arial"/>
                  <a:cs typeface="Arial"/>
                </a:rPr>
                <a:t>pemilihan</a:t>
              </a:r>
            </a:p>
            <a:p>
              <a:pPr marL="667346" marR="620839" lvl="1" indent="-252706" algn="just">
                <a:spcBef>
                  <a:spcPts val="503"/>
                </a:spcBef>
                <a:buChar char="–"/>
                <a:tabLst>
                  <a:tab pos="667906" algn="l"/>
                </a:tabLst>
              </a:pPr>
              <a:r>
                <a:rPr sz="2118" dirty="0">
                  <a:solidFill>
                    <a:schemeClr val="bg1"/>
                  </a:solidFill>
                  <a:latin typeface="Arial"/>
                  <a:cs typeface="Arial"/>
                </a:rPr>
                <a:t>Di </a:t>
              </a:r>
              <a:r>
                <a:rPr sz="2118" spc="-4" dirty="0">
                  <a:solidFill>
                    <a:schemeClr val="bg1"/>
                  </a:solidFill>
                  <a:latin typeface="Arial"/>
                  <a:cs typeface="Arial"/>
                </a:rPr>
                <a:t>atas atau di</a:t>
              </a:r>
              <a:r>
                <a:rPr sz="2118" spc="-35" dirty="0">
                  <a:solidFill>
                    <a:schemeClr val="bg1"/>
                  </a:solidFill>
                  <a:latin typeface="Arial"/>
                  <a:cs typeface="Arial"/>
                </a:rPr>
                <a:t> </a:t>
              </a:r>
              <a:r>
                <a:rPr sz="2118" spc="-4" dirty="0">
                  <a:solidFill>
                    <a:schemeClr val="bg1"/>
                  </a:solidFill>
                  <a:latin typeface="Arial"/>
                  <a:cs typeface="Arial"/>
                </a:rPr>
                <a:t>depan  seperti</a:t>
              </a:r>
              <a:r>
                <a:rPr sz="2118" spc="-9" dirty="0">
                  <a:solidFill>
                    <a:schemeClr val="bg1"/>
                  </a:solidFill>
                  <a:latin typeface="Arial"/>
                  <a:cs typeface="Arial"/>
                </a:rPr>
                <a:t> </a:t>
              </a:r>
              <a:r>
                <a:rPr sz="2118" dirty="0">
                  <a:solidFill>
                    <a:schemeClr val="bg1"/>
                  </a:solidFill>
                  <a:latin typeface="Arial"/>
                  <a:cs typeface="Arial"/>
                </a:rPr>
                <a:t>pemicu</a:t>
              </a:r>
            </a:p>
            <a:p>
              <a:pPr marL="667346" marR="4483" lvl="1" indent="-252706" algn="just">
                <a:spcBef>
                  <a:spcPts val="499"/>
                </a:spcBef>
                <a:buChar char="–"/>
                <a:tabLst>
                  <a:tab pos="667906" algn="l"/>
                </a:tabLst>
              </a:pPr>
              <a:r>
                <a:rPr sz="2118" spc="-4" dirty="0">
                  <a:solidFill>
                    <a:schemeClr val="bg1"/>
                  </a:solidFill>
                  <a:latin typeface="Arial"/>
                  <a:cs typeface="Arial"/>
                </a:rPr>
                <a:t>Biasanya </a:t>
              </a:r>
              <a:r>
                <a:rPr sz="2118" dirty="0">
                  <a:solidFill>
                    <a:schemeClr val="bg1"/>
                  </a:solidFill>
                  <a:latin typeface="Arial"/>
                  <a:cs typeface="Arial"/>
                </a:rPr>
                <a:t>digunakan </a:t>
              </a:r>
              <a:r>
                <a:rPr sz="2118" spc="-4" dirty="0">
                  <a:solidFill>
                    <a:schemeClr val="bg1"/>
                  </a:solidFill>
                  <a:latin typeface="Arial"/>
                  <a:cs typeface="Arial"/>
                </a:rPr>
                <a:t>untuk  </a:t>
              </a:r>
              <a:r>
                <a:rPr sz="2118" dirty="0">
                  <a:solidFill>
                    <a:schemeClr val="bg1"/>
                  </a:solidFill>
                  <a:latin typeface="Arial"/>
                  <a:cs typeface="Arial"/>
                </a:rPr>
                <a:t>game</a:t>
              </a:r>
              <a:r>
                <a:rPr sz="2118" spc="-4" dirty="0">
                  <a:solidFill>
                    <a:schemeClr val="bg1"/>
                  </a:solidFill>
                  <a:latin typeface="Arial"/>
                  <a:cs typeface="Arial"/>
                </a:rPr>
                <a:t> komputer</a:t>
              </a:r>
              <a:endParaRPr sz="2118" dirty="0">
                <a:solidFill>
                  <a:schemeClr val="bg1"/>
                </a:solidFill>
                <a:latin typeface="Arial"/>
                <a:cs typeface="Arial"/>
              </a:endParaRPr>
            </a:p>
            <a:p>
              <a:pPr marL="667346" marR="709370" lvl="1" indent="-252706" algn="just">
                <a:spcBef>
                  <a:spcPts val="494"/>
                </a:spcBef>
                <a:buChar char="–"/>
                <a:tabLst>
                  <a:tab pos="667906" algn="l"/>
                </a:tabLst>
              </a:pPr>
              <a:r>
                <a:rPr sz="2118" spc="-4" dirty="0">
                  <a:solidFill>
                    <a:schemeClr val="bg1"/>
                  </a:solidFill>
                  <a:latin typeface="Arial"/>
                  <a:cs typeface="Arial"/>
                </a:rPr>
                <a:t>Kontrol </a:t>
              </a:r>
              <a:r>
                <a:rPr sz="2118" dirty="0">
                  <a:solidFill>
                    <a:schemeClr val="bg1"/>
                  </a:solidFill>
                  <a:latin typeface="Arial"/>
                  <a:cs typeface="Arial"/>
                </a:rPr>
                <a:t>pesawat</a:t>
              </a:r>
              <a:r>
                <a:rPr sz="2118" spc="-44" dirty="0">
                  <a:solidFill>
                    <a:schemeClr val="bg1"/>
                  </a:solidFill>
                  <a:latin typeface="Arial"/>
                  <a:cs typeface="Arial"/>
                </a:rPr>
                <a:t> </a:t>
              </a:r>
              <a:r>
                <a:rPr sz="2118" spc="-4" dirty="0">
                  <a:solidFill>
                    <a:schemeClr val="bg1"/>
                  </a:solidFill>
                  <a:latin typeface="Arial"/>
                  <a:cs typeface="Arial"/>
                </a:rPr>
                <a:t>dan  navigasi</a:t>
              </a:r>
              <a:r>
                <a:rPr sz="2118" spc="-9" dirty="0">
                  <a:solidFill>
                    <a:schemeClr val="bg1"/>
                  </a:solidFill>
                  <a:latin typeface="Arial"/>
                  <a:cs typeface="Arial"/>
                </a:rPr>
                <a:t> </a:t>
              </a:r>
              <a:r>
                <a:rPr sz="2118" dirty="0">
                  <a:solidFill>
                    <a:schemeClr val="bg1"/>
                  </a:solidFill>
                  <a:latin typeface="Arial"/>
                  <a:cs typeface="Arial"/>
                </a:rPr>
                <a:t>3D</a:t>
              </a:r>
            </a:p>
          </p:txBody>
        </p:sp>
        <p:sp>
          <p:nvSpPr>
            <p:cNvPr id="10" name="object 4"/>
            <p:cNvSpPr/>
            <p:nvPr/>
          </p:nvSpPr>
          <p:spPr>
            <a:xfrm>
              <a:off x="7387295" y="3832412"/>
              <a:ext cx="1803856" cy="2073522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1588"/>
            </a:p>
          </p:txBody>
        </p:sp>
        <p:sp>
          <p:nvSpPr>
            <p:cNvPr id="11" name="object 5"/>
            <p:cNvSpPr/>
            <p:nvPr/>
          </p:nvSpPr>
          <p:spPr>
            <a:xfrm>
              <a:off x="7214794" y="1815353"/>
              <a:ext cx="1839558" cy="1785769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1588"/>
            </a:p>
          </p:txBody>
        </p:sp>
      </p:grpSp>
    </p:spTree>
    <p:extLst>
      <p:ext uri="{BB962C8B-B14F-4D97-AF65-F5344CB8AC3E}">
        <p14:creationId xmlns:p14="http://schemas.microsoft.com/office/powerpoint/2010/main" val="1894406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94970" y="365125"/>
            <a:ext cx="9858829" cy="1325563"/>
          </a:xfrm>
        </p:spPr>
        <p:txBody>
          <a:bodyPr/>
          <a:lstStyle/>
          <a:p>
            <a:pPr algn="ctr"/>
            <a:r>
              <a:rPr lang="id-ID" b="1" dirty="0" smtClean="0">
                <a:solidFill>
                  <a:schemeClr val="bg1"/>
                </a:solidFill>
                <a:latin typeface="Arial"/>
                <a:cs typeface="Arial"/>
              </a:rPr>
              <a:t>Touch-sensitive screen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66" y="228420"/>
            <a:ext cx="1104868" cy="1462268"/>
          </a:xfrm>
          <a:prstGeom prst="rect">
            <a:avLst/>
          </a:prstGeom>
        </p:spPr>
      </p:pic>
      <p:sp>
        <p:nvSpPr>
          <p:cNvPr id="8" name="object 3"/>
          <p:cNvSpPr txBox="1"/>
          <p:nvPr/>
        </p:nvSpPr>
        <p:spPr>
          <a:xfrm>
            <a:off x="1733563" y="1690688"/>
            <a:ext cx="9724572" cy="4800410"/>
          </a:xfrm>
          <a:prstGeom prst="rect">
            <a:avLst/>
          </a:prstGeom>
        </p:spPr>
        <p:txBody>
          <a:bodyPr vert="horz" wrap="square" lIns="0" tIns="44824" rIns="0" bIns="0" rtlCol="0">
            <a:spAutoFit/>
          </a:bodyPr>
          <a:lstStyle/>
          <a:p>
            <a:pPr marL="11206" algn="just">
              <a:spcBef>
                <a:spcPts val="353"/>
              </a:spcBef>
            </a:pPr>
            <a:r>
              <a:rPr sz="2800" dirty="0">
                <a:solidFill>
                  <a:schemeClr val="bg1"/>
                </a:solidFill>
                <a:latin typeface="Arial"/>
                <a:cs typeface="Arial"/>
              </a:rPr>
              <a:t>Mendeteksi </a:t>
            </a:r>
            <a:r>
              <a:rPr sz="2800" spc="-4" dirty="0">
                <a:solidFill>
                  <a:schemeClr val="bg1"/>
                </a:solidFill>
                <a:latin typeface="Arial"/>
                <a:cs typeface="Arial"/>
              </a:rPr>
              <a:t>adanya </a:t>
            </a:r>
            <a:r>
              <a:rPr sz="2800" dirty="0">
                <a:solidFill>
                  <a:schemeClr val="bg1"/>
                </a:solidFill>
                <a:latin typeface="Arial"/>
                <a:cs typeface="Arial"/>
              </a:rPr>
              <a:t>jari </a:t>
            </a:r>
            <a:r>
              <a:rPr sz="2800" spc="-4" dirty="0">
                <a:solidFill>
                  <a:schemeClr val="bg1"/>
                </a:solidFill>
                <a:latin typeface="Arial"/>
                <a:cs typeface="Arial"/>
              </a:rPr>
              <a:t>atau </a:t>
            </a:r>
            <a:r>
              <a:rPr sz="2800" dirty="0">
                <a:solidFill>
                  <a:schemeClr val="bg1"/>
                </a:solidFill>
                <a:latin typeface="Arial"/>
                <a:cs typeface="Arial"/>
              </a:rPr>
              <a:t>stylus </a:t>
            </a:r>
            <a:r>
              <a:rPr sz="2800" spc="-4" dirty="0">
                <a:solidFill>
                  <a:schemeClr val="bg1"/>
                </a:solidFill>
                <a:latin typeface="Arial"/>
                <a:cs typeface="Arial"/>
              </a:rPr>
              <a:t>pada</a:t>
            </a:r>
            <a:r>
              <a:rPr sz="2800" spc="-13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chemeClr val="bg1"/>
                </a:solidFill>
                <a:latin typeface="Arial"/>
                <a:cs typeface="Arial"/>
              </a:rPr>
              <a:t>layar.</a:t>
            </a:r>
          </a:p>
          <a:p>
            <a:pPr marL="667346" marR="291929" indent="-252706" algn="just">
              <a:spcBef>
                <a:spcPts val="468"/>
              </a:spcBef>
              <a:buChar char="–"/>
              <a:tabLst>
                <a:tab pos="667346" algn="l"/>
                <a:tab pos="667906" algn="l"/>
              </a:tabLst>
            </a:pPr>
            <a:r>
              <a:rPr lang="id-ID" sz="2000" dirty="0" smtClean="0">
                <a:solidFill>
                  <a:schemeClr val="bg1"/>
                </a:solidFill>
                <a:latin typeface="Arial"/>
                <a:cs typeface="Arial"/>
              </a:rPr>
              <a:t>Bekerja dengan </a:t>
            </a:r>
            <a:r>
              <a:rPr lang="id-ID" sz="2000" spc="-4" dirty="0" smtClean="0">
                <a:solidFill>
                  <a:schemeClr val="bg1"/>
                </a:solidFill>
                <a:latin typeface="Arial"/>
                <a:cs typeface="Arial"/>
              </a:rPr>
              <a:t>menginterupsi matriks sorotan cahaya, perubahan  kapasitansi atau </a:t>
            </a:r>
            <a:r>
              <a:rPr lang="id-ID" sz="2000" dirty="0" smtClean="0">
                <a:solidFill>
                  <a:schemeClr val="bg1"/>
                </a:solidFill>
                <a:latin typeface="Arial"/>
                <a:cs typeface="Arial"/>
              </a:rPr>
              <a:t>refleksi</a:t>
            </a:r>
            <a:r>
              <a:rPr lang="id-ID" sz="2000" spc="-31" dirty="0" smtClean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id-ID" sz="2000" spc="-4" dirty="0" smtClean="0">
                <a:solidFill>
                  <a:schemeClr val="bg1"/>
                </a:solidFill>
                <a:latin typeface="Arial"/>
                <a:cs typeface="Arial"/>
              </a:rPr>
              <a:t>ultrasonik</a:t>
            </a:r>
            <a:endParaRPr lang="id-ID" sz="2000" dirty="0" smtClean="0">
              <a:solidFill>
                <a:schemeClr val="bg1"/>
              </a:solidFill>
              <a:latin typeface="Arial"/>
              <a:cs typeface="Arial"/>
            </a:endParaRPr>
          </a:p>
          <a:p>
            <a:pPr marL="667346" indent="-252706" algn="just">
              <a:spcBef>
                <a:spcPts val="180"/>
              </a:spcBef>
              <a:buChar char="–"/>
              <a:tabLst>
                <a:tab pos="667346" algn="l"/>
                <a:tab pos="667906" algn="l"/>
              </a:tabLst>
            </a:pPr>
            <a:r>
              <a:rPr lang="id-ID" sz="2000" dirty="0" smtClean="0">
                <a:solidFill>
                  <a:schemeClr val="bg1"/>
                </a:solidFill>
                <a:latin typeface="Arial"/>
                <a:cs typeface="Arial"/>
              </a:rPr>
              <a:t>Perangkat penunjuk </a:t>
            </a:r>
            <a:r>
              <a:rPr lang="id-ID" sz="2000" spc="-4" dirty="0" smtClean="0">
                <a:solidFill>
                  <a:schemeClr val="bg1"/>
                </a:solidFill>
                <a:latin typeface="Arial"/>
                <a:cs typeface="Arial"/>
              </a:rPr>
              <a:t>langsung</a:t>
            </a:r>
            <a:r>
              <a:rPr lang="id-ID" sz="2000" spc="-57" dirty="0" smtClean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id-ID" sz="2000" spc="-4" dirty="0" smtClean="0">
                <a:solidFill>
                  <a:schemeClr val="bg1"/>
                </a:solidFill>
                <a:latin typeface="Arial"/>
                <a:cs typeface="Arial"/>
              </a:rPr>
              <a:t>(direct)</a:t>
            </a:r>
            <a:endParaRPr lang="id-ID" sz="2000" dirty="0" smtClean="0">
              <a:solidFill>
                <a:schemeClr val="bg1"/>
              </a:solidFill>
              <a:latin typeface="Arial"/>
              <a:cs typeface="Arial"/>
            </a:endParaRPr>
          </a:p>
          <a:p>
            <a:pPr marL="11206" algn="just">
              <a:spcBef>
                <a:spcPts val="229"/>
              </a:spcBef>
            </a:pPr>
            <a:r>
              <a:rPr sz="2800" b="1" spc="-4" dirty="0" err="1" smtClean="0">
                <a:solidFill>
                  <a:schemeClr val="bg1"/>
                </a:solidFill>
                <a:latin typeface="Arial"/>
                <a:cs typeface="Arial"/>
              </a:rPr>
              <a:t>Keuntungan</a:t>
            </a:r>
            <a:r>
              <a:rPr sz="2800" b="1" spc="-4" dirty="0">
                <a:solidFill>
                  <a:schemeClr val="bg1"/>
                </a:solidFill>
                <a:latin typeface="Arial"/>
                <a:cs typeface="Arial"/>
              </a:rPr>
              <a:t>:</a:t>
            </a:r>
            <a:endParaRPr sz="2800" dirty="0">
              <a:solidFill>
                <a:schemeClr val="bg1"/>
              </a:solidFill>
              <a:latin typeface="Arial"/>
              <a:cs typeface="Arial"/>
            </a:endParaRPr>
          </a:p>
          <a:p>
            <a:pPr marL="667346" marR="195553" indent="-252706" algn="just">
              <a:spcBef>
                <a:spcPts val="468"/>
              </a:spcBef>
              <a:buChar char="–"/>
              <a:tabLst>
                <a:tab pos="667346" algn="l"/>
                <a:tab pos="667906" algn="l"/>
              </a:tabLst>
            </a:pPr>
            <a:r>
              <a:rPr lang="id-ID" sz="2000" spc="-4" dirty="0" smtClean="0">
                <a:solidFill>
                  <a:schemeClr val="bg1"/>
                </a:solidFill>
                <a:latin typeface="Arial"/>
                <a:cs typeface="Arial"/>
              </a:rPr>
              <a:t>Cepat, dan tidak membutuhkan pointer </a:t>
            </a:r>
            <a:r>
              <a:rPr lang="id-ID" sz="2000" dirty="0" smtClean="0">
                <a:solidFill>
                  <a:schemeClr val="bg1"/>
                </a:solidFill>
                <a:latin typeface="Arial"/>
                <a:cs typeface="Arial"/>
              </a:rPr>
              <a:t>khusus baik </a:t>
            </a:r>
            <a:r>
              <a:rPr lang="id-ID" sz="2000" spc="-4" dirty="0" smtClean="0">
                <a:solidFill>
                  <a:schemeClr val="bg1"/>
                </a:solidFill>
                <a:latin typeface="Arial"/>
                <a:cs typeface="Arial"/>
              </a:rPr>
              <a:t>untuk pemilihan  </a:t>
            </a:r>
            <a:r>
              <a:rPr lang="id-ID" sz="2000" dirty="0" smtClean="0">
                <a:solidFill>
                  <a:schemeClr val="bg1"/>
                </a:solidFill>
                <a:latin typeface="Arial"/>
                <a:cs typeface="Arial"/>
              </a:rPr>
              <a:t>menu</a:t>
            </a:r>
          </a:p>
          <a:p>
            <a:pPr marL="667346" marR="205639" indent="-252706" algn="just">
              <a:spcBef>
                <a:spcPts val="424"/>
              </a:spcBef>
              <a:buChar char="–"/>
              <a:tabLst>
                <a:tab pos="667346" algn="l"/>
                <a:tab pos="667906" algn="l"/>
              </a:tabLst>
            </a:pPr>
            <a:r>
              <a:rPr lang="id-ID" sz="2000" spc="-4" dirty="0" smtClean="0">
                <a:solidFill>
                  <a:schemeClr val="bg1"/>
                </a:solidFill>
                <a:latin typeface="Arial"/>
                <a:cs typeface="Arial"/>
              </a:rPr>
              <a:t>Cocok untuk </a:t>
            </a:r>
            <a:r>
              <a:rPr lang="id-ID" sz="2000" dirty="0" smtClean="0">
                <a:solidFill>
                  <a:schemeClr val="bg1"/>
                </a:solidFill>
                <a:latin typeface="Arial"/>
                <a:cs typeface="Arial"/>
              </a:rPr>
              <a:t>digunakan di lingkungan </a:t>
            </a:r>
            <a:r>
              <a:rPr lang="id-ID" sz="2000" spc="-4" dirty="0" smtClean="0">
                <a:solidFill>
                  <a:schemeClr val="bg1"/>
                </a:solidFill>
                <a:latin typeface="Arial"/>
                <a:cs typeface="Arial"/>
              </a:rPr>
              <a:t>yang tidak bersahabat: bersih  </a:t>
            </a:r>
            <a:r>
              <a:rPr lang="id-ID" sz="2000" dirty="0" smtClean="0">
                <a:solidFill>
                  <a:schemeClr val="bg1"/>
                </a:solidFill>
                <a:latin typeface="Arial"/>
                <a:cs typeface="Arial"/>
              </a:rPr>
              <a:t>dan </a:t>
            </a:r>
            <a:r>
              <a:rPr lang="id-ID" sz="2000" spc="-4" dirty="0" smtClean="0">
                <a:solidFill>
                  <a:schemeClr val="bg1"/>
                </a:solidFill>
                <a:latin typeface="Arial"/>
                <a:cs typeface="Arial"/>
              </a:rPr>
              <a:t>aman dari</a:t>
            </a:r>
            <a:r>
              <a:rPr lang="id-ID" sz="2000" spc="-26" dirty="0" smtClean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id-ID" sz="2000" spc="-4" dirty="0" smtClean="0">
                <a:solidFill>
                  <a:schemeClr val="bg1"/>
                </a:solidFill>
                <a:latin typeface="Arial"/>
                <a:cs typeface="Arial"/>
              </a:rPr>
              <a:t>kerusakan.</a:t>
            </a:r>
            <a:endParaRPr lang="id-ID" sz="2000" dirty="0" smtClean="0">
              <a:solidFill>
                <a:schemeClr val="bg1"/>
              </a:solidFill>
              <a:latin typeface="Arial"/>
              <a:cs typeface="Arial"/>
            </a:endParaRPr>
          </a:p>
          <a:p>
            <a:pPr marL="11206" algn="just">
              <a:spcBef>
                <a:spcPts val="212"/>
              </a:spcBef>
            </a:pPr>
            <a:r>
              <a:rPr sz="2800" b="1" spc="-4" dirty="0" err="1" smtClean="0">
                <a:solidFill>
                  <a:schemeClr val="bg1"/>
                </a:solidFill>
                <a:latin typeface="Arial"/>
                <a:cs typeface="Arial"/>
              </a:rPr>
              <a:t>Kekurangan</a:t>
            </a:r>
            <a:r>
              <a:rPr sz="2800" b="1" spc="-4" dirty="0">
                <a:solidFill>
                  <a:schemeClr val="bg1"/>
                </a:solidFill>
                <a:latin typeface="Arial"/>
                <a:cs typeface="Arial"/>
              </a:rPr>
              <a:t>:</a:t>
            </a:r>
            <a:endParaRPr sz="2800" dirty="0">
              <a:solidFill>
                <a:schemeClr val="bg1"/>
              </a:solidFill>
              <a:latin typeface="Arial"/>
              <a:cs typeface="Arial"/>
            </a:endParaRPr>
          </a:p>
          <a:p>
            <a:pPr marL="667346" indent="-252706" algn="just">
              <a:spcBef>
                <a:spcPts val="224"/>
              </a:spcBef>
              <a:buChar char="–"/>
              <a:tabLst>
                <a:tab pos="667346" algn="l"/>
                <a:tab pos="667906" algn="l"/>
              </a:tabLst>
            </a:pPr>
            <a:r>
              <a:rPr lang="id-ID" sz="2000" dirty="0" smtClean="0">
                <a:solidFill>
                  <a:schemeClr val="bg1"/>
                </a:solidFill>
                <a:latin typeface="Arial"/>
                <a:cs typeface="Arial"/>
              </a:rPr>
              <a:t>Jari dapat </a:t>
            </a:r>
            <a:r>
              <a:rPr lang="id-ID" sz="2000" spc="-4" dirty="0" smtClean="0">
                <a:solidFill>
                  <a:schemeClr val="bg1"/>
                </a:solidFill>
                <a:latin typeface="Arial"/>
                <a:cs typeface="Arial"/>
              </a:rPr>
              <a:t>menandai</a:t>
            </a:r>
            <a:r>
              <a:rPr lang="id-ID" sz="2000" spc="-31" dirty="0" smtClean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id-ID" sz="2000" spc="-4" dirty="0" smtClean="0">
                <a:solidFill>
                  <a:schemeClr val="bg1"/>
                </a:solidFill>
                <a:latin typeface="Arial"/>
                <a:cs typeface="Arial"/>
              </a:rPr>
              <a:t>layar</a:t>
            </a:r>
            <a:endParaRPr lang="id-ID" sz="2000" dirty="0" smtClean="0">
              <a:solidFill>
                <a:schemeClr val="bg1"/>
              </a:solidFill>
              <a:latin typeface="Arial"/>
              <a:cs typeface="Arial"/>
            </a:endParaRPr>
          </a:p>
          <a:p>
            <a:pPr marL="667346" indent="-252706" algn="just">
              <a:spcBef>
                <a:spcPts val="202"/>
              </a:spcBef>
              <a:buChar char="–"/>
              <a:tabLst>
                <a:tab pos="667346" algn="l"/>
                <a:tab pos="667906" algn="l"/>
              </a:tabLst>
            </a:pPr>
            <a:r>
              <a:rPr lang="id-ID" sz="2000" dirty="0" smtClean="0">
                <a:solidFill>
                  <a:schemeClr val="bg1"/>
                </a:solidFill>
                <a:latin typeface="Arial"/>
                <a:cs typeface="Arial"/>
              </a:rPr>
              <a:t>Tidak </a:t>
            </a:r>
            <a:r>
              <a:rPr lang="id-ID" sz="2000" spc="-4" dirty="0" smtClean="0">
                <a:solidFill>
                  <a:schemeClr val="bg1"/>
                </a:solidFill>
                <a:latin typeface="Arial"/>
                <a:cs typeface="Arial"/>
              </a:rPr>
              <a:t>tepat/akurat </a:t>
            </a:r>
            <a:r>
              <a:rPr lang="id-ID" sz="2000" dirty="0" smtClean="0">
                <a:solidFill>
                  <a:schemeClr val="bg1"/>
                </a:solidFill>
                <a:latin typeface="Arial"/>
                <a:cs typeface="Arial"/>
              </a:rPr>
              <a:t>(jari adalah </a:t>
            </a:r>
            <a:r>
              <a:rPr lang="id-ID" sz="2000" spc="-4" dirty="0" smtClean="0">
                <a:solidFill>
                  <a:schemeClr val="bg1"/>
                </a:solidFill>
                <a:latin typeface="Arial"/>
                <a:cs typeface="Arial"/>
              </a:rPr>
              <a:t>instrumen </a:t>
            </a:r>
            <a:r>
              <a:rPr lang="id-ID" sz="2000" dirty="0" smtClean="0">
                <a:solidFill>
                  <a:schemeClr val="bg1"/>
                </a:solidFill>
                <a:latin typeface="Arial"/>
                <a:cs typeface="Arial"/>
              </a:rPr>
              <a:t>yang cukup</a:t>
            </a:r>
            <a:r>
              <a:rPr lang="id-ID" sz="2000" spc="-75" dirty="0" smtClean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id-ID" sz="2000" spc="-4" dirty="0" smtClean="0">
                <a:solidFill>
                  <a:schemeClr val="bg1"/>
                </a:solidFill>
                <a:latin typeface="Arial"/>
                <a:cs typeface="Arial"/>
              </a:rPr>
              <a:t>tumpul!)</a:t>
            </a:r>
            <a:endParaRPr lang="id-ID" sz="2000" dirty="0" smtClean="0">
              <a:solidFill>
                <a:schemeClr val="bg1"/>
              </a:solidFill>
              <a:latin typeface="Arial"/>
              <a:cs typeface="Arial"/>
            </a:endParaRPr>
          </a:p>
          <a:p>
            <a:pPr marL="667346" marR="4483" indent="-252706" algn="just">
              <a:spcBef>
                <a:spcPts val="449"/>
              </a:spcBef>
              <a:buChar char="–"/>
              <a:tabLst>
                <a:tab pos="667346" algn="l"/>
                <a:tab pos="667906" algn="l"/>
              </a:tabLst>
            </a:pPr>
            <a:r>
              <a:rPr lang="id-ID" sz="2000" dirty="0" smtClean="0">
                <a:solidFill>
                  <a:schemeClr val="bg1"/>
                </a:solidFill>
                <a:latin typeface="Arial"/>
                <a:cs typeface="Arial"/>
              </a:rPr>
              <a:t>Sulit </a:t>
            </a:r>
            <a:r>
              <a:rPr lang="id-ID" sz="2000" spc="-4" dirty="0" smtClean="0">
                <a:solidFill>
                  <a:schemeClr val="bg1"/>
                </a:solidFill>
                <a:latin typeface="Arial"/>
                <a:cs typeface="Arial"/>
              </a:rPr>
              <a:t>untuk memilih </a:t>
            </a:r>
            <a:r>
              <a:rPr lang="id-ID" sz="2000" dirty="0" smtClean="0">
                <a:solidFill>
                  <a:schemeClr val="bg1"/>
                </a:solidFill>
                <a:latin typeface="Arial"/>
                <a:cs typeface="Arial"/>
              </a:rPr>
              <a:t>daerah </a:t>
            </a:r>
            <a:r>
              <a:rPr lang="id-ID" sz="2000" spc="-4" dirty="0" smtClean="0">
                <a:solidFill>
                  <a:schemeClr val="bg1"/>
                </a:solidFill>
                <a:latin typeface="Arial"/>
                <a:cs typeface="Arial"/>
              </a:rPr>
              <a:t>kecil </a:t>
            </a:r>
            <a:r>
              <a:rPr lang="id-ID" sz="2000" dirty="0" smtClean="0">
                <a:solidFill>
                  <a:schemeClr val="bg1"/>
                </a:solidFill>
                <a:latin typeface="Arial"/>
                <a:cs typeface="Arial"/>
              </a:rPr>
              <a:t>atau </a:t>
            </a:r>
            <a:r>
              <a:rPr lang="id-ID" sz="2000" spc="-4" dirty="0" smtClean="0">
                <a:solidFill>
                  <a:schemeClr val="bg1"/>
                </a:solidFill>
                <a:latin typeface="Arial"/>
                <a:cs typeface="Arial"/>
              </a:rPr>
              <a:t>melakukan penggambaran yang  akurat</a:t>
            </a:r>
            <a:endParaRPr lang="id-ID" sz="2000" dirty="0" smtClean="0">
              <a:solidFill>
                <a:schemeClr val="bg1"/>
              </a:solidFill>
              <a:latin typeface="Arial"/>
              <a:cs typeface="Arial"/>
            </a:endParaRPr>
          </a:p>
          <a:p>
            <a:pPr marL="667346" indent="-252706" algn="just">
              <a:spcBef>
                <a:spcPts val="184"/>
              </a:spcBef>
              <a:buChar char="–"/>
              <a:tabLst>
                <a:tab pos="667346" algn="l"/>
                <a:tab pos="667906" algn="l"/>
              </a:tabLst>
            </a:pPr>
            <a:r>
              <a:rPr lang="id-ID" sz="2000" spc="-4" dirty="0" smtClean="0">
                <a:solidFill>
                  <a:schemeClr val="bg1"/>
                </a:solidFill>
                <a:latin typeface="Arial"/>
                <a:cs typeface="Arial"/>
              </a:rPr>
              <a:t>Pengangkatan </a:t>
            </a:r>
            <a:r>
              <a:rPr lang="id-ID" sz="2000" dirty="0" smtClean="0">
                <a:solidFill>
                  <a:schemeClr val="bg1"/>
                </a:solidFill>
                <a:latin typeface="Arial"/>
                <a:cs typeface="Arial"/>
              </a:rPr>
              <a:t>lengan dapat</a:t>
            </a:r>
            <a:r>
              <a:rPr lang="id-ID" sz="2000" spc="-35" dirty="0" smtClean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id-ID" sz="2000" spc="-4" dirty="0" smtClean="0">
                <a:solidFill>
                  <a:schemeClr val="bg1"/>
                </a:solidFill>
                <a:latin typeface="Arial"/>
                <a:cs typeface="Arial"/>
              </a:rPr>
              <a:t>melelahkan</a:t>
            </a:r>
            <a:endParaRPr lang="id-ID" sz="2000" dirty="0">
              <a:solidFill>
                <a:schemeClr val="bg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30286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94970" y="365125"/>
            <a:ext cx="9858829" cy="1325563"/>
          </a:xfrm>
        </p:spPr>
        <p:txBody>
          <a:bodyPr/>
          <a:lstStyle/>
          <a:p>
            <a:pPr algn="ctr"/>
            <a:r>
              <a:rPr lang="id-ID" b="1" dirty="0" smtClean="0">
                <a:solidFill>
                  <a:schemeClr val="bg1"/>
                </a:solidFill>
                <a:latin typeface="Arial"/>
                <a:cs typeface="Arial"/>
              </a:rPr>
              <a:t>Stylus dan Light Pen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66" y="228420"/>
            <a:ext cx="1104868" cy="1462268"/>
          </a:xfrm>
          <a:prstGeom prst="rect">
            <a:avLst/>
          </a:prstGeom>
        </p:spPr>
      </p:pic>
      <p:sp>
        <p:nvSpPr>
          <p:cNvPr id="5" name="object 3"/>
          <p:cNvSpPr txBox="1"/>
          <p:nvPr/>
        </p:nvSpPr>
        <p:spPr>
          <a:xfrm>
            <a:off x="1828800" y="1680434"/>
            <a:ext cx="9629335" cy="4904397"/>
          </a:xfrm>
          <a:prstGeom prst="rect">
            <a:avLst/>
          </a:prstGeom>
        </p:spPr>
        <p:txBody>
          <a:bodyPr vert="horz" wrap="square" lIns="0" tIns="10646" rIns="0" bIns="0" rtlCol="0">
            <a:spAutoFit/>
          </a:bodyPr>
          <a:lstStyle/>
          <a:p>
            <a:pPr marL="11206" algn="just">
              <a:spcBef>
                <a:spcPts val="84"/>
              </a:spcBef>
            </a:pPr>
            <a:r>
              <a:rPr sz="2800" b="1" spc="-4" dirty="0">
                <a:solidFill>
                  <a:schemeClr val="bg1"/>
                </a:solidFill>
                <a:latin typeface="Arial"/>
                <a:cs typeface="Arial"/>
              </a:rPr>
              <a:t>Stylus</a:t>
            </a:r>
            <a:endParaRPr sz="2800" dirty="0">
              <a:solidFill>
                <a:schemeClr val="bg1"/>
              </a:solidFill>
              <a:latin typeface="Arial"/>
              <a:cs typeface="Arial"/>
            </a:endParaRPr>
          </a:p>
          <a:p>
            <a:pPr marL="313781" marR="4483" indent="-302575" algn="just">
              <a:spcBef>
                <a:spcPts val="604"/>
              </a:spcBef>
              <a:buChar char="•"/>
              <a:tabLst>
                <a:tab pos="313221" algn="l"/>
                <a:tab pos="313781" algn="l"/>
              </a:tabLst>
            </a:pPr>
            <a:r>
              <a:rPr sz="2800" spc="-4" dirty="0">
                <a:solidFill>
                  <a:schemeClr val="bg1"/>
                </a:solidFill>
                <a:latin typeface="Arial"/>
                <a:cs typeface="Arial"/>
              </a:rPr>
              <a:t>Pointer seperti </a:t>
            </a:r>
            <a:r>
              <a:rPr sz="2800" dirty="0">
                <a:solidFill>
                  <a:schemeClr val="bg1"/>
                </a:solidFill>
                <a:latin typeface="Arial"/>
                <a:cs typeface="Arial"/>
              </a:rPr>
              <a:t>pena-kecil untuk menggambar  langsung pada layar dapat menggunakan  permukaan </a:t>
            </a:r>
            <a:r>
              <a:rPr sz="2800" spc="-4" dirty="0">
                <a:solidFill>
                  <a:schemeClr val="bg1"/>
                </a:solidFill>
                <a:latin typeface="Arial"/>
                <a:cs typeface="Arial"/>
              </a:rPr>
              <a:t>sensitif sentuhan </a:t>
            </a:r>
            <a:r>
              <a:rPr sz="2800" dirty="0">
                <a:solidFill>
                  <a:schemeClr val="bg1"/>
                </a:solidFill>
                <a:latin typeface="Arial"/>
                <a:cs typeface="Arial"/>
              </a:rPr>
              <a:t>atau deteksi </a:t>
            </a:r>
            <a:r>
              <a:rPr sz="2800" spc="-4" dirty="0">
                <a:solidFill>
                  <a:schemeClr val="bg1"/>
                </a:solidFill>
                <a:latin typeface="Arial"/>
                <a:cs typeface="Arial"/>
              </a:rPr>
              <a:t>magnetik  </a:t>
            </a:r>
            <a:r>
              <a:rPr sz="2800" dirty="0">
                <a:solidFill>
                  <a:schemeClr val="bg1"/>
                </a:solidFill>
                <a:latin typeface="Arial"/>
                <a:cs typeface="Arial"/>
              </a:rPr>
              <a:t>digunakan di </a:t>
            </a:r>
            <a:r>
              <a:rPr sz="2800" spc="-9" dirty="0">
                <a:solidFill>
                  <a:schemeClr val="bg1"/>
                </a:solidFill>
                <a:latin typeface="Arial"/>
                <a:cs typeface="Arial"/>
              </a:rPr>
              <a:t>PDA, tablet </a:t>
            </a:r>
            <a:r>
              <a:rPr sz="2800" spc="-13" dirty="0">
                <a:solidFill>
                  <a:schemeClr val="bg1"/>
                </a:solidFill>
                <a:latin typeface="Arial"/>
                <a:cs typeface="Arial"/>
              </a:rPr>
              <a:t>PC </a:t>
            </a:r>
            <a:r>
              <a:rPr sz="2800" dirty="0">
                <a:solidFill>
                  <a:schemeClr val="bg1"/>
                </a:solidFill>
                <a:latin typeface="Arial"/>
                <a:cs typeface="Arial"/>
              </a:rPr>
              <a:t>dan meja</a:t>
            </a:r>
            <a:r>
              <a:rPr sz="2800" spc="79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chemeClr val="bg1"/>
                </a:solidFill>
                <a:latin typeface="Arial"/>
                <a:cs typeface="Arial"/>
              </a:rPr>
              <a:t>gambar</a:t>
            </a:r>
          </a:p>
          <a:p>
            <a:pPr marL="11206" algn="just">
              <a:spcBef>
                <a:spcPts val="13"/>
              </a:spcBef>
            </a:pPr>
            <a:r>
              <a:rPr sz="2800" b="1" spc="-9" dirty="0">
                <a:solidFill>
                  <a:schemeClr val="bg1"/>
                </a:solidFill>
                <a:latin typeface="Arial"/>
                <a:cs typeface="Arial"/>
              </a:rPr>
              <a:t>Light</a:t>
            </a:r>
            <a:r>
              <a:rPr sz="2800" b="1" spc="-4" dirty="0">
                <a:solidFill>
                  <a:schemeClr val="bg1"/>
                </a:solidFill>
                <a:latin typeface="Arial"/>
                <a:cs typeface="Arial"/>
              </a:rPr>
              <a:t> Pen</a:t>
            </a:r>
            <a:endParaRPr sz="2800" dirty="0">
              <a:solidFill>
                <a:schemeClr val="bg1"/>
              </a:solidFill>
              <a:latin typeface="Arial"/>
              <a:cs typeface="Arial"/>
            </a:endParaRPr>
          </a:p>
          <a:p>
            <a:pPr marL="313781" indent="-302575" algn="just">
              <a:buChar char="•"/>
              <a:tabLst>
                <a:tab pos="313221" algn="l"/>
                <a:tab pos="313781" algn="l"/>
              </a:tabLst>
            </a:pPr>
            <a:r>
              <a:rPr sz="2800" spc="-4" dirty="0">
                <a:solidFill>
                  <a:schemeClr val="bg1"/>
                </a:solidFill>
                <a:latin typeface="Arial"/>
                <a:cs typeface="Arial"/>
              </a:rPr>
              <a:t>Sekarang </a:t>
            </a:r>
            <a:r>
              <a:rPr sz="2800" dirty="0">
                <a:solidFill>
                  <a:schemeClr val="bg1"/>
                </a:solidFill>
                <a:latin typeface="Arial"/>
                <a:cs typeface="Arial"/>
              </a:rPr>
              <a:t>jarang</a:t>
            </a:r>
            <a:r>
              <a:rPr sz="2800" spc="35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chemeClr val="bg1"/>
                </a:solidFill>
                <a:latin typeface="Arial"/>
                <a:cs typeface="Arial"/>
              </a:rPr>
              <a:t>digunakan</a:t>
            </a:r>
          </a:p>
          <a:p>
            <a:pPr marL="313781" marR="140081" indent="-302575" algn="just">
              <a:spcBef>
                <a:spcPts val="569"/>
              </a:spcBef>
              <a:buChar char="•"/>
              <a:tabLst>
                <a:tab pos="313221" algn="l"/>
                <a:tab pos="313781" algn="l"/>
              </a:tabLst>
            </a:pPr>
            <a:r>
              <a:rPr sz="2800" dirty="0">
                <a:solidFill>
                  <a:schemeClr val="bg1"/>
                </a:solidFill>
                <a:latin typeface="Arial"/>
                <a:cs typeface="Arial"/>
              </a:rPr>
              <a:t>Menggunakan cahaya dari layar untuk mendeteksi  lokasi</a:t>
            </a:r>
          </a:p>
          <a:p>
            <a:pPr marL="11206" algn="just">
              <a:spcBef>
                <a:spcPts val="18"/>
              </a:spcBef>
            </a:pPr>
            <a:r>
              <a:rPr sz="2800" b="1" spc="-4" dirty="0">
                <a:solidFill>
                  <a:schemeClr val="bg1"/>
                </a:solidFill>
                <a:latin typeface="Arial"/>
                <a:cs typeface="Arial"/>
              </a:rPr>
              <a:t>Keduanya</a:t>
            </a:r>
            <a:r>
              <a:rPr sz="2800" b="1" spc="4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800" b="1" spc="-4" dirty="0">
                <a:solidFill>
                  <a:schemeClr val="bg1"/>
                </a:solidFill>
                <a:latin typeface="Arial"/>
                <a:cs typeface="Arial"/>
              </a:rPr>
              <a:t>...</a:t>
            </a:r>
            <a:endParaRPr sz="2800" dirty="0">
              <a:solidFill>
                <a:schemeClr val="bg1"/>
              </a:solidFill>
              <a:latin typeface="Arial"/>
              <a:cs typeface="Arial"/>
            </a:endParaRPr>
          </a:p>
          <a:p>
            <a:pPr marL="313781" indent="-302575" algn="just">
              <a:buChar char="•"/>
              <a:tabLst>
                <a:tab pos="313221" algn="l"/>
                <a:tab pos="313781" algn="l"/>
              </a:tabLst>
            </a:pPr>
            <a:r>
              <a:rPr sz="2800" spc="-4" dirty="0">
                <a:solidFill>
                  <a:schemeClr val="bg1"/>
                </a:solidFill>
                <a:latin typeface="Arial"/>
                <a:cs typeface="Arial"/>
              </a:rPr>
              <a:t>Sangat </a:t>
            </a:r>
            <a:r>
              <a:rPr sz="2800" dirty="0">
                <a:solidFill>
                  <a:schemeClr val="bg1"/>
                </a:solidFill>
                <a:latin typeface="Arial"/>
                <a:cs typeface="Arial"/>
              </a:rPr>
              <a:t>langsung dan jelas untuk</a:t>
            </a:r>
            <a:r>
              <a:rPr sz="2800" spc="31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chemeClr val="bg1"/>
                </a:solidFill>
                <a:latin typeface="Arial"/>
                <a:cs typeface="Arial"/>
              </a:rPr>
              <a:t>digunakan</a:t>
            </a:r>
          </a:p>
          <a:p>
            <a:pPr marL="313781" indent="-302575" algn="just">
              <a:spcBef>
                <a:spcPts val="13"/>
              </a:spcBef>
              <a:buChar char="•"/>
              <a:tabLst>
                <a:tab pos="313221" algn="l"/>
                <a:tab pos="313781" algn="l"/>
              </a:tabLst>
            </a:pPr>
            <a:r>
              <a:rPr sz="2800" spc="-4" dirty="0">
                <a:solidFill>
                  <a:schemeClr val="bg1"/>
                </a:solidFill>
                <a:latin typeface="Arial"/>
                <a:cs typeface="Arial"/>
              </a:rPr>
              <a:t>Namun </a:t>
            </a:r>
            <a:r>
              <a:rPr sz="2800" dirty="0">
                <a:solidFill>
                  <a:schemeClr val="bg1"/>
                </a:solidFill>
                <a:latin typeface="Arial"/>
                <a:cs typeface="Arial"/>
              </a:rPr>
              <a:t>dapat menghalangi</a:t>
            </a:r>
            <a:r>
              <a:rPr sz="2800" spc="26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chemeClr val="bg1"/>
                </a:solidFill>
                <a:latin typeface="Arial"/>
                <a:cs typeface="Arial"/>
              </a:rPr>
              <a:t>layar</a:t>
            </a:r>
          </a:p>
        </p:txBody>
      </p:sp>
    </p:spTree>
    <p:extLst>
      <p:ext uri="{BB962C8B-B14F-4D97-AF65-F5344CB8AC3E}">
        <p14:creationId xmlns:p14="http://schemas.microsoft.com/office/powerpoint/2010/main" val="2508750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94970" y="365125"/>
            <a:ext cx="9858829" cy="1325563"/>
          </a:xfrm>
        </p:spPr>
        <p:txBody>
          <a:bodyPr/>
          <a:lstStyle/>
          <a:p>
            <a:pPr algn="ctr"/>
            <a:r>
              <a:rPr lang="id-ID" b="1" dirty="0" smtClean="0">
                <a:solidFill>
                  <a:schemeClr val="bg1"/>
                </a:solidFill>
                <a:latin typeface="Arial"/>
                <a:cs typeface="Arial"/>
              </a:rPr>
              <a:t>Peranti Masukan Gambar</a:t>
            </a:r>
            <a:br>
              <a:rPr lang="id-ID" b="1" dirty="0" smtClean="0">
                <a:solidFill>
                  <a:schemeClr val="bg1"/>
                </a:solidFill>
                <a:latin typeface="Arial"/>
                <a:cs typeface="Arial"/>
              </a:rPr>
            </a:br>
            <a:r>
              <a:rPr lang="id-ID" b="1" dirty="0" smtClean="0">
                <a:solidFill>
                  <a:schemeClr val="bg1"/>
                </a:solidFill>
                <a:latin typeface="Arial"/>
                <a:cs typeface="Arial"/>
              </a:rPr>
              <a:t>dan Video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66" y="228420"/>
            <a:ext cx="1104868" cy="1462268"/>
          </a:xfrm>
          <a:prstGeom prst="rect">
            <a:avLst/>
          </a:prstGeom>
        </p:spPr>
      </p:pic>
      <p:grpSp>
        <p:nvGrpSpPr>
          <p:cNvPr id="6" name="Group 5"/>
          <p:cNvGrpSpPr/>
          <p:nvPr/>
        </p:nvGrpSpPr>
        <p:grpSpPr>
          <a:xfrm>
            <a:off x="2333065" y="2062578"/>
            <a:ext cx="9020734" cy="3993733"/>
            <a:chOff x="2333065" y="1970890"/>
            <a:chExt cx="7484409" cy="5081921"/>
          </a:xfrm>
        </p:grpSpPr>
        <p:sp>
          <p:nvSpPr>
            <p:cNvPr id="7" name="object 3"/>
            <p:cNvSpPr txBox="1"/>
            <p:nvPr/>
          </p:nvSpPr>
          <p:spPr>
            <a:xfrm>
              <a:off x="2333065" y="1970890"/>
              <a:ext cx="7484409" cy="5081921"/>
            </a:xfrm>
            <a:prstGeom prst="rect">
              <a:avLst/>
            </a:prstGeom>
          </p:spPr>
          <p:txBody>
            <a:bodyPr vert="horz" wrap="square" lIns="0" tIns="8965" rIns="0" bIns="0" rtlCol="0">
              <a:spAutoFit/>
            </a:bodyPr>
            <a:lstStyle/>
            <a:p>
              <a:pPr marL="11206" marR="4483" algn="just">
                <a:lnSpc>
                  <a:spcPct val="100400"/>
                </a:lnSpc>
                <a:spcBef>
                  <a:spcPts val="71"/>
                </a:spcBef>
              </a:pPr>
              <a:r>
                <a:rPr sz="2800" dirty="0">
                  <a:solidFill>
                    <a:schemeClr val="bg1"/>
                  </a:solidFill>
                  <a:latin typeface="Arial"/>
                  <a:cs typeface="Arial"/>
                </a:rPr>
                <a:t>Perangkat input </a:t>
              </a:r>
              <a:r>
                <a:rPr sz="2800" spc="-4" dirty="0">
                  <a:solidFill>
                    <a:schemeClr val="bg1"/>
                  </a:solidFill>
                  <a:latin typeface="Arial"/>
                  <a:cs typeface="Arial"/>
                </a:rPr>
                <a:t>video </a:t>
              </a:r>
              <a:r>
                <a:rPr sz="2800" dirty="0">
                  <a:solidFill>
                    <a:schemeClr val="bg1"/>
                  </a:solidFill>
                  <a:latin typeface="Arial"/>
                  <a:cs typeface="Arial"/>
                </a:rPr>
                <a:t>digunakan untuk mendigitalkan  </a:t>
              </a:r>
              <a:r>
                <a:rPr sz="2800" spc="-4" dirty="0">
                  <a:solidFill>
                    <a:schemeClr val="bg1"/>
                  </a:solidFill>
                  <a:latin typeface="Arial"/>
                  <a:cs typeface="Arial"/>
                </a:rPr>
                <a:t>foto </a:t>
              </a:r>
              <a:r>
                <a:rPr sz="2800" dirty="0">
                  <a:solidFill>
                    <a:schemeClr val="bg1"/>
                  </a:solidFill>
                  <a:latin typeface="Arial"/>
                  <a:cs typeface="Arial"/>
                </a:rPr>
                <a:t>atau video dari dunia luar ke dalam</a:t>
              </a:r>
              <a:r>
                <a:rPr sz="2800" spc="31" dirty="0">
                  <a:solidFill>
                    <a:schemeClr val="bg1"/>
                  </a:solidFill>
                  <a:latin typeface="Arial"/>
                  <a:cs typeface="Arial"/>
                </a:rPr>
                <a:t> </a:t>
              </a:r>
              <a:r>
                <a:rPr sz="2800" dirty="0">
                  <a:solidFill>
                    <a:schemeClr val="bg1"/>
                  </a:solidFill>
                  <a:latin typeface="Arial"/>
                  <a:cs typeface="Arial"/>
                </a:rPr>
                <a:t>komputer.</a:t>
              </a:r>
            </a:p>
            <a:p>
              <a:pPr marL="11206" marR="631485" algn="just"/>
              <a:r>
                <a:rPr sz="2800" spc="-4" dirty="0">
                  <a:solidFill>
                    <a:schemeClr val="bg1"/>
                  </a:solidFill>
                  <a:latin typeface="Arial"/>
                  <a:cs typeface="Arial"/>
                </a:rPr>
                <a:t>Informasi </a:t>
              </a:r>
              <a:r>
                <a:rPr sz="2800" dirty="0">
                  <a:solidFill>
                    <a:schemeClr val="bg1"/>
                  </a:solidFill>
                  <a:latin typeface="Arial"/>
                  <a:cs typeface="Arial"/>
                </a:rPr>
                <a:t>dapat </a:t>
              </a:r>
              <a:r>
                <a:rPr sz="2800" spc="-4" dirty="0">
                  <a:solidFill>
                    <a:schemeClr val="bg1"/>
                  </a:solidFill>
                  <a:latin typeface="Arial"/>
                  <a:cs typeface="Arial"/>
                </a:rPr>
                <a:t>disimpan </a:t>
              </a:r>
              <a:r>
                <a:rPr sz="2800" dirty="0">
                  <a:solidFill>
                    <a:schemeClr val="bg1"/>
                  </a:solidFill>
                  <a:latin typeface="Arial"/>
                  <a:cs typeface="Arial"/>
                </a:rPr>
                <a:t>dalam berbagai </a:t>
              </a:r>
              <a:r>
                <a:rPr sz="2800" spc="-4" dirty="0">
                  <a:solidFill>
                    <a:schemeClr val="bg1"/>
                  </a:solidFill>
                  <a:latin typeface="Arial"/>
                  <a:cs typeface="Arial"/>
                </a:rPr>
                <a:t>format,  </a:t>
              </a:r>
              <a:r>
                <a:rPr sz="2800" dirty="0">
                  <a:solidFill>
                    <a:schemeClr val="bg1"/>
                  </a:solidFill>
                  <a:latin typeface="Arial"/>
                  <a:cs typeface="Arial"/>
                </a:rPr>
                <a:t>tergantung pada kebutuhan</a:t>
              </a:r>
              <a:r>
                <a:rPr sz="2800" spc="49" dirty="0">
                  <a:solidFill>
                    <a:schemeClr val="bg1"/>
                  </a:solidFill>
                  <a:latin typeface="Arial"/>
                  <a:cs typeface="Arial"/>
                </a:rPr>
                <a:t> </a:t>
              </a:r>
              <a:r>
                <a:rPr sz="2800" dirty="0">
                  <a:solidFill>
                    <a:schemeClr val="bg1"/>
                  </a:solidFill>
                  <a:latin typeface="Arial"/>
                  <a:cs typeface="Arial"/>
                </a:rPr>
                <a:t>pengguna.</a:t>
              </a:r>
            </a:p>
            <a:p>
              <a:pPr marL="11206" algn="just">
                <a:spcBef>
                  <a:spcPts val="604"/>
                </a:spcBef>
              </a:pPr>
              <a:r>
                <a:rPr sz="2800" spc="-4" dirty="0">
                  <a:solidFill>
                    <a:schemeClr val="bg1"/>
                  </a:solidFill>
                  <a:latin typeface="Arial"/>
                  <a:cs typeface="Arial"/>
                </a:rPr>
                <a:t>Contoh</a:t>
              </a:r>
              <a:r>
                <a:rPr sz="2800" spc="4" dirty="0">
                  <a:solidFill>
                    <a:schemeClr val="bg1"/>
                  </a:solidFill>
                  <a:latin typeface="Arial"/>
                  <a:cs typeface="Arial"/>
                </a:rPr>
                <a:t> </a:t>
              </a:r>
              <a:r>
                <a:rPr sz="2800" dirty="0">
                  <a:solidFill>
                    <a:schemeClr val="bg1"/>
                  </a:solidFill>
                  <a:latin typeface="Arial"/>
                  <a:cs typeface="Arial"/>
                </a:rPr>
                <a:t>peranti:</a:t>
              </a:r>
            </a:p>
            <a:p>
              <a:pPr marL="902664" indent="-342900" algn="just">
                <a:spcBef>
                  <a:spcPts val="503"/>
                </a:spcBef>
                <a:buFont typeface="Arial" panose="020B0604020202020204" pitchFamily="34" charset="0"/>
                <a:buChar char="•"/>
              </a:pPr>
              <a:r>
                <a:rPr sz="2400" spc="-4" dirty="0">
                  <a:solidFill>
                    <a:schemeClr val="bg1"/>
                  </a:solidFill>
                  <a:latin typeface="Arial"/>
                  <a:cs typeface="Arial"/>
                </a:rPr>
                <a:t>Webcam</a:t>
              </a:r>
              <a:endParaRPr sz="2400" dirty="0">
                <a:solidFill>
                  <a:schemeClr val="bg1"/>
                </a:solidFill>
                <a:latin typeface="Arial"/>
                <a:cs typeface="Arial"/>
              </a:endParaRPr>
            </a:p>
            <a:p>
              <a:pPr marL="902664" marR="5496218" indent="-342900" algn="just">
                <a:lnSpc>
                  <a:spcPct val="119600"/>
                </a:lnSpc>
                <a:spcBef>
                  <a:spcPts val="9"/>
                </a:spcBef>
                <a:buFont typeface="Arial" panose="020B0604020202020204" pitchFamily="34" charset="0"/>
                <a:buChar char="•"/>
              </a:pPr>
              <a:r>
                <a:rPr sz="2400" dirty="0">
                  <a:solidFill>
                    <a:schemeClr val="bg1"/>
                  </a:solidFill>
                  <a:latin typeface="Arial"/>
                  <a:cs typeface="Arial"/>
                </a:rPr>
                <a:t>2D</a:t>
              </a:r>
              <a:r>
                <a:rPr sz="2400" spc="-93" dirty="0">
                  <a:solidFill>
                    <a:schemeClr val="bg1"/>
                  </a:solidFill>
                  <a:latin typeface="Arial"/>
                  <a:cs typeface="Arial"/>
                </a:rPr>
                <a:t> </a:t>
              </a:r>
              <a:r>
                <a:rPr sz="2400" dirty="0">
                  <a:solidFill>
                    <a:schemeClr val="bg1"/>
                  </a:solidFill>
                  <a:latin typeface="Arial"/>
                  <a:cs typeface="Arial"/>
                </a:rPr>
                <a:t>Scanner  3D</a:t>
              </a:r>
              <a:r>
                <a:rPr sz="2400" spc="-62" dirty="0">
                  <a:solidFill>
                    <a:schemeClr val="bg1"/>
                  </a:solidFill>
                  <a:latin typeface="Arial"/>
                  <a:cs typeface="Arial"/>
                </a:rPr>
                <a:t> </a:t>
              </a:r>
              <a:r>
                <a:rPr sz="2400" dirty="0">
                  <a:solidFill>
                    <a:schemeClr val="bg1"/>
                  </a:solidFill>
                  <a:latin typeface="Arial"/>
                  <a:cs typeface="Arial"/>
                </a:rPr>
                <a:t>scanner</a:t>
              </a:r>
            </a:p>
            <a:p>
              <a:pPr marL="902664" indent="-342900" algn="just">
                <a:spcBef>
                  <a:spcPts val="507"/>
                </a:spcBef>
                <a:buFont typeface="Arial" panose="020B0604020202020204" pitchFamily="34" charset="0"/>
                <a:buChar char="•"/>
              </a:pPr>
              <a:r>
                <a:rPr sz="2400" spc="-4" dirty="0">
                  <a:solidFill>
                    <a:schemeClr val="bg1"/>
                  </a:solidFill>
                  <a:latin typeface="Arial"/>
                  <a:cs typeface="Arial"/>
                </a:rPr>
                <a:t>Barcode</a:t>
              </a:r>
              <a:r>
                <a:rPr sz="2400" spc="-9" dirty="0">
                  <a:solidFill>
                    <a:schemeClr val="bg1"/>
                  </a:solidFill>
                  <a:latin typeface="Arial"/>
                  <a:cs typeface="Arial"/>
                </a:rPr>
                <a:t> </a:t>
              </a:r>
              <a:r>
                <a:rPr sz="2400" spc="-4" dirty="0">
                  <a:solidFill>
                    <a:schemeClr val="bg1"/>
                  </a:solidFill>
                  <a:latin typeface="Arial"/>
                  <a:cs typeface="Arial"/>
                </a:rPr>
                <a:t>reader</a:t>
              </a:r>
              <a:endParaRPr sz="2400" dirty="0">
                <a:solidFill>
                  <a:schemeClr val="bg1"/>
                </a:solidFill>
                <a:latin typeface="Arial"/>
                <a:cs typeface="Arial"/>
              </a:endParaRPr>
            </a:p>
          </p:txBody>
        </p:sp>
        <p:sp>
          <p:nvSpPr>
            <p:cNvPr id="8" name="object 4"/>
            <p:cNvSpPr/>
            <p:nvPr/>
          </p:nvSpPr>
          <p:spPr>
            <a:xfrm>
              <a:off x="7741249" y="4904278"/>
              <a:ext cx="2076225" cy="193766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1588"/>
            </a:p>
          </p:txBody>
        </p:sp>
      </p:grpSp>
    </p:spTree>
    <p:extLst>
      <p:ext uri="{BB962C8B-B14F-4D97-AF65-F5344CB8AC3E}">
        <p14:creationId xmlns:p14="http://schemas.microsoft.com/office/powerpoint/2010/main" val="2753194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94970" y="365125"/>
            <a:ext cx="9858829" cy="1325563"/>
          </a:xfrm>
        </p:spPr>
        <p:txBody>
          <a:bodyPr/>
          <a:lstStyle/>
          <a:p>
            <a:pPr algn="ctr"/>
            <a:r>
              <a:rPr lang="id-ID" b="1" dirty="0" smtClean="0">
                <a:solidFill>
                  <a:schemeClr val="bg1"/>
                </a:solidFill>
                <a:latin typeface="Arial"/>
                <a:cs typeface="Arial"/>
              </a:rPr>
              <a:t>Scanner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66" y="228420"/>
            <a:ext cx="1104868" cy="1462268"/>
          </a:xfrm>
          <a:prstGeom prst="rect">
            <a:avLst/>
          </a:prstGeom>
        </p:spPr>
      </p:pic>
      <p:sp>
        <p:nvSpPr>
          <p:cNvPr id="9" name="object 3"/>
          <p:cNvSpPr txBox="1"/>
          <p:nvPr/>
        </p:nvSpPr>
        <p:spPr>
          <a:xfrm>
            <a:off x="1494970" y="1884762"/>
            <a:ext cx="10043887" cy="3044903"/>
          </a:xfrm>
          <a:prstGeom prst="rect">
            <a:avLst/>
          </a:prstGeom>
        </p:spPr>
        <p:txBody>
          <a:bodyPr vert="horz" wrap="square" lIns="0" tIns="11206" rIns="0" bIns="0" rtlCol="0">
            <a:spAutoFit/>
          </a:bodyPr>
          <a:lstStyle/>
          <a:p>
            <a:pPr marL="11206" marR="4483" algn="just">
              <a:lnSpc>
                <a:spcPct val="150000"/>
              </a:lnSpc>
              <a:spcBef>
                <a:spcPts val="88"/>
              </a:spcBef>
            </a:pPr>
            <a:r>
              <a:rPr sz="2000" spc="-4" dirty="0">
                <a:solidFill>
                  <a:schemeClr val="bg1"/>
                </a:solidFill>
                <a:latin typeface="Arial"/>
                <a:cs typeface="Arial"/>
              </a:rPr>
              <a:t>Untuk </a:t>
            </a:r>
            <a:r>
              <a:rPr sz="2000" dirty="0">
                <a:solidFill>
                  <a:schemeClr val="bg1"/>
                </a:solidFill>
                <a:latin typeface="Arial"/>
                <a:cs typeface="Arial"/>
              </a:rPr>
              <a:t>mengubah image kertas dan </a:t>
            </a:r>
            <a:r>
              <a:rPr sz="2000" dirty="0" err="1">
                <a:solidFill>
                  <a:schemeClr val="bg1"/>
                </a:solidFill>
                <a:latin typeface="Arial"/>
                <a:cs typeface="Arial"/>
              </a:rPr>
              <a:t>menjadi</a:t>
            </a:r>
            <a:r>
              <a:rPr sz="200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000" dirty="0" smtClean="0">
                <a:solidFill>
                  <a:schemeClr val="bg1"/>
                </a:solidFill>
                <a:latin typeface="Arial"/>
                <a:cs typeface="Arial"/>
              </a:rPr>
              <a:t>bitmap </a:t>
            </a:r>
          </a:p>
          <a:p>
            <a:pPr marL="11206" marR="4483" algn="just">
              <a:lnSpc>
                <a:spcPct val="150000"/>
              </a:lnSpc>
              <a:spcBef>
                <a:spcPts val="88"/>
              </a:spcBef>
            </a:pPr>
            <a:r>
              <a:rPr sz="2000" dirty="0" err="1" smtClean="0">
                <a:solidFill>
                  <a:schemeClr val="bg1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Jenis</a:t>
            </a:r>
            <a:r>
              <a:rPr sz="2000" spc="4" dirty="0" smtClean="0">
                <a:solidFill>
                  <a:schemeClr val="bg1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000" spc="-4" dirty="0">
                <a:solidFill>
                  <a:schemeClr val="bg1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scanner;</a:t>
            </a:r>
            <a:endParaRPr sz="2000" dirty="0">
              <a:solidFill>
                <a:schemeClr val="bg1"/>
              </a:solidFill>
              <a:latin typeface="Arial"/>
              <a:cs typeface="Arial"/>
            </a:endParaRPr>
          </a:p>
          <a:p>
            <a:pPr marL="421364" marR="313221" indent="-410157" algn="just">
              <a:lnSpc>
                <a:spcPct val="150000"/>
              </a:lnSpc>
              <a:spcBef>
                <a:spcPts val="604"/>
              </a:spcBef>
              <a:buFont typeface="Arial"/>
              <a:buChar char="•"/>
              <a:tabLst>
                <a:tab pos="420802" algn="l"/>
                <a:tab pos="421364" algn="l"/>
              </a:tabLst>
            </a:pPr>
            <a:r>
              <a:rPr sz="2000" i="1" spc="-4" dirty="0">
                <a:solidFill>
                  <a:schemeClr val="bg1"/>
                </a:solidFill>
                <a:latin typeface="Arial"/>
                <a:cs typeface="Arial"/>
              </a:rPr>
              <a:t>Flat-bed</a:t>
            </a:r>
            <a:r>
              <a:rPr sz="2000" spc="-4" dirty="0">
                <a:solidFill>
                  <a:schemeClr val="bg1"/>
                </a:solidFill>
                <a:latin typeface="Arial"/>
                <a:cs typeface="Arial"/>
              </a:rPr>
              <a:t>: kertas diletakkan </a:t>
            </a:r>
            <a:r>
              <a:rPr sz="2000" dirty="0">
                <a:solidFill>
                  <a:schemeClr val="bg1"/>
                </a:solidFill>
                <a:latin typeface="Arial"/>
                <a:cs typeface="Arial"/>
              </a:rPr>
              <a:t>di atas </a:t>
            </a:r>
            <a:r>
              <a:rPr sz="2000" spc="-4" dirty="0">
                <a:solidFill>
                  <a:schemeClr val="bg1"/>
                </a:solidFill>
                <a:latin typeface="Arial"/>
                <a:cs typeface="Arial"/>
              </a:rPr>
              <a:t>piring </a:t>
            </a:r>
            <a:r>
              <a:rPr sz="2000" dirty="0" err="1">
                <a:solidFill>
                  <a:schemeClr val="bg1"/>
                </a:solidFill>
                <a:latin typeface="Arial"/>
                <a:cs typeface="Arial"/>
              </a:rPr>
              <a:t>kaca</a:t>
            </a:r>
            <a:r>
              <a:rPr sz="2000" dirty="0" smtClean="0">
                <a:solidFill>
                  <a:schemeClr val="bg1"/>
                </a:solidFill>
                <a:latin typeface="Arial"/>
                <a:cs typeface="Arial"/>
              </a:rPr>
              <a:t>, </a:t>
            </a:r>
            <a:r>
              <a:rPr sz="2000" dirty="0">
                <a:solidFill>
                  <a:schemeClr val="bg1"/>
                </a:solidFill>
                <a:latin typeface="Arial"/>
                <a:cs typeface="Arial"/>
              </a:rPr>
              <a:t>seluruh </a:t>
            </a:r>
            <a:r>
              <a:rPr sz="2000" dirty="0" err="1">
                <a:solidFill>
                  <a:schemeClr val="bg1"/>
                </a:solidFill>
                <a:latin typeface="Arial"/>
                <a:cs typeface="Arial"/>
              </a:rPr>
              <a:t>halaman</a:t>
            </a:r>
            <a:r>
              <a:rPr sz="200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000" dirty="0" err="1" smtClean="0">
                <a:solidFill>
                  <a:schemeClr val="bg1"/>
                </a:solidFill>
                <a:latin typeface="Arial"/>
                <a:cs typeface="Arial"/>
              </a:rPr>
              <a:t>menjadi</a:t>
            </a:r>
            <a:r>
              <a:rPr sz="2000" spc="22" dirty="0" smtClean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chemeClr val="bg1"/>
                </a:solidFill>
                <a:latin typeface="Arial"/>
                <a:cs typeface="Arial"/>
              </a:rPr>
              <a:t>bitmap</a:t>
            </a:r>
          </a:p>
          <a:p>
            <a:pPr marL="421364" marR="172580" indent="-410157" algn="just">
              <a:lnSpc>
                <a:spcPct val="150000"/>
              </a:lnSpc>
              <a:spcBef>
                <a:spcPts val="591"/>
              </a:spcBef>
              <a:buFont typeface="Arial"/>
              <a:buChar char="•"/>
              <a:tabLst>
                <a:tab pos="420802" algn="l"/>
                <a:tab pos="421364" algn="l"/>
              </a:tabLst>
            </a:pPr>
            <a:r>
              <a:rPr sz="2000" i="1" dirty="0">
                <a:solidFill>
                  <a:schemeClr val="bg1"/>
                </a:solidFill>
                <a:latin typeface="Arial"/>
                <a:cs typeface="Arial"/>
              </a:rPr>
              <a:t>Hand-held</a:t>
            </a:r>
            <a:r>
              <a:rPr sz="2000" dirty="0">
                <a:solidFill>
                  <a:schemeClr val="bg1"/>
                </a:solidFill>
                <a:latin typeface="Arial"/>
                <a:cs typeface="Arial"/>
              </a:rPr>
              <a:t>: scanner melewati kertas, </a:t>
            </a:r>
            <a:r>
              <a:rPr sz="2000" spc="-4" dirty="0" err="1">
                <a:solidFill>
                  <a:schemeClr val="bg1"/>
                </a:solidFill>
                <a:latin typeface="Arial"/>
                <a:cs typeface="Arial"/>
              </a:rPr>
              <a:t>digitilisasi</a:t>
            </a:r>
            <a:r>
              <a:rPr sz="2000" spc="-4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000" spc="-4" dirty="0" smtClean="0">
                <a:solidFill>
                  <a:schemeClr val="bg1"/>
                </a:solidFill>
                <a:latin typeface="Arial"/>
                <a:cs typeface="Arial"/>
              </a:rPr>
              <a:t>strip </a:t>
            </a:r>
            <a:r>
              <a:rPr sz="2000" spc="-4" dirty="0">
                <a:solidFill>
                  <a:schemeClr val="bg1"/>
                </a:solidFill>
                <a:latin typeface="Arial"/>
                <a:cs typeface="Arial"/>
              </a:rPr>
              <a:t>biasanya </a:t>
            </a:r>
            <a:r>
              <a:rPr sz="2000" dirty="0">
                <a:solidFill>
                  <a:schemeClr val="bg1"/>
                </a:solidFill>
                <a:latin typeface="Arial"/>
                <a:cs typeface="Arial"/>
              </a:rPr>
              <a:t>dengan lebar</a:t>
            </a:r>
            <a:r>
              <a:rPr sz="2000" spc="57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chemeClr val="bg1"/>
                </a:solidFill>
                <a:latin typeface="Arial"/>
                <a:cs typeface="Arial"/>
              </a:rPr>
              <a:t>3-4”</a:t>
            </a:r>
          </a:p>
          <a:p>
            <a:pPr marL="421364" marR="17370" indent="-410157" algn="just">
              <a:lnSpc>
                <a:spcPct val="150000"/>
              </a:lnSpc>
              <a:spcBef>
                <a:spcPts val="604"/>
              </a:spcBef>
              <a:buChar char="•"/>
              <a:tabLst>
                <a:tab pos="420802" algn="l"/>
                <a:tab pos="421364" algn="l"/>
              </a:tabLst>
            </a:pPr>
            <a:r>
              <a:rPr sz="2000" spc="-4" dirty="0">
                <a:solidFill>
                  <a:schemeClr val="bg1"/>
                </a:solidFill>
                <a:latin typeface="Arial"/>
                <a:cs typeface="Arial"/>
              </a:rPr>
              <a:t>Sinar </a:t>
            </a:r>
            <a:r>
              <a:rPr sz="2000" dirty="0">
                <a:solidFill>
                  <a:schemeClr val="bg1"/>
                </a:solidFill>
                <a:latin typeface="Arial"/>
                <a:cs typeface="Arial"/>
              </a:rPr>
              <a:t>cahaya di </a:t>
            </a:r>
            <a:r>
              <a:rPr sz="2000" spc="-4" dirty="0">
                <a:solidFill>
                  <a:schemeClr val="bg1"/>
                </a:solidFill>
                <a:latin typeface="Arial"/>
                <a:cs typeface="Arial"/>
              </a:rPr>
              <a:t>kertas </a:t>
            </a:r>
            <a:r>
              <a:rPr sz="2000" dirty="0">
                <a:solidFill>
                  <a:schemeClr val="bg1"/>
                </a:solidFill>
                <a:latin typeface="Arial"/>
                <a:cs typeface="Arial"/>
              </a:rPr>
              <a:t>dan </a:t>
            </a:r>
            <a:r>
              <a:rPr sz="2000" spc="-4" dirty="0">
                <a:solidFill>
                  <a:schemeClr val="bg1"/>
                </a:solidFill>
                <a:latin typeface="Arial"/>
                <a:cs typeface="Arial"/>
              </a:rPr>
              <a:t>perhatikan intensitas  </a:t>
            </a:r>
            <a:r>
              <a:rPr sz="2000" dirty="0">
                <a:solidFill>
                  <a:schemeClr val="bg1"/>
                </a:solidFill>
                <a:latin typeface="Arial"/>
                <a:cs typeface="Arial"/>
              </a:rPr>
              <a:t>refleksi </a:t>
            </a:r>
            <a:r>
              <a:rPr sz="2000" spc="-4" dirty="0">
                <a:solidFill>
                  <a:schemeClr val="bg1"/>
                </a:solidFill>
                <a:latin typeface="Arial"/>
                <a:cs typeface="Arial"/>
              </a:rPr>
              <a:t>warna </a:t>
            </a:r>
            <a:r>
              <a:rPr sz="2000" dirty="0">
                <a:solidFill>
                  <a:schemeClr val="bg1"/>
                </a:solidFill>
                <a:latin typeface="Arial"/>
                <a:cs typeface="Arial"/>
              </a:rPr>
              <a:t>atau</a:t>
            </a:r>
            <a:r>
              <a:rPr sz="2000" spc="31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000" spc="-4" dirty="0">
                <a:solidFill>
                  <a:schemeClr val="bg1"/>
                </a:solidFill>
                <a:latin typeface="Arial"/>
                <a:cs typeface="Arial"/>
              </a:rPr>
              <a:t>greyscale</a:t>
            </a:r>
            <a:endParaRPr sz="2000" dirty="0">
              <a:solidFill>
                <a:schemeClr val="bg1"/>
              </a:solidFill>
              <a:latin typeface="Arial"/>
              <a:cs typeface="Arial"/>
            </a:endParaRPr>
          </a:p>
          <a:p>
            <a:pPr marL="421364" indent="-410157" algn="just">
              <a:lnSpc>
                <a:spcPct val="150000"/>
              </a:lnSpc>
              <a:spcBef>
                <a:spcPts val="604"/>
              </a:spcBef>
              <a:buChar char="•"/>
              <a:tabLst>
                <a:tab pos="420802" algn="l"/>
                <a:tab pos="421364" algn="l"/>
              </a:tabLst>
            </a:pPr>
            <a:r>
              <a:rPr sz="2000" spc="-4" dirty="0">
                <a:solidFill>
                  <a:schemeClr val="bg1"/>
                </a:solidFill>
                <a:latin typeface="Arial"/>
                <a:cs typeface="Arial"/>
              </a:rPr>
              <a:t>Resolusi khususnya </a:t>
            </a:r>
            <a:r>
              <a:rPr sz="2000" dirty="0">
                <a:solidFill>
                  <a:schemeClr val="bg1"/>
                </a:solidFill>
                <a:latin typeface="Arial"/>
                <a:cs typeface="Arial"/>
              </a:rPr>
              <a:t>dari 600-2400</a:t>
            </a:r>
            <a:r>
              <a:rPr sz="2000" spc="26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chemeClr val="bg1"/>
                </a:solidFill>
                <a:latin typeface="Arial"/>
                <a:cs typeface="Arial"/>
              </a:rPr>
              <a:t>dpi</a:t>
            </a:r>
          </a:p>
        </p:txBody>
      </p:sp>
    </p:spTree>
    <p:extLst>
      <p:ext uri="{BB962C8B-B14F-4D97-AF65-F5344CB8AC3E}">
        <p14:creationId xmlns:p14="http://schemas.microsoft.com/office/powerpoint/2010/main" val="108952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94970" y="365125"/>
            <a:ext cx="9858829" cy="1325563"/>
          </a:xfrm>
        </p:spPr>
        <p:txBody>
          <a:bodyPr/>
          <a:lstStyle/>
          <a:p>
            <a:pPr algn="ctr"/>
            <a:r>
              <a:rPr lang="id-ID" b="1" dirty="0" smtClean="0">
                <a:solidFill>
                  <a:schemeClr val="bg1"/>
                </a:solidFill>
                <a:latin typeface="Arial"/>
                <a:cs typeface="Arial"/>
              </a:rPr>
              <a:t>Optical Character Recognition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66" y="228420"/>
            <a:ext cx="1104868" cy="1462268"/>
          </a:xfrm>
          <a:prstGeom prst="rect">
            <a:avLst/>
          </a:prstGeom>
        </p:spPr>
      </p:pic>
      <p:sp>
        <p:nvSpPr>
          <p:cNvPr id="9" name="object 3"/>
          <p:cNvSpPr txBox="1"/>
          <p:nvPr/>
        </p:nvSpPr>
        <p:spPr>
          <a:xfrm>
            <a:off x="1494970" y="1884762"/>
            <a:ext cx="10043887" cy="4457533"/>
          </a:xfrm>
          <a:prstGeom prst="rect">
            <a:avLst/>
          </a:prstGeom>
        </p:spPr>
        <p:txBody>
          <a:bodyPr vert="horz" wrap="square" lIns="0" tIns="11206" rIns="0" bIns="0" rtlCol="0">
            <a:spAutoFit/>
          </a:bodyPr>
          <a:lstStyle/>
          <a:p>
            <a:pPr marL="313781" marR="473474" indent="-302575" algn="just">
              <a:lnSpc>
                <a:spcPct val="150000"/>
              </a:lnSpc>
              <a:spcBef>
                <a:spcPts val="485"/>
              </a:spcBef>
              <a:buChar char="•"/>
              <a:tabLst>
                <a:tab pos="313221" algn="l"/>
                <a:tab pos="313781" algn="l"/>
              </a:tabLst>
            </a:pPr>
            <a:r>
              <a:rPr lang="id-ID" sz="2800" dirty="0" smtClean="0">
                <a:solidFill>
                  <a:schemeClr val="bg1"/>
                </a:solidFill>
                <a:latin typeface="Arial"/>
                <a:cs typeface="Arial"/>
              </a:rPr>
              <a:t>OCR </a:t>
            </a:r>
            <a:r>
              <a:rPr lang="id-ID" sz="2800" spc="-4" dirty="0" smtClean="0">
                <a:solidFill>
                  <a:schemeClr val="bg1"/>
                </a:solidFill>
                <a:latin typeface="Arial"/>
                <a:cs typeface="Arial"/>
              </a:rPr>
              <a:t>mengkonversi bitmap menjadi</a:t>
            </a:r>
            <a:r>
              <a:rPr lang="id-ID" sz="2800" spc="-75" dirty="0" smtClean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id-ID" sz="2800" spc="-4" dirty="0" smtClean="0">
                <a:solidFill>
                  <a:schemeClr val="bg1"/>
                </a:solidFill>
                <a:latin typeface="Arial"/>
                <a:cs typeface="Arial"/>
              </a:rPr>
              <a:t>teks kembali</a:t>
            </a:r>
            <a:endParaRPr lang="id-ID" sz="2800" dirty="0" smtClean="0">
              <a:solidFill>
                <a:schemeClr val="bg1"/>
              </a:solidFill>
              <a:latin typeface="Arial"/>
              <a:cs typeface="Arial"/>
            </a:endParaRPr>
          </a:p>
          <a:p>
            <a:pPr marL="313781" indent="-302575" algn="just">
              <a:lnSpc>
                <a:spcPct val="150000"/>
              </a:lnSpc>
              <a:spcBef>
                <a:spcPts val="291"/>
              </a:spcBef>
              <a:buChar char="•"/>
              <a:tabLst>
                <a:tab pos="313221" algn="l"/>
                <a:tab pos="313781" algn="l"/>
              </a:tabLst>
            </a:pPr>
            <a:r>
              <a:rPr lang="id-ID" sz="2800" spc="-4" dirty="0" smtClean="0">
                <a:solidFill>
                  <a:schemeClr val="bg1"/>
                </a:solidFill>
                <a:latin typeface="Arial"/>
                <a:cs typeface="Arial"/>
              </a:rPr>
              <a:t>Font yang</a:t>
            </a:r>
            <a:r>
              <a:rPr lang="id-ID" sz="2800" spc="-26" dirty="0" smtClean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id-ID" sz="2800" spc="-4" dirty="0" smtClean="0">
                <a:solidFill>
                  <a:schemeClr val="bg1"/>
                </a:solidFill>
                <a:latin typeface="Arial"/>
                <a:cs typeface="Arial"/>
              </a:rPr>
              <a:t>berbeda</a:t>
            </a:r>
            <a:endParaRPr lang="id-ID" sz="2800" dirty="0" smtClean="0">
              <a:solidFill>
                <a:schemeClr val="bg1"/>
              </a:solidFill>
              <a:latin typeface="Arial"/>
              <a:cs typeface="Arial"/>
            </a:endParaRPr>
          </a:p>
          <a:p>
            <a:pPr marL="667346" marR="4483" lvl="1" indent="-252706" algn="just">
              <a:lnSpc>
                <a:spcPct val="150000"/>
              </a:lnSpc>
              <a:spcBef>
                <a:spcPts val="640"/>
              </a:spcBef>
              <a:buChar char="–"/>
              <a:tabLst>
                <a:tab pos="667906" algn="l"/>
              </a:tabLst>
            </a:pPr>
            <a:r>
              <a:rPr lang="id-ID" sz="2400" dirty="0" smtClean="0">
                <a:solidFill>
                  <a:schemeClr val="bg1"/>
                </a:solidFill>
                <a:latin typeface="Arial"/>
                <a:cs typeface="Arial"/>
              </a:rPr>
              <a:t>Menciptakan masalah bagi algoritma "</a:t>
            </a:r>
            <a:r>
              <a:rPr lang="id-ID" sz="2400" i="1" dirty="0" smtClean="0">
                <a:solidFill>
                  <a:schemeClr val="bg1"/>
                </a:solidFill>
                <a:latin typeface="Arial"/>
                <a:cs typeface="Arial"/>
              </a:rPr>
              <a:t>template matching</a:t>
            </a:r>
            <a:r>
              <a:rPr lang="id-ID" sz="2400" dirty="0" smtClean="0">
                <a:solidFill>
                  <a:schemeClr val="bg1"/>
                </a:solidFill>
                <a:latin typeface="Arial"/>
                <a:cs typeface="Arial"/>
              </a:rPr>
              <a:t>“ sederhana</a:t>
            </a:r>
          </a:p>
          <a:p>
            <a:pPr marL="667346" marR="59394" lvl="1" indent="-252706" algn="just">
              <a:lnSpc>
                <a:spcPct val="150000"/>
              </a:lnSpc>
              <a:spcBef>
                <a:spcPts val="596"/>
              </a:spcBef>
              <a:buChar char="–"/>
              <a:tabLst>
                <a:tab pos="667906" algn="l"/>
              </a:tabLst>
            </a:pPr>
            <a:r>
              <a:rPr lang="id-ID" sz="2400" spc="-4" dirty="0" smtClean="0">
                <a:solidFill>
                  <a:schemeClr val="bg1"/>
                </a:solidFill>
                <a:latin typeface="Arial"/>
                <a:cs typeface="Arial"/>
              </a:rPr>
              <a:t>Sistem </a:t>
            </a:r>
            <a:r>
              <a:rPr lang="id-ID" sz="2400" dirty="0" smtClean="0">
                <a:solidFill>
                  <a:schemeClr val="bg1"/>
                </a:solidFill>
                <a:latin typeface="Arial"/>
                <a:cs typeface="Arial"/>
              </a:rPr>
              <a:t>segmen </a:t>
            </a:r>
            <a:r>
              <a:rPr lang="id-ID" sz="2400" spc="-4" dirty="0" smtClean="0">
                <a:solidFill>
                  <a:schemeClr val="bg1"/>
                </a:solidFill>
                <a:latin typeface="Arial"/>
                <a:cs typeface="Arial"/>
              </a:rPr>
              <a:t>teks </a:t>
            </a:r>
            <a:r>
              <a:rPr lang="id-ID" sz="2400" dirty="0" smtClean="0">
                <a:solidFill>
                  <a:schemeClr val="bg1"/>
                </a:solidFill>
                <a:latin typeface="Arial"/>
                <a:cs typeface="Arial"/>
              </a:rPr>
              <a:t>lebih kompleks, menguraikannya menjadi garis dan busur, dan menguraikan </a:t>
            </a:r>
            <a:r>
              <a:rPr lang="id-ID" sz="2400" spc="-4" dirty="0" smtClean="0">
                <a:solidFill>
                  <a:schemeClr val="bg1"/>
                </a:solidFill>
                <a:latin typeface="Arial"/>
                <a:cs typeface="Arial"/>
              </a:rPr>
              <a:t>karakter </a:t>
            </a:r>
            <a:r>
              <a:rPr lang="id-ID" sz="2400" dirty="0" smtClean="0">
                <a:solidFill>
                  <a:schemeClr val="bg1"/>
                </a:solidFill>
                <a:latin typeface="Arial"/>
                <a:cs typeface="Arial"/>
              </a:rPr>
              <a:t>berdasarkan</a:t>
            </a:r>
            <a:r>
              <a:rPr lang="id-ID" sz="2400" spc="44" dirty="0" smtClean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id-ID" sz="2400" dirty="0" smtClean="0">
                <a:solidFill>
                  <a:schemeClr val="bg1"/>
                </a:solidFill>
                <a:latin typeface="Arial"/>
                <a:cs typeface="Arial"/>
              </a:rPr>
              <a:t>itu</a:t>
            </a:r>
          </a:p>
          <a:p>
            <a:pPr marL="313781" indent="-302575" algn="just">
              <a:lnSpc>
                <a:spcPct val="150000"/>
              </a:lnSpc>
              <a:spcBef>
                <a:spcPts val="304"/>
              </a:spcBef>
              <a:buChar char="•"/>
              <a:tabLst>
                <a:tab pos="313221" algn="l"/>
                <a:tab pos="313781" algn="l"/>
              </a:tabLst>
            </a:pPr>
            <a:r>
              <a:rPr lang="id-ID" sz="2800" spc="-4" dirty="0" smtClean="0">
                <a:solidFill>
                  <a:schemeClr val="bg1"/>
                </a:solidFill>
                <a:latin typeface="Arial"/>
                <a:cs typeface="Arial"/>
              </a:rPr>
              <a:t>Format</a:t>
            </a:r>
            <a:r>
              <a:rPr lang="id-ID" sz="2800" spc="-26" dirty="0" smtClean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id-ID" sz="2800" spc="-4" dirty="0" smtClean="0">
                <a:solidFill>
                  <a:schemeClr val="bg1"/>
                </a:solidFill>
                <a:latin typeface="Arial"/>
                <a:cs typeface="Arial"/>
              </a:rPr>
              <a:t>halaman</a:t>
            </a:r>
            <a:endParaRPr lang="id-ID" sz="2800" dirty="0" smtClean="0">
              <a:solidFill>
                <a:schemeClr val="bg1"/>
              </a:solidFill>
              <a:latin typeface="Arial"/>
              <a:cs typeface="Arial"/>
            </a:endParaRPr>
          </a:p>
          <a:p>
            <a:pPr marL="667346" lvl="1" indent="-252706" algn="just">
              <a:lnSpc>
                <a:spcPct val="150000"/>
              </a:lnSpc>
              <a:spcBef>
                <a:spcPts val="300"/>
              </a:spcBef>
              <a:buChar char="–"/>
              <a:tabLst>
                <a:tab pos="667906" algn="l"/>
              </a:tabLst>
            </a:pPr>
            <a:r>
              <a:rPr lang="id-ID" sz="2400" dirty="0" smtClean="0">
                <a:solidFill>
                  <a:schemeClr val="bg1"/>
                </a:solidFill>
                <a:latin typeface="Arial"/>
                <a:cs typeface="Arial"/>
              </a:rPr>
              <a:t>kolom, gambar, header dan</a:t>
            </a:r>
            <a:r>
              <a:rPr lang="id-ID" sz="2400" spc="18" dirty="0" smtClean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id-ID" sz="2400" spc="-4" dirty="0" smtClean="0">
                <a:solidFill>
                  <a:schemeClr val="bg1"/>
                </a:solidFill>
                <a:latin typeface="Arial"/>
                <a:cs typeface="Arial"/>
              </a:rPr>
              <a:t>footer</a:t>
            </a:r>
            <a:endParaRPr lang="id-ID" sz="2400" dirty="0">
              <a:solidFill>
                <a:schemeClr val="bg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35065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94970" y="365125"/>
            <a:ext cx="9858829" cy="1325563"/>
          </a:xfrm>
        </p:spPr>
        <p:txBody>
          <a:bodyPr/>
          <a:lstStyle/>
          <a:p>
            <a:pPr algn="ctr"/>
            <a:r>
              <a:rPr lang="id-ID" b="1" dirty="0" smtClean="0">
                <a:solidFill>
                  <a:schemeClr val="bg1"/>
                </a:solidFill>
                <a:latin typeface="Arial"/>
                <a:cs typeface="Arial"/>
              </a:rPr>
              <a:t>Piranti Masukan Suara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66" y="228420"/>
            <a:ext cx="1104868" cy="1462268"/>
          </a:xfrm>
          <a:prstGeom prst="rect">
            <a:avLst/>
          </a:prstGeom>
        </p:spPr>
      </p:pic>
      <p:sp>
        <p:nvSpPr>
          <p:cNvPr id="5" name="object 3"/>
          <p:cNvSpPr txBox="1"/>
          <p:nvPr/>
        </p:nvSpPr>
        <p:spPr>
          <a:xfrm>
            <a:off x="3095171" y="1849589"/>
            <a:ext cx="8258628" cy="3630500"/>
          </a:xfrm>
          <a:prstGeom prst="rect">
            <a:avLst/>
          </a:prstGeom>
        </p:spPr>
        <p:txBody>
          <a:bodyPr vert="horz" wrap="square" lIns="0" tIns="11766" rIns="0" bIns="0" rtlCol="0">
            <a:spAutoFit/>
          </a:bodyPr>
          <a:lstStyle/>
          <a:p>
            <a:pPr marL="11206" marR="588901" algn="just">
              <a:lnSpc>
                <a:spcPct val="150000"/>
              </a:lnSpc>
              <a:spcBef>
                <a:spcPts val="93"/>
              </a:spcBef>
            </a:pPr>
            <a:r>
              <a:rPr sz="2824" spc="-4" dirty="0">
                <a:solidFill>
                  <a:schemeClr val="bg1"/>
                </a:solidFill>
                <a:latin typeface="Arial"/>
                <a:cs typeface="Arial"/>
              </a:rPr>
              <a:t>Piranti untuk memasukkan data berupa  suara.</a:t>
            </a:r>
            <a:endParaRPr sz="2824" dirty="0">
              <a:solidFill>
                <a:schemeClr val="bg1"/>
              </a:solidFill>
              <a:latin typeface="Arial"/>
              <a:cs typeface="Arial"/>
            </a:endParaRPr>
          </a:p>
          <a:p>
            <a:pPr marL="11206" algn="just">
              <a:lnSpc>
                <a:spcPct val="150000"/>
              </a:lnSpc>
              <a:spcBef>
                <a:spcPts val="666"/>
              </a:spcBef>
            </a:pPr>
            <a:r>
              <a:rPr sz="2824" b="1" spc="-4" dirty="0">
                <a:solidFill>
                  <a:schemeClr val="bg1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Contohnya:</a:t>
            </a:r>
            <a:endParaRPr sz="2824" b="1" dirty="0">
              <a:solidFill>
                <a:schemeClr val="bg1"/>
              </a:solidFill>
              <a:latin typeface="Arial"/>
              <a:cs typeface="Arial"/>
            </a:endParaRPr>
          </a:p>
          <a:p>
            <a:pPr marL="336194" indent="-324988" algn="just">
              <a:lnSpc>
                <a:spcPct val="150000"/>
              </a:lnSpc>
              <a:spcBef>
                <a:spcPts val="666"/>
              </a:spcBef>
              <a:buChar char="•"/>
              <a:tabLst>
                <a:tab pos="336194" algn="l"/>
                <a:tab pos="336755" algn="l"/>
              </a:tabLst>
            </a:pPr>
            <a:r>
              <a:rPr sz="2824" spc="-4" dirty="0">
                <a:solidFill>
                  <a:schemeClr val="bg1"/>
                </a:solidFill>
                <a:latin typeface="Arial"/>
                <a:cs typeface="Arial"/>
              </a:rPr>
              <a:t>Microphone</a:t>
            </a:r>
            <a:endParaRPr sz="2824" dirty="0">
              <a:solidFill>
                <a:schemeClr val="bg1"/>
              </a:solidFill>
              <a:latin typeface="Arial"/>
              <a:cs typeface="Arial"/>
            </a:endParaRPr>
          </a:p>
          <a:p>
            <a:pPr marL="336194" indent="-324988" algn="just">
              <a:lnSpc>
                <a:spcPct val="150000"/>
              </a:lnSpc>
              <a:spcBef>
                <a:spcPts val="679"/>
              </a:spcBef>
              <a:buChar char="•"/>
              <a:tabLst>
                <a:tab pos="336194" algn="l"/>
                <a:tab pos="336755" algn="l"/>
              </a:tabLst>
            </a:pPr>
            <a:r>
              <a:rPr sz="2824" dirty="0">
                <a:solidFill>
                  <a:schemeClr val="bg1"/>
                </a:solidFill>
                <a:latin typeface="Arial"/>
                <a:cs typeface="Arial"/>
              </a:rPr>
              <a:t>MIDI </a:t>
            </a:r>
            <a:r>
              <a:rPr sz="2824" spc="-9" dirty="0">
                <a:solidFill>
                  <a:schemeClr val="bg1"/>
                </a:solidFill>
                <a:latin typeface="Arial"/>
                <a:cs typeface="Arial"/>
              </a:rPr>
              <a:t>atau </a:t>
            </a:r>
            <a:r>
              <a:rPr sz="2824" spc="-4" dirty="0">
                <a:solidFill>
                  <a:schemeClr val="bg1"/>
                </a:solidFill>
                <a:latin typeface="Arial"/>
                <a:cs typeface="Arial"/>
              </a:rPr>
              <a:t>instrumen musik</a:t>
            </a:r>
            <a:r>
              <a:rPr sz="2824" spc="-35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824" spc="-4" dirty="0">
                <a:solidFill>
                  <a:schemeClr val="bg1"/>
                </a:solidFill>
                <a:latin typeface="Arial"/>
                <a:cs typeface="Arial"/>
              </a:rPr>
              <a:t>digital</a:t>
            </a:r>
            <a:endParaRPr sz="2824" dirty="0">
              <a:solidFill>
                <a:schemeClr val="bg1"/>
              </a:solidFill>
              <a:latin typeface="Arial"/>
              <a:cs typeface="Arial"/>
            </a:endParaRPr>
          </a:p>
          <a:p>
            <a:pPr marL="336194" indent="-324988" algn="just">
              <a:lnSpc>
                <a:spcPct val="150000"/>
              </a:lnSpc>
              <a:spcBef>
                <a:spcPts val="666"/>
              </a:spcBef>
              <a:buFont typeface="Arial"/>
              <a:buChar char="•"/>
              <a:tabLst>
                <a:tab pos="336194" algn="l"/>
                <a:tab pos="336755" algn="l"/>
              </a:tabLst>
            </a:pPr>
            <a:r>
              <a:rPr sz="2824" i="1" dirty="0">
                <a:solidFill>
                  <a:schemeClr val="bg1"/>
                </a:solidFill>
                <a:latin typeface="Arial"/>
                <a:cs typeface="Arial"/>
              </a:rPr>
              <a:t>Voice </a:t>
            </a:r>
            <a:r>
              <a:rPr sz="2824" i="1" spc="-4" dirty="0">
                <a:solidFill>
                  <a:schemeClr val="bg1"/>
                </a:solidFill>
                <a:latin typeface="Arial"/>
                <a:cs typeface="Arial"/>
              </a:rPr>
              <a:t>recognizer </a:t>
            </a:r>
            <a:r>
              <a:rPr sz="2824" spc="-4" dirty="0">
                <a:solidFill>
                  <a:schemeClr val="bg1"/>
                </a:solidFill>
                <a:latin typeface="Arial"/>
                <a:cs typeface="Arial"/>
              </a:rPr>
              <a:t>atau </a:t>
            </a:r>
            <a:r>
              <a:rPr sz="2824" i="1" spc="-4" dirty="0">
                <a:solidFill>
                  <a:schemeClr val="bg1"/>
                </a:solidFill>
                <a:latin typeface="Arial"/>
                <a:cs typeface="Arial"/>
              </a:rPr>
              <a:t>speech</a:t>
            </a:r>
            <a:r>
              <a:rPr sz="2824" i="1" spc="-84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824" i="1" spc="-4" dirty="0">
                <a:solidFill>
                  <a:schemeClr val="bg1"/>
                </a:solidFill>
                <a:latin typeface="Arial"/>
                <a:cs typeface="Arial"/>
              </a:rPr>
              <a:t>recognizer</a:t>
            </a:r>
            <a:endParaRPr sz="2824" dirty="0">
              <a:solidFill>
                <a:schemeClr val="bg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394533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94970" y="365125"/>
            <a:ext cx="9858829" cy="1325563"/>
          </a:xfrm>
        </p:spPr>
        <p:txBody>
          <a:bodyPr/>
          <a:lstStyle/>
          <a:p>
            <a:pPr algn="ctr"/>
            <a:r>
              <a:rPr lang="id-ID" b="1" dirty="0" smtClean="0">
                <a:solidFill>
                  <a:schemeClr val="bg1"/>
                </a:solidFill>
                <a:latin typeface="Arial"/>
                <a:cs typeface="Arial"/>
              </a:rPr>
              <a:t>Peranti Masukan Biometric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66" y="228420"/>
            <a:ext cx="1104868" cy="1462268"/>
          </a:xfrm>
          <a:prstGeom prst="rect">
            <a:avLst/>
          </a:prstGeom>
        </p:spPr>
      </p:pic>
      <p:grpSp>
        <p:nvGrpSpPr>
          <p:cNvPr id="6" name="Group 5"/>
          <p:cNvGrpSpPr/>
          <p:nvPr/>
        </p:nvGrpSpPr>
        <p:grpSpPr>
          <a:xfrm>
            <a:off x="1915887" y="1769184"/>
            <a:ext cx="9245600" cy="4820302"/>
            <a:chOff x="2333065" y="1769184"/>
            <a:chExt cx="7381315" cy="4206689"/>
          </a:xfrm>
        </p:grpSpPr>
        <p:sp>
          <p:nvSpPr>
            <p:cNvPr id="7" name="object 3"/>
            <p:cNvSpPr txBox="1"/>
            <p:nvPr/>
          </p:nvSpPr>
          <p:spPr>
            <a:xfrm>
              <a:off x="2333065" y="1769184"/>
              <a:ext cx="7381315" cy="3263951"/>
            </a:xfrm>
            <a:prstGeom prst="rect">
              <a:avLst/>
            </a:prstGeom>
          </p:spPr>
          <p:txBody>
            <a:bodyPr vert="horz" wrap="square" lIns="0" tIns="10085" rIns="0" bIns="0" rtlCol="0">
              <a:spAutoFit/>
            </a:bodyPr>
            <a:lstStyle/>
            <a:p>
              <a:pPr marL="11206" marR="4483" algn="just">
                <a:lnSpc>
                  <a:spcPct val="100099"/>
                </a:lnSpc>
                <a:spcBef>
                  <a:spcPts val="79"/>
                </a:spcBef>
              </a:pPr>
              <a:r>
                <a:rPr sz="2471" spc="-4" dirty="0">
                  <a:solidFill>
                    <a:schemeClr val="bg1"/>
                  </a:solidFill>
                  <a:latin typeface="Arial"/>
                  <a:cs typeface="Arial"/>
                </a:rPr>
                <a:t>Biometrik </a:t>
              </a:r>
              <a:r>
                <a:rPr sz="2471" dirty="0">
                  <a:solidFill>
                    <a:schemeClr val="bg1"/>
                  </a:solidFill>
                  <a:latin typeface="Arial"/>
                  <a:cs typeface="Arial"/>
                </a:rPr>
                <a:t>adalah pengenalan </a:t>
              </a:r>
              <a:r>
                <a:rPr sz="2471" dirty="0" err="1">
                  <a:solidFill>
                    <a:schemeClr val="bg1"/>
                  </a:solidFill>
                  <a:latin typeface="Arial"/>
                  <a:cs typeface="Arial"/>
                </a:rPr>
                <a:t>atau</a:t>
              </a:r>
              <a:r>
                <a:rPr sz="2471" dirty="0">
                  <a:solidFill>
                    <a:schemeClr val="bg1"/>
                  </a:solidFill>
                  <a:latin typeface="Arial"/>
                  <a:cs typeface="Arial"/>
                </a:rPr>
                <a:t> </a:t>
              </a:r>
              <a:r>
                <a:rPr sz="2471" dirty="0" err="1" smtClean="0">
                  <a:solidFill>
                    <a:schemeClr val="bg1"/>
                  </a:solidFill>
                  <a:latin typeface="Arial"/>
                  <a:cs typeface="Arial"/>
                </a:rPr>
                <a:t>identifikasi</a:t>
              </a:r>
              <a:r>
                <a:rPr sz="2471" dirty="0" smtClean="0">
                  <a:solidFill>
                    <a:schemeClr val="bg1"/>
                  </a:solidFill>
                  <a:latin typeface="Arial"/>
                  <a:cs typeface="Arial"/>
                </a:rPr>
                <a:t> </a:t>
              </a:r>
              <a:r>
                <a:rPr sz="2471" dirty="0">
                  <a:solidFill>
                    <a:schemeClr val="bg1"/>
                  </a:solidFill>
                  <a:latin typeface="Arial"/>
                  <a:cs typeface="Arial"/>
                </a:rPr>
                <a:t>dengan menggunakan </a:t>
              </a:r>
              <a:r>
                <a:rPr sz="2471" spc="-4" dirty="0">
                  <a:solidFill>
                    <a:schemeClr val="bg1"/>
                  </a:solidFill>
                  <a:latin typeface="Arial"/>
                  <a:cs typeface="Arial"/>
                </a:rPr>
                <a:t>faktor fisik </a:t>
              </a:r>
              <a:r>
                <a:rPr sz="2471" spc="-4" dirty="0" err="1">
                  <a:solidFill>
                    <a:schemeClr val="bg1"/>
                  </a:solidFill>
                  <a:latin typeface="Arial"/>
                  <a:cs typeface="Arial"/>
                </a:rPr>
                <a:t>manusia</a:t>
              </a:r>
              <a:r>
                <a:rPr sz="2471" spc="-4" dirty="0">
                  <a:solidFill>
                    <a:schemeClr val="bg1"/>
                  </a:solidFill>
                  <a:latin typeface="Arial"/>
                  <a:cs typeface="Arial"/>
                </a:rPr>
                <a:t> </a:t>
              </a:r>
              <a:r>
                <a:rPr sz="2471" dirty="0" err="1" smtClean="0">
                  <a:solidFill>
                    <a:schemeClr val="bg1"/>
                  </a:solidFill>
                  <a:latin typeface="Arial"/>
                  <a:cs typeface="Arial"/>
                </a:rPr>
                <a:t>sebagai</a:t>
              </a:r>
              <a:r>
                <a:rPr sz="2471" dirty="0" smtClean="0">
                  <a:solidFill>
                    <a:schemeClr val="bg1"/>
                  </a:solidFill>
                  <a:latin typeface="Arial"/>
                  <a:cs typeface="Arial"/>
                </a:rPr>
                <a:t> </a:t>
              </a:r>
              <a:r>
                <a:rPr sz="2471" spc="-4" dirty="0">
                  <a:solidFill>
                    <a:schemeClr val="bg1"/>
                  </a:solidFill>
                  <a:latin typeface="Arial"/>
                  <a:cs typeface="Arial"/>
                </a:rPr>
                <a:t>masukan </a:t>
              </a:r>
              <a:r>
                <a:rPr sz="2471" dirty="0">
                  <a:solidFill>
                    <a:schemeClr val="bg1"/>
                  </a:solidFill>
                  <a:latin typeface="Arial"/>
                  <a:cs typeface="Arial"/>
                </a:rPr>
                <a:t>data. </a:t>
              </a:r>
              <a:r>
                <a:rPr sz="2471" spc="-4" dirty="0">
                  <a:solidFill>
                    <a:schemeClr val="bg1"/>
                  </a:solidFill>
                  <a:latin typeface="Arial"/>
                  <a:cs typeface="Arial"/>
                </a:rPr>
                <a:t>Masukan </a:t>
              </a:r>
              <a:r>
                <a:rPr sz="2471" dirty="0" err="1">
                  <a:solidFill>
                    <a:schemeClr val="bg1"/>
                  </a:solidFill>
                  <a:latin typeface="Arial"/>
                  <a:cs typeface="Arial"/>
                </a:rPr>
                <a:t>dilakukan</a:t>
              </a:r>
              <a:r>
                <a:rPr sz="2471" dirty="0">
                  <a:solidFill>
                    <a:schemeClr val="bg1"/>
                  </a:solidFill>
                  <a:latin typeface="Arial"/>
                  <a:cs typeface="Arial"/>
                </a:rPr>
                <a:t> </a:t>
              </a:r>
              <a:r>
                <a:rPr sz="2471" dirty="0" err="1" smtClean="0">
                  <a:solidFill>
                    <a:schemeClr val="bg1"/>
                  </a:solidFill>
                  <a:latin typeface="Arial"/>
                  <a:cs typeface="Arial"/>
                </a:rPr>
                <a:t>dengan</a:t>
              </a:r>
              <a:r>
                <a:rPr sz="2471" dirty="0" smtClean="0">
                  <a:solidFill>
                    <a:schemeClr val="bg1"/>
                  </a:solidFill>
                  <a:latin typeface="Arial"/>
                  <a:cs typeface="Arial"/>
                </a:rPr>
                <a:t> </a:t>
              </a:r>
              <a:r>
                <a:rPr sz="2471" dirty="0">
                  <a:solidFill>
                    <a:schemeClr val="bg1"/>
                  </a:solidFill>
                  <a:latin typeface="Arial"/>
                  <a:cs typeface="Arial"/>
                </a:rPr>
                <a:t>menggunakan suatu pola entitas yang </a:t>
              </a:r>
              <a:r>
                <a:rPr sz="2471" spc="-4" dirty="0" err="1">
                  <a:solidFill>
                    <a:schemeClr val="bg1"/>
                  </a:solidFill>
                  <a:latin typeface="Arial"/>
                  <a:cs typeface="Arial"/>
                </a:rPr>
                <a:t>terdefinisi</a:t>
              </a:r>
              <a:r>
                <a:rPr sz="2471" spc="-4" dirty="0">
                  <a:solidFill>
                    <a:schemeClr val="bg1"/>
                  </a:solidFill>
                  <a:latin typeface="Arial"/>
                  <a:cs typeface="Arial"/>
                </a:rPr>
                <a:t> </a:t>
              </a:r>
              <a:r>
                <a:rPr sz="2471" dirty="0" err="1" smtClean="0">
                  <a:solidFill>
                    <a:schemeClr val="bg1"/>
                  </a:solidFill>
                  <a:latin typeface="Arial"/>
                  <a:cs typeface="Arial"/>
                </a:rPr>
                <a:t>dan</a:t>
              </a:r>
              <a:r>
                <a:rPr sz="2471" dirty="0" smtClean="0">
                  <a:solidFill>
                    <a:schemeClr val="bg1"/>
                  </a:solidFill>
                  <a:latin typeface="Arial"/>
                  <a:cs typeface="Arial"/>
                </a:rPr>
                <a:t> </a:t>
              </a:r>
              <a:r>
                <a:rPr sz="2471" dirty="0">
                  <a:solidFill>
                    <a:schemeClr val="bg1"/>
                  </a:solidFill>
                  <a:latin typeface="Arial"/>
                  <a:cs typeface="Arial"/>
                </a:rPr>
                <a:t>dapat diidentifikasi melalui ciri- ciri </a:t>
              </a:r>
              <a:r>
                <a:rPr sz="2471" spc="-4" dirty="0">
                  <a:solidFill>
                    <a:schemeClr val="bg1"/>
                  </a:solidFill>
                  <a:latin typeface="Arial"/>
                  <a:cs typeface="Arial"/>
                </a:rPr>
                <a:t>(</a:t>
              </a:r>
              <a:r>
                <a:rPr sz="2471" i="1" spc="-4" dirty="0">
                  <a:solidFill>
                    <a:schemeClr val="bg1"/>
                  </a:solidFill>
                  <a:latin typeface="Arial"/>
                  <a:cs typeface="Arial"/>
                </a:rPr>
                <a:t>feature</a:t>
              </a:r>
              <a:r>
                <a:rPr sz="2471" spc="-4" dirty="0">
                  <a:solidFill>
                    <a:schemeClr val="bg1"/>
                  </a:solidFill>
                  <a:latin typeface="Arial"/>
                  <a:cs typeface="Arial"/>
                </a:rPr>
                <a:t>) tertentu  </a:t>
              </a:r>
              <a:r>
                <a:rPr sz="2471" dirty="0">
                  <a:solidFill>
                    <a:schemeClr val="bg1"/>
                  </a:solidFill>
                  <a:latin typeface="Arial"/>
                  <a:cs typeface="Arial"/>
                </a:rPr>
                <a:t>yang digunakan sebagai pembeda satu dgn </a:t>
              </a:r>
              <a:r>
                <a:rPr sz="2471" spc="-4" dirty="0">
                  <a:solidFill>
                    <a:schemeClr val="bg1"/>
                  </a:solidFill>
                  <a:latin typeface="Arial"/>
                  <a:cs typeface="Arial"/>
                </a:rPr>
                <a:t>yg</a:t>
              </a:r>
              <a:r>
                <a:rPr sz="2471" spc="13" dirty="0">
                  <a:solidFill>
                    <a:schemeClr val="bg1"/>
                  </a:solidFill>
                  <a:latin typeface="Arial"/>
                  <a:cs typeface="Arial"/>
                </a:rPr>
                <a:t> </a:t>
              </a:r>
              <a:r>
                <a:rPr sz="2471" dirty="0">
                  <a:solidFill>
                    <a:schemeClr val="bg1"/>
                  </a:solidFill>
                  <a:latin typeface="Arial"/>
                  <a:cs typeface="Arial"/>
                </a:rPr>
                <a:t>lain.</a:t>
              </a:r>
            </a:p>
            <a:p>
              <a:pPr marL="11206" algn="just">
                <a:spcBef>
                  <a:spcPts val="604"/>
                </a:spcBef>
              </a:pPr>
              <a:r>
                <a:rPr sz="2471" spc="-4" dirty="0">
                  <a:solidFill>
                    <a:schemeClr val="bg1"/>
                  </a:solidFill>
                  <a:latin typeface="Arial"/>
                  <a:cs typeface="Arial"/>
                </a:rPr>
                <a:t>Contoh </a:t>
              </a:r>
              <a:r>
                <a:rPr sz="2471" dirty="0">
                  <a:solidFill>
                    <a:schemeClr val="bg1"/>
                  </a:solidFill>
                  <a:latin typeface="Arial"/>
                  <a:cs typeface="Arial"/>
                </a:rPr>
                <a:t>biometric</a:t>
              </a:r>
              <a:r>
                <a:rPr sz="2471" spc="9" dirty="0">
                  <a:solidFill>
                    <a:schemeClr val="bg1"/>
                  </a:solidFill>
                  <a:latin typeface="Arial"/>
                  <a:cs typeface="Arial"/>
                </a:rPr>
                <a:t> </a:t>
              </a:r>
              <a:r>
                <a:rPr sz="2471" dirty="0">
                  <a:solidFill>
                    <a:schemeClr val="bg1"/>
                  </a:solidFill>
                  <a:latin typeface="Arial"/>
                  <a:cs typeface="Arial"/>
                </a:rPr>
                <a:t>device</a:t>
              </a:r>
            </a:p>
            <a:p>
              <a:pPr marL="382141" indent="-370934" algn="just">
                <a:spcBef>
                  <a:spcPts val="591"/>
                </a:spcBef>
                <a:buChar char="•"/>
                <a:tabLst>
                  <a:tab pos="382141" algn="l"/>
                  <a:tab pos="382701" algn="l"/>
                </a:tabLst>
              </a:pPr>
              <a:r>
                <a:rPr sz="2471" spc="-4" dirty="0">
                  <a:solidFill>
                    <a:schemeClr val="bg1"/>
                  </a:solidFill>
                  <a:latin typeface="Arial"/>
                  <a:cs typeface="Arial"/>
                </a:rPr>
                <a:t>Fingerprint</a:t>
              </a:r>
              <a:r>
                <a:rPr sz="2471" spc="-9" dirty="0">
                  <a:solidFill>
                    <a:schemeClr val="bg1"/>
                  </a:solidFill>
                  <a:latin typeface="Arial"/>
                  <a:cs typeface="Arial"/>
                </a:rPr>
                <a:t> </a:t>
              </a:r>
              <a:r>
                <a:rPr sz="2471" dirty="0">
                  <a:solidFill>
                    <a:schemeClr val="bg1"/>
                  </a:solidFill>
                  <a:latin typeface="Arial"/>
                  <a:cs typeface="Arial"/>
                </a:rPr>
                <a:t>reader</a:t>
              </a:r>
            </a:p>
            <a:p>
              <a:pPr marL="382141" indent="-370934" algn="just">
                <a:spcBef>
                  <a:spcPts val="604"/>
                </a:spcBef>
                <a:buChar char="•"/>
                <a:tabLst>
                  <a:tab pos="382141" algn="l"/>
                  <a:tab pos="382701" algn="l"/>
                </a:tabLst>
              </a:pPr>
              <a:r>
                <a:rPr sz="2471" spc="-4" dirty="0">
                  <a:solidFill>
                    <a:schemeClr val="bg1"/>
                  </a:solidFill>
                  <a:latin typeface="Arial"/>
                  <a:cs typeface="Arial"/>
                </a:rPr>
                <a:t>Hand geometry </a:t>
              </a:r>
              <a:r>
                <a:rPr sz="2471" dirty="0">
                  <a:solidFill>
                    <a:schemeClr val="bg1"/>
                  </a:solidFill>
                  <a:latin typeface="Arial"/>
                  <a:cs typeface="Arial"/>
                </a:rPr>
                <a:t>reader</a:t>
              </a:r>
            </a:p>
            <a:p>
              <a:pPr marL="382141" indent="-370934" algn="just">
                <a:spcBef>
                  <a:spcPts val="596"/>
                </a:spcBef>
                <a:buChar char="•"/>
                <a:tabLst>
                  <a:tab pos="382141" algn="l"/>
                  <a:tab pos="382701" algn="l"/>
                </a:tabLst>
              </a:pPr>
              <a:r>
                <a:rPr sz="2471" spc="-4" dirty="0">
                  <a:solidFill>
                    <a:schemeClr val="bg1"/>
                  </a:solidFill>
                  <a:latin typeface="Arial"/>
                  <a:cs typeface="Arial"/>
                </a:rPr>
                <a:t>Eye Biometric</a:t>
              </a:r>
              <a:r>
                <a:rPr sz="2471" spc="-13" dirty="0">
                  <a:solidFill>
                    <a:schemeClr val="bg1"/>
                  </a:solidFill>
                  <a:latin typeface="Arial"/>
                  <a:cs typeface="Arial"/>
                </a:rPr>
                <a:t> </a:t>
              </a:r>
              <a:r>
                <a:rPr sz="2471" dirty="0">
                  <a:solidFill>
                    <a:schemeClr val="bg1"/>
                  </a:solidFill>
                  <a:latin typeface="Arial"/>
                  <a:cs typeface="Arial"/>
                </a:rPr>
                <a:t>recognition</a:t>
              </a:r>
            </a:p>
          </p:txBody>
        </p:sp>
        <p:sp>
          <p:nvSpPr>
            <p:cNvPr id="8" name="object 4"/>
            <p:cNvSpPr/>
            <p:nvPr/>
          </p:nvSpPr>
          <p:spPr>
            <a:xfrm>
              <a:off x="7642412" y="4101353"/>
              <a:ext cx="1725146" cy="187452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1588"/>
            </a:p>
          </p:txBody>
        </p:sp>
      </p:grpSp>
    </p:spTree>
    <p:extLst>
      <p:ext uri="{BB962C8B-B14F-4D97-AF65-F5344CB8AC3E}">
        <p14:creationId xmlns:p14="http://schemas.microsoft.com/office/powerpoint/2010/main" val="521786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4514" y="3168957"/>
            <a:ext cx="5998028" cy="1325563"/>
          </a:xfrm>
        </p:spPr>
        <p:txBody>
          <a:bodyPr/>
          <a:lstStyle/>
          <a:p>
            <a:pPr algn="ctr"/>
            <a:r>
              <a:rPr lang="id-ID" b="1" dirty="0" smtClean="0">
                <a:solidFill>
                  <a:schemeClr val="bg1"/>
                </a:solidFill>
                <a:latin typeface="Arial"/>
                <a:cs typeface="Arial"/>
              </a:rPr>
              <a:t>Peranti Keluaran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66" y="228420"/>
            <a:ext cx="1104868" cy="1462268"/>
          </a:xfrm>
          <a:prstGeom prst="rect">
            <a:avLst/>
          </a:prstGeom>
        </p:spPr>
      </p:pic>
      <p:sp>
        <p:nvSpPr>
          <p:cNvPr id="9" name="object 3"/>
          <p:cNvSpPr/>
          <p:nvPr/>
        </p:nvSpPr>
        <p:spPr>
          <a:xfrm>
            <a:off x="9495737" y="805479"/>
            <a:ext cx="2353235" cy="605252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588"/>
          </a:p>
        </p:txBody>
      </p:sp>
    </p:spTree>
    <p:extLst>
      <p:ext uri="{BB962C8B-B14F-4D97-AF65-F5344CB8AC3E}">
        <p14:creationId xmlns:p14="http://schemas.microsoft.com/office/powerpoint/2010/main" val="1121400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94970" y="365125"/>
            <a:ext cx="9858829" cy="1325563"/>
          </a:xfrm>
        </p:spPr>
        <p:txBody>
          <a:bodyPr/>
          <a:lstStyle/>
          <a:p>
            <a:pPr algn="ctr"/>
            <a:r>
              <a:rPr lang="id-ID" b="1" dirty="0" smtClean="0">
                <a:solidFill>
                  <a:schemeClr val="bg1"/>
                </a:solidFill>
                <a:latin typeface="Arial"/>
                <a:cs typeface="Arial"/>
              </a:rPr>
              <a:t>Piranti Keluaran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66" y="228420"/>
            <a:ext cx="1104868" cy="1462268"/>
          </a:xfrm>
          <a:prstGeom prst="rect">
            <a:avLst/>
          </a:prstGeom>
        </p:spPr>
      </p:pic>
      <p:sp>
        <p:nvSpPr>
          <p:cNvPr id="9" name="object 3"/>
          <p:cNvSpPr txBox="1"/>
          <p:nvPr/>
        </p:nvSpPr>
        <p:spPr>
          <a:xfrm>
            <a:off x="1640114" y="1640093"/>
            <a:ext cx="9818021" cy="4964821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313781" marR="4483" indent="-302575" algn="just">
              <a:spcBef>
                <a:spcPts val="675"/>
              </a:spcBef>
              <a:buChar char="•"/>
              <a:tabLst>
                <a:tab pos="313221" algn="l"/>
                <a:tab pos="313781" algn="l"/>
              </a:tabLst>
            </a:pPr>
            <a:r>
              <a:rPr sz="2800" spc="-4" dirty="0">
                <a:solidFill>
                  <a:schemeClr val="bg1"/>
                </a:solidFill>
                <a:latin typeface="Arial"/>
                <a:cs typeface="Arial"/>
              </a:rPr>
              <a:t>Peranti </a:t>
            </a:r>
            <a:r>
              <a:rPr sz="2800" dirty="0">
                <a:solidFill>
                  <a:schemeClr val="bg1"/>
                </a:solidFill>
                <a:latin typeface="Arial"/>
                <a:cs typeface="Arial"/>
              </a:rPr>
              <a:t>keluaran merupakan </a:t>
            </a:r>
            <a:r>
              <a:rPr sz="2800" dirty="0" err="1">
                <a:solidFill>
                  <a:schemeClr val="bg1"/>
                </a:solidFill>
                <a:latin typeface="Arial"/>
                <a:cs typeface="Arial"/>
              </a:rPr>
              <a:t>perangkat</a:t>
            </a:r>
            <a:r>
              <a:rPr sz="280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800" spc="-4" dirty="0" err="1" smtClean="0">
                <a:solidFill>
                  <a:schemeClr val="bg1"/>
                </a:solidFill>
                <a:latin typeface="Arial"/>
                <a:cs typeface="Arial"/>
              </a:rPr>
              <a:t>keras</a:t>
            </a:r>
            <a:r>
              <a:rPr sz="2800" spc="-4" dirty="0" smtClean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800" spc="-4" dirty="0">
                <a:solidFill>
                  <a:schemeClr val="bg1"/>
                </a:solidFill>
                <a:latin typeface="Arial"/>
                <a:cs typeface="Arial"/>
              </a:rPr>
              <a:t>komputer </a:t>
            </a:r>
            <a:r>
              <a:rPr sz="2800" dirty="0">
                <a:solidFill>
                  <a:schemeClr val="bg1"/>
                </a:solidFill>
                <a:latin typeface="Arial"/>
                <a:cs typeface="Arial"/>
              </a:rPr>
              <a:t>yang </a:t>
            </a:r>
            <a:r>
              <a:rPr sz="2800" dirty="0" err="1">
                <a:solidFill>
                  <a:schemeClr val="bg1"/>
                </a:solidFill>
                <a:latin typeface="Arial"/>
                <a:cs typeface="Arial"/>
              </a:rPr>
              <a:t>digunakan</a:t>
            </a:r>
            <a:r>
              <a:rPr sz="280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800" dirty="0" err="1" smtClean="0">
                <a:solidFill>
                  <a:schemeClr val="bg1"/>
                </a:solidFill>
                <a:latin typeface="Arial"/>
                <a:cs typeface="Arial"/>
              </a:rPr>
              <a:t>untuk</a:t>
            </a:r>
            <a:r>
              <a:rPr sz="2800" dirty="0" smtClean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chemeClr val="bg1"/>
                </a:solidFill>
                <a:latin typeface="Arial"/>
                <a:cs typeface="Arial"/>
              </a:rPr>
              <a:t>mengkomunikasikan hasil pengolahan data </a:t>
            </a:r>
            <a:r>
              <a:rPr sz="2800" spc="-4" dirty="0" smtClean="0">
                <a:solidFill>
                  <a:schemeClr val="bg1"/>
                </a:solidFill>
                <a:latin typeface="Arial"/>
                <a:cs typeface="Arial"/>
              </a:rPr>
              <a:t>yang </a:t>
            </a:r>
            <a:r>
              <a:rPr sz="2800" spc="-4" dirty="0">
                <a:solidFill>
                  <a:schemeClr val="bg1"/>
                </a:solidFill>
                <a:latin typeface="Arial"/>
                <a:cs typeface="Arial"/>
              </a:rPr>
              <a:t>telah </a:t>
            </a:r>
            <a:r>
              <a:rPr sz="2800" dirty="0">
                <a:solidFill>
                  <a:schemeClr val="bg1"/>
                </a:solidFill>
                <a:latin typeface="Arial"/>
                <a:cs typeface="Arial"/>
              </a:rPr>
              <a:t>dilakukan oleh sebuah </a:t>
            </a:r>
            <a:r>
              <a:rPr sz="2800" spc="-4" dirty="0" err="1">
                <a:solidFill>
                  <a:schemeClr val="bg1"/>
                </a:solidFill>
                <a:latin typeface="Arial"/>
                <a:cs typeface="Arial"/>
              </a:rPr>
              <a:t>sistem</a:t>
            </a:r>
            <a:r>
              <a:rPr sz="2800" spc="-4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800" dirty="0" err="1" smtClean="0">
                <a:solidFill>
                  <a:schemeClr val="bg1"/>
                </a:solidFill>
                <a:latin typeface="Arial"/>
                <a:cs typeface="Arial"/>
              </a:rPr>
              <a:t>pemrosesan</a:t>
            </a:r>
            <a:r>
              <a:rPr sz="2800" dirty="0" smtClean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800" spc="-4" dirty="0">
                <a:solidFill>
                  <a:schemeClr val="bg1"/>
                </a:solidFill>
                <a:latin typeface="Arial"/>
                <a:cs typeface="Arial"/>
              </a:rPr>
              <a:t>informasi </a:t>
            </a:r>
            <a:r>
              <a:rPr sz="2800" dirty="0">
                <a:solidFill>
                  <a:schemeClr val="bg1"/>
                </a:solidFill>
                <a:latin typeface="Arial"/>
                <a:cs typeface="Arial"/>
              </a:rPr>
              <a:t>(</a:t>
            </a:r>
            <a:r>
              <a:rPr sz="2800" i="1" dirty="0">
                <a:solidFill>
                  <a:schemeClr val="bg1"/>
                </a:solidFill>
                <a:latin typeface="Arial"/>
                <a:cs typeface="Arial"/>
              </a:rPr>
              <a:t>komputer</a:t>
            </a:r>
            <a:r>
              <a:rPr sz="2800" dirty="0">
                <a:solidFill>
                  <a:schemeClr val="bg1"/>
                </a:solidFill>
                <a:latin typeface="Arial"/>
                <a:cs typeface="Arial"/>
              </a:rPr>
              <a:t>) ke dunia</a:t>
            </a:r>
            <a:r>
              <a:rPr sz="2800" spc="4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chemeClr val="bg1"/>
                </a:solidFill>
                <a:latin typeface="Arial"/>
                <a:cs typeface="Arial"/>
              </a:rPr>
              <a:t>luar.</a:t>
            </a:r>
          </a:p>
          <a:p>
            <a:pPr marL="313781" marR="209561" indent="-302575" algn="just">
              <a:spcBef>
                <a:spcPts val="574"/>
              </a:spcBef>
              <a:buChar char="•"/>
              <a:tabLst>
                <a:tab pos="313221" algn="l"/>
                <a:tab pos="313781" algn="l"/>
              </a:tabLst>
            </a:pPr>
            <a:r>
              <a:rPr sz="2800" spc="-4" dirty="0">
                <a:solidFill>
                  <a:schemeClr val="bg1"/>
                </a:solidFill>
                <a:latin typeface="Arial"/>
                <a:cs typeface="Arial"/>
              </a:rPr>
              <a:t>Keluaran </a:t>
            </a:r>
            <a:r>
              <a:rPr sz="2800" dirty="0">
                <a:solidFill>
                  <a:schemeClr val="bg1"/>
                </a:solidFill>
                <a:latin typeface="Arial"/>
                <a:cs typeface="Arial"/>
              </a:rPr>
              <a:t>yang dihasilkan dapat </a:t>
            </a:r>
            <a:r>
              <a:rPr sz="2800" dirty="0" err="1">
                <a:solidFill>
                  <a:schemeClr val="bg1"/>
                </a:solidFill>
                <a:latin typeface="Arial"/>
                <a:cs typeface="Arial"/>
              </a:rPr>
              <a:t>digolongkan</a:t>
            </a:r>
            <a:r>
              <a:rPr sz="280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800" dirty="0" err="1" smtClean="0">
                <a:solidFill>
                  <a:schemeClr val="bg1"/>
                </a:solidFill>
                <a:latin typeface="Arial"/>
                <a:cs typeface="Arial"/>
              </a:rPr>
              <a:t>ke</a:t>
            </a:r>
            <a:r>
              <a:rPr sz="2800" dirty="0" smtClean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chemeClr val="bg1"/>
                </a:solidFill>
                <a:latin typeface="Arial"/>
                <a:cs typeface="Arial"/>
              </a:rPr>
              <a:t>dalam ke dalambeberapa</a:t>
            </a:r>
            <a:r>
              <a:rPr sz="2800" spc="31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chemeClr val="bg1"/>
                </a:solidFill>
                <a:latin typeface="Arial"/>
                <a:cs typeface="Arial"/>
              </a:rPr>
              <a:t>bentuk:</a:t>
            </a:r>
          </a:p>
          <a:p>
            <a:pPr marL="667346" lvl="1" indent="-252706" algn="just">
              <a:spcBef>
                <a:spcPts val="22"/>
              </a:spcBef>
              <a:buChar char="–"/>
              <a:tabLst>
                <a:tab pos="667906" algn="l"/>
              </a:tabLst>
            </a:pPr>
            <a:r>
              <a:rPr sz="2400" spc="-4" dirty="0">
                <a:solidFill>
                  <a:schemeClr val="bg1"/>
                </a:solidFill>
                <a:latin typeface="Arial"/>
                <a:cs typeface="Arial"/>
              </a:rPr>
              <a:t>Tulisan</a:t>
            </a:r>
            <a:endParaRPr sz="2400" dirty="0">
              <a:solidFill>
                <a:schemeClr val="bg1"/>
              </a:solidFill>
              <a:latin typeface="Arial"/>
              <a:cs typeface="Arial"/>
            </a:endParaRPr>
          </a:p>
          <a:p>
            <a:pPr marL="667346" lvl="1" indent="-252706" algn="just">
              <a:buChar char="–"/>
              <a:tabLst>
                <a:tab pos="667906" algn="l"/>
              </a:tabLst>
            </a:pPr>
            <a:r>
              <a:rPr sz="2400" dirty="0">
                <a:solidFill>
                  <a:schemeClr val="bg1"/>
                </a:solidFill>
                <a:latin typeface="Arial"/>
                <a:cs typeface="Arial"/>
              </a:rPr>
              <a:t>Image</a:t>
            </a:r>
          </a:p>
          <a:p>
            <a:pPr marL="667346" lvl="1" indent="-252706" algn="just">
              <a:buChar char="–"/>
              <a:tabLst>
                <a:tab pos="667906" algn="l"/>
              </a:tabLst>
            </a:pPr>
            <a:r>
              <a:rPr sz="2400" spc="-4" dirty="0">
                <a:solidFill>
                  <a:schemeClr val="bg1"/>
                </a:solidFill>
                <a:latin typeface="Arial"/>
                <a:cs typeface="Arial"/>
              </a:rPr>
              <a:t>Suara</a:t>
            </a:r>
            <a:endParaRPr sz="2400" dirty="0">
              <a:solidFill>
                <a:schemeClr val="bg1"/>
              </a:solidFill>
              <a:latin typeface="Arial"/>
              <a:cs typeface="Arial"/>
            </a:endParaRPr>
          </a:p>
          <a:p>
            <a:pPr marL="667346" lvl="1" indent="-252706" algn="just">
              <a:buChar char="–"/>
              <a:tabLst>
                <a:tab pos="667906" algn="l"/>
              </a:tabLst>
            </a:pPr>
            <a:r>
              <a:rPr sz="2400" spc="-4" dirty="0">
                <a:solidFill>
                  <a:schemeClr val="bg1"/>
                </a:solidFill>
                <a:latin typeface="Arial"/>
                <a:cs typeface="Arial"/>
              </a:rPr>
              <a:t>Bentuk </a:t>
            </a:r>
            <a:r>
              <a:rPr sz="2400" dirty="0">
                <a:solidFill>
                  <a:schemeClr val="bg1"/>
                </a:solidFill>
                <a:latin typeface="Arial"/>
                <a:cs typeface="Arial"/>
              </a:rPr>
              <a:t>yang </a:t>
            </a:r>
            <a:r>
              <a:rPr sz="2400" spc="-4" dirty="0">
                <a:solidFill>
                  <a:schemeClr val="bg1"/>
                </a:solidFill>
                <a:latin typeface="Arial"/>
                <a:cs typeface="Arial"/>
              </a:rPr>
              <a:t>dapat </a:t>
            </a:r>
            <a:r>
              <a:rPr sz="2400" dirty="0">
                <a:solidFill>
                  <a:schemeClr val="bg1"/>
                </a:solidFill>
                <a:latin typeface="Arial"/>
                <a:cs typeface="Arial"/>
              </a:rPr>
              <a:t>dibaca </a:t>
            </a:r>
            <a:r>
              <a:rPr sz="2400" spc="-4" dirty="0">
                <a:solidFill>
                  <a:schemeClr val="bg1"/>
                </a:solidFill>
                <a:latin typeface="Arial"/>
                <a:cs typeface="Arial"/>
              </a:rPr>
              <a:t>oleh</a:t>
            </a:r>
            <a:r>
              <a:rPr sz="2400" spc="9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chemeClr val="bg1"/>
                </a:solidFill>
                <a:latin typeface="Arial"/>
                <a:cs typeface="Arial"/>
              </a:rPr>
              <a:t>mesin</a:t>
            </a:r>
          </a:p>
          <a:p>
            <a:pPr marL="667346" lvl="1" indent="-252706" algn="just">
              <a:buChar char="–"/>
              <a:tabLst>
                <a:tab pos="667906" algn="l"/>
              </a:tabLst>
            </a:pPr>
            <a:r>
              <a:rPr sz="2400" spc="-4" dirty="0">
                <a:solidFill>
                  <a:schemeClr val="bg1"/>
                </a:solidFill>
                <a:latin typeface="Arial"/>
                <a:cs typeface="Arial"/>
              </a:rPr>
              <a:t>Gerakan</a:t>
            </a:r>
            <a:endParaRPr sz="2400" dirty="0">
              <a:solidFill>
                <a:schemeClr val="bg1"/>
              </a:solidFill>
              <a:latin typeface="Arial"/>
              <a:cs typeface="Arial"/>
            </a:endParaRPr>
          </a:p>
          <a:p>
            <a:pPr marL="667346" lvl="1" indent="-252706" algn="just">
              <a:buChar char="–"/>
              <a:tabLst>
                <a:tab pos="667906" algn="l"/>
              </a:tabLst>
            </a:pPr>
            <a:r>
              <a:rPr sz="2400" spc="-4" dirty="0">
                <a:solidFill>
                  <a:schemeClr val="bg1"/>
                </a:solidFill>
                <a:latin typeface="Arial"/>
                <a:cs typeface="Arial"/>
              </a:rPr>
              <a:t>Rasa dan bau </a:t>
            </a:r>
            <a:r>
              <a:rPr sz="2400" dirty="0">
                <a:solidFill>
                  <a:schemeClr val="bg1"/>
                </a:solidFill>
                <a:latin typeface="Arial"/>
                <a:cs typeface="Arial"/>
              </a:rPr>
              <a:t>(teknologi </a:t>
            </a:r>
            <a:r>
              <a:rPr sz="2400" spc="-4" dirty="0">
                <a:solidFill>
                  <a:schemeClr val="bg1"/>
                </a:solidFill>
                <a:latin typeface="Arial"/>
                <a:cs typeface="Arial"/>
              </a:rPr>
              <a:t>terbatas untuk saat</a:t>
            </a:r>
            <a:r>
              <a:rPr sz="2400" spc="35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400" spc="-4" dirty="0">
                <a:solidFill>
                  <a:schemeClr val="bg1"/>
                </a:solidFill>
                <a:latin typeface="Arial"/>
                <a:cs typeface="Arial"/>
              </a:rPr>
              <a:t>ini)</a:t>
            </a:r>
            <a:endParaRPr sz="2400" dirty="0">
              <a:solidFill>
                <a:schemeClr val="bg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39006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94970" y="365125"/>
            <a:ext cx="9858829" cy="1325563"/>
          </a:xfrm>
        </p:spPr>
        <p:txBody>
          <a:bodyPr/>
          <a:lstStyle/>
          <a:p>
            <a:pPr algn="ctr"/>
            <a:r>
              <a:rPr lang="id-ID" b="1" dirty="0" smtClean="0">
                <a:solidFill>
                  <a:schemeClr val="bg1"/>
                </a:solidFill>
                <a:latin typeface="Arial"/>
                <a:cs typeface="Arial"/>
              </a:rPr>
              <a:t>Peranti Keluaran Visual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66" y="228420"/>
            <a:ext cx="1104868" cy="1462268"/>
          </a:xfrm>
          <a:prstGeom prst="rect">
            <a:avLst/>
          </a:prstGeom>
        </p:spPr>
      </p:pic>
      <p:grpSp>
        <p:nvGrpSpPr>
          <p:cNvPr id="5" name="Group 4"/>
          <p:cNvGrpSpPr/>
          <p:nvPr/>
        </p:nvGrpSpPr>
        <p:grpSpPr>
          <a:xfrm>
            <a:off x="2588985" y="1690688"/>
            <a:ext cx="7330439" cy="4327203"/>
            <a:chOff x="2400300" y="1371152"/>
            <a:chExt cx="7330439" cy="4327203"/>
          </a:xfrm>
        </p:grpSpPr>
        <p:sp>
          <p:nvSpPr>
            <p:cNvPr id="6" name="object 3"/>
            <p:cNvSpPr txBox="1"/>
            <p:nvPr/>
          </p:nvSpPr>
          <p:spPr>
            <a:xfrm>
              <a:off x="2400300" y="1371152"/>
              <a:ext cx="7134225" cy="4327203"/>
            </a:xfrm>
            <a:prstGeom prst="rect">
              <a:avLst/>
            </a:prstGeom>
          </p:spPr>
          <p:txBody>
            <a:bodyPr vert="horz" wrap="square" lIns="0" tIns="82924" rIns="0" bIns="0" rtlCol="0">
              <a:spAutoFit/>
            </a:bodyPr>
            <a:lstStyle/>
            <a:p>
              <a:pPr marL="11206" marR="4483" algn="just">
                <a:lnSpc>
                  <a:spcPts val="2374"/>
                </a:lnSpc>
                <a:spcBef>
                  <a:spcPts val="653"/>
                </a:spcBef>
              </a:pPr>
              <a:r>
                <a:rPr sz="2471" spc="-4" dirty="0">
                  <a:solidFill>
                    <a:schemeClr val="bg1"/>
                  </a:solidFill>
                  <a:latin typeface="Arial"/>
                  <a:cs typeface="Arial"/>
                </a:rPr>
                <a:t>Peranti </a:t>
              </a:r>
              <a:r>
                <a:rPr sz="2471" dirty="0">
                  <a:solidFill>
                    <a:schemeClr val="bg1"/>
                  </a:solidFill>
                  <a:latin typeface="Arial"/>
                  <a:cs typeface="Arial"/>
                </a:rPr>
                <a:t>ini digunakan untuk menghasilkan keluaran  berupa</a:t>
              </a:r>
              <a:r>
                <a:rPr sz="2471" spc="4" dirty="0">
                  <a:solidFill>
                    <a:schemeClr val="bg1"/>
                  </a:solidFill>
                  <a:latin typeface="Arial"/>
                  <a:cs typeface="Arial"/>
                </a:rPr>
                <a:t> </a:t>
              </a:r>
              <a:r>
                <a:rPr sz="2471" dirty="0">
                  <a:solidFill>
                    <a:schemeClr val="bg1"/>
                  </a:solidFill>
                  <a:latin typeface="Arial"/>
                  <a:cs typeface="Arial"/>
                </a:rPr>
                <a:t>tampilan/visual.</a:t>
              </a:r>
            </a:p>
            <a:p>
              <a:pPr marL="11206" algn="just">
                <a:spcBef>
                  <a:spcPts val="18"/>
                </a:spcBef>
              </a:pPr>
              <a:r>
                <a:rPr sz="2471" b="1" dirty="0">
                  <a:solidFill>
                    <a:schemeClr val="bg1"/>
                  </a:solidFill>
                  <a:uFill>
                    <a:solidFill>
                      <a:srgbClr val="000000"/>
                    </a:solidFill>
                  </a:uFill>
                  <a:latin typeface="Arial"/>
                  <a:cs typeface="Arial"/>
                </a:rPr>
                <a:t>Contohnya:</a:t>
              </a:r>
              <a:endParaRPr sz="2471" b="1" dirty="0">
                <a:solidFill>
                  <a:schemeClr val="bg1"/>
                </a:solidFill>
                <a:latin typeface="Arial"/>
                <a:cs typeface="Arial"/>
              </a:endParaRPr>
            </a:p>
            <a:p>
              <a:pPr marL="294730" indent="-283524" algn="just">
                <a:spcBef>
                  <a:spcPts val="13"/>
                </a:spcBef>
                <a:buChar char="•"/>
                <a:tabLst>
                  <a:tab pos="294730" algn="l"/>
                  <a:tab pos="295291" algn="l"/>
                </a:tabLst>
              </a:pPr>
              <a:r>
                <a:rPr sz="2471" spc="-4" dirty="0">
                  <a:solidFill>
                    <a:schemeClr val="bg1"/>
                  </a:solidFill>
                  <a:latin typeface="Arial"/>
                  <a:cs typeface="Arial"/>
                </a:rPr>
                <a:t>Video Display (CRT)</a:t>
              </a:r>
              <a:endParaRPr sz="2471" dirty="0">
                <a:solidFill>
                  <a:schemeClr val="bg1"/>
                </a:solidFill>
                <a:latin typeface="Arial"/>
                <a:cs typeface="Arial"/>
              </a:endParaRPr>
            </a:p>
            <a:p>
              <a:pPr marL="294730" indent="-283524" algn="just">
                <a:buChar char="•"/>
                <a:tabLst>
                  <a:tab pos="294730" algn="l"/>
                  <a:tab pos="295291" algn="l"/>
                </a:tabLst>
              </a:pPr>
              <a:r>
                <a:rPr sz="2471" spc="-4" dirty="0">
                  <a:solidFill>
                    <a:schemeClr val="bg1"/>
                  </a:solidFill>
                  <a:latin typeface="Arial"/>
                  <a:cs typeface="Arial"/>
                </a:rPr>
                <a:t>LCD</a:t>
              </a:r>
              <a:r>
                <a:rPr sz="2471" spc="-79" dirty="0">
                  <a:solidFill>
                    <a:schemeClr val="bg1"/>
                  </a:solidFill>
                  <a:latin typeface="Arial"/>
                  <a:cs typeface="Arial"/>
                </a:rPr>
                <a:t> </a:t>
              </a:r>
              <a:r>
                <a:rPr sz="2471" spc="-4" dirty="0">
                  <a:solidFill>
                    <a:schemeClr val="bg1"/>
                  </a:solidFill>
                  <a:latin typeface="Arial"/>
                  <a:cs typeface="Arial"/>
                </a:rPr>
                <a:t>Screen</a:t>
              </a:r>
              <a:endParaRPr sz="2471" dirty="0">
                <a:solidFill>
                  <a:schemeClr val="bg1"/>
                </a:solidFill>
                <a:latin typeface="Arial"/>
                <a:cs typeface="Arial"/>
              </a:endParaRPr>
            </a:p>
            <a:p>
              <a:pPr marL="294730" indent="-283524" algn="just">
                <a:buChar char="•"/>
                <a:tabLst>
                  <a:tab pos="294730" algn="l"/>
                  <a:tab pos="295291" algn="l"/>
                </a:tabLst>
              </a:pPr>
              <a:r>
                <a:rPr sz="2471" spc="-4" dirty="0">
                  <a:solidFill>
                    <a:schemeClr val="bg1"/>
                  </a:solidFill>
                  <a:latin typeface="Arial"/>
                  <a:cs typeface="Arial"/>
                </a:rPr>
                <a:t>LED</a:t>
              </a:r>
              <a:r>
                <a:rPr sz="2471" spc="-71" dirty="0">
                  <a:solidFill>
                    <a:schemeClr val="bg1"/>
                  </a:solidFill>
                  <a:latin typeface="Arial"/>
                  <a:cs typeface="Arial"/>
                </a:rPr>
                <a:t> </a:t>
              </a:r>
              <a:r>
                <a:rPr sz="2471" spc="-4" dirty="0">
                  <a:solidFill>
                    <a:schemeClr val="bg1"/>
                  </a:solidFill>
                  <a:latin typeface="Arial"/>
                  <a:cs typeface="Arial"/>
                </a:rPr>
                <a:t>Display</a:t>
              </a:r>
              <a:endParaRPr sz="2471" dirty="0">
                <a:solidFill>
                  <a:schemeClr val="bg1"/>
                </a:solidFill>
                <a:latin typeface="Arial"/>
                <a:cs typeface="Arial"/>
              </a:endParaRPr>
            </a:p>
            <a:p>
              <a:pPr marL="294730" indent="-283524" algn="just">
                <a:buChar char="•"/>
                <a:tabLst>
                  <a:tab pos="294730" algn="l"/>
                  <a:tab pos="295291" algn="l"/>
                </a:tabLst>
              </a:pPr>
              <a:r>
                <a:rPr sz="2471" spc="-4" dirty="0">
                  <a:solidFill>
                    <a:schemeClr val="bg1"/>
                  </a:solidFill>
                  <a:latin typeface="Arial"/>
                  <a:cs typeface="Arial"/>
                </a:rPr>
                <a:t>Plasma Display Panel</a:t>
              </a:r>
              <a:endParaRPr sz="2471" dirty="0">
                <a:solidFill>
                  <a:schemeClr val="bg1"/>
                </a:solidFill>
                <a:latin typeface="Arial"/>
                <a:cs typeface="Arial"/>
              </a:endParaRPr>
            </a:p>
            <a:p>
              <a:pPr marL="294730" indent="-283524" algn="just">
                <a:buChar char="•"/>
                <a:tabLst>
                  <a:tab pos="294730" algn="l"/>
                  <a:tab pos="295291" algn="l"/>
                </a:tabLst>
              </a:pPr>
              <a:r>
                <a:rPr sz="2471" dirty="0">
                  <a:solidFill>
                    <a:schemeClr val="bg1"/>
                  </a:solidFill>
                  <a:latin typeface="Arial"/>
                  <a:cs typeface="Arial"/>
                </a:rPr>
                <a:t>Large Display</a:t>
              </a:r>
              <a:r>
                <a:rPr sz="2471" spc="-9" dirty="0">
                  <a:solidFill>
                    <a:schemeClr val="bg1"/>
                  </a:solidFill>
                  <a:latin typeface="Arial"/>
                  <a:cs typeface="Arial"/>
                </a:rPr>
                <a:t> </a:t>
              </a:r>
              <a:r>
                <a:rPr sz="2471" spc="-4" dirty="0">
                  <a:solidFill>
                    <a:schemeClr val="bg1"/>
                  </a:solidFill>
                  <a:latin typeface="Arial"/>
                  <a:cs typeface="Arial"/>
                </a:rPr>
                <a:t>Screen..</a:t>
              </a:r>
              <a:endParaRPr sz="2471" dirty="0">
                <a:solidFill>
                  <a:schemeClr val="bg1"/>
                </a:solidFill>
                <a:latin typeface="Arial"/>
                <a:cs typeface="Arial"/>
              </a:endParaRPr>
            </a:p>
            <a:p>
              <a:pPr marL="294730" indent="-283524" algn="just">
                <a:lnSpc>
                  <a:spcPts val="2960"/>
                </a:lnSpc>
                <a:spcBef>
                  <a:spcPts val="9"/>
                </a:spcBef>
                <a:buChar char="•"/>
                <a:tabLst>
                  <a:tab pos="294730" algn="l"/>
                  <a:tab pos="295291" algn="l"/>
                </a:tabLst>
              </a:pPr>
              <a:r>
                <a:rPr sz="2471" spc="-4" dirty="0">
                  <a:solidFill>
                    <a:schemeClr val="bg1"/>
                  </a:solidFill>
                  <a:latin typeface="Arial"/>
                  <a:cs typeface="Arial"/>
                </a:rPr>
                <a:t>Projector</a:t>
              </a:r>
              <a:endParaRPr sz="2471" dirty="0">
                <a:solidFill>
                  <a:schemeClr val="bg1"/>
                </a:solidFill>
                <a:latin typeface="Arial"/>
                <a:cs typeface="Arial"/>
              </a:endParaRPr>
            </a:p>
            <a:p>
              <a:pPr marL="667346" lvl="1" indent="-252706" algn="just">
                <a:lnSpc>
                  <a:spcPts val="2537"/>
                </a:lnSpc>
                <a:buChar char="–"/>
                <a:tabLst>
                  <a:tab pos="667906" algn="l"/>
                </a:tabLst>
              </a:pPr>
              <a:r>
                <a:rPr sz="2118" spc="-4" dirty="0">
                  <a:solidFill>
                    <a:schemeClr val="bg1"/>
                  </a:solidFill>
                  <a:latin typeface="Arial"/>
                  <a:cs typeface="Arial"/>
                </a:rPr>
                <a:t>Liveboard, Smart</a:t>
              </a:r>
              <a:r>
                <a:rPr sz="2118" dirty="0">
                  <a:solidFill>
                    <a:schemeClr val="bg1"/>
                  </a:solidFill>
                  <a:latin typeface="Arial"/>
                  <a:cs typeface="Arial"/>
                </a:rPr>
                <a:t> </a:t>
              </a:r>
              <a:r>
                <a:rPr sz="2118" spc="-4" dirty="0">
                  <a:solidFill>
                    <a:schemeClr val="bg1"/>
                  </a:solidFill>
                  <a:latin typeface="Arial"/>
                  <a:cs typeface="Arial"/>
                </a:rPr>
                <a:t>Boar</a:t>
              </a:r>
              <a:endParaRPr sz="2118" dirty="0">
                <a:solidFill>
                  <a:schemeClr val="bg1"/>
                </a:solidFill>
                <a:latin typeface="Arial"/>
                <a:cs typeface="Arial"/>
              </a:endParaRPr>
            </a:p>
            <a:p>
              <a:pPr marL="667346" lvl="1" indent="-252706" algn="just">
                <a:lnSpc>
                  <a:spcPts val="2537"/>
                </a:lnSpc>
                <a:buChar char="–"/>
                <a:tabLst>
                  <a:tab pos="667906" algn="l"/>
                </a:tabLst>
              </a:pPr>
              <a:r>
                <a:rPr sz="2118" spc="-4" dirty="0">
                  <a:solidFill>
                    <a:schemeClr val="bg1"/>
                  </a:solidFill>
                  <a:latin typeface="Arial"/>
                  <a:cs typeface="Arial"/>
                </a:rPr>
                <a:t>Large </a:t>
              </a:r>
              <a:r>
                <a:rPr sz="2118" dirty="0">
                  <a:solidFill>
                    <a:schemeClr val="bg1"/>
                  </a:solidFill>
                  <a:latin typeface="Arial"/>
                  <a:cs typeface="Arial"/>
                </a:rPr>
                <a:t>Plasma</a:t>
              </a:r>
              <a:r>
                <a:rPr sz="2118" spc="-9" dirty="0">
                  <a:solidFill>
                    <a:schemeClr val="bg1"/>
                  </a:solidFill>
                  <a:latin typeface="Arial"/>
                  <a:cs typeface="Arial"/>
                </a:rPr>
                <a:t> </a:t>
              </a:r>
              <a:r>
                <a:rPr sz="2118" spc="-4" dirty="0">
                  <a:solidFill>
                    <a:schemeClr val="bg1"/>
                  </a:solidFill>
                  <a:latin typeface="Arial"/>
                  <a:cs typeface="Arial"/>
                </a:rPr>
                <a:t>Screen,</a:t>
              </a:r>
              <a:endParaRPr sz="2118" dirty="0">
                <a:solidFill>
                  <a:schemeClr val="bg1"/>
                </a:solidFill>
                <a:latin typeface="Arial"/>
                <a:cs typeface="Arial"/>
              </a:endParaRPr>
            </a:p>
            <a:p>
              <a:pPr marL="667346" lvl="1" indent="-252706" algn="just">
                <a:lnSpc>
                  <a:spcPts val="2537"/>
                </a:lnSpc>
                <a:buChar char="–"/>
                <a:tabLst>
                  <a:tab pos="667906" algn="l"/>
                </a:tabLst>
              </a:pPr>
              <a:r>
                <a:rPr sz="2118" spc="-4" dirty="0">
                  <a:solidFill>
                    <a:schemeClr val="bg1"/>
                  </a:solidFill>
                  <a:latin typeface="Arial"/>
                  <a:cs typeface="Arial"/>
                </a:rPr>
                <a:t>Wall</a:t>
              </a:r>
              <a:r>
                <a:rPr sz="2118" spc="-9" dirty="0">
                  <a:solidFill>
                    <a:schemeClr val="bg1"/>
                  </a:solidFill>
                  <a:latin typeface="Arial"/>
                  <a:cs typeface="Arial"/>
                </a:rPr>
                <a:t> </a:t>
              </a:r>
              <a:r>
                <a:rPr sz="2118" dirty="0">
                  <a:solidFill>
                    <a:schemeClr val="bg1"/>
                  </a:solidFill>
                  <a:latin typeface="Arial"/>
                  <a:cs typeface="Arial"/>
                </a:rPr>
                <a:t>display</a:t>
              </a:r>
            </a:p>
          </p:txBody>
        </p:sp>
        <p:sp>
          <p:nvSpPr>
            <p:cNvPr id="7" name="object 4"/>
            <p:cNvSpPr/>
            <p:nvPr/>
          </p:nvSpPr>
          <p:spPr>
            <a:xfrm>
              <a:off x="6133651" y="2298103"/>
              <a:ext cx="3597088" cy="3294529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algn="just"/>
              <a:endParaRPr sz="1588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1880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94970" y="365125"/>
            <a:ext cx="9858829" cy="1325563"/>
          </a:xfrm>
        </p:spPr>
        <p:txBody>
          <a:bodyPr/>
          <a:lstStyle/>
          <a:p>
            <a:pPr algn="ctr"/>
            <a:r>
              <a:rPr lang="id-ID" b="1" dirty="0" smtClean="0">
                <a:solidFill>
                  <a:schemeClr val="bg1"/>
                </a:solidFill>
                <a:latin typeface="Arial"/>
                <a:cs typeface="Arial"/>
              </a:rPr>
              <a:t>Resolusi dan Kedalaman Warna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66" y="228420"/>
            <a:ext cx="1104868" cy="1462268"/>
          </a:xfrm>
          <a:prstGeom prst="rect">
            <a:avLst/>
          </a:prstGeom>
        </p:spPr>
      </p:pic>
      <p:sp>
        <p:nvSpPr>
          <p:cNvPr id="8" name="object 3"/>
          <p:cNvSpPr txBox="1"/>
          <p:nvPr/>
        </p:nvSpPr>
        <p:spPr>
          <a:xfrm>
            <a:off x="1872344" y="1779942"/>
            <a:ext cx="9481456" cy="4308231"/>
          </a:xfrm>
          <a:prstGeom prst="rect">
            <a:avLst/>
          </a:prstGeom>
        </p:spPr>
        <p:txBody>
          <a:bodyPr vert="horz" wrap="square" lIns="0" tIns="47625" rIns="0" bIns="0" rtlCol="0">
            <a:spAutoFit/>
          </a:bodyPr>
          <a:lstStyle/>
          <a:p>
            <a:pPr marL="313781" marR="4483" indent="-302575" algn="just">
              <a:lnSpc>
                <a:spcPts val="2285"/>
              </a:lnSpc>
              <a:spcBef>
                <a:spcPts val="375"/>
              </a:spcBef>
              <a:buChar char="•"/>
              <a:tabLst>
                <a:tab pos="313221" algn="l"/>
                <a:tab pos="313781" algn="l"/>
              </a:tabLst>
            </a:pPr>
            <a:r>
              <a:rPr sz="2800" dirty="0">
                <a:solidFill>
                  <a:schemeClr val="bg1"/>
                </a:solidFill>
                <a:latin typeface="Arial"/>
                <a:cs typeface="Arial"/>
              </a:rPr>
              <a:t>Resolusi </a:t>
            </a:r>
            <a:r>
              <a:rPr sz="2800" spc="-4" dirty="0">
                <a:solidFill>
                  <a:schemeClr val="bg1"/>
                </a:solidFill>
                <a:latin typeface="Arial"/>
                <a:cs typeface="Arial"/>
              </a:rPr>
              <a:t>... digunakan (tidak konsisten) untukjumlah </a:t>
            </a:r>
            <a:r>
              <a:rPr sz="2800" dirty="0">
                <a:solidFill>
                  <a:schemeClr val="bg1"/>
                </a:solidFill>
                <a:latin typeface="Arial"/>
                <a:cs typeface="Arial"/>
              </a:rPr>
              <a:t>piksel  </a:t>
            </a:r>
            <a:r>
              <a:rPr sz="2800" spc="-4" dirty="0">
                <a:solidFill>
                  <a:schemeClr val="bg1"/>
                </a:solidFill>
                <a:latin typeface="Arial"/>
                <a:cs typeface="Arial"/>
              </a:rPr>
              <a:t>pada layar (lebar </a:t>
            </a:r>
            <a:r>
              <a:rPr sz="2800" dirty="0">
                <a:solidFill>
                  <a:schemeClr val="bg1"/>
                </a:solidFill>
                <a:latin typeface="Arial"/>
                <a:cs typeface="Arial"/>
              </a:rPr>
              <a:t>x</a:t>
            </a:r>
            <a:r>
              <a:rPr sz="2800" spc="9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800" spc="-4" dirty="0">
                <a:solidFill>
                  <a:schemeClr val="bg1"/>
                </a:solidFill>
                <a:latin typeface="Arial"/>
                <a:cs typeface="Arial"/>
              </a:rPr>
              <a:t>tinggi)</a:t>
            </a:r>
            <a:endParaRPr sz="2800" dirty="0">
              <a:solidFill>
                <a:schemeClr val="bg1"/>
              </a:solidFill>
              <a:latin typeface="Arial"/>
              <a:cs typeface="Arial"/>
            </a:endParaRPr>
          </a:p>
          <a:p>
            <a:pPr marL="667346" lvl="1" indent="-252706" algn="just">
              <a:spcBef>
                <a:spcPts val="185"/>
              </a:spcBef>
              <a:buChar char="–"/>
              <a:tabLst>
                <a:tab pos="817513" algn="l"/>
                <a:tab pos="818073" algn="l"/>
              </a:tabLst>
            </a:pPr>
            <a:r>
              <a:rPr lang="id-ID" sz="2000" dirty="0" smtClean="0">
                <a:solidFill>
                  <a:schemeClr val="bg1"/>
                </a:solidFill>
                <a:latin typeface="Arial"/>
                <a:cs typeface="Arial"/>
              </a:rPr>
              <a:t>Misalnya </a:t>
            </a:r>
            <a:r>
              <a:rPr lang="id-ID" sz="2000" spc="-4" dirty="0" smtClean="0">
                <a:solidFill>
                  <a:schemeClr val="bg1"/>
                </a:solidFill>
                <a:latin typeface="Arial"/>
                <a:cs typeface="Arial"/>
              </a:rPr>
              <a:t>SVGA </a:t>
            </a:r>
            <a:r>
              <a:rPr lang="id-ID" sz="2000" dirty="0" smtClean="0">
                <a:solidFill>
                  <a:schemeClr val="bg1"/>
                </a:solidFill>
                <a:latin typeface="Arial"/>
                <a:cs typeface="Arial"/>
              </a:rPr>
              <a:t>1024 x </a:t>
            </a:r>
            <a:r>
              <a:rPr lang="id-ID" sz="2000" spc="-4" dirty="0" smtClean="0">
                <a:solidFill>
                  <a:schemeClr val="bg1"/>
                </a:solidFill>
                <a:latin typeface="Arial"/>
                <a:cs typeface="Arial"/>
              </a:rPr>
              <a:t>768, </a:t>
            </a:r>
            <a:r>
              <a:rPr lang="id-ID" sz="2000" dirty="0" smtClean="0">
                <a:solidFill>
                  <a:schemeClr val="bg1"/>
                </a:solidFill>
                <a:latin typeface="Arial"/>
                <a:cs typeface="Arial"/>
              </a:rPr>
              <a:t>PDA mungkin</a:t>
            </a:r>
            <a:r>
              <a:rPr lang="id-ID" sz="2000" spc="-71" dirty="0" smtClean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id-ID" sz="2000" dirty="0" smtClean="0">
                <a:solidFill>
                  <a:schemeClr val="bg1"/>
                </a:solidFill>
                <a:latin typeface="Arial"/>
                <a:cs typeface="Arial"/>
              </a:rPr>
              <a:t>240x400</a:t>
            </a:r>
          </a:p>
          <a:p>
            <a:pPr marL="667346" marR="419122" lvl="1" indent="-252706" algn="just">
              <a:lnSpc>
                <a:spcPts val="1906"/>
              </a:lnSpc>
              <a:spcBef>
                <a:spcPts val="449"/>
              </a:spcBef>
              <a:buChar char="–"/>
              <a:tabLst>
                <a:tab pos="817513" algn="l"/>
                <a:tab pos="818073" algn="l"/>
                <a:tab pos="1425464" algn="l"/>
              </a:tabLst>
            </a:pPr>
            <a:r>
              <a:rPr lang="id-ID" sz="2000" dirty="0" smtClean="0">
                <a:solidFill>
                  <a:schemeClr val="bg1"/>
                </a:solidFill>
                <a:latin typeface="Arial"/>
                <a:cs typeface="Arial"/>
              </a:rPr>
              <a:t>Kepadatan </a:t>
            </a:r>
            <a:r>
              <a:rPr lang="id-ID" sz="2000" spc="-4" dirty="0" smtClean="0">
                <a:solidFill>
                  <a:schemeClr val="bg1"/>
                </a:solidFill>
                <a:latin typeface="Arial"/>
                <a:cs typeface="Arial"/>
              </a:rPr>
              <a:t>pixel </a:t>
            </a:r>
            <a:r>
              <a:rPr lang="id-ID" sz="2000" dirty="0" smtClean="0">
                <a:solidFill>
                  <a:schemeClr val="bg1"/>
                </a:solidFill>
                <a:latin typeface="Arial"/>
                <a:cs typeface="Arial"/>
              </a:rPr>
              <a:t>(dalam pixel atau </a:t>
            </a:r>
            <a:r>
              <a:rPr lang="id-ID" sz="2000" spc="-4" dirty="0" smtClean="0">
                <a:solidFill>
                  <a:schemeClr val="bg1"/>
                </a:solidFill>
                <a:latin typeface="Arial"/>
                <a:cs typeface="Arial"/>
              </a:rPr>
              <a:t>titik per inci </a:t>
            </a:r>
            <a:r>
              <a:rPr lang="id-ID" sz="2000" dirty="0" smtClean="0">
                <a:solidFill>
                  <a:schemeClr val="bg1"/>
                </a:solidFill>
                <a:latin typeface="Arial"/>
                <a:cs typeface="Arial"/>
              </a:rPr>
              <a:t>- dpi) </a:t>
            </a:r>
            <a:r>
              <a:rPr lang="id-ID" sz="2000" spc="-4" dirty="0" smtClean="0">
                <a:solidFill>
                  <a:schemeClr val="bg1"/>
                </a:solidFill>
                <a:latin typeface="Arial"/>
                <a:cs typeface="Arial"/>
              </a:rPr>
              <a:t>biasanya  </a:t>
            </a:r>
            <a:r>
              <a:rPr lang="id-ID" sz="2000" dirty="0" smtClean="0">
                <a:solidFill>
                  <a:schemeClr val="bg1"/>
                </a:solidFill>
                <a:latin typeface="Arial"/>
                <a:cs typeface="Arial"/>
              </a:rPr>
              <a:t>antara	72 </a:t>
            </a:r>
            <a:r>
              <a:rPr lang="id-ID" sz="2000" spc="-4" dirty="0" smtClean="0">
                <a:solidFill>
                  <a:schemeClr val="bg1"/>
                </a:solidFill>
                <a:latin typeface="Arial"/>
                <a:cs typeface="Arial"/>
              </a:rPr>
              <a:t>dan </a:t>
            </a:r>
            <a:r>
              <a:rPr lang="id-ID" sz="2000" dirty="0" smtClean="0">
                <a:solidFill>
                  <a:schemeClr val="bg1"/>
                </a:solidFill>
                <a:latin typeface="Arial"/>
                <a:cs typeface="Arial"/>
              </a:rPr>
              <a:t>96</a:t>
            </a:r>
            <a:r>
              <a:rPr lang="id-ID" sz="2000" spc="-40" dirty="0" smtClean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id-ID" sz="2000" dirty="0" smtClean="0">
                <a:solidFill>
                  <a:schemeClr val="bg1"/>
                </a:solidFill>
                <a:latin typeface="Arial"/>
                <a:cs typeface="Arial"/>
              </a:rPr>
              <a:t>dpi</a:t>
            </a:r>
          </a:p>
          <a:p>
            <a:pPr marL="313781" indent="-302575" algn="just">
              <a:spcBef>
                <a:spcPts val="212"/>
              </a:spcBef>
              <a:buChar char="•"/>
              <a:tabLst>
                <a:tab pos="313221" algn="l"/>
                <a:tab pos="313781" algn="l"/>
              </a:tabLst>
            </a:pPr>
            <a:r>
              <a:rPr sz="2800" spc="-4" dirty="0" err="1" smtClean="0">
                <a:solidFill>
                  <a:schemeClr val="bg1"/>
                </a:solidFill>
                <a:latin typeface="Arial"/>
                <a:cs typeface="Arial"/>
              </a:rPr>
              <a:t>Aspek</a:t>
            </a:r>
            <a:r>
              <a:rPr sz="2800" spc="-4" dirty="0" smtClean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chemeClr val="bg1"/>
                </a:solidFill>
                <a:latin typeface="Arial"/>
                <a:cs typeface="Arial"/>
              </a:rPr>
              <a:t>rasio</a:t>
            </a:r>
          </a:p>
          <a:p>
            <a:pPr marL="667346" marR="71721" lvl="1" indent="-252706" algn="just">
              <a:lnSpc>
                <a:spcPts val="1906"/>
              </a:lnSpc>
              <a:spcBef>
                <a:spcPts val="468"/>
              </a:spcBef>
              <a:buChar char="–"/>
              <a:tabLst>
                <a:tab pos="667346" algn="l"/>
                <a:tab pos="667906" algn="l"/>
              </a:tabLst>
            </a:pPr>
            <a:r>
              <a:rPr sz="2000" dirty="0">
                <a:solidFill>
                  <a:schemeClr val="bg1"/>
                </a:solidFill>
                <a:latin typeface="Arial"/>
                <a:cs typeface="Arial"/>
              </a:rPr>
              <a:t>Perbandingan </a:t>
            </a:r>
            <a:r>
              <a:rPr sz="2000" spc="-4" dirty="0">
                <a:solidFill>
                  <a:schemeClr val="bg1"/>
                </a:solidFill>
                <a:latin typeface="Arial"/>
                <a:cs typeface="Arial"/>
              </a:rPr>
              <a:t>antara lebar dan tinggi 4:3 untuk kebanyakan </a:t>
            </a:r>
            <a:r>
              <a:rPr sz="2000" dirty="0">
                <a:solidFill>
                  <a:schemeClr val="bg1"/>
                </a:solidFill>
                <a:latin typeface="Arial"/>
                <a:cs typeface="Arial"/>
              </a:rPr>
              <a:t>layar,  16:9 </a:t>
            </a:r>
            <a:r>
              <a:rPr sz="2000" spc="-4" dirty="0">
                <a:solidFill>
                  <a:schemeClr val="bg1"/>
                </a:solidFill>
                <a:latin typeface="Arial"/>
                <a:cs typeface="Arial"/>
              </a:rPr>
              <a:t>untuk TV </a:t>
            </a:r>
            <a:r>
              <a:rPr sz="2000" dirty="0">
                <a:solidFill>
                  <a:schemeClr val="bg1"/>
                </a:solidFill>
                <a:latin typeface="Arial"/>
                <a:cs typeface="Arial"/>
              </a:rPr>
              <a:t>layar </a:t>
            </a:r>
            <a:r>
              <a:rPr sz="2000" spc="-4" dirty="0">
                <a:solidFill>
                  <a:schemeClr val="bg1"/>
                </a:solidFill>
                <a:latin typeface="Arial"/>
                <a:cs typeface="Arial"/>
              </a:rPr>
              <a:t>lebar </a:t>
            </a:r>
            <a:r>
              <a:rPr sz="2000" dirty="0">
                <a:solidFill>
                  <a:schemeClr val="bg1"/>
                </a:solidFill>
                <a:latin typeface="Arial"/>
                <a:cs typeface="Arial"/>
              </a:rPr>
              <a:t>(wide</a:t>
            </a:r>
            <a:r>
              <a:rPr sz="2000" spc="-57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000" spc="-4" dirty="0">
                <a:solidFill>
                  <a:schemeClr val="bg1"/>
                </a:solidFill>
                <a:latin typeface="Arial"/>
                <a:cs typeface="Arial"/>
              </a:rPr>
              <a:t>screen)</a:t>
            </a:r>
            <a:endParaRPr sz="2000" dirty="0">
              <a:solidFill>
                <a:schemeClr val="bg1"/>
              </a:solidFill>
              <a:latin typeface="Arial"/>
              <a:cs typeface="Arial"/>
            </a:endParaRPr>
          </a:p>
          <a:p>
            <a:pPr marL="313781" indent="-302575" algn="just">
              <a:spcBef>
                <a:spcPts val="202"/>
              </a:spcBef>
              <a:buChar char="•"/>
              <a:tabLst>
                <a:tab pos="313221" algn="l"/>
                <a:tab pos="313781" algn="l"/>
              </a:tabLst>
            </a:pPr>
            <a:r>
              <a:rPr sz="2800" spc="-4" dirty="0">
                <a:solidFill>
                  <a:schemeClr val="bg1"/>
                </a:solidFill>
                <a:latin typeface="Arial"/>
                <a:cs typeface="Arial"/>
              </a:rPr>
              <a:t>Kedalaman</a:t>
            </a:r>
            <a:r>
              <a:rPr sz="2800" spc="13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800" spc="-4" dirty="0">
                <a:solidFill>
                  <a:schemeClr val="bg1"/>
                </a:solidFill>
                <a:latin typeface="Arial"/>
                <a:cs typeface="Arial"/>
              </a:rPr>
              <a:t>Warna:</a:t>
            </a:r>
            <a:endParaRPr sz="2800" dirty="0">
              <a:solidFill>
                <a:schemeClr val="bg1"/>
              </a:solidFill>
              <a:latin typeface="Arial"/>
              <a:cs typeface="Arial"/>
            </a:endParaRPr>
          </a:p>
          <a:p>
            <a:pPr marL="667346" lvl="1" indent="-252706" algn="just">
              <a:spcBef>
                <a:spcPts val="224"/>
              </a:spcBef>
              <a:buChar char="–"/>
              <a:tabLst>
                <a:tab pos="667346" algn="l"/>
                <a:tab pos="667906" algn="l"/>
              </a:tabLst>
            </a:pPr>
            <a:r>
              <a:rPr lang="id-ID" sz="2000" dirty="0" smtClean="0">
                <a:solidFill>
                  <a:schemeClr val="bg1"/>
                </a:solidFill>
                <a:latin typeface="Arial"/>
                <a:cs typeface="Arial"/>
              </a:rPr>
              <a:t>Berapa </a:t>
            </a:r>
            <a:r>
              <a:rPr lang="id-ID" sz="2000" spc="-4" dirty="0" smtClean="0">
                <a:solidFill>
                  <a:schemeClr val="bg1"/>
                </a:solidFill>
                <a:latin typeface="Arial"/>
                <a:cs typeface="Arial"/>
              </a:rPr>
              <a:t>banyak warna </a:t>
            </a:r>
            <a:r>
              <a:rPr lang="id-ID" sz="2000" dirty="0" smtClean="0">
                <a:solidFill>
                  <a:schemeClr val="bg1"/>
                </a:solidFill>
                <a:latin typeface="Arial"/>
                <a:cs typeface="Arial"/>
              </a:rPr>
              <a:t>yang </a:t>
            </a:r>
            <a:r>
              <a:rPr lang="id-ID" sz="2000" spc="-4" dirty="0" smtClean="0">
                <a:solidFill>
                  <a:schemeClr val="bg1"/>
                </a:solidFill>
                <a:latin typeface="Arial"/>
                <a:cs typeface="Arial"/>
              </a:rPr>
              <a:t>berbeda untuk </a:t>
            </a:r>
            <a:r>
              <a:rPr lang="id-ID" sz="2000" dirty="0" smtClean="0">
                <a:solidFill>
                  <a:schemeClr val="bg1"/>
                </a:solidFill>
                <a:latin typeface="Arial"/>
                <a:cs typeface="Arial"/>
              </a:rPr>
              <a:t>setiap</a:t>
            </a:r>
            <a:r>
              <a:rPr lang="id-ID" sz="2000" spc="-53" dirty="0" smtClean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id-ID" sz="2000" spc="-4" dirty="0" smtClean="0">
                <a:solidFill>
                  <a:schemeClr val="bg1"/>
                </a:solidFill>
                <a:latin typeface="Arial"/>
                <a:cs typeface="Arial"/>
              </a:rPr>
              <a:t>pixel?</a:t>
            </a:r>
            <a:endParaRPr lang="id-ID" sz="2000" dirty="0" smtClean="0">
              <a:solidFill>
                <a:schemeClr val="bg1"/>
              </a:solidFill>
              <a:latin typeface="Arial"/>
              <a:cs typeface="Arial"/>
            </a:endParaRPr>
          </a:p>
          <a:p>
            <a:pPr marL="667346" lvl="1" indent="-252706" algn="just">
              <a:spcBef>
                <a:spcPts val="212"/>
              </a:spcBef>
              <a:buChar char="–"/>
              <a:tabLst>
                <a:tab pos="667346" algn="l"/>
                <a:tab pos="667906" algn="l"/>
              </a:tabLst>
            </a:pPr>
            <a:r>
              <a:rPr lang="id-ID" sz="2000" dirty="0" smtClean="0">
                <a:solidFill>
                  <a:schemeClr val="bg1"/>
                </a:solidFill>
                <a:latin typeface="Arial"/>
                <a:cs typeface="Arial"/>
              </a:rPr>
              <a:t>Hitam / putih atau </a:t>
            </a:r>
            <a:r>
              <a:rPr lang="id-ID" sz="2000" spc="-4" dirty="0" smtClean="0">
                <a:solidFill>
                  <a:schemeClr val="bg1"/>
                </a:solidFill>
                <a:latin typeface="Arial"/>
                <a:cs typeface="Arial"/>
              </a:rPr>
              <a:t>abu-abu</a:t>
            </a:r>
            <a:r>
              <a:rPr lang="id-ID" sz="2000" spc="-88" dirty="0" smtClean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id-ID" sz="2000" dirty="0" smtClean="0">
                <a:solidFill>
                  <a:schemeClr val="bg1"/>
                </a:solidFill>
                <a:latin typeface="Arial"/>
                <a:cs typeface="Arial"/>
              </a:rPr>
              <a:t>hanya</a:t>
            </a:r>
          </a:p>
          <a:p>
            <a:pPr marL="667346" lvl="1" indent="-252706" algn="just">
              <a:spcBef>
                <a:spcPts val="212"/>
              </a:spcBef>
              <a:buChar char="–"/>
              <a:tabLst>
                <a:tab pos="667346" algn="l"/>
                <a:tab pos="667906" algn="l"/>
              </a:tabLst>
            </a:pPr>
            <a:r>
              <a:rPr lang="id-ID" sz="2000" dirty="0" smtClean="0">
                <a:solidFill>
                  <a:schemeClr val="bg1"/>
                </a:solidFill>
                <a:latin typeface="Arial"/>
                <a:cs typeface="Arial"/>
              </a:rPr>
              <a:t>256 </a:t>
            </a:r>
            <a:r>
              <a:rPr lang="id-ID" sz="2000" spc="-4" dirty="0" smtClean="0">
                <a:solidFill>
                  <a:schemeClr val="bg1"/>
                </a:solidFill>
                <a:latin typeface="Arial"/>
                <a:cs typeface="Arial"/>
              </a:rPr>
              <a:t>dari suatu</a:t>
            </a:r>
            <a:r>
              <a:rPr lang="id-ID" sz="2000" spc="-26" dirty="0" smtClean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id-ID" sz="2000" dirty="0" smtClean="0">
                <a:solidFill>
                  <a:schemeClr val="bg1"/>
                </a:solidFill>
                <a:latin typeface="Arial"/>
                <a:cs typeface="Arial"/>
              </a:rPr>
              <a:t>pallete</a:t>
            </a:r>
          </a:p>
          <a:p>
            <a:pPr marL="667346" lvl="1" indent="-252706" algn="just">
              <a:spcBef>
                <a:spcPts val="212"/>
              </a:spcBef>
              <a:buChar char="–"/>
              <a:tabLst>
                <a:tab pos="667346" algn="l"/>
                <a:tab pos="667906" algn="l"/>
              </a:tabLst>
            </a:pPr>
            <a:r>
              <a:rPr lang="id-ID" sz="2000" dirty="0" smtClean="0">
                <a:solidFill>
                  <a:schemeClr val="bg1"/>
                </a:solidFill>
                <a:latin typeface="Arial"/>
                <a:cs typeface="Arial"/>
              </a:rPr>
              <a:t>8 bit </a:t>
            </a:r>
            <a:r>
              <a:rPr lang="id-ID" sz="2000" spc="-4" dirty="0" smtClean="0">
                <a:solidFill>
                  <a:schemeClr val="bg1"/>
                </a:solidFill>
                <a:latin typeface="Arial"/>
                <a:cs typeface="Arial"/>
              </a:rPr>
              <a:t>masing-masing untuk </a:t>
            </a:r>
            <a:r>
              <a:rPr lang="id-ID" sz="2000" dirty="0" smtClean="0">
                <a:solidFill>
                  <a:schemeClr val="bg1"/>
                </a:solidFill>
                <a:latin typeface="Arial"/>
                <a:cs typeface="Arial"/>
              </a:rPr>
              <a:t>merah / hijau / biru = </a:t>
            </a:r>
            <a:r>
              <a:rPr lang="id-ID" sz="2000" spc="-4" dirty="0" smtClean="0">
                <a:solidFill>
                  <a:schemeClr val="bg1"/>
                </a:solidFill>
                <a:latin typeface="Arial"/>
                <a:cs typeface="Arial"/>
              </a:rPr>
              <a:t>jutaan</a:t>
            </a:r>
            <a:r>
              <a:rPr lang="id-ID" sz="2000" spc="-110" dirty="0" smtClean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id-ID" sz="2000" dirty="0" smtClean="0">
                <a:solidFill>
                  <a:schemeClr val="bg1"/>
                </a:solidFill>
                <a:latin typeface="Arial"/>
                <a:cs typeface="Arial"/>
              </a:rPr>
              <a:t>warna</a:t>
            </a:r>
            <a:endParaRPr lang="id-ID" sz="2000" dirty="0">
              <a:solidFill>
                <a:schemeClr val="bg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35738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94970" y="365125"/>
            <a:ext cx="9858829" cy="1325563"/>
          </a:xfrm>
        </p:spPr>
        <p:txBody>
          <a:bodyPr/>
          <a:lstStyle/>
          <a:p>
            <a:pPr algn="ctr"/>
            <a:r>
              <a:rPr lang="id-ID" b="1" dirty="0" smtClean="0">
                <a:solidFill>
                  <a:schemeClr val="bg1"/>
                </a:solidFill>
                <a:latin typeface="Arial"/>
                <a:cs typeface="Arial"/>
              </a:rPr>
              <a:t>Anti aliasing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66" y="228420"/>
            <a:ext cx="1104868" cy="1462268"/>
          </a:xfrm>
          <a:prstGeom prst="rect">
            <a:avLst/>
          </a:prstGeom>
        </p:spPr>
      </p:pic>
      <p:grpSp>
        <p:nvGrpSpPr>
          <p:cNvPr id="5" name="Group 4"/>
          <p:cNvGrpSpPr/>
          <p:nvPr/>
        </p:nvGrpSpPr>
        <p:grpSpPr>
          <a:xfrm>
            <a:off x="2265830" y="1572858"/>
            <a:ext cx="7478356" cy="4217446"/>
            <a:chOff x="2265830" y="1572858"/>
            <a:chExt cx="7478356" cy="4217446"/>
          </a:xfrm>
        </p:grpSpPr>
        <p:sp>
          <p:nvSpPr>
            <p:cNvPr id="6" name="object 3"/>
            <p:cNvSpPr txBox="1"/>
            <p:nvPr/>
          </p:nvSpPr>
          <p:spPr>
            <a:xfrm>
              <a:off x="2265830" y="1572858"/>
              <a:ext cx="3358963" cy="4165605"/>
            </a:xfrm>
            <a:prstGeom prst="rect">
              <a:avLst/>
            </a:prstGeom>
          </p:spPr>
          <p:txBody>
            <a:bodyPr vert="horz" wrap="square" lIns="0" tIns="10646" rIns="0" bIns="0" rtlCol="0">
              <a:spAutoFit/>
            </a:bodyPr>
            <a:lstStyle/>
            <a:p>
              <a:pPr marL="313781" indent="-302575">
                <a:spcBef>
                  <a:spcPts val="84"/>
                </a:spcBef>
                <a:buChar char="•"/>
                <a:tabLst>
                  <a:tab pos="313221" algn="l"/>
                  <a:tab pos="313781" algn="l"/>
                </a:tabLst>
              </a:pPr>
              <a:r>
                <a:rPr sz="2471" dirty="0">
                  <a:solidFill>
                    <a:schemeClr val="bg1"/>
                  </a:solidFill>
                  <a:latin typeface="Arial"/>
                  <a:cs typeface="Arial"/>
                </a:rPr>
                <a:t>Jaggies (ujung</a:t>
              </a:r>
              <a:r>
                <a:rPr sz="2471" spc="-44" dirty="0">
                  <a:solidFill>
                    <a:schemeClr val="bg1"/>
                  </a:solidFill>
                  <a:latin typeface="Arial"/>
                  <a:cs typeface="Arial"/>
                </a:rPr>
                <a:t> </a:t>
              </a:r>
              <a:r>
                <a:rPr sz="2471" dirty="0">
                  <a:solidFill>
                    <a:schemeClr val="bg1"/>
                  </a:solidFill>
                  <a:latin typeface="Arial"/>
                  <a:cs typeface="Arial"/>
                </a:rPr>
                <a:t>tajam)</a:t>
              </a:r>
            </a:p>
            <a:p>
              <a:pPr marL="667346" marR="6164" lvl="1" indent="-252706">
                <a:lnSpc>
                  <a:spcPct val="79800"/>
                </a:lnSpc>
                <a:spcBef>
                  <a:spcPts val="516"/>
                </a:spcBef>
                <a:buChar char="–"/>
                <a:tabLst>
                  <a:tab pos="667906" algn="l"/>
                </a:tabLst>
              </a:pPr>
              <a:r>
                <a:rPr sz="2118" spc="-4" dirty="0">
                  <a:solidFill>
                    <a:schemeClr val="bg1"/>
                  </a:solidFill>
                  <a:latin typeface="Arial"/>
                  <a:cs typeface="Arial"/>
                </a:rPr>
                <a:t>Garis diagonal </a:t>
              </a:r>
              <a:r>
                <a:rPr sz="2118" dirty="0">
                  <a:solidFill>
                    <a:schemeClr val="bg1"/>
                  </a:solidFill>
                  <a:latin typeface="Arial"/>
                  <a:cs typeface="Arial"/>
                </a:rPr>
                <a:t>yang  memiliki </a:t>
              </a:r>
              <a:r>
                <a:rPr sz="2118" spc="-4" dirty="0">
                  <a:solidFill>
                    <a:schemeClr val="bg1"/>
                  </a:solidFill>
                  <a:latin typeface="Arial"/>
                  <a:cs typeface="Arial"/>
                </a:rPr>
                <a:t>diskontinuitas  karena </a:t>
              </a:r>
              <a:r>
                <a:rPr sz="2118" dirty="0">
                  <a:solidFill>
                    <a:schemeClr val="bg1"/>
                  </a:solidFill>
                  <a:latin typeface="Arial"/>
                  <a:cs typeface="Arial"/>
                </a:rPr>
                <a:t>proses  pemindaian </a:t>
              </a:r>
              <a:r>
                <a:rPr sz="2118" i="1" spc="-4" dirty="0">
                  <a:solidFill>
                    <a:schemeClr val="bg1"/>
                  </a:solidFill>
                  <a:latin typeface="Arial"/>
                  <a:cs typeface="Arial"/>
                </a:rPr>
                <a:t>raster  horizontal</a:t>
              </a:r>
              <a:r>
                <a:rPr sz="2118" spc="-4" dirty="0">
                  <a:solidFill>
                    <a:schemeClr val="bg1"/>
                  </a:solidFill>
                  <a:latin typeface="Arial"/>
                  <a:cs typeface="Arial"/>
                </a:rPr>
                <a:t>. Terlihat  seperti patahan.</a:t>
              </a:r>
              <a:endParaRPr sz="2118" dirty="0">
                <a:solidFill>
                  <a:schemeClr val="bg1"/>
                </a:solidFill>
                <a:latin typeface="Arial"/>
                <a:cs typeface="Arial"/>
              </a:endParaRPr>
            </a:p>
            <a:p>
              <a:pPr lvl="1">
                <a:spcBef>
                  <a:spcPts val="31"/>
                </a:spcBef>
                <a:buFont typeface="Arial"/>
                <a:buChar char="–"/>
              </a:pPr>
              <a:endParaRPr sz="2559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  <a:p>
              <a:pPr marL="313781" indent="-302575">
                <a:lnSpc>
                  <a:spcPts val="2960"/>
                </a:lnSpc>
                <a:buChar char="•"/>
                <a:tabLst>
                  <a:tab pos="313221" algn="l"/>
                  <a:tab pos="313781" algn="l"/>
                </a:tabLst>
              </a:pPr>
              <a:r>
                <a:rPr sz="2471" dirty="0">
                  <a:solidFill>
                    <a:schemeClr val="bg1"/>
                  </a:solidFill>
                  <a:latin typeface="Arial"/>
                  <a:cs typeface="Arial"/>
                </a:rPr>
                <a:t>Anti-aliasing</a:t>
              </a:r>
            </a:p>
            <a:p>
              <a:pPr marL="667346" marR="4483" lvl="1" indent="-252706">
                <a:lnSpc>
                  <a:spcPct val="79900"/>
                </a:lnSpc>
                <a:spcBef>
                  <a:spcPts val="507"/>
                </a:spcBef>
                <a:buChar char="–"/>
                <a:tabLst>
                  <a:tab pos="667906" algn="l"/>
                </a:tabLst>
              </a:pPr>
              <a:r>
                <a:rPr sz="2118" dirty="0">
                  <a:solidFill>
                    <a:schemeClr val="bg1"/>
                  </a:solidFill>
                  <a:latin typeface="Arial"/>
                  <a:cs typeface="Arial"/>
                </a:rPr>
                <a:t>Melembutkan </a:t>
              </a:r>
              <a:r>
                <a:rPr sz="2118" spc="-4" dirty="0">
                  <a:solidFill>
                    <a:schemeClr val="bg1"/>
                  </a:solidFill>
                  <a:latin typeface="Arial"/>
                  <a:cs typeface="Arial"/>
                </a:rPr>
                <a:t>tepi  dengan</a:t>
              </a:r>
              <a:r>
                <a:rPr sz="2118" spc="-62" dirty="0">
                  <a:solidFill>
                    <a:schemeClr val="bg1"/>
                  </a:solidFill>
                  <a:latin typeface="Arial"/>
                  <a:cs typeface="Arial"/>
                </a:rPr>
                <a:t> </a:t>
              </a:r>
              <a:r>
                <a:rPr sz="2118" dirty="0">
                  <a:solidFill>
                    <a:schemeClr val="bg1"/>
                  </a:solidFill>
                  <a:latin typeface="Arial"/>
                  <a:cs typeface="Arial"/>
                </a:rPr>
                <a:t>menggunakan  </a:t>
              </a:r>
              <a:r>
                <a:rPr sz="2118" spc="-4" dirty="0">
                  <a:solidFill>
                    <a:schemeClr val="bg1"/>
                  </a:solidFill>
                  <a:latin typeface="Arial"/>
                  <a:cs typeface="Arial"/>
                </a:rPr>
                <a:t>bayang-bayang </a:t>
              </a:r>
              <a:r>
                <a:rPr sz="2118" dirty="0">
                  <a:solidFill>
                    <a:schemeClr val="bg1"/>
                  </a:solidFill>
                  <a:latin typeface="Arial"/>
                  <a:cs typeface="Arial"/>
                </a:rPr>
                <a:t>warna  </a:t>
              </a:r>
              <a:r>
                <a:rPr sz="2118" spc="-4" dirty="0">
                  <a:solidFill>
                    <a:schemeClr val="bg1"/>
                  </a:solidFill>
                  <a:latin typeface="Arial"/>
                  <a:cs typeface="Arial"/>
                </a:rPr>
                <a:t>garis </a:t>
              </a:r>
              <a:r>
                <a:rPr sz="2118" dirty="0">
                  <a:solidFill>
                    <a:schemeClr val="bg1"/>
                  </a:solidFill>
                  <a:latin typeface="Arial"/>
                  <a:cs typeface="Arial"/>
                </a:rPr>
                <a:t>juga </a:t>
              </a:r>
              <a:r>
                <a:rPr sz="2118" spc="-4" dirty="0">
                  <a:solidFill>
                    <a:schemeClr val="bg1"/>
                  </a:solidFill>
                  <a:latin typeface="Arial"/>
                  <a:cs typeface="Arial"/>
                </a:rPr>
                <a:t>digunakan  untuk</a:t>
              </a:r>
              <a:r>
                <a:rPr sz="2118" dirty="0">
                  <a:solidFill>
                    <a:schemeClr val="bg1"/>
                  </a:solidFill>
                  <a:latin typeface="Arial"/>
                  <a:cs typeface="Arial"/>
                </a:rPr>
                <a:t> teks</a:t>
              </a:r>
            </a:p>
          </p:txBody>
        </p:sp>
        <p:sp>
          <p:nvSpPr>
            <p:cNvPr id="7" name="object 4"/>
            <p:cNvSpPr/>
            <p:nvPr/>
          </p:nvSpPr>
          <p:spPr>
            <a:xfrm>
              <a:off x="6276190" y="1769632"/>
              <a:ext cx="3450515" cy="1789803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1588"/>
            </a:p>
          </p:txBody>
        </p:sp>
        <p:sp>
          <p:nvSpPr>
            <p:cNvPr id="9" name="object 5"/>
            <p:cNvSpPr/>
            <p:nvPr/>
          </p:nvSpPr>
          <p:spPr>
            <a:xfrm>
              <a:off x="6289637" y="4101353"/>
              <a:ext cx="3454549" cy="1688951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1588"/>
            </a:p>
          </p:txBody>
        </p:sp>
      </p:grpSp>
    </p:spTree>
    <p:extLst>
      <p:ext uri="{BB962C8B-B14F-4D97-AF65-F5344CB8AC3E}">
        <p14:creationId xmlns:p14="http://schemas.microsoft.com/office/powerpoint/2010/main" val="1161609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94970" y="365125"/>
            <a:ext cx="9858829" cy="1325563"/>
          </a:xfrm>
        </p:spPr>
        <p:txBody>
          <a:bodyPr/>
          <a:lstStyle/>
          <a:p>
            <a:pPr algn="ctr"/>
            <a:r>
              <a:rPr lang="id-ID" b="1" dirty="0" smtClean="0">
                <a:solidFill>
                  <a:schemeClr val="bg1"/>
                </a:solidFill>
                <a:latin typeface="Arial"/>
                <a:cs typeface="Arial"/>
              </a:rPr>
              <a:t>Piranti Keluaran Audio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66" y="228420"/>
            <a:ext cx="1104868" cy="1462268"/>
          </a:xfrm>
          <a:prstGeom prst="rect">
            <a:avLst/>
          </a:prstGeom>
        </p:spPr>
      </p:pic>
      <p:grpSp>
        <p:nvGrpSpPr>
          <p:cNvPr id="8" name="Group 7"/>
          <p:cNvGrpSpPr/>
          <p:nvPr/>
        </p:nvGrpSpPr>
        <p:grpSpPr>
          <a:xfrm>
            <a:off x="2534770" y="1835074"/>
            <a:ext cx="7086889" cy="4039945"/>
            <a:chOff x="2534770" y="1835074"/>
            <a:chExt cx="7086889" cy="4039945"/>
          </a:xfrm>
        </p:grpSpPr>
        <p:sp>
          <p:nvSpPr>
            <p:cNvPr id="10" name="object 3"/>
            <p:cNvSpPr txBox="1"/>
            <p:nvPr/>
          </p:nvSpPr>
          <p:spPr>
            <a:xfrm>
              <a:off x="2534770" y="1835074"/>
              <a:ext cx="6652932" cy="2995839"/>
            </a:xfrm>
            <a:prstGeom prst="rect">
              <a:avLst/>
            </a:prstGeom>
          </p:spPr>
          <p:txBody>
            <a:bodyPr vert="horz" wrap="square" lIns="0" tIns="11766" rIns="0" bIns="0" rtlCol="0">
              <a:spAutoFit/>
            </a:bodyPr>
            <a:lstStyle/>
            <a:p>
              <a:pPr marL="11206" marR="4483" algn="just">
                <a:spcBef>
                  <a:spcPts val="93"/>
                </a:spcBef>
              </a:pPr>
              <a:r>
                <a:rPr sz="2824" spc="-4" dirty="0">
                  <a:solidFill>
                    <a:schemeClr val="bg1"/>
                  </a:solidFill>
                  <a:latin typeface="Arial"/>
                  <a:cs typeface="Arial"/>
                </a:rPr>
                <a:t>Peranti ini digunakan </a:t>
              </a:r>
              <a:r>
                <a:rPr sz="2824" spc="-9" dirty="0">
                  <a:solidFill>
                    <a:schemeClr val="bg1"/>
                  </a:solidFill>
                  <a:latin typeface="Arial"/>
                  <a:cs typeface="Arial"/>
                </a:rPr>
                <a:t>untuk </a:t>
              </a:r>
              <a:r>
                <a:rPr sz="2824" spc="-4" dirty="0">
                  <a:solidFill>
                    <a:schemeClr val="bg1"/>
                  </a:solidFill>
                  <a:latin typeface="Arial"/>
                  <a:cs typeface="Arial"/>
                </a:rPr>
                <a:t>menghasilkan  </a:t>
              </a:r>
              <a:r>
                <a:rPr sz="2824" dirty="0">
                  <a:solidFill>
                    <a:schemeClr val="bg1"/>
                  </a:solidFill>
                  <a:latin typeface="Arial"/>
                  <a:cs typeface="Arial"/>
                </a:rPr>
                <a:t>suara </a:t>
              </a:r>
              <a:r>
                <a:rPr sz="2824" spc="-4" dirty="0">
                  <a:solidFill>
                    <a:schemeClr val="bg1"/>
                  </a:solidFill>
                  <a:latin typeface="Arial"/>
                  <a:cs typeface="Arial"/>
                </a:rPr>
                <a:t>dari sinyal</a:t>
              </a:r>
              <a:r>
                <a:rPr sz="2824" spc="-49" dirty="0">
                  <a:solidFill>
                    <a:schemeClr val="bg1"/>
                  </a:solidFill>
                  <a:latin typeface="Arial"/>
                  <a:cs typeface="Arial"/>
                </a:rPr>
                <a:t> </a:t>
              </a:r>
              <a:r>
                <a:rPr sz="2824" spc="-4" dirty="0">
                  <a:solidFill>
                    <a:schemeClr val="bg1"/>
                  </a:solidFill>
                  <a:latin typeface="Arial"/>
                  <a:cs typeface="Arial"/>
                </a:rPr>
                <a:t>digital.</a:t>
              </a:r>
              <a:endParaRPr sz="2824" dirty="0">
                <a:solidFill>
                  <a:schemeClr val="bg1"/>
                </a:solidFill>
                <a:latin typeface="Arial"/>
                <a:cs typeface="Arial"/>
              </a:endParaRPr>
            </a:p>
            <a:p>
              <a:pPr algn="just">
                <a:lnSpc>
                  <a:spcPct val="100000"/>
                </a:lnSpc>
              </a:pPr>
              <a:endParaRPr sz="4103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  <a:p>
              <a:pPr marL="11206" algn="just"/>
              <a:r>
                <a:rPr sz="2824" b="1" spc="-4" dirty="0">
                  <a:solidFill>
                    <a:schemeClr val="bg1"/>
                  </a:solidFill>
                  <a:uFill>
                    <a:solidFill>
                      <a:srgbClr val="000000"/>
                    </a:solidFill>
                  </a:uFill>
                  <a:latin typeface="Arial"/>
                  <a:cs typeface="Arial"/>
                </a:rPr>
                <a:t>Contohnya:</a:t>
              </a:r>
              <a:endParaRPr sz="2824" b="1" dirty="0">
                <a:solidFill>
                  <a:schemeClr val="bg1"/>
                </a:solidFill>
                <a:latin typeface="Arial"/>
                <a:cs typeface="Arial"/>
              </a:endParaRPr>
            </a:p>
            <a:p>
              <a:pPr marL="336194" indent="-324988" algn="just">
                <a:spcBef>
                  <a:spcPts val="679"/>
                </a:spcBef>
                <a:buChar char="•"/>
                <a:tabLst>
                  <a:tab pos="336194" algn="l"/>
                  <a:tab pos="336755" algn="l"/>
                </a:tabLst>
              </a:pPr>
              <a:r>
                <a:rPr sz="2824" spc="-4" dirty="0">
                  <a:solidFill>
                    <a:schemeClr val="bg1"/>
                  </a:solidFill>
                  <a:latin typeface="Arial"/>
                  <a:cs typeface="Arial"/>
                </a:rPr>
                <a:t>Speaker,</a:t>
              </a:r>
              <a:endParaRPr sz="2824" dirty="0">
                <a:solidFill>
                  <a:schemeClr val="bg1"/>
                </a:solidFill>
                <a:latin typeface="Arial"/>
                <a:cs typeface="Arial"/>
              </a:endParaRPr>
            </a:p>
            <a:p>
              <a:pPr marL="336194" indent="-324988" algn="just">
                <a:spcBef>
                  <a:spcPts val="666"/>
                </a:spcBef>
                <a:buChar char="•"/>
                <a:tabLst>
                  <a:tab pos="336194" algn="l"/>
                  <a:tab pos="336755" algn="l"/>
                </a:tabLst>
              </a:pPr>
              <a:r>
                <a:rPr sz="2824" spc="-4" dirty="0">
                  <a:solidFill>
                    <a:schemeClr val="bg1"/>
                  </a:solidFill>
                  <a:latin typeface="Arial"/>
                  <a:cs typeface="Arial"/>
                </a:rPr>
                <a:t>Headphone</a:t>
              </a:r>
              <a:endParaRPr sz="2824" dirty="0">
                <a:solidFill>
                  <a:schemeClr val="bg1"/>
                </a:solidFill>
                <a:latin typeface="Arial"/>
                <a:cs typeface="Arial"/>
              </a:endParaRPr>
            </a:p>
          </p:txBody>
        </p:sp>
        <p:sp>
          <p:nvSpPr>
            <p:cNvPr id="11" name="object 4"/>
            <p:cNvSpPr/>
            <p:nvPr/>
          </p:nvSpPr>
          <p:spPr>
            <a:xfrm>
              <a:off x="6475277" y="3255532"/>
              <a:ext cx="3146382" cy="2619487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1588"/>
            </a:p>
          </p:txBody>
        </p:sp>
      </p:grpSp>
    </p:spTree>
    <p:extLst>
      <p:ext uri="{BB962C8B-B14F-4D97-AF65-F5344CB8AC3E}">
        <p14:creationId xmlns:p14="http://schemas.microsoft.com/office/powerpoint/2010/main" val="962176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94970" y="365125"/>
            <a:ext cx="9858829" cy="1325563"/>
          </a:xfrm>
        </p:spPr>
        <p:txBody>
          <a:bodyPr/>
          <a:lstStyle/>
          <a:p>
            <a:pPr algn="ctr"/>
            <a:r>
              <a:rPr lang="id-ID" b="1" dirty="0" smtClean="0">
                <a:solidFill>
                  <a:schemeClr val="bg1"/>
                </a:solidFill>
                <a:latin typeface="Arial"/>
                <a:cs typeface="Arial"/>
              </a:rPr>
              <a:t>Suara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66" y="228420"/>
            <a:ext cx="1104868" cy="1462268"/>
          </a:xfrm>
          <a:prstGeom prst="rect">
            <a:avLst/>
          </a:prstGeom>
        </p:spPr>
      </p:pic>
      <p:sp>
        <p:nvSpPr>
          <p:cNvPr id="7" name="object 3"/>
          <p:cNvSpPr txBox="1"/>
          <p:nvPr/>
        </p:nvSpPr>
        <p:spPr>
          <a:xfrm>
            <a:off x="2534770" y="1921130"/>
            <a:ext cx="6956051" cy="1977362"/>
          </a:xfrm>
          <a:prstGeom prst="rect">
            <a:avLst/>
          </a:prstGeom>
        </p:spPr>
        <p:txBody>
          <a:bodyPr vert="horz" wrap="square" lIns="0" tIns="100292" rIns="0" bIns="0" rtlCol="0">
            <a:spAutoFit/>
          </a:bodyPr>
          <a:lstStyle/>
          <a:p>
            <a:pPr marL="313781" indent="-302575" algn="just">
              <a:lnSpc>
                <a:spcPct val="150000"/>
              </a:lnSpc>
              <a:spcBef>
                <a:spcPts val="789"/>
              </a:spcBef>
              <a:buChar char="•"/>
              <a:tabLst>
                <a:tab pos="313221" algn="l"/>
                <a:tab pos="313781" algn="l"/>
              </a:tabLst>
            </a:pPr>
            <a:r>
              <a:rPr sz="2824" spc="-4" dirty="0">
                <a:solidFill>
                  <a:schemeClr val="bg1"/>
                </a:solidFill>
                <a:latin typeface="Arial"/>
                <a:cs typeface="Arial"/>
              </a:rPr>
              <a:t>Beeps, bongs, clonks, whistles and</a:t>
            </a:r>
            <a:r>
              <a:rPr sz="2824" spc="-35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824" spc="-4" dirty="0">
                <a:solidFill>
                  <a:schemeClr val="bg1"/>
                </a:solidFill>
                <a:latin typeface="Arial"/>
                <a:cs typeface="Arial"/>
              </a:rPr>
              <a:t>whirrs</a:t>
            </a:r>
            <a:endParaRPr sz="2824" dirty="0">
              <a:solidFill>
                <a:schemeClr val="bg1"/>
              </a:solidFill>
              <a:latin typeface="Arial"/>
              <a:cs typeface="Arial"/>
            </a:endParaRPr>
          </a:p>
          <a:p>
            <a:pPr marL="667346" lvl="1" indent="-252706" algn="just">
              <a:lnSpc>
                <a:spcPct val="150000"/>
              </a:lnSpc>
              <a:spcBef>
                <a:spcPts val="609"/>
              </a:spcBef>
              <a:buChar char="–"/>
              <a:tabLst>
                <a:tab pos="667906" algn="l"/>
              </a:tabLst>
            </a:pPr>
            <a:r>
              <a:rPr sz="2471" dirty="0">
                <a:solidFill>
                  <a:schemeClr val="bg1"/>
                </a:solidFill>
                <a:latin typeface="Arial"/>
                <a:cs typeface="Arial"/>
              </a:rPr>
              <a:t>Digunakan untuk indikasi</a:t>
            </a:r>
            <a:r>
              <a:rPr sz="2471" spc="22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471" dirty="0">
                <a:solidFill>
                  <a:schemeClr val="bg1"/>
                </a:solidFill>
                <a:latin typeface="Arial"/>
                <a:cs typeface="Arial"/>
              </a:rPr>
              <a:t>error</a:t>
            </a:r>
          </a:p>
          <a:p>
            <a:pPr marL="667346" lvl="1" indent="-252706" algn="just">
              <a:lnSpc>
                <a:spcPct val="150000"/>
              </a:lnSpc>
              <a:spcBef>
                <a:spcPts val="591"/>
              </a:spcBef>
              <a:buChar char="–"/>
              <a:tabLst>
                <a:tab pos="667906" algn="l"/>
              </a:tabLst>
            </a:pPr>
            <a:r>
              <a:rPr sz="2471" spc="-4" dirty="0">
                <a:solidFill>
                  <a:schemeClr val="bg1"/>
                </a:solidFill>
                <a:latin typeface="Arial"/>
                <a:cs typeface="Arial"/>
              </a:rPr>
              <a:t>Konfirmasi </a:t>
            </a:r>
            <a:r>
              <a:rPr sz="2471" dirty="0">
                <a:solidFill>
                  <a:schemeClr val="bg1"/>
                </a:solidFill>
                <a:latin typeface="Arial"/>
                <a:cs typeface="Arial"/>
              </a:rPr>
              <a:t>dari </a:t>
            </a:r>
            <a:r>
              <a:rPr sz="2471" spc="-4" dirty="0">
                <a:solidFill>
                  <a:schemeClr val="bg1"/>
                </a:solidFill>
                <a:latin typeface="Arial"/>
                <a:cs typeface="Arial"/>
              </a:rPr>
              <a:t>aksi seperti</a:t>
            </a:r>
            <a:r>
              <a:rPr sz="2471" spc="22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471" dirty="0">
                <a:solidFill>
                  <a:schemeClr val="bg1"/>
                </a:solidFill>
                <a:latin typeface="Arial"/>
                <a:cs typeface="Arial"/>
              </a:rPr>
              <a:t>keyclick</a:t>
            </a:r>
          </a:p>
        </p:txBody>
      </p:sp>
    </p:spTree>
    <p:extLst>
      <p:ext uri="{BB962C8B-B14F-4D97-AF65-F5344CB8AC3E}">
        <p14:creationId xmlns:p14="http://schemas.microsoft.com/office/powerpoint/2010/main" val="3385382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94970" y="365125"/>
            <a:ext cx="9858829" cy="1325563"/>
          </a:xfrm>
        </p:spPr>
        <p:txBody>
          <a:bodyPr/>
          <a:lstStyle/>
          <a:p>
            <a:pPr algn="ctr"/>
            <a:r>
              <a:rPr lang="id-ID" b="1" dirty="0" smtClean="0">
                <a:solidFill>
                  <a:schemeClr val="bg1"/>
                </a:solidFill>
                <a:latin typeface="Arial"/>
                <a:cs typeface="Arial"/>
              </a:rPr>
              <a:t>Peranti Keluaran Cetak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66" y="228420"/>
            <a:ext cx="1104868" cy="1462268"/>
          </a:xfrm>
          <a:prstGeom prst="rect">
            <a:avLst/>
          </a:prstGeom>
        </p:spPr>
      </p:pic>
      <p:grpSp>
        <p:nvGrpSpPr>
          <p:cNvPr id="5" name="Group 4"/>
          <p:cNvGrpSpPr/>
          <p:nvPr/>
        </p:nvGrpSpPr>
        <p:grpSpPr>
          <a:xfrm>
            <a:off x="2333065" y="1882588"/>
            <a:ext cx="7495839" cy="3899647"/>
            <a:chOff x="2333065" y="1882588"/>
            <a:chExt cx="7495839" cy="3899647"/>
          </a:xfrm>
        </p:grpSpPr>
        <p:sp>
          <p:nvSpPr>
            <p:cNvPr id="6" name="object 3"/>
            <p:cNvSpPr txBox="1"/>
            <p:nvPr/>
          </p:nvSpPr>
          <p:spPr>
            <a:xfrm>
              <a:off x="2333065" y="1903655"/>
              <a:ext cx="4111438" cy="3740051"/>
            </a:xfrm>
            <a:prstGeom prst="rect">
              <a:avLst/>
            </a:prstGeom>
          </p:spPr>
          <p:txBody>
            <a:bodyPr vert="horz" wrap="square" lIns="0" tIns="10085" rIns="0" bIns="0" rtlCol="0">
              <a:spAutoFit/>
            </a:bodyPr>
            <a:lstStyle/>
            <a:p>
              <a:pPr marL="11206" marR="4483">
                <a:lnSpc>
                  <a:spcPct val="100099"/>
                </a:lnSpc>
                <a:spcBef>
                  <a:spcPts val="79"/>
                </a:spcBef>
              </a:pPr>
              <a:r>
                <a:rPr sz="2471" spc="-4" dirty="0">
                  <a:solidFill>
                    <a:schemeClr val="bg1"/>
                  </a:solidFill>
                  <a:latin typeface="Arial"/>
                  <a:cs typeface="Arial"/>
                </a:rPr>
                <a:t>Peranti </a:t>
              </a:r>
              <a:r>
                <a:rPr sz="2471" dirty="0">
                  <a:solidFill>
                    <a:schemeClr val="bg1"/>
                  </a:solidFill>
                  <a:latin typeface="Arial"/>
                  <a:cs typeface="Arial"/>
                </a:rPr>
                <a:t>ini digunakan untuk  </a:t>
              </a:r>
              <a:r>
                <a:rPr sz="2471" spc="-4" dirty="0">
                  <a:solidFill>
                    <a:schemeClr val="bg1"/>
                  </a:solidFill>
                  <a:latin typeface="Arial"/>
                  <a:cs typeface="Arial"/>
                </a:rPr>
                <a:t>mencetak tulisan serta </a:t>
              </a:r>
              <a:r>
                <a:rPr sz="2471" dirty="0">
                  <a:solidFill>
                    <a:schemeClr val="bg1"/>
                  </a:solidFill>
                  <a:latin typeface="Arial"/>
                  <a:cs typeface="Arial"/>
                </a:rPr>
                <a:t>image  pada media keras </a:t>
              </a:r>
              <a:r>
                <a:rPr sz="2471" spc="-4" dirty="0">
                  <a:solidFill>
                    <a:schemeClr val="bg1"/>
                  </a:solidFill>
                  <a:latin typeface="Arial"/>
                  <a:cs typeface="Arial"/>
                </a:rPr>
                <a:t>seperti  </a:t>
              </a:r>
              <a:r>
                <a:rPr sz="2471" dirty="0">
                  <a:solidFill>
                    <a:schemeClr val="bg1"/>
                  </a:solidFill>
                  <a:latin typeface="Arial"/>
                  <a:cs typeface="Arial"/>
                </a:rPr>
                <a:t>kertas, </a:t>
              </a:r>
              <a:r>
                <a:rPr sz="2471" spc="-4" dirty="0">
                  <a:solidFill>
                    <a:schemeClr val="bg1"/>
                  </a:solidFill>
                  <a:latin typeface="Arial"/>
                  <a:cs typeface="Arial"/>
                </a:rPr>
                <a:t>plastik </a:t>
              </a:r>
              <a:r>
                <a:rPr sz="2471" dirty="0">
                  <a:solidFill>
                    <a:schemeClr val="bg1"/>
                  </a:solidFill>
                  <a:latin typeface="Arial"/>
                  <a:cs typeface="Arial"/>
                </a:rPr>
                <a:t>atau</a:t>
              </a:r>
              <a:r>
                <a:rPr sz="2471" spc="-4" dirty="0">
                  <a:solidFill>
                    <a:schemeClr val="bg1"/>
                  </a:solidFill>
                  <a:latin typeface="Arial"/>
                  <a:cs typeface="Arial"/>
                </a:rPr>
                <a:t> film.</a:t>
              </a:r>
              <a:endParaRPr sz="2471" dirty="0">
                <a:solidFill>
                  <a:schemeClr val="bg1"/>
                </a:solidFill>
                <a:latin typeface="Arial"/>
                <a:cs typeface="Arial"/>
              </a:endParaRPr>
            </a:p>
            <a:p>
              <a:pPr marL="11206">
                <a:spcBef>
                  <a:spcPts val="604"/>
                </a:spcBef>
              </a:pPr>
              <a:r>
                <a:rPr sz="2471" spc="-4" dirty="0">
                  <a:solidFill>
                    <a:schemeClr val="bg1"/>
                  </a:solidFill>
                  <a:latin typeface="Arial"/>
                  <a:cs typeface="Arial"/>
                </a:rPr>
                <a:t>Contoh</a:t>
              </a:r>
              <a:r>
                <a:rPr sz="2471" spc="4" dirty="0">
                  <a:solidFill>
                    <a:schemeClr val="bg1"/>
                  </a:solidFill>
                  <a:latin typeface="Arial"/>
                  <a:cs typeface="Arial"/>
                </a:rPr>
                <a:t> </a:t>
              </a:r>
              <a:r>
                <a:rPr sz="2471" dirty="0">
                  <a:solidFill>
                    <a:schemeClr val="bg1"/>
                  </a:solidFill>
                  <a:latin typeface="Arial"/>
                  <a:cs typeface="Arial"/>
                </a:rPr>
                <a:t>:</a:t>
              </a:r>
            </a:p>
            <a:p>
              <a:pPr marL="11206">
                <a:spcBef>
                  <a:spcPts val="591"/>
                </a:spcBef>
                <a:buChar char="•"/>
                <a:tabLst>
                  <a:tab pos="294730" algn="l"/>
                  <a:tab pos="295291" algn="l"/>
                </a:tabLst>
              </a:pPr>
              <a:r>
                <a:rPr sz="2471" spc="-4" dirty="0">
                  <a:solidFill>
                    <a:schemeClr val="bg1"/>
                  </a:solidFill>
                  <a:latin typeface="Arial"/>
                  <a:cs typeface="Arial"/>
                </a:rPr>
                <a:t>Printer,</a:t>
              </a:r>
              <a:endParaRPr sz="2471" dirty="0">
                <a:solidFill>
                  <a:schemeClr val="bg1"/>
                </a:solidFill>
                <a:latin typeface="Arial"/>
                <a:cs typeface="Arial"/>
              </a:endParaRPr>
            </a:p>
            <a:p>
              <a:pPr marL="11206">
                <a:spcBef>
                  <a:spcPts val="596"/>
                </a:spcBef>
                <a:buChar char="•"/>
                <a:tabLst>
                  <a:tab pos="294730" algn="l"/>
                  <a:tab pos="295291" algn="l"/>
                </a:tabLst>
              </a:pPr>
              <a:r>
                <a:rPr sz="2471" spc="-4" dirty="0">
                  <a:solidFill>
                    <a:schemeClr val="bg1"/>
                  </a:solidFill>
                  <a:latin typeface="Arial"/>
                  <a:cs typeface="Arial"/>
                </a:rPr>
                <a:t>Plotter,</a:t>
              </a:r>
              <a:endParaRPr sz="2471" dirty="0">
                <a:solidFill>
                  <a:schemeClr val="bg1"/>
                </a:solidFill>
                <a:latin typeface="Arial"/>
                <a:cs typeface="Arial"/>
              </a:endParaRPr>
            </a:p>
            <a:p>
              <a:pPr marL="11206" marR="1054530">
                <a:spcBef>
                  <a:spcPts val="604"/>
                </a:spcBef>
                <a:buFont typeface="Arial"/>
                <a:buChar char="•"/>
                <a:tabLst>
                  <a:tab pos="294730" algn="l"/>
                  <a:tab pos="295291" algn="l"/>
                </a:tabLst>
              </a:pPr>
              <a:r>
                <a:rPr sz="2471" i="1" spc="-4" dirty="0">
                  <a:solidFill>
                    <a:schemeClr val="bg1"/>
                  </a:solidFill>
                  <a:latin typeface="Arial"/>
                  <a:cs typeface="Arial"/>
                </a:rPr>
                <a:t>Computer Output</a:t>
              </a:r>
              <a:r>
                <a:rPr sz="2471" i="1" spc="-35" dirty="0">
                  <a:solidFill>
                    <a:schemeClr val="bg1"/>
                  </a:solidFill>
                  <a:latin typeface="Arial"/>
                  <a:cs typeface="Arial"/>
                </a:rPr>
                <a:t> </a:t>
              </a:r>
              <a:r>
                <a:rPr sz="2471" i="1" spc="-4" dirty="0">
                  <a:solidFill>
                    <a:schemeClr val="bg1"/>
                  </a:solidFill>
                  <a:latin typeface="Arial"/>
                  <a:cs typeface="Arial"/>
                </a:rPr>
                <a:t>to  Microfilm</a:t>
              </a:r>
              <a:r>
                <a:rPr sz="2471" i="1" spc="9" dirty="0">
                  <a:solidFill>
                    <a:schemeClr val="bg1"/>
                  </a:solidFill>
                  <a:latin typeface="Arial"/>
                  <a:cs typeface="Arial"/>
                </a:rPr>
                <a:t> </a:t>
              </a:r>
              <a:r>
                <a:rPr sz="2471" spc="-4" dirty="0">
                  <a:solidFill>
                    <a:schemeClr val="bg1"/>
                  </a:solidFill>
                  <a:latin typeface="Arial"/>
                  <a:cs typeface="Arial"/>
                </a:rPr>
                <a:t>(COM)</a:t>
              </a:r>
              <a:endParaRPr sz="2471" dirty="0">
                <a:solidFill>
                  <a:schemeClr val="bg1"/>
                </a:solidFill>
                <a:latin typeface="Arial"/>
                <a:cs typeface="Arial"/>
              </a:endParaRPr>
            </a:p>
          </p:txBody>
        </p:sp>
        <p:sp>
          <p:nvSpPr>
            <p:cNvPr id="8" name="object 4"/>
            <p:cNvSpPr/>
            <p:nvPr/>
          </p:nvSpPr>
          <p:spPr>
            <a:xfrm>
              <a:off x="6701118" y="1882588"/>
              <a:ext cx="3127786" cy="3899647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1588"/>
            </a:p>
          </p:txBody>
        </p:sp>
      </p:grpSp>
    </p:spTree>
    <p:extLst>
      <p:ext uri="{BB962C8B-B14F-4D97-AF65-F5344CB8AC3E}">
        <p14:creationId xmlns:p14="http://schemas.microsoft.com/office/powerpoint/2010/main" val="3575719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94970" y="365125"/>
            <a:ext cx="9858829" cy="1325563"/>
          </a:xfrm>
        </p:spPr>
        <p:txBody>
          <a:bodyPr/>
          <a:lstStyle/>
          <a:p>
            <a:pPr algn="ctr"/>
            <a:r>
              <a:rPr lang="id-ID" b="1" dirty="0" smtClean="0">
                <a:solidFill>
                  <a:schemeClr val="bg1"/>
                </a:solidFill>
                <a:latin typeface="Arial"/>
                <a:cs typeface="Arial"/>
              </a:rPr>
              <a:t>Printing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66" y="228420"/>
            <a:ext cx="1104868" cy="1462268"/>
          </a:xfrm>
          <a:prstGeom prst="rect">
            <a:avLst/>
          </a:prstGeom>
        </p:spPr>
      </p:pic>
      <p:grpSp>
        <p:nvGrpSpPr>
          <p:cNvPr id="7" name="Group 6"/>
          <p:cNvGrpSpPr/>
          <p:nvPr/>
        </p:nvGrpSpPr>
        <p:grpSpPr>
          <a:xfrm>
            <a:off x="2333065" y="1640093"/>
            <a:ext cx="7099149" cy="4131750"/>
            <a:chOff x="2333065" y="1640093"/>
            <a:chExt cx="7099149" cy="4131750"/>
          </a:xfrm>
        </p:grpSpPr>
        <p:sp>
          <p:nvSpPr>
            <p:cNvPr id="9" name="object 3"/>
            <p:cNvSpPr txBox="1"/>
            <p:nvPr/>
          </p:nvSpPr>
          <p:spPr>
            <a:xfrm>
              <a:off x="2333065" y="1640093"/>
              <a:ext cx="6928596" cy="4131750"/>
            </a:xfrm>
            <a:prstGeom prst="rect">
              <a:avLst/>
            </a:prstGeom>
          </p:spPr>
          <p:txBody>
            <a:bodyPr vert="horz" wrap="square" lIns="0" tIns="10646" rIns="0" bIns="0" rtlCol="0">
              <a:spAutoFit/>
            </a:bodyPr>
            <a:lstStyle/>
            <a:p>
              <a:pPr marL="313781" indent="-302575">
                <a:spcBef>
                  <a:spcPts val="84"/>
                </a:spcBef>
                <a:buChar char="•"/>
                <a:tabLst>
                  <a:tab pos="313221" algn="l"/>
                  <a:tab pos="313781" algn="l"/>
                </a:tabLst>
              </a:pPr>
              <a:r>
                <a:rPr sz="2471" spc="-4" dirty="0">
                  <a:solidFill>
                    <a:schemeClr val="bg1"/>
                  </a:solidFill>
                  <a:latin typeface="Arial"/>
                  <a:cs typeface="Arial"/>
                </a:rPr>
                <a:t>Gambar </a:t>
              </a:r>
              <a:r>
                <a:rPr sz="2471" dirty="0">
                  <a:solidFill>
                    <a:schemeClr val="bg1"/>
                  </a:solidFill>
                  <a:latin typeface="Arial"/>
                  <a:cs typeface="Arial"/>
                </a:rPr>
                <a:t>dibuat dari </a:t>
              </a:r>
              <a:r>
                <a:rPr sz="2471" spc="-4" dirty="0">
                  <a:solidFill>
                    <a:schemeClr val="bg1"/>
                  </a:solidFill>
                  <a:latin typeface="Arial"/>
                  <a:cs typeface="Arial"/>
                </a:rPr>
                <a:t>titik-titik </a:t>
              </a:r>
              <a:r>
                <a:rPr sz="2471" dirty="0">
                  <a:solidFill>
                    <a:schemeClr val="bg1"/>
                  </a:solidFill>
                  <a:latin typeface="Arial"/>
                  <a:cs typeface="Arial"/>
                </a:rPr>
                <a:t>(dot)</a:t>
              </a:r>
              <a:r>
                <a:rPr sz="2471" spc="44" dirty="0">
                  <a:solidFill>
                    <a:schemeClr val="bg1"/>
                  </a:solidFill>
                  <a:latin typeface="Arial"/>
                  <a:cs typeface="Arial"/>
                </a:rPr>
                <a:t> </a:t>
              </a:r>
              <a:r>
                <a:rPr sz="2471" spc="-4" dirty="0">
                  <a:solidFill>
                    <a:schemeClr val="bg1"/>
                  </a:solidFill>
                  <a:latin typeface="Arial"/>
                  <a:cs typeface="Arial"/>
                </a:rPr>
                <a:t>kecil</a:t>
              </a:r>
              <a:endParaRPr sz="2471" dirty="0">
                <a:solidFill>
                  <a:schemeClr val="bg1"/>
                </a:solidFill>
                <a:latin typeface="Arial"/>
                <a:cs typeface="Arial"/>
              </a:endParaRPr>
            </a:p>
            <a:p>
              <a:pPr marL="313781" marR="162494" indent="-302575">
                <a:lnSpc>
                  <a:spcPct val="80000"/>
                </a:lnSpc>
                <a:spcBef>
                  <a:spcPts val="591"/>
                </a:spcBef>
                <a:buChar char="•"/>
                <a:tabLst>
                  <a:tab pos="313221" algn="l"/>
                  <a:tab pos="313781" algn="l"/>
                </a:tabLst>
              </a:pPr>
              <a:r>
                <a:rPr sz="2471" dirty="0">
                  <a:solidFill>
                    <a:schemeClr val="bg1"/>
                  </a:solidFill>
                  <a:latin typeface="Arial"/>
                  <a:cs typeface="Arial"/>
                </a:rPr>
                <a:t>Memungkinkan </a:t>
              </a:r>
              <a:r>
                <a:rPr sz="2471" spc="-4" dirty="0">
                  <a:solidFill>
                    <a:schemeClr val="bg1"/>
                  </a:solidFill>
                  <a:latin typeface="Arial"/>
                  <a:cs typeface="Arial"/>
                </a:rPr>
                <a:t>character set </a:t>
              </a:r>
              <a:r>
                <a:rPr sz="2471" dirty="0">
                  <a:solidFill>
                    <a:schemeClr val="bg1"/>
                  </a:solidFill>
                  <a:latin typeface="Arial"/>
                  <a:cs typeface="Arial"/>
                </a:rPr>
                <a:t>atau </a:t>
              </a:r>
              <a:r>
                <a:rPr sz="2471" spc="-4" dirty="0">
                  <a:solidFill>
                    <a:schemeClr val="bg1"/>
                  </a:solidFill>
                  <a:latin typeface="Arial"/>
                  <a:cs typeface="Arial"/>
                </a:rPr>
                <a:t>grafik </a:t>
              </a:r>
              <a:r>
                <a:rPr sz="2471" dirty="0">
                  <a:solidFill>
                    <a:schemeClr val="bg1"/>
                  </a:solidFill>
                  <a:latin typeface="Arial"/>
                  <a:cs typeface="Arial"/>
                </a:rPr>
                <a:t>untuk  dicetak</a:t>
              </a:r>
            </a:p>
            <a:p>
              <a:pPr>
                <a:spcBef>
                  <a:spcPts val="35"/>
                </a:spcBef>
                <a:buFont typeface="Arial"/>
                <a:buChar char="•"/>
              </a:pPr>
              <a:endParaRPr sz="2559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  <a:p>
              <a:pPr marL="11206"/>
              <a:r>
                <a:rPr sz="2471" b="1" spc="-4" dirty="0">
                  <a:solidFill>
                    <a:schemeClr val="bg1"/>
                  </a:solidFill>
                  <a:uFill>
                    <a:solidFill>
                      <a:srgbClr val="000000"/>
                    </a:solidFill>
                  </a:uFill>
                  <a:latin typeface="Arial"/>
                  <a:cs typeface="Arial"/>
                </a:rPr>
                <a:t>Fitur</a:t>
              </a:r>
              <a:r>
                <a:rPr sz="2471" b="1" spc="4" dirty="0">
                  <a:solidFill>
                    <a:schemeClr val="bg1"/>
                  </a:solidFill>
                  <a:uFill>
                    <a:solidFill>
                      <a:srgbClr val="000000"/>
                    </a:solidFill>
                  </a:uFill>
                  <a:latin typeface="Arial"/>
                  <a:cs typeface="Arial"/>
                </a:rPr>
                <a:t> </a:t>
              </a:r>
              <a:r>
                <a:rPr sz="2471" b="1" spc="-4" dirty="0">
                  <a:solidFill>
                    <a:schemeClr val="bg1"/>
                  </a:solidFill>
                  <a:uFill>
                    <a:solidFill>
                      <a:srgbClr val="000000"/>
                    </a:solidFill>
                  </a:uFill>
                  <a:latin typeface="Arial"/>
                  <a:cs typeface="Arial"/>
                </a:rPr>
                <a:t>kritis</a:t>
              </a:r>
              <a:endParaRPr sz="2471" b="1" dirty="0">
                <a:solidFill>
                  <a:schemeClr val="bg1"/>
                </a:solidFill>
                <a:latin typeface="Arial"/>
                <a:cs typeface="Arial"/>
              </a:endParaRPr>
            </a:p>
            <a:p>
              <a:pPr marL="313781" indent="-302575">
                <a:buChar char="•"/>
                <a:tabLst>
                  <a:tab pos="313221" algn="l"/>
                  <a:tab pos="313781" algn="l"/>
                </a:tabLst>
              </a:pPr>
              <a:r>
                <a:rPr sz="2471" spc="-4" dirty="0">
                  <a:solidFill>
                    <a:schemeClr val="bg1"/>
                  </a:solidFill>
                  <a:latin typeface="Arial"/>
                  <a:cs typeface="Arial"/>
                </a:rPr>
                <a:t>Resolusi</a:t>
              </a:r>
              <a:endParaRPr sz="2471" dirty="0">
                <a:solidFill>
                  <a:schemeClr val="bg1"/>
                </a:solidFill>
                <a:latin typeface="Arial"/>
                <a:cs typeface="Arial"/>
              </a:endParaRPr>
            </a:p>
            <a:p>
              <a:pPr marL="313781" indent="-302575">
                <a:buChar char="•"/>
                <a:tabLst>
                  <a:tab pos="313221" algn="l"/>
                  <a:tab pos="313781" algn="l"/>
                </a:tabLst>
              </a:pPr>
              <a:r>
                <a:rPr sz="2471" spc="-4" dirty="0">
                  <a:solidFill>
                    <a:schemeClr val="bg1"/>
                  </a:solidFill>
                  <a:latin typeface="Arial"/>
                  <a:cs typeface="Arial"/>
                </a:rPr>
                <a:t>Ukuran </a:t>
              </a:r>
              <a:r>
                <a:rPr sz="2471" dirty="0">
                  <a:solidFill>
                    <a:schemeClr val="bg1"/>
                  </a:solidFill>
                  <a:latin typeface="Arial"/>
                  <a:cs typeface="Arial"/>
                </a:rPr>
                <a:t>dari jarak </a:t>
              </a:r>
              <a:r>
                <a:rPr sz="2471" spc="-4" dirty="0">
                  <a:solidFill>
                    <a:schemeClr val="bg1"/>
                  </a:solidFill>
                  <a:latin typeface="Arial"/>
                  <a:cs typeface="Arial"/>
                </a:rPr>
                <a:t>tiap</a:t>
              </a:r>
              <a:r>
                <a:rPr sz="2471" spc="26" dirty="0">
                  <a:solidFill>
                    <a:schemeClr val="bg1"/>
                  </a:solidFill>
                  <a:latin typeface="Arial"/>
                  <a:cs typeface="Arial"/>
                </a:rPr>
                <a:t> </a:t>
              </a:r>
              <a:r>
                <a:rPr sz="2471" spc="-4" dirty="0">
                  <a:solidFill>
                    <a:schemeClr val="bg1"/>
                  </a:solidFill>
                  <a:latin typeface="Arial"/>
                  <a:cs typeface="Arial"/>
                </a:rPr>
                <a:t>titik</a:t>
              </a:r>
              <a:endParaRPr sz="2471" dirty="0">
                <a:solidFill>
                  <a:schemeClr val="bg1"/>
                </a:solidFill>
                <a:latin typeface="Arial"/>
                <a:cs typeface="Arial"/>
              </a:endParaRPr>
            </a:p>
            <a:p>
              <a:pPr marL="313781" indent="-302575">
                <a:buChar char="•"/>
                <a:tabLst>
                  <a:tab pos="313221" algn="l"/>
                  <a:tab pos="313781" algn="l"/>
                </a:tabLst>
              </a:pPr>
              <a:r>
                <a:rPr sz="2471" spc="-4" dirty="0">
                  <a:solidFill>
                    <a:schemeClr val="bg1"/>
                  </a:solidFill>
                  <a:latin typeface="Arial"/>
                  <a:cs typeface="Arial"/>
                </a:rPr>
                <a:t>Ukuran </a:t>
              </a:r>
              <a:r>
                <a:rPr sz="2471" dirty="0">
                  <a:solidFill>
                    <a:schemeClr val="bg1"/>
                  </a:solidFill>
                  <a:latin typeface="Arial"/>
                  <a:cs typeface="Arial"/>
                </a:rPr>
                <a:t>dalam dots per inch</a:t>
              </a:r>
              <a:r>
                <a:rPr sz="2471" spc="-9" dirty="0">
                  <a:solidFill>
                    <a:schemeClr val="bg1"/>
                  </a:solidFill>
                  <a:latin typeface="Arial"/>
                  <a:cs typeface="Arial"/>
                </a:rPr>
                <a:t> </a:t>
              </a:r>
              <a:r>
                <a:rPr sz="2471" dirty="0">
                  <a:solidFill>
                    <a:schemeClr val="bg1"/>
                  </a:solidFill>
                  <a:latin typeface="Arial"/>
                  <a:cs typeface="Arial"/>
                </a:rPr>
                <a:t>(dpi)</a:t>
              </a:r>
            </a:p>
            <a:p>
              <a:pPr marL="313781" indent="-302575">
                <a:spcBef>
                  <a:spcPts val="9"/>
                </a:spcBef>
                <a:buChar char="•"/>
                <a:tabLst>
                  <a:tab pos="313221" algn="l"/>
                  <a:tab pos="313781" algn="l"/>
                </a:tabLst>
              </a:pPr>
              <a:r>
                <a:rPr sz="2471" spc="-4" dirty="0">
                  <a:solidFill>
                    <a:schemeClr val="bg1"/>
                  </a:solidFill>
                  <a:latin typeface="Arial"/>
                  <a:cs typeface="Arial"/>
                </a:rPr>
                <a:t>Kecepatan</a:t>
              </a:r>
              <a:endParaRPr sz="2471" dirty="0">
                <a:solidFill>
                  <a:schemeClr val="bg1"/>
                </a:solidFill>
                <a:latin typeface="Arial"/>
                <a:cs typeface="Arial"/>
              </a:endParaRPr>
            </a:p>
            <a:p>
              <a:pPr marL="313781" indent="-302575">
                <a:buChar char="•"/>
                <a:tabLst>
                  <a:tab pos="313221" algn="l"/>
                  <a:tab pos="313781" algn="l"/>
                </a:tabLst>
              </a:pPr>
              <a:r>
                <a:rPr sz="2471" spc="-4" dirty="0">
                  <a:solidFill>
                    <a:schemeClr val="bg1"/>
                  </a:solidFill>
                  <a:latin typeface="Arial"/>
                  <a:cs typeface="Arial"/>
                </a:rPr>
                <a:t>Biasanya </a:t>
              </a:r>
              <a:r>
                <a:rPr sz="2471" dirty="0">
                  <a:solidFill>
                    <a:schemeClr val="bg1"/>
                  </a:solidFill>
                  <a:latin typeface="Arial"/>
                  <a:cs typeface="Arial"/>
                </a:rPr>
                <a:t>diukur dalam pages per </a:t>
              </a:r>
              <a:r>
                <a:rPr sz="2471" spc="-4" dirty="0">
                  <a:solidFill>
                    <a:schemeClr val="bg1"/>
                  </a:solidFill>
                  <a:latin typeface="Arial"/>
                  <a:cs typeface="Arial"/>
                </a:rPr>
                <a:t>minute</a:t>
              </a:r>
              <a:r>
                <a:rPr sz="2471" spc="13" dirty="0">
                  <a:solidFill>
                    <a:schemeClr val="bg1"/>
                  </a:solidFill>
                  <a:latin typeface="Arial"/>
                  <a:cs typeface="Arial"/>
                </a:rPr>
                <a:t> </a:t>
              </a:r>
              <a:r>
                <a:rPr sz="2471" spc="4" dirty="0">
                  <a:solidFill>
                    <a:schemeClr val="bg1"/>
                  </a:solidFill>
                  <a:latin typeface="Arial"/>
                  <a:cs typeface="Arial"/>
                </a:rPr>
                <a:t>(ppm)</a:t>
              </a:r>
              <a:endParaRPr sz="2471" dirty="0">
                <a:solidFill>
                  <a:schemeClr val="bg1"/>
                </a:solidFill>
                <a:latin typeface="Arial"/>
                <a:cs typeface="Arial"/>
              </a:endParaRPr>
            </a:p>
            <a:p>
              <a:pPr marL="313781" indent="-302575">
                <a:buChar char="•"/>
                <a:tabLst>
                  <a:tab pos="313221" algn="l"/>
                  <a:tab pos="313781" algn="l"/>
                </a:tabLst>
              </a:pPr>
              <a:r>
                <a:rPr sz="2471" spc="-4" dirty="0">
                  <a:solidFill>
                    <a:schemeClr val="bg1"/>
                  </a:solidFill>
                  <a:latin typeface="Arial"/>
                  <a:cs typeface="Arial"/>
                </a:rPr>
                <a:t>Biaya</a:t>
              </a:r>
              <a:endParaRPr sz="2471" dirty="0">
                <a:solidFill>
                  <a:schemeClr val="bg1"/>
                </a:solidFill>
                <a:latin typeface="Arial"/>
                <a:cs typeface="Arial"/>
              </a:endParaRPr>
            </a:p>
          </p:txBody>
        </p:sp>
        <p:sp>
          <p:nvSpPr>
            <p:cNvPr id="10" name="object 4"/>
            <p:cNvSpPr/>
            <p:nvPr/>
          </p:nvSpPr>
          <p:spPr>
            <a:xfrm>
              <a:off x="7416585" y="3797449"/>
              <a:ext cx="2015629" cy="1043492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1588"/>
            </a:p>
          </p:txBody>
        </p:sp>
      </p:grpSp>
    </p:spTree>
    <p:extLst>
      <p:ext uri="{BB962C8B-B14F-4D97-AF65-F5344CB8AC3E}">
        <p14:creationId xmlns:p14="http://schemas.microsoft.com/office/powerpoint/2010/main" val="900242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94970" y="365125"/>
            <a:ext cx="9858829" cy="1325563"/>
          </a:xfrm>
        </p:spPr>
        <p:txBody>
          <a:bodyPr/>
          <a:lstStyle/>
          <a:p>
            <a:pPr algn="ctr"/>
            <a:r>
              <a:rPr lang="id-ID" b="1" dirty="0" smtClean="0">
                <a:solidFill>
                  <a:schemeClr val="bg1"/>
                </a:solidFill>
                <a:latin typeface="Arial"/>
                <a:cs typeface="Arial"/>
              </a:rPr>
              <a:t>Jenis-jenis Printer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66" y="228420"/>
            <a:ext cx="1104868" cy="1462268"/>
          </a:xfrm>
          <a:prstGeom prst="rect">
            <a:avLst/>
          </a:prstGeom>
        </p:spPr>
      </p:pic>
      <p:sp>
        <p:nvSpPr>
          <p:cNvPr id="8" name="object 3"/>
          <p:cNvSpPr txBox="1"/>
          <p:nvPr/>
        </p:nvSpPr>
        <p:spPr>
          <a:xfrm>
            <a:off x="4132501" y="1971748"/>
            <a:ext cx="4583766" cy="1581232"/>
          </a:xfrm>
          <a:prstGeom prst="rect">
            <a:avLst/>
          </a:prstGeom>
        </p:spPr>
        <p:txBody>
          <a:bodyPr vert="horz" wrap="square" lIns="0" tIns="96931" rIns="0" bIns="0" rtlCol="0">
            <a:spAutoFit/>
          </a:bodyPr>
          <a:lstStyle/>
          <a:p>
            <a:pPr marL="313781" indent="-302575" algn="just">
              <a:spcBef>
                <a:spcPts val="763"/>
              </a:spcBef>
              <a:buChar char="•"/>
              <a:tabLst>
                <a:tab pos="313221" algn="l"/>
                <a:tab pos="313781" algn="l"/>
              </a:tabLst>
            </a:pPr>
            <a:r>
              <a:rPr sz="2824" spc="-4" dirty="0">
                <a:solidFill>
                  <a:schemeClr val="bg1"/>
                </a:solidFill>
                <a:latin typeface="Arial"/>
                <a:cs typeface="Arial"/>
              </a:rPr>
              <a:t>Tipe Printer</a:t>
            </a:r>
            <a:r>
              <a:rPr sz="2824" spc="-26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824" spc="-4" dirty="0">
                <a:solidFill>
                  <a:schemeClr val="bg1"/>
                </a:solidFill>
                <a:latin typeface="Arial"/>
                <a:cs typeface="Arial"/>
              </a:rPr>
              <a:t>Dot-Based</a:t>
            </a:r>
            <a:endParaRPr sz="2824" dirty="0">
              <a:solidFill>
                <a:schemeClr val="bg1"/>
              </a:solidFill>
              <a:latin typeface="Arial"/>
              <a:cs typeface="Arial"/>
            </a:endParaRPr>
          </a:p>
          <a:p>
            <a:pPr marL="313781" indent="-302575" algn="just">
              <a:spcBef>
                <a:spcPts val="679"/>
              </a:spcBef>
              <a:buChar char="•"/>
              <a:tabLst>
                <a:tab pos="313221" algn="l"/>
                <a:tab pos="313781" algn="l"/>
              </a:tabLst>
            </a:pPr>
            <a:r>
              <a:rPr sz="2824" spc="-4" dirty="0">
                <a:solidFill>
                  <a:schemeClr val="bg1"/>
                </a:solidFill>
                <a:latin typeface="Arial"/>
                <a:cs typeface="Arial"/>
              </a:rPr>
              <a:t>Printer </a:t>
            </a:r>
            <a:r>
              <a:rPr sz="2824" spc="-9" dirty="0">
                <a:solidFill>
                  <a:schemeClr val="bg1"/>
                </a:solidFill>
                <a:latin typeface="Arial"/>
                <a:cs typeface="Arial"/>
              </a:rPr>
              <a:t>Ink </a:t>
            </a:r>
            <a:r>
              <a:rPr sz="2824" spc="-4" dirty="0">
                <a:solidFill>
                  <a:schemeClr val="bg1"/>
                </a:solidFill>
                <a:latin typeface="Arial"/>
                <a:cs typeface="Arial"/>
              </a:rPr>
              <a:t>jet dan buble</a:t>
            </a:r>
            <a:r>
              <a:rPr sz="2824" spc="-57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824" spc="-4" dirty="0">
                <a:solidFill>
                  <a:schemeClr val="bg1"/>
                </a:solidFill>
                <a:latin typeface="Arial"/>
                <a:cs typeface="Arial"/>
              </a:rPr>
              <a:t>jet</a:t>
            </a:r>
            <a:endParaRPr sz="2824" dirty="0">
              <a:solidFill>
                <a:schemeClr val="bg1"/>
              </a:solidFill>
              <a:latin typeface="Arial"/>
              <a:cs typeface="Arial"/>
            </a:endParaRPr>
          </a:p>
          <a:p>
            <a:pPr marL="313781" indent="-302575" algn="just">
              <a:spcBef>
                <a:spcPts val="666"/>
              </a:spcBef>
              <a:buChar char="•"/>
              <a:tabLst>
                <a:tab pos="313221" algn="l"/>
                <a:tab pos="313781" algn="l"/>
              </a:tabLst>
            </a:pPr>
            <a:r>
              <a:rPr sz="2824" spc="-4" dirty="0">
                <a:solidFill>
                  <a:schemeClr val="bg1"/>
                </a:solidFill>
                <a:latin typeface="Arial"/>
                <a:cs typeface="Arial"/>
              </a:rPr>
              <a:t>Printer</a:t>
            </a:r>
            <a:r>
              <a:rPr sz="2824" spc="-9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824" spc="-4" dirty="0">
                <a:solidFill>
                  <a:schemeClr val="bg1"/>
                </a:solidFill>
                <a:latin typeface="Arial"/>
                <a:cs typeface="Arial"/>
              </a:rPr>
              <a:t>Laser</a:t>
            </a:r>
            <a:endParaRPr sz="2824" dirty="0">
              <a:solidFill>
                <a:schemeClr val="bg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1153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94970" y="365125"/>
            <a:ext cx="9858829" cy="1325563"/>
          </a:xfrm>
        </p:spPr>
        <p:txBody>
          <a:bodyPr/>
          <a:lstStyle/>
          <a:p>
            <a:pPr algn="ctr"/>
            <a:r>
              <a:rPr lang="id-ID" b="1" dirty="0" smtClean="0">
                <a:solidFill>
                  <a:schemeClr val="bg1"/>
                </a:solidFill>
                <a:latin typeface="Arial"/>
                <a:cs typeface="Arial"/>
              </a:rPr>
              <a:t>Fonts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66" y="228420"/>
            <a:ext cx="1104868" cy="1462268"/>
          </a:xfrm>
          <a:prstGeom prst="rect">
            <a:avLst/>
          </a:prstGeom>
        </p:spPr>
      </p:pic>
      <p:grpSp>
        <p:nvGrpSpPr>
          <p:cNvPr id="5" name="Group 4"/>
          <p:cNvGrpSpPr/>
          <p:nvPr/>
        </p:nvGrpSpPr>
        <p:grpSpPr>
          <a:xfrm>
            <a:off x="3189408" y="1901948"/>
            <a:ext cx="6685429" cy="4174415"/>
            <a:chOff x="2333065" y="1742291"/>
            <a:chExt cx="6685429" cy="4174415"/>
          </a:xfrm>
        </p:grpSpPr>
        <p:sp>
          <p:nvSpPr>
            <p:cNvPr id="6" name="object 3"/>
            <p:cNvSpPr txBox="1"/>
            <p:nvPr/>
          </p:nvSpPr>
          <p:spPr>
            <a:xfrm>
              <a:off x="2333065" y="1742291"/>
              <a:ext cx="4555751" cy="337238"/>
            </a:xfrm>
            <a:prstGeom prst="rect">
              <a:avLst/>
            </a:prstGeom>
          </p:spPr>
          <p:txBody>
            <a:bodyPr vert="horz" wrap="square" lIns="0" tIns="11206" rIns="0" bIns="0" rtlCol="0">
              <a:spAutoFit/>
            </a:bodyPr>
            <a:lstStyle/>
            <a:p>
              <a:pPr marL="313781" indent="-302575">
                <a:spcBef>
                  <a:spcPts val="88"/>
                </a:spcBef>
                <a:buChar char="•"/>
                <a:tabLst>
                  <a:tab pos="313221" algn="l"/>
                  <a:tab pos="313781" algn="l"/>
                </a:tabLst>
              </a:pPr>
              <a:r>
                <a:rPr sz="2118" spc="-4" dirty="0">
                  <a:solidFill>
                    <a:schemeClr val="bg1"/>
                  </a:solidFill>
                  <a:latin typeface="Arial"/>
                  <a:cs typeface="Arial"/>
                </a:rPr>
                <a:t>Font </a:t>
              </a:r>
              <a:r>
                <a:rPr sz="2118" dirty="0">
                  <a:solidFill>
                    <a:schemeClr val="bg1"/>
                  </a:solidFill>
                  <a:latin typeface="Arial"/>
                  <a:cs typeface="Arial"/>
                </a:rPr>
                <a:t>– </a:t>
              </a:r>
              <a:r>
                <a:rPr sz="2118" spc="-4" dirty="0">
                  <a:solidFill>
                    <a:schemeClr val="bg1"/>
                  </a:solidFill>
                  <a:latin typeface="Arial"/>
                  <a:cs typeface="Arial"/>
                </a:rPr>
                <a:t>gaya tertentu dari </a:t>
              </a:r>
              <a:r>
                <a:rPr sz="2118" dirty="0">
                  <a:solidFill>
                    <a:schemeClr val="bg1"/>
                  </a:solidFill>
                  <a:latin typeface="Arial"/>
                  <a:cs typeface="Arial"/>
                </a:rPr>
                <a:t>suatu</a:t>
              </a:r>
              <a:r>
                <a:rPr sz="2118" spc="-4" dirty="0">
                  <a:solidFill>
                    <a:schemeClr val="bg1"/>
                  </a:solidFill>
                  <a:latin typeface="Arial"/>
                  <a:cs typeface="Arial"/>
                </a:rPr>
                <a:t> </a:t>
              </a:r>
              <a:r>
                <a:rPr sz="2118" dirty="0">
                  <a:solidFill>
                    <a:schemeClr val="bg1"/>
                  </a:solidFill>
                  <a:latin typeface="Arial"/>
                  <a:cs typeface="Arial"/>
                </a:rPr>
                <a:t>teks</a:t>
              </a:r>
            </a:p>
          </p:txBody>
        </p:sp>
        <p:sp>
          <p:nvSpPr>
            <p:cNvPr id="7" name="object 4"/>
            <p:cNvSpPr txBox="1"/>
            <p:nvPr/>
          </p:nvSpPr>
          <p:spPr>
            <a:xfrm>
              <a:off x="2333065" y="4061908"/>
              <a:ext cx="6685429" cy="663161"/>
            </a:xfrm>
            <a:prstGeom prst="rect">
              <a:avLst/>
            </a:prstGeom>
          </p:spPr>
          <p:txBody>
            <a:bodyPr vert="horz" wrap="square" lIns="0" tIns="11206" rIns="0" bIns="0" rtlCol="0">
              <a:spAutoFit/>
            </a:bodyPr>
            <a:lstStyle/>
            <a:p>
              <a:pPr marL="313781" marR="4483" indent="-302575">
                <a:spcBef>
                  <a:spcPts val="88"/>
                </a:spcBef>
                <a:buChar char="•"/>
                <a:tabLst>
                  <a:tab pos="313221" algn="l"/>
                  <a:tab pos="313781" algn="l"/>
                </a:tabLst>
              </a:pPr>
              <a:r>
                <a:rPr sz="2118" spc="-4" dirty="0">
                  <a:solidFill>
                    <a:schemeClr val="bg1"/>
                  </a:solidFill>
                  <a:latin typeface="Arial"/>
                  <a:cs typeface="Arial"/>
                </a:rPr>
                <a:t>Ukuran </a:t>
              </a:r>
              <a:r>
                <a:rPr sz="2118" dirty="0">
                  <a:solidFill>
                    <a:schemeClr val="bg1"/>
                  </a:solidFill>
                  <a:latin typeface="Arial"/>
                  <a:cs typeface="Arial"/>
                </a:rPr>
                <a:t>dari </a:t>
              </a:r>
              <a:r>
                <a:rPr sz="2118" spc="-4" dirty="0">
                  <a:solidFill>
                    <a:schemeClr val="bg1"/>
                  </a:solidFill>
                  <a:latin typeface="Arial"/>
                  <a:cs typeface="Arial"/>
                </a:rPr>
                <a:t>font diukur dengan point </a:t>
              </a:r>
              <a:r>
                <a:rPr sz="2118" dirty="0">
                  <a:solidFill>
                    <a:schemeClr val="bg1"/>
                  </a:solidFill>
                  <a:latin typeface="Arial"/>
                  <a:cs typeface="Arial"/>
                </a:rPr>
                <a:t>(1 </a:t>
              </a:r>
              <a:r>
                <a:rPr sz="2118" spc="-4" dirty="0">
                  <a:solidFill>
                    <a:schemeClr val="bg1"/>
                  </a:solidFill>
                  <a:latin typeface="Arial"/>
                  <a:cs typeface="Arial"/>
                </a:rPr>
                <a:t>point kira-kira  1/72 inch), </a:t>
              </a:r>
              <a:r>
                <a:rPr sz="2118" dirty="0">
                  <a:solidFill>
                    <a:schemeClr val="bg1"/>
                  </a:solidFill>
                  <a:latin typeface="Arial"/>
                  <a:cs typeface="Arial"/>
                </a:rPr>
                <a:t>samar </a:t>
              </a:r>
              <a:r>
                <a:rPr sz="2118" spc="-4" dirty="0">
                  <a:solidFill>
                    <a:schemeClr val="bg1"/>
                  </a:solidFill>
                  <a:latin typeface="Arial"/>
                  <a:cs typeface="Arial"/>
                </a:rPr>
                <a:t>tergantung </a:t>
              </a:r>
              <a:r>
                <a:rPr sz="2118" dirty="0">
                  <a:solidFill>
                    <a:schemeClr val="bg1"/>
                  </a:solidFill>
                  <a:latin typeface="Arial"/>
                  <a:cs typeface="Arial"/>
                </a:rPr>
                <a:t>dari</a:t>
              </a:r>
              <a:r>
                <a:rPr sz="2118" spc="31" dirty="0">
                  <a:solidFill>
                    <a:schemeClr val="bg1"/>
                  </a:solidFill>
                  <a:latin typeface="Arial"/>
                  <a:cs typeface="Arial"/>
                </a:rPr>
                <a:t> </a:t>
              </a:r>
              <a:r>
                <a:rPr sz="2118" spc="-4" dirty="0">
                  <a:solidFill>
                    <a:schemeClr val="bg1"/>
                  </a:solidFill>
                  <a:latin typeface="Arial"/>
                  <a:cs typeface="Arial"/>
                </a:rPr>
                <a:t>tingginya</a:t>
              </a:r>
              <a:endParaRPr sz="2118" dirty="0">
                <a:solidFill>
                  <a:schemeClr val="bg1"/>
                </a:solidFill>
                <a:latin typeface="Arial"/>
                <a:cs typeface="Arial"/>
              </a:endParaRPr>
            </a:p>
          </p:txBody>
        </p:sp>
        <p:sp>
          <p:nvSpPr>
            <p:cNvPr id="9" name="object 5"/>
            <p:cNvSpPr/>
            <p:nvPr/>
          </p:nvSpPr>
          <p:spPr>
            <a:xfrm>
              <a:off x="2927517" y="2151529"/>
              <a:ext cx="4394854" cy="171450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1588"/>
            </a:p>
          </p:txBody>
        </p:sp>
        <p:sp>
          <p:nvSpPr>
            <p:cNvPr id="10" name="object 6"/>
            <p:cNvSpPr/>
            <p:nvPr/>
          </p:nvSpPr>
          <p:spPr>
            <a:xfrm>
              <a:off x="2801471" y="4773706"/>
              <a:ext cx="5513294" cy="1143000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1588"/>
            </a:p>
          </p:txBody>
        </p:sp>
      </p:grpSp>
    </p:spTree>
    <p:extLst>
      <p:ext uri="{BB962C8B-B14F-4D97-AF65-F5344CB8AC3E}">
        <p14:creationId xmlns:p14="http://schemas.microsoft.com/office/powerpoint/2010/main" val="3025578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94970" y="365125"/>
            <a:ext cx="9858829" cy="1325563"/>
          </a:xfrm>
        </p:spPr>
        <p:txBody>
          <a:bodyPr/>
          <a:lstStyle/>
          <a:p>
            <a:pPr algn="ctr"/>
            <a:r>
              <a:rPr lang="id-ID" b="1" dirty="0" smtClean="0">
                <a:solidFill>
                  <a:schemeClr val="bg1"/>
                </a:solidFill>
                <a:latin typeface="Arial"/>
                <a:cs typeface="Arial"/>
              </a:rPr>
              <a:t>Fonts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66" y="228420"/>
            <a:ext cx="1104868" cy="1462268"/>
          </a:xfrm>
          <a:prstGeom prst="rect">
            <a:avLst/>
          </a:prstGeom>
        </p:spPr>
      </p:pic>
      <p:sp>
        <p:nvSpPr>
          <p:cNvPr id="11" name="object 2"/>
          <p:cNvSpPr/>
          <p:nvPr/>
        </p:nvSpPr>
        <p:spPr>
          <a:xfrm>
            <a:off x="2726443" y="1532538"/>
            <a:ext cx="7395882" cy="516098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588"/>
          </a:p>
        </p:txBody>
      </p:sp>
    </p:spTree>
    <p:extLst>
      <p:ext uri="{BB962C8B-B14F-4D97-AF65-F5344CB8AC3E}">
        <p14:creationId xmlns:p14="http://schemas.microsoft.com/office/powerpoint/2010/main" val="1919197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94970" y="365125"/>
            <a:ext cx="9858829" cy="1325563"/>
          </a:xfrm>
        </p:spPr>
        <p:txBody>
          <a:bodyPr/>
          <a:lstStyle/>
          <a:p>
            <a:pPr algn="ctr"/>
            <a:r>
              <a:rPr lang="id-ID" b="1" dirty="0" smtClean="0">
                <a:solidFill>
                  <a:schemeClr val="bg1"/>
                </a:solidFill>
                <a:latin typeface="Arial"/>
                <a:cs typeface="Arial"/>
              </a:rPr>
              <a:t>Model Font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66" y="228420"/>
            <a:ext cx="1104868" cy="1462268"/>
          </a:xfrm>
          <a:prstGeom prst="rect">
            <a:avLst/>
          </a:prstGeom>
        </p:spPr>
      </p:pic>
      <p:grpSp>
        <p:nvGrpSpPr>
          <p:cNvPr id="5" name="Group 4"/>
          <p:cNvGrpSpPr/>
          <p:nvPr/>
        </p:nvGrpSpPr>
        <p:grpSpPr>
          <a:xfrm>
            <a:off x="1770743" y="1817594"/>
            <a:ext cx="9100457" cy="4424251"/>
            <a:chOff x="2534770" y="1817594"/>
            <a:chExt cx="7124701" cy="3762911"/>
          </a:xfrm>
        </p:grpSpPr>
        <p:sp>
          <p:nvSpPr>
            <p:cNvPr id="6" name="object 3"/>
            <p:cNvSpPr txBox="1"/>
            <p:nvPr/>
          </p:nvSpPr>
          <p:spPr>
            <a:xfrm>
              <a:off x="2534770" y="1817594"/>
              <a:ext cx="6754905" cy="3762911"/>
            </a:xfrm>
            <a:prstGeom prst="rect">
              <a:avLst/>
            </a:prstGeom>
          </p:spPr>
          <p:txBody>
            <a:bodyPr vert="horz" wrap="square" lIns="0" tIns="43143" rIns="0" bIns="0" rtlCol="0">
              <a:spAutoFit/>
            </a:bodyPr>
            <a:lstStyle/>
            <a:p>
              <a:pPr marL="11206" algn="just">
                <a:spcBef>
                  <a:spcPts val="340"/>
                </a:spcBef>
              </a:pPr>
              <a:r>
                <a:rPr sz="2400" b="1" spc="-4" dirty="0">
                  <a:solidFill>
                    <a:schemeClr val="bg1"/>
                  </a:solidFill>
                  <a:latin typeface="Arial"/>
                  <a:cs typeface="Arial"/>
                </a:rPr>
                <a:t>Pitch</a:t>
              </a:r>
              <a:endParaRPr sz="2400" dirty="0">
                <a:solidFill>
                  <a:schemeClr val="bg1"/>
                </a:solidFill>
                <a:latin typeface="Arial"/>
                <a:cs typeface="Arial"/>
              </a:endParaRPr>
            </a:p>
            <a:p>
              <a:pPr marL="313781" indent="-302575" algn="just">
                <a:spcBef>
                  <a:spcPts val="256"/>
                </a:spcBef>
                <a:buChar char="•"/>
                <a:tabLst>
                  <a:tab pos="313221" algn="l"/>
                  <a:tab pos="313781" algn="l"/>
                </a:tabLst>
              </a:pPr>
              <a:r>
                <a:rPr sz="2400" spc="-4" dirty="0" smtClean="0">
                  <a:solidFill>
                    <a:schemeClr val="bg1"/>
                  </a:solidFill>
                  <a:latin typeface="Arial"/>
                  <a:cs typeface="Arial"/>
                </a:rPr>
                <a:t>Fixed-pitch </a:t>
              </a:r>
              <a:r>
                <a:rPr sz="2400" dirty="0" smtClean="0">
                  <a:solidFill>
                    <a:schemeClr val="bg1"/>
                  </a:solidFill>
                  <a:latin typeface="Arial"/>
                  <a:cs typeface="Arial"/>
                </a:rPr>
                <a:t>- </a:t>
              </a:r>
              <a:r>
                <a:rPr sz="2400" spc="-4" dirty="0" err="1" smtClean="0">
                  <a:solidFill>
                    <a:schemeClr val="bg1"/>
                  </a:solidFill>
                  <a:latin typeface="Arial"/>
                  <a:cs typeface="Arial"/>
                </a:rPr>
                <a:t>setiap</a:t>
              </a:r>
              <a:r>
                <a:rPr sz="2400" spc="-4" dirty="0" smtClean="0">
                  <a:solidFill>
                    <a:schemeClr val="bg1"/>
                  </a:solidFill>
                  <a:latin typeface="Arial"/>
                  <a:cs typeface="Arial"/>
                </a:rPr>
                <a:t> </a:t>
              </a:r>
              <a:r>
                <a:rPr sz="2400" dirty="0" err="1" smtClean="0">
                  <a:solidFill>
                    <a:schemeClr val="bg1"/>
                  </a:solidFill>
                  <a:latin typeface="Arial"/>
                  <a:cs typeface="Arial"/>
                </a:rPr>
                <a:t>karakter</a:t>
              </a:r>
              <a:r>
                <a:rPr sz="2400" dirty="0" smtClean="0">
                  <a:solidFill>
                    <a:schemeClr val="bg1"/>
                  </a:solidFill>
                  <a:latin typeface="Arial"/>
                  <a:cs typeface="Arial"/>
                </a:rPr>
                <a:t> </a:t>
              </a:r>
              <a:r>
                <a:rPr sz="2400" spc="-4" dirty="0" err="1" smtClean="0">
                  <a:solidFill>
                    <a:schemeClr val="bg1"/>
                  </a:solidFill>
                  <a:latin typeface="Arial"/>
                  <a:cs typeface="Arial"/>
                </a:rPr>
                <a:t>memiliki</a:t>
              </a:r>
              <a:r>
                <a:rPr sz="2400" spc="-4" dirty="0" smtClean="0">
                  <a:solidFill>
                    <a:schemeClr val="bg1"/>
                  </a:solidFill>
                  <a:latin typeface="Arial"/>
                  <a:cs typeface="Arial"/>
                </a:rPr>
                <a:t> </a:t>
              </a:r>
              <a:r>
                <a:rPr sz="2400" spc="-4" dirty="0" err="1" smtClean="0">
                  <a:solidFill>
                    <a:schemeClr val="bg1"/>
                  </a:solidFill>
                  <a:latin typeface="Arial"/>
                  <a:cs typeface="Arial"/>
                </a:rPr>
                <a:t>lebar</a:t>
              </a:r>
              <a:r>
                <a:rPr sz="2400" spc="-4" dirty="0" smtClean="0">
                  <a:solidFill>
                    <a:schemeClr val="bg1"/>
                  </a:solidFill>
                  <a:latin typeface="Arial"/>
                  <a:cs typeface="Arial"/>
                </a:rPr>
                <a:t> yang</a:t>
              </a:r>
              <a:r>
                <a:rPr sz="2400" spc="44" dirty="0" smtClean="0">
                  <a:solidFill>
                    <a:schemeClr val="bg1"/>
                  </a:solidFill>
                  <a:latin typeface="Arial"/>
                  <a:cs typeface="Arial"/>
                </a:rPr>
                <a:t> </a:t>
              </a:r>
              <a:r>
                <a:rPr sz="2400" dirty="0" err="1" smtClean="0">
                  <a:solidFill>
                    <a:schemeClr val="bg1"/>
                  </a:solidFill>
                  <a:latin typeface="Arial"/>
                  <a:cs typeface="Arial"/>
                </a:rPr>
                <a:t>sama</a:t>
              </a:r>
              <a:endParaRPr sz="2400" dirty="0" smtClean="0">
                <a:solidFill>
                  <a:schemeClr val="bg1"/>
                </a:solidFill>
                <a:latin typeface="Arial"/>
                <a:cs typeface="Arial"/>
              </a:endParaRPr>
            </a:p>
            <a:p>
              <a:pPr marL="313781" indent="-302575" algn="just">
                <a:spcBef>
                  <a:spcPts val="243"/>
                </a:spcBef>
                <a:buChar char="•"/>
                <a:tabLst>
                  <a:tab pos="313221" algn="l"/>
                  <a:tab pos="313781" algn="l"/>
                </a:tabLst>
              </a:pPr>
              <a:r>
                <a:rPr sz="2400" dirty="0" err="1" smtClean="0">
                  <a:solidFill>
                    <a:schemeClr val="bg1"/>
                  </a:solidFill>
                  <a:latin typeface="Arial"/>
                  <a:cs typeface="Arial"/>
                </a:rPr>
                <a:t>misalnya</a:t>
              </a:r>
              <a:r>
                <a:rPr sz="2400" spc="-9" dirty="0" smtClean="0">
                  <a:solidFill>
                    <a:schemeClr val="bg1"/>
                  </a:solidFill>
                  <a:latin typeface="Arial"/>
                  <a:cs typeface="Arial"/>
                </a:rPr>
                <a:t> </a:t>
              </a:r>
              <a:r>
                <a:rPr sz="2400" spc="-4" dirty="0" smtClean="0">
                  <a:solidFill>
                    <a:schemeClr val="bg1"/>
                  </a:solidFill>
                  <a:latin typeface="Arial"/>
                  <a:cs typeface="Arial"/>
                </a:rPr>
                <a:t>Courier</a:t>
              </a:r>
              <a:endParaRPr sz="2400" dirty="0" smtClean="0">
                <a:solidFill>
                  <a:schemeClr val="bg1"/>
                </a:solidFill>
                <a:latin typeface="Arial"/>
                <a:cs typeface="Arial"/>
              </a:endParaRPr>
            </a:p>
            <a:p>
              <a:pPr marL="313781" indent="-302575" algn="just">
                <a:spcBef>
                  <a:spcPts val="256"/>
                </a:spcBef>
                <a:buChar char="•"/>
                <a:tabLst>
                  <a:tab pos="313221" algn="l"/>
                  <a:tab pos="313781" algn="l"/>
                </a:tabLst>
              </a:pPr>
              <a:r>
                <a:rPr sz="2400" spc="-4" dirty="0" err="1" smtClean="0">
                  <a:solidFill>
                    <a:schemeClr val="bg1"/>
                  </a:solidFill>
                  <a:latin typeface="Arial"/>
                  <a:cs typeface="Arial"/>
                </a:rPr>
                <a:t>variabel</a:t>
              </a:r>
              <a:r>
                <a:rPr sz="2400" spc="-4" dirty="0" smtClean="0">
                  <a:solidFill>
                    <a:schemeClr val="bg1"/>
                  </a:solidFill>
                  <a:latin typeface="Arial"/>
                  <a:cs typeface="Arial"/>
                </a:rPr>
                <a:t>-pitch </a:t>
              </a:r>
              <a:r>
                <a:rPr sz="2400" dirty="0" smtClean="0">
                  <a:solidFill>
                    <a:schemeClr val="bg1"/>
                  </a:solidFill>
                  <a:latin typeface="Arial"/>
                  <a:cs typeface="Arial"/>
                </a:rPr>
                <a:t>- </a:t>
              </a:r>
              <a:r>
                <a:rPr sz="2400" spc="-4" dirty="0" err="1" smtClean="0">
                  <a:solidFill>
                    <a:schemeClr val="bg1"/>
                  </a:solidFill>
                  <a:latin typeface="Arial"/>
                  <a:cs typeface="Arial"/>
                </a:rPr>
                <a:t>beberapa</a:t>
              </a:r>
              <a:r>
                <a:rPr sz="2400" spc="-4" dirty="0" smtClean="0">
                  <a:solidFill>
                    <a:schemeClr val="bg1"/>
                  </a:solidFill>
                  <a:latin typeface="Arial"/>
                  <a:cs typeface="Arial"/>
                </a:rPr>
                <a:t> </a:t>
              </a:r>
              <a:r>
                <a:rPr sz="2400" dirty="0" err="1" smtClean="0">
                  <a:solidFill>
                    <a:schemeClr val="bg1"/>
                  </a:solidFill>
                  <a:latin typeface="Arial"/>
                  <a:cs typeface="Arial"/>
                </a:rPr>
                <a:t>karakter</a:t>
              </a:r>
              <a:r>
                <a:rPr sz="2400" dirty="0" smtClean="0">
                  <a:solidFill>
                    <a:schemeClr val="bg1"/>
                  </a:solidFill>
                  <a:latin typeface="Arial"/>
                  <a:cs typeface="Arial"/>
                </a:rPr>
                <a:t> </a:t>
              </a:r>
              <a:r>
                <a:rPr sz="2400" spc="-4" dirty="0" smtClean="0">
                  <a:solidFill>
                    <a:schemeClr val="bg1"/>
                  </a:solidFill>
                  <a:latin typeface="Arial"/>
                  <a:cs typeface="Arial"/>
                </a:rPr>
                <a:t>yang </a:t>
              </a:r>
              <a:r>
                <a:rPr sz="2400" spc="-4" dirty="0" err="1" smtClean="0">
                  <a:solidFill>
                    <a:schemeClr val="bg1"/>
                  </a:solidFill>
                  <a:latin typeface="Arial"/>
                  <a:cs typeface="Arial"/>
                </a:rPr>
                <a:t>lebih</a:t>
              </a:r>
              <a:r>
                <a:rPr sz="2400" spc="44" dirty="0" smtClean="0">
                  <a:solidFill>
                    <a:schemeClr val="bg1"/>
                  </a:solidFill>
                  <a:latin typeface="Arial"/>
                  <a:cs typeface="Arial"/>
                </a:rPr>
                <a:t> </a:t>
              </a:r>
              <a:r>
                <a:rPr sz="2400" spc="-4" dirty="0" err="1" smtClean="0">
                  <a:solidFill>
                    <a:schemeClr val="bg1"/>
                  </a:solidFill>
                  <a:latin typeface="Arial"/>
                  <a:cs typeface="Arial"/>
                </a:rPr>
                <a:t>luas</a:t>
              </a:r>
              <a:endParaRPr sz="2400" dirty="0" smtClean="0">
                <a:solidFill>
                  <a:schemeClr val="bg1"/>
                </a:solidFill>
                <a:latin typeface="Arial"/>
                <a:cs typeface="Arial"/>
              </a:endParaRPr>
            </a:p>
            <a:p>
              <a:pPr marL="313781" indent="-302575" algn="just">
                <a:spcBef>
                  <a:spcPts val="243"/>
                </a:spcBef>
                <a:buChar char="•"/>
                <a:tabLst>
                  <a:tab pos="313221" algn="l"/>
                  <a:tab pos="313781" algn="l"/>
                </a:tabLst>
              </a:pPr>
              <a:r>
                <a:rPr sz="2400" dirty="0" err="1" smtClean="0">
                  <a:solidFill>
                    <a:schemeClr val="bg1"/>
                  </a:solidFill>
                  <a:latin typeface="Arial"/>
                  <a:cs typeface="Arial"/>
                </a:rPr>
                <a:t>misalnya</a:t>
              </a:r>
              <a:r>
                <a:rPr sz="2400" dirty="0" smtClean="0">
                  <a:solidFill>
                    <a:schemeClr val="bg1"/>
                  </a:solidFill>
                  <a:latin typeface="Arial"/>
                  <a:cs typeface="Arial"/>
                </a:rPr>
                <a:t> </a:t>
              </a:r>
              <a:r>
                <a:rPr sz="2400" spc="-4" dirty="0" smtClean="0">
                  <a:solidFill>
                    <a:schemeClr val="bg1"/>
                  </a:solidFill>
                  <a:latin typeface="Arial"/>
                  <a:cs typeface="Arial"/>
                </a:rPr>
                <a:t>Times Roman </a:t>
              </a:r>
              <a:r>
                <a:rPr sz="2400" dirty="0" smtClean="0">
                  <a:solidFill>
                    <a:schemeClr val="bg1"/>
                  </a:solidFill>
                  <a:latin typeface="Arial"/>
                  <a:cs typeface="Arial"/>
                </a:rPr>
                <a:t>- </a:t>
              </a:r>
              <a:r>
                <a:rPr sz="2400" spc="-4" dirty="0" err="1" smtClean="0">
                  <a:solidFill>
                    <a:schemeClr val="bg1"/>
                  </a:solidFill>
                  <a:latin typeface="Arial"/>
                  <a:cs typeface="Arial"/>
                </a:rPr>
                <a:t>bandingkan</a:t>
              </a:r>
              <a:r>
                <a:rPr sz="2400" spc="-4" dirty="0" smtClean="0">
                  <a:solidFill>
                    <a:schemeClr val="bg1"/>
                  </a:solidFill>
                  <a:latin typeface="Arial"/>
                  <a:cs typeface="Arial"/>
                </a:rPr>
                <a:t> </a:t>
              </a:r>
              <a:r>
                <a:rPr sz="2400" spc="18" dirty="0" smtClean="0">
                  <a:solidFill>
                    <a:schemeClr val="bg1"/>
                  </a:solidFill>
                  <a:latin typeface="Arial"/>
                  <a:cs typeface="Arial"/>
                </a:rPr>
                <a:t>'</a:t>
              </a:r>
              <a:r>
                <a:rPr sz="2400" spc="18" dirty="0" err="1" smtClean="0">
                  <a:solidFill>
                    <a:schemeClr val="bg1"/>
                  </a:solidFill>
                  <a:latin typeface="Arial"/>
                  <a:cs typeface="Arial"/>
                </a:rPr>
                <a:t>i</a:t>
              </a:r>
              <a:r>
                <a:rPr sz="2400" spc="18" dirty="0" smtClean="0">
                  <a:solidFill>
                    <a:schemeClr val="bg1"/>
                  </a:solidFill>
                  <a:latin typeface="Arial"/>
                  <a:cs typeface="Arial"/>
                </a:rPr>
                <a:t>' </a:t>
              </a:r>
              <a:r>
                <a:rPr sz="2400" dirty="0" err="1" smtClean="0">
                  <a:solidFill>
                    <a:schemeClr val="bg1"/>
                  </a:solidFill>
                  <a:latin typeface="Arial"/>
                  <a:cs typeface="Arial"/>
                </a:rPr>
                <a:t>dan</a:t>
              </a:r>
              <a:r>
                <a:rPr sz="2400" spc="-66" dirty="0" smtClean="0">
                  <a:solidFill>
                    <a:schemeClr val="bg1"/>
                  </a:solidFill>
                  <a:latin typeface="Arial"/>
                  <a:cs typeface="Arial"/>
                </a:rPr>
                <a:t> </a:t>
              </a:r>
              <a:r>
                <a:rPr sz="2400" dirty="0" smtClean="0">
                  <a:solidFill>
                    <a:schemeClr val="bg1"/>
                  </a:solidFill>
                  <a:latin typeface="Arial"/>
                  <a:cs typeface="Arial"/>
                </a:rPr>
                <a:t>"m“</a:t>
              </a:r>
            </a:p>
            <a:p>
              <a:pPr algn="just">
                <a:spcBef>
                  <a:spcPts val="44"/>
                </a:spcBef>
                <a:buFont typeface="Arial"/>
                <a:buChar char="•"/>
              </a:pPr>
              <a:endParaRPr sz="2800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  <a:p>
              <a:pPr marL="11206" algn="just"/>
              <a:r>
                <a:rPr sz="2400" b="1" spc="-4" dirty="0">
                  <a:solidFill>
                    <a:schemeClr val="bg1"/>
                  </a:solidFill>
                  <a:latin typeface="Arial"/>
                  <a:cs typeface="Arial"/>
                </a:rPr>
                <a:t>Serif atau</a:t>
              </a:r>
              <a:r>
                <a:rPr sz="2400" b="1" dirty="0">
                  <a:solidFill>
                    <a:schemeClr val="bg1"/>
                  </a:solidFill>
                  <a:latin typeface="Arial"/>
                  <a:cs typeface="Arial"/>
                </a:rPr>
                <a:t> </a:t>
              </a:r>
              <a:r>
                <a:rPr sz="2400" b="1" spc="-4" dirty="0">
                  <a:solidFill>
                    <a:schemeClr val="bg1"/>
                  </a:solidFill>
                  <a:latin typeface="Arial"/>
                  <a:cs typeface="Arial"/>
                </a:rPr>
                <a:t>Sans-serif</a:t>
              </a:r>
              <a:endParaRPr sz="2400" dirty="0">
                <a:solidFill>
                  <a:schemeClr val="bg1"/>
                </a:solidFill>
                <a:latin typeface="Arial"/>
                <a:cs typeface="Arial"/>
              </a:endParaRPr>
            </a:p>
            <a:p>
              <a:pPr marL="313781" indent="-302575" algn="just">
                <a:spcBef>
                  <a:spcPts val="256"/>
                </a:spcBef>
                <a:buChar char="•"/>
                <a:tabLst>
                  <a:tab pos="313221" algn="l"/>
                  <a:tab pos="313781" algn="l"/>
                </a:tabLst>
              </a:pPr>
              <a:r>
                <a:rPr sz="2400" spc="-4" dirty="0">
                  <a:solidFill>
                    <a:schemeClr val="bg1"/>
                  </a:solidFill>
                  <a:latin typeface="Arial"/>
                  <a:cs typeface="Arial"/>
                </a:rPr>
                <a:t>sans-serif </a:t>
              </a:r>
              <a:r>
                <a:rPr sz="2400" dirty="0">
                  <a:solidFill>
                    <a:schemeClr val="bg1"/>
                  </a:solidFill>
                  <a:latin typeface="Arial"/>
                  <a:cs typeface="Arial"/>
                </a:rPr>
                <a:t>– </a:t>
              </a:r>
              <a:r>
                <a:rPr sz="2400" spc="-4" dirty="0">
                  <a:solidFill>
                    <a:schemeClr val="bg1"/>
                  </a:solidFill>
                  <a:latin typeface="Arial"/>
                  <a:cs typeface="Arial"/>
                </a:rPr>
                <a:t>coretan berakhir dengan</a:t>
              </a:r>
              <a:r>
                <a:rPr sz="2400" spc="31" dirty="0">
                  <a:solidFill>
                    <a:schemeClr val="bg1"/>
                  </a:solidFill>
                  <a:latin typeface="Arial"/>
                  <a:cs typeface="Arial"/>
                </a:rPr>
                <a:t> </a:t>
              </a:r>
              <a:r>
                <a:rPr sz="2400" dirty="0">
                  <a:solidFill>
                    <a:schemeClr val="bg1"/>
                  </a:solidFill>
                  <a:latin typeface="Arial"/>
                  <a:cs typeface="Arial"/>
                </a:rPr>
                <a:t>persegi</a:t>
              </a:r>
            </a:p>
            <a:p>
              <a:pPr marL="313781" indent="-302575" algn="just">
                <a:spcBef>
                  <a:spcPts val="243"/>
                </a:spcBef>
                <a:buChar char="•"/>
                <a:tabLst>
                  <a:tab pos="313221" algn="l"/>
                  <a:tab pos="313781" algn="l"/>
                </a:tabLst>
              </a:pPr>
              <a:r>
                <a:rPr sz="2400" dirty="0">
                  <a:solidFill>
                    <a:schemeClr val="bg1"/>
                  </a:solidFill>
                  <a:latin typeface="Arial"/>
                  <a:cs typeface="Arial"/>
                </a:rPr>
                <a:t>misalnya</a:t>
              </a:r>
              <a:r>
                <a:rPr sz="2400" spc="-9" dirty="0">
                  <a:solidFill>
                    <a:schemeClr val="bg1"/>
                  </a:solidFill>
                  <a:latin typeface="Arial"/>
                  <a:cs typeface="Arial"/>
                </a:rPr>
                <a:t> </a:t>
              </a:r>
              <a:r>
                <a:rPr sz="2400" dirty="0">
                  <a:solidFill>
                    <a:schemeClr val="bg1"/>
                  </a:solidFill>
                  <a:latin typeface="Arial"/>
                  <a:cs typeface="Arial"/>
                </a:rPr>
                <a:t>Helvetica</a:t>
              </a:r>
            </a:p>
            <a:p>
              <a:pPr marL="313781" indent="-302575" algn="just">
                <a:spcBef>
                  <a:spcPts val="256"/>
                </a:spcBef>
                <a:buChar char="•"/>
                <a:tabLst>
                  <a:tab pos="313221" algn="l"/>
                  <a:tab pos="313781" algn="l"/>
                </a:tabLst>
              </a:pPr>
              <a:r>
                <a:rPr sz="2400" spc="-4" dirty="0">
                  <a:solidFill>
                    <a:schemeClr val="bg1"/>
                  </a:solidFill>
                  <a:latin typeface="Arial"/>
                  <a:cs typeface="Arial"/>
                </a:rPr>
                <a:t>serif </a:t>
              </a:r>
              <a:r>
                <a:rPr sz="2400" dirty="0">
                  <a:solidFill>
                    <a:schemeClr val="bg1"/>
                  </a:solidFill>
                  <a:latin typeface="Arial"/>
                  <a:cs typeface="Arial"/>
                </a:rPr>
                <a:t>- </a:t>
              </a:r>
              <a:r>
                <a:rPr sz="2400" spc="-4" dirty="0">
                  <a:solidFill>
                    <a:schemeClr val="bg1"/>
                  </a:solidFill>
                  <a:latin typeface="Arial"/>
                  <a:cs typeface="Arial"/>
                </a:rPr>
                <a:t>dengan ujung seperti</a:t>
              </a:r>
              <a:r>
                <a:rPr sz="2400" spc="18" dirty="0">
                  <a:solidFill>
                    <a:schemeClr val="bg1"/>
                  </a:solidFill>
                  <a:latin typeface="Arial"/>
                  <a:cs typeface="Arial"/>
                </a:rPr>
                <a:t> </a:t>
              </a:r>
              <a:r>
                <a:rPr sz="2400" spc="-4" dirty="0">
                  <a:solidFill>
                    <a:schemeClr val="bg1"/>
                  </a:solidFill>
                  <a:latin typeface="Arial"/>
                  <a:cs typeface="Arial"/>
                </a:rPr>
                <a:t>terhampar</a:t>
              </a:r>
              <a:endParaRPr sz="2400" dirty="0">
                <a:solidFill>
                  <a:schemeClr val="bg1"/>
                </a:solidFill>
                <a:latin typeface="Arial"/>
                <a:cs typeface="Arial"/>
              </a:endParaRPr>
            </a:p>
            <a:p>
              <a:pPr marL="313781" indent="-302575" algn="just">
                <a:spcBef>
                  <a:spcPts val="243"/>
                </a:spcBef>
                <a:buChar char="•"/>
                <a:tabLst>
                  <a:tab pos="313221" algn="l"/>
                  <a:tab pos="313781" algn="l"/>
                </a:tabLst>
              </a:pPr>
              <a:r>
                <a:rPr sz="2400" dirty="0">
                  <a:solidFill>
                    <a:schemeClr val="bg1"/>
                  </a:solidFill>
                  <a:latin typeface="Arial"/>
                  <a:cs typeface="Arial"/>
                </a:rPr>
                <a:t>misalnya </a:t>
              </a:r>
              <a:r>
                <a:rPr sz="2400" spc="-4" dirty="0">
                  <a:solidFill>
                    <a:schemeClr val="bg1"/>
                  </a:solidFill>
                  <a:latin typeface="Arial"/>
                  <a:cs typeface="Arial"/>
                </a:rPr>
                <a:t>Times Roman atau</a:t>
              </a:r>
              <a:r>
                <a:rPr sz="2400" dirty="0">
                  <a:solidFill>
                    <a:schemeClr val="bg1"/>
                  </a:solidFill>
                  <a:latin typeface="Arial"/>
                  <a:cs typeface="Arial"/>
                </a:rPr>
                <a:t> </a:t>
              </a:r>
              <a:r>
                <a:rPr sz="2400" spc="-4" dirty="0">
                  <a:solidFill>
                    <a:schemeClr val="bg1"/>
                  </a:solidFill>
                  <a:latin typeface="Arial"/>
                  <a:cs typeface="Arial"/>
                </a:rPr>
                <a:t>Palatino</a:t>
              </a:r>
              <a:endParaRPr sz="2400" dirty="0">
                <a:solidFill>
                  <a:schemeClr val="bg1"/>
                </a:solidFill>
                <a:latin typeface="Arial"/>
                <a:cs typeface="Arial"/>
              </a:endParaRPr>
            </a:p>
          </p:txBody>
        </p:sp>
        <p:sp>
          <p:nvSpPr>
            <p:cNvPr id="7" name="object 4"/>
            <p:cNvSpPr/>
            <p:nvPr/>
          </p:nvSpPr>
          <p:spPr>
            <a:xfrm>
              <a:off x="8516471" y="3429000"/>
              <a:ext cx="1143000" cy="2092362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algn="just"/>
              <a:endParaRPr sz="1600"/>
            </a:p>
          </p:txBody>
        </p:sp>
      </p:grpSp>
    </p:spTree>
    <p:extLst>
      <p:ext uri="{BB962C8B-B14F-4D97-AF65-F5344CB8AC3E}">
        <p14:creationId xmlns:p14="http://schemas.microsoft.com/office/powerpoint/2010/main" val="3085794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94970" y="365125"/>
            <a:ext cx="9858829" cy="1325563"/>
          </a:xfrm>
        </p:spPr>
        <p:txBody>
          <a:bodyPr/>
          <a:lstStyle/>
          <a:p>
            <a:pPr algn="ctr"/>
            <a:r>
              <a:rPr lang="id-ID" b="1" dirty="0" smtClean="0">
                <a:solidFill>
                  <a:schemeClr val="bg1"/>
                </a:solidFill>
                <a:latin typeface="Arial"/>
                <a:cs typeface="Arial"/>
              </a:rPr>
              <a:t>Keterbacaan dari Teks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66" y="228420"/>
            <a:ext cx="1104868" cy="1462268"/>
          </a:xfrm>
          <a:prstGeom prst="rect">
            <a:avLst/>
          </a:prstGeom>
        </p:spPr>
      </p:pic>
      <p:sp>
        <p:nvSpPr>
          <p:cNvPr id="8" name="object 3"/>
          <p:cNvSpPr txBox="1"/>
          <p:nvPr/>
        </p:nvSpPr>
        <p:spPr>
          <a:xfrm>
            <a:off x="2872959" y="1986429"/>
            <a:ext cx="7102849" cy="3571838"/>
          </a:xfrm>
          <a:prstGeom prst="rect">
            <a:avLst/>
          </a:prstGeom>
        </p:spPr>
        <p:txBody>
          <a:bodyPr vert="horz" wrap="square" lIns="0" tIns="43143" rIns="0" bIns="0" rtlCol="0">
            <a:spAutoFit/>
          </a:bodyPr>
          <a:lstStyle/>
          <a:p>
            <a:pPr marL="313781" indent="-302575" algn="just">
              <a:spcBef>
                <a:spcPts val="340"/>
              </a:spcBef>
              <a:buChar char="•"/>
              <a:tabLst>
                <a:tab pos="313221" algn="l"/>
                <a:tab pos="313781" algn="l"/>
              </a:tabLst>
            </a:pPr>
            <a:r>
              <a:rPr sz="2118" spc="-4" dirty="0">
                <a:solidFill>
                  <a:schemeClr val="bg1"/>
                </a:solidFill>
                <a:latin typeface="Arial"/>
                <a:cs typeface="Arial"/>
              </a:rPr>
              <a:t>lowercase</a:t>
            </a:r>
            <a:endParaRPr sz="2118" dirty="0">
              <a:solidFill>
                <a:schemeClr val="bg1"/>
              </a:solidFill>
              <a:latin typeface="Arial"/>
              <a:cs typeface="Arial"/>
            </a:endParaRPr>
          </a:p>
          <a:p>
            <a:pPr marL="313781" algn="just">
              <a:spcBef>
                <a:spcPts val="256"/>
              </a:spcBef>
            </a:pPr>
            <a:r>
              <a:rPr sz="2118" spc="-4" dirty="0">
                <a:solidFill>
                  <a:schemeClr val="bg1"/>
                </a:solidFill>
                <a:latin typeface="Arial"/>
                <a:cs typeface="Arial"/>
              </a:rPr>
              <a:t>Mudah </a:t>
            </a:r>
            <a:r>
              <a:rPr sz="2118" dirty="0">
                <a:solidFill>
                  <a:schemeClr val="bg1"/>
                </a:solidFill>
                <a:latin typeface="Arial"/>
                <a:cs typeface="Arial"/>
              </a:rPr>
              <a:t>untuk membaca </a:t>
            </a:r>
            <a:r>
              <a:rPr sz="2118" spc="-4" dirty="0">
                <a:solidFill>
                  <a:schemeClr val="bg1"/>
                </a:solidFill>
                <a:latin typeface="Arial"/>
                <a:cs typeface="Arial"/>
              </a:rPr>
              <a:t>bentuk dari</a:t>
            </a:r>
            <a:r>
              <a:rPr sz="2118" spc="4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118" dirty="0">
                <a:solidFill>
                  <a:schemeClr val="bg1"/>
                </a:solidFill>
                <a:latin typeface="Arial"/>
                <a:cs typeface="Arial"/>
              </a:rPr>
              <a:t>kata-kata</a:t>
            </a:r>
          </a:p>
          <a:p>
            <a:pPr algn="just">
              <a:spcBef>
                <a:spcPts val="44"/>
              </a:spcBef>
            </a:pPr>
            <a:endParaRPr sz="2603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313781" indent="-302575" algn="just">
              <a:buChar char="•"/>
              <a:tabLst>
                <a:tab pos="313221" algn="l"/>
                <a:tab pos="313781" algn="l"/>
              </a:tabLst>
            </a:pPr>
            <a:r>
              <a:rPr sz="2118" spc="-4" dirty="0">
                <a:solidFill>
                  <a:schemeClr val="bg1"/>
                </a:solidFill>
                <a:latin typeface="Arial"/>
                <a:cs typeface="Arial"/>
              </a:rPr>
              <a:t>UPPERCASE</a:t>
            </a:r>
            <a:endParaRPr sz="2118" dirty="0">
              <a:solidFill>
                <a:schemeClr val="bg1"/>
              </a:solidFill>
              <a:latin typeface="Arial"/>
              <a:cs typeface="Arial"/>
            </a:endParaRPr>
          </a:p>
          <a:p>
            <a:pPr marL="313781" marR="315462" algn="just">
              <a:lnSpc>
                <a:spcPts val="2285"/>
              </a:lnSpc>
              <a:spcBef>
                <a:spcPts val="534"/>
              </a:spcBef>
            </a:pPr>
            <a:r>
              <a:rPr sz="2118" spc="-4" dirty="0">
                <a:solidFill>
                  <a:schemeClr val="bg1"/>
                </a:solidFill>
                <a:latin typeface="Arial"/>
                <a:cs typeface="Arial"/>
              </a:rPr>
              <a:t>Lebih baik untuk huruf individual dan </a:t>
            </a:r>
            <a:r>
              <a:rPr sz="2118" dirty="0">
                <a:solidFill>
                  <a:schemeClr val="bg1"/>
                </a:solidFill>
                <a:latin typeface="Arial"/>
                <a:cs typeface="Arial"/>
              </a:rPr>
              <a:t>bukan kata </a:t>
            </a:r>
            <a:r>
              <a:rPr sz="2118" spc="-4" dirty="0">
                <a:solidFill>
                  <a:schemeClr val="bg1"/>
                </a:solidFill>
                <a:latin typeface="Arial"/>
                <a:cs typeface="Arial"/>
              </a:rPr>
              <a:t>Misal  flight number: BA793 </a:t>
            </a:r>
            <a:r>
              <a:rPr sz="2118" dirty="0">
                <a:solidFill>
                  <a:schemeClr val="bg1"/>
                </a:solidFill>
                <a:latin typeface="Arial"/>
                <a:cs typeface="Arial"/>
              </a:rPr>
              <a:t>vs.</a:t>
            </a:r>
            <a:r>
              <a:rPr sz="2118" spc="-4" dirty="0">
                <a:solidFill>
                  <a:schemeClr val="bg1"/>
                </a:solidFill>
                <a:latin typeface="Arial"/>
                <a:cs typeface="Arial"/>
              </a:rPr>
              <a:t> ba793</a:t>
            </a:r>
            <a:endParaRPr sz="2118" dirty="0">
              <a:solidFill>
                <a:schemeClr val="bg1"/>
              </a:solidFill>
              <a:latin typeface="Arial"/>
              <a:cs typeface="Arial"/>
            </a:endParaRPr>
          </a:p>
          <a:p>
            <a:pPr algn="just">
              <a:spcBef>
                <a:spcPts val="13"/>
              </a:spcBef>
            </a:pPr>
            <a:endParaRPr sz="2603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313781" indent="-302575" algn="just">
              <a:buChar char="•"/>
              <a:tabLst>
                <a:tab pos="313221" algn="l"/>
                <a:tab pos="313781" algn="l"/>
              </a:tabLst>
            </a:pPr>
            <a:r>
              <a:rPr sz="2118" spc="-4" dirty="0">
                <a:solidFill>
                  <a:schemeClr val="bg1"/>
                </a:solidFill>
                <a:latin typeface="Arial"/>
                <a:cs typeface="Arial"/>
              </a:rPr>
              <a:t>serif </a:t>
            </a:r>
            <a:r>
              <a:rPr sz="2118" dirty="0">
                <a:solidFill>
                  <a:schemeClr val="bg1"/>
                </a:solidFill>
                <a:latin typeface="Arial"/>
                <a:cs typeface="Arial"/>
              </a:rPr>
              <a:t>fonts</a:t>
            </a:r>
          </a:p>
          <a:p>
            <a:pPr marL="313781" marR="4483" algn="just">
              <a:lnSpc>
                <a:spcPts val="2797"/>
              </a:lnSpc>
              <a:spcBef>
                <a:spcPts val="124"/>
              </a:spcBef>
            </a:pPr>
            <a:r>
              <a:rPr sz="2118" dirty="0">
                <a:solidFill>
                  <a:schemeClr val="bg1"/>
                </a:solidFill>
                <a:latin typeface="Arial"/>
                <a:cs typeface="Arial"/>
              </a:rPr>
              <a:t>Membantu mata </a:t>
            </a:r>
            <a:r>
              <a:rPr sz="2118" spc="-4" dirty="0">
                <a:solidFill>
                  <a:schemeClr val="bg1"/>
                </a:solidFill>
                <a:latin typeface="Arial"/>
                <a:cs typeface="Arial"/>
              </a:rPr>
              <a:t>pada baris </a:t>
            </a:r>
            <a:r>
              <a:rPr sz="2118" dirty="0">
                <a:solidFill>
                  <a:schemeClr val="bg1"/>
                </a:solidFill>
                <a:latin typeface="Arial"/>
                <a:cs typeface="Arial"/>
              </a:rPr>
              <a:t>yang panjang dari teks </a:t>
            </a:r>
            <a:r>
              <a:rPr sz="2118" spc="-4" dirty="0">
                <a:solidFill>
                  <a:schemeClr val="bg1"/>
                </a:solidFill>
                <a:latin typeface="Arial"/>
                <a:cs typeface="Arial"/>
              </a:rPr>
              <a:t>cetak  Tapi </a:t>
            </a:r>
            <a:r>
              <a:rPr sz="2118" dirty="0">
                <a:solidFill>
                  <a:schemeClr val="bg1"/>
                </a:solidFill>
                <a:latin typeface="Arial"/>
                <a:cs typeface="Arial"/>
              </a:rPr>
              <a:t>san </a:t>
            </a:r>
            <a:r>
              <a:rPr sz="2118" spc="-4" dirty="0">
                <a:solidFill>
                  <a:schemeClr val="bg1"/>
                </a:solidFill>
                <a:latin typeface="Arial"/>
                <a:cs typeface="Arial"/>
              </a:rPr>
              <a:t>serif lebih baik </a:t>
            </a:r>
            <a:r>
              <a:rPr sz="2118" dirty="0">
                <a:solidFill>
                  <a:schemeClr val="bg1"/>
                </a:solidFill>
                <a:latin typeface="Arial"/>
                <a:cs typeface="Arial"/>
              </a:rPr>
              <a:t>di</a:t>
            </a:r>
            <a:r>
              <a:rPr sz="2118" spc="18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118" spc="-4" dirty="0">
                <a:solidFill>
                  <a:schemeClr val="bg1"/>
                </a:solidFill>
                <a:latin typeface="Arial"/>
                <a:cs typeface="Arial"/>
              </a:rPr>
              <a:t>layar</a:t>
            </a:r>
            <a:endParaRPr sz="2118" dirty="0">
              <a:solidFill>
                <a:schemeClr val="bg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67206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94970" y="365125"/>
            <a:ext cx="9858829" cy="1325563"/>
          </a:xfrm>
        </p:spPr>
        <p:txBody>
          <a:bodyPr/>
          <a:lstStyle/>
          <a:p>
            <a:pPr algn="ctr"/>
            <a:r>
              <a:rPr lang="id-ID" b="1" dirty="0" smtClean="0">
                <a:solidFill>
                  <a:schemeClr val="bg1"/>
                </a:solidFill>
                <a:latin typeface="Arial"/>
                <a:cs typeface="Arial"/>
              </a:rPr>
              <a:t>Perangkat Haptic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66" y="228420"/>
            <a:ext cx="1104868" cy="1462268"/>
          </a:xfrm>
          <a:prstGeom prst="rect">
            <a:avLst/>
          </a:prstGeom>
        </p:spPr>
      </p:pic>
      <p:sp>
        <p:nvSpPr>
          <p:cNvPr id="5" name="object 3"/>
          <p:cNvSpPr txBox="1"/>
          <p:nvPr/>
        </p:nvSpPr>
        <p:spPr>
          <a:xfrm>
            <a:off x="2467535" y="2058834"/>
            <a:ext cx="6793566" cy="2804581"/>
          </a:xfrm>
          <a:prstGeom prst="rect">
            <a:avLst/>
          </a:prstGeom>
        </p:spPr>
        <p:txBody>
          <a:bodyPr vert="horz" wrap="square" lIns="0" tIns="96931" rIns="0" bIns="0" rtlCol="0">
            <a:spAutoFit/>
          </a:bodyPr>
          <a:lstStyle/>
          <a:p>
            <a:pPr marL="313781" indent="-302575" algn="just">
              <a:lnSpc>
                <a:spcPct val="150000"/>
              </a:lnSpc>
              <a:spcBef>
                <a:spcPts val="763"/>
              </a:spcBef>
              <a:buChar char="•"/>
              <a:tabLst>
                <a:tab pos="313221" algn="l"/>
                <a:tab pos="313781" algn="l"/>
              </a:tabLst>
            </a:pPr>
            <a:r>
              <a:rPr sz="2824" spc="-4" dirty="0">
                <a:solidFill>
                  <a:schemeClr val="bg1"/>
                </a:solidFill>
                <a:latin typeface="Arial"/>
                <a:cs typeface="Arial"/>
              </a:rPr>
              <a:t>Sentuhan dan perasaan itu</a:t>
            </a:r>
            <a:r>
              <a:rPr sz="2824" spc="-71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824" spc="-4" dirty="0">
                <a:solidFill>
                  <a:schemeClr val="bg1"/>
                </a:solidFill>
                <a:latin typeface="Arial"/>
                <a:cs typeface="Arial"/>
              </a:rPr>
              <a:t>penting</a:t>
            </a:r>
            <a:endParaRPr sz="2824" dirty="0">
              <a:solidFill>
                <a:schemeClr val="bg1"/>
              </a:solidFill>
              <a:latin typeface="Arial"/>
              <a:cs typeface="Arial"/>
            </a:endParaRPr>
          </a:p>
          <a:p>
            <a:pPr marL="313781" indent="-302575" algn="just">
              <a:lnSpc>
                <a:spcPct val="150000"/>
              </a:lnSpc>
              <a:spcBef>
                <a:spcPts val="679"/>
              </a:spcBef>
              <a:buChar char="•"/>
              <a:tabLst>
                <a:tab pos="313221" algn="l"/>
                <a:tab pos="313781" algn="l"/>
              </a:tabLst>
            </a:pPr>
            <a:r>
              <a:rPr sz="2824" dirty="0">
                <a:solidFill>
                  <a:schemeClr val="bg1"/>
                </a:solidFill>
                <a:latin typeface="Arial"/>
                <a:cs typeface="Arial"/>
              </a:rPr>
              <a:t>Dalam </a:t>
            </a:r>
            <a:r>
              <a:rPr sz="2824" spc="-4" dirty="0">
                <a:solidFill>
                  <a:schemeClr val="bg1"/>
                </a:solidFill>
                <a:latin typeface="Arial"/>
                <a:cs typeface="Arial"/>
              </a:rPr>
              <a:t>game: </a:t>
            </a:r>
            <a:r>
              <a:rPr sz="2824" spc="-9" dirty="0">
                <a:solidFill>
                  <a:schemeClr val="bg1"/>
                </a:solidFill>
                <a:latin typeface="Arial"/>
                <a:cs typeface="Arial"/>
              </a:rPr>
              <a:t>feedback </a:t>
            </a:r>
            <a:r>
              <a:rPr sz="2824" spc="-4" dirty="0">
                <a:solidFill>
                  <a:schemeClr val="bg1"/>
                </a:solidFill>
                <a:latin typeface="Arial"/>
                <a:cs typeface="Arial"/>
              </a:rPr>
              <a:t>getaran,</a:t>
            </a:r>
            <a:r>
              <a:rPr sz="2824" spc="-79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824" spc="-4" dirty="0">
                <a:solidFill>
                  <a:schemeClr val="bg1"/>
                </a:solidFill>
                <a:latin typeface="Arial"/>
                <a:cs typeface="Arial"/>
              </a:rPr>
              <a:t>tekanan</a:t>
            </a:r>
            <a:endParaRPr sz="2824" dirty="0">
              <a:solidFill>
                <a:schemeClr val="bg1"/>
              </a:solidFill>
              <a:latin typeface="Arial"/>
              <a:cs typeface="Arial"/>
            </a:endParaRPr>
          </a:p>
          <a:p>
            <a:pPr marL="313781" marR="719456" indent="-302575" algn="just">
              <a:lnSpc>
                <a:spcPct val="150000"/>
              </a:lnSpc>
              <a:spcBef>
                <a:spcPts val="666"/>
              </a:spcBef>
              <a:buChar char="•"/>
              <a:tabLst>
                <a:tab pos="313221" algn="l"/>
                <a:tab pos="313781" algn="l"/>
              </a:tabLst>
            </a:pPr>
            <a:r>
              <a:rPr sz="2824" dirty="0">
                <a:solidFill>
                  <a:schemeClr val="bg1"/>
                </a:solidFill>
                <a:latin typeface="Arial"/>
                <a:cs typeface="Arial"/>
              </a:rPr>
              <a:t>Dalam </a:t>
            </a:r>
            <a:r>
              <a:rPr sz="2824" spc="-4" dirty="0">
                <a:solidFill>
                  <a:schemeClr val="bg1"/>
                </a:solidFill>
                <a:latin typeface="Arial"/>
                <a:cs typeface="Arial"/>
              </a:rPr>
              <a:t>simulasi: suasana</a:t>
            </a:r>
            <a:r>
              <a:rPr sz="2824" spc="-75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824" spc="-4" dirty="0">
                <a:solidFill>
                  <a:schemeClr val="bg1"/>
                </a:solidFill>
                <a:latin typeface="Arial"/>
                <a:cs typeface="Arial"/>
              </a:rPr>
              <a:t>instrument  bedah</a:t>
            </a:r>
            <a:endParaRPr sz="2824" dirty="0">
              <a:solidFill>
                <a:schemeClr val="bg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126850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31771" y="2905125"/>
            <a:ext cx="5141685" cy="1325563"/>
          </a:xfrm>
        </p:spPr>
        <p:txBody>
          <a:bodyPr/>
          <a:lstStyle/>
          <a:p>
            <a:pPr algn="ctr"/>
            <a:r>
              <a:rPr lang="id-ID" b="1" dirty="0" smtClean="0">
                <a:solidFill>
                  <a:schemeClr val="bg1"/>
                </a:solidFill>
                <a:latin typeface="Arial"/>
                <a:cs typeface="Arial"/>
              </a:rPr>
              <a:t>Memori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66" y="228420"/>
            <a:ext cx="1104868" cy="1462268"/>
          </a:xfrm>
          <a:prstGeom prst="rect">
            <a:avLst/>
          </a:prstGeom>
        </p:spPr>
      </p:pic>
      <p:sp>
        <p:nvSpPr>
          <p:cNvPr id="6" name="object 3"/>
          <p:cNvSpPr/>
          <p:nvPr/>
        </p:nvSpPr>
        <p:spPr>
          <a:xfrm>
            <a:off x="9738445" y="403412"/>
            <a:ext cx="2151529" cy="605252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588"/>
          </a:p>
        </p:txBody>
      </p:sp>
    </p:spTree>
    <p:extLst>
      <p:ext uri="{BB962C8B-B14F-4D97-AF65-F5344CB8AC3E}">
        <p14:creationId xmlns:p14="http://schemas.microsoft.com/office/powerpoint/2010/main" val="41973502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94970" y="365125"/>
            <a:ext cx="9858829" cy="1325563"/>
          </a:xfrm>
        </p:spPr>
        <p:txBody>
          <a:bodyPr/>
          <a:lstStyle/>
          <a:p>
            <a:pPr algn="ctr"/>
            <a:r>
              <a:rPr lang="id-ID" b="1" dirty="0" smtClean="0">
                <a:solidFill>
                  <a:schemeClr val="bg1"/>
                </a:solidFill>
                <a:latin typeface="Arial"/>
                <a:cs typeface="Arial"/>
              </a:rPr>
              <a:t>Memori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66" y="228420"/>
            <a:ext cx="1104868" cy="1462268"/>
          </a:xfrm>
          <a:prstGeom prst="rect">
            <a:avLst/>
          </a:prstGeom>
        </p:spPr>
      </p:pic>
      <p:sp>
        <p:nvSpPr>
          <p:cNvPr id="6" name="object 3"/>
          <p:cNvSpPr txBox="1"/>
          <p:nvPr/>
        </p:nvSpPr>
        <p:spPr>
          <a:xfrm>
            <a:off x="3075679" y="2067303"/>
            <a:ext cx="7365066" cy="3413197"/>
          </a:xfrm>
          <a:prstGeom prst="rect">
            <a:avLst/>
          </a:prstGeom>
        </p:spPr>
        <p:txBody>
          <a:bodyPr vert="horz" wrap="square" lIns="0" tIns="11766" rIns="0" bIns="0" rtlCol="0">
            <a:spAutoFit/>
          </a:bodyPr>
          <a:lstStyle/>
          <a:p>
            <a:pPr marL="11206" marR="4483">
              <a:spcBef>
                <a:spcPts val="93"/>
              </a:spcBef>
            </a:pPr>
            <a:r>
              <a:rPr sz="2824" spc="-4" dirty="0">
                <a:solidFill>
                  <a:schemeClr val="bg1"/>
                </a:solidFill>
                <a:latin typeface="Arial"/>
                <a:cs typeface="Arial"/>
              </a:rPr>
              <a:t>Komputer memerlukan </a:t>
            </a:r>
            <a:r>
              <a:rPr sz="2824" spc="-4" dirty="0" err="1">
                <a:solidFill>
                  <a:schemeClr val="bg1"/>
                </a:solidFill>
                <a:latin typeface="Arial"/>
                <a:cs typeface="Arial"/>
              </a:rPr>
              <a:t>memori</a:t>
            </a:r>
            <a:r>
              <a:rPr sz="2824" spc="-4" dirty="0">
                <a:solidFill>
                  <a:schemeClr val="bg1"/>
                </a:solidFill>
                <a:latin typeface="Arial"/>
                <a:cs typeface="Arial"/>
              </a:rPr>
              <a:t> sebagai</a:t>
            </a:r>
            <a:r>
              <a:rPr sz="2824" spc="-84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824" spc="-4" dirty="0">
                <a:solidFill>
                  <a:schemeClr val="bg1"/>
                </a:solidFill>
                <a:latin typeface="Arial"/>
                <a:cs typeface="Arial"/>
              </a:rPr>
              <a:t>media  penyimpanan yang </a:t>
            </a:r>
            <a:r>
              <a:rPr sz="2824" dirty="0">
                <a:solidFill>
                  <a:schemeClr val="bg1"/>
                </a:solidFill>
                <a:latin typeface="Arial"/>
                <a:cs typeface="Arial"/>
              </a:rPr>
              <a:t>akan </a:t>
            </a:r>
            <a:r>
              <a:rPr sz="2824" spc="-4" dirty="0">
                <a:solidFill>
                  <a:schemeClr val="bg1"/>
                </a:solidFill>
                <a:latin typeface="Arial"/>
                <a:cs typeface="Arial"/>
              </a:rPr>
              <a:t>digunakan dalam  proses</a:t>
            </a:r>
            <a:r>
              <a:rPr sz="2824" spc="-18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824" spc="-4" dirty="0">
                <a:solidFill>
                  <a:schemeClr val="bg1"/>
                </a:solidFill>
                <a:latin typeface="Arial"/>
                <a:cs typeface="Arial"/>
              </a:rPr>
              <a:t>kerja.</a:t>
            </a:r>
            <a:endParaRPr sz="2824" dirty="0">
              <a:solidFill>
                <a:schemeClr val="bg1"/>
              </a:solidFill>
              <a:latin typeface="Arial"/>
              <a:cs typeface="Arial"/>
            </a:endParaRPr>
          </a:p>
          <a:p>
            <a:pPr marL="11206">
              <a:spcBef>
                <a:spcPts val="666"/>
              </a:spcBef>
            </a:pPr>
            <a:r>
              <a:rPr sz="2824" spc="-4" dirty="0">
                <a:solidFill>
                  <a:schemeClr val="bg1"/>
                </a:solidFill>
                <a:latin typeface="Arial"/>
                <a:cs typeface="Arial"/>
              </a:rPr>
              <a:t>Memori antara </a:t>
            </a:r>
            <a:r>
              <a:rPr sz="2824" spc="-9" dirty="0">
                <a:solidFill>
                  <a:schemeClr val="bg1"/>
                </a:solidFill>
                <a:latin typeface="Arial"/>
                <a:cs typeface="Arial"/>
              </a:rPr>
              <a:t>lain</a:t>
            </a:r>
            <a:r>
              <a:rPr sz="2824" spc="-49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824" spc="-4" dirty="0">
                <a:solidFill>
                  <a:schemeClr val="bg1"/>
                </a:solidFill>
                <a:latin typeface="Arial"/>
                <a:cs typeface="Arial"/>
              </a:rPr>
              <a:t>adalah:</a:t>
            </a:r>
            <a:endParaRPr sz="2824" dirty="0">
              <a:solidFill>
                <a:schemeClr val="bg1"/>
              </a:solidFill>
              <a:latin typeface="Arial"/>
              <a:cs typeface="Arial"/>
            </a:endParaRPr>
          </a:p>
          <a:p>
            <a:pPr marL="336194" indent="-324988">
              <a:spcBef>
                <a:spcPts val="666"/>
              </a:spcBef>
              <a:buChar char="•"/>
              <a:tabLst>
                <a:tab pos="336194" algn="l"/>
                <a:tab pos="336755" algn="l"/>
              </a:tabLst>
            </a:pPr>
            <a:r>
              <a:rPr sz="2824" spc="-4" dirty="0">
                <a:solidFill>
                  <a:schemeClr val="bg1"/>
                </a:solidFill>
                <a:latin typeface="Arial"/>
                <a:cs typeface="Arial"/>
              </a:rPr>
              <a:t>Memori jangka</a:t>
            </a:r>
            <a:r>
              <a:rPr sz="2824" spc="-31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824" spc="-4" dirty="0">
                <a:solidFill>
                  <a:schemeClr val="bg1"/>
                </a:solidFill>
                <a:latin typeface="Arial"/>
                <a:cs typeface="Arial"/>
              </a:rPr>
              <a:t>pendek</a:t>
            </a:r>
            <a:endParaRPr sz="2824" dirty="0">
              <a:solidFill>
                <a:schemeClr val="bg1"/>
              </a:solidFill>
              <a:latin typeface="Arial"/>
              <a:cs typeface="Arial"/>
            </a:endParaRPr>
          </a:p>
          <a:p>
            <a:pPr marL="336194" indent="-324988">
              <a:spcBef>
                <a:spcPts val="679"/>
              </a:spcBef>
              <a:buChar char="•"/>
              <a:tabLst>
                <a:tab pos="336194" algn="l"/>
                <a:tab pos="336755" algn="l"/>
              </a:tabLst>
            </a:pPr>
            <a:r>
              <a:rPr sz="2824" spc="-4" dirty="0">
                <a:solidFill>
                  <a:schemeClr val="bg1"/>
                </a:solidFill>
                <a:latin typeface="Arial"/>
                <a:cs typeface="Arial"/>
              </a:rPr>
              <a:t>Memori jangka</a:t>
            </a:r>
            <a:r>
              <a:rPr sz="2824" spc="-31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824" spc="-4" dirty="0">
                <a:solidFill>
                  <a:schemeClr val="bg1"/>
                </a:solidFill>
                <a:latin typeface="Arial"/>
                <a:cs typeface="Arial"/>
              </a:rPr>
              <a:t>panjang</a:t>
            </a:r>
            <a:endParaRPr sz="2824" dirty="0">
              <a:solidFill>
                <a:schemeClr val="bg1"/>
              </a:solidFill>
              <a:latin typeface="Arial"/>
              <a:cs typeface="Arial"/>
            </a:endParaRPr>
          </a:p>
          <a:p>
            <a:pPr marL="336194" indent="-324988">
              <a:spcBef>
                <a:spcPts val="666"/>
              </a:spcBef>
              <a:buChar char="•"/>
              <a:tabLst>
                <a:tab pos="336194" algn="l"/>
                <a:tab pos="336755" algn="l"/>
              </a:tabLst>
            </a:pPr>
            <a:r>
              <a:rPr sz="2824" spc="-4" dirty="0">
                <a:solidFill>
                  <a:schemeClr val="bg1"/>
                </a:solidFill>
                <a:latin typeface="Arial"/>
                <a:cs typeface="Arial"/>
              </a:rPr>
              <a:t>Virtual</a:t>
            </a:r>
            <a:r>
              <a:rPr sz="2824" spc="-18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824" spc="-4" dirty="0" err="1">
                <a:solidFill>
                  <a:schemeClr val="bg1"/>
                </a:solidFill>
                <a:latin typeface="Arial"/>
                <a:cs typeface="Arial"/>
              </a:rPr>
              <a:t>memori</a:t>
            </a:r>
            <a:endParaRPr sz="2824" dirty="0">
              <a:solidFill>
                <a:schemeClr val="bg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9362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94970" y="365125"/>
            <a:ext cx="9858829" cy="1325563"/>
          </a:xfrm>
        </p:spPr>
        <p:txBody>
          <a:bodyPr/>
          <a:lstStyle/>
          <a:p>
            <a:pPr algn="ctr"/>
            <a:r>
              <a:rPr lang="en-US" b="1" dirty="0" smtClean="0">
                <a:solidFill>
                  <a:schemeClr val="bg1"/>
                </a:solidFill>
                <a:latin typeface="Arial"/>
                <a:cs typeface="Arial"/>
              </a:rPr>
              <a:t>Memori </a:t>
            </a:r>
            <a:r>
              <a:rPr lang="en-US" b="1" dirty="0" err="1" smtClean="0">
                <a:solidFill>
                  <a:schemeClr val="bg1"/>
                </a:solidFill>
                <a:latin typeface="Arial"/>
                <a:cs typeface="Arial"/>
              </a:rPr>
              <a:t>jangka</a:t>
            </a:r>
            <a:r>
              <a:rPr lang="en-US" b="1" dirty="0" smtClean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latin typeface="Arial"/>
                <a:cs typeface="Arial"/>
              </a:rPr>
              <a:t>pendek</a:t>
            </a:r>
            <a:r>
              <a:rPr lang="en-US" b="1" dirty="0" smtClean="0">
                <a:solidFill>
                  <a:schemeClr val="bg1"/>
                </a:solidFill>
                <a:latin typeface="Arial"/>
                <a:cs typeface="Arial"/>
              </a:rPr>
              <a:t>  (short-term memory)</a:t>
            </a:r>
            <a:endParaRPr lang="id-ID" b="1" dirty="0" smtClean="0">
              <a:solidFill>
                <a:schemeClr val="bg1"/>
              </a:solidFill>
              <a:latin typeface="Arial"/>
              <a:cs typeface="Arial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66" y="228420"/>
            <a:ext cx="1104868" cy="1462268"/>
          </a:xfrm>
          <a:prstGeom prst="rect">
            <a:avLst/>
          </a:prstGeom>
        </p:spPr>
      </p:pic>
      <p:sp>
        <p:nvSpPr>
          <p:cNvPr id="5" name="object 3"/>
          <p:cNvSpPr txBox="1"/>
          <p:nvPr/>
        </p:nvSpPr>
        <p:spPr>
          <a:xfrm>
            <a:off x="1669144" y="2016611"/>
            <a:ext cx="9684656" cy="5284893"/>
          </a:xfrm>
          <a:prstGeom prst="rect">
            <a:avLst/>
          </a:prstGeom>
        </p:spPr>
        <p:txBody>
          <a:bodyPr vert="horz" wrap="square" lIns="0" tIns="42022" rIns="0" bIns="0" rtlCol="0">
            <a:spAutoFit/>
          </a:bodyPr>
          <a:lstStyle/>
          <a:p>
            <a:pPr marL="313781" indent="-302575" algn="just">
              <a:lnSpc>
                <a:spcPct val="150000"/>
              </a:lnSpc>
              <a:spcBef>
                <a:spcPts val="331"/>
              </a:spcBef>
              <a:buChar char="•"/>
              <a:tabLst>
                <a:tab pos="313221" algn="l"/>
                <a:tab pos="313781" algn="l"/>
              </a:tabLst>
            </a:pPr>
            <a:r>
              <a:rPr sz="2400" dirty="0">
                <a:solidFill>
                  <a:schemeClr val="bg1"/>
                </a:solidFill>
                <a:latin typeface="Arial"/>
                <a:cs typeface="Arial"/>
              </a:rPr>
              <a:t>Memori jangka </a:t>
            </a:r>
            <a:r>
              <a:rPr sz="2400" spc="-4" dirty="0">
                <a:solidFill>
                  <a:schemeClr val="bg1"/>
                </a:solidFill>
                <a:latin typeface="Arial"/>
                <a:cs typeface="Arial"/>
              </a:rPr>
              <a:t>pendek (</a:t>
            </a:r>
            <a:r>
              <a:rPr sz="2400" i="1" spc="-4" dirty="0">
                <a:solidFill>
                  <a:schemeClr val="bg1"/>
                </a:solidFill>
                <a:latin typeface="Arial"/>
                <a:cs typeface="Arial"/>
              </a:rPr>
              <a:t>short-term memory</a:t>
            </a:r>
            <a:r>
              <a:rPr sz="2400" spc="-4" dirty="0">
                <a:solidFill>
                  <a:schemeClr val="bg1"/>
                </a:solidFill>
                <a:latin typeface="Arial"/>
                <a:cs typeface="Arial"/>
              </a:rPr>
              <a:t>)</a:t>
            </a:r>
            <a:endParaRPr sz="2400" dirty="0">
              <a:solidFill>
                <a:schemeClr val="bg1"/>
              </a:solidFill>
              <a:latin typeface="Arial"/>
              <a:cs typeface="Arial"/>
            </a:endParaRPr>
          </a:p>
          <a:p>
            <a:pPr marL="313781" marR="299773" indent="-302575" algn="just">
              <a:lnSpc>
                <a:spcPct val="150000"/>
              </a:lnSpc>
              <a:spcBef>
                <a:spcPts val="534"/>
              </a:spcBef>
              <a:buChar char="•"/>
              <a:tabLst>
                <a:tab pos="313221" algn="l"/>
                <a:tab pos="313781" algn="l"/>
              </a:tabLst>
            </a:pPr>
            <a:r>
              <a:rPr sz="2400" dirty="0">
                <a:solidFill>
                  <a:schemeClr val="bg1"/>
                </a:solidFill>
                <a:latin typeface="Arial"/>
                <a:cs typeface="Arial"/>
              </a:rPr>
              <a:t>Memori jangka </a:t>
            </a:r>
            <a:r>
              <a:rPr sz="2400" spc="-4" dirty="0">
                <a:solidFill>
                  <a:schemeClr val="bg1"/>
                </a:solidFill>
                <a:latin typeface="Arial"/>
                <a:cs typeface="Arial"/>
              </a:rPr>
              <a:t>pendek di dalam </a:t>
            </a:r>
            <a:r>
              <a:rPr sz="2400" dirty="0">
                <a:solidFill>
                  <a:schemeClr val="bg1"/>
                </a:solidFill>
                <a:latin typeface="Arial"/>
                <a:cs typeface="Arial"/>
              </a:rPr>
              <a:t>sistem </a:t>
            </a:r>
            <a:r>
              <a:rPr sz="2400" spc="-4" dirty="0">
                <a:solidFill>
                  <a:schemeClr val="bg1"/>
                </a:solidFill>
                <a:latin typeface="Arial"/>
                <a:cs typeface="Arial"/>
              </a:rPr>
              <a:t>komputer berupa  Random Access Memory (RAM). Disebut </a:t>
            </a:r>
            <a:r>
              <a:rPr sz="2400" spc="-4" dirty="0" err="1">
                <a:solidFill>
                  <a:schemeClr val="bg1"/>
                </a:solidFill>
                <a:latin typeface="Arial"/>
                <a:cs typeface="Arial"/>
              </a:rPr>
              <a:t>juga</a:t>
            </a:r>
            <a:r>
              <a:rPr sz="2400" spc="-4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400" spc="-4" dirty="0" smtClean="0">
                <a:solidFill>
                  <a:schemeClr val="bg1"/>
                </a:solidFill>
                <a:latin typeface="Arial"/>
                <a:cs typeface="Arial"/>
              </a:rPr>
              <a:t>main </a:t>
            </a:r>
            <a:r>
              <a:rPr sz="2400" dirty="0">
                <a:solidFill>
                  <a:schemeClr val="bg1"/>
                </a:solidFill>
                <a:latin typeface="Arial"/>
                <a:cs typeface="Arial"/>
              </a:rPr>
              <a:t>memory, </a:t>
            </a:r>
            <a:r>
              <a:rPr sz="2400" spc="-4" dirty="0">
                <a:solidFill>
                  <a:schemeClr val="bg1"/>
                </a:solidFill>
                <a:latin typeface="Arial"/>
                <a:cs typeface="Arial"/>
              </a:rPr>
              <a:t>internal</a:t>
            </a:r>
            <a:r>
              <a:rPr sz="2400" spc="-18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chemeClr val="bg1"/>
                </a:solidFill>
                <a:latin typeface="Arial"/>
                <a:cs typeface="Arial"/>
              </a:rPr>
              <a:t>memory</a:t>
            </a:r>
          </a:p>
          <a:p>
            <a:pPr marL="313781" indent="-302575" algn="just">
              <a:lnSpc>
                <a:spcPct val="150000"/>
              </a:lnSpc>
              <a:spcBef>
                <a:spcPts val="212"/>
              </a:spcBef>
              <a:buChar char="•"/>
              <a:tabLst>
                <a:tab pos="313221" algn="l"/>
                <a:tab pos="313781" algn="l"/>
              </a:tabLst>
            </a:pPr>
            <a:r>
              <a:rPr sz="2400" spc="-4" dirty="0">
                <a:solidFill>
                  <a:schemeClr val="bg1"/>
                </a:solidFill>
                <a:latin typeface="Arial"/>
                <a:cs typeface="Arial"/>
              </a:rPr>
              <a:t>Terbuat </a:t>
            </a:r>
            <a:r>
              <a:rPr sz="2400" dirty="0">
                <a:solidFill>
                  <a:schemeClr val="bg1"/>
                </a:solidFill>
                <a:latin typeface="Arial"/>
                <a:cs typeface="Arial"/>
              </a:rPr>
              <a:t>dari </a:t>
            </a:r>
            <a:r>
              <a:rPr sz="2400" spc="-4" dirty="0">
                <a:solidFill>
                  <a:schemeClr val="bg1"/>
                </a:solidFill>
                <a:latin typeface="Arial"/>
                <a:cs typeface="Arial"/>
              </a:rPr>
              <a:t>chip</a:t>
            </a:r>
            <a:r>
              <a:rPr sz="2400" dirty="0">
                <a:solidFill>
                  <a:schemeClr val="bg1"/>
                </a:solidFill>
                <a:latin typeface="Arial"/>
                <a:cs typeface="Arial"/>
              </a:rPr>
              <a:t> silikon</a:t>
            </a:r>
          </a:p>
          <a:p>
            <a:pPr marL="313781" indent="-302575" algn="just">
              <a:lnSpc>
                <a:spcPct val="150000"/>
              </a:lnSpc>
              <a:spcBef>
                <a:spcPts val="256"/>
              </a:spcBef>
              <a:buChar char="•"/>
              <a:tabLst>
                <a:tab pos="313221" algn="l"/>
                <a:tab pos="313781" algn="l"/>
              </a:tabLst>
            </a:pPr>
            <a:r>
              <a:rPr sz="2400" spc="-4" dirty="0">
                <a:solidFill>
                  <a:schemeClr val="bg1"/>
                </a:solidFill>
                <a:latin typeface="Arial"/>
                <a:cs typeface="Arial"/>
              </a:rPr>
              <a:t>Waktu aksesnya sangat cepat, yaitu 100 </a:t>
            </a:r>
            <a:r>
              <a:rPr sz="2400" dirty="0">
                <a:solidFill>
                  <a:schemeClr val="bg1"/>
                </a:solidFill>
                <a:latin typeface="Arial"/>
                <a:cs typeface="Arial"/>
              </a:rPr>
              <a:t>nano-second</a:t>
            </a:r>
            <a:r>
              <a:rPr sz="2400" spc="4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chemeClr val="bg1"/>
                </a:solidFill>
                <a:latin typeface="Arial"/>
                <a:cs typeface="Arial"/>
              </a:rPr>
              <a:t>(ns).</a:t>
            </a:r>
          </a:p>
          <a:p>
            <a:pPr marL="313781" marR="252146" indent="-302575" algn="just">
              <a:lnSpc>
                <a:spcPct val="150000"/>
              </a:lnSpc>
              <a:spcBef>
                <a:spcPts val="529"/>
              </a:spcBef>
              <a:buChar char="•"/>
              <a:tabLst>
                <a:tab pos="313221" algn="l"/>
                <a:tab pos="313781" algn="l"/>
              </a:tabLst>
            </a:pPr>
            <a:r>
              <a:rPr sz="2400" dirty="0">
                <a:solidFill>
                  <a:schemeClr val="bg1"/>
                </a:solidFill>
                <a:latin typeface="Arial"/>
                <a:cs typeface="Arial"/>
              </a:rPr>
              <a:t>Memori </a:t>
            </a:r>
            <a:r>
              <a:rPr sz="2400" spc="-4" dirty="0">
                <a:solidFill>
                  <a:schemeClr val="bg1"/>
                </a:solidFill>
                <a:latin typeface="Arial"/>
                <a:cs typeface="Arial"/>
              </a:rPr>
              <a:t>ini bersifat volatile, yang artinya </a:t>
            </a:r>
            <a:r>
              <a:rPr sz="2400" dirty="0" err="1">
                <a:solidFill>
                  <a:schemeClr val="bg1"/>
                </a:solidFill>
                <a:latin typeface="Arial"/>
                <a:cs typeface="Arial"/>
              </a:rPr>
              <a:t>informasi</a:t>
            </a:r>
            <a:r>
              <a:rPr sz="240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400" spc="-4" dirty="0" err="1" smtClean="0">
                <a:solidFill>
                  <a:schemeClr val="bg1"/>
                </a:solidFill>
                <a:latin typeface="Arial"/>
                <a:cs typeface="Arial"/>
              </a:rPr>
              <a:t>akan</a:t>
            </a:r>
            <a:r>
              <a:rPr sz="2400" spc="-4" dirty="0" smtClean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400" spc="-4" dirty="0">
                <a:solidFill>
                  <a:schemeClr val="bg1"/>
                </a:solidFill>
                <a:latin typeface="Arial"/>
                <a:cs typeface="Arial"/>
              </a:rPr>
              <a:t>hilang </a:t>
            </a:r>
            <a:r>
              <a:rPr sz="2400" dirty="0">
                <a:solidFill>
                  <a:schemeClr val="bg1"/>
                </a:solidFill>
                <a:latin typeface="Arial"/>
                <a:cs typeface="Arial"/>
              </a:rPr>
              <a:t>bila </a:t>
            </a:r>
            <a:r>
              <a:rPr sz="2400" spc="-4" dirty="0">
                <a:solidFill>
                  <a:schemeClr val="bg1"/>
                </a:solidFill>
                <a:latin typeface="Arial"/>
                <a:cs typeface="Arial"/>
              </a:rPr>
              <a:t>tidak ada </a:t>
            </a:r>
            <a:r>
              <a:rPr sz="2400" dirty="0">
                <a:solidFill>
                  <a:schemeClr val="bg1"/>
                </a:solidFill>
                <a:latin typeface="Arial"/>
                <a:cs typeface="Arial"/>
              </a:rPr>
              <a:t>daya </a:t>
            </a:r>
            <a:r>
              <a:rPr sz="2400" spc="-4" dirty="0">
                <a:solidFill>
                  <a:schemeClr val="bg1"/>
                </a:solidFill>
                <a:latin typeface="Arial"/>
                <a:cs typeface="Arial"/>
              </a:rPr>
              <a:t>listrik atau komputer</a:t>
            </a:r>
            <a:r>
              <a:rPr sz="2400" spc="119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400" spc="-4" dirty="0">
                <a:solidFill>
                  <a:schemeClr val="bg1"/>
                </a:solidFill>
                <a:latin typeface="Arial"/>
                <a:cs typeface="Arial"/>
              </a:rPr>
              <a:t>dimatikan.</a:t>
            </a:r>
            <a:endParaRPr sz="2400" dirty="0">
              <a:solidFill>
                <a:schemeClr val="bg1"/>
              </a:solidFill>
              <a:latin typeface="Arial"/>
              <a:cs typeface="Arial"/>
            </a:endParaRPr>
          </a:p>
          <a:p>
            <a:pPr marL="313781" marR="866261" indent="-302575" algn="just">
              <a:lnSpc>
                <a:spcPct val="150000"/>
              </a:lnSpc>
              <a:spcBef>
                <a:spcPts val="521"/>
              </a:spcBef>
              <a:buChar char="•"/>
              <a:tabLst>
                <a:tab pos="313221" algn="l"/>
                <a:tab pos="313781" algn="l"/>
              </a:tabLst>
            </a:pPr>
            <a:r>
              <a:rPr sz="2400" dirty="0">
                <a:solidFill>
                  <a:schemeClr val="bg1"/>
                </a:solidFill>
                <a:latin typeface="Arial"/>
                <a:cs typeface="Arial"/>
              </a:rPr>
              <a:t>Kapasitasnya </a:t>
            </a:r>
            <a:r>
              <a:rPr sz="2400" spc="-4" dirty="0">
                <a:solidFill>
                  <a:schemeClr val="bg1"/>
                </a:solidFill>
                <a:latin typeface="Arial"/>
                <a:cs typeface="Arial"/>
              </a:rPr>
              <a:t>terbilang kecil, yaitu kisaran beberapa  Gigabyte</a:t>
            </a:r>
            <a:endParaRPr sz="2400" dirty="0">
              <a:solidFill>
                <a:schemeClr val="bg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97153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94970" y="365125"/>
            <a:ext cx="9858829" cy="1325563"/>
          </a:xfrm>
        </p:spPr>
        <p:txBody>
          <a:bodyPr/>
          <a:lstStyle/>
          <a:p>
            <a:pPr algn="ctr"/>
            <a:r>
              <a:rPr lang="en-US" b="1" dirty="0" smtClean="0">
                <a:solidFill>
                  <a:schemeClr val="bg1"/>
                </a:solidFill>
                <a:latin typeface="Arial"/>
                <a:cs typeface="Arial"/>
              </a:rPr>
              <a:t>Memori </a:t>
            </a:r>
            <a:r>
              <a:rPr lang="en-US" b="1" dirty="0" err="1" smtClean="0">
                <a:solidFill>
                  <a:schemeClr val="bg1"/>
                </a:solidFill>
                <a:latin typeface="Arial"/>
                <a:cs typeface="Arial"/>
              </a:rPr>
              <a:t>jangka</a:t>
            </a:r>
            <a:r>
              <a:rPr lang="en-US" b="1" dirty="0" smtClean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latin typeface="Arial"/>
                <a:cs typeface="Arial"/>
              </a:rPr>
              <a:t>panjang</a:t>
            </a:r>
            <a:r>
              <a:rPr lang="en-US" b="1" dirty="0" smtClean="0">
                <a:solidFill>
                  <a:schemeClr val="bg1"/>
                </a:solidFill>
                <a:latin typeface="Arial"/>
                <a:cs typeface="Arial"/>
              </a:rPr>
              <a:t>  (long-term memory)</a:t>
            </a:r>
            <a:endParaRPr lang="id-ID" b="1" dirty="0" smtClean="0">
              <a:solidFill>
                <a:schemeClr val="bg1"/>
              </a:solidFill>
              <a:latin typeface="Arial"/>
              <a:cs typeface="Arial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66" y="228420"/>
            <a:ext cx="1104868" cy="1462268"/>
          </a:xfrm>
          <a:prstGeom prst="rect">
            <a:avLst/>
          </a:prstGeom>
        </p:spPr>
      </p:pic>
      <p:sp>
        <p:nvSpPr>
          <p:cNvPr id="6" name="object 3"/>
          <p:cNvSpPr txBox="1"/>
          <p:nvPr/>
        </p:nvSpPr>
        <p:spPr>
          <a:xfrm>
            <a:off x="1654629" y="1898362"/>
            <a:ext cx="9913257" cy="5381259"/>
          </a:xfrm>
          <a:prstGeom prst="rect">
            <a:avLst/>
          </a:prstGeom>
        </p:spPr>
        <p:txBody>
          <a:bodyPr vert="horz" wrap="square" lIns="0" tIns="10646" rIns="0" bIns="0" rtlCol="0">
            <a:spAutoFit/>
          </a:bodyPr>
          <a:lstStyle/>
          <a:p>
            <a:pPr marL="313781" indent="-302575" algn="just">
              <a:lnSpc>
                <a:spcPct val="150000"/>
              </a:lnSpc>
              <a:spcBef>
                <a:spcPts val="84"/>
              </a:spcBef>
              <a:buChar char="•"/>
              <a:tabLst>
                <a:tab pos="313221" algn="l"/>
                <a:tab pos="313781" algn="l"/>
              </a:tabLst>
            </a:pPr>
            <a:r>
              <a:rPr sz="2471" dirty="0">
                <a:solidFill>
                  <a:schemeClr val="bg1"/>
                </a:solidFill>
                <a:latin typeface="Arial"/>
                <a:cs typeface="Arial"/>
              </a:rPr>
              <a:t>Memori jangka panjang (</a:t>
            </a:r>
            <a:r>
              <a:rPr sz="2471" i="1" dirty="0">
                <a:solidFill>
                  <a:schemeClr val="bg1"/>
                </a:solidFill>
                <a:latin typeface="Arial"/>
                <a:cs typeface="Arial"/>
              </a:rPr>
              <a:t>long-term</a:t>
            </a:r>
            <a:r>
              <a:rPr sz="2471" i="1" spc="18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471" i="1" dirty="0">
                <a:solidFill>
                  <a:schemeClr val="bg1"/>
                </a:solidFill>
                <a:latin typeface="Arial"/>
                <a:cs typeface="Arial"/>
              </a:rPr>
              <a:t>memory</a:t>
            </a:r>
            <a:r>
              <a:rPr sz="2471" dirty="0">
                <a:solidFill>
                  <a:schemeClr val="bg1"/>
                </a:solidFill>
                <a:latin typeface="Arial"/>
                <a:cs typeface="Arial"/>
              </a:rPr>
              <a:t>)</a:t>
            </a:r>
          </a:p>
          <a:p>
            <a:pPr marL="313781" marR="215164" indent="-302575" algn="just">
              <a:lnSpc>
                <a:spcPct val="150000"/>
              </a:lnSpc>
              <a:spcBef>
                <a:spcPts val="591"/>
              </a:spcBef>
              <a:buChar char="•"/>
              <a:tabLst>
                <a:tab pos="313221" algn="l"/>
                <a:tab pos="313781" algn="l"/>
              </a:tabLst>
            </a:pPr>
            <a:r>
              <a:rPr sz="2471" dirty="0">
                <a:solidFill>
                  <a:schemeClr val="bg1"/>
                </a:solidFill>
                <a:latin typeface="Arial"/>
                <a:cs typeface="Arial"/>
              </a:rPr>
              <a:t>Memori jangka panjang ini biasa kita sebut </a:t>
            </a:r>
            <a:r>
              <a:rPr sz="2471" spc="-4" dirty="0">
                <a:solidFill>
                  <a:schemeClr val="bg1"/>
                </a:solidFill>
                <a:latin typeface="Arial"/>
                <a:cs typeface="Arial"/>
              </a:rPr>
              <a:t>dengan  </a:t>
            </a:r>
            <a:r>
              <a:rPr sz="2471" dirty="0">
                <a:solidFill>
                  <a:schemeClr val="bg1"/>
                </a:solidFill>
                <a:latin typeface="Arial"/>
                <a:cs typeface="Arial"/>
              </a:rPr>
              <a:t>disk atau disc. </a:t>
            </a:r>
            <a:r>
              <a:rPr sz="2471" spc="-4" dirty="0">
                <a:solidFill>
                  <a:schemeClr val="bg1"/>
                </a:solidFill>
                <a:latin typeface="Arial"/>
                <a:cs typeface="Arial"/>
              </a:rPr>
              <a:t>Disebut </a:t>
            </a:r>
            <a:r>
              <a:rPr sz="2471" dirty="0">
                <a:solidFill>
                  <a:schemeClr val="bg1"/>
                </a:solidFill>
                <a:latin typeface="Arial"/>
                <a:cs typeface="Arial"/>
              </a:rPr>
              <a:t>juga </a:t>
            </a:r>
            <a:r>
              <a:rPr sz="2471" i="1" dirty="0">
                <a:solidFill>
                  <a:schemeClr val="bg1"/>
                </a:solidFill>
                <a:latin typeface="Arial"/>
                <a:cs typeface="Arial"/>
              </a:rPr>
              <a:t>secondary memory,  external memory,</a:t>
            </a:r>
            <a:r>
              <a:rPr sz="2471" i="1" spc="-13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471" i="1" dirty="0">
                <a:solidFill>
                  <a:schemeClr val="bg1"/>
                </a:solidFill>
                <a:latin typeface="Arial"/>
                <a:cs typeface="Arial"/>
              </a:rPr>
              <a:t>storage</a:t>
            </a:r>
            <a:endParaRPr sz="2471" dirty="0">
              <a:solidFill>
                <a:schemeClr val="bg1"/>
              </a:solidFill>
              <a:latin typeface="Arial"/>
              <a:cs typeface="Arial"/>
            </a:endParaRPr>
          </a:p>
          <a:p>
            <a:pPr marL="313781" marR="403433" indent="-302575" algn="just">
              <a:lnSpc>
                <a:spcPct val="150000"/>
              </a:lnSpc>
              <a:spcBef>
                <a:spcPts val="609"/>
              </a:spcBef>
              <a:buChar char="•"/>
              <a:tabLst>
                <a:tab pos="313221" algn="l"/>
                <a:tab pos="313781" algn="l"/>
              </a:tabLst>
            </a:pPr>
            <a:r>
              <a:rPr sz="2471" spc="-4" dirty="0">
                <a:solidFill>
                  <a:schemeClr val="bg1"/>
                </a:solidFill>
                <a:latin typeface="Arial"/>
                <a:cs typeface="Arial"/>
              </a:rPr>
              <a:t>Disk </a:t>
            </a:r>
            <a:r>
              <a:rPr sz="2471" dirty="0">
                <a:solidFill>
                  <a:schemeClr val="bg1"/>
                </a:solidFill>
                <a:latin typeface="Arial"/>
                <a:cs typeface="Arial"/>
              </a:rPr>
              <a:t>merujuk pada </a:t>
            </a:r>
            <a:r>
              <a:rPr sz="2471" spc="-4" dirty="0">
                <a:solidFill>
                  <a:schemeClr val="bg1"/>
                </a:solidFill>
                <a:latin typeface="Arial"/>
                <a:cs typeface="Arial"/>
              </a:rPr>
              <a:t>media </a:t>
            </a:r>
            <a:r>
              <a:rPr sz="2471" dirty="0">
                <a:solidFill>
                  <a:schemeClr val="bg1"/>
                </a:solidFill>
                <a:latin typeface="Arial"/>
                <a:cs typeface="Arial"/>
              </a:rPr>
              <a:t>penyimpanan magnetic  (</a:t>
            </a:r>
            <a:r>
              <a:rPr sz="2471" i="1" dirty="0">
                <a:solidFill>
                  <a:schemeClr val="bg1"/>
                </a:solidFill>
                <a:latin typeface="Arial"/>
                <a:cs typeface="Arial"/>
              </a:rPr>
              <a:t>magnetic disk/storage</a:t>
            </a:r>
            <a:r>
              <a:rPr sz="2471" dirty="0">
                <a:solidFill>
                  <a:schemeClr val="bg1"/>
                </a:solidFill>
                <a:latin typeface="Arial"/>
                <a:cs typeface="Arial"/>
              </a:rPr>
              <a:t>), </a:t>
            </a:r>
            <a:r>
              <a:rPr sz="2471" spc="-4" dirty="0">
                <a:solidFill>
                  <a:schemeClr val="bg1"/>
                </a:solidFill>
                <a:latin typeface="Arial"/>
                <a:cs typeface="Arial"/>
              </a:rPr>
              <a:t>seperti floppy </a:t>
            </a:r>
            <a:r>
              <a:rPr sz="2471" dirty="0">
                <a:solidFill>
                  <a:schemeClr val="bg1"/>
                </a:solidFill>
                <a:latin typeface="Arial"/>
                <a:cs typeface="Arial"/>
              </a:rPr>
              <a:t>disk </a:t>
            </a:r>
            <a:r>
              <a:rPr sz="2471" spc="-4" dirty="0">
                <a:solidFill>
                  <a:schemeClr val="bg1"/>
                </a:solidFill>
                <a:latin typeface="Arial"/>
                <a:cs typeface="Arial"/>
              </a:rPr>
              <a:t>dan  </a:t>
            </a:r>
            <a:r>
              <a:rPr sz="2471" dirty="0">
                <a:solidFill>
                  <a:schemeClr val="bg1"/>
                </a:solidFill>
                <a:latin typeface="Arial"/>
                <a:cs typeface="Arial"/>
              </a:rPr>
              <a:t>harddisk.</a:t>
            </a:r>
          </a:p>
          <a:p>
            <a:pPr marL="313781" marR="284645" indent="-302575" algn="just">
              <a:lnSpc>
                <a:spcPct val="150000"/>
              </a:lnSpc>
              <a:spcBef>
                <a:spcPts val="582"/>
              </a:spcBef>
              <a:buChar char="•"/>
              <a:tabLst>
                <a:tab pos="313221" algn="l"/>
                <a:tab pos="313781" algn="l"/>
              </a:tabLst>
            </a:pPr>
            <a:r>
              <a:rPr sz="2471" spc="-4" dirty="0">
                <a:solidFill>
                  <a:schemeClr val="bg1"/>
                </a:solidFill>
                <a:latin typeface="Arial"/>
                <a:cs typeface="Arial"/>
              </a:rPr>
              <a:t>Disc </a:t>
            </a:r>
            <a:r>
              <a:rPr sz="2471" dirty="0">
                <a:solidFill>
                  <a:schemeClr val="bg1"/>
                </a:solidFill>
                <a:latin typeface="Arial"/>
                <a:cs typeface="Arial"/>
              </a:rPr>
              <a:t>merujuk ke </a:t>
            </a:r>
            <a:r>
              <a:rPr sz="2471" spc="-4" dirty="0">
                <a:solidFill>
                  <a:schemeClr val="bg1"/>
                </a:solidFill>
                <a:latin typeface="Arial"/>
                <a:cs typeface="Arial"/>
              </a:rPr>
              <a:t>media </a:t>
            </a:r>
            <a:r>
              <a:rPr sz="2471" dirty="0">
                <a:solidFill>
                  <a:schemeClr val="bg1"/>
                </a:solidFill>
                <a:latin typeface="Arial"/>
                <a:cs typeface="Arial"/>
              </a:rPr>
              <a:t>penyimpanan optik (</a:t>
            </a:r>
            <a:r>
              <a:rPr sz="2471" i="1" dirty="0">
                <a:solidFill>
                  <a:schemeClr val="bg1"/>
                </a:solidFill>
                <a:latin typeface="Arial"/>
                <a:cs typeface="Arial"/>
              </a:rPr>
              <a:t>optical  disc</a:t>
            </a:r>
            <a:r>
              <a:rPr sz="2471" dirty="0">
                <a:solidFill>
                  <a:schemeClr val="bg1"/>
                </a:solidFill>
                <a:latin typeface="Arial"/>
                <a:cs typeface="Arial"/>
              </a:rPr>
              <a:t>), </a:t>
            </a:r>
            <a:r>
              <a:rPr sz="2471" spc="-4" dirty="0">
                <a:solidFill>
                  <a:schemeClr val="bg1"/>
                </a:solidFill>
                <a:latin typeface="Arial"/>
                <a:cs typeface="Arial"/>
              </a:rPr>
              <a:t>seperti </a:t>
            </a:r>
            <a:r>
              <a:rPr sz="2471" spc="-9" dirty="0">
                <a:solidFill>
                  <a:schemeClr val="bg1"/>
                </a:solidFill>
                <a:latin typeface="Arial"/>
                <a:cs typeface="Arial"/>
              </a:rPr>
              <a:t>CD, </a:t>
            </a:r>
            <a:r>
              <a:rPr sz="2471" spc="-4" dirty="0">
                <a:solidFill>
                  <a:schemeClr val="bg1"/>
                </a:solidFill>
                <a:latin typeface="Arial"/>
                <a:cs typeface="Arial"/>
              </a:rPr>
              <a:t>DVD, BluRay</a:t>
            </a:r>
            <a:r>
              <a:rPr sz="2471" spc="31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471" spc="-4" dirty="0">
                <a:solidFill>
                  <a:schemeClr val="bg1"/>
                </a:solidFill>
                <a:latin typeface="Arial"/>
                <a:cs typeface="Arial"/>
              </a:rPr>
              <a:t>Disc.</a:t>
            </a:r>
            <a:endParaRPr sz="2471" dirty="0">
              <a:solidFill>
                <a:schemeClr val="bg1"/>
              </a:solidFill>
              <a:latin typeface="Arial"/>
              <a:cs typeface="Arial"/>
            </a:endParaRPr>
          </a:p>
          <a:p>
            <a:pPr marL="313781" marR="4483" indent="-302575" algn="just">
              <a:lnSpc>
                <a:spcPct val="150000"/>
              </a:lnSpc>
              <a:spcBef>
                <a:spcPts val="613"/>
              </a:spcBef>
              <a:buChar char="•"/>
              <a:tabLst>
                <a:tab pos="313221" algn="l"/>
                <a:tab pos="313781" algn="l"/>
              </a:tabLst>
            </a:pPr>
            <a:r>
              <a:rPr sz="2471" dirty="0">
                <a:solidFill>
                  <a:schemeClr val="bg1"/>
                </a:solidFill>
                <a:latin typeface="Arial"/>
                <a:cs typeface="Arial"/>
              </a:rPr>
              <a:t>Memori ini </a:t>
            </a:r>
            <a:r>
              <a:rPr sz="2471" spc="-4" dirty="0">
                <a:solidFill>
                  <a:schemeClr val="bg1"/>
                </a:solidFill>
                <a:latin typeface="Arial"/>
                <a:cs typeface="Arial"/>
              </a:rPr>
              <a:t>kapasitasnya </a:t>
            </a:r>
            <a:r>
              <a:rPr sz="2471" dirty="0">
                <a:solidFill>
                  <a:schemeClr val="bg1"/>
                </a:solidFill>
                <a:latin typeface="Arial"/>
                <a:cs typeface="Arial"/>
              </a:rPr>
              <a:t>besar dari puluhan, ratusan  </a:t>
            </a:r>
            <a:r>
              <a:rPr sz="2471" spc="-4" dirty="0">
                <a:solidFill>
                  <a:schemeClr val="bg1"/>
                </a:solidFill>
                <a:latin typeface="Arial"/>
                <a:cs typeface="Arial"/>
              </a:rPr>
              <a:t>Gigabyte </a:t>
            </a:r>
            <a:r>
              <a:rPr sz="2471" dirty="0">
                <a:solidFill>
                  <a:schemeClr val="bg1"/>
                </a:solidFill>
                <a:latin typeface="Arial"/>
                <a:cs typeface="Arial"/>
              </a:rPr>
              <a:t>hingga beberapa</a:t>
            </a:r>
            <a:r>
              <a:rPr sz="2471" spc="49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471" spc="-4" dirty="0">
                <a:solidFill>
                  <a:schemeClr val="bg1"/>
                </a:solidFill>
                <a:latin typeface="Arial"/>
                <a:cs typeface="Arial"/>
              </a:rPr>
              <a:t>Terabyte.</a:t>
            </a:r>
            <a:endParaRPr sz="2471" dirty="0">
              <a:solidFill>
                <a:schemeClr val="bg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3739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94970" y="365125"/>
            <a:ext cx="9858829" cy="1325563"/>
          </a:xfrm>
        </p:spPr>
        <p:txBody>
          <a:bodyPr/>
          <a:lstStyle/>
          <a:p>
            <a:pPr algn="ctr"/>
            <a:r>
              <a:rPr lang="en-US" b="1" dirty="0" smtClean="0">
                <a:solidFill>
                  <a:schemeClr val="bg1"/>
                </a:solidFill>
                <a:latin typeface="Arial"/>
                <a:cs typeface="Arial"/>
              </a:rPr>
              <a:t>Memori Virtual (Virtual Memory)</a:t>
            </a:r>
            <a:endParaRPr lang="id-ID" b="1" dirty="0" smtClean="0">
              <a:solidFill>
                <a:schemeClr val="bg1"/>
              </a:solidFill>
              <a:latin typeface="Arial"/>
              <a:cs typeface="Arial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66" y="228420"/>
            <a:ext cx="1104868" cy="1462268"/>
          </a:xfrm>
          <a:prstGeom prst="rect">
            <a:avLst/>
          </a:prstGeom>
        </p:spPr>
      </p:pic>
      <p:sp>
        <p:nvSpPr>
          <p:cNvPr id="5" name="object 3"/>
          <p:cNvSpPr txBox="1"/>
          <p:nvPr/>
        </p:nvSpPr>
        <p:spPr>
          <a:xfrm>
            <a:off x="2079170" y="1507778"/>
            <a:ext cx="9274629" cy="5223602"/>
          </a:xfrm>
          <a:prstGeom prst="rect">
            <a:avLst/>
          </a:prstGeom>
        </p:spPr>
        <p:txBody>
          <a:bodyPr vert="horz" wrap="square" lIns="0" tIns="82924" rIns="0" bIns="0" rtlCol="0">
            <a:spAutoFit/>
          </a:bodyPr>
          <a:lstStyle/>
          <a:p>
            <a:pPr marL="313781" marR="110944" indent="-302575" algn="just">
              <a:lnSpc>
                <a:spcPct val="150000"/>
              </a:lnSpc>
              <a:spcBef>
                <a:spcPts val="653"/>
              </a:spcBef>
              <a:buChar char="•"/>
              <a:tabLst>
                <a:tab pos="313221" algn="l"/>
                <a:tab pos="313781" algn="l"/>
              </a:tabLst>
            </a:pPr>
            <a:r>
              <a:rPr sz="2400" dirty="0">
                <a:solidFill>
                  <a:schemeClr val="bg1"/>
                </a:solidFill>
                <a:latin typeface="Arial"/>
                <a:cs typeface="Arial"/>
              </a:rPr>
              <a:t>Memori ini digunakan apabila </a:t>
            </a:r>
            <a:r>
              <a:rPr sz="2400" dirty="0" err="1">
                <a:solidFill>
                  <a:schemeClr val="bg1"/>
                </a:solidFill>
                <a:latin typeface="Arial"/>
                <a:cs typeface="Arial"/>
              </a:rPr>
              <a:t>ada</a:t>
            </a:r>
            <a:r>
              <a:rPr sz="240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400" dirty="0" err="1" smtClean="0">
                <a:solidFill>
                  <a:schemeClr val="bg1"/>
                </a:solidFill>
                <a:latin typeface="Arial"/>
                <a:cs typeface="Arial"/>
              </a:rPr>
              <a:t>permasalahan</a:t>
            </a:r>
            <a:r>
              <a:rPr sz="2400" dirty="0" smtClean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chemeClr val="bg1"/>
                </a:solidFill>
                <a:latin typeface="Arial"/>
                <a:cs typeface="Arial"/>
              </a:rPr>
              <a:t>dimana </a:t>
            </a:r>
            <a:r>
              <a:rPr sz="2400" spc="-4" dirty="0">
                <a:solidFill>
                  <a:schemeClr val="bg1"/>
                </a:solidFill>
                <a:latin typeface="Arial"/>
                <a:cs typeface="Arial"/>
              </a:rPr>
              <a:t>komputer </a:t>
            </a:r>
            <a:r>
              <a:rPr sz="2400" dirty="0">
                <a:solidFill>
                  <a:schemeClr val="bg1"/>
                </a:solidFill>
                <a:latin typeface="Arial"/>
                <a:cs typeface="Arial"/>
              </a:rPr>
              <a:t>menjalankan </a:t>
            </a:r>
            <a:r>
              <a:rPr sz="2400" dirty="0" err="1">
                <a:solidFill>
                  <a:schemeClr val="bg1"/>
                </a:solidFill>
                <a:latin typeface="Arial"/>
                <a:cs typeface="Arial"/>
              </a:rPr>
              <a:t>banyak</a:t>
            </a:r>
            <a:r>
              <a:rPr sz="240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400" dirty="0" smtClean="0">
                <a:solidFill>
                  <a:schemeClr val="bg1"/>
                </a:solidFill>
                <a:latin typeface="Arial"/>
                <a:cs typeface="Arial"/>
              </a:rPr>
              <a:t>program </a:t>
            </a:r>
            <a:r>
              <a:rPr sz="2400" dirty="0">
                <a:solidFill>
                  <a:schemeClr val="bg1"/>
                </a:solidFill>
                <a:latin typeface="Arial"/>
                <a:cs typeface="Arial"/>
              </a:rPr>
              <a:t>yang membutuhkan </a:t>
            </a:r>
            <a:r>
              <a:rPr sz="2400" dirty="0" err="1">
                <a:solidFill>
                  <a:schemeClr val="bg1"/>
                </a:solidFill>
                <a:latin typeface="Arial"/>
                <a:cs typeface="Arial"/>
              </a:rPr>
              <a:t>memori</a:t>
            </a:r>
            <a:r>
              <a:rPr sz="2400" dirty="0">
                <a:solidFill>
                  <a:schemeClr val="bg1"/>
                </a:solidFill>
                <a:latin typeface="Arial"/>
                <a:cs typeface="Arial"/>
              </a:rPr>
              <a:t> yang besar sehingga  kebutuhan </a:t>
            </a:r>
            <a:r>
              <a:rPr sz="2400" spc="-4" dirty="0">
                <a:solidFill>
                  <a:schemeClr val="bg1"/>
                </a:solidFill>
                <a:latin typeface="Arial"/>
                <a:cs typeface="Arial"/>
              </a:rPr>
              <a:t>RAM tidak</a:t>
            </a:r>
            <a:r>
              <a:rPr sz="2400" spc="26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chemeClr val="bg1"/>
                </a:solidFill>
                <a:latin typeface="Arial"/>
                <a:cs typeface="Arial"/>
              </a:rPr>
              <a:t>mencukupi.</a:t>
            </a:r>
          </a:p>
          <a:p>
            <a:pPr marL="313781" marR="4483" indent="-302575" algn="just">
              <a:lnSpc>
                <a:spcPct val="150000"/>
              </a:lnSpc>
              <a:spcBef>
                <a:spcPts val="609"/>
              </a:spcBef>
              <a:buChar char="•"/>
              <a:tabLst>
                <a:tab pos="313221" algn="l"/>
                <a:tab pos="313781" algn="l"/>
              </a:tabLst>
            </a:pPr>
            <a:r>
              <a:rPr sz="2400" spc="-4" dirty="0">
                <a:solidFill>
                  <a:schemeClr val="bg1"/>
                </a:solidFill>
                <a:latin typeface="Arial"/>
                <a:cs typeface="Arial"/>
              </a:rPr>
              <a:t>Ketika terjadi </a:t>
            </a:r>
            <a:r>
              <a:rPr sz="2400" dirty="0">
                <a:solidFill>
                  <a:schemeClr val="bg1"/>
                </a:solidFill>
                <a:latin typeface="Arial"/>
                <a:cs typeface="Arial"/>
              </a:rPr>
              <a:t>hal demikian, </a:t>
            </a:r>
            <a:r>
              <a:rPr sz="2400" spc="-4" dirty="0">
                <a:solidFill>
                  <a:schemeClr val="bg1"/>
                </a:solidFill>
                <a:latin typeface="Arial"/>
                <a:cs typeface="Arial"/>
              </a:rPr>
              <a:t>maka </a:t>
            </a:r>
            <a:r>
              <a:rPr sz="2400" spc="-4" dirty="0" err="1">
                <a:solidFill>
                  <a:schemeClr val="bg1"/>
                </a:solidFill>
                <a:latin typeface="Arial"/>
                <a:cs typeface="Arial"/>
              </a:rPr>
              <a:t>komputer</a:t>
            </a:r>
            <a:r>
              <a:rPr sz="2400" spc="-4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400" dirty="0" err="1" smtClean="0">
                <a:solidFill>
                  <a:schemeClr val="bg1"/>
                </a:solidFill>
                <a:latin typeface="Arial"/>
                <a:cs typeface="Arial"/>
              </a:rPr>
              <a:t>akan</a:t>
            </a:r>
            <a:r>
              <a:rPr sz="2400" dirty="0" smtClean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chemeClr val="bg1"/>
                </a:solidFill>
                <a:latin typeface="Arial"/>
                <a:cs typeface="Arial"/>
              </a:rPr>
              <a:t>menyimpan sementara </a:t>
            </a:r>
            <a:r>
              <a:rPr sz="2400" dirty="0" err="1">
                <a:solidFill>
                  <a:schemeClr val="bg1"/>
                </a:solidFill>
                <a:latin typeface="Arial"/>
                <a:cs typeface="Arial"/>
              </a:rPr>
              <a:t>memori</a:t>
            </a:r>
            <a:r>
              <a:rPr sz="2400" dirty="0">
                <a:solidFill>
                  <a:schemeClr val="bg1"/>
                </a:solidFill>
                <a:latin typeface="Arial"/>
                <a:cs typeface="Arial"/>
              </a:rPr>
              <a:t> beberapa program  di dalam </a:t>
            </a:r>
            <a:r>
              <a:rPr sz="2400" i="1" dirty="0">
                <a:solidFill>
                  <a:schemeClr val="bg1"/>
                </a:solidFill>
                <a:latin typeface="Arial"/>
                <a:cs typeface="Arial"/>
              </a:rPr>
              <a:t>disk</a:t>
            </a:r>
            <a:r>
              <a:rPr sz="2400" dirty="0">
                <a:solidFill>
                  <a:schemeClr val="bg1"/>
                </a:solidFill>
                <a:latin typeface="Arial"/>
                <a:cs typeface="Arial"/>
              </a:rPr>
              <a:t>, sehingga secara </a:t>
            </a:r>
            <a:r>
              <a:rPr sz="2400" spc="-4" dirty="0">
                <a:solidFill>
                  <a:schemeClr val="bg1"/>
                </a:solidFill>
                <a:latin typeface="Arial"/>
                <a:cs typeface="Arial"/>
              </a:rPr>
              <a:t>maya </a:t>
            </a:r>
            <a:r>
              <a:rPr sz="2400" dirty="0" err="1">
                <a:solidFill>
                  <a:schemeClr val="bg1"/>
                </a:solidFill>
                <a:latin typeface="Arial"/>
                <a:cs typeface="Arial"/>
              </a:rPr>
              <a:t>akan</a:t>
            </a:r>
            <a:r>
              <a:rPr sz="240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400" spc="-4" dirty="0" err="1" smtClean="0">
                <a:solidFill>
                  <a:schemeClr val="bg1"/>
                </a:solidFill>
                <a:latin typeface="Arial"/>
                <a:cs typeface="Arial"/>
              </a:rPr>
              <a:t>terlihat</a:t>
            </a:r>
            <a:r>
              <a:rPr sz="2400" spc="-4" dirty="0" smtClean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400" spc="-4" dirty="0">
                <a:solidFill>
                  <a:schemeClr val="bg1"/>
                </a:solidFill>
                <a:latin typeface="Arial"/>
                <a:cs typeface="Arial"/>
              </a:rPr>
              <a:t>RAM terlihat </a:t>
            </a:r>
            <a:r>
              <a:rPr sz="2400" dirty="0">
                <a:solidFill>
                  <a:schemeClr val="bg1"/>
                </a:solidFill>
                <a:latin typeface="Arial"/>
                <a:cs typeface="Arial"/>
              </a:rPr>
              <a:t>menjadi lebih</a:t>
            </a:r>
            <a:r>
              <a:rPr sz="2400" spc="31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chemeClr val="bg1"/>
                </a:solidFill>
                <a:latin typeface="Arial"/>
                <a:cs typeface="Arial"/>
              </a:rPr>
              <a:t>besar.</a:t>
            </a:r>
          </a:p>
          <a:p>
            <a:pPr marL="313781" marR="564807" indent="-302575" algn="just">
              <a:lnSpc>
                <a:spcPct val="150000"/>
              </a:lnSpc>
              <a:spcBef>
                <a:spcPts val="596"/>
              </a:spcBef>
              <a:buChar char="•"/>
              <a:tabLst>
                <a:tab pos="313221" algn="l"/>
                <a:tab pos="313781" algn="l"/>
              </a:tabLst>
            </a:pPr>
            <a:r>
              <a:rPr sz="2400" spc="-4" dirty="0">
                <a:solidFill>
                  <a:schemeClr val="bg1"/>
                </a:solidFill>
                <a:latin typeface="Arial"/>
                <a:cs typeface="Arial"/>
              </a:rPr>
              <a:t>Tetapi </a:t>
            </a:r>
            <a:r>
              <a:rPr sz="2400" dirty="0">
                <a:solidFill>
                  <a:schemeClr val="bg1"/>
                </a:solidFill>
                <a:latin typeface="Arial"/>
                <a:cs typeface="Arial"/>
              </a:rPr>
              <a:t>kelemahannya, program </a:t>
            </a:r>
            <a:r>
              <a:rPr sz="2400" spc="-4" dirty="0" err="1">
                <a:solidFill>
                  <a:schemeClr val="bg1"/>
                </a:solidFill>
                <a:latin typeface="Arial"/>
                <a:cs typeface="Arial"/>
              </a:rPr>
              <a:t>tersebut</a:t>
            </a:r>
            <a:r>
              <a:rPr sz="2400" spc="-4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400" dirty="0" err="1" smtClean="0">
                <a:solidFill>
                  <a:schemeClr val="bg1"/>
                </a:solidFill>
                <a:latin typeface="Arial"/>
                <a:cs typeface="Arial"/>
              </a:rPr>
              <a:t>harus</a:t>
            </a:r>
            <a:r>
              <a:rPr sz="2400" dirty="0" smtClean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chemeClr val="bg1"/>
                </a:solidFill>
                <a:latin typeface="Arial"/>
                <a:cs typeface="Arial"/>
              </a:rPr>
              <a:t>dijalankan lagi dengan mengkopi </a:t>
            </a:r>
            <a:r>
              <a:rPr sz="2400" dirty="0" err="1">
                <a:solidFill>
                  <a:schemeClr val="bg1"/>
                </a:solidFill>
                <a:latin typeface="Arial"/>
                <a:cs typeface="Arial"/>
              </a:rPr>
              <a:t>isi</a:t>
            </a:r>
            <a:r>
              <a:rPr sz="240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400" dirty="0" err="1" smtClean="0">
                <a:solidFill>
                  <a:schemeClr val="bg1"/>
                </a:solidFill>
                <a:latin typeface="Arial"/>
                <a:cs typeface="Arial"/>
              </a:rPr>
              <a:t>memori</a:t>
            </a:r>
            <a:r>
              <a:rPr sz="2400" dirty="0" smtClean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400" spc="-4" dirty="0" err="1">
                <a:solidFill>
                  <a:schemeClr val="bg1"/>
                </a:solidFill>
                <a:latin typeface="Arial"/>
                <a:cs typeface="Arial"/>
              </a:rPr>
              <a:t>tersimpan</a:t>
            </a:r>
            <a:r>
              <a:rPr sz="2400" spc="-4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400" dirty="0" smtClean="0">
                <a:solidFill>
                  <a:schemeClr val="bg1"/>
                </a:solidFill>
                <a:latin typeface="Arial"/>
                <a:cs typeface="Arial"/>
              </a:rPr>
              <a:t>di disk </a:t>
            </a:r>
            <a:r>
              <a:rPr sz="2400" dirty="0">
                <a:solidFill>
                  <a:schemeClr val="bg1"/>
                </a:solidFill>
                <a:latin typeface="Arial"/>
                <a:cs typeface="Arial"/>
              </a:rPr>
              <a:t>ke </a:t>
            </a:r>
            <a:r>
              <a:rPr sz="2400" spc="-9" dirty="0">
                <a:solidFill>
                  <a:schemeClr val="bg1"/>
                </a:solidFill>
                <a:latin typeface="Arial"/>
                <a:cs typeface="Arial"/>
              </a:rPr>
              <a:t>RAM, </a:t>
            </a:r>
            <a:r>
              <a:rPr sz="2400" dirty="0">
                <a:solidFill>
                  <a:schemeClr val="bg1"/>
                </a:solidFill>
                <a:latin typeface="Arial"/>
                <a:cs typeface="Arial"/>
              </a:rPr>
              <a:t>sehingga akan  melambatkan</a:t>
            </a:r>
            <a:r>
              <a:rPr sz="2400" spc="9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400" spc="-4" dirty="0">
                <a:solidFill>
                  <a:schemeClr val="bg1"/>
                </a:solidFill>
                <a:latin typeface="Arial"/>
                <a:cs typeface="Arial"/>
              </a:rPr>
              <a:t>prosesnya</a:t>
            </a:r>
            <a:endParaRPr sz="2400" dirty="0">
              <a:solidFill>
                <a:schemeClr val="bg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57559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94970" y="365125"/>
            <a:ext cx="9858829" cy="1325563"/>
          </a:xfrm>
        </p:spPr>
        <p:txBody>
          <a:bodyPr/>
          <a:lstStyle/>
          <a:p>
            <a:pPr algn="ctr"/>
            <a:r>
              <a:rPr lang="en-US" b="1" dirty="0" smtClean="0">
                <a:solidFill>
                  <a:schemeClr val="bg1"/>
                </a:solidFill>
                <a:latin typeface="Arial"/>
                <a:cs typeface="Arial"/>
              </a:rPr>
              <a:t>Kompresi</a:t>
            </a:r>
            <a:endParaRPr lang="id-ID" b="1" dirty="0" smtClean="0">
              <a:solidFill>
                <a:schemeClr val="bg1"/>
              </a:solidFill>
              <a:latin typeface="Arial"/>
              <a:cs typeface="Arial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66" y="228420"/>
            <a:ext cx="1104868" cy="1462268"/>
          </a:xfrm>
          <a:prstGeom prst="rect">
            <a:avLst/>
          </a:prstGeom>
        </p:spPr>
      </p:pic>
      <p:sp>
        <p:nvSpPr>
          <p:cNvPr id="6" name="object 3"/>
          <p:cNvSpPr txBox="1"/>
          <p:nvPr/>
        </p:nvSpPr>
        <p:spPr>
          <a:xfrm>
            <a:off x="1828800" y="1831126"/>
            <a:ext cx="9524999" cy="4595489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313781" marR="4483" indent="-302575" algn="just">
              <a:lnSpc>
                <a:spcPct val="150000"/>
              </a:lnSpc>
              <a:spcBef>
                <a:spcPts val="675"/>
              </a:spcBef>
              <a:buChar char="•"/>
              <a:tabLst>
                <a:tab pos="313221" algn="l"/>
                <a:tab pos="313781" algn="l"/>
              </a:tabLst>
            </a:pPr>
            <a:r>
              <a:rPr sz="2400" spc="-4" dirty="0">
                <a:solidFill>
                  <a:schemeClr val="bg1"/>
                </a:solidFill>
                <a:latin typeface="Arial"/>
                <a:cs typeface="Arial"/>
              </a:rPr>
              <a:t>Kompresi </a:t>
            </a:r>
            <a:r>
              <a:rPr sz="2400" dirty="0">
                <a:solidFill>
                  <a:schemeClr val="bg1"/>
                </a:solidFill>
                <a:latin typeface="Arial"/>
                <a:cs typeface="Arial"/>
              </a:rPr>
              <a:t>diperlukan dalam penyimpanan karena  kapasitas </a:t>
            </a:r>
            <a:r>
              <a:rPr sz="2400" spc="-4" dirty="0">
                <a:solidFill>
                  <a:schemeClr val="bg1"/>
                </a:solidFill>
                <a:latin typeface="Arial"/>
                <a:cs typeface="Arial"/>
              </a:rPr>
              <a:t>media </a:t>
            </a:r>
            <a:r>
              <a:rPr sz="2400" dirty="0">
                <a:solidFill>
                  <a:schemeClr val="bg1"/>
                </a:solidFill>
                <a:latin typeface="Arial"/>
                <a:cs typeface="Arial"/>
              </a:rPr>
              <a:t>penyimpan </a:t>
            </a:r>
            <a:r>
              <a:rPr sz="2400" spc="-4" dirty="0">
                <a:solidFill>
                  <a:schemeClr val="bg1"/>
                </a:solidFill>
                <a:latin typeface="Arial"/>
                <a:cs typeface="Arial"/>
              </a:rPr>
              <a:t>terbatas </a:t>
            </a:r>
            <a:r>
              <a:rPr sz="2400" dirty="0">
                <a:solidFill>
                  <a:schemeClr val="bg1"/>
                </a:solidFill>
                <a:latin typeface="Arial"/>
                <a:cs typeface="Arial"/>
              </a:rPr>
              <a:t>sedangkan  kebutuhan penyimpanan dapat melebihi kapasitas  penyimpanan.</a:t>
            </a:r>
          </a:p>
          <a:p>
            <a:pPr algn="just">
              <a:lnSpc>
                <a:spcPct val="150000"/>
              </a:lnSpc>
              <a:spcBef>
                <a:spcPts val="22"/>
              </a:spcBef>
              <a:buFont typeface="Arial"/>
              <a:buChar char="•"/>
            </a:pPr>
            <a:endParaRPr sz="2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11206" algn="just">
              <a:lnSpc>
                <a:spcPct val="150000"/>
              </a:lnSpc>
            </a:pPr>
            <a:r>
              <a:rPr sz="2400" b="1" spc="-4" dirty="0">
                <a:solidFill>
                  <a:schemeClr val="bg1"/>
                </a:solidFill>
                <a:latin typeface="Arial"/>
                <a:cs typeface="Arial"/>
              </a:rPr>
              <a:t>Terdapat </a:t>
            </a:r>
            <a:r>
              <a:rPr sz="2400" b="1" spc="-9" dirty="0">
                <a:solidFill>
                  <a:schemeClr val="bg1"/>
                </a:solidFill>
                <a:latin typeface="Arial"/>
                <a:cs typeface="Arial"/>
              </a:rPr>
              <a:t>dua </a:t>
            </a:r>
            <a:r>
              <a:rPr sz="2400" b="1" dirty="0">
                <a:solidFill>
                  <a:schemeClr val="bg1"/>
                </a:solidFill>
                <a:latin typeface="Arial"/>
                <a:cs typeface="Arial"/>
              </a:rPr>
              <a:t>macam </a:t>
            </a:r>
            <a:r>
              <a:rPr sz="2400" b="1" spc="-4" dirty="0" err="1">
                <a:solidFill>
                  <a:schemeClr val="bg1"/>
                </a:solidFill>
                <a:latin typeface="Arial"/>
                <a:cs typeface="Arial"/>
              </a:rPr>
              <a:t>kompresi</a:t>
            </a:r>
            <a:r>
              <a:rPr sz="2400" b="1" spc="57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400" b="1" spc="-4" dirty="0">
                <a:solidFill>
                  <a:schemeClr val="bg1"/>
                </a:solidFill>
                <a:latin typeface="Arial"/>
                <a:cs typeface="Arial"/>
              </a:rPr>
              <a:t>yaitu:</a:t>
            </a:r>
            <a:endParaRPr sz="2400" dirty="0">
              <a:solidFill>
                <a:schemeClr val="bg1"/>
              </a:solidFill>
              <a:latin typeface="Arial"/>
              <a:cs typeface="Arial"/>
            </a:endParaRPr>
          </a:p>
          <a:p>
            <a:pPr marL="313781" marR="93014" indent="-302575" algn="just">
              <a:lnSpc>
                <a:spcPct val="150000"/>
              </a:lnSpc>
              <a:spcBef>
                <a:spcPts val="604"/>
              </a:spcBef>
              <a:buFont typeface="Arial"/>
              <a:buChar char="•"/>
              <a:tabLst>
                <a:tab pos="313221" algn="l"/>
                <a:tab pos="313781" algn="l"/>
              </a:tabLst>
            </a:pPr>
            <a:r>
              <a:rPr sz="2400" b="1" spc="-4" dirty="0">
                <a:solidFill>
                  <a:schemeClr val="bg1"/>
                </a:solidFill>
                <a:latin typeface="Arial"/>
                <a:cs typeface="Arial"/>
              </a:rPr>
              <a:t>Lossless, </a:t>
            </a:r>
            <a:r>
              <a:rPr sz="2400" dirty="0">
                <a:solidFill>
                  <a:schemeClr val="bg1"/>
                </a:solidFill>
                <a:latin typeface="Arial"/>
                <a:cs typeface="Arial"/>
              </a:rPr>
              <a:t>umumnya: hasil </a:t>
            </a:r>
            <a:r>
              <a:rPr sz="2400" spc="-4" dirty="0" err="1">
                <a:solidFill>
                  <a:schemeClr val="bg1"/>
                </a:solidFill>
                <a:latin typeface="Arial"/>
                <a:cs typeface="Arial"/>
              </a:rPr>
              <a:t>kompresi</a:t>
            </a:r>
            <a:r>
              <a:rPr sz="2400" spc="-4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chemeClr val="bg1"/>
                </a:solidFill>
                <a:latin typeface="Arial"/>
                <a:cs typeface="Arial"/>
              </a:rPr>
              <a:t>adalah pada  </a:t>
            </a:r>
            <a:r>
              <a:rPr sz="2400" spc="-9" dirty="0">
                <a:solidFill>
                  <a:schemeClr val="bg1"/>
                </a:solidFill>
                <a:latin typeface="Arial"/>
                <a:cs typeface="Arial"/>
              </a:rPr>
              <a:t>file </a:t>
            </a:r>
            <a:r>
              <a:rPr sz="2400" spc="-4" dirty="0">
                <a:solidFill>
                  <a:schemeClr val="bg1"/>
                </a:solidFill>
                <a:latin typeface="Arial"/>
                <a:cs typeface="Arial"/>
              </a:rPr>
              <a:t>GIF </a:t>
            </a:r>
            <a:r>
              <a:rPr sz="2400" dirty="0">
                <a:solidFill>
                  <a:schemeClr val="bg1"/>
                </a:solidFill>
                <a:latin typeface="Arial"/>
                <a:cs typeface="Arial"/>
              </a:rPr>
              <a:t>dan</a:t>
            </a:r>
            <a:r>
              <a:rPr sz="2400" spc="31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400" spc="-9" dirty="0">
                <a:solidFill>
                  <a:schemeClr val="bg1"/>
                </a:solidFill>
                <a:latin typeface="Arial"/>
                <a:cs typeface="Arial"/>
              </a:rPr>
              <a:t>ZIP.</a:t>
            </a:r>
            <a:endParaRPr sz="2400" dirty="0">
              <a:solidFill>
                <a:schemeClr val="bg1"/>
              </a:solidFill>
              <a:latin typeface="Arial"/>
              <a:cs typeface="Arial"/>
            </a:endParaRPr>
          </a:p>
          <a:p>
            <a:pPr marL="313781" marR="77885" indent="-302575" algn="just">
              <a:lnSpc>
                <a:spcPct val="150000"/>
              </a:lnSpc>
              <a:buFont typeface="Arial"/>
              <a:buChar char="•"/>
              <a:tabLst>
                <a:tab pos="313221" algn="l"/>
                <a:tab pos="313781" algn="l"/>
              </a:tabLst>
            </a:pPr>
            <a:r>
              <a:rPr sz="2400" b="1" spc="-4" dirty="0">
                <a:solidFill>
                  <a:schemeClr val="bg1"/>
                </a:solidFill>
                <a:latin typeface="Arial"/>
                <a:cs typeface="Arial"/>
              </a:rPr>
              <a:t>Lossy</a:t>
            </a:r>
            <a:r>
              <a:rPr sz="2400" spc="-4" dirty="0">
                <a:solidFill>
                  <a:schemeClr val="bg1"/>
                </a:solidFill>
                <a:latin typeface="Arial"/>
                <a:cs typeface="Arial"/>
              </a:rPr>
              <a:t>, </a:t>
            </a:r>
            <a:r>
              <a:rPr sz="2400" dirty="0">
                <a:solidFill>
                  <a:schemeClr val="bg1"/>
                </a:solidFill>
                <a:latin typeface="Arial"/>
                <a:cs typeface="Arial"/>
              </a:rPr>
              <a:t>hasil yang diperoleh </a:t>
            </a:r>
            <a:r>
              <a:rPr sz="2400" b="1" spc="-4" dirty="0">
                <a:solidFill>
                  <a:schemeClr val="bg1"/>
                </a:solidFill>
                <a:latin typeface="Arial"/>
                <a:cs typeface="Arial"/>
              </a:rPr>
              <a:t>mirip </a:t>
            </a:r>
            <a:r>
              <a:rPr sz="2400" spc="-4" dirty="0">
                <a:solidFill>
                  <a:schemeClr val="bg1"/>
                </a:solidFill>
                <a:latin typeface="Arial"/>
                <a:cs typeface="Arial"/>
              </a:rPr>
              <a:t>seperti </a:t>
            </a:r>
            <a:r>
              <a:rPr sz="2400" dirty="0">
                <a:solidFill>
                  <a:schemeClr val="bg1"/>
                </a:solidFill>
                <a:latin typeface="Arial"/>
                <a:cs typeface="Arial"/>
              </a:rPr>
              <a:t>aslinya.  Contohnya adalah </a:t>
            </a:r>
            <a:r>
              <a:rPr sz="2400" spc="-9" dirty="0">
                <a:solidFill>
                  <a:schemeClr val="bg1"/>
                </a:solidFill>
                <a:latin typeface="Arial"/>
                <a:cs typeface="Arial"/>
              </a:rPr>
              <a:t>file JPEG </a:t>
            </a:r>
            <a:r>
              <a:rPr sz="2400" dirty="0">
                <a:solidFill>
                  <a:schemeClr val="bg1"/>
                </a:solidFill>
                <a:latin typeface="Arial"/>
                <a:cs typeface="Arial"/>
              </a:rPr>
              <a:t>dan</a:t>
            </a:r>
            <a:r>
              <a:rPr sz="2400" spc="57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400" spc="-4" dirty="0">
                <a:solidFill>
                  <a:schemeClr val="bg1"/>
                </a:solidFill>
                <a:latin typeface="Arial"/>
                <a:cs typeface="Arial"/>
              </a:rPr>
              <a:t>MP3.</a:t>
            </a:r>
            <a:endParaRPr sz="2400" dirty="0">
              <a:solidFill>
                <a:schemeClr val="bg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68767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94970" y="365125"/>
            <a:ext cx="9858829" cy="1325563"/>
          </a:xfrm>
        </p:spPr>
        <p:txBody>
          <a:bodyPr/>
          <a:lstStyle/>
          <a:p>
            <a:pPr algn="ctr"/>
            <a:r>
              <a:rPr lang="en-US" b="1" dirty="0" smtClean="0">
                <a:solidFill>
                  <a:schemeClr val="bg1"/>
                </a:solidFill>
                <a:latin typeface="Arial"/>
                <a:cs typeface="Arial"/>
              </a:rPr>
              <a:t>Format </a:t>
            </a:r>
            <a:r>
              <a:rPr lang="en-US" b="1" dirty="0" err="1" smtClean="0">
                <a:solidFill>
                  <a:schemeClr val="bg1"/>
                </a:solidFill>
                <a:latin typeface="Arial"/>
                <a:cs typeface="Arial"/>
              </a:rPr>
              <a:t>Penyimpanan</a:t>
            </a:r>
            <a:endParaRPr lang="id-ID" b="1" dirty="0" smtClean="0">
              <a:solidFill>
                <a:schemeClr val="bg1"/>
              </a:solidFill>
              <a:latin typeface="Arial"/>
              <a:cs typeface="Arial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66" y="228420"/>
            <a:ext cx="1104868" cy="1462268"/>
          </a:xfrm>
          <a:prstGeom prst="rect">
            <a:avLst/>
          </a:prstGeom>
        </p:spPr>
      </p:pic>
      <p:sp>
        <p:nvSpPr>
          <p:cNvPr id="5" name="object 3"/>
          <p:cNvSpPr txBox="1"/>
          <p:nvPr/>
        </p:nvSpPr>
        <p:spPr>
          <a:xfrm>
            <a:off x="1943492" y="1670041"/>
            <a:ext cx="9290565" cy="4633961"/>
          </a:xfrm>
          <a:prstGeom prst="rect">
            <a:avLst/>
          </a:prstGeom>
        </p:spPr>
        <p:txBody>
          <a:bodyPr vert="horz" wrap="square" lIns="0" tIns="47625" rIns="0" bIns="0" rtlCol="0">
            <a:spAutoFit/>
          </a:bodyPr>
          <a:lstStyle/>
          <a:p>
            <a:pPr marL="313781" marR="801263" indent="-302575" algn="just">
              <a:lnSpc>
                <a:spcPct val="150000"/>
              </a:lnSpc>
              <a:spcBef>
                <a:spcPts val="375"/>
              </a:spcBef>
              <a:buChar char="•"/>
              <a:tabLst>
                <a:tab pos="313781" algn="l"/>
              </a:tabLst>
            </a:pPr>
            <a:r>
              <a:rPr sz="2400" spc="-4" dirty="0">
                <a:solidFill>
                  <a:schemeClr val="bg1"/>
                </a:solidFill>
                <a:latin typeface="Arial"/>
                <a:cs typeface="Arial"/>
              </a:rPr>
              <a:t>Untuk </a:t>
            </a:r>
            <a:r>
              <a:rPr sz="2400" dirty="0">
                <a:solidFill>
                  <a:schemeClr val="bg1"/>
                </a:solidFill>
                <a:latin typeface="Arial"/>
                <a:cs typeface="Arial"/>
              </a:rPr>
              <a:t>media </a:t>
            </a:r>
            <a:r>
              <a:rPr sz="2400" spc="-4" dirty="0">
                <a:solidFill>
                  <a:schemeClr val="bg1"/>
                </a:solidFill>
                <a:latin typeface="Arial"/>
                <a:cs typeface="Arial"/>
              </a:rPr>
              <a:t>seperti gambar </a:t>
            </a:r>
            <a:r>
              <a:rPr sz="2400" dirty="0">
                <a:solidFill>
                  <a:schemeClr val="bg1"/>
                </a:solidFill>
                <a:latin typeface="Arial"/>
                <a:cs typeface="Arial"/>
              </a:rPr>
              <a:t>dan audio video</a:t>
            </a:r>
            <a:r>
              <a:rPr sz="2400" dirty="0" smtClean="0">
                <a:solidFill>
                  <a:schemeClr val="bg1"/>
                </a:solidFill>
                <a:latin typeface="Arial"/>
                <a:cs typeface="Arial"/>
              </a:rPr>
              <a:t>, </a:t>
            </a:r>
            <a:r>
              <a:rPr sz="2400" spc="-4" dirty="0">
                <a:solidFill>
                  <a:schemeClr val="bg1"/>
                </a:solidFill>
                <a:latin typeface="Arial"/>
                <a:cs typeface="Arial"/>
              </a:rPr>
              <a:t>format </a:t>
            </a:r>
            <a:r>
              <a:rPr sz="2400" dirty="0" smtClean="0">
                <a:solidFill>
                  <a:schemeClr val="bg1"/>
                </a:solidFill>
                <a:latin typeface="Arial"/>
                <a:cs typeface="Arial"/>
              </a:rPr>
              <a:t>yang </a:t>
            </a:r>
            <a:r>
              <a:rPr sz="2400" dirty="0" err="1" smtClean="0">
                <a:solidFill>
                  <a:schemeClr val="bg1"/>
                </a:solidFill>
                <a:latin typeface="Arial"/>
                <a:cs typeface="Arial"/>
              </a:rPr>
              <a:t>umum</a:t>
            </a:r>
            <a:r>
              <a:rPr sz="2400" dirty="0" smtClean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chemeClr val="bg1"/>
                </a:solidFill>
                <a:latin typeface="Arial"/>
                <a:cs typeface="Arial"/>
              </a:rPr>
              <a:t>digunakan adalah sebagai  berikut:</a:t>
            </a:r>
          </a:p>
          <a:p>
            <a:pPr marL="313781" marR="4483" indent="-302575" algn="just">
              <a:lnSpc>
                <a:spcPct val="150000"/>
              </a:lnSpc>
              <a:spcBef>
                <a:spcPts val="635"/>
              </a:spcBef>
              <a:buChar char="•"/>
              <a:tabLst>
                <a:tab pos="313221" algn="l"/>
                <a:tab pos="313781" algn="l"/>
              </a:tabLst>
            </a:pPr>
            <a:r>
              <a:rPr sz="2400" spc="-4" dirty="0">
                <a:solidFill>
                  <a:schemeClr val="bg1"/>
                </a:solidFill>
                <a:latin typeface="Arial"/>
                <a:cs typeface="Arial"/>
              </a:rPr>
              <a:t>Untuk </a:t>
            </a:r>
            <a:r>
              <a:rPr sz="2400" dirty="0">
                <a:solidFill>
                  <a:schemeClr val="bg1"/>
                </a:solidFill>
                <a:latin typeface="Arial"/>
                <a:cs typeface="Arial"/>
              </a:rPr>
              <a:t>gambar, banyak </a:t>
            </a:r>
            <a:r>
              <a:rPr sz="2400" spc="-4" dirty="0" err="1">
                <a:solidFill>
                  <a:schemeClr val="bg1"/>
                </a:solidFill>
                <a:latin typeface="Arial"/>
                <a:cs typeface="Arial"/>
              </a:rPr>
              <a:t>tersedia</a:t>
            </a:r>
            <a:r>
              <a:rPr sz="2400" spc="-4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400" spc="-4" dirty="0" smtClean="0">
                <a:solidFill>
                  <a:schemeClr val="bg1"/>
                </a:solidFill>
                <a:latin typeface="Arial"/>
                <a:cs typeface="Arial"/>
              </a:rPr>
              <a:t>format </a:t>
            </a:r>
            <a:r>
              <a:rPr sz="2400" dirty="0">
                <a:solidFill>
                  <a:schemeClr val="bg1"/>
                </a:solidFill>
                <a:latin typeface="Arial"/>
                <a:cs typeface="Arial"/>
              </a:rPr>
              <a:t>penyimpanan </a:t>
            </a:r>
            <a:r>
              <a:rPr sz="2400" spc="-4" dirty="0">
                <a:solidFill>
                  <a:schemeClr val="bg1"/>
                </a:solidFill>
                <a:latin typeface="Arial"/>
                <a:cs typeface="Arial"/>
              </a:rPr>
              <a:t>seperti </a:t>
            </a:r>
            <a:r>
              <a:rPr sz="2400" spc="-9" dirty="0">
                <a:solidFill>
                  <a:schemeClr val="bg1"/>
                </a:solidFill>
                <a:latin typeface="Arial"/>
                <a:cs typeface="Arial"/>
              </a:rPr>
              <a:t>GIF, JPEG, PNG, TIFF, PICT</a:t>
            </a:r>
            <a:r>
              <a:rPr sz="2400" spc="-9" dirty="0" smtClean="0">
                <a:solidFill>
                  <a:schemeClr val="bg1"/>
                </a:solidFill>
                <a:latin typeface="Arial"/>
                <a:cs typeface="Arial"/>
              </a:rPr>
              <a:t>, </a:t>
            </a:r>
            <a:r>
              <a:rPr sz="2400" dirty="0">
                <a:solidFill>
                  <a:schemeClr val="bg1"/>
                </a:solidFill>
                <a:latin typeface="Arial"/>
                <a:cs typeface="Arial"/>
              </a:rPr>
              <a:t>dll. </a:t>
            </a:r>
            <a:r>
              <a:rPr sz="2400" spc="-4" dirty="0">
                <a:solidFill>
                  <a:schemeClr val="bg1"/>
                </a:solidFill>
                <a:latin typeface="Arial"/>
                <a:cs typeface="Arial"/>
              </a:rPr>
              <a:t>Banyaknya format </a:t>
            </a:r>
            <a:r>
              <a:rPr sz="2400" dirty="0">
                <a:solidFill>
                  <a:schemeClr val="bg1"/>
                </a:solidFill>
                <a:latin typeface="Arial"/>
                <a:cs typeface="Arial"/>
              </a:rPr>
              <a:t>ini juga </a:t>
            </a:r>
            <a:r>
              <a:rPr sz="2400" dirty="0" err="1">
                <a:solidFill>
                  <a:schemeClr val="bg1"/>
                </a:solidFill>
                <a:latin typeface="Arial"/>
                <a:cs typeface="Arial"/>
              </a:rPr>
              <a:t>memiliki</a:t>
            </a:r>
            <a:r>
              <a:rPr sz="240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400" spc="-4" dirty="0" err="1" smtClean="0">
                <a:solidFill>
                  <a:schemeClr val="bg1"/>
                </a:solidFill>
                <a:latin typeface="Arial"/>
                <a:cs typeface="Arial"/>
              </a:rPr>
              <a:t>teknik-teknik</a:t>
            </a:r>
            <a:r>
              <a:rPr sz="2400" spc="-4" dirty="0" smtClean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400" spc="-4" dirty="0" err="1">
                <a:solidFill>
                  <a:schemeClr val="bg1"/>
                </a:solidFill>
                <a:latin typeface="Arial"/>
                <a:cs typeface="Arial"/>
              </a:rPr>
              <a:t>kompresi</a:t>
            </a:r>
            <a:r>
              <a:rPr sz="2400" spc="-4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chemeClr val="bg1"/>
                </a:solidFill>
                <a:latin typeface="Arial"/>
                <a:cs typeface="Arial"/>
              </a:rPr>
              <a:t>yang</a:t>
            </a:r>
            <a:r>
              <a:rPr sz="2400" spc="26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chemeClr val="bg1"/>
                </a:solidFill>
                <a:latin typeface="Arial"/>
                <a:cs typeface="Arial"/>
              </a:rPr>
              <a:t>berbeda.</a:t>
            </a:r>
          </a:p>
          <a:p>
            <a:pPr marL="313781" marR="28576" indent="-302575" algn="just">
              <a:lnSpc>
                <a:spcPct val="150000"/>
              </a:lnSpc>
              <a:spcBef>
                <a:spcPts val="618"/>
              </a:spcBef>
              <a:buChar char="•"/>
              <a:tabLst>
                <a:tab pos="313221" algn="l"/>
                <a:tab pos="313781" algn="l"/>
              </a:tabLst>
            </a:pPr>
            <a:r>
              <a:rPr sz="2400" spc="-4" dirty="0">
                <a:solidFill>
                  <a:schemeClr val="bg1"/>
                </a:solidFill>
                <a:latin typeface="Arial"/>
                <a:cs typeface="Arial"/>
              </a:rPr>
              <a:t>Untuk </a:t>
            </a:r>
            <a:r>
              <a:rPr sz="2400" dirty="0">
                <a:solidFill>
                  <a:schemeClr val="bg1"/>
                </a:solidFill>
                <a:latin typeface="Arial"/>
                <a:cs typeface="Arial"/>
              </a:rPr>
              <a:t>audio/video, banyak </a:t>
            </a:r>
            <a:r>
              <a:rPr sz="2400" spc="-4" dirty="0">
                <a:solidFill>
                  <a:schemeClr val="bg1"/>
                </a:solidFill>
                <a:latin typeface="Arial"/>
                <a:cs typeface="Arial"/>
              </a:rPr>
              <a:t>tersedia format </a:t>
            </a:r>
            <a:r>
              <a:rPr sz="2400" dirty="0" err="1" smtClean="0">
                <a:solidFill>
                  <a:schemeClr val="bg1"/>
                </a:solidFill>
                <a:latin typeface="Arial"/>
                <a:cs typeface="Arial"/>
              </a:rPr>
              <a:t>baik</a:t>
            </a:r>
            <a:r>
              <a:rPr sz="2400" dirty="0" smtClean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chemeClr val="bg1"/>
                </a:solidFill>
                <a:latin typeface="Arial"/>
                <a:cs typeface="Arial"/>
              </a:rPr>
              <a:t>untuk audio (misal </a:t>
            </a:r>
            <a:r>
              <a:rPr sz="2400" spc="-4" dirty="0">
                <a:solidFill>
                  <a:schemeClr val="bg1"/>
                </a:solidFill>
                <a:latin typeface="Arial"/>
                <a:cs typeface="Arial"/>
              </a:rPr>
              <a:t>MP3, </a:t>
            </a:r>
            <a:r>
              <a:rPr sz="2400" spc="-9" dirty="0">
                <a:solidFill>
                  <a:schemeClr val="bg1"/>
                </a:solidFill>
                <a:latin typeface="Arial"/>
                <a:cs typeface="Arial"/>
              </a:rPr>
              <a:t>OGG, WMA, AAC, </a:t>
            </a:r>
            <a:r>
              <a:rPr sz="2400" dirty="0">
                <a:solidFill>
                  <a:schemeClr val="bg1"/>
                </a:solidFill>
                <a:latin typeface="Arial"/>
                <a:cs typeface="Arial"/>
              </a:rPr>
              <a:t>dll) </a:t>
            </a:r>
            <a:r>
              <a:rPr sz="2400" dirty="0" err="1">
                <a:solidFill>
                  <a:schemeClr val="bg1"/>
                </a:solidFill>
                <a:latin typeface="Arial"/>
                <a:cs typeface="Arial"/>
              </a:rPr>
              <a:t>dan</a:t>
            </a:r>
            <a:r>
              <a:rPr sz="240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400" dirty="0" smtClean="0">
                <a:solidFill>
                  <a:schemeClr val="bg1"/>
                </a:solidFill>
                <a:latin typeface="Arial"/>
                <a:cs typeface="Arial"/>
              </a:rPr>
              <a:t>video </a:t>
            </a:r>
            <a:r>
              <a:rPr sz="2400" dirty="0">
                <a:solidFill>
                  <a:schemeClr val="bg1"/>
                </a:solidFill>
                <a:latin typeface="Arial"/>
                <a:cs typeface="Arial"/>
              </a:rPr>
              <a:t>(misal </a:t>
            </a:r>
            <a:r>
              <a:rPr sz="2400" spc="-4" dirty="0">
                <a:solidFill>
                  <a:schemeClr val="bg1"/>
                </a:solidFill>
                <a:latin typeface="Arial"/>
                <a:cs typeface="Arial"/>
              </a:rPr>
              <a:t>MPEG, </a:t>
            </a:r>
            <a:r>
              <a:rPr sz="2400" spc="-9" dirty="0">
                <a:solidFill>
                  <a:schemeClr val="bg1"/>
                </a:solidFill>
                <a:latin typeface="Arial"/>
                <a:cs typeface="Arial"/>
              </a:rPr>
              <a:t>AVI, </a:t>
            </a:r>
            <a:r>
              <a:rPr sz="2400" spc="-13" dirty="0">
                <a:solidFill>
                  <a:schemeClr val="bg1"/>
                </a:solidFill>
                <a:latin typeface="Arial"/>
                <a:cs typeface="Arial"/>
              </a:rPr>
              <a:t>MKV, </a:t>
            </a:r>
            <a:r>
              <a:rPr sz="2400" spc="-4" dirty="0">
                <a:solidFill>
                  <a:schemeClr val="bg1"/>
                </a:solidFill>
                <a:latin typeface="Arial"/>
                <a:cs typeface="Arial"/>
              </a:rPr>
              <a:t>MP4, DivX).  Kompresi </a:t>
            </a:r>
            <a:r>
              <a:rPr sz="2400" dirty="0">
                <a:solidFill>
                  <a:schemeClr val="bg1"/>
                </a:solidFill>
                <a:latin typeface="Arial"/>
                <a:cs typeface="Arial"/>
              </a:rPr>
              <a:t>untuk </a:t>
            </a:r>
            <a:r>
              <a:rPr sz="2400" spc="-4" dirty="0">
                <a:solidFill>
                  <a:schemeClr val="bg1"/>
                </a:solidFill>
                <a:latin typeface="Arial"/>
                <a:cs typeface="Arial"/>
              </a:rPr>
              <a:t>media </a:t>
            </a:r>
            <a:r>
              <a:rPr sz="2400" dirty="0">
                <a:solidFill>
                  <a:schemeClr val="bg1"/>
                </a:solidFill>
                <a:latin typeface="Arial"/>
                <a:cs typeface="Arial"/>
              </a:rPr>
              <a:t>ini </a:t>
            </a:r>
            <a:r>
              <a:rPr sz="2400" dirty="0" err="1">
                <a:solidFill>
                  <a:schemeClr val="bg1"/>
                </a:solidFill>
                <a:latin typeface="Arial"/>
                <a:cs typeface="Arial"/>
              </a:rPr>
              <a:t>sangatlah</a:t>
            </a:r>
            <a:r>
              <a:rPr sz="2400" spc="4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400" dirty="0" err="1" smtClean="0">
                <a:solidFill>
                  <a:schemeClr val="bg1"/>
                </a:solidFill>
                <a:latin typeface="Arial"/>
                <a:cs typeface="Arial"/>
              </a:rPr>
              <a:t>penting</a:t>
            </a:r>
            <a:r>
              <a:rPr sz="2400" dirty="0" smtClean="0">
                <a:solidFill>
                  <a:schemeClr val="bg1"/>
                </a:solidFill>
                <a:latin typeface="Arial"/>
                <a:cs typeface="Arial"/>
              </a:rPr>
              <a:t>.</a:t>
            </a:r>
            <a:endParaRPr sz="2400" dirty="0">
              <a:solidFill>
                <a:schemeClr val="bg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27720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94970" y="365125"/>
            <a:ext cx="9858829" cy="1325563"/>
          </a:xfrm>
        </p:spPr>
        <p:txBody>
          <a:bodyPr/>
          <a:lstStyle/>
          <a:p>
            <a:pPr algn="ctr"/>
            <a:r>
              <a:rPr lang="en-US" b="1" dirty="0" smtClean="0">
                <a:solidFill>
                  <a:schemeClr val="bg1"/>
                </a:solidFill>
                <a:latin typeface="Arial"/>
                <a:cs typeface="Arial"/>
              </a:rPr>
              <a:t>Waktu </a:t>
            </a:r>
            <a:r>
              <a:rPr lang="en-US" b="1" dirty="0" err="1" smtClean="0">
                <a:solidFill>
                  <a:schemeClr val="bg1"/>
                </a:solidFill>
                <a:latin typeface="Arial"/>
                <a:cs typeface="Arial"/>
              </a:rPr>
              <a:t>Pemrosesan</a:t>
            </a:r>
            <a:r>
              <a:rPr lang="en-US" b="1" dirty="0" smtClean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latin typeface="Arial"/>
                <a:cs typeface="Arial"/>
              </a:rPr>
              <a:t>Terbatas</a:t>
            </a:r>
            <a:endParaRPr lang="id-ID" b="1" dirty="0" smtClean="0">
              <a:solidFill>
                <a:schemeClr val="bg1"/>
              </a:solidFill>
              <a:latin typeface="Arial"/>
              <a:cs typeface="Arial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66" y="228420"/>
            <a:ext cx="1104868" cy="1462268"/>
          </a:xfrm>
          <a:prstGeom prst="rect">
            <a:avLst/>
          </a:prstGeom>
        </p:spPr>
      </p:pic>
      <p:sp>
        <p:nvSpPr>
          <p:cNvPr id="6" name="object 3"/>
          <p:cNvSpPr txBox="1"/>
          <p:nvPr/>
        </p:nvSpPr>
        <p:spPr>
          <a:xfrm>
            <a:off x="2220686" y="1849867"/>
            <a:ext cx="9133113" cy="4608313"/>
          </a:xfrm>
          <a:prstGeom prst="rect">
            <a:avLst/>
          </a:prstGeom>
        </p:spPr>
        <p:txBody>
          <a:bodyPr vert="horz" wrap="square" lIns="0" tIns="47625" rIns="0" bIns="0" rtlCol="0">
            <a:spAutoFit/>
          </a:bodyPr>
          <a:lstStyle/>
          <a:p>
            <a:pPr marL="313781" marR="4483" indent="-302575" algn="just">
              <a:spcBef>
                <a:spcPts val="375"/>
              </a:spcBef>
              <a:buChar char="•"/>
              <a:tabLst>
                <a:tab pos="313221" algn="l"/>
                <a:tab pos="313781" algn="l"/>
              </a:tabLst>
            </a:pPr>
            <a:r>
              <a:rPr sz="2400" spc="-4" dirty="0">
                <a:solidFill>
                  <a:schemeClr val="bg1"/>
                </a:solidFill>
                <a:latin typeface="Arial"/>
                <a:cs typeface="Arial"/>
              </a:rPr>
              <a:t>Desainer cenderung </a:t>
            </a:r>
            <a:r>
              <a:rPr sz="2400" dirty="0">
                <a:solidFill>
                  <a:schemeClr val="bg1"/>
                </a:solidFill>
                <a:latin typeface="Arial"/>
                <a:cs typeface="Arial"/>
              </a:rPr>
              <a:t>untuk mengasumsikan </a:t>
            </a:r>
            <a:r>
              <a:rPr sz="2400" spc="-4" dirty="0">
                <a:solidFill>
                  <a:schemeClr val="bg1"/>
                </a:solidFill>
                <a:latin typeface="Arial"/>
                <a:cs typeface="Arial"/>
              </a:rPr>
              <a:t>prosesor cepat, </a:t>
            </a:r>
            <a:r>
              <a:rPr sz="2400" spc="-4" dirty="0" err="1" smtClean="0">
                <a:solidFill>
                  <a:schemeClr val="bg1"/>
                </a:solidFill>
                <a:latin typeface="Arial"/>
                <a:cs typeface="Arial"/>
              </a:rPr>
              <a:t>dan</a:t>
            </a:r>
            <a:r>
              <a:rPr sz="2400" spc="-4" dirty="0" smtClean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chemeClr val="bg1"/>
                </a:solidFill>
                <a:latin typeface="Arial"/>
                <a:cs typeface="Arial"/>
              </a:rPr>
              <a:t>membuat </a:t>
            </a:r>
            <a:r>
              <a:rPr sz="2400" spc="-4" dirty="0">
                <a:solidFill>
                  <a:schemeClr val="bg1"/>
                </a:solidFill>
                <a:latin typeface="Arial"/>
                <a:cs typeface="Arial"/>
              </a:rPr>
              <a:t>antarmuka yang lebih</a:t>
            </a:r>
            <a:r>
              <a:rPr sz="2400" spc="13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chemeClr val="bg1"/>
                </a:solidFill>
                <a:latin typeface="Arial"/>
                <a:cs typeface="Arial"/>
              </a:rPr>
              <a:t>rumit.</a:t>
            </a:r>
          </a:p>
          <a:p>
            <a:pPr marL="313781" marR="90212" indent="-302575" algn="just">
              <a:spcBef>
                <a:spcPts val="468"/>
              </a:spcBef>
              <a:buChar char="•"/>
              <a:tabLst>
                <a:tab pos="313221" algn="l"/>
                <a:tab pos="313781" algn="l"/>
              </a:tabLst>
            </a:pPr>
            <a:r>
              <a:rPr sz="2400" dirty="0">
                <a:solidFill>
                  <a:schemeClr val="bg1"/>
                </a:solidFill>
                <a:latin typeface="Arial"/>
                <a:cs typeface="Arial"/>
              </a:rPr>
              <a:t>Masalah </a:t>
            </a:r>
            <a:r>
              <a:rPr sz="2400" spc="-4" dirty="0">
                <a:solidFill>
                  <a:schemeClr val="bg1"/>
                </a:solidFill>
                <a:latin typeface="Arial"/>
                <a:cs typeface="Arial"/>
              </a:rPr>
              <a:t>dapat </a:t>
            </a:r>
            <a:r>
              <a:rPr sz="2400" dirty="0">
                <a:solidFill>
                  <a:schemeClr val="bg1"/>
                </a:solidFill>
                <a:latin typeface="Arial"/>
                <a:cs typeface="Arial"/>
              </a:rPr>
              <a:t>terjadi, </a:t>
            </a:r>
            <a:r>
              <a:rPr sz="2400" spc="-4" dirty="0">
                <a:solidFill>
                  <a:schemeClr val="bg1"/>
                </a:solidFill>
                <a:latin typeface="Arial"/>
                <a:cs typeface="Arial"/>
              </a:rPr>
              <a:t>karena </a:t>
            </a:r>
            <a:r>
              <a:rPr sz="2400" dirty="0">
                <a:solidFill>
                  <a:schemeClr val="bg1"/>
                </a:solidFill>
                <a:latin typeface="Arial"/>
                <a:cs typeface="Arial"/>
              </a:rPr>
              <a:t>pemrosesan </a:t>
            </a:r>
            <a:r>
              <a:rPr sz="2400" spc="-4" dirty="0" err="1">
                <a:solidFill>
                  <a:schemeClr val="bg1"/>
                </a:solidFill>
                <a:latin typeface="Arial"/>
                <a:cs typeface="Arial"/>
              </a:rPr>
              <a:t>tidak</a:t>
            </a:r>
            <a:r>
              <a:rPr sz="2400" spc="-4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400" dirty="0" err="1" smtClean="0">
                <a:solidFill>
                  <a:schemeClr val="bg1"/>
                </a:solidFill>
                <a:latin typeface="Arial"/>
                <a:cs typeface="Arial"/>
              </a:rPr>
              <a:t>bisa</a:t>
            </a:r>
            <a:r>
              <a:rPr sz="2400" dirty="0" smtClean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400" spc="-4" dirty="0">
                <a:solidFill>
                  <a:schemeClr val="bg1"/>
                </a:solidFill>
                <a:latin typeface="Arial"/>
                <a:cs typeface="Arial"/>
              </a:rPr>
              <a:t>mengikuti kecepatan </a:t>
            </a:r>
            <a:r>
              <a:rPr sz="2400" dirty="0">
                <a:solidFill>
                  <a:schemeClr val="bg1"/>
                </a:solidFill>
                <a:latin typeface="Arial"/>
                <a:cs typeface="Arial"/>
              </a:rPr>
              <a:t>semua tugas </a:t>
            </a:r>
            <a:r>
              <a:rPr sz="2400" spc="-4" dirty="0">
                <a:solidFill>
                  <a:schemeClr val="bg1"/>
                </a:solidFill>
                <a:latin typeface="Arial"/>
                <a:cs typeface="Arial"/>
              </a:rPr>
              <a:t>yang perlu </a:t>
            </a:r>
            <a:r>
              <a:rPr sz="2400" dirty="0" err="1">
                <a:solidFill>
                  <a:schemeClr val="bg1"/>
                </a:solidFill>
                <a:latin typeface="Arial"/>
                <a:cs typeface="Arial"/>
              </a:rPr>
              <a:t>dilakukan</a:t>
            </a:r>
            <a:r>
              <a:rPr sz="2400" dirty="0" smtClean="0">
                <a:solidFill>
                  <a:schemeClr val="bg1"/>
                </a:solidFill>
                <a:latin typeface="Arial"/>
                <a:cs typeface="Arial"/>
              </a:rPr>
              <a:t>, </a:t>
            </a:r>
            <a:r>
              <a:rPr sz="2400" dirty="0">
                <a:solidFill>
                  <a:schemeClr val="bg1"/>
                </a:solidFill>
                <a:latin typeface="Arial"/>
                <a:cs typeface="Arial"/>
              </a:rPr>
              <a:t>misalnya </a:t>
            </a:r>
            <a:r>
              <a:rPr sz="2400" spc="-4" dirty="0">
                <a:solidFill>
                  <a:schemeClr val="bg1"/>
                </a:solidFill>
                <a:latin typeface="Arial"/>
                <a:cs typeface="Arial"/>
              </a:rPr>
              <a:t>adanya perang </a:t>
            </a:r>
            <a:r>
              <a:rPr sz="2400" dirty="0">
                <a:solidFill>
                  <a:schemeClr val="bg1"/>
                </a:solidFill>
                <a:latin typeface="Arial"/>
                <a:cs typeface="Arial"/>
              </a:rPr>
              <a:t>icon (</a:t>
            </a:r>
            <a:r>
              <a:rPr sz="2400" i="1" dirty="0">
                <a:solidFill>
                  <a:schemeClr val="bg1"/>
                </a:solidFill>
                <a:latin typeface="Arial"/>
                <a:cs typeface="Arial"/>
              </a:rPr>
              <a:t>icon </a:t>
            </a:r>
            <a:r>
              <a:rPr sz="2400" i="1" spc="-4" dirty="0">
                <a:solidFill>
                  <a:schemeClr val="bg1"/>
                </a:solidFill>
                <a:latin typeface="Arial"/>
                <a:cs typeface="Arial"/>
              </a:rPr>
              <a:t>wars</a:t>
            </a:r>
            <a:r>
              <a:rPr sz="2400" spc="-4" dirty="0">
                <a:solidFill>
                  <a:schemeClr val="bg1"/>
                </a:solidFill>
                <a:latin typeface="Arial"/>
                <a:cs typeface="Arial"/>
              </a:rPr>
              <a:t>), </a:t>
            </a:r>
            <a:r>
              <a:rPr sz="2400" spc="-4" dirty="0" err="1">
                <a:solidFill>
                  <a:schemeClr val="bg1"/>
                </a:solidFill>
                <a:latin typeface="Arial"/>
                <a:cs typeface="Arial"/>
              </a:rPr>
              <a:t>dimana</a:t>
            </a:r>
            <a:r>
              <a:rPr sz="2400" spc="-4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400" dirty="0" err="1" smtClean="0">
                <a:solidFill>
                  <a:schemeClr val="bg1"/>
                </a:solidFill>
                <a:latin typeface="Arial"/>
                <a:cs typeface="Arial"/>
              </a:rPr>
              <a:t>ketika</a:t>
            </a:r>
            <a:r>
              <a:rPr sz="2400" dirty="0" smtClean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400" spc="-4" dirty="0">
                <a:solidFill>
                  <a:schemeClr val="bg1"/>
                </a:solidFill>
                <a:latin typeface="Arial"/>
                <a:cs typeface="Arial"/>
              </a:rPr>
              <a:t>pengguna </a:t>
            </a:r>
            <a:r>
              <a:rPr sz="2400" dirty="0">
                <a:solidFill>
                  <a:schemeClr val="bg1"/>
                </a:solidFill>
                <a:latin typeface="Arial"/>
                <a:cs typeface="Arial"/>
              </a:rPr>
              <a:t>mengklik suatu </a:t>
            </a:r>
            <a:r>
              <a:rPr sz="2400" spc="-4" dirty="0">
                <a:solidFill>
                  <a:schemeClr val="bg1"/>
                </a:solidFill>
                <a:latin typeface="Arial"/>
                <a:cs typeface="Arial"/>
              </a:rPr>
              <a:t>icon </a:t>
            </a:r>
            <a:r>
              <a:rPr sz="2400" dirty="0">
                <a:solidFill>
                  <a:schemeClr val="bg1"/>
                </a:solidFill>
                <a:latin typeface="Arial"/>
                <a:cs typeface="Arial"/>
              </a:rPr>
              <a:t>namun </a:t>
            </a:r>
            <a:r>
              <a:rPr sz="2400" spc="-4" dirty="0">
                <a:solidFill>
                  <a:schemeClr val="bg1"/>
                </a:solidFill>
                <a:latin typeface="Arial"/>
                <a:cs typeface="Arial"/>
              </a:rPr>
              <a:t>tidak terjadi apapun, </a:t>
            </a:r>
            <a:r>
              <a:rPr sz="2400" dirty="0" err="1" smtClean="0">
                <a:solidFill>
                  <a:schemeClr val="bg1"/>
                </a:solidFill>
                <a:latin typeface="Arial"/>
                <a:cs typeface="Arial"/>
              </a:rPr>
              <a:t>kemudian</a:t>
            </a:r>
            <a:r>
              <a:rPr sz="2400" dirty="0" smtClean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chemeClr val="bg1"/>
                </a:solidFill>
                <a:latin typeface="Arial"/>
                <a:cs typeface="Arial"/>
              </a:rPr>
              <a:t>dia mengklik </a:t>
            </a:r>
            <a:r>
              <a:rPr sz="2400" spc="-4" dirty="0">
                <a:solidFill>
                  <a:schemeClr val="bg1"/>
                </a:solidFill>
                <a:latin typeface="Arial"/>
                <a:cs typeface="Arial"/>
              </a:rPr>
              <a:t>icon lainnya, </a:t>
            </a:r>
            <a:r>
              <a:rPr sz="2400" dirty="0">
                <a:solidFill>
                  <a:schemeClr val="bg1"/>
                </a:solidFill>
                <a:latin typeface="Arial"/>
                <a:cs typeface="Arial"/>
              </a:rPr>
              <a:t>akhirnya </a:t>
            </a:r>
            <a:r>
              <a:rPr sz="2400" dirty="0" err="1">
                <a:solidFill>
                  <a:schemeClr val="bg1"/>
                </a:solidFill>
                <a:latin typeface="Arial"/>
                <a:cs typeface="Arial"/>
              </a:rPr>
              <a:t>ketika</a:t>
            </a:r>
            <a:r>
              <a:rPr sz="240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400" dirty="0" err="1" smtClean="0">
                <a:solidFill>
                  <a:schemeClr val="bg1"/>
                </a:solidFill>
                <a:latin typeface="Arial"/>
                <a:cs typeface="Arial"/>
              </a:rPr>
              <a:t>sistem</a:t>
            </a:r>
            <a:r>
              <a:rPr sz="2400" dirty="0" smtClean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chemeClr val="bg1"/>
                </a:solidFill>
                <a:latin typeface="Arial"/>
                <a:cs typeface="Arial"/>
              </a:rPr>
              <a:t>merespon maka </a:t>
            </a:r>
            <a:r>
              <a:rPr sz="2400" spc="-4" dirty="0">
                <a:solidFill>
                  <a:schemeClr val="bg1"/>
                </a:solidFill>
                <a:latin typeface="Arial"/>
                <a:cs typeface="Arial"/>
              </a:rPr>
              <a:t>keluar </a:t>
            </a:r>
            <a:r>
              <a:rPr sz="2400" dirty="0">
                <a:solidFill>
                  <a:schemeClr val="bg1"/>
                </a:solidFill>
                <a:latin typeface="Arial"/>
                <a:cs typeface="Arial"/>
              </a:rPr>
              <a:t>semua </a:t>
            </a:r>
            <a:r>
              <a:rPr sz="2400" spc="-4" dirty="0" err="1">
                <a:solidFill>
                  <a:schemeClr val="bg1"/>
                </a:solidFill>
                <a:latin typeface="Arial"/>
                <a:cs typeface="Arial"/>
              </a:rPr>
              <a:t>jendela</a:t>
            </a:r>
            <a:r>
              <a:rPr sz="2400" spc="-4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400" spc="-4" dirty="0" smtClean="0">
                <a:solidFill>
                  <a:schemeClr val="bg1"/>
                </a:solidFill>
                <a:latin typeface="Arial"/>
                <a:cs typeface="Arial"/>
              </a:rPr>
              <a:t>program-</a:t>
            </a:r>
            <a:r>
              <a:rPr sz="2400" spc="-4" dirty="0" err="1" smtClean="0">
                <a:solidFill>
                  <a:schemeClr val="bg1"/>
                </a:solidFill>
                <a:latin typeface="Arial"/>
                <a:cs typeface="Arial"/>
              </a:rPr>
              <a:t>jendela</a:t>
            </a:r>
            <a:r>
              <a:rPr sz="2400" spc="-4" dirty="0" smtClean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400" spc="-4" dirty="0">
                <a:solidFill>
                  <a:schemeClr val="bg1"/>
                </a:solidFill>
                <a:latin typeface="Arial"/>
                <a:cs typeface="Arial"/>
              </a:rPr>
              <a:t>program yang telah </a:t>
            </a:r>
            <a:r>
              <a:rPr sz="2400" dirty="0">
                <a:solidFill>
                  <a:schemeClr val="bg1"/>
                </a:solidFill>
                <a:latin typeface="Arial"/>
                <a:cs typeface="Arial"/>
              </a:rPr>
              <a:t>diklik </a:t>
            </a:r>
            <a:r>
              <a:rPr sz="2400" spc="-4" dirty="0">
                <a:solidFill>
                  <a:schemeClr val="bg1"/>
                </a:solidFill>
                <a:latin typeface="Arial"/>
                <a:cs typeface="Arial"/>
              </a:rPr>
              <a:t>tadi </a:t>
            </a:r>
            <a:r>
              <a:rPr sz="2400" dirty="0">
                <a:solidFill>
                  <a:schemeClr val="bg1"/>
                </a:solidFill>
                <a:latin typeface="Arial"/>
                <a:cs typeface="Arial"/>
              </a:rPr>
              <a:t>dan </a:t>
            </a:r>
            <a:r>
              <a:rPr sz="2400" spc="-4" dirty="0">
                <a:solidFill>
                  <a:schemeClr val="bg1"/>
                </a:solidFill>
                <a:latin typeface="Arial"/>
                <a:cs typeface="Arial"/>
              </a:rPr>
              <a:t>memenuhi</a:t>
            </a:r>
            <a:r>
              <a:rPr sz="2400" spc="26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chemeClr val="bg1"/>
                </a:solidFill>
                <a:latin typeface="Arial"/>
                <a:cs typeface="Arial"/>
              </a:rPr>
              <a:t>layar.</a:t>
            </a:r>
          </a:p>
          <a:p>
            <a:pPr marL="313781" marR="286886" indent="-302575" algn="just">
              <a:spcBef>
                <a:spcPts val="516"/>
              </a:spcBef>
              <a:buChar char="•"/>
              <a:tabLst>
                <a:tab pos="313221" algn="l"/>
                <a:tab pos="313781" algn="l"/>
              </a:tabLst>
            </a:pPr>
            <a:r>
              <a:rPr sz="2400" dirty="0">
                <a:solidFill>
                  <a:schemeClr val="bg1"/>
                </a:solidFill>
                <a:latin typeface="Arial"/>
                <a:cs typeface="Arial"/>
              </a:rPr>
              <a:t>Masalah juga </a:t>
            </a:r>
            <a:r>
              <a:rPr sz="2400" spc="-4" dirty="0">
                <a:solidFill>
                  <a:schemeClr val="bg1"/>
                </a:solidFill>
                <a:latin typeface="Arial"/>
                <a:cs typeface="Arial"/>
              </a:rPr>
              <a:t>dapat terjadi </a:t>
            </a:r>
            <a:r>
              <a:rPr sz="2400" dirty="0">
                <a:solidFill>
                  <a:schemeClr val="bg1"/>
                </a:solidFill>
                <a:latin typeface="Arial"/>
                <a:cs typeface="Arial"/>
              </a:rPr>
              <a:t>jika sistem </a:t>
            </a:r>
            <a:r>
              <a:rPr sz="2400" spc="-4" dirty="0">
                <a:solidFill>
                  <a:schemeClr val="bg1"/>
                </a:solidFill>
                <a:latin typeface="Arial"/>
                <a:cs typeface="Arial"/>
              </a:rPr>
              <a:t>terlalu cepat, </a:t>
            </a:r>
            <a:r>
              <a:rPr sz="2400" dirty="0" err="1" smtClean="0">
                <a:solidFill>
                  <a:schemeClr val="bg1"/>
                </a:solidFill>
                <a:latin typeface="Arial"/>
                <a:cs typeface="Arial"/>
              </a:rPr>
              <a:t>misalnya</a:t>
            </a:r>
            <a:r>
              <a:rPr sz="2400" dirty="0" smtClean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400" spc="-4" dirty="0">
                <a:solidFill>
                  <a:schemeClr val="bg1"/>
                </a:solidFill>
                <a:latin typeface="Arial"/>
                <a:cs typeface="Arial"/>
              </a:rPr>
              <a:t>layar Help yang berupa tulisan </a:t>
            </a:r>
            <a:r>
              <a:rPr sz="2400" dirty="0">
                <a:solidFill>
                  <a:schemeClr val="bg1"/>
                </a:solidFill>
                <a:latin typeface="Arial"/>
                <a:cs typeface="Arial"/>
              </a:rPr>
              <a:t>mungkin </a:t>
            </a:r>
            <a:r>
              <a:rPr sz="2400" spc="-4" dirty="0">
                <a:solidFill>
                  <a:schemeClr val="bg1"/>
                </a:solidFill>
                <a:latin typeface="Arial"/>
                <a:cs typeface="Arial"/>
              </a:rPr>
              <a:t>bergulir  terlalu </a:t>
            </a:r>
            <a:r>
              <a:rPr sz="2400" dirty="0">
                <a:solidFill>
                  <a:schemeClr val="bg1"/>
                </a:solidFill>
                <a:latin typeface="Arial"/>
                <a:cs typeface="Arial"/>
              </a:rPr>
              <a:t>cepat </a:t>
            </a:r>
            <a:r>
              <a:rPr sz="2400" spc="-4" dirty="0">
                <a:solidFill>
                  <a:schemeClr val="bg1"/>
                </a:solidFill>
                <a:latin typeface="Arial"/>
                <a:cs typeface="Arial"/>
              </a:rPr>
              <a:t>sehingga sulit untuk</a:t>
            </a:r>
            <a:r>
              <a:rPr sz="2400" spc="31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400" spc="-4" dirty="0">
                <a:solidFill>
                  <a:schemeClr val="bg1"/>
                </a:solidFill>
                <a:latin typeface="Arial"/>
                <a:cs typeface="Arial"/>
              </a:rPr>
              <a:t>dibaca.</a:t>
            </a:r>
            <a:endParaRPr sz="2400" dirty="0">
              <a:solidFill>
                <a:schemeClr val="bg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81201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94970" y="365125"/>
            <a:ext cx="9858829" cy="1325563"/>
          </a:xfrm>
        </p:spPr>
        <p:txBody>
          <a:bodyPr/>
          <a:lstStyle/>
          <a:p>
            <a:pPr algn="ctr"/>
            <a:r>
              <a:rPr lang="en-US" b="1" dirty="0" smtClean="0">
                <a:solidFill>
                  <a:schemeClr val="bg1"/>
                </a:solidFill>
                <a:latin typeface="Arial"/>
                <a:cs typeface="Arial"/>
              </a:rPr>
              <a:t>Batasan </a:t>
            </a:r>
            <a:r>
              <a:rPr lang="en-US" b="1" dirty="0" err="1" smtClean="0">
                <a:solidFill>
                  <a:schemeClr val="bg1"/>
                </a:solidFill>
                <a:latin typeface="Arial"/>
                <a:cs typeface="Arial"/>
              </a:rPr>
              <a:t>Kinerja</a:t>
            </a:r>
            <a:r>
              <a:rPr lang="en-US" b="1" dirty="0" smtClean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latin typeface="Arial"/>
                <a:cs typeface="Arial"/>
              </a:rPr>
              <a:t>Interaktif</a:t>
            </a:r>
            <a:endParaRPr lang="id-ID" b="1" dirty="0" smtClean="0">
              <a:solidFill>
                <a:schemeClr val="bg1"/>
              </a:solidFill>
              <a:latin typeface="Arial"/>
              <a:cs typeface="Arial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66" y="228420"/>
            <a:ext cx="1104868" cy="1462268"/>
          </a:xfrm>
          <a:prstGeom prst="rect">
            <a:avLst/>
          </a:prstGeom>
        </p:spPr>
      </p:pic>
      <p:sp>
        <p:nvSpPr>
          <p:cNvPr id="5" name="object 3"/>
          <p:cNvSpPr txBox="1"/>
          <p:nvPr/>
        </p:nvSpPr>
        <p:spPr>
          <a:xfrm>
            <a:off x="1785257" y="1852557"/>
            <a:ext cx="9826172" cy="4292918"/>
          </a:xfrm>
          <a:prstGeom prst="rect">
            <a:avLst/>
          </a:prstGeom>
        </p:spPr>
        <p:txBody>
          <a:bodyPr vert="horz" wrap="square" lIns="0" tIns="75640" rIns="0" bIns="0" rtlCol="0">
            <a:spAutoFit/>
          </a:bodyPr>
          <a:lstStyle/>
          <a:p>
            <a:pPr marL="313781" marR="209561" indent="-302575" algn="just">
              <a:spcBef>
                <a:spcPts val="596"/>
              </a:spcBef>
            </a:pPr>
            <a:r>
              <a:rPr sz="2400" spc="-4" dirty="0">
                <a:solidFill>
                  <a:schemeClr val="bg1"/>
                </a:solidFill>
                <a:latin typeface="Arial"/>
                <a:cs typeface="Arial"/>
              </a:rPr>
              <a:t>Batas </a:t>
            </a:r>
            <a:r>
              <a:rPr sz="2400" dirty="0">
                <a:solidFill>
                  <a:schemeClr val="bg1"/>
                </a:solidFill>
                <a:latin typeface="Arial"/>
                <a:cs typeface="Arial"/>
              </a:rPr>
              <a:t>kinerja </a:t>
            </a:r>
            <a:r>
              <a:rPr sz="2400" spc="-4" dirty="0">
                <a:solidFill>
                  <a:schemeClr val="bg1"/>
                </a:solidFill>
                <a:latin typeface="Arial"/>
                <a:cs typeface="Arial"/>
              </a:rPr>
              <a:t>interaktif </a:t>
            </a:r>
            <a:r>
              <a:rPr sz="2400" dirty="0">
                <a:solidFill>
                  <a:schemeClr val="bg1"/>
                </a:solidFill>
                <a:latin typeface="Arial"/>
                <a:cs typeface="Arial"/>
              </a:rPr>
              <a:t>manusia dan </a:t>
            </a:r>
            <a:r>
              <a:rPr sz="2400" spc="-4" dirty="0">
                <a:solidFill>
                  <a:schemeClr val="bg1"/>
                </a:solidFill>
                <a:latin typeface="Arial"/>
                <a:cs typeface="Arial"/>
              </a:rPr>
              <a:t>komputer seperti berikut  ini:</a:t>
            </a:r>
            <a:endParaRPr sz="2400" dirty="0">
              <a:solidFill>
                <a:schemeClr val="bg1"/>
              </a:solidFill>
              <a:latin typeface="Arial"/>
              <a:cs typeface="Arial"/>
            </a:endParaRPr>
          </a:p>
          <a:p>
            <a:pPr marL="313781" indent="-302575" algn="just">
              <a:buFont typeface="Arial"/>
              <a:buChar char="•"/>
              <a:tabLst>
                <a:tab pos="313221" algn="l"/>
                <a:tab pos="313781" algn="l"/>
              </a:tabLst>
            </a:pPr>
            <a:r>
              <a:rPr sz="2400" b="1" spc="-4" dirty="0">
                <a:solidFill>
                  <a:schemeClr val="bg1"/>
                </a:solidFill>
                <a:latin typeface="Arial"/>
                <a:cs typeface="Arial"/>
              </a:rPr>
              <a:t>Batasan </a:t>
            </a:r>
            <a:r>
              <a:rPr sz="2400" b="1" spc="-4" dirty="0" err="1">
                <a:solidFill>
                  <a:schemeClr val="bg1"/>
                </a:solidFill>
                <a:latin typeface="Arial"/>
                <a:cs typeface="Arial"/>
              </a:rPr>
              <a:t>komputasi</a:t>
            </a:r>
            <a:r>
              <a:rPr sz="2400" spc="-4" dirty="0">
                <a:solidFill>
                  <a:schemeClr val="bg1"/>
                </a:solidFill>
                <a:latin typeface="Arial"/>
                <a:cs typeface="Arial"/>
              </a:rPr>
              <a:t>,</a:t>
            </a:r>
            <a:endParaRPr sz="2400" dirty="0">
              <a:solidFill>
                <a:schemeClr val="bg1"/>
              </a:solidFill>
              <a:latin typeface="Arial"/>
              <a:cs typeface="Arial"/>
            </a:endParaRPr>
          </a:p>
          <a:p>
            <a:pPr marL="667346" lvl="1" indent="-252706" algn="just">
              <a:buChar char="–"/>
              <a:tabLst>
                <a:tab pos="667346" algn="l"/>
                <a:tab pos="667906" algn="l"/>
              </a:tabLst>
            </a:pPr>
            <a:r>
              <a:rPr spc="-4" dirty="0" err="1">
                <a:solidFill>
                  <a:schemeClr val="bg1"/>
                </a:solidFill>
                <a:latin typeface="Arial"/>
                <a:cs typeface="Arial"/>
              </a:rPr>
              <a:t>komputasi</a:t>
            </a:r>
            <a:r>
              <a:rPr spc="-4" dirty="0">
                <a:solidFill>
                  <a:schemeClr val="bg1"/>
                </a:solidFill>
                <a:latin typeface="Arial"/>
                <a:cs typeface="Arial"/>
              </a:rPr>
              <a:t> memerlukan </a:t>
            </a:r>
            <a:r>
              <a:rPr spc="-4" dirty="0" err="1">
                <a:solidFill>
                  <a:schemeClr val="bg1"/>
                </a:solidFill>
                <a:latin typeface="Arial"/>
                <a:cs typeface="Arial"/>
              </a:rPr>
              <a:t>waktu</a:t>
            </a:r>
            <a:r>
              <a:rPr spc="-4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dirty="0">
                <a:solidFill>
                  <a:schemeClr val="bg1"/>
                </a:solidFill>
                <a:latin typeface="Arial"/>
                <a:cs typeface="Arial"/>
              </a:rPr>
              <a:t>dan </a:t>
            </a:r>
            <a:r>
              <a:rPr spc="-4" dirty="0">
                <a:solidFill>
                  <a:schemeClr val="bg1"/>
                </a:solidFill>
                <a:latin typeface="Arial"/>
                <a:cs typeface="Arial"/>
              </a:rPr>
              <a:t>menyebabkan </a:t>
            </a:r>
            <a:r>
              <a:rPr dirty="0">
                <a:solidFill>
                  <a:schemeClr val="bg1"/>
                </a:solidFill>
                <a:latin typeface="Arial"/>
                <a:cs typeface="Arial"/>
              </a:rPr>
              <a:t>pengguna</a:t>
            </a:r>
            <a:r>
              <a:rPr spc="-18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pc="-4" dirty="0">
                <a:solidFill>
                  <a:schemeClr val="bg1"/>
                </a:solidFill>
                <a:latin typeface="Arial"/>
                <a:cs typeface="Arial"/>
              </a:rPr>
              <a:t>frustasi.</a:t>
            </a:r>
            <a:endParaRPr dirty="0">
              <a:solidFill>
                <a:schemeClr val="bg1"/>
              </a:solidFill>
              <a:latin typeface="Arial"/>
              <a:cs typeface="Arial"/>
            </a:endParaRPr>
          </a:p>
          <a:p>
            <a:pPr marL="313781" indent="-302575" algn="just">
              <a:spcBef>
                <a:spcPts val="4"/>
              </a:spcBef>
              <a:buFont typeface="Arial"/>
              <a:buChar char="•"/>
              <a:tabLst>
                <a:tab pos="313221" algn="l"/>
                <a:tab pos="313781" algn="l"/>
              </a:tabLst>
            </a:pPr>
            <a:r>
              <a:rPr sz="2400" b="1" spc="-4" dirty="0">
                <a:solidFill>
                  <a:schemeClr val="bg1"/>
                </a:solidFill>
                <a:latin typeface="Arial"/>
                <a:cs typeface="Arial"/>
              </a:rPr>
              <a:t>Batasan saluran</a:t>
            </a:r>
            <a:r>
              <a:rPr sz="2400" b="1" spc="4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400" b="1" spc="-4" dirty="0">
                <a:solidFill>
                  <a:schemeClr val="bg1"/>
                </a:solidFill>
                <a:latin typeface="Arial"/>
                <a:cs typeface="Arial"/>
              </a:rPr>
              <a:t>penyimpanan</a:t>
            </a:r>
            <a:r>
              <a:rPr sz="2400" spc="-4" dirty="0">
                <a:solidFill>
                  <a:schemeClr val="bg1"/>
                </a:solidFill>
                <a:latin typeface="Arial"/>
                <a:cs typeface="Arial"/>
              </a:rPr>
              <a:t>,</a:t>
            </a:r>
            <a:endParaRPr sz="2400" dirty="0">
              <a:solidFill>
                <a:schemeClr val="bg1"/>
              </a:solidFill>
              <a:latin typeface="Arial"/>
              <a:cs typeface="Arial"/>
            </a:endParaRPr>
          </a:p>
          <a:p>
            <a:pPr marL="667346" marR="468991" lvl="1" indent="-252706" algn="just">
              <a:spcBef>
                <a:spcPts val="405"/>
              </a:spcBef>
              <a:buChar char="–"/>
              <a:tabLst>
                <a:tab pos="667346" algn="l"/>
                <a:tab pos="667906" algn="l"/>
              </a:tabLst>
            </a:pPr>
            <a:r>
              <a:rPr dirty="0">
                <a:solidFill>
                  <a:schemeClr val="bg1"/>
                </a:solidFill>
                <a:latin typeface="Arial"/>
                <a:cs typeface="Arial"/>
              </a:rPr>
              <a:t>adanya </a:t>
            </a:r>
            <a:r>
              <a:rPr spc="-4" dirty="0">
                <a:solidFill>
                  <a:schemeClr val="bg1"/>
                </a:solidFill>
                <a:latin typeface="Arial"/>
                <a:cs typeface="Arial"/>
              </a:rPr>
              <a:t>kemacetan (</a:t>
            </a:r>
            <a:r>
              <a:rPr i="1" spc="-4" dirty="0">
                <a:solidFill>
                  <a:schemeClr val="bg1"/>
                </a:solidFill>
                <a:latin typeface="Arial"/>
                <a:cs typeface="Arial"/>
              </a:rPr>
              <a:t>bottleneck) </a:t>
            </a:r>
            <a:r>
              <a:rPr dirty="0">
                <a:solidFill>
                  <a:schemeClr val="bg1"/>
                </a:solidFill>
                <a:latin typeface="Arial"/>
                <a:cs typeface="Arial"/>
              </a:rPr>
              <a:t>dalam </a:t>
            </a:r>
            <a:r>
              <a:rPr spc="-4" dirty="0">
                <a:solidFill>
                  <a:schemeClr val="bg1"/>
                </a:solidFill>
                <a:latin typeface="Arial"/>
                <a:cs typeface="Arial"/>
              </a:rPr>
              <a:t>transfer data dari disk </a:t>
            </a:r>
            <a:r>
              <a:rPr dirty="0">
                <a:solidFill>
                  <a:schemeClr val="bg1"/>
                </a:solidFill>
                <a:latin typeface="Arial"/>
                <a:cs typeface="Arial"/>
              </a:rPr>
              <a:t>ke  </a:t>
            </a:r>
            <a:r>
              <a:rPr spc="-4" dirty="0" err="1">
                <a:solidFill>
                  <a:schemeClr val="bg1"/>
                </a:solidFill>
                <a:latin typeface="Arial"/>
                <a:cs typeface="Arial"/>
              </a:rPr>
              <a:t>memori</a:t>
            </a:r>
            <a:r>
              <a:rPr spc="-4" dirty="0">
                <a:solidFill>
                  <a:schemeClr val="bg1"/>
                </a:solidFill>
                <a:latin typeface="Arial"/>
                <a:cs typeface="Arial"/>
              </a:rPr>
              <a:t>.</a:t>
            </a:r>
            <a:endParaRPr dirty="0">
              <a:solidFill>
                <a:schemeClr val="bg1"/>
              </a:solidFill>
              <a:latin typeface="Arial"/>
              <a:cs typeface="Arial"/>
            </a:endParaRPr>
          </a:p>
          <a:p>
            <a:pPr marL="388865" indent="-377658" algn="just">
              <a:spcBef>
                <a:spcPts val="22"/>
              </a:spcBef>
              <a:buFont typeface="Arial"/>
              <a:buChar char="•"/>
              <a:tabLst>
                <a:tab pos="388865" algn="l"/>
                <a:tab pos="389425" algn="l"/>
              </a:tabLst>
            </a:pPr>
            <a:r>
              <a:rPr sz="2400" b="1" spc="-4" dirty="0">
                <a:solidFill>
                  <a:schemeClr val="bg1"/>
                </a:solidFill>
                <a:latin typeface="Arial"/>
                <a:cs typeface="Arial"/>
              </a:rPr>
              <a:t>Batasan grafis</a:t>
            </a:r>
            <a:r>
              <a:rPr sz="2400" spc="-4" dirty="0">
                <a:solidFill>
                  <a:schemeClr val="bg1"/>
                </a:solidFill>
                <a:latin typeface="Arial"/>
                <a:cs typeface="Arial"/>
              </a:rPr>
              <a:t>,</a:t>
            </a:r>
            <a:endParaRPr sz="2400" dirty="0">
              <a:solidFill>
                <a:schemeClr val="bg1"/>
              </a:solidFill>
              <a:latin typeface="Arial"/>
              <a:cs typeface="Arial"/>
            </a:endParaRPr>
          </a:p>
          <a:p>
            <a:pPr marL="667346" marR="26335" lvl="1" indent="-252706" algn="just">
              <a:spcBef>
                <a:spcPts val="415"/>
              </a:spcBef>
              <a:buChar char="–"/>
              <a:tabLst>
                <a:tab pos="667906" algn="l"/>
              </a:tabLst>
            </a:pPr>
            <a:r>
              <a:rPr spc="-4" dirty="0">
                <a:solidFill>
                  <a:schemeClr val="bg1"/>
                </a:solidFill>
                <a:latin typeface="Arial"/>
                <a:cs typeface="Arial"/>
              </a:rPr>
              <a:t>umumnya </a:t>
            </a:r>
            <a:r>
              <a:rPr dirty="0">
                <a:solidFill>
                  <a:schemeClr val="bg1"/>
                </a:solidFill>
                <a:latin typeface="Arial"/>
                <a:cs typeface="Arial"/>
              </a:rPr>
              <a:t>kemacetan disebabkan </a:t>
            </a:r>
            <a:r>
              <a:rPr spc="-4" dirty="0">
                <a:solidFill>
                  <a:schemeClr val="bg1"/>
                </a:solidFill>
                <a:latin typeface="Arial"/>
                <a:cs typeface="Arial"/>
              </a:rPr>
              <a:t>karena </a:t>
            </a:r>
            <a:r>
              <a:rPr dirty="0">
                <a:solidFill>
                  <a:schemeClr val="bg1"/>
                </a:solidFill>
                <a:latin typeface="Arial"/>
                <a:cs typeface="Arial"/>
              </a:rPr>
              <a:t>dalam </a:t>
            </a:r>
            <a:r>
              <a:rPr spc="-4" dirty="0">
                <a:solidFill>
                  <a:schemeClr val="bg1"/>
                </a:solidFill>
                <a:latin typeface="Arial"/>
                <a:cs typeface="Arial"/>
              </a:rPr>
              <a:t>meng-</a:t>
            </a:r>
            <a:r>
              <a:rPr i="1" spc="-4" dirty="0">
                <a:solidFill>
                  <a:schemeClr val="bg1"/>
                </a:solidFill>
                <a:latin typeface="Arial"/>
                <a:cs typeface="Arial"/>
              </a:rPr>
              <a:t>update </a:t>
            </a:r>
            <a:r>
              <a:rPr spc="-4" dirty="0">
                <a:solidFill>
                  <a:schemeClr val="bg1"/>
                </a:solidFill>
                <a:latin typeface="Arial"/>
                <a:cs typeface="Arial"/>
              </a:rPr>
              <a:t>layar  </a:t>
            </a:r>
            <a:r>
              <a:rPr dirty="0">
                <a:solidFill>
                  <a:schemeClr val="bg1"/>
                </a:solidFill>
                <a:latin typeface="Arial"/>
                <a:cs typeface="Arial"/>
              </a:rPr>
              <a:t>diperlukan </a:t>
            </a:r>
            <a:r>
              <a:rPr spc="-4" dirty="0">
                <a:solidFill>
                  <a:schemeClr val="bg1"/>
                </a:solidFill>
                <a:latin typeface="Arial"/>
                <a:cs typeface="Arial"/>
              </a:rPr>
              <a:t>banyak usaha, </a:t>
            </a:r>
            <a:r>
              <a:rPr dirty="0">
                <a:solidFill>
                  <a:schemeClr val="bg1"/>
                </a:solidFill>
                <a:latin typeface="Arial"/>
                <a:cs typeface="Arial"/>
              </a:rPr>
              <a:t>sehingga </a:t>
            </a:r>
            <a:r>
              <a:rPr spc="-4" dirty="0">
                <a:solidFill>
                  <a:schemeClr val="bg1"/>
                </a:solidFill>
                <a:latin typeface="Arial"/>
                <a:cs typeface="Arial"/>
              </a:rPr>
              <a:t>perlu dibantu dengan tambahan  prosesor grafis </a:t>
            </a:r>
            <a:r>
              <a:rPr dirty="0">
                <a:solidFill>
                  <a:schemeClr val="bg1"/>
                </a:solidFill>
                <a:latin typeface="Arial"/>
                <a:cs typeface="Arial"/>
              </a:rPr>
              <a:t>yang dioptimasi </a:t>
            </a:r>
            <a:r>
              <a:rPr spc="-4" dirty="0">
                <a:solidFill>
                  <a:schemeClr val="bg1"/>
                </a:solidFill>
                <a:latin typeface="Arial"/>
                <a:cs typeface="Arial"/>
              </a:rPr>
              <a:t>untuk </a:t>
            </a:r>
            <a:r>
              <a:rPr dirty="0">
                <a:solidFill>
                  <a:schemeClr val="bg1"/>
                </a:solidFill>
                <a:latin typeface="Arial"/>
                <a:cs typeface="Arial"/>
              </a:rPr>
              <a:t>masalah</a:t>
            </a:r>
            <a:r>
              <a:rPr spc="-53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pc="-4" dirty="0">
                <a:solidFill>
                  <a:schemeClr val="bg1"/>
                </a:solidFill>
                <a:latin typeface="Arial"/>
                <a:cs typeface="Arial"/>
              </a:rPr>
              <a:t>grafis.</a:t>
            </a:r>
            <a:endParaRPr dirty="0">
              <a:solidFill>
                <a:schemeClr val="bg1"/>
              </a:solidFill>
              <a:latin typeface="Arial"/>
              <a:cs typeface="Arial"/>
            </a:endParaRPr>
          </a:p>
          <a:p>
            <a:pPr marL="313781" indent="-302575" algn="just">
              <a:buFont typeface="Arial"/>
              <a:buChar char="•"/>
              <a:tabLst>
                <a:tab pos="313221" algn="l"/>
                <a:tab pos="313781" algn="l"/>
              </a:tabLst>
            </a:pPr>
            <a:r>
              <a:rPr sz="2400" b="1" spc="-4" dirty="0">
                <a:solidFill>
                  <a:schemeClr val="bg1"/>
                </a:solidFill>
                <a:latin typeface="Arial"/>
                <a:cs typeface="Arial"/>
              </a:rPr>
              <a:t>Kapasitas</a:t>
            </a:r>
            <a:r>
              <a:rPr sz="2400" b="1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400" b="1" spc="-4" dirty="0">
                <a:solidFill>
                  <a:schemeClr val="bg1"/>
                </a:solidFill>
                <a:latin typeface="Arial"/>
                <a:cs typeface="Arial"/>
              </a:rPr>
              <a:t>jaringan</a:t>
            </a:r>
            <a:r>
              <a:rPr sz="2400" spc="-4" dirty="0">
                <a:solidFill>
                  <a:schemeClr val="bg1"/>
                </a:solidFill>
                <a:latin typeface="Arial"/>
                <a:cs typeface="Arial"/>
              </a:rPr>
              <a:t>,</a:t>
            </a:r>
            <a:endParaRPr sz="2400" dirty="0">
              <a:solidFill>
                <a:schemeClr val="bg1"/>
              </a:solidFill>
              <a:latin typeface="Arial"/>
              <a:cs typeface="Arial"/>
            </a:endParaRPr>
          </a:p>
          <a:p>
            <a:pPr marL="667346" marR="270076" lvl="1" indent="-252706" algn="just">
              <a:spcBef>
                <a:spcPts val="415"/>
              </a:spcBef>
              <a:buChar char="–"/>
              <a:tabLst>
                <a:tab pos="667346" algn="l"/>
                <a:tab pos="667906" algn="l"/>
              </a:tabLst>
            </a:pPr>
            <a:r>
              <a:rPr spc="-4" dirty="0">
                <a:solidFill>
                  <a:schemeClr val="bg1"/>
                </a:solidFill>
                <a:latin typeface="Arial"/>
                <a:cs typeface="Arial"/>
              </a:rPr>
              <a:t>banyak komputer </a:t>
            </a:r>
            <a:r>
              <a:rPr dirty="0">
                <a:solidFill>
                  <a:schemeClr val="bg1"/>
                </a:solidFill>
                <a:latin typeface="Arial"/>
                <a:cs typeface="Arial"/>
              </a:rPr>
              <a:t>yang </a:t>
            </a:r>
            <a:r>
              <a:rPr spc="-4" dirty="0">
                <a:solidFill>
                  <a:schemeClr val="bg1"/>
                </a:solidFill>
                <a:latin typeface="Arial"/>
                <a:cs typeface="Arial"/>
              </a:rPr>
              <a:t>terkoneksi </a:t>
            </a:r>
            <a:r>
              <a:rPr dirty="0">
                <a:solidFill>
                  <a:schemeClr val="bg1"/>
                </a:solidFill>
                <a:latin typeface="Arial"/>
                <a:cs typeface="Arial"/>
              </a:rPr>
              <a:t>dalam jaringan, </a:t>
            </a:r>
            <a:r>
              <a:rPr spc="-4" dirty="0">
                <a:solidFill>
                  <a:schemeClr val="bg1"/>
                </a:solidFill>
                <a:latin typeface="Arial"/>
                <a:cs typeface="Arial"/>
              </a:rPr>
              <a:t>berbagi </a:t>
            </a:r>
            <a:r>
              <a:rPr dirty="0">
                <a:solidFill>
                  <a:schemeClr val="bg1"/>
                </a:solidFill>
                <a:latin typeface="Arial"/>
                <a:cs typeface="Arial"/>
              </a:rPr>
              <a:t>pakai  </a:t>
            </a:r>
            <a:r>
              <a:rPr spc="-4" dirty="0">
                <a:solidFill>
                  <a:schemeClr val="bg1"/>
                </a:solidFill>
                <a:latin typeface="Arial"/>
                <a:cs typeface="Arial"/>
              </a:rPr>
              <a:t>sumber daya </a:t>
            </a:r>
            <a:r>
              <a:rPr dirty="0">
                <a:solidFill>
                  <a:schemeClr val="bg1"/>
                </a:solidFill>
                <a:latin typeface="Arial"/>
                <a:cs typeface="Arial"/>
              </a:rPr>
              <a:t>dan </a:t>
            </a:r>
            <a:r>
              <a:rPr spc="-4" dirty="0">
                <a:solidFill>
                  <a:schemeClr val="bg1"/>
                </a:solidFill>
                <a:latin typeface="Arial"/>
                <a:cs typeface="Arial"/>
              </a:rPr>
              <a:t>file, akses </a:t>
            </a:r>
            <a:r>
              <a:rPr dirty="0">
                <a:solidFill>
                  <a:schemeClr val="bg1"/>
                </a:solidFill>
                <a:latin typeface="Arial"/>
                <a:cs typeface="Arial"/>
              </a:rPr>
              <a:t>ke </a:t>
            </a:r>
            <a:r>
              <a:rPr spc="-4" dirty="0">
                <a:solidFill>
                  <a:schemeClr val="bg1"/>
                </a:solidFill>
                <a:latin typeface="Arial"/>
                <a:cs typeface="Arial"/>
              </a:rPr>
              <a:t>printer, dsb tetapi kinerja interaktif  </a:t>
            </a:r>
            <a:r>
              <a:rPr dirty="0">
                <a:solidFill>
                  <a:schemeClr val="bg1"/>
                </a:solidFill>
                <a:latin typeface="Arial"/>
                <a:cs typeface="Arial"/>
              </a:rPr>
              <a:t>dapat </a:t>
            </a:r>
            <a:r>
              <a:rPr spc="-4" dirty="0">
                <a:solidFill>
                  <a:schemeClr val="bg1"/>
                </a:solidFill>
                <a:latin typeface="Arial"/>
                <a:cs typeface="Arial"/>
              </a:rPr>
              <a:t>berkurang karena lambatnya kecepatan</a:t>
            </a:r>
            <a:r>
              <a:rPr spc="-49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dirty="0">
                <a:solidFill>
                  <a:schemeClr val="bg1"/>
                </a:solidFill>
                <a:latin typeface="Arial"/>
                <a:cs typeface="Arial"/>
              </a:rPr>
              <a:t>jaringan.</a:t>
            </a:r>
          </a:p>
        </p:txBody>
      </p:sp>
    </p:spTree>
    <p:extLst>
      <p:ext uri="{BB962C8B-B14F-4D97-AF65-F5344CB8AC3E}">
        <p14:creationId xmlns:p14="http://schemas.microsoft.com/office/powerpoint/2010/main" val="646509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94970" y="365125"/>
            <a:ext cx="9858829" cy="1325563"/>
          </a:xfrm>
        </p:spPr>
        <p:txBody>
          <a:bodyPr/>
          <a:lstStyle/>
          <a:p>
            <a:pPr algn="ctr"/>
            <a:r>
              <a:rPr lang="en-US" b="1" dirty="0" smtClean="0">
                <a:solidFill>
                  <a:schemeClr val="bg1"/>
                </a:solidFill>
                <a:latin typeface="Arial"/>
                <a:cs typeface="Arial"/>
              </a:rPr>
              <a:t>Komputasi </a:t>
            </a:r>
            <a:r>
              <a:rPr lang="en-US" b="1" dirty="0" err="1" smtClean="0">
                <a:solidFill>
                  <a:schemeClr val="bg1"/>
                </a:solidFill>
                <a:latin typeface="Arial"/>
                <a:cs typeface="Arial"/>
              </a:rPr>
              <a:t>Jaringan</a:t>
            </a:r>
            <a:endParaRPr lang="id-ID" b="1" dirty="0" smtClean="0">
              <a:solidFill>
                <a:schemeClr val="bg1"/>
              </a:solidFill>
              <a:latin typeface="Arial"/>
              <a:cs typeface="Arial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66" y="228420"/>
            <a:ext cx="1104868" cy="1462268"/>
          </a:xfrm>
          <a:prstGeom prst="rect">
            <a:avLst/>
          </a:prstGeom>
        </p:spPr>
      </p:pic>
      <p:sp>
        <p:nvSpPr>
          <p:cNvPr id="6" name="object 3"/>
          <p:cNvSpPr txBox="1"/>
          <p:nvPr/>
        </p:nvSpPr>
        <p:spPr>
          <a:xfrm>
            <a:off x="3420142" y="1980086"/>
            <a:ext cx="6536659" cy="4003208"/>
          </a:xfrm>
          <a:prstGeom prst="rect">
            <a:avLst/>
          </a:prstGeom>
        </p:spPr>
        <p:txBody>
          <a:bodyPr vert="horz" wrap="square" lIns="0" tIns="98612" rIns="0" bIns="0" rtlCol="0">
            <a:spAutoFit/>
          </a:bodyPr>
          <a:lstStyle/>
          <a:p>
            <a:pPr marL="11206" algn="just">
              <a:spcBef>
                <a:spcPts val="777"/>
              </a:spcBef>
            </a:pPr>
            <a:r>
              <a:rPr sz="2824" b="1" spc="-4" dirty="0">
                <a:solidFill>
                  <a:schemeClr val="bg1"/>
                </a:solidFill>
                <a:latin typeface="Arial"/>
                <a:cs typeface="Arial"/>
              </a:rPr>
              <a:t>Jaringan memungkinkan akses </a:t>
            </a:r>
            <a:r>
              <a:rPr sz="2824" b="1" dirty="0">
                <a:solidFill>
                  <a:schemeClr val="bg1"/>
                </a:solidFill>
                <a:latin typeface="Arial"/>
                <a:cs typeface="Arial"/>
              </a:rPr>
              <a:t>ke</a:t>
            </a:r>
            <a:r>
              <a:rPr sz="2824" b="1" spc="-101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824" b="1" spc="-4" dirty="0">
                <a:solidFill>
                  <a:schemeClr val="bg1"/>
                </a:solidFill>
                <a:latin typeface="Arial"/>
                <a:cs typeface="Arial"/>
              </a:rPr>
              <a:t>...</a:t>
            </a:r>
            <a:endParaRPr sz="2824" dirty="0">
              <a:solidFill>
                <a:schemeClr val="bg1"/>
              </a:solidFill>
              <a:latin typeface="Arial"/>
              <a:cs typeface="Arial"/>
            </a:endParaRPr>
          </a:p>
          <a:p>
            <a:pPr marL="667346" indent="-252706" algn="just">
              <a:spcBef>
                <a:spcPts val="596"/>
              </a:spcBef>
              <a:buChar char="–"/>
              <a:tabLst>
                <a:tab pos="667906" algn="l"/>
              </a:tabLst>
            </a:pPr>
            <a:r>
              <a:rPr sz="2471" dirty="0" err="1">
                <a:solidFill>
                  <a:schemeClr val="bg1"/>
                </a:solidFill>
                <a:latin typeface="Arial"/>
                <a:cs typeface="Arial"/>
              </a:rPr>
              <a:t>memori</a:t>
            </a:r>
            <a:r>
              <a:rPr sz="2471" dirty="0">
                <a:solidFill>
                  <a:schemeClr val="bg1"/>
                </a:solidFill>
                <a:latin typeface="Arial"/>
                <a:cs typeface="Arial"/>
              </a:rPr>
              <a:t> dan pengolahan yang</a:t>
            </a:r>
            <a:r>
              <a:rPr sz="2471" spc="4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471" dirty="0">
                <a:solidFill>
                  <a:schemeClr val="bg1"/>
                </a:solidFill>
                <a:latin typeface="Arial"/>
                <a:cs typeface="Arial"/>
              </a:rPr>
              <a:t>besar</a:t>
            </a:r>
          </a:p>
          <a:p>
            <a:pPr marL="667346" indent="-252706" algn="just">
              <a:spcBef>
                <a:spcPts val="604"/>
              </a:spcBef>
              <a:buChar char="–"/>
              <a:tabLst>
                <a:tab pos="667906" algn="l"/>
              </a:tabLst>
            </a:pPr>
            <a:r>
              <a:rPr sz="2471" dirty="0">
                <a:solidFill>
                  <a:schemeClr val="bg1"/>
                </a:solidFill>
                <a:latin typeface="Arial"/>
                <a:cs typeface="Arial"/>
              </a:rPr>
              <a:t>orang lain (</a:t>
            </a:r>
            <a:r>
              <a:rPr sz="2471" i="1" dirty="0">
                <a:solidFill>
                  <a:schemeClr val="bg1"/>
                </a:solidFill>
                <a:latin typeface="Arial"/>
                <a:cs typeface="Arial"/>
              </a:rPr>
              <a:t>groupware,</a:t>
            </a:r>
            <a:r>
              <a:rPr sz="2471" i="1" spc="-9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471" i="1" spc="4" dirty="0">
                <a:solidFill>
                  <a:schemeClr val="bg1"/>
                </a:solidFill>
                <a:latin typeface="Arial"/>
                <a:cs typeface="Arial"/>
              </a:rPr>
              <a:t>email</a:t>
            </a:r>
            <a:r>
              <a:rPr sz="2471" spc="4" dirty="0">
                <a:solidFill>
                  <a:schemeClr val="bg1"/>
                </a:solidFill>
                <a:latin typeface="Arial"/>
                <a:cs typeface="Arial"/>
              </a:rPr>
              <a:t>)</a:t>
            </a:r>
            <a:endParaRPr sz="2471" dirty="0">
              <a:solidFill>
                <a:schemeClr val="bg1"/>
              </a:solidFill>
              <a:latin typeface="Arial"/>
              <a:cs typeface="Arial"/>
            </a:endParaRPr>
          </a:p>
          <a:p>
            <a:pPr marL="667346" indent="-252706" algn="just">
              <a:spcBef>
                <a:spcPts val="596"/>
              </a:spcBef>
              <a:buChar char="–"/>
              <a:tabLst>
                <a:tab pos="667906" algn="l"/>
              </a:tabLst>
            </a:pPr>
            <a:r>
              <a:rPr sz="2471" spc="-4" dirty="0">
                <a:solidFill>
                  <a:schemeClr val="bg1"/>
                </a:solidFill>
                <a:latin typeface="Arial"/>
                <a:cs typeface="Arial"/>
              </a:rPr>
              <a:t>sumber </a:t>
            </a:r>
            <a:r>
              <a:rPr sz="2471" dirty="0">
                <a:solidFill>
                  <a:schemeClr val="bg1"/>
                </a:solidFill>
                <a:latin typeface="Arial"/>
                <a:cs typeface="Arial"/>
              </a:rPr>
              <a:t>daya </a:t>
            </a:r>
            <a:r>
              <a:rPr sz="2471" spc="-4" dirty="0">
                <a:solidFill>
                  <a:schemeClr val="bg1"/>
                </a:solidFill>
                <a:latin typeface="Arial"/>
                <a:cs typeface="Arial"/>
              </a:rPr>
              <a:t>bersama </a:t>
            </a:r>
            <a:r>
              <a:rPr sz="2471" dirty="0">
                <a:solidFill>
                  <a:schemeClr val="bg1"/>
                </a:solidFill>
                <a:latin typeface="Arial"/>
                <a:cs typeface="Arial"/>
              </a:rPr>
              <a:t>- </a:t>
            </a:r>
            <a:r>
              <a:rPr sz="2471" spc="-4" dirty="0">
                <a:solidFill>
                  <a:schemeClr val="bg1"/>
                </a:solidFill>
                <a:latin typeface="Arial"/>
                <a:cs typeface="Arial"/>
              </a:rPr>
              <a:t>terutama</a:t>
            </a:r>
            <a:r>
              <a:rPr sz="2471" spc="57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471" dirty="0">
                <a:solidFill>
                  <a:schemeClr val="bg1"/>
                </a:solidFill>
                <a:latin typeface="Arial"/>
                <a:cs typeface="Arial"/>
              </a:rPr>
              <a:t>web</a:t>
            </a:r>
          </a:p>
          <a:p>
            <a:pPr marL="11206" algn="just">
              <a:spcBef>
                <a:spcPts val="671"/>
              </a:spcBef>
            </a:pPr>
            <a:r>
              <a:rPr sz="2824" b="1" spc="-4" dirty="0">
                <a:solidFill>
                  <a:schemeClr val="bg1"/>
                </a:solidFill>
                <a:latin typeface="Arial"/>
                <a:cs typeface="Arial"/>
              </a:rPr>
              <a:t>Isu</a:t>
            </a:r>
            <a:endParaRPr sz="2824" dirty="0">
              <a:solidFill>
                <a:schemeClr val="bg1"/>
              </a:solidFill>
              <a:latin typeface="Arial"/>
              <a:cs typeface="Arial"/>
            </a:endParaRPr>
          </a:p>
          <a:p>
            <a:pPr marL="313781" indent="-302575" algn="just">
              <a:spcBef>
                <a:spcPts val="671"/>
              </a:spcBef>
              <a:buFont typeface="Arial"/>
              <a:buChar char="•"/>
              <a:tabLst>
                <a:tab pos="313221" algn="l"/>
                <a:tab pos="313781" algn="l"/>
              </a:tabLst>
            </a:pPr>
            <a:r>
              <a:rPr sz="2824" i="1" spc="-4" dirty="0">
                <a:solidFill>
                  <a:schemeClr val="bg1"/>
                </a:solidFill>
                <a:latin typeface="Arial"/>
                <a:cs typeface="Arial"/>
              </a:rPr>
              <a:t>Network delay </a:t>
            </a:r>
            <a:r>
              <a:rPr sz="2824" spc="4" dirty="0">
                <a:solidFill>
                  <a:schemeClr val="bg1"/>
                </a:solidFill>
                <a:latin typeface="Arial"/>
                <a:cs typeface="Arial"/>
              </a:rPr>
              <a:t>– </a:t>
            </a:r>
            <a:r>
              <a:rPr sz="2824" i="1" spc="-4" dirty="0">
                <a:solidFill>
                  <a:schemeClr val="bg1"/>
                </a:solidFill>
                <a:latin typeface="Arial"/>
                <a:cs typeface="Arial"/>
              </a:rPr>
              <a:t>feedback</a:t>
            </a:r>
            <a:r>
              <a:rPr sz="2824" i="1" spc="-66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824" spc="-4" dirty="0">
                <a:solidFill>
                  <a:schemeClr val="bg1"/>
                </a:solidFill>
                <a:latin typeface="Arial"/>
                <a:cs typeface="Arial"/>
              </a:rPr>
              <a:t>lambat</a:t>
            </a:r>
            <a:endParaRPr sz="2824" dirty="0">
              <a:solidFill>
                <a:schemeClr val="bg1"/>
              </a:solidFill>
              <a:latin typeface="Arial"/>
              <a:cs typeface="Arial"/>
            </a:endParaRPr>
          </a:p>
          <a:p>
            <a:pPr marL="313781" indent="-302575" algn="just">
              <a:spcBef>
                <a:spcPts val="666"/>
              </a:spcBef>
              <a:buFont typeface="Arial"/>
              <a:buChar char="•"/>
              <a:tabLst>
                <a:tab pos="313221" algn="l"/>
                <a:tab pos="313781" algn="l"/>
              </a:tabLst>
            </a:pPr>
            <a:r>
              <a:rPr sz="2824" i="1" spc="-4" dirty="0">
                <a:solidFill>
                  <a:schemeClr val="bg1"/>
                </a:solidFill>
                <a:latin typeface="Arial"/>
                <a:cs typeface="Arial"/>
              </a:rPr>
              <a:t>konflik </a:t>
            </a:r>
            <a:r>
              <a:rPr sz="2824" dirty="0">
                <a:solidFill>
                  <a:schemeClr val="bg1"/>
                </a:solidFill>
                <a:latin typeface="Arial"/>
                <a:cs typeface="Arial"/>
              </a:rPr>
              <a:t>- </a:t>
            </a:r>
            <a:r>
              <a:rPr sz="2824" spc="-4" dirty="0">
                <a:solidFill>
                  <a:schemeClr val="bg1"/>
                </a:solidFill>
                <a:latin typeface="Arial"/>
                <a:cs typeface="Arial"/>
              </a:rPr>
              <a:t>banyak orang </a:t>
            </a:r>
            <a:r>
              <a:rPr sz="2824" spc="-9" dirty="0">
                <a:solidFill>
                  <a:schemeClr val="bg1"/>
                </a:solidFill>
                <a:latin typeface="Arial"/>
                <a:cs typeface="Arial"/>
              </a:rPr>
              <a:t>update</a:t>
            </a:r>
            <a:r>
              <a:rPr sz="2824" spc="-49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824" spc="-9" dirty="0">
                <a:solidFill>
                  <a:schemeClr val="bg1"/>
                </a:solidFill>
                <a:latin typeface="Arial"/>
                <a:cs typeface="Arial"/>
              </a:rPr>
              <a:t>data</a:t>
            </a:r>
            <a:endParaRPr sz="2824" dirty="0">
              <a:solidFill>
                <a:schemeClr val="bg1"/>
              </a:solidFill>
              <a:latin typeface="Arial"/>
              <a:cs typeface="Arial"/>
            </a:endParaRPr>
          </a:p>
          <a:p>
            <a:pPr marL="313781" indent="-302575" algn="just">
              <a:spcBef>
                <a:spcPts val="675"/>
              </a:spcBef>
              <a:buChar char="•"/>
              <a:tabLst>
                <a:tab pos="313221" algn="l"/>
                <a:tab pos="313781" algn="l"/>
              </a:tabLst>
            </a:pPr>
            <a:r>
              <a:rPr sz="2824" spc="-4" dirty="0">
                <a:solidFill>
                  <a:schemeClr val="bg1"/>
                </a:solidFill>
                <a:latin typeface="Arial"/>
                <a:cs typeface="Arial"/>
              </a:rPr>
              <a:t>Tidak </a:t>
            </a:r>
            <a:r>
              <a:rPr sz="2824" spc="-9" dirty="0">
                <a:solidFill>
                  <a:schemeClr val="bg1"/>
                </a:solidFill>
                <a:latin typeface="Arial"/>
                <a:cs typeface="Arial"/>
              </a:rPr>
              <a:t>dapat</a:t>
            </a:r>
            <a:r>
              <a:rPr sz="2824" spc="-18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2824" spc="-4" dirty="0">
                <a:solidFill>
                  <a:schemeClr val="bg1"/>
                </a:solidFill>
                <a:latin typeface="Arial"/>
                <a:cs typeface="Arial"/>
              </a:rPr>
              <a:t>diprediksi</a:t>
            </a:r>
            <a:endParaRPr sz="2824" dirty="0">
              <a:solidFill>
                <a:schemeClr val="bg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08436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94970" y="365125"/>
            <a:ext cx="9858829" cy="1325563"/>
          </a:xfrm>
        </p:spPr>
        <p:txBody>
          <a:bodyPr/>
          <a:lstStyle/>
          <a:p>
            <a:pPr algn="ctr"/>
            <a:r>
              <a:rPr lang="en-US" b="1" dirty="0" err="1" smtClean="0">
                <a:solidFill>
                  <a:schemeClr val="bg1"/>
                </a:solidFill>
                <a:latin typeface="Arial"/>
                <a:cs typeface="Arial"/>
              </a:rPr>
              <a:t>Kesimpulan</a:t>
            </a:r>
            <a:endParaRPr lang="id-ID" b="1" dirty="0" smtClean="0">
              <a:solidFill>
                <a:schemeClr val="bg1"/>
              </a:solidFill>
              <a:latin typeface="Arial"/>
              <a:cs typeface="Arial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66" y="228420"/>
            <a:ext cx="1104868" cy="1462268"/>
          </a:xfrm>
          <a:prstGeom prst="rect">
            <a:avLst/>
          </a:prstGeom>
        </p:spPr>
      </p:pic>
      <p:grpSp>
        <p:nvGrpSpPr>
          <p:cNvPr id="5" name="Group 4"/>
          <p:cNvGrpSpPr/>
          <p:nvPr/>
        </p:nvGrpSpPr>
        <p:grpSpPr>
          <a:xfrm>
            <a:off x="2061883" y="1736912"/>
            <a:ext cx="8068235" cy="4221480"/>
            <a:chOff x="2061883" y="1736912"/>
            <a:chExt cx="8068235" cy="4221480"/>
          </a:xfrm>
        </p:grpSpPr>
        <p:sp>
          <p:nvSpPr>
            <p:cNvPr id="7" name="object 3"/>
            <p:cNvSpPr txBox="1"/>
            <p:nvPr/>
          </p:nvSpPr>
          <p:spPr>
            <a:xfrm>
              <a:off x="2534770" y="1736912"/>
              <a:ext cx="2656915" cy="1189051"/>
            </a:xfrm>
            <a:prstGeom prst="rect">
              <a:avLst/>
            </a:prstGeom>
          </p:spPr>
          <p:txBody>
            <a:bodyPr vert="horz" wrap="square" lIns="0" tIns="107576" rIns="0" bIns="0" rtlCol="0">
              <a:spAutoFit/>
            </a:bodyPr>
            <a:lstStyle/>
            <a:p>
              <a:pPr marL="313781" indent="-302575" algn="just">
                <a:spcBef>
                  <a:spcPts val="847"/>
                </a:spcBef>
                <a:buChar char="•"/>
                <a:tabLst>
                  <a:tab pos="313781" algn="l"/>
                </a:tabLst>
              </a:pPr>
              <a:r>
                <a:rPr sz="3177" spc="-4" dirty="0">
                  <a:solidFill>
                    <a:schemeClr val="bg1"/>
                  </a:solidFill>
                  <a:latin typeface="Arial"/>
                  <a:cs typeface="Arial"/>
                </a:rPr>
                <a:t>Kesimpulan?</a:t>
              </a:r>
              <a:endParaRPr sz="3177" dirty="0">
                <a:solidFill>
                  <a:schemeClr val="bg1"/>
                </a:solidFill>
                <a:latin typeface="Arial"/>
                <a:cs typeface="Arial"/>
              </a:endParaRPr>
            </a:p>
            <a:p>
              <a:pPr marL="313781" indent="-302575" algn="just">
                <a:spcBef>
                  <a:spcPts val="763"/>
                </a:spcBef>
                <a:buChar char="•"/>
                <a:tabLst>
                  <a:tab pos="313781" algn="l"/>
                </a:tabLst>
              </a:pPr>
              <a:r>
                <a:rPr sz="3177" spc="-4" dirty="0">
                  <a:solidFill>
                    <a:schemeClr val="bg1"/>
                  </a:solidFill>
                  <a:latin typeface="Arial"/>
                  <a:cs typeface="Arial"/>
                </a:rPr>
                <a:t>Pertanyaan?</a:t>
              </a:r>
              <a:endParaRPr sz="3177" dirty="0">
                <a:solidFill>
                  <a:schemeClr val="bg1"/>
                </a:solidFill>
                <a:latin typeface="Arial"/>
                <a:cs typeface="Arial"/>
              </a:endParaRPr>
            </a:p>
          </p:txBody>
        </p:sp>
        <p:sp>
          <p:nvSpPr>
            <p:cNvPr id="8" name="object 4"/>
            <p:cNvSpPr/>
            <p:nvPr/>
          </p:nvSpPr>
          <p:spPr>
            <a:xfrm>
              <a:off x="2061883" y="3025588"/>
              <a:ext cx="8068235" cy="2932804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1588"/>
            </a:p>
          </p:txBody>
        </p:sp>
      </p:grpSp>
    </p:spTree>
    <p:extLst>
      <p:ext uri="{BB962C8B-B14F-4D97-AF65-F5344CB8AC3E}">
        <p14:creationId xmlns:p14="http://schemas.microsoft.com/office/powerpoint/2010/main" val="3017313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66" y="228420"/>
            <a:ext cx="1104868" cy="146226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1320" y="478971"/>
            <a:ext cx="9771762" cy="6161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6490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82</TotalTime>
  <Words>2377</Words>
  <Application>Microsoft Office PowerPoint</Application>
  <PresentationFormat>Widescreen</PresentationFormat>
  <Paragraphs>377</Paragraphs>
  <Slides>63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63</vt:i4>
      </vt:variant>
    </vt:vector>
  </HeadingPairs>
  <TitlesOfParts>
    <vt:vector size="71" baseType="lpstr">
      <vt:lpstr>Algerian</vt:lpstr>
      <vt:lpstr>Arial</vt:lpstr>
      <vt:lpstr>Calibri</vt:lpstr>
      <vt:lpstr>Calibri Light</vt:lpstr>
      <vt:lpstr>Times New Roman</vt:lpstr>
      <vt:lpstr>Trebuchet MS</vt:lpstr>
      <vt:lpstr>Wingdings</vt:lpstr>
      <vt:lpstr>Office Theme</vt:lpstr>
      <vt:lpstr>FAKTOR KOMPUTER</vt:lpstr>
      <vt:lpstr>Pendahuluan</vt:lpstr>
      <vt:lpstr>Typical Komputer</vt:lpstr>
      <vt:lpstr>Komputer</vt:lpstr>
      <vt:lpstr>Berapa banyak komputer..??</vt:lpstr>
      <vt:lpstr>Di Saku Anda??</vt:lpstr>
      <vt:lpstr>Interaktivitas</vt:lpstr>
      <vt:lpstr>Interaktivitas</vt:lpstr>
      <vt:lpstr>Apakah cepat selalu  lebih baik?</vt:lpstr>
      <vt:lpstr>Human &amp; System Kaya Interaksi</vt:lpstr>
      <vt:lpstr>Virtual World</vt:lpstr>
      <vt:lpstr>Piranti Masukan</vt:lpstr>
      <vt:lpstr>Piranti Masukan Teks</vt:lpstr>
      <vt:lpstr>Beberapa Layout keyboard;</vt:lpstr>
      <vt:lpstr>Aspek Ergonomik Keyboard</vt:lpstr>
      <vt:lpstr>Keyboard pada Perangkat Handphone</vt:lpstr>
      <vt:lpstr>Keypad Numerik</vt:lpstr>
      <vt:lpstr>Keypad Cursor Key</vt:lpstr>
      <vt:lpstr>PENGENALAN HANDWRITING</vt:lpstr>
      <vt:lpstr>Hasil Pemrosesan Hand Writing</vt:lpstr>
      <vt:lpstr>Peranti Penunjuk</vt:lpstr>
      <vt:lpstr>Mouse</vt:lpstr>
      <vt:lpstr>Cara Kerja Mouse</vt:lpstr>
      <vt:lpstr>Aspek Ergonomik</vt:lpstr>
      <vt:lpstr>Kesalahan Penggunaan Mouse</vt:lpstr>
      <vt:lpstr>Bagaimana dengan FootMouse??</vt:lpstr>
      <vt:lpstr>Touchpad</vt:lpstr>
      <vt:lpstr>Trackball dan Thumbwheel</vt:lpstr>
      <vt:lpstr>Joystick</vt:lpstr>
      <vt:lpstr>Touch-sensitive screen</vt:lpstr>
      <vt:lpstr>Stylus dan Light Pen</vt:lpstr>
      <vt:lpstr>Peranti Masukan Gambar dan Video</vt:lpstr>
      <vt:lpstr>Scanner</vt:lpstr>
      <vt:lpstr>Optical Character Recognition</vt:lpstr>
      <vt:lpstr>Piranti Masukan Suara</vt:lpstr>
      <vt:lpstr>Peranti Masukan Biometric</vt:lpstr>
      <vt:lpstr>Peranti Keluaran</vt:lpstr>
      <vt:lpstr>Piranti Keluaran</vt:lpstr>
      <vt:lpstr>Peranti Keluaran Visual</vt:lpstr>
      <vt:lpstr>Resolusi dan Kedalaman Warna</vt:lpstr>
      <vt:lpstr>Anti aliasing</vt:lpstr>
      <vt:lpstr>Piranti Keluaran Audio</vt:lpstr>
      <vt:lpstr>Suara</vt:lpstr>
      <vt:lpstr>Peranti Keluaran Cetak</vt:lpstr>
      <vt:lpstr>Printing</vt:lpstr>
      <vt:lpstr>Jenis-jenis Printer</vt:lpstr>
      <vt:lpstr>Fonts</vt:lpstr>
      <vt:lpstr>Fonts</vt:lpstr>
      <vt:lpstr>Model Font</vt:lpstr>
      <vt:lpstr>Keterbacaan dari Teks</vt:lpstr>
      <vt:lpstr>Perangkat Haptic</vt:lpstr>
      <vt:lpstr>Memori</vt:lpstr>
      <vt:lpstr>Memori</vt:lpstr>
      <vt:lpstr>Memori jangka pendek  (short-term memory)</vt:lpstr>
      <vt:lpstr>Memori jangka panjang  (long-term memory)</vt:lpstr>
      <vt:lpstr>Memori Virtual (Virtual Memory)</vt:lpstr>
      <vt:lpstr>Kompresi</vt:lpstr>
      <vt:lpstr>Format Penyimpanan</vt:lpstr>
      <vt:lpstr>Waktu Pemrosesan Terbatas</vt:lpstr>
      <vt:lpstr>Batasan Kinerja Interaktif</vt:lpstr>
      <vt:lpstr>Komputasi Jaringan</vt:lpstr>
      <vt:lpstr>Kesimpulan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Computer System and  Architecture</dc:title>
  <dc:creator>INFORMATIKA</dc:creator>
  <cp:lastModifiedBy>INFORMATIKA</cp:lastModifiedBy>
  <cp:revision>14</cp:revision>
  <dcterms:created xsi:type="dcterms:W3CDTF">2019-02-19T06:50:51Z</dcterms:created>
  <dcterms:modified xsi:type="dcterms:W3CDTF">2019-02-23T06:43:12Z</dcterms:modified>
</cp:coreProperties>
</file>