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5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404040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1794235" y="0"/>
            <a:ext cx="306705" cy="6858000"/>
          </a:xfrm>
          <a:custGeom>
            <a:avLst/>
            <a:gdLst/>
            <a:ahLst/>
            <a:cxnLst/>
            <a:rect l="l" t="t" r="r" b="b"/>
            <a:pathLst>
              <a:path w="306704" h="6858000">
                <a:moveTo>
                  <a:pt x="0" y="6858000"/>
                </a:moveTo>
                <a:lnTo>
                  <a:pt x="306324" y="6858000"/>
                </a:lnTo>
                <a:lnTo>
                  <a:pt x="30632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844527" y="6249923"/>
            <a:ext cx="230504" cy="460375"/>
          </a:xfrm>
          <a:custGeom>
            <a:avLst/>
            <a:gdLst/>
            <a:ahLst/>
            <a:cxnLst/>
            <a:rect l="l" t="t" r="r" b="b"/>
            <a:pathLst>
              <a:path w="230504" h="460375">
                <a:moveTo>
                  <a:pt x="222503" y="0"/>
                </a:moveTo>
                <a:lnTo>
                  <a:pt x="7620" y="0"/>
                </a:lnTo>
                <a:lnTo>
                  <a:pt x="0" y="7594"/>
                </a:lnTo>
                <a:lnTo>
                  <a:pt x="0" y="16954"/>
                </a:lnTo>
                <a:lnTo>
                  <a:pt x="0" y="452653"/>
                </a:lnTo>
                <a:lnTo>
                  <a:pt x="7620" y="460247"/>
                </a:lnTo>
                <a:lnTo>
                  <a:pt x="222503" y="460247"/>
                </a:lnTo>
                <a:lnTo>
                  <a:pt x="230124" y="452653"/>
                </a:lnTo>
                <a:lnTo>
                  <a:pt x="230124" y="7594"/>
                </a:lnTo>
                <a:lnTo>
                  <a:pt x="222503" y="0"/>
                </a:lnTo>
                <a:close/>
              </a:path>
            </a:pathLst>
          </a:custGeom>
          <a:solidFill>
            <a:srgbClr val="24C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00559" y="0"/>
            <a:ext cx="91440" cy="6857999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435060" y="5530596"/>
            <a:ext cx="1097915" cy="967740"/>
          </a:xfrm>
          <a:custGeom>
            <a:avLst/>
            <a:gdLst/>
            <a:ahLst/>
            <a:cxnLst/>
            <a:rect l="l" t="t" r="r" b="b"/>
            <a:pathLst>
              <a:path w="1097915" h="967739">
                <a:moveTo>
                  <a:pt x="781421" y="0"/>
                </a:moveTo>
                <a:lnTo>
                  <a:pt x="315941" y="0"/>
                </a:lnTo>
                <a:lnTo>
                  <a:pt x="294027" y="2907"/>
                </a:lnTo>
                <a:lnTo>
                  <a:pt x="256985" y="24485"/>
                </a:lnTo>
                <a:lnTo>
                  <a:pt x="11306" y="442887"/>
                </a:lnTo>
                <a:lnTo>
                  <a:pt x="0" y="483865"/>
                </a:lnTo>
                <a:lnTo>
                  <a:pt x="2826" y="505014"/>
                </a:lnTo>
                <a:lnTo>
                  <a:pt x="243551" y="925753"/>
                </a:lnTo>
                <a:lnTo>
                  <a:pt x="274092" y="956490"/>
                </a:lnTo>
                <a:lnTo>
                  <a:pt x="315941" y="967739"/>
                </a:lnTo>
                <a:lnTo>
                  <a:pt x="781421" y="967739"/>
                </a:lnTo>
                <a:lnTo>
                  <a:pt x="822782" y="956490"/>
                </a:lnTo>
                <a:lnTo>
                  <a:pt x="852846" y="925753"/>
                </a:lnTo>
                <a:lnTo>
                  <a:pt x="1086018" y="524852"/>
                </a:lnTo>
                <a:lnTo>
                  <a:pt x="1097353" y="483865"/>
                </a:lnTo>
                <a:lnTo>
                  <a:pt x="1094519" y="462718"/>
                </a:lnTo>
                <a:lnTo>
                  <a:pt x="852846" y="42036"/>
                </a:lnTo>
                <a:lnTo>
                  <a:pt x="822782" y="11255"/>
                </a:lnTo>
                <a:lnTo>
                  <a:pt x="7814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9540970" y="1313688"/>
            <a:ext cx="1096010" cy="967740"/>
          </a:xfrm>
          <a:custGeom>
            <a:avLst/>
            <a:gdLst/>
            <a:ahLst/>
            <a:cxnLst/>
            <a:rect l="l" t="t" r="r" b="b"/>
            <a:pathLst>
              <a:path w="1096009" h="967739">
                <a:moveTo>
                  <a:pt x="780319" y="0"/>
                </a:moveTo>
                <a:lnTo>
                  <a:pt x="315499" y="0"/>
                </a:lnTo>
                <a:lnTo>
                  <a:pt x="293618" y="2907"/>
                </a:lnTo>
                <a:lnTo>
                  <a:pt x="256617" y="24485"/>
                </a:lnTo>
                <a:lnTo>
                  <a:pt x="11334" y="442849"/>
                </a:lnTo>
                <a:lnTo>
                  <a:pt x="0" y="483869"/>
                </a:lnTo>
                <a:lnTo>
                  <a:pt x="2833" y="505035"/>
                </a:lnTo>
                <a:lnTo>
                  <a:pt x="243236" y="925702"/>
                </a:lnTo>
                <a:lnTo>
                  <a:pt x="273700" y="956484"/>
                </a:lnTo>
                <a:lnTo>
                  <a:pt x="315499" y="967739"/>
                </a:lnTo>
                <a:lnTo>
                  <a:pt x="780319" y="967739"/>
                </a:lnTo>
                <a:lnTo>
                  <a:pt x="821610" y="956484"/>
                </a:lnTo>
                <a:lnTo>
                  <a:pt x="851566" y="925702"/>
                </a:lnTo>
                <a:lnTo>
                  <a:pt x="1084484" y="524890"/>
                </a:lnTo>
                <a:lnTo>
                  <a:pt x="1095819" y="483870"/>
                </a:lnTo>
                <a:lnTo>
                  <a:pt x="1092985" y="462704"/>
                </a:lnTo>
                <a:lnTo>
                  <a:pt x="851566" y="42037"/>
                </a:lnTo>
                <a:lnTo>
                  <a:pt x="821610" y="11255"/>
                </a:lnTo>
                <a:lnTo>
                  <a:pt x="780319" y="0"/>
                </a:lnTo>
                <a:close/>
              </a:path>
            </a:pathLst>
          </a:custGeom>
          <a:solidFill>
            <a:srgbClr val="24C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9689782" y="300227"/>
            <a:ext cx="1826895" cy="1614170"/>
          </a:xfrm>
          <a:custGeom>
            <a:avLst/>
            <a:gdLst/>
            <a:ahLst/>
            <a:cxnLst/>
            <a:rect l="l" t="t" r="r" b="b"/>
            <a:pathLst>
              <a:path w="1826895" h="1614170">
                <a:moveTo>
                  <a:pt x="1300924" y="0"/>
                </a:moveTo>
                <a:lnTo>
                  <a:pt x="852904" y="0"/>
                </a:lnTo>
                <a:lnTo>
                  <a:pt x="622839" y="0"/>
                </a:lnTo>
                <a:lnTo>
                  <a:pt x="538079" y="0"/>
                </a:lnTo>
                <a:lnTo>
                  <a:pt x="525970" y="0"/>
                </a:lnTo>
                <a:lnTo>
                  <a:pt x="489511" y="4843"/>
                </a:lnTo>
                <a:lnTo>
                  <a:pt x="456326" y="18748"/>
                </a:lnTo>
                <a:lnTo>
                  <a:pt x="427833" y="40772"/>
                </a:lnTo>
                <a:lnTo>
                  <a:pt x="405447" y="69976"/>
                </a:lnTo>
                <a:lnTo>
                  <a:pt x="181951" y="456543"/>
                </a:lnTo>
                <a:lnTo>
                  <a:pt x="67182" y="655050"/>
                </a:lnTo>
                <a:lnTo>
                  <a:pt x="24899" y="728184"/>
                </a:lnTo>
                <a:lnTo>
                  <a:pt x="18859" y="738632"/>
                </a:lnTo>
                <a:lnTo>
                  <a:pt x="4714" y="771699"/>
                </a:lnTo>
                <a:lnTo>
                  <a:pt x="0" y="806958"/>
                </a:lnTo>
                <a:lnTo>
                  <a:pt x="4714" y="842216"/>
                </a:lnTo>
                <a:lnTo>
                  <a:pt x="18859" y="875284"/>
                </a:lnTo>
                <a:lnTo>
                  <a:pt x="242355" y="1261850"/>
                </a:lnTo>
                <a:lnTo>
                  <a:pt x="357124" y="1460357"/>
                </a:lnTo>
                <a:lnTo>
                  <a:pt x="399407" y="1533491"/>
                </a:lnTo>
                <a:lnTo>
                  <a:pt x="405447" y="1543939"/>
                </a:lnTo>
                <a:lnTo>
                  <a:pt x="427833" y="1573143"/>
                </a:lnTo>
                <a:lnTo>
                  <a:pt x="456326" y="1595167"/>
                </a:lnTo>
                <a:lnTo>
                  <a:pt x="489511" y="1609072"/>
                </a:lnTo>
                <a:lnTo>
                  <a:pt x="525970" y="1613916"/>
                </a:lnTo>
                <a:lnTo>
                  <a:pt x="973990" y="1613916"/>
                </a:lnTo>
                <a:lnTo>
                  <a:pt x="1204055" y="1613916"/>
                </a:lnTo>
                <a:lnTo>
                  <a:pt x="1288815" y="1613916"/>
                </a:lnTo>
                <a:lnTo>
                  <a:pt x="1300924" y="1613916"/>
                </a:lnTo>
                <a:lnTo>
                  <a:pt x="1336661" y="1609072"/>
                </a:lnTo>
                <a:lnTo>
                  <a:pt x="1369742" y="1595167"/>
                </a:lnTo>
                <a:lnTo>
                  <a:pt x="1398133" y="1573143"/>
                </a:lnTo>
                <a:lnTo>
                  <a:pt x="1419796" y="1543939"/>
                </a:lnTo>
                <a:lnTo>
                  <a:pt x="1644247" y="1157372"/>
                </a:lnTo>
                <a:lnTo>
                  <a:pt x="1759505" y="958865"/>
                </a:lnTo>
                <a:lnTo>
                  <a:pt x="1801969" y="885731"/>
                </a:lnTo>
                <a:lnTo>
                  <a:pt x="1808035" y="875284"/>
                </a:lnTo>
                <a:lnTo>
                  <a:pt x="1822180" y="842216"/>
                </a:lnTo>
                <a:lnTo>
                  <a:pt x="1826895" y="806958"/>
                </a:lnTo>
                <a:lnTo>
                  <a:pt x="1822180" y="771699"/>
                </a:lnTo>
                <a:lnTo>
                  <a:pt x="1808035" y="738632"/>
                </a:lnTo>
                <a:lnTo>
                  <a:pt x="1583584" y="352065"/>
                </a:lnTo>
                <a:lnTo>
                  <a:pt x="1468326" y="153558"/>
                </a:lnTo>
                <a:lnTo>
                  <a:pt x="1425862" y="80424"/>
                </a:lnTo>
                <a:lnTo>
                  <a:pt x="1398133" y="40772"/>
                </a:lnTo>
                <a:lnTo>
                  <a:pt x="1336661" y="4843"/>
                </a:lnTo>
                <a:lnTo>
                  <a:pt x="1300924" y="0"/>
                </a:lnTo>
                <a:close/>
              </a:path>
            </a:pathLst>
          </a:custGeom>
          <a:ln w="635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451070" y="5305044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10" h="451485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33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33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1009598" y="355091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09" h="451484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45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45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404040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404040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1794236" y="0"/>
            <a:ext cx="306705" cy="6858000"/>
          </a:xfrm>
          <a:custGeom>
            <a:avLst/>
            <a:gdLst/>
            <a:ahLst/>
            <a:cxnLst/>
            <a:rect l="l" t="t" r="r" b="b"/>
            <a:pathLst>
              <a:path w="306704" h="6858000">
                <a:moveTo>
                  <a:pt x="0" y="6858000"/>
                </a:moveTo>
                <a:lnTo>
                  <a:pt x="306324" y="6858000"/>
                </a:lnTo>
                <a:lnTo>
                  <a:pt x="306324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844528" y="6249923"/>
            <a:ext cx="230504" cy="460375"/>
          </a:xfrm>
          <a:custGeom>
            <a:avLst/>
            <a:gdLst/>
            <a:ahLst/>
            <a:cxnLst/>
            <a:rect l="l" t="t" r="r" b="b"/>
            <a:pathLst>
              <a:path w="230504" h="460375">
                <a:moveTo>
                  <a:pt x="222503" y="0"/>
                </a:moveTo>
                <a:lnTo>
                  <a:pt x="7620" y="0"/>
                </a:lnTo>
                <a:lnTo>
                  <a:pt x="0" y="7594"/>
                </a:lnTo>
                <a:lnTo>
                  <a:pt x="0" y="16954"/>
                </a:lnTo>
                <a:lnTo>
                  <a:pt x="0" y="452653"/>
                </a:lnTo>
                <a:lnTo>
                  <a:pt x="7620" y="460247"/>
                </a:lnTo>
                <a:lnTo>
                  <a:pt x="222503" y="460247"/>
                </a:lnTo>
                <a:lnTo>
                  <a:pt x="230124" y="452653"/>
                </a:lnTo>
                <a:lnTo>
                  <a:pt x="230124" y="7594"/>
                </a:lnTo>
                <a:lnTo>
                  <a:pt x="222503" y="0"/>
                </a:lnTo>
                <a:close/>
              </a:path>
            </a:pathLst>
          </a:custGeom>
          <a:solidFill>
            <a:srgbClr val="24C5E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100560" y="0"/>
            <a:ext cx="91440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9506" y="341502"/>
            <a:ext cx="11352987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404040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9506" y="1456131"/>
            <a:ext cx="5354955" cy="1771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404040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847321" y="6386711"/>
            <a:ext cx="228600" cy="194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1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1587" y="12696"/>
            <a:ext cx="10657840" cy="6845300"/>
            <a:chOff x="-1587" y="12696"/>
            <a:chExt cx="10657840" cy="68453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696"/>
              <a:ext cx="10655808" cy="6845302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3915155"/>
              <a:ext cx="1481328" cy="2200656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3915155"/>
              <a:ext cx="1481455" cy="2200910"/>
            </a:xfrm>
            <a:custGeom>
              <a:avLst/>
              <a:gdLst/>
              <a:ahLst/>
              <a:cxnLst/>
              <a:rect l="l" t="t" r="r" b="b"/>
              <a:pathLst>
                <a:path w="1481455" h="2200910">
                  <a:moveTo>
                    <a:pt x="0" y="0"/>
                  </a:moveTo>
                  <a:lnTo>
                    <a:pt x="1381887" y="0"/>
                  </a:lnTo>
                  <a:lnTo>
                    <a:pt x="1420570" y="7889"/>
                  </a:lnTo>
                  <a:lnTo>
                    <a:pt x="1452181" y="29400"/>
                  </a:lnTo>
                  <a:lnTo>
                    <a:pt x="1473505" y="61293"/>
                  </a:lnTo>
                  <a:lnTo>
                    <a:pt x="1481328" y="100330"/>
                  </a:lnTo>
                  <a:lnTo>
                    <a:pt x="1481328" y="2100300"/>
                  </a:lnTo>
                  <a:lnTo>
                    <a:pt x="1473505" y="2139362"/>
                  </a:lnTo>
                  <a:lnTo>
                    <a:pt x="1452181" y="2171261"/>
                  </a:lnTo>
                  <a:lnTo>
                    <a:pt x="1420570" y="2192769"/>
                  </a:lnTo>
                  <a:lnTo>
                    <a:pt x="1381887" y="2200656"/>
                  </a:lnTo>
                  <a:lnTo>
                    <a:pt x="0" y="2200656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47927" y="3115055"/>
              <a:ext cx="4460748" cy="25146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47927" y="3115055"/>
              <a:ext cx="4460875" cy="2514600"/>
            </a:xfrm>
            <a:custGeom>
              <a:avLst/>
              <a:gdLst/>
              <a:ahLst/>
              <a:cxnLst/>
              <a:rect l="l" t="t" r="r" b="b"/>
              <a:pathLst>
                <a:path w="4460875" h="2514600">
                  <a:moveTo>
                    <a:pt x="0" y="53848"/>
                  </a:moveTo>
                  <a:lnTo>
                    <a:pt x="4226" y="32896"/>
                  </a:lnTo>
                  <a:lnTo>
                    <a:pt x="15752" y="15779"/>
                  </a:lnTo>
                  <a:lnTo>
                    <a:pt x="32848" y="4234"/>
                  </a:lnTo>
                  <a:lnTo>
                    <a:pt x="53784" y="0"/>
                  </a:lnTo>
                  <a:lnTo>
                    <a:pt x="4406900" y="0"/>
                  </a:lnTo>
                  <a:lnTo>
                    <a:pt x="4427851" y="4234"/>
                  </a:lnTo>
                  <a:lnTo>
                    <a:pt x="4444968" y="15779"/>
                  </a:lnTo>
                  <a:lnTo>
                    <a:pt x="4456513" y="32896"/>
                  </a:lnTo>
                  <a:lnTo>
                    <a:pt x="4460748" y="53848"/>
                  </a:lnTo>
                  <a:lnTo>
                    <a:pt x="4460748" y="2460752"/>
                  </a:lnTo>
                  <a:lnTo>
                    <a:pt x="4456513" y="2481724"/>
                  </a:lnTo>
                  <a:lnTo>
                    <a:pt x="4444968" y="2498839"/>
                  </a:lnTo>
                  <a:lnTo>
                    <a:pt x="4427851" y="2510372"/>
                  </a:lnTo>
                  <a:lnTo>
                    <a:pt x="4406900" y="2514600"/>
                  </a:lnTo>
                  <a:lnTo>
                    <a:pt x="53784" y="2514600"/>
                  </a:lnTo>
                  <a:lnTo>
                    <a:pt x="32848" y="2510372"/>
                  </a:lnTo>
                  <a:lnTo>
                    <a:pt x="15752" y="2498839"/>
                  </a:lnTo>
                  <a:lnTo>
                    <a:pt x="4226" y="2481724"/>
                  </a:lnTo>
                  <a:lnTo>
                    <a:pt x="0" y="2460752"/>
                  </a:lnTo>
                  <a:lnTo>
                    <a:pt x="0" y="53848"/>
                  </a:lnTo>
                  <a:close/>
                </a:path>
              </a:pathLst>
            </a:custGeom>
            <a:ln w="952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31519" y="3152013"/>
            <a:ext cx="3422015" cy="1296035"/>
          </a:xfrm>
          <a:prstGeom prst="rect">
            <a:avLst/>
          </a:prstGeom>
        </p:spPr>
        <p:txBody>
          <a:bodyPr vert="horz" wrap="square" lIns="0" tIns="267335" rIns="0" bIns="0" rtlCol="0">
            <a:spAutoFit/>
          </a:bodyPr>
          <a:lstStyle/>
          <a:p>
            <a:pPr marL="12700" marR="5080">
              <a:lnSpc>
                <a:spcPct val="66600"/>
              </a:lnSpc>
              <a:spcBef>
                <a:spcPts val="2105"/>
              </a:spcBef>
            </a:pPr>
            <a:r>
              <a:rPr sz="5000" b="1" spc="-300" dirty="0">
                <a:solidFill>
                  <a:srgbClr val="F1F1F1"/>
                </a:solidFill>
                <a:latin typeface="Corbel"/>
                <a:cs typeface="Corbel"/>
              </a:rPr>
              <a:t>E</a:t>
            </a:r>
            <a:r>
              <a:rPr sz="5000" b="1" spc="-305" dirty="0">
                <a:solidFill>
                  <a:srgbClr val="F1F1F1"/>
                </a:solidFill>
                <a:latin typeface="Corbel"/>
                <a:cs typeface="Corbel"/>
              </a:rPr>
              <a:t>k</a:t>
            </a:r>
            <a:r>
              <a:rPr sz="5000" b="1" spc="-295" dirty="0">
                <a:solidFill>
                  <a:srgbClr val="F1F1F1"/>
                </a:solidFill>
                <a:latin typeface="Corbel"/>
                <a:cs typeface="Corbel"/>
              </a:rPr>
              <a:t>s</a:t>
            </a:r>
            <a:r>
              <a:rPr sz="5000" b="1" spc="-305" dirty="0">
                <a:solidFill>
                  <a:srgbClr val="F1F1F1"/>
                </a:solidFill>
                <a:latin typeface="Corbel"/>
                <a:cs typeface="Corbel"/>
              </a:rPr>
              <a:t>t</a:t>
            </a:r>
            <a:r>
              <a:rPr sz="5000" b="1" spc="-300" dirty="0">
                <a:solidFill>
                  <a:srgbClr val="F1F1F1"/>
                </a:solidFill>
                <a:latin typeface="Corbel"/>
                <a:cs typeface="Corbel"/>
              </a:rPr>
              <a:t>r</a:t>
            </a:r>
            <a:r>
              <a:rPr sz="5000" b="1" spc="-295" dirty="0">
                <a:solidFill>
                  <a:srgbClr val="F1F1F1"/>
                </a:solidFill>
                <a:latin typeface="Corbel"/>
                <a:cs typeface="Corbel"/>
              </a:rPr>
              <a:t>a</a:t>
            </a:r>
            <a:r>
              <a:rPr sz="5000" b="1" spc="-305" dirty="0">
                <a:solidFill>
                  <a:srgbClr val="F1F1F1"/>
                </a:solidFill>
                <a:latin typeface="Corbel"/>
                <a:cs typeface="Corbel"/>
              </a:rPr>
              <a:t>k</a:t>
            </a:r>
            <a:r>
              <a:rPr sz="5000" b="1" spc="-295" dirty="0">
                <a:solidFill>
                  <a:srgbClr val="F1F1F1"/>
                </a:solidFill>
                <a:latin typeface="Corbel"/>
                <a:cs typeface="Corbel"/>
              </a:rPr>
              <a:t>s</a:t>
            </a:r>
            <a:r>
              <a:rPr sz="5000" b="1" spc="390" dirty="0">
                <a:solidFill>
                  <a:srgbClr val="F1F1F1"/>
                </a:solidFill>
                <a:latin typeface="Corbel"/>
                <a:cs typeface="Corbel"/>
              </a:rPr>
              <a:t>i</a:t>
            </a:r>
            <a:r>
              <a:rPr sz="5000" b="1" spc="-310" dirty="0">
                <a:solidFill>
                  <a:srgbClr val="F1F1F1"/>
                </a:solidFill>
                <a:latin typeface="Corbel"/>
                <a:cs typeface="Corbel"/>
              </a:rPr>
              <a:t>F</a:t>
            </a:r>
            <a:r>
              <a:rPr sz="5000" b="1" spc="-300" dirty="0">
                <a:solidFill>
                  <a:srgbClr val="F1F1F1"/>
                </a:solidFill>
                <a:latin typeface="Corbel"/>
                <a:cs typeface="Corbel"/>
              </a:rPr>
              <a:t>i</a:t>
            </a:r>
            <a:r>
              <a:rPr sz="5000" b="1" spc="-305" dirty="0">
                <a:solidFill>
                  <a:srgbClr val="F1F1F1"/>
                </a:solidFill>
                <a:latin typeface="Corbel"/>
                <a:cs typeface="Corbel"/>
              </a:rPr>
              <a:t>tu</a:t>
            </a:r>
            <a:r>
              <a:rPr sz="5000" b="1" dirty="0">
                <a:solidFill>
                  <a:srgbClr val="F1F1F1"/>
                </a:solidFill>
                <a:latin typeface="Corbel"/>
                <a:cs typeface="Corbel"/>
              </a:rPr>
              <a:t>r  </a:t>
            </a:r>
            <a:r>
              <a:rPr sz="5000" b="1" spc="-305" dirty="0">
                <a:solidFill>
                  <a:srgbClr val="F1F1F1"/>
                </a:solidFill>
                <a:latin typeface="Corbel"/>
                <a:cs typeface="Corbel"/>
              </a:rPr>
              <a:t>Tekstur</a:t>
            </a:r>
            <a:endParaRPr sz="5000">
              <a:latin typeface="Corbel"/>
              <a:cs typeface="Corbel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999680" y="5628068"/>
            <a:ext cx="478790" cy="428625"/>
            <a:chOff x="999680" y="5628068"/>
            <a:chExt cx="478790" cy="428625"/>
          </a:xfrm>
        </p:grpSpPr>
        <p:sp>
          <p:nvSpPr>
            <p:cNvPr id="11" name="object 11"/>
            <p:cNvSpPr/>
            <p:nvPr/>
          </p:nvSpPr>
          <p:spPr>
            <a:xfrm>
              <a:off x="1001267" y="5629655"/>
              <a:ext cx="475615" cy="425450"/>
            </a:xfrm>
            <a:custGeom>
              <a:avLst/>
              <a:gdLst/>
              <a:ahLst/>
              <a:cxnLst/>
              <a:rect l="l" t="t" r="r" b="b"/>
              <a:pathLst>
                <a:path w="475615" h="425450">
                  <a:moveTo>
                    <a:pt x="475488" y="0"/>
                  </a:moveTo>
                  <a:lnTo>
                    <a:pt x="0" y="0"/>
                  </a:lnTo>
                  <a:lnTo>
                    <a:pt x="475488" y="425196"/>
                  </a:lnTo>
                  <a:lnTo>
                    <a:pt x="475488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01267" y="5629655"/>
              <a:ext cx="475615" cy="425450"/>
            </a:xfrm>
            <a:custGeom>
              <a:avLst/>
              <a:gdLst/>
              <a:ahLst/>
              <a:cxnLst/>
              <a:rect l="l" t="t" r="r" b="b"/>
              <a:pathLst>
                <a:path w="475615" h="425450">
                  <a:moveTo>
                    <a:pt x="0" y="0"/>
                  </a:moveTo>
                  <a:lnTo>
                    <a:pt x="475488" y="425196"/>
                  </a:lnTo>
                  <a:lnTo>
                    <a:pt x="475488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152401" y="5743405"/>
            <a:ext cx="647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Oleh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 : </a:t>
            </a:r>
          </a:p>
          <a:p>
            <a:pPr algn="ctr"/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Rahmat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 Robi </a:t>
            </a:r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Waliyansyah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, </a:t>
            </a:r>
            <a:r>
              <a:rPr lang="en-US" sz="2800" b="1" dirty="0" err="1" smtClean="0">
                <a:solidFill>
                  <a:schemeClr val="bg1"/>
                </a:solidFill>
                <a:latin typeface="Algerian" panose="04020705040A02060702" pitchFamily="82" charset="0"/>
              </a:rPr>
              <a:t>M.Kom</a:t>
            </a:r>
            <a:r>
              <a:rPr lang="en-US" sz="2800" b="1" dirty="0" smtClean="0">
                <a:solidFill>
                  <a:schemeClr val="bg1"/>
                </a:solidFill>
                <a:latin typeface="Algerian" panose="04020705040A02060702" pitchFamily="82" charset="0"/>
              </a:rPr>
              <a:t>.</a:t>
            </a:r>
            <a:endParaRPr lang="en-US" sz="2800" b="1" dirty="0">
              <a:solidFill>
                <a:schemeClr val="bg1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94235" y="0"/>
            <a:ext cx="398145" cy="6858000"/>
            <a:chOff x="11794235" y="0"/>
            <a:chExt cx="398145" cy="6858000"/>
          </a:xfrm>
        </p:grpSpPr>
        <p:sp>
          <p:nvSpPr>
            <p:cNvPr id="3" name="object 3"/>
            <p:cNvSpPr/>
            <p:nvPr/>
          </p:nvSpPr>
          <p:spPr>
            <a:xfrm>
              <a:off x="11794235" y="0"/>
              <a:ext cx="306705" cy="6858000"/>
            </a:xfrm>
            <a:custGeom>
              <a:avLst/>
              <a:gdLst/>
              <a:ahLst/>
              <a:cxnLst/>
              <a:rect l="l" t="t" r="r" b="b"/>
              <a:pathLst>
                <a:path w="306704" h="6858000">
                  <a:moveTo>
                    <a:pt x="0" y="6858000"/>
                  </a:moveTo>
                  <a:lnTo>
                    <a:pt x="306324" y="6858000"/>
                  </a:lnTo>
                  <a:lnTo>
                    <a:pt x="306324" y="0"/>
                  </a:lnTo>
                  <a:lnTo>
                    <a:pt x="0" y="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1844527" y="6249923"/>
              <a:ext cx="230504" cy="460375"/>
            </a:xfrm>
            <a:custGeom>
              <a:avLst/>
              <a:gdLst/>
              <a:ahLst/>
              <a:cxnLst/>
              <a:rect l="l" t="t" r="r" b="b"/>
              <a:pathLst>
                <a:path w="230504" h="460375">
                  <a:moveTo>
                    <a:pt x="222503" y="0"/>
                  </a:moveTo>
                  <a:lnTo>
                    <a:pt x="7620" y="0"/>
                  </a:lnTo>
                  <a:lnTo>
                    <a:pt x="0" y="7594"/>
                  </a:lnTo>
                  <a:lnTo>
                    <a:pt x="0" y="16954"/>
                  </a:lnTo>
                  <a:lnTo>
                    <a:pt x="0" y="452653"/>
                  </a:lnTo>
                  <a:lnTo>
                    <a:pt x="7620" y="460247"/>
                  </a:lnTo>
                  <a:lnTo>
                    <a:pt x="222503" y="460247"/>
                  </a:lnTo>
                  <a:lnTo>
                    <a:pt x="230124" y="452653"/>
                  </a:lnTo>
                  <a:lnTo>
                    <a:pt x="230124" y="7594"/>
                  </a:lnTo>
                  <a:lnTo>
                    <a:pt x="222503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00559" y="0"/>
              <a:ext cx="91440" cy="6857999"/>
            </a:xfrm>
            <a:prstGeom prst="rect">
              <a:avLst/>
            </a:prstGeom>
          </p:spPr>
        </p:pic>
      </p:grpSp>
      <p:sp>
        <p:nvSpPr>
          <p:cNvPr id="6" name="object 6"/>
          <p:cNvSpPr/>
          <p:nvPr/>
        </p:nvSpPr>
        <p:spPr>
          <a:xfrm>
            <a:off x="435060" y="5530596"/>
            <a:ext cx="1097915" cy="967740"/>
          </a:xfrm>
          <a:custGeom>
            <a:avLst/>
            <a:gdLst/>
            <a:ahLst/>
            <a:cxnLst/>
            <a:rect l="l" t="t" r="r" b="b"/>
            <a:pathLst>
              <a:path w="1097915" h="967739">
                <a:moveTo>
                  <a:pt x="781421" y="0"/>
                </a:moveTo>
                <a:lnTo>
                  <a:pt x="315941" y="0"/>
                </a:lnTo>
                <a:lnTo>
                  <a:pt x="294027" y="2907"/>
                </a:lnTo>
                <a:lnTo>
                  <a:pt x="256985" y="24485"/>
                </a:lnTo>
                <a:lnTo>
                  <a:pt x="11306" y="442887"/>
                </a:lnTo>
                <a:lnTo>
                  <a:pt x="0" y="483865"/>
                </a:lnTo>
                <a:lnTo>
                  <a:pt x="2826" y="505014"/>
                </a:lnTo>
                <a:lnTo>
                  <a:pt x="243551" y="925753"/>
                </a:lnTo>
                <a:lnTo>
                  <a:pt x="274092" y="956490"/>
                </a:lnTo>
                <a:lnTo>
                  <a:pt x="315941" y="967739"/>
                </a:lnTo>
                <a:lnTo>
                  <a:pt x="781421" y="967739"/>
                </a:lnTo>
                <a:lnTo>
                  <a:pt x="822782" y="956490"/>
                </a:lnTo>
                <a:lnTo>
                  <a:pt x="852846" y="925753"/>
                </a:lnTo>
                <a:lnTo>
                  <a:pt x="1086018" y="524852"/>
                </a:lnTo>
                <a:lnTo>
                  <a:pt x="1097353" y="483865"/>
                </a:lnTo>
                <a:lnTo>
                  <a:pt x="1094519" y="462718"/>
                </a:lnTo>
                <a:lnTo>
                  <a:pt x="852846" y="42036"/>
                </a:lnTo>
                <a:lnTo>
                  <a:pt x="822782" y="11255"/>
                </a:lnTo>
                <a:lnTo>
                  <a:pt x="7814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9540970" y="268477"/>
            <a:ext cx="2007870" cy="2012950"/>
            <a:chOff x="9540970" y="268477"/>
            <a:chExt cx="2007870" cy="2012950"/>
          </a:xfrm>
        </p:grpSpPr>
        <p:sp>
          <p:nvSpPr>
            <p:cNvPr id="8" name="object 8"/>
            <p:cNvSpPr/>
            <p:nvPr/>
          </p:nvSpPr>
          <p:spPr>
            <a:xfrm>
              <a:off x="9540970" y="1313688"/>
              <a:ext cx="1096010" cy="967740"/>
            </a:xfrm>
            <a:custGeom>
              <a:avLst/>
              <a:gdLst/>
              <a:ahLst/>
              <a:cxnLst/>
              <a:rect l="l" t="t" r="r" b="b"/>
              <a:pathLst>
                <a:path w="1096009" h="967739">
                  <a:moveTo>
                    <a:pt x="780319" y="0"/>
                  </a:moveTo>
                  <a:lnTo>
                    <a:pt x="315499" y="0"/>
                  </a:lnTo>
                  <a:lnTo>
                    <a:pt x="293618" y="2907"/>
                  </a:lnTo>
                  <a:lnTo>
                    <a:pt x="256617" y="24485"/>
                  </a:lnTo>
                  <a:lnTo>
                    <a:pt x="11334" y="442849"/>
                  </a:lnTo>
                  <a:lnTo>
                    <a:pt x="0" y="483869"/>
                  </a:lnTo>
                  <a:lnTo>
                    <a:pt x="2833" y="505035"/>
                  </a:lnTo>
                  <a:lnTo>
                    <a:pt x="243236" y="925702"/>
                  </a:lnTo>
                  <a:lnTo>
                    <a:pt x="273700" y="956484"/>
                  </a:lnTo>
                  <a:lnTo>
                    <a:pt x="315499" y="967739"/>
                  </a:lnTo>
                  <a:lnTo>
                    <a:pt x="780319" y="967739"/>
                  </a:lnTo>
                  <a:lnTo>
                    <a:pt x="821610" y="956484"/>
                  </a:lnTo>
                  <a:lnTo>
                    <a:pt x="851566" y="925702"/>
                  </a:lnTo>
                  <a:lnTo>
                    <a:pt x="1084484" y="524890"/>
                  </a:lnTo>
                  <a:lnTo>
                    <a:pt x="1095819" y="483870"/>
                  </a:lnTo>
                  <a:lnTo>
                    <a:pt x="1092985" y="462704"/>
                  </a:lnTo>
                  <a:lnTo>
                    <a:pt x="851566" y="42037"/>
                  </a:lnTo>
                  <a:lnTo>
                    <a:pt x="821610" y="11255"/>
                  </a:lnTo>
                  <a:lnTo>
                    <a:pt x="78031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689782" y="300227"/>
              <a:ext cx="1826895" cy="1614170"/>
            </a:xfrm>
            <a:custGeom>
              <a:avLst/>
              <a:gdLst/>
              <a:ahLst/>
              <a:cxnLst/>
              <a:rect l="l" t="t" r="r" b="b"/>
              <a:pathLst>
                <a:path w="1826895" h="1614170">
                  <a:moveTo>
                    <a:pt x="1300924" y="0"/>
                  </a:moveTo>
                  <a:lnTo>
                    <a:pt x="852904" y="0"/>
                  </a:lnTo>
                  <a:lnTo>
                    <a:pt x="622839" y="0"/>
                  </a:lnTo>
                  <a:lnTo>
                    <a:pt x="538079" y="0"/>
                  </a:lnTo>
                  <a:lnTo>
                    <a:pt x="525970" y="0"/>
                  </a:lnTo>
                  <a:lnTo>
                    <a:pt x="489511" y="4843"/>
                  </a:lnTo>
                  <a:lnTo>
                    <a:pt x="456326" y="18748"/>
                  </a:lnTo>
                  <a:lnTo>
                    <a:pt x="427833" y="40772"/>
                  </a:lnTo>
                  <a:lnTo>
                    <a:pt x="405447" y="69976"/>
                  </a:lnTo>
                  <a:lnTo>
                    <a:pt x="181951" y="456543"/>
                  </a:lnTo>
                  <a:lnTo>
                    <a:pt x="67182" y="655050"/>
                  </a:lnTo>
                  <a:lnTo>
                    <a:pt x="24899" y="728184"/>
                  </a:lnTo>
                  <a:lnTo>
                    <a:pt x="18859" y="738632"/>
                  </a:lnTo>
                  <a:lnTo>
                    <a:pt x="4714" y="771699"/>
                  </a:lnTo>
                  <a:lnTo>
                    <a:pt x="0" y="806958"/>
                  </a:lnTo>
                  <a:lnTo>
                    <a:pt x="4714" y="842216"/>
                  </a:lnTo>
                  <a:lnTo>
                    <a:pt x="18859" y="875284"/>
                  </a:lnTo>
                  <a:lnTo>
                    <a:pt x="242355" y="1261850"/>
                  </a:lnTo>
                  <a:lnTo>
                    <a:pt x="357124" y="1460357"/>
                  </a:lnTo>
                  <a:lnTo>
                    <a:pt x="399407" y="1533491"/>
                  </a:lnTo>
                  <a:lnTo>
                    <a:pt x="405447" y="1543939"/>
                  </a:lnTo>
                  <a:lnTo>
                    <a:pt x="427833" y="1573143"/>
                  </a:lnTo>
                  <a:lnTo>
                    <a:pt x="456326" y="1595167"/>
                  </a:lnTo>
                  <a:lnTo>
                    <a:pt x="489511" y="1609072"/>
                  </a:lnTo>
                  <a:lnTo>
                    <a:pt x="525970" y="1613916"/>
                  </a:lnTo>
                  <a:lnTo>
                    <a:pt x="973990" y="1613916"/>
                  </a:lnTo>
                  <a:lnTo>
                    <a:pt x="1204055" y="1613916"/>
                  </a:lnTo>
                  <a:lnTo>
                    <a:pt x="1288815" y="1613916"/>
                  </a:lnTo>
                  <a:lnTo>
                    <a:pt x="1300924" y="1613916"/>
                  </a:lnTo>
                  <a:lnTo>
                    <a:pt x="1336661" y="1609072"/>
                  </a:lnTo>
                  <a:lnTo>
                    <a:pt x="1369742" y="1595167"/>
                  </a:lnTo>
                  <a:lnTo>
                    <a:pt x="1398133" y="1573143"/>
                  </a:lnTo>
                  <a:lnTo>
                    <a:pt x="1419796" y="1543939"/>
                  </a:lnTo>
                  <a:lnTo>
                    <a:pt x="1644247" y="1157372"/>
                  </a:lnTo>
                  <a:lnTo>
                    <a:pt x="1759505" y="958865"/>
                  </a:lnTo>
                  <a:lnTo>
                    <a:pt x="1801969" y="885731"/>
                  </a:lnTo>
                  <a:lnTo>
                    <a:pt x="1808035" y="875284"/>
                  </a:lnTo>
                  <a:lnTo>
                    <a:pt x="1822180" y="842216"/>
                  </a:lnTo>
                  <a:lnTo>
                    <a:pt x="1826895" y="806958"/>
                  </a:lnTo>
                  <a:lnTo>
                    <a:pt x="1822180" y="771699"/>
                  </a:lnTo>
                  <a:lnTo>
                    <a:pt x="1808035" y="738632"/>
                  </a:lnTo>
                  <a:lnTo>
                    <a:pt x="1583584" y="352065"/>
                  </a:lnTo>
                  <a:lnTo>
                    <a:pt x="1468326" y="153558"/>
                  </a:lnTo>
                  <a:lnTo>
                    <a:pt x="1425862" y="80424"/>
                  </a:lnTo>
                  <a:lnTo>
                    <a:pt x="1398133" y="40772"/>
                  </a:lnTo>
                  <a:lnTo>
                    <a:pt x="1336661" y="4843"/>
                  </a:lnTo>
                  <a:lnTo>
                    <a:pt x="1300924" y="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1451070" y="5305044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10" h="451485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33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33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009598" y="355091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09" h="451484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45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45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2" name="object 12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76199" y="3105403"/>
            <a:ext cx="384619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124460">
              <a:lnSpc>
                <a:spcPts val="2590"/>
              </a:lnSpc>
              <a:spcBef>
                <a:spcPts val="425"/>
              </a:spcBef>
            </a:pPr>
            <a:r>
              <a:rPr sz="2400" spc="-10" dirty="0">
                <a:solidFill>
                  <a:srgbClr val="404040"/>
                </a:solidFill>
                <a:latin typeface="Calibri Light"/>
                <a:cs typeface="Calibri Light"/>
              </a:rPr>
              <a:t>Bagaimana mendeteksi </a:t>
            </a:r>
            <a:r>
              <a:rPr sz="2400" spc="-5" dirty="0">
                <a:solidFill>
                  <a:srgbClr val="404040"/>
                </a:solidFill>
                <a:latin typeface="Calibri Light"/>
                <a:cs typeface="Calibri Light"/>
              </a:rPr>
              <a:t>objek 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 Light"/>
                <a:cs typeface="Calibri Light"/>
              </a:rPr>
              <a:t>dengan</a:t>
            </a:r>
            <a:r>
              <a:rPr sz="2400" spc="-15" dirty="0">
                <a:solidFill>
                  <a:srgbClr val="404040"/>
                </a:solidFill>
                <a:latin typeface="Calibri Light"/>
                <a:cs typeface="Calibri Light"/>
              </a:rPr>
              <a:t> latar</a:t>
            </a:r>
            <a:r>
              <a:rPr sz="2400" spc="-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 Light"/>
                <a:cs typeface="Calibri Light"/>
              </a:rPr>
              <a:t>belakang</a:t>
            </a:r>
            <a:r>
              <a:rPr sz="2400" spc="-15" dirty="0">
                <a:solidFill>
                  <a:srgbClr val="404040"/>
                </a:solidFill>
                <a:latin typeface="Calibri Light"/>
                <a:cs typeface="Calibri Light"/>
              </a:rPr>
              <a:t> tekstur</a:t>
            </a:r>
            <a:r>
              <a:rPr sz="24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?</a:t>
            </a:r>
            <a:endParaRPr sz="2400">
              <a:latin typeface="Calibri Light"/>
              <a:cs typeface="Calibri Light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83123" y="431291"/>
            <a:ext cx="6544056" cy="5515356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337492" y="0"/>
            <a:ext cx="6858000" cy="6858000"/>
            <a:chOff x="5337492" y="0"/>
            <a:chExt cx="6858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79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79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5369242" y="4974335"/>
              <a:ext cx="1826895" cy="1614170"/>
            </a:xfrm>
            <a:custGeom>
              <a:avLst/>
              <a:gdLst/>
              <a:ahLst/>
              <a:cxnLst/>
              <a:rect l="l" t="t" r="r" b="b"/>
              <a:pathLst>
                <a:path w="1826895" h="1614170">
                  <a:moveTo>
                    <a:pt x="1300924" y="0"/>
                  </a:moveTo>
                  <a:lnTo>
                    <a:pt x="852904" y="0"/>
                  </a:lnTo>
                  <a:lnTo>
                    <a:pt x="622839" y="0"/>
                  </a:lnTo>
                  <a:lnTo>
                    <a:pt x="538079" y="0"/>
                  </a:lnTo>
                  <a:lnTo>
                    <a:pt x="525970" y="0"/>
                  </a:lnTo>
                  <a:lnTo>
                    <a:pt x="489511" y="4843"/>
                  </a:lnTo>
                  <a:lnTo>
                    <a:pt x="456326" y="18748"/>
                  </a:lnTo>
                  <a:lnTo>
                    <a:pt x="427833" y="40772"/>
                  </a:lnTo>
                  <a:lnTo>
                    <a:pt x="405447" y="69976"/>
                  </a:lnTo>
                  <a:lnTo>
                    <a:pt x="181951" y="456521"/>
                  </a:lnTo>
                  <a:lnTo>
                    <a:pt x="67183" y="655016"/>
                  </a:lnTo>
                  <a:lnTo>
                    <a:pt x="24899" y="728146"/>
                  </a:lnTo>
                  <a:lnTo>
                    <a:pt x="18859" y="738593"/>
                  </a:lnTo>
                  <a:lnTo>
                    <a:pt x="4714" y="771678"/>
                  </a:lnTo>
                  <a:lnTo>
                    <a:pt x="0" y="806951"/>
                  </a:lnTo>
                  <a:lnTo>
                    <a:pt x="4714" y="842224"/>
                  </a:lnTo>
                  <a:lnTo>
                    <a:pt x="18859" y="875309"/>
                  </a:lnTo>
                  <a:lnTo>
                    <a:pt x="242355" y="1261831"/>
                  </a:lnTo>
                  <a:lnTo>
                    <a:pt x="357124" y="1460315"/>
                  </a:lnTo>
                  <a:lnTo>
                    <a:pt x="399407" y="1533441"/>
                  </a:lnTo>
                  <a:lnTo>
                    <a:pt x="405447" y="1543888"/>
                  </a:lnTo>
                  <a:lnTo>
                    <a:pt x="427833" y="1573116"/>
                  </a:lnTo>
                  <a:lnTo>
                    <a:pt x="456326" y="1595156"/>
                  </a:lnTo>
                  <a:lnTo>
                    <a:pt x="489511" y="1609069"/>
                  </a:lnTo>
                  <a:lnTo>
                    <a:pt x="525970" y="1613916"/>
                  </a:lnTo>
                  <a:lnTo>
                    <a:pt x="973990" y="1613916"/>
                  </a:lnTo>
                  <a:lnTo>
                    <a:pt x="1204055" y="1613916"/>
                  </a:lnTo>
                  <a:lnTo>
                    <a:pt x="1288815" y="1613916"/>
                  </a:lnTo>
                  <a:lnTo>
                    <a:pt x="1300924" y="1613916"/>
                  </a:lnTo>
                  <a:lnTo>
                    <a:pt x="1336661" y="1609069"/>
                  </a:lnTo>
                  <a:lnTo>
                    <a:pt x="1369742" y="1595156"/>
                  </a:lnTo>
                  <a:lnTo>
                    <a:pt x="1398133" y="1573116"/>
                  </a:lnTo>
                  <a:lnTo>
                    <a:pt x="1419796" y="1543888"/>
                  </a:lnTo>
                  <a:lnTo>
                    <a:pt x="1644247" y="1157366"/>
                  </a:lnTo>
                  <a:lnTo>
                    <a:pt x="1759505" y="958881"/>
                  </a:lnTo>
                  <a:lnTo>
                    <a:pt x="1801969" y="885755"/>
                  </a:lnTo>
                  <a:lnTo>
                    <a:pt x="1808035" y="875309"/>
                  </a:lnTo>
                  <a:lnTo>
                    <a:pt x="1822180" y="842224"/>
                  </a:lnTo>
                  <a:lnTo>
                    <a:pt x="1826895" y="806951"/>
                  </a:lnTo>
                  <a:lnTo>
                    <a:pt x="1822180" y="771678"/>
                  </a:lnTo>
                  <a:lnTo>
                    <a:pt x="1808035" y="738593"/>
                  </a:lnTo>
                  <a:lnTo>
                    <a:pt x="1583584" y="352049"/>
                  </a:lnTo>
                  <a:lnTo>
                    <a:pt x="1468326" y="153554"/>
                  </a:lnTo>
                  <a:lnTo>
                    <a:pt x="1425862" y="80424"/>
                  </a:lnTo>
                  <a:lnTo>
                    <a:pt x="1419796" y="69976"/>
                  </a:lnTo>
                  <a:lnTo>
                    <a:pt x="1398133" y="40772"/>
                  </a:lnTo>
                  <a:lnTo>
                    <a:pt x="1369742" y="18748"/>
                  </a:lnTo>
                  <a:lnTo>
                    <a:pt x="1336661" y="4843"/>
                  </a:lnTo>
                  <a:lnTo>
                    <a:pt x="1300924" y="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654514" y="4751832"/>
              <a:ext cx="1096010" cy="969644"/>
            </a:xfrm>
            <a:custGeom>
              <a:avLst/>
              <a:gdLst/>
              <a:ahLst/>
              <a:cxnLst/>
              <a:rect l="l" t="t" r="r" b="b"/>
              <a:pathLst>
                <a:path w="1096009" h="969645">
                  <a:moveTo>
                    <a:pt x="780319" y="0"/>
                  </a:moveTo>
                  <a:lnTo>
                    <a:pt x="315499" y="0"/>
                  </a:lnTo>
                  <a:lnTo>
                    <a:pt x="293618" y="2907"/>
                  </a:lnTo>
                  <a:lnTo>
                    <a:pt x="256617" y="24485"/>
                  </a:lnTo>
                  <a:lnTo>
                    <a:pt x="11334" y="443611"/>
                  </a:lnTo>
                  <a:lnTo>
                    <a:pt x="0" y="484632"/>
                  </a:lnTo>
                  <a:lnTo>
                    <a:pt x="2833" y="505797"/>
                  </a:lnTo>
                  <a:lnTo>
                    <a:pt x="243236" y="927214"/>
                  </a:lnTo>
                  <a:lnTo>
                    <a:pt x="273700" y="957997"/>
                  </a:lnTo>
                  <a:lnTo>
                    <a:pt x="315499" y="969264"/>
                  </a:lnTo>
                  <a:lnTo>
                    <a:pt x="780319" y="969264"/>
                  </a:lnTo>
                  <a:lnTo>
                    <a:pt x="821610" y="957997"/>
                  </a:lnTo>
                  <a:lnTo>
                    <a:pt x="851566" y="927214"/>
                  </a:lnTo>
                  <a:lnTo>
                    <a:pt x="1084484" y="525653"/>
                  </a:lnTo>
                  <a:lnTo>
                    <a:pt x="1095819" y="484632"/>
                  </a:lnTo>
                  <a:lnTo>
                    <a:pt x="1092985" y="463466"/>
                  </a:lnTo>
                  <a:lnTo>
                    <a:pt x="851566" y="42037"/>
                  </a:lnTo>
                  <a:lnTo>
                    <a:pt x="821610" y="11255"/>
                  </a:lnTo>
                  <a:lnTo>
                    <a:pt x="78031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28587" y="431291"/>
              <a:ext cx="5620512" cy="576072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21209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Fi</a:t>
            </a:r>
            <a:r>
              <a:rPr spc="5" dirty="0"/>
              <a:t>t</a:t>
            </a:r>
            <a:r>
              <a:rPr dirty="0"/>
              <a:t>ur</a:t>
            </a:r>
            <a:r>
              <a:rPr spc="-229" dirty="0"/>
              <a:t> </a:t>
            </a:r>
            <a:r>
              <a:rPr spc="-210" dirty="0"/>
              <a:t>T</a:t>
            </a:r>
            <a:r>
              <a:rPr dirty="0"/>
              <a:t>ekstur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9" name="object 9"/>
          <p:cNvSpPr txBox="1"/>
          <p:nvPr/>
        </p:nvSpPr>
        <p:spPr>
          <a:xfrm>
            <a:off x="405485" y="1573148"/>
            <a:ext cx="5024120" cy="252857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12700" marR="288290">
              <a:lnSpc>
                <a:spcPct val="90000"/>
              </a:lnSpc>
              <a:spcBef>
                <a:spcPts val="315"/>
              </a:spcBef>
            </a:pPr>
            <a:r>
              <a:rPr sz="1800" spc="-30" dirty="0">
                <a:solidFill>
                  <a:srgbClr val="404040"/>
                </a:solidFill>
                <a:latin typeface="Calibri Light"/>
                <a:cs typeface="Calibri Light"/>
              </a:rPr>
              <a:t>Tekstur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adalah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frekuensi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perubahan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rona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pada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citra </a:t>
            </a:r>
            <a:r>
              <a:rPr sz="1800" spc="-39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(Lillesand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dan </a:t>
            </a:r>
            <a:r>
              <a:rPr sz="1800" spc="-35" dirty="0">
                <a:solidFill>
                  <a:srgbClr val="404040"/>
                </a:solidFill>
                <a:latin typeface="Calibri Light"/>
                <a:cs typeface="Calibri Light"/>
              </a:rPr>
              <a:t>Kiefer,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1979)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atau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pengulangan</a:t>
            </a:r>
            <a:r>
              <a:rPr sz="1800" spc="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rona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kelompok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obyek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yang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terlalu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kecil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untuk dibedakan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secara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individual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(Estes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dan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Simonett,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1975).</a:t>
            </a:r>
            <a:endParaRPr sz="18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18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>
              <a:latin typeface="Calibri Light"/>
              <a:cs typeface="Calibri Light"/>
            </a:endParaRPr>
          </a:p>
          <a:p>
            <a:pPr marL="12700" marR="5080">
              <a:lnSpc>
                <a:spcPct val="90000"/>
              </a:lnSpc>
            </a:pPr>
            <a:r>
              <a:rPr sz="1800" spc="-30" dirty="0">
                <a:solidFill>
                  <a:srgbClr val="404040"/>
                </a:solidFill>
                <a:latin typeface="Calibri Light"/>
                <a:cs typeface="Calibri Light"/>
              </a:rPr>
              <a:t>Tekstur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merupakan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bentuk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atau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nilai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raba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permukaan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benda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atau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Calibri Light"/>
                <a:cs typeface="Calibri Light"/>
              </a:rPr>
              <a:t>gambar,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baik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itu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benda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 Light"/>
                <a:cs typeface="Calibri Light"/>
              </a:rPr>
              <a:t>nyata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 atau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semu. 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Suatu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permukaan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bisa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jadi </a:t>
            </a:r>
            <a:r>
              <a:rPr sz="1800" spc="-35" dirty="0">
                <a:solidFill>
                  <a:srgbClr val="404040"/>
                </a:solidFill>
                <a:latin typeface="Calibri Light"/>
                <a:cs typeface="Calibri Light"/>
              </a:rPr>
              <a:t>kasar,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halus,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 Light"/>
                <a:cs typeface="Calibri Light"/>
              </a:rPr>
              <a:t>keras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atau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juga </a:t>
            </a:r>
            <a:r>
              <a:rPr sz="1800" spc="-39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bisa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lunak.</a:t>
            </a:r>
            <a:endParaRPr sz="1800">
              <a:latin typeface="Calibri Light"/>
              <a:cs typeface="Calibri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83452" y="0"/>
            <a:ext cx="5911850" cy="6858000"/>
            <a:chOff x="6283452" y="0"/>
            <a:chExt cx="591185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83452" y="431291"/>
              <a:ext cx="5510783" cy="57607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212090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Fi</a:t>
            </a:r>
            <a:r>
              <a:rPr spc="5" dirty="0"/>
              <a:t>t</a:t>
            </a:r>
            <a:r>
              <a:rPr dirty="0"/>
              <a:t>ur</a:t>
            </a:r>
            <a:r>
              <a:rPr spc="-229" dirty="0"/>
              <a:t> </a:t>
            </a:r>
            <a:r>
              <a:rPr spc="-210" dirty="0"/>
              <a:t>T</a:t>
            </a:r>
            <a:r>
              <a:rPr dirty="0"/>
              <a:t>ekstur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4</a:t>
            </a:fld>
            <a:endParaRPr dirty="0"/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6065" marR="319405" indent="-266065">
              <a:lnSpc>
                <a:spcPts val="2055"/>
              </a:lnSpc>
              <a:spcBef>
                <a:spcPts val="100"/>
              </a:spcBef>
              <a:buFont typeface="Arial MT"/>
              <a:buChar char="•"/>
              <a:tabLst>
                <a:tab pos="266065" algn="l"/>
                <a:tab pos="279400" algn="l"/>
              </a:tabLst>
            </a:pPr>
            <a:r>
              <a:rPr spc="-10" dirty="0"/>
              <a:t>Metode</a:t>
            </a:r>
            <a:r>
              <a:rPr spc="405" dirty="0"/>
              <a:t> </a:t>
            </a:r>
            <a:r>
              <a:rPr spc="-10" dirty="0"/>
              <a:t>yang</a:t>
            </a:r>
            <a:r>
              <a:rPr spc="409" dirty="0"/>
              <a:t> </a:t>
            </a:r>
            <a:r>
              <a:rPr spc="-5" dirty="0"/>
              <a:t>digunakan</a:t>
            </a:r>
            <a:r>
              <a:rPr spc="430" dirty="0"/>
              <a:t> </a:t>
            </a:r>
            <a:r>
              <a:rPr spc="-5" dirty="0"/>
              <a:t>untuk</a:t>
            </a:r>
            <a:r>
              <a:rPr spc="395" dirty="0"/>
              <a:t> </a:t>
            </a:r>
            <a:r>
              <a:rPr spc="-5" dirty="0"/>
              <a:t>memperoleh</a:t>
            </a:r>
            <a:r>
              <a:rPr spc="420" dirty="0"/>
              <a:t> </a:t>
            </a:r>
            <a:r>
              <a:rPr spc="-5" dirty="0"/>
              <a:t>fitur</a:t>
            </a:r>
          </a:p>
          <a:p>
            <a:pPr marR="320040" algn="ctr">
              <a:lnSpc>
                <a:spcPts val="2055"/>
              </a:lnSpc>
            </a:pPr>
            <a:r>
              <a:rPr spc="-10" dirty="0"/>
              <a:t>tekstur </a:t>
            </a:r>
            <a:r>
              <a:rPr dirty="0"/>
              <a:t>dapat</a:t>
            </a:r>
            <a:r>
              <a:rPr spc="-25" dirty="0"/>
              <a:t> </a:t>
            </a:r>
            <a:r>
              <a:rPr spc="-5" dirty="0"/>
              <a:t>dibedakan</a:t>
            </a:r>
            <a:r>
              <a:rPr spc="10" dirty="0"/>
              <a:t> </a:t>
            </a:r>
            <a:r>
              <a:rPr dirty="0"/>
              <a:t>menjadi</a:t>
            </a:r>
            <a:r>
              <a:rPr spc="395" dirty="0"/>
              <a:t> </a:t>
            </a:r>
            <a:r>
              <a:rPr spc="-15" dirty="0"/>
              <a:t>tiga</a:t>
            </a:r>
            <a:r>
              <a:rPr spc="35" dirty="0"/>
              <a:t> </a:t>
            </a:r>
            <a:r>
              <a:rPr spc="-10" dirty="0"/>
              <a:t>golongan:</a:t>
            </a:r>
          </a:p>
          <a:p>
            <a:pPr marL="554990" lvl="1" indent="-276225">
              <a:lnSpc>
                <a:spcPct val="100000"/>
              </a:lnSpc>
              <a:spcBef>
                <a:spcPts val="334"/>
              </a:spcBef>
              <a:buFont typeface="Arial MT"/>
              <a:buChar char="•"/>
              <a:tabLst>
                <a:tab pos="554990" algn="l"/>
                <a:tab pos="555625" algn="l"/>
              </a:tabLst>
            </a:pPr>
            <a:r>
              <a:rPr sz="1600" spc="-10" dirty="0">
                <a:solidFill>
                  <a:srgbClr val="404040"/>
                </a:solidFill>
                <a:latin typeface="Calibri Light"/>
                <a:cs typeface="Calibri Light"/>
              </a:rPr>
              <a:t>metode</a:t>
            </a:r>
            <a:r>
              <a:rPr sz="1600" spc="3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600" spc="-15" dirty="0">
                <a:solidFill>
                  <a:srgbClr val="404040"/>
                </a:solidFill>
                <a:latin typeface="Calibri Light"/>
                <a:cs typeface="Calibri Light"/>
              </a:rPr>
              <a:t>statistis,</a:t>
            </a:r>
            <a:endParaRPr sz="1600">
              <a:latin typeface="Calibri Light"/>
              <a:cs typeface="Calibri Light"/>
            </a:endParaRPr>
          </a:p>
          <a:p>
            <a:pPr marL="554990" lvl="1" indent="-276225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554990" algn="l"/>
                <a:tab pos="555625" algn="l"/>
              </a:tabLst>
            </a:pPr>
            <a:r>
              <a:rPr sz="1600" spc="-10" dirty="0">
                <a:solidFill>
                  <a:srgbClr val="404040"/>
                </a:solidFill>
                <a:latin typeface="Calibri Light"/>
                <a:cs typeface="Calibri Light"/>
              </a:rPr>
              <a:t>metode</a:t>
            </a:r>
            <a:r>
              <a:rPr sz="1600" spc="3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 Light"/>
                <a:cs typeface="Calibri Light"/>
              </a:rPr>
              <a:t>structural,</a:t>
            </a:r>
            <a:endParaRPr sz="1600">
              <a:latin typeface="Calibri Light"/>
              <a:cs typeface="Calibri Light"/>
            </a:endParaRPr>
          </a:p>
          <a:p>
            <a:pPr marL="554990" lvl="1" indent="-276225">
              <a:lnSpc>
                <a:spcPct val="100000"/>
              </a:lnSpc>
              <a:spcBef>
                <a:spcPts val="310"/>
              </a:spcBef>
              <a:buFont typeface="Arial MT"/>
              <a:buChar char="•"/>
              <a:tabLst>
                <a:tab pos="554990" algn="l"/>
                <a:tab pos="555625" algn="l"/>
              </a:tabLst>
            </a:pPr>
            <a:r>
              <a:rPr sz="1600" spc="-10" dirty="0">
                <a:solidFill>
                  <a:srgbClr val="404040"/>
                </a:solidFill>
                <a:latin typeface="Calibri Light"/>
                <a:cs typeface="Calibri Light"/>
              </a:rPr>
              <a:t>metode</a:t>
            </a:r>
            <a:r>
              <a:rPr sz="1600" spc="-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libri Light"/>
                <a:cs typeface="Calibri Light"/>
              </a:rPr>
              <a:t>spektral.</a:t>
            </a:r>
            <a:endParaRPr sz="1600">
              <a:latin typeface="Calibri Light"/>
              <a:cs typeface="Calibri Light"/>
            </a:endParaRPr>
          </a:p>
          <a:p>
            <a:pPr marL="279400" indent="-266700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78765" algn="l"/>
                <a:tab pos="279400" algn="l"/>
                <a:tab pos="1164590" algn="l"/>
                <a:tab pos="4538980" algn="l"/>
              </a:tabLst>
            </a:pPr>
            <a:r>
              <a:rPr dirty="0"/>
              <a:t>M</a:t>
            </a:r>
            <a:r>
              <a:rPr spc="-15" dirty="0"/>
              <a:t>e</a:t>
            </a:r>
            <a:r>
              <a:rPr spc="-20" dirty="0"/>
              <a:t>t</a:t>
            </a:r>
            <a:r>
              <a:rPr spc="-5" dirty="0"/>
              <a:t>od</a:t>
            </a:r>
            <a:r>
              <a:rPr dirty="0"/>
              <a:t>e	</a:t>
            </a:r>
            <a:r>
              <a:rPr spc="-25" dirty="0"/>
              <a:t>s</a:t>
            </a:r>
            <a:r>
              <a:rPr spc="-30" dirty="0"/>
              <a:t>t</a:t>
            </a:r>
            <a:r>
              <a:rPr spc="-10" dirty="0"/>
              <a:t>a</a:t>
            </a:r>
            <a:r>
              <a:rPr dirty="0"/>
              <a:t>t</a:t>
            </a:r>
            <a:r>
              <a:rPr spc="-10" dirty="0"/>
              <a:t>i</a:t>
            </a:r>
            <a:r>
              <a:rPr spc="-25" dirty="0"/>
              <a:t>s</a:t>
            </a:r>
            <a:r>
              <a:rPr dirty="0"/>
              <a:t>t</a:t>
            </a:r>
            <a:r>
              <a:rPr spc="-10" dirty="0"/>
              <a:t>i</a:t>
            </a:r>
            <a:r>
              <a:rPr dirty="0"/>
              <a:t>s</a:t>
            </a:r>
            <a:r>
              <a:rPr spc="20" dirty="0"/>
              <a:t> </a:t>
            </a:r>
            <a:r>
              <a:rPr dirty="0"/>
              <a:t>mengguna</a:t>
            </a:r>
            <a:r>
              <a:rPr spc="-40" dirty="0"/>
              <a:t>k</a:t>
            </a:r>
            <a:r>
              <a:rPr dirty="0"/>
              <a:t>an</a:t>
            </a:r>
            <a:r>
              <a:rPr spc="30" dirty="0"/>
              <a:t> </a:t>
            </a:r>
            <a:r>
              <a:rPr dirty="0"/>
              <a:t>perhi</a:t>
            </a:r>
            <a:r>
              <a:rPr spc="-10" dirty="0"/>
              <a:t>t</a:t>
            </a:r>
            <a:r>
              <a:rPr dirty="0"/>
              <a:t>un</a:t>
            </a:r>
            <a:r>
              <a:rPr spc="-45" dirty="0"/>
              <a:t>g</a:t>
            </a:r>
            <a:r>
              <a:rPr dirty="0"/>
              <a:t>an	</a:t>
            </a:r>
            <a:r>
              <a:rPr spc="-25" dirty="0"/>
              <a:t>s</a:t>
            </a:r>
            <a:r>
              <a:rPr spc="-30" dirty="0"/>
              <a:t>t</a:t>
            </a:r>
            <a:r>
              <a:rPr spc="-10" dirty="0"/>
              <a:t>a</a:t>
            </a:r>
            <a:r>
              <a:rPr dirty="0"/>
              <a:t>t</a:t>
            </a:r>
            <a:r>
              <a:rPr spc="-10" dirty="0"/>
              <a:t>i</a:t>
            </a:r>
            <a:r>
              <a:rPr spc="-25" dirty="0"/>
              <a:t>s</a:t>
            </a:r>
            <a:r>
              <a:rPr dirty="0"/>
              <a:t>t</a:t>
            </a:r>
            <a:r>
              <a:rPr spc="-10" dirty="0"/>
              <a:t>i</a:t>
            </a:r>
            <a:r>
              <a:rPr spc="-40" dirty="0"/>
              <a:t>k</a:t>
            </a:r>
            <a:r>
              <a:rPr dirty="0"/>
              <a:t>a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86206" y="3174619"/>
            <a:ext cx="4582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9770" algn="l"/>
              </a:tabLst>
            </a:pP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untuk	membentuk</a:t>
            </a:r>
            <a:r>
              <a:rPr sz="1800" spc="-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35" dirty="0">
                <a:solidFill>
                  <a:srgbClr val="404040"/>
                </a:solidFill>
                <a:latin typeface="Calibri Light"/>
                <a:cs typeface="Calibri Light"/>
              </a:rPr>
              <a:t>fitur.</a:t>
            </a:r>
            <a:r>
              <a:rPr sz="1800" spc="40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Contoh</a:t>
            </a:r>
            <a:r>
              <a:rPr sz="1800" spc="4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yang</a:t>
            </a:r>
            <a:r>
              <a:rPr sz="1800" spc="40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termasuk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9506" y="3322447"/>
            <a:ext cx="5448935" cy="126619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279400">
              <a:lnSpc>
                <a:spcPct val="100000"/>
              </a:lnSpc>
              <a:spcBef>
                <a:spcPts val="880"/>
              </a:spcBef>
            </a:pP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sebagai</a:t>
            </a:r>
            <a:r>
              <a:rPr sz="1800" spc="4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metode</a:t>
            </a:r>
            <a:r>
              <a:rPr sz="1800" spc="4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statistis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yaitu</a:t>
            </a:r>
            <a:r>
              <a:rPr sz="1800" spc="40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GLCM</a:t>
            </a:r>
            <a:r>
              <a:rPr sz="1800" spc="40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dan</a:t>
            </a:r>
            <a:r>
              <a:rPr sz="1800" spc="4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25" dirty="0">
                <a:solidFill>
                  <a:srgbClr val="404040"/>
                </a:solidFill>
                <a:latin typeface="Calibri Light"/>
                <a:cs typeface="Calibri Light"/>
              </a:rPr>
              <a:t>Tamura.</a:t>
            </a:r>
            <a:endParaRPr sz="1800">
              <a:latin typeface="Calibri Light"/>
              <a:cs typeface="Calibri Light"/>
            </a:endParaRPr>
          </a:p>
          <a:p>
            <a:pPr marL="279400" marR="5080" indent="-266700">
              <a:lnSpc>
                <a:spcPts val="1939"/>
              </a:lnSpc>
              <a:spcBef>
                <a:spcPts val="1025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Metode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struktural</a:t>
            </a:r>
            <a:r>
              <a:rPr sz="1800" spc="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menjabarkan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susunan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elemen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65" dirty="0">
                <a:solidFill>
                  <a:srgbClr val="404040"/>
                </a:solidFill>
                <a:latin typeface="Calibri Light"/>
                <a:cs typeface="Calibri Light"/>
              </a:rPr>
              <a:t>ke </a:t>
            </a:r>
            <a:r>
              <a:rPr sz="1800" spc="-6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dalam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35" dirty="0">
                <a:solidFill>
                  <a:srgbClr val="404040"/>
                </a:solidFill>
                <a:latin typeface="Calibri Light"/>
                <a:cs typeface="Calibri Light"/>
              </a:rPr>
              <a:t>tekstur.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Contoh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metode struktural</a:t>
            </a:r>
            <a:r>
              <a:rPr sz="1800" spc="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adalah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Shape </a:t>
            </a:r>
            <a:r>
              <a:rPr sz="1800" spc="-39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Grammar(Petrou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dan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Sevilla,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2006).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9506" y="4662296"/>
            <a:ext cx="5465445" cy="104076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79400" marR="5080" indent="-266700">
              <a:lnSpc>
                <a:spcPts val="1939"/>
              </a:lnSpc>
              <a:spcBef>
                <a:spcPts val="345"/>
              </a:spcBef>
              <a:buFont typeface="Arial MT"/>
              <a:buChar char="•"/>
              <a:tabLst>
                <a:tab pos="278765" algn="l"/>
                <a:tab pos="279400" algn="l"/>
                <a:tab pos="2663190" algn="l"/>
                <a:tab pos="4019550" algn="l"/>
              </a:tabLst>
            </a:pP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Metode</a:t>
            </a:r>
            <a:r>
              <a:rPr sz="1800" spc="4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spektral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adalah	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metode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yang	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didasarkan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pada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domain</a:t>
            </a:r>
            <a:r>
              <a:rPr sz="1800" spc="40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frekuensi-spasial.</a:t>
            </a:r>
            <a:r>
              <a:rPr sz="1800" spc="4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Contoh</a:t>
            </a:r>
            <a:r>
              <a:rPr sz="1800" spc="40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metode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spektral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adalah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distribusi</a:t>
            </a:r>
            <a:r>
              <a:rPr sz="1800" spc="4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energi</a:t>
            </a:r>
            <a:r>
              <a:rPr sz="1800" spc="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domain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Calibri Light"/>
                <a:cs typeface="Calibri Light"/>
              </a:rPr>
              <a:t>Fourier,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Calibri Light"/>
                <a:cs typeface="Calibri Light"/>
              </a:rPr>
              <a:t>Gabor, </a:t>
            </a:r>
            <a:r>
              <a:rPr sz="1800" spc="-39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dan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filter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Laws</a:t>
            </a:r>
            <a:endParaRPr sz="1800">
              <a:latin typeface="Calibri Light"/>
              <a:cs typeface="Calibri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31797"/>
            <a:ext cx="8686800" cy="6426200"/>
            <a:chOff x="0" y="431797"/>
            <a:chExt cx="8686800" cy="6426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31797"/>
              <a:ext cx="8686316" cy="642620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007" y="2819397"/>
              <a:ext cx="1303220" cy="1155700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7420165" y="2403157"/>
            <a:ext cx="4773930" cy="3667125"/>
            <a:chOff x="7420165" y="2403157"/>
            <a:chExt cx="4773930" cy="366712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87328" y="2929128"/>
              <a:ext cx="804672" cy="31394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387328" y="2929128"/>
              <a:ext cx="805180" cy="3139440"/>
            </a:xfrm>
            <a:custGeom>
              <a:avLst/>
              <a:gdLst/>
              <a:ahLst/>
              <a:cxnLst/>
              <a:rect l="l" t="t" r="r" b="b"/>
              <a:pathLst>
                <a:path w="805179" h="3139440">
                  <a:moveTo>
                    <a:pt x="99441" y="0"/>
                  </a:moveTo>
                  <a:lnTo>
                    <a:pt x="804672" y="0"/>
                  </a:lnTo>
                  <a:lnTo>
                    <a:pt x="804672" y="357124"/>
                  </a:lnTo>
                  <a:lnTo>
                    <a:pt x="804672" y="2782252"/>
                  </a:lnTo>
                  <a:lnTo>
                    <a:pt x="804672" y="3139440"/>
                  </a:lnTo>
                  <a:lnTo>
                    <a:pt x="99441" y="3139440"/>
                  </a:lnTo>
                  <a:lnTo>
                    <a:pt x="60757" y="3129469"/>
                  </a:lnTo>
                  <a:lnTo>
                    <a:pt x="29146" y="3102278"/>
                  </a:lnTo>
                  <a:lnTo>
                    <a:pt x="7822" y="3061949"/>
                  </a:lnTo>
                  <a:lnTo>
                    <a:pt x="0" y="3012567"/>
                  </a:lnTo>
                  <a:lnTo>
                    <a:pt x="0" y="2655443"/>
                  </a:lnTo>
                  <a:lnTo>
                    <a:pt x="0" y="483997"/>
                  </a:lnTo>
                  <a:lnTo>
                    <a:pt x="0" y="126873"/>
                  </a:lnTo>
                  <a:lnTo>
                    <a:pt x="7822" y="77473"/>
                  </a:lnTo>
                  <a:lnTo>
                    <a:pt x="29146" y="37147"/>
                  </a:lnTo>
                  <a:lnTo>
                    <a:pt x="60757" y="9965"/>
                  </a:lnTo>
                  <a:lnTo>
                    <a:pt x="99441" y="0"/>
                  </a:lnTo>
                  <a:close/>
                </a:path>
              </a:pathLst>
            </a:custGeom>
            <a:ln w="317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391900" y="5548884"/>
              <a:ext cx="449580" cy="424180"/>
            </a:xfrm>
            <a:custGeom>
              <a:avLst/>
              <a:gdLst/>
              <a:ahLst/>
              <a:cxnLst/>
              <a:rect l="l" t="t" r="r" b="b"/>
              <a:pathLst>
                <a:path w="449579" h="424179">
                  <a:moveTo>
                    <a:pt x="449579" y="0"/>
                  </a:moveTo>
                  <a:lnTo>
                    <a:pt x="0" y="0"/>
                  </a:lnTo>
                  <a:lnTo>
                    <a:pt x="0" y="423671"/>
                  </a:lnTo>
                  <a:lnTo>
                    <a:pt x="44957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391900" y="5548884"/>
              <a:ext cx="449580" cy="424180"/>
            </a:xfrm>
            <a:custGeom>
              <a:avLst/>
              <a:gdLst/>
              <a:ahLst/>
              <a:cxnLst/>
              <a:rect l="l" t="t" r="r" b="b"/>
              <a:pathLst>
                <a:path w="449579" h="424179">
                  <a:moveTo>
                    <a:pt x="449579" y="0"/>
                  </a:moveTo>
                  <a:lnTo>
                    <a:pt x="0" y="423671"/>
                  </a:lnTo>
                  <a:lnTo>
                    <a:pt x="0" y="0"/>
                  </a:lnTo>
                  <a:lnTo>
                    <a:pt x="449579" y="0"/>
                  </a:lnTo>
                  <a:close/>
                </a:path>
              </a:pathLst>
            </a:custGeom>
            <a:ln w="3175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24928" y="2407920"/>
              <a:ext cx="4460748" cy="314706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424928" y="2407920"/>
              <a:ext cx="4460875" cy="3147060"/>
            </a:xfrm>
            <a:custGeom>
              <a:avLst/>
              <a:gdLst/>
              <a:ahLst/>
              <a:cxnLst/>
              <a:rect l="l" t="t" r="r" b="b"/>
              <a:pathLst>
                <a:path w="4460875" h="3147060">
                  <a:moveTo>
                    <a:pt x="0" y="67309"/>
                  </a:moveTo>
                  <a:lnTo>
                    <a:pt x="5284" y="41094"/>
                  </a:lnTo>
                  <a:lnTo>
                    <a:pt x="19700" y="19700"/>
                  </a:lnTo>
                  <a:lnTo>
                    <a:pt x="41094" y="5284"/>
                  </a:lnTo>
                  <a:lnTo>
                    <a:pt x="67310" y="0"/>
                  </a:lnTo>
                  <a:lnTo>
                    <a:pt x="4393438" y="0"/>
                  </a:lnTo>
                  <a:lnTo>
                    <a:pt x="4419653" y="5284"/>
                  </a:lnTo>
                  <a:lnTo>
                    <a:pt x="4441047" y="19700"/>
                  </a:lnTo>
                  <a:lnTo>
                    <a:pt x="4455463" y="41094"/>
                  </a:lnTo>
                  <a:lnTo>
                    <a:pt x="4460748" y="67309"/>
                  </a:lnTo>
                  <a:lnTo>
                    <a:pt x="4460748" y="3079749"/>
                  </a:lnTo>
                  <a:lnTo>
                    <a:pt x="4455463" y="3105965"/>
                  </a:lnTo>
                  <a:lnTo>
                    <a:pt x="4441047" y="3127359"/>
                  </a:lnTo>
                  <a:lnTo>
                    <a:pt x="4419653" y="3141775"/>
                  </a:lnTo>
                  <a:lnTo>
                    <a:pt x="4393438" y="3147060"/>
                  </a:lnTo>
                  <a:lnTo>
                    <a:pt x="67310" y="3147060"/>
                  </a:lnTo>
                  <a:lnTo>
                    <a:pt x="41094" y="3141775"/>
                  </a:lnTo>
                  <a:lnTo>
                    <a:pt x="19700" y="3127359"/>
                  </a:lnTo>
                  <a:lnTo>
                    <a:pt x="5284" y="3105965"/>
                  </a:lnTo>
                  <a:lnTo>
                    <a:pt x="0" y="3079749"/>
                  </a:lnTo>
                  <a:lnTo>
                    <a:pt x="0" y="67309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613395" y="2449449"/>
            <a:ext cx="3963670" cy="1296035"/>
          </a:xfrm>
          <a:prstGeom prst="rect">
            <a:avLst/>
          </a:prstGeom>
        </p:spPr>
        <p:txBody>
          <a:bodyPr vert="horz" wrap="square" lIns="0" tIns="267335" rIns="0" bIns="0" rtlCol="0">
            <a:spAutoFit/>
          </a:bodyPr>
          <a:lstStyle/>
          <a:p>
            <a:pPr marL="12700" marR="5080">
              <a:lnSpc>
                <a:spcPct val="66600"/>
              </a:lnSpc>
              <a:spcBef>
                <a:spcPts val="2105"/>
              </a:spcBef>
            </a:pPr>
            <a:r>
              <a:rPr sz="5000" b="1" spc="-615" dirty="0">
                <a:solidFill>
                  <a:srgbClr val="F1F1F1"/>
                </a:solidFill>
                <a:latin typeface="Corbel"/>
                <a:cs typeface="Corbel"/>
              </a:rPr>
              <a:t>T</a:t>
            </a:r>
            <a:r>
              <a:rPr sz="5000" b="1" spc="-300" dirty="0">
                <a:solidFill>
                  <a:srgbClr val="F1F1F1"/>
                </a:solidFill>
                <a:latin typeface="Corbel"/>
                <a:cs typeface="Corbel"/>
              </a:rPr>
              <a:t>e</a:t>
            </a:r>
            <a:r>
              <a:rPr sz="5000" b="1" spc="-305" dirty="0">
                <a:solidFill>
                  <a:srgbClr val="F1F1F1"/>
                </a:solidFill>
                <a:latin typeface="Corbel"/>
                <a:cs typeface="Corbel"/>
              </a:rPr>
              <a:t>k</a:t>
            </a:r>
            <a:r>
              <a:rPr sz="5000" b="1" spc="-295" dirty="0">
                <a:solidFill>
                  <a:srgbClr val="F1F1F1"/>
                </a:solidFill>
                <a:latin typeface="Corbel"/>
                <a:cs typeface="Corbel"/>
              </a:rPr>
              <a:t>s</a:t>
            </a:r>
            <a:r>
              <a:rPr sz="5000" b="1" spc="-305" dirty="0">
                <a:solidFill>
                  <a:srgbClr val="F1F1F1"/>
                </a:solidFill>
                <a:latin typeface="Corbel"/>
                <a:cs typeface="Corbel"/>
              </a:rPr>
              <a:t>tu</a:t>
            </a:r>
            <a:r>
              <a:rPr sz="5000" b="1" spc="409" dirty="0">
                <a:solidFill>
                  <a:srgbClr val="F1F1F1"/>
                </a:solidFill>
                <a:latin typeface="Corbel"/>
                <a:cs typeface="Corbel"/>
              </a:rPr>
              <a:t>r</a:t>
            </a:r>
            <a:r>
              <a:rPr sz="5000" b="1" spc="-300" dirty="0">
                <a:solidFill>
                  <a:srgbClr val="F1F1F1"/>
                </a:solidFill>
                <a:latin typeface="Corbel"/>
                <a:cs typeface="Corbel"/>
              </a:rPr>
              <a:t>B</a:t>
            </a:r>
            <a:r>
              <a:rPr sz="5000" b="1" spc="-295" dirty="0">
                <a:solidFill>
                  <a:srgbClr val="F1F1F1"/>
                </a:solidFill>
                <a:latin typeface="Corbel"/>
                <a:cs typeface="Corbel"/>
              </a:rPr>
              <a:t>er</a:t>
            </a:r>
            <a:r>
              <a:rPr sz="5000" b="1" spc="-305" dirty="0">
                <a:solidFill>
                  <a:srgbClr val="F1F1F1"/>
                </a:solidFill>
                <a:latin typeface="Corbel"/>
                <a:cs typeface="Corbel"/>
              </a:rPr>
              <a:t>b</a:t>
            </a:r>
            <a:r>
              <a:rPr sz="5000" b="1" spc="-295" dirty="0">
                <a:solidFill>
                  <a:srgbClr val="F1F1F1"/>
                </a:solidFill>
                <a:latin typeface="Corbel"/>
                <a:cs typeface="Corbel"/>
              </a:rPr>
              <a:t>as</a:t>
            </a:r>
            <a:r>
              <a:rPr sz="5000" b="1" spc="-300" dirty="0">
                <a:solidFill>
                  <a:srgbClr val="F1F1F1"/>
                </a:solidFill>
                <a:latin typeface="Corbel"/>
                <a:cs typeface="Corbel"/>
              </a:rPr>
              <a:t>i</a:t>
            </a:r>
            <a:r>
              <a:rPr sz="5000" b="1" dirty="0">
                <a:solidFill>
                  <a:srgbClr val="F1F1F1"/>
                </a:solidFill>
                <a:latin typeface="Corbel"/>
                <a:cs typeface="Corbel"/>
              </a:rPr>
              <a:t>s  </a:t>
            </a:r>
            <a:r>
              <a:rPr sz="5000" b="1" spc="-270" dirty="0">
                <a:solidFill>
                  <a:srgbClr val="F1F1F1"/>
                </a:solidFill>
                <a:latin typeface="Corbel"/>
                <a:cs typeface="Corbel"/>
              </a:rPr>
              <a:t>Histogram</a:t>
            </a:r>
            <a:endParaRPr sz="5000">
              <a:latin typeface="Corbel"/>
              <a:cs typeface="Corbe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59759" y="5119115"/>
            <a:ext cx="744855" cy="658495"/>
          </a:xfrm>
          <a:custGeom>
            <a:avLst/>
            <a:gdLst/>
            <a:ahLst/>
            <a:cxnLst/>
            <a:rect l="l" t="t" r="r" b="b"/>
            <a:pathLst>
              <a:path w="744855" h="658495">
                <a:moveTo>
                  <a:pt x="530294" y="0"/>
                </a:moveTo>
                <a:lnTo>
                  <a:pt x="214395" y="0"/>
                </a:lnTo>
                <a:lnTo>
                  <a:pt x="199527" y="1982"/>
                </a:lnTo>
                <a:lnTo>
                  <a:pt x="165271" y="28574"/>
                </a:lnTo>
                <a:lnTo>
                  <a:pt x="7677" y="301243"/>
                </a:lnTo>
                <a:lnTo>
                  <a:pt x="0" y="329183"/>
                </a:lnTo>
                <a:lnTo>
                  <a:pt x="1919" y="343606"/>
                </a:lnTo>
                <a:lnTo>
                  <a:pt x="165271" y="629805"/>
                </a:lnTo>
                <a:lnTo>
                  <a:pt x="199527" y="656391"/>
                </a:lnTo>
                <a:lnTo>
                  <a:pt x="214395" y="658367"/>
                </a:lnTo>
                <a:lnTo>
                  <a:pt x="530294" y="658367"/>
                </a:lnTo>
                <a:lnTo>
                  <a:pt x="569915" y="641726"/>
                </a:lnTo>
                <a:lnTo>
                  <a:pt x="737012" y="357123"/>
                </a:lnTo>
                <a:lnTo>
                  <a:pt x="744689" y="329183"/>
                </a:lnTo>
                <a:lnTo>
                  <a:pt x="742770" y="314761"/>
                </a:lnTo>
                <a:lnTo>
                  <a:pt x="578732" y="28574"/>
                </a:lnTo>
                <a:lnTo>
                  <a:pt x="544862" y="1982"/>
                </a:lnTo>
                <a:lnTo>
                  <a:pt x="530294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84794" y="1159763"/>
            <a:ext cx="1826895" cy="1614170"/>
          </a:xfrm>
          <a:custGeom>
            <a:avLst/>
            <a:gdLst/>
            <a:ahLst/>
            <a:cxnLst/>
            <a:rect l="l" t="t" r="r" b="b"/>
            <a:pathLst>
              <a:path w="1826895" h="1614170">
                <a:moveTo>
                  <a:pt x="1300924" y="0"/>
                </a:moveTo>
                <a:lnTo>
                  <a:pt x="852904" y="0"/>
                </a:lnTo>
                <a:lnTo>
                  <a:pt x="622839" y="0"/>
                </a:lnTo>
                <a:lnTo>
                  <a:pt x="538079" y="0"/>
                </a:lnTo>
                <a:lnTo>
                  <a:pt x="525970" y="0"/>
                </a:lnTo>
                <a:lnTo>
                  <a:pt x="489511" y="4843"/>
                </a:lnTo>
                <a:lnTo>
                  <a:pt x="456326" y="18748"/>
                </a:lnTo>
                <a:lnTo>
                  <a:pt x="427833" y="40772"/>
                </a:lnTo>
                <a:lnTo>
                  <a:pt x="405447" y="69976"/>
                </a:lnTo>
                <a:lnTo>
                  <a:pt x="181951" y="456543"/>
                </a:lnTo>
                <a:lnTo>
                  <a:pt x="67182" y="655050"/>
                </a:lnTo>
                <a:lnTo>
                  <a:pt x="24899" y="728184"/>
                </a:lnTo>
                <a:lnTo>
                  <a:pt x="18859" y="738632"/>
                </a:lnTo>
                <a:lnTo>
                  <a:pt x="4714" y="771699"/>
                </a:lnTo>
                <a:lnTo>
                  <a:pt x="0" y="806958"/>
                </a:lnTo>
                <a:lnTo>
                  <a:pt x="4714" y="842216"/>
                </a:lnTo>
                <a:lnTo>
                  <a:pt x="18859" y="875284"/>
                </a:lnTo>
                <a:lnTo>
                  <a:pt x="242355" y="1261850"/>
                </a:lnTo>
                <a:lnTo>
                  <a:pt x="357124" y="1460357"/>
                </a:lnTo>
                <a:lnTo>
                  <a:pt x="399407" y="1533491"/>
                </a:lnTo>
                <a:lnTo>
                  <a:pt x="427833" y="1573143"/>
                </a:lnTo>
                <a:lnTo>
                  <a:pt x="489511" y="1609072"/>
                </a:lnTo>
                <a:lnTo>
                  <a:pt x="525970" y="1613915"/>
                </a:lnTo>
                <a:lnTo>
                  <a:pt x="973990" y="1613915"/>
                </a:lnTo>
                <a:lnTo>
                  <a:pt x="1204055" y="1613915"/>
                </a:lnTo>
                <a:lnTo>
                  <a:pt x="1288815" y="1613915"/>
                </a:lnTo>
                <a:lnTo>
                  <a:pt x="1300924" y="1613915"/>
                </a:lnTo>
                <a:lnTo>
                  <a:pt x="1336661" y="1609072"/>
                </a:lnTo>
                <a:lnTo>
                  <a:pt x="1369742" y="1595167"/>
                </a:lnTo>
                <a:lnTo>
                  <a:pt x="1398133" y="1573143"/>
                </a:lnTo>
                <a:lnTo>
                  <a:pt x="1419796" y="1543939"/>
                </a:lnTo>
                <a:lnTo>
                  <a:pt x="1644247" y="1157372"/>
                </a:lnTo>
                <a:lnTo>
                  <a:pt x="1759505" y="958865"/>
                </a:lnTo>
                <a:lnTo>
                  <a:pt x="1801969" y="885731"/>
                </a:lnTo>
                <a:lnTo>
                  <a:pt x="1808035" y="875284"/>
                </a:lnTo>
                <a:lnTo>
                  <a:pt x="1822180" y="842216"/>
                </a:lnTo>
                <a:lnTo>
                  <a:pt x="1826895" y="806958"/>
                </a:lnTo>
                <a:lnTo>
                  <a:pt x="1822180" y="771699"/>
                </a:lnTo>
                <a:lnTo>
                  <a:pt x="1808035" y="738632"/>
                </a:lnTo>
                <a:lnTo>
                  <a:pt x="1583584" y="352065"/>
                </a:lnTo>
                <a:lnTo>
                  <a:pt x="1468326" y="153558"/>
                </a:lnTo>
                <a:lnTo>
                  <a:pt x="1425862" y="80424"/>
                </a:lnTo>
                <a:lnTo>
                  <a:pt x="1398133" y="40772"/>
                </a:lnTo>
                <a:lnTo>
                  <a:pt x="1336661" y="4843"/>
                </a:lnTo>
                <a:lnTo>
                  <a:pt x="1300924" y="0"/>
                </a:lnTo>
                <a:close/>
              </a:path>
            </a:pathLst>
          </a:custGeom>
          <a:ln w="63500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5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81928" y="0"/>
            <a:ext cx="5913755" cy="6858000"/>
            <a:chOff x="6281928" y="0"/>
            <a:chExt cx="591375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462234" y="2459735"/>
              <a:ext cx="1097915" cy="969644"/>
            </a:xfrm>
            <a:custGeom>
              <a:avLst/>
              <a:gdLst/>
              <a:ahLst/>
              <a:cxnLst/>
              <a:rect l="l" t="t" r="r" b="b"/>
              <a:pathLst>
                <a:path w="1097915" h="969645">
                  <a:moveTo>
                    <a:pt x="781462" y="0"/>
                  </a:moveTo>
                  <a:lnTo>
                    <a:pt x="315880" y="0"/>
                  </a:lnTo>
                  <a:lnTo>
                    <a:pt x="293997" y="2907"/>
                  </a:lnTo>
                  <a:lnTo>
                    <a:pt x="256944" y="24485"/>
                  </a:lnTo>
                  <a:lnTo>
                    <a:pt x="11334" y="443611"/>
                  </a:lnTo>
                  <a:lnTo>
                    <a:pt x="0" y="484631"/>
                  </a:lnTo>
                  <a:lnTo>
                    <a:pt x="2833" y="505797"/>
                  </a:lnTo>
                  <a:lnTo>
                    <a:pt x="243490" y="927226"/>
                  </a:lnTo>
                  <a:lnTo>
                    <a:pt x="274066" y="958008"/>
                  </a:lnTo>
                  <a:lnTo>
                    <a:pt x="315880" y="969263"/>
                  </a:lnTo>
                  <a:lnTo>
                    <a:pt x="781462" y="969263"/>
                  </a:lnTo>
                  <a:lnTo>
                    <a:pt x="822769" y="958008"/>
                  </a:lnTo>
                  <a:lnTo>
                    <a:pt x="852836" y="927226"/>
                  </a:lnTo>
                  <a:lnTo>
                    <a:pt x="1086008" y="525652"/>
                  </a:lnTo>
                  <a:lnTo>
                    <a:pt x="1097343" y="484632"/>
                  </a:lnTo>
                  <a:lnTo>
                    <a:pt x="1094509" y="463466"/>
                  </a:lnTo>
                  <a:lnTo>
                    <a:pt x="852836" y="42037"/>
                  </a:lnTo>
                  <a:lnTo>
                    <a:pt x="822769" y="11255"/>
                  </a:lnTo>
                  <a:lnTo>
                    <a:pt x="781462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81928" y="431291"/>
              <a:ext cx="5512308" cy="5814060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180149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Histogram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6938" y="1456131"/>
            <a:ext cx="35794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indent="-26733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79400" algn="l"/>
                <a:tab pos="280035" algn="l"/>
                <a:tab pos="1216660" algn="l"/>
                <a:tab pos="1858010" algn="l"/>
                <a:tab pos="3035300" algn="l"/>
              </a:tabLst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M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e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t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od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e	</a:t>
            </a:r>
            <a:r>
              <a:rPr sz="1800" spc="-30" dirty="0">
                <a:solidFill>
                  <a:srgbClr val="404040"/>
                </a:solidFill>
                <a:latin typeface="Calibri Light"/>
                <a:cs typeface="Calibri Light"/>
              </a:rPr>
              <a:t>y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ang	sed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e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rhana	u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n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t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u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k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3943" y="1703578"/>
            <a:ext cx="3514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64235" algn="l"/>
              </a:tabLst>
            </a:pP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tekstur	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adalah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dengan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mendasarkan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208779" y="1456131"/>
            <a:ext cx="1705610" cy="5473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055"/>
              </a:lnSpc>
              <a:spcBef>
                <a:spcPts val="100"/>
              </a:spcBef>
            </a:pP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mendapatkan</a:t>
            </a:r>
            <a:endParaRPr sz="1800">
              <a:latin typeface="Calibri Light"/>
              <a:cs typeface="Calibri Light"/>
            </a:endParaRPr>
          </a:p>
          <a:p>
            <a:pPr marL="165100">
              <a:lnSpc>
                <a:spcPts val="2055"/>
              </a:lnSpc>
              <a:tabLst>
                <a:tab pos="775970" algn="l"/>
              </a:tabLst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pada	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histogram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6938" y="2451861"/>
            <a:ext cx="13798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indent="-267335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79400" algn="l"/>
                <a:tab pos="280035" algn="l"/>
              </a:tabLst>
            </a:pP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Gambar</a:t>
            </a:r>
            <a:r>
              <a:rPr sz="1800" spc="34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(a)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959101" y="2451861"/>
            <a:ext cx="39776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menunjukkan</a:t>
            </a:r>
            <a:r>
              <a:rPr sz="1800" spc="4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bahwa</a:t>
            </a:r>
            <a:r>
              <a:rPr sz="1800" spc="4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citra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dengan</a:t>
            </a:r>
            <a:r>
              <a:rPr sz="1800" spc="4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tekstur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3943" y="2698750"/>
            <a:ext cx="2035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halus</a:t>
            </a:r>
            <a:r>
              <a:rPr sz="1800" spc="-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memiliki</a:t>
            </a:r>
            <a:r>
              <a:rPr sz="1800" spc="-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daerah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81122" y="2698750"/>
            <a:ext cx="26549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4115" algn="l"/>
                <a:tab pos="2210435" algn="l"/>
              </a:tabLst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perubahan	i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n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t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ensi</a:t>
            </a:r>
            <a:r>
              <a:rPr sz="1800" spc="-35" dirty="0">
                <a:solidFill>
                  <a:srgbClr val="404040"/>
                </a:solidFill>
                <a:latin typeface="Calibri Light"/>
                <a:cs typeface="Calibri Light"/>
              </a:rPr>
              <a:t>t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as	</a:t>
            </a:r>
            <a:r>
              <a:rPr sz="1800" spc="-30" dirty="0">
                <a:solidFill>
                  <a:srgbClr val="404040"/>
                </a:solidFill>
                <a:latin typeface="Calibri Light"/>
                <a:cs typeface="Calibri Light"/>
              </a:rPr>
              <a:t>y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ang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13943" y="2945333"/>
            <a:ext cx="429323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sempit.</a:t>
            </a:r>
            <a:r>
              <a:rPr sz="1800" spc="43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Sebaliknya,</a:t>
            </a:r>
            <a:r>
              <a:rPr sz="1800" spc="40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citra</a:t>
            </a:r>
            <a:r>
              <a:rPr sz="1800" spc="4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yang</a:t>
            </a:r>
            <a:r>
              <a:rPr sz="1800" spc="4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kasar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memiliki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139944" y="2945333"/>
            <a:ext cx="7004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65" dirty="0">
                <a:solidFill>
                  <a:srgbClr val="404040"/>
                </a:solidFill>
                <a:latin typeface="Calibri Light"/>
                <a:cs typeface="Calibri Light"/>
              </a:rPr>
              <a:t>k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o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n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t</a:t>
            </a:r>
            <a:r>
              <a:rPr sz="1800" spc="-40" dirty="0">
                <a:solidFill>
                  <a:srgbClr val="404040"/>
                </a:solidFill>
                <a:latin typeface="Calibri Light"/>
                <a:cs typeface="Calibri Light"/>
              </a:rPr>
              <a:t>r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as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3943" y="3192907"/>
            <a:ext cx="4950460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  <a:tabLst>
                <a:tab pos="600710" algn="l"/>
                <a:tab pos="1327785" algn="l"/>
                <a:tab pos="2230120" algn="l"/>
                <a:tab pos="3069590" algn="l"/>
              </a:tabLst>
            </a:pP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yang	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tinggi,	ditandai	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dengan	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jangkauan</a:t>
            </a:r>
            <a:r>
              <a:rPr sz="1800" spc="-7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intensitas </a:t>
            </a:r>
            <a:r>
              <a:rPr sz="1800" spc="-39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yang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302258" y="3439795"/>
            <a:ext cx="43027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lebar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Gambar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(c).</a:t>
            </a:r>
            <a:r>
              <a:rPr sz="1800" spc="39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Menurut</a:t>
            </a:r>
            <a:r>
              <a:rPr sz="1800" spc="40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penglihatan,</a:t>
            </a:r>
            <a:r>
              <a:rPr sz="1800" spc="40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citra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3943" y="3686682"/>
            <a:ext cx="4955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dalam</a:t>
            </a:r>
            <a:r>
              <a:rPr sz="1800" spc="4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Gambar (e)</a:t>
            </a:r>
            <a:r>
              <a:rPr sz="1800" spc="40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juga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termasuk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kasar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dibandingkan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13943" y="3933570"/>
            <a:ext cx="11633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dengan</a:t>
            </a:r>
            <a:r>
              <a:rPr sz="1800" spc="-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citra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062733" y="3933570"/>
            <a:ext cx="4787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pada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725295" y="3933570"/>
            <a:ext cx="10617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Gambar</a:t>
            </a:r>
            <a:r>
              <a:rPr sz="1800" spc="-4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(a)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919220" y="3933570"/>
            <a:ext cx="1875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meskipun</a:t>
            </a:r>
            <a:r>
              <a:rPr sz="1800" spc="-7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beraturan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294379" y="5477002"/>
            <a:ext cx="654050" cy="15240"/>
          </a:xfrm>
          <a:custGeom>
            <a:avLst/>
            <a:gdLst/>
            <a:ahLst/>
            <a:cxnLst/>
            <a:rect l="l" t="t" r="r" b="b"/>
            <a:pathLst>
              <a:path w="654050" h="15239">
                <a:moveTo>
                  <a:pt x="653796" y="0"/>
                </a:moveTo>
                <a:lnTo>
                  <a:pt x="0" y="0"/>
                </a:lnTo>
                <a:lnTo>
                  <a:pt x="0" y="15240"/>
                </a:lnTo>
                <a:lnTo>
                  <a:pt x="653796" y="15240"/>
                </a:lnTo>
                <a:lnTo>
                  <a:pt x="653796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21538" y="4682108"/>
            <a:ext cx="4653280" cy="927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304800" marR="43180" indent="-267335">
              <a:lnSpc>
                <a:spcPts val="1939"/>
              </a:lnSpc>
              <a:spcBef>
                <a:spcPts val="345"/>
              </a:spcBef>
              <a:buFont typeface="Arial MT"/>
              <a:buChar char="•"/>
              <a:tabLst>
                <a:tab pos="304800" algn="l"/>
                <a:tab pos="305435" algn="l"/>
              </a:tabLst>
            </a:pP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Mengukur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kehalusan/kekasaran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intensitas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citra </a:t>
            </a:r>
            <a:r>
              <a:rPr sz="1800" spc="-39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(properti)</a:t>
            </a:r>
            <a:endParaRPr sz="1800">
              <a:latin typeface="Calibri Light"/>
              <a:cs typeface="Calibri Light"/>
            </a:endParaRPr>
          </a:p>
          <a:p>
            <a:pPr marR="1381125" algn="r">
              <a:lnSpc>
                <a:spcPts val="1210"/>
              </a:lnSpc>
            </a:pP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1</a:t>
            </a:r>
            <a:endParaRPr sz="1800">
              <a:latin typeface="Cambria Math"/>
              <a:cs typeface="Cambria Math"/>
            </a:endParaRPr>
          </a:p>
          <a:p>
            <a:pPr marL="2020570">
              <a:lnSpc>
                <a:spcPts val="1764"/>
              </a:lnSpc>
            </a:pP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𝑅</a:t>
            </a:r>
            <a:r>
              <a:rPr sz="1800" spc="14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1800" spc="9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1 − </a:t>
            </a:r>
            <a:r>
              <a:rPr sz="2700" baseline="-37037" dirty="0">
                <a:solidFill>
                  <a:srgbClr val="404040"/>
                </a:solidFill>
                <a:latin typeface="Cambria Math"/>
                <a:cs typeface="Cambria Math"/>
              </a:rPr>
              <a:t>1</a:t>
            </a:r>
            <a:r>
              <a:rPr sz="2700" spc="-30" baseline="-37037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700" baseline="-37037" dirty="0">
                <a:solidFill>
                  <a:srgbClr val="404040"/>
                </a:solidFill>
                <a:latin typeface="Cambria Math"/>
                <a:cs typeface="Cambria Math"/>
              </a:rPr>
              <a:t>+ </a:t>
            </a:r>
            <a:r>
              <a:rPr sz="2700" spc="112" baseline="-37037" dirty="0">
                <a:solidFill>
                  <a:srgbClr val="404040"/>
                </a:solidFill>
                <a:latin typeface="Cambria Math"/>
                <a:cs typeface="Cambria Math"/>
              </a:rPr>
              <a:t>𝜎</a:t>
            </a:r>
            <a:r>
              <a:rPr sz="1950" spc="112" baseline="-27777" dirty="0">
                <a:solidFill>
                  <a:srgbClr val="404040"/>
                </a:solidFill>
                <a:latin typeface="Cambria Math"/>
                <a:cs typeface="Cambria Math"/>
              </a:rPr>
              <a:t>2</a:t>
            </a:r>
            <a:endParaRPr sz="1950" baseline="-27777">
              <a:latin typeface="Cambria Math"/>
              <a:cs typeface="Cambria Math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281051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Metode</a:t>
            </a:r>
            <a:r>
              <a:rPr spc="-110" dirty="0"/>
              <a:t> </a:t>
            </a:r>
            <a:r>
              <a:rPr dirty="0"/>
              <a:t>Statis</a:t>
            </a:r>
            <a:r>
              <a:rPr spc="10" dirty="0"/>
              <a:t>t</a:t>
            </a:r>
            <a:r>
              <a:rPr dirty="0"/>
              <a:t>ik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9067545" y="1759076"/>
            <a:ext cx="699770" cy="212090"/>
          </a:xfrm>
          <a:custGeom>
            <a:avLst/>
            <a:gdLst/>
            <a:ahLst/>
            <a:cxnLst/>
            <a:rect l="l" t="t" r="r" b="b"/>
            <a:pathLst>
              <a:path w="699770" h="212089">
                <a:moveTo>
                  <a:pt x="631825" y="0"/>
                </a:moveTo>
                <a:lnTo>
                  <a:pt x="628776" y="8636"/>
                </a:lnTo>
                <a:lnTo>
                  <a:pt x="641062" y="13946"/>
                </a:lnTo>
                <a:lnTo>
                  <a:pt x="651621" y="21304"/>
                </a:lnTo>
                <a:lnTo>
                  <a:pt x="673012" y="55429"/>
                </a:lnTo>
                <a:lnTo>
                  <a:pt x="680084" y="104775"/>
                </a:lnTo>
                <a:lnTo>
                  <a:pt x="679299" y="123444"/>
                </a:lnTo>
                <a:lnTo>
                  <a:pt x="667511" y="169163"/>
                </a:lnTo>
                <a:lnTo>
                  <a:pt x="641205" y="197792"/>
                </a:lnTo>
                <a:lnTo>
                  <a:pt x="629157" y="203200"/>
                </a:lnTo>
                <a:lnTo>
                  <a:pt x="631825" y="211709"/>
                </a:lnTo>
                <a:lnTo>
                  <a:pt x="672294" y="187705"/>
                </a:lnTo>
                <a:lnTo>
                  <a:pt x="695023" y="143335"/>
                </a:lnTo>
                <a:lnTo>
                  <a:pt x="699388" y="105918"/>
                </a:lnTo>
                <a:lnTo>
                  <a:pt x="698293" y="86536"/>
                </a:lnTo>
                <a:lnTo>
                  <a:pt x="681862" y="37084"/>
                </a:lnTo>
                <a:lnTo>
                  <a:pt x="647180" y="5544"/>
                </a:lnTo>
                <a:lnTo>
                  <a:pt x="631825" y="0"/>
                </a:lnTo>
                <a:close/>
              </a:path>
              <a:path w="699770" h="212089">
                <a:moveTo>
                  <a:pt x="67563" y="0"/>
                </a:moveTo>
                <a:lnTo>
                  <a:pt x="27166" y="24110"/>
                </a:lnTo>
                <a:lnTo>
                  <a:pt x="4381" y="68595"/>
                </a:lnTo>
                <a:lnTo>
                  <a:pt x="0" y="105918"/>
                </a:lnTo>
                <a:lnTo>
                  <a:pt x="1093" y="125370"/>
                </a:lnTo>
                <a:lnTo>
                  <a:pt x="17399" y="174751"/>
                </a:lnTo>
                <a:lnTo>
                  <a:pt x="52153" y="206184"/>
                </a:lnTo>
                <a:lnTo>
                  <a:pt x="67563" y="211709"/>
                </a:lnTo>
                <a:lnTo>
                  <a:pt x="70230" y="203200"/>
                </a:lnTo>
                <a:lnTo>
                  <a:pt x="58183" y="197792"/>
                </a:lnTo>
                <a:lnTo>
                  <a:pt x="47767" y="190325"/>
                </a:lnTo>
                <a:lnTo>
                  <a:pt x="26376" y="155638"/>
                </a:lnTo>
                <a:lnTo>
                  <a:pt x="19303" y="104775"/>
                </a:lnTo>
                <a:lnTo>
                  <a:pt x="20089" y="86723"/>
                </a:lnTo>
                <a:lnTo>
                  <a:pt x="31876" y="42163"/>
                </a:lnTo>
                <a:lnTo>
                  <a:pt x="58344" y="13946"/>
                </a:lnTo>
                <a:lnTo>
                  <a:pt x="70611" y="8636"/>
                </a:lnTo>
                <a:lnTo>
                  <a:pt x="6756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31881" y="5264277"/>
            <a:ext cx="229997" cy="211709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249161" y="485901"/>
            <a:ext cx="5575935" cy="5287645"/>
          </a:xfrm>
          <a:prstGeom prst="rect">
            <a:avLst/>
          </a:prstGeom>
        </p:spPr>
        <p:txBody>
          <a:bodyPr vert="horz" wrap="square" lIns="0" tIns="113030" rIns="0" bIns="0" rtlCol="0">
            <a:spAutoFit/>
          </a:bodyPr>
          <a:lstStyle/>
          <a:p>
            <a:pPr marL="330200" indent="-266700">
              <a:lnSpc>
                <a:spcPct val="100000"/>
              </a:lnSpc>
              <a:spcBef>
                <a:spcPts val="890"/>
              </a:spcBef>
              <a:buFont typeface="Arial MT"/>
              <a:buChar char="•"/>
              <a:tabLst>
                <a:tab pos="329565" algn="l"/>
                <a:tab pos="330200" algn="l"/>
              </a:tabLst>
            </a:pPr>
            <a:r>
              <a:rPr sz="1800" i="1" spc="-15" dirty="0">
                <a:solidFill>
                  <a:srgbClr val="404040"/>
                </a:solidFill>
                <a:latin typeface="Calibri Light"/>
                <a:cs typeface="Calibri Light"/>
              </a:rPr>
              <a:t>Skewness</a:t>
            </a:r>
            <a:endParaRPr sz="1800">
              <a:latin typeface="Calibri Light"/>
              <a:cs typeface="Calibri Light"/>
            </a:endParaRPr>
          </a:p>
          <a:p>
            <a:pPr marL="325120">
              <a:lnSpc>
                <a:spcPts val="2050"/>
              </a:lnSpc>
              <a:spcBef>
                <a:spcPts val="795"/>
              </a:spcBef>
            </a:pP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merupakan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ukuran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ketidaksimetrisan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terhadap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rerata</a:t>
            </a:r>
            <a:endParaRPr sz="1800">
              <a:latin typeface="Calibri Light"/>
              <a:cs typeface="Calibri Light"/>
            </a:endParaRPr>
          </a:p>
          <a:p>
            <a:pPr marL="354330">
              <a:lnSpc>
                <a:spcPts val="1770"/>
              </a:lnSpc>
            </a:pP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intensitas,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disebut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juga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momen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orde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tiga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ternormalisasi.</a:t>
            </a:r>
            <a:endParaRPr sz="1800">
              <a:latin typeface="Calibri Light"/>
              <a:cs typeface="Calibri Light"/>
            </a:endParaRPr>
          </a:p>
          <a:p>
            <a:pPr marL="2486660">
              <a:lnSpc>
                <a:spcPts val="1275"/>
              </a:lnSpc>
            </a:pPr>
            <a:r>
              <a:rPr sz="1300" spc="25" dirty="0">
                <a:solidFill>
                  <a:srgbClr val="404040"/>
                </a:solidFill>
                <a:latin typeface="Cambria Math"/>
                <a:cs typeface="Cambria Math"/>
              </a:rPr>
              <a:t>𝐿−1</a:t>
            </a:r>
            <a:endParaRPr sz="1300">
              <a:latin typeface="Cambria Math"/>
              <a:cs typeface="Cambria Math"/>
            </a:endParaRPr>
          </a:p>
          <a:p>
            <a:pPr marR="271780" algn="ctr">
              <a:lnSpc>
                <a:spcPct val="100000"/>
              </a:lnSpc>
              <a:spcBef>
                <a:spcPts val="625"/>
              </a:spcBef>
            </a:pPr>
            <a:r>
              <a:rPr sz="1800" spc="-5" dirty="0">
                <a:solidFill>
                  <a:srgbClr val="404040"/>
                </a:solidFill>
                <a:latin typeface="Cambria Math"/>
                <a:cs typeface="Cambria Math"/>
              </a:rPr>
              <a:t>𝑠𝑘𝑒𝑤𝑛𝑒𝑠𝑠</a:t>
            </a:r>
            <a:r>
              <a:rPr sz="1800" spc="14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1800" spc="13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585" dirty="0">
                <a:solidFill>
                  <a:srgbClr val="404040"/>
                </a:solidFill>
                <a:latin typeface="Cambria Math"/>
                <a:cs typeface="Cambria Math"/>
              </a:rPr>
              <a:t>෍</a:t>
            </a:r>
            <a:r>
              <a:rPr sz="1800" spc="37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800" spc="6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− 𝑚</a:t>
            </a:r>
            <a:r>
              <a:rPr sz="1800" spc="38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950" spc="60" baseline="27777" dirty="0">
                <a:solidFill>
                  <a:srgbClr val="404040"/>
                </a:solidFill>
                <a:latin typeface="Cambria Math"/>
                <a:cs typeface="Cambria Math"/>
              </a:rPr>
              <a:t>3</a:t>
            </a:r>
            <a:r>
              <a:rPr sz="1950" spc="104" baseline="27777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15" dirty="0">
                <a:solidFill>
                  <a:srgbClr val="404040"/>
                </a:solidFill>
                <a:latin typeface="Cambria Math"/>
                <a:cs typeface="Cambria Math"/>
              </a:rPr>
              <a:t>𝑝(𝑖)</a:t>
            </a:r>
            <a:endParaRPr sz="1800">
              <a:latin typeface="Cambria Math"/>
              <a:cs typeface="Cambria Math"/>
            </a:endParaRPr>
          </a:p>
          <a:p>
            <a:pPr marL="2501900">
              <a:lnSpc>
                <a:spcPct val="100000"/>
              </a:lnSpc>
              <a:spcBef>
                <a:spcPts val="635"/>
              </a:spcBef>
            </a:pPr>
            <a:r>
              <a:rPr sz="1300" spc="35" dirty="0">
                <a:solidFill>
                  <a:srgbClr val="404040"/>
                </a:solidFill>
                <a:latin typeface="Cambria Math"/>
                <a:cs typeface="Cambria Math"/>
              </a:rPr>
              <a:t>𝑖=1</a:t>
            </a:r>
            <a:endParaRPr sz="13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</a:pPr>
            <a:endParaRPr sz="13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400">
              <a:latin typeface="Cambria Math"/>
              <a:cs typeface="Cambria Math"/>
            </a:endParaRPr>
          </a:p>
          <a:p>
            <a:pPr marL="330200" indent="-266700">
              <a:lnSpc>
                <a:spcPct val="100000"/>
              </a:lnSpc>
              <a:buFont typeface="Arial MT"/>
              <a:buChar char="•"/>
              <a:tabLst>
                <a:tab pos="329565" algn="l"/>
                <a:tab pos="330200" algn="l"/>
              </a:tabLst>
            </a:pP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Energi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(keseragaman)</a:t>
            </a:r>
            <a:endParaRPr sz="1800">
              <a:latin typeface="Calibri Light"/>
              <a:cs typeface="Calibri Light"/>
            </a:endParaRPr>
          </a:p>
          <a:p>
            <a:pPr marL="355600" marR="480059" indent="20955">
              <a:lnSpc>
                <a:spcPts val="1939"/>
              </a:lnSpc>
              <a:spcBef>
                <a:spcPts val="1030"/>
              </a:spcBef>
            </a:pP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Ukuran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yang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menyatakan</a:t>
            </a:r>
            <a:r>
              <a:rPr sz="1800" spc="-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distribusi</a:t>
            </a:r>
            <a:r>
              <a:rPr sz="1800" spc="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intensitas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piksel </a:t>
            </a:r>
            <a:r>
              <a:rPr sz="1800" spc="-39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terhadap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jangkauan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aras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keabuan.</a:t>
            </a:r>
            <a:endParaRPr sz="1800">
              <a:latin typeface="Calibri Light"/>
              <a:cs typeface="Calibri Light"/>
            </a:endParaRPr>
          </a:p>
          <a:p>
            <a:pPr marL="37465" algn="ctr">
              <a:lnSpc>
                <a:spcPts val="980"/>
              </a:lnSpc>
            </a:pPr>
            <a:r>
              <a:rPr sz="1300" spc="25" dirty="0">
                <a:solidFill>
                  <a:srgbClr val="404040"/>
                </a:solidFill>
                <a:latin typeface="Cambria Math"/>
                <a:cs typeface="Cambria Math"/>
              </a:rPr>
              <a:t>𝐿−1</a:t>
            </a:r>
            <a:endParaRPr sz="1300">
              <a:latin typeface="Cambria Math"/>
              <a:cs typeface="Cambria Math"/>
            </a:endParaRPr>
          </a:p>
          <a:p>
            <a:pPr marR="280035" algn="ctr">
              <a:lnSpc>
                <a:spcPct val="100000"/>
              </a:lnSpc>
              <a:spcBef>
                <a:spcPts val="630"/>
              </a:spcBef>
            </a:pPr>
            <a:r>
              <a:rPr sz="1800" spc="-5" dirty="0">
                <a:solidFill>
                  <a:srgbClr val="404040"/>
                </a:solidFill>
                <a:latin typeface="Cambria Math"/>
                <a:cs typeface="Cambria Math"/>
              </a:rPr>
              <a:t>𝑒𝑛𝑒𝑟𝑔𝑖</a:t>
            </a:r>
            <a:r>
              <a:rPr sz="1800" spc="13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1800" spc="114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90" dirty="0">
                <a:solidFill>
                  <a:srgbClr val="404040"/>
                </a:solidFill>
                <a:latin typeface="Cambria Math"/>
                <a:cs typeface="Cambria Math"/>
              </a:rPr>
              <a:t>෍[𝑝(𝑖)]</a:t>
            </a:r>
            <a:r>
              <a:rPr sz="1950" spc="135" baseline="27777" dirty="0">
                <a:solidFill>
                  <a:srgbClr val="404040"/>
                </a:solidFill>
                <a:latin typeface="Cambria Math"/>
                <a:cs typeface="Cambria Math"/>
              </a:rPr>
              <a:t>2</a:t>
            </a:r>
            <a:endParaRPr sz="1950" baseline="27777">
              <a:latin typeface="Cambria Math"/>
              <a:cs typeface="Cambria Math"/>
            </a:endParaRPr>
          </a:p>
          <a:p>
            <a:pPr marL="37465" algn="ctr">
              <a:lnSpc>
                <a:spcPct val="100000"/>
              </a:lnSpc>
              <a:spcBef>
                <a:spcPts val="630"/>
              </a:spcBef>
            </a:pPr>
            <a:r>
              <a:rPr sz="1300" spc="35" dirty="0">
                <a:solidFill>
                  <a:srgbClr val="404040"/>
                </a:solidFill>
                <a:latin typeface="Cambria Math"/>
                <a:cs typeface="Cambria Math"/>
              </a:rPr>
              <a:t>𝑖=0</a:t>
            </a:r>
            <a:endParaRPr sz="1300">
              <a:latin typeface="Cambria Math"/>
              <a:cs typeface="Cambria Math"/>
            </a:endParaRPr>
          </a:p>
          <a:p>
            <a:pPr marL="330200" indent="-266700">
              <a:lnSpc>
                <a:spcPct val="100000"/>
              </a:lnSpc>
              <a:spcBef>
                <a:spcPts val="275"/>
              </a:spcBef>
              <a:buFont typeface="Arial MT"/>
              <a:buChar char="•"/>
              <a:tabLst>
                <a:tab pos="329565" algn="l"/>
                <a:tab pos="330200" algn="l"/>
              </a:tabLst>
            </a:pP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Entropi</a:t>
            </a:r>
            <a:endParaRPr sz="1800">
              <a:latin typeface="Calibri Light"/>
              <a:cs typeface="Calibri Light"/>
            </a:endParaRPr>
          </a:p>
          <a:p>
            <a:pPr marL="377190">
              <a:lnSpc>
                <a:spcPts val="1875"/>
              </a:lnSpc>
              <a:spcBef>
                <a:spcPts val="790"/>
              </a:spcBef>
            </a:pP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Mengindikasikan</a:t>
            </a:r>
            <a:r>
              <a:rPr sz="1800" spc="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kompleksitas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citra</a:t>
            </a:r>
            <a:endParaRPr sz="1800">
              <a:latin typeface="Calibri Light"/>
              <a:cs typeface="Calibri Light"/>
            </a:endParaRPr>
          </a:p>
          <a:p>
            <a:pPr marL="2538730">
              <a:lnSpc>
                <a:spcPts val="1275"/>
              </a:lnSpc>
            </a:pPr>
            <a:r>
              <a:rPr sz="1300" spc="25" dirty="0">
                <a:solidFill>
                  <a:srgbClr val="404040"/>
                </a:solidFill>
                <a:latin typeface="Cambria Math"/>
                <a:cs typeface="Cambria Math"/>
              </a:rPr>
              <a:t>𝐿−1</a:t>
            </a:r>
            <a:endParaRPr sz="1300">
              <a:latin typeface="Cambria Math"/>
              <a:cs typeface="Cambria Math"/>
            </a:endParaRPr>
          </a:p>
          <a:p>
            <a:pPr marL="11430" algn="ctr">
              <a:lnSpc>
                <a:spcPct val="100000"/>
              </a:lnSpc>
              <a:spcBef>
                <a:spcPts val="630"/>
              </a:spcBef>
            </a:pPr>
            <a:r>
              <a:rPr sz="1800" spc="-5" dirty="0">
                <a:solidFill>
                  <a:srgbClr val="404040"/>
                </a:solidFill>
                <a:latin typeface="Cambria Math"/>
                <a:cs typeface="Cambria Math"/>
              </a:rPr>
              <a:t>𝑒𝑛𝑡𝑟𝑜𝑝𝑖</a:t>
            </a:r>
            <a:r>
              <a:rPr sz="1800" spc="15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1800" spc="9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−</a:t>
            </a:r>
            <a:r>
              <a:rPr sz="1800" spc="-5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585" dirty="0">
                <a:solidFill>
                  <a:srgbClr val="404040"/>
                </a:solidFill>
                <a:latin typeface="Cambria Math"/>
                <a:cs typeface="Cambria Math"/>
              </a:rPr>
              <a:t>෍</a:t>
            </a:r>
            <a:r>
              <a:rPr sz="1800" spc="-6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15" dirty="0">
                <a:solidFill>
                  <a:srgbClr val="404040"/>
                </a:solidFill>
                <a:latin typeface="Cambria Math"/>
                <a:cs typeface="Cambria Math"/>
              </a:rPr>
              <a:t>𝑝(𝑖)</a:t>
            </a:r>
            <a:r>
              <a:rPr sz="1800" spc="-9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25" dirty="0">
                <a:solidFill>
                  <a:srgbClr val="404040"/>
                </a:solidFill>
                <a:latin typeface="Cambria Math"/>
                <a:cs typeface="Cambria Math"/>
              </a:rPr>
              <a:t>log</a:t>
            </a:r>
            <a:r>
              <a:rPr sz="1950" spc="37" baseline="-14957" dirty="0">
                <a:solidFill>
                  <a:srgbClr val="404040"/>
                </a:solidFill>
                <a:latin typeface="Cambria Math"/>
                <a:cs typeface="Cambria Math"/>
              </a:rPr>
              <a:t>2</a:t>
            </a:r>
            <a:r>
              <a:rPr sz="1800" spc="25" dirty="0">
                <a:solidFill>
                  <a:srgbClr val="404040"/>
                </a:solidFill>
                <a:latin typeface="Cambria Math"/>
                <a:cs typeface="Cambria Math"/>
              </a:rPr>
              <a:t>(𝑝</a:t>
            </a:r>
            <a:r>
              <a:rPr sz="1800" spc="35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800" spc="1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)</a:t>
            </a:r>
            <a:endParaRPr sz="1800">
              <a:latin typeface="Cambria Math"/>
              <a:cs typeface="Cambria Math"/>
            </a:endParaRPr>
          </a:p>
          <a:p>
            <a:pPr marL="2553970">
              <a:lnSpc>
                <a:spcPct val="100000"/>
              </a:lnSpc>
              <a:spcBef>
                <a:spcPts val="630"/>
              </a:spcBef>
            </a:pPr>
            <a:r>
              <a:rPr sz="1300" spc="35" dirty="0">
                <a:solidFill>
                  <a:srgbClr val="404040"/>
                </a:solidFill>
                <a:latin typeface="Cambria Math"/>
                <a:cs typeface="Cambria Math"/>
              </a:rPr>
              <a:t>𝑖=0</a:t>
            </a:r>
            <a:endParaRPr sz="1300">
              <a:latin typeface="Cambria Math"/>
              <a:cs typeface="Cambria Math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45486" y="2985261"/>
            <a:ext cx="202437" cy="187705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444195" y="1355343"/>
            <a:ext cx="5114290" cy="3173730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279400" indent="-266700">
              <a:lnSpc>
                <a:spcPct val="100000"/>
              </a:lnSpc>
              <a:spcBef>
                <a:spcPts val="895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Rerata</a:t>
            </a:r>
            <a:r>
              <a:rPr sz="1800" spc="-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intensitas</a:t>
            </a:r>
            <a:endParaRPr sz="1800">
              <a:latin typeface="Calibri Light"/>
              <a:cs typeface="Calibri Light"/>
            </a:endParaRPr>
          </a:p>
          <a:p>
            <a:pPr marL="274320">
              <a:lnSpc>
                <a:spcPts val="1925"/>
              </a:lnSpc>
              <a:spcBef>
                <a:spcPts val="790"/>
              </a:spcBef>
            </a:pP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proses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ini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akan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menghasilkan</a:t>
            </a:r>
            <a:r>
              <a:rPr sz="1800" spc="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rerata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kecerahan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objek</a:t>
            </a:r>
            <a:endParaRPr sz="1800">
              <a:latin typeface="Calibri Light"/>
              <a:cs typeface="Calibri Light"/>
            </a:endParaRPr>
          </a:p>
          <a:p>
            <a:pPr algn="ctr">
              <a:lnSpc>
                <a:spcPts val="1145"/>
              </a:lnSpc>
            </a:pPr>
            <a:r>
              <a:rPr sz="1150" spc="25" dirty="0">
                <a:solidFill>
                  <a:srgbClr val="404040"/>
                </a:solidFill>
                <a:latin typeface="Cambria Math"/>
                <a:cs typeface="Cambria Math"/>
              </a:rPr>
              <a:t>𝐿−1</a:t>
            </a:r>
            <a:endParaRPr sz="1150">
              <a:latin typeface="Cambria Math"/>
              <a:cs typeface="Cambria Math"/>
            </a:endParaRPr>
          </a:p>
          <a:p>
            <a:pPr marL="93980" algn="ctr">
              <a:lnSpc>
                <a:spcPct val="100000"/>
              </a:lnSpc>
              <a:spcBef>
                <a:spcPts val="545"/>
              </a:spcBef>
            </a:pPr>
            <a:r>
              <a:rPr sz="1600" spc="-5" dirty="0">
                <a:solidFill>
                  <a:srgbClr val="404040"/>
                </a:solidFill>
                <a:latin typeface="Cambria Math"/>
                <a:cs typeface="Cambria Math"/>
              </a:rPr>
              <a:t>𝑚</a:t>
            </a:r>
            <a:r>
              <a:rPr sz="1600" spc="12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1600" spc="13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515" dirty="0">
                <a:solidFill>
                  <a:srgbClr val="404040"/>
                </a:solidFill>
                <a:latin typeface="Cambria Math"/>
                <a:cs typeface="Cambria Math"/>
              </a:rPr>
              <a:t>෍</a:t>
            </a:r>
            <a:r>
              <a:rPr sz="1600" spc="-4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50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600" spc="-5" dirty="0">
                <a:solidFill>
                  <a:srgbClr val="404040"/>
                </a:solidFill>
                <a:latin typeface="Cambria Math"/>
                <a:cs typeface="Cambria Math"/>
              </a:rPr>
              <a:t>.</a:t>
            </a:r>
            <a:r>
              <a:rPr sz="1600" spc="-8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5" dirty="0">
                <a:solidFill>
                  <a:srgbClr val="404040"/>
                </a:solidFill>
                <a:latin typeface="Cambria Math"/>
                <a:cs typeface="Cambria Math"/>
              </a:rPr>
              <a:t>𝑝</a:t>
            </a:r>
            <a:r>
              <a:rPr sz="1600" spc="-10" dirty="0">
                <a:solidFill>
                  <a:srgbClr val="404040"/>
                </a:solidFill>
                <a:latin typeface="Cambria Math"/>
                <a:cs typeface="Cambria Math"/>
              </a:rPr>
              <a:t>(</a:t>
            </a:r>
            <a:r>
              <a:rPr sz="1600" spc="50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600" spc="-5" dirty="0">
                <a:solidFill>
                  <a:srgbClr val="404040"/>
                </a:solidFill>
                <a:latin typeface="Cambria Math"/>
                <a:cs typeface="Cambria Math"/>
              </a:rPr>
              <a:t>)</a:t>
            </a:r>
            <a:endParaRPr sz="1600">
              <a:latin typeface="Cambria Math"/>
              <a:cs typeface="Cambria Math"/>
            </a:endParaRPr>
          </a:p>
          <a:p>
            <a:pPr algn="ctr">
              <a:lnSpc>
                <a:spcPts val="1060"/>
              </a:lnSpc>
              <a:spcBef>
                <a:spcPts val="570"/>
              </a:spcBef>
            </a:pPr>
            <a:r>
              <a:rPr sz="1150" spc="40" dirty="0">
                <a:solidFill>
                  <a:srgbClr val="404040"/>
                </a:solidFill>
                <a:latin typeface="Cambria Math"/>
                <a:cs typeface="Cambria Math"/>
              </a:rPr>
              <a:t>𝑖=0</a:t>
            </a:r>
            <a:endParaRPr sz="1150">
              <a:latin typeface="Cambria Math"/>
              <a:cs typeface="Cambria Math"/>
            </a:endParaRPr>
          </a:p>
          <a:p>
            <a:pPr marL="88265" algn="ctr">
              <a:lnSpc>
                <a:spcPts val="1505"/>
              </a:lnSpc>
            </a:pPr>
            <a:r>
              <a:rPr sz="1600" spc="-5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600" spc="13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1600" spc="9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mbria Math"/>
                <a:cs typeface="Cambria Math"/>
              </a:rPr>
              <a:t>𝑎𝑟𝑎𝑠</a:t>
            </a:r>
            <a:r>
              <a:rPr sz="1600" spc="3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mbria Math"/>
                <a:cs typeface="Cambria Math"/>
              </a:rPr>
              <a:t>𝑘𝑒𝑎𝑏𝑢𝑎𝑛</a:t>
            </a:r>
            <a:r>
              <a:rPr sz="1600" spc="3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mbria Math"/>
                <a:cs typeface="Cambria Math"/>
              </a:rPr>
              <a:t>𝑝𝑎𝑑𝑎</a:t>
            </a:r>
            <a:r>
              <a:rPr sz="1600" spc="2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mbria Math"/>
                <a:cs typeface="Cambria Math"/>
              </a:rPr>
              <a:t>𝑐𝑖𝑡𝑟𝑎</a:t>
            </a:r>
            <a:endParaRPr sz="1600">
              <a:latin typeface="Cambria Math"/>
              <a:cs typeface="Cambria Math"/>
            </a:endParaRPr>
          </a:p>
          <a:p>
            <a:pPr marL="87630" algn="ctr">
              <a:lnSpc>
                <a:spcPts val="1730"/>
              </a:lnSpc>
              <a:tabLst>
                <a:tab pos="499109" algn="l"/>
              </a:tabLst>
            </a:pPr>
            <a:r>
              <a:rPr sz="1600" spc="-5" dirty="0">
                <a:solidFill>
                  <a:srgbClr val="404040"/>
                </a:solidFill>
                <a:latin typeface="Cambria Math"/>
                <a:cs typeface="Cambria Math"/>
              </a:rPr>
              <a:t>𝑝</a:t>
            </a:r>
            <a:r>
              <a:rPr sz="1600" spc="32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mbria Math"/>
                <a:cs typeface="Cambria Math"/>
              </a:rPr>
              <a:t>𝑖	=</a:t>
            </a:r>
            <a:r>
              <a:rPr sz="1600" spc="8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mbria Math"/>
                <a:cs typeface="Cambria Math"/>
              </a:rPr>
              <a:t>𝑝𝑟𝑜𝑏𝑎𝑏𝑖𝑙𝑖𝑡𝑎𝑠</a:t>
            </a:r>
            <a:r>
              <a:rPr sz="1600" spc="3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endParaRPr sz="1600">
              <a:latin typeface="Cambria Math"/>
              <a:cs typeface="Cambria Math"/>
            </a:endParaRPr>
          </a:p>
          <a:p>
            <a:pPr marL="85090" algn="ctr">
              <a:lnSpc>
                <a:spcPts val="1825"/>
              </a:lnSpc>
            </a:pPr>
            <a:r>
              <a:rPr sz="1600" spc="-5" dirty="0">
                <a:solidFill>
                  <a:srgbClr val="404040"/>
                </a:solidFill>
                <a:latin typeface="Cambria Math"/>
                <a:cs typeface="Cambria Math"/>
              </a:rPr>
              <a:t>𝐿</a:t>
            </a:r>
            <a:r>
              <a:rPr sz="1600" spc="10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1600" spc="9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mbria Math"/>
                <a:cs typeface="Cambria Math"/>
              </a:rPr>
              <a:t>𝑛𝑖𝑙𝑎𝑖</a:t>
            </a:r>
            <a:r>
              <a:rPr sz="1600" spc="5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mbria Math"/>
                <a:cs typeface="Cambria Math"/>
              </a:rPr>
              <a:t>𝑎𝑟𝑎𝑠</a:t>
            </a:r>
            <a:r>
              <a:rPr sz="1600" spc="3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Cambria Math"/>
                <a:cs typeface="Cambria Math"/>
              </a:rPr>
              <a:t>𝑘𝑒𝑎𝑏𝑢𝑎𝑛</a:t>
            </a:r>
            <a:r>
              <a:rPr sz="1600" spc="3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Cambria Math"/>
                <a:cs typeface="Cambria Math"/>
              </a:rPr>
              <a:t>𝑡𝑒𝑟𝑡𝑖𝑛𝑔𝑔𝑖</a:t>
            </a:r>
            <a:endParaRPr sz="16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</a:pPr>
            <a:endParaRPr sz="1600">
              <a:latin typeface="Cambria Math"/>
              <a:cs typeface="Cambria Math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>
              <a:latin typeface="Cambria Math"/>
              <a:cs typeface="Cambria Math"/>
            </a:endParaRPr>
          </a:p>
          <a:p>
            <a:pPr marL="279400" indent="-266700">
              <a:lnSpc>
                <a:spcPct val="100000"/>
              </a:lnSpc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Deviasi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Standar</a:t>
            </a:r>
            <a:endParaRPr sz="1800">
              <a:latin typeface="Calibri Light"/>
              <a:cs typeface="Calibri Light"/>
            </a:endParaRPr>
          </a:p>
          <a:p>
            <a:pPr marL="274320">
              <a:lnSpc>
                <a:spcPct val="100000"/>
              </a:lnSpc>
              <a:spcBef>
                <a:spcPts val="790"/>
              </a:spcBef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fitur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ini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memberikan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ukuran 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kekontrasan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12544" y="4662932"/>
            <a:ext cx="1889125" cy="510540"/>
          </a:xfrm>
          <a:custGeom>
            <a:avLst/>
            <a:gdLst/>
            <a:ahLst/>
            <a:cxnLst/>
            <a:rect l="l" t="t" r="r" b="b"/>
            <a:pathLst>
              <a:path w="1889125" h="510539">
                <a:moveTo>
                  <a:pt x="1888870" y="0"/>
                </a:moveTo>
                <a:lnTo>
                  <a:pt x="168275" y="0"/>
                </a:lnTo>
                <a:lnTo>
                  <a:pt x="168275" y="254"/>
                </a:lnTo>
                <a:lnTo>
                  <a:pt x="141224" y="254"/>
                </a:lnTo>
                <a:lnTo>
                  <a:pt x="94742" y="469646"/>
                </a:lnTo>
                <a:lnTo>
                  <a:pt x="38735" y="365887"/>
                </a:lnTo>
                <a:lnTo>
                  <a:pt x="0" y="386334"/>
                </a:lnTo>
                <a:lnTo>
                  <a:pt x="4318" y="394208"/>
                </a:lnTo>
                <a:lnTo>
                  <a:pt x="24764" y="383540"/>
                </a:lnTo>
                <a:lnTo>
                  <a:pt x="93599" y="510159"/>
                </a:lnTo>
                <a:lnTo>
                  <a:pt x="104012" y="510159"/>
                </a:lnTo>
                <a:lnTo>
                  <a:pt x="153669" y="15113"/>
                </a:lnTo>
                <a:lnTo>
                  <a:pt x="168275" y="15240"/>
                </a:lnTo>
                <a:lnTo>
                  <a:pt x="1888870" y="15240"/>
                </a:lnTo>
                <a:lnTo>
                  <a:pt x="1888870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130044" y="4879975"/>
            <a:ext cx="308610" cy="226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0" spc="200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300" spc="-20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1300" spc="40" dirty="0">
                <a:solidFill>
                  <a:srgbClr val="404040"/>
                </a:solidFill>
                <a:latin typeface="Cambria Math"/>
                <a:cs typeface="Cambria Math"/>
              </a:rPr>
              <a:t>1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474848" y="4824729"/>
            <a:ext cx="699770" cy="212090"/>
          </a:xfrm>
          <a:custGeom>
            <a:avLst/>
            <a:gdLst/>
            <a:ahLst/>
            <a:cxnLst/>
            <a:rect l="l" t="t" r="r" b="b"/>
            <a:pathLst>
              <a:path w="699769" h="212089">
                <a:moveTo>
                  <a:pt x="631825" y="0"/>
                </a:moveTo>
                <a:lnTo>
                  <a:pt x="628776" y="8509"/>
                </a:lnTo>
                <a:lnTo>
                  <a:pt x="641062" y="13819"/>
                </a:lnTo>
                <a:lnTo>
                  <a:pt x="651621" y="21177"/>
                </a:lnTo>
                <a:lnTo>
                  <a:pt x="673012" y="55322"/>
                </a:lnTo>
                <a:lnTo>
                  <a:pt x="680084" y="104775"/>
                </a:lnTo>
                <a:lnTo>
                  <a:pt x="679299" y="123444"/>
                </a:lnTo>
                <a:lnTo>
                  <a:pt x="667512" y="169164"/>
                </a:lnTo>
                <a:lnTo>
                  <a:pt x="641205" y="197739"/>
                </a:lnTo>
                <a:lnTo>
                  <a:pt x="629157" y="203073"/>
                </a:lnTo>
                <a:lnTo>
                  <a:pt x="631825" y="211709"/>
                </a:lnTo>
                <a:lnTo>
                  <a:pt x="672294" y="187706"/>
                </a:lnTo>
                <a:lnTo>
                  <a:pt x="695023" y="143287"/>
                </a:lnTo>
                <a:lnTo>
                  <a:pt x="699388" y="105918"/>
                </a:lnTo>
                <a:lnTo>
                  <a:pt x="698293" y="86483"/>
                </a:lnTo>
                <a:lnTo>
                  <a:pt x="681863" y="37084"/>
                </a:lnTo>
                <a:lnTo>
                  <a:pt x="647180" y="5526"/>
                </a:lnTo>
                <a:lnTo>
                  <a:pt x="631825" y="0"/>
                </a:lnTo>
                <a:close/>
              </a:path>
              <a:path w="699769" h="212089">
                <a:moveTo>
                  <a:pt x="67563" y="0"/>
                </a:moveTo>
                <a:lnTo>
                  <a:pt x="27166" y="24056"/>
                </a:lnTo>
                <a:lnTo>
                  <a:pt x="4381" y="68548"/>
                </a:lnTo>
                <a:lnTo>
                  <a:pt x="0" y="105918"/>
                </a:lnTo>
                <a:lnTo>
                  <a:pt x="1093" y="125352"/>
                </a:lnTo>
                <a:lnTo>
                  <a:pt x="17399" y="174752"/>
                </a:lnTo>
                <a:lnTo>
                  <a:pt x="52153" y="206184"/>
                </a:lnTo>
                <a:lnTo>
                  <a:pt x="67563" y="211709"/>
                </a:lnTo>
                <a:lnTo>
                  <a:pt x="70231" y="203073"/>
                </a:lnTo>
                <a:lnTo>
                  <a:pt x="58183" y="197738"/>
                </a:lnTo>
                <a:lnTo>
                  <a:pt x="47767" y="190309"/>
                </a:lnTo>
                <a:lnTo>
                  <a:pt x="26376" y="155638"/>
                </a:lnTo>
                <a:lnTo>
                  <a:pt x="19303" y="104775"/>
                </a:lnTo>
                <a:lnTo>
                  <a:pt x="20089" y="86703"/>
                </a:lnTo>
                <a:lnTo>
                  <a:pt x="31876" y="42037"/>
                </a:lnTo>
                <a:lnTo>
                  <a:pt x="58398" y="13819"/>
                </a:lnTo>
                <a:lnTo>
                  <a:pt x="70612" y="8509"/>
                </a:lnTo>
                <a:lnTo>
                  <a:pt x="6756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1333246" y="4755007"/>
            <a:ext cx="2406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647700" algn="l"/>
              </a:tabLst>
            </a:pP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𝜎</a:t>
            </a:r>
            <a:r>
              <a:rPr sz="1800" spc="14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=	</a:t>
            </a:r>
            <a:r>
              <a:rPr sz="2700" spc="120" baseline="1543" dirty="0">
                <a:solidFill>
                  <a:srgbClr val="404040"/>
                </a:solidFill>
                <a:latin typeface="Cambria Math"/>
                <a:cs typeface="Cambria Math"/>
              </a:rPr>
              <a:t>σ</a:t>
            </a:r>
            <a:r>
              <a:rPr sz="1950" spc="120" baseline="27777" dirty="0">
                <a:solidFill>
                  <a:srgbClr val="404040"/>
                </a:solidFill>
                <a:latin typeface="Cambria Math"/>
                <a:cs typeface="Cambria Math"/>
              </a:rPr>
              <a:t>𝐿−1</a:t>
            </a:r>
            <a:r>
              <a:rPr sz="1950" spc="637" baseline="27777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800" spc="5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−</a:t>
            </a:r>
            <a:r>
              <a:rPr sz="1800" spc="-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𝑚</a:t>
            </a:r>
            <a:r>
              <a:rPr sz="1800" spc="36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950" spc="52" baseline="23504" dirty="0">
                <a:solidFill>
                  <a:srgbClr val="404040"/>
                </a:solidFill>
                <a:latin typeface="Cambria Math"/>
                <a:cs typeface="Cambria Math"/>
              </a:rPr>
              <a:t>2</a:t>
            </a:r>
            <a:r>
              <a:rPr sz="1800" spc="35" dirty="0">
                <a:solidFill>
                  <a:srgbClr val="404040"/>
                </a:solidFill>
                <a:latin typeface="Cambria Math"/>
                <a:cs typeface="Cambria Math"/>
              </a:rPr>
              <a:t>𝑝(𝑖)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431797"/>
            <a:ext cx="8686800" cy="6426200"/>
            <a:chOff x="0" y="431797"/>
            <a:chExt cx="8686800" cy="64262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431797"/>
              <a:ext cx="8686316" cy="642620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007" y="2819397"/>
              <a:ext cx="1303220" cy="1155700"/>
            </a:xfrm>
            <a:prstGeom prst="rect">
              <a:avLst/>
            </a:prstGeom>
          </p:spPr>
        </p:pic>
      </p:grpSp>
      <p:grpSp>
        <p:nvGrpSpPr>
          <p:cNvPr id="5" name="object 5"/>
          <p:cNvGrpSpPr/>
          <p:nvPr/>
        </p:nvGrpSpPr>
        <p:grpSpPr>
          <a:xfrm>
            <a:off x="7420165" y="2403157"/>
            <a:ext cx="4773930" cy="3667125"/>
            <a:chOff x="7420165" y="2403157"/>
            <a:chExt cx="4773930" cy="366712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387328" y="2929128"/>
              <a:ext cx="804672" cy="313944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387328" y="2929128"/>
              <a:ext cx="805180" cy="3139440"/>
            </a:xfrm>
            <a:custGeom>
              <a:avLst/>
              <a:gdLst/>
              <a:ahLst/>
              <a:cxnLst/>
              <a:rect l="l" t="t" r="r" b="b"/>
              <a:pathLst>
                <a:path w="805179" h="3139440">
                  <a:moveTo>
                    <a:pt x="99441" y="0"/>
                  </a:moveTo>
                  <a:lnTo>
                    <a:pt x="804672" y="0"/>
                  </a:lnTo>
                  <a:lnTo>
                    <a:pt x="804672" y="357124"/>
                  </a:lnTo>
                  <a:lnTo>
                    <a:pt x="804672" y="2782252"/>
                  </a:lnTo>
                  <a:lnTo>
                    <a:pt x="804672" y="3139440"/>
                  </a:lnTo>
                  <a:lnTo>
                    <a:pt x="99441" y="3139440"/>
                  </a:lnTo>
                  <a:lnTo>
                    <a:pt x="60757" y="3129469"/>
                  </a:lnTo>
                  <a:lnTo>
                    <a:pt x="29146" y="3102278"/>
                  </a:lnTo>
                  <a:lnTo>
                    <a:pt x="7822" y="3061949"/>
                  </a:lnTo>
                  <a:lnTo>
                    <a:pt x="0" y="3012567"/>
                  </a:lnTo>
                  <a:lnTo>
                    <a:pt x="0" y="2655443"/>
                  </a:lnTo>
                  <a:lnTo>
                    <a:pt x="0" y="483997"/>
                  </a:lnTo>
                  <a:lnTo>
                    <a:pt x="0" y="126873"/>
                  </a:lnTo>
                  <a:lnTo>
                    <a:pt x="7822" y="77473"/>
                  </a:lnTo>
                  <a:lnTo>
                    <a:pt x="29146" y="37147"/>
                  </a:lnTo>
                  <a:lnTo>
                    <a:pt x="60757" y="9965"/>
                  </a:lnTo>
                  <a:lnTo>
                    <a:pt x="99441" y="0"/>
                  </a:lnTo>
                  <a:close/>
                </a:path>
              </a:pathLst>
            </a:custGeom>
            <a:ln w="317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391900" y="5548884"/>
              <a:ext cx="449580" cy="424180"/>
            </a:xfrm>
            <a:custGeom>
              <a:avLst/>
              <a:gdLst/>
              <a:ahLst/>
              <a:cxnLst/>
              <a:rect l="l" t="t" r="r" b="b"/>
              <a:pathLst>
                <a:path w="449579" h="424179">
                  <a:moveTo>
                    <a:pt x="449579" y="0"/>
                  </a:moveTo>
                  <a:lnTo>
                    <a:pt x="0" y="0"/>
                  </a:lnTo>
                  <a:lnTo>
                    <a:pt x="0" y="423671"/>
                  </a:lnTo>
                  <a:lnTo>
                    <a:pt x="44957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1391900" y="5548884"/>
              <a:ext cx="449580" cy="424180"/>
            </a:xfrm>
            <a:custGeom>
              <a:avLst/>
              <a:gdLst/>
              <a:ahLst/>
              <a:cxnLst/>
              <a:rect l="l" t="t" r="r" b="b"/>
              <a:pathLst>
                <a:path w="449579" h="424179">
                  <a:moveTo>
                    <a:pt x="449579" y="0"/>
                  </a:moveTo>
                  <a:lnTo>
                    <a:pt x="0" y="423671"/>
                  </a:lnTo>
                  <a:lnTo>
                    <a:pt x="0" y="0"/>
                  </a:lnTo>
                  <a:lnTo>
                    <a:pt x="449579" y="0"/>
                  </a:lnTo>
                  <a:close/>
                </a:path>
              </a:pathLst>
            </a:custGeom>
            <a:ln w="3175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424928" y="2407920"/>
              <a:ext cx="4460748" cy="3147060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7424928" y="2407920"/>
              <a:ext cx="4460875" cy="3147060"/>
            </a:xfrm>
            <a:custGeom>
              <a:avLst/>
              <a:gdLst/>
              <a:ahLst/>
              <a:cxnLst/>
              <a:rect l="l" t="t" r="r" b="b"/>
              <a:pathLst>
                <a:path w="4460875" h="3147060">
                  <a:moveTo>
                    <a:pt x="0" y="67309"/>
                  </a:moveTo>
                  <a:lnTo>
                    <a:pt x="5284" y="41094"/>
                  </a:lnTo>
                  <a:lnTo>
                    <a:pt x="19700" y="19700"/>
                  </a:lnTo>
                  <a:lnTo>
                    <a:pt x="41094" y="5284"/>
                  </a:lnTo>
                  <a:lnTo>
                    <a:pt x="67310" y="0"/>
                  </a:lnTo>
                  <a:lnTo>
                    <a:pt x="4393438" y="0"/>
                  </a:lnTo>
                  <a:lnTo>
                    <a:pt x="4419653" y="5284"/>
                  </a:lnTo>
                  <a:lnTo>
                    <a:pt x="4441047" y="19700"/>
                  </a:lnTo>
                  <a:lnTo>
                    <a:pt x="4455463" y="41094"/>
                  </a:lnTo>
                  <a:lnTo>
                    <a:pt x="4460748" y="67309"/>
                  </a:lnTo>
                  <a:lnTo>
                    <a:pt x="4460748" y="3079749"/>
                  </a:lnTo>
                  <a:lnTo>
                    <a:pt x="4455463" y="3105965"/>
                  </a:lnTo>
                  <a:lnTo>
                    <a:pt x="4441047" y="3127359"/>
                  </a:lnTo>
                  <a:lnTo>
                    <a:pt x="4419653" y="3141775"/>
                  </a:lnTo>
                  <a:lnTo>
                    <a:pt x="4393438" y="3147060"/>
                  </a:lnTo>
                  <a:lnTo>
                    <a:pt x="67310" y="3147060"/>
                  </a:lnTo>
                  <a:lnTo>
                    <a:pt x="41094" y="3141775"/>
                  </a:lnTo>
                  <a:lnTo>
                    <a:pt x="19700" y="3127359"/>
                  </a:lnTo>
                  <a:lnTo>
                    <a:pt x="5284" y="3105965"/>
                  </a:lnTo>
                  <a:lnTo>
                    <a:pt x="0" y="3079749"/>
                  </a:lnTo>
                  <a:lnTo>
                    <a:pt x="0" y="67309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7613395" y="2449449"/>
            <a:ext cx="3506470" cy="1804670"/>
          </a:xfrm>
          <a:prstGeom prst="rect">
            <a:avLst/>
          </a:prstGeom>
        </p:spPr>
        <p:txBody>
          <a:bodyPr vert="horz" wrap="square" lIns="0" tIns="266700" rIns="0" bIns="0" rtlCol="0">
            <a:spAutoFit/>
          </a:bodyPr>
          <a:lstStyle/>
          <a:p>
            <a:pPr marL="12700" marR="5080">
              <a:lnSpc>
                <a:spcPct val="66700"/>
              </a:lnSpc>
              <a:spcBef>
                <a:spcPts val="2100"/>
              </a:spcBef>
            </a:pPr>
            <a:r>
              <a:rPr sz="5000" b="1" spc="-305" dirty="0">
                <a:solidFill>
                  <a:srgbClr val="F1F1F1"/>
                </a:solidFill>
                <a:latin typeface="Corbel"/>
                <a:cs typeface="Corbel"/>
              </a:rPr>
              <a:t>G</a:t>
            </a:r>
            <a:r>
              <a:rPr sz="5000" b="1" spc="-300" dirty="0">
                <a:solidFill>
                  <a:srgbClr val="F1F1F1"/>
                </a:solidFill>
                <a:latin typeface="Corbel"/>
                <a:cs typeface="Corbel"/>
              </a:rPr>
              <a:t>r</a:t>
            </a:r>
            <a:r>
              <a:rPr sz="5000" b="1" spc="-295" dirty="0">
                <a:solidFill>
                  <a:srgbClr val="F1F1F1"/>
                </a:solidFill>
                <a:latin typeface="Corbel"/>
                <a:cs typeface="Corbel"/>
              </a:rPr>
              <a:t>a</a:t>
            </a:r>
            <a:r>
              <a:rPr sz="5000" b="1" dirty="0">
                <a:solidFill>
                  <a:srgbClr val="F1F1F1"/>
                </a:solidFill>
                <a:latin typeface="Corbel"/>
                <a:cs typeface="Corbel"/>
              </a:rPr>
              <a:t>y</a:t>
            </a:r>
            <a:r>
              <a:rPr sz="5000" b="1" spc="-615" dirty="0">
                <a:solidFill>
                  <a:srgbClr val="F1F1F1"/>
                </a:solidFill>
                <a:latin typeface="Corbel"/>
                <a:cs typeface="Corbel"/>
              </a:rPr>
              <a:t> </a:t>
            </a:r>
            <a:r>
              <a:rPr sz="5000" b="1" spc="-305" dirty="0">
                <a:solidFill>
                  <a:srgbClr val="F1F1F1"/>
                </a:solidFill>
                <a:latin typeface="Corbel"/>
                <a:cs typeface="Corbel"/>
              </a:rPr>
              <a:t>L</a:t>
            </a:r>
            <a:r>
              <a:rPr sz="5000" b="1" spc="-325" dirty="0">
                <a:solidFill>
                  <a:srgbClr val="F1F1F1"/>
                </a:solidFill>
                <a:latin typeface="Corbel"/>
                <a:cs typeface="Corbel"/>
              </a:rPr>
              <a:t>e</a:t>
            </a:r>
            <a:r>
              <a:rPr sz="5000" b="1" spc="-300" dirty="0">
                <a:solidFill>
                  <a:srgbClr val="F1F1F1"/>
                </a:solidFill>
                <a:latin typeface="Corbel"/>
                <a:cs typeface="Corbel"/>
              </a:rPr>
              <a:t>ve</a:t>
            </a:r>
            <a:r>
              <a:rPr sz="5000" b="1" dirty="0">
                <a:solidFill>
                  <a:srgbClr val="F1F1F1"/>
                </a:solidFill>
                <a:latin typeface="Corbel"/>
                <a:cs typeface="Corbel"/>
              </a:rPr>
              <a:t>l  </a:t>
            </a:r>
            <a:r>
              <a:rPr sz="5000" b="1" spc="-270" dirty="0">
                <a:solidFill>
                  <a:srgbClr val="F1F1F1"/>
                </a:solidFill>
                <a:latin typeface="Corbel"/>
                <a:cs typeface="Corbel"/>
              </a:rPr>
              <a:t>Coocurence </a:t>
            </a:r>
            <a:r>
              <a:rPr sz="5000" b="1" spc="-265" dirty="0">
                <a:solidFill>
                  <a:srgbClr val="F1F1F1"/>
                </a:solidFill>
                <a:latin typeface="Corbel"/>
                <a:cs typeface="Corbel"/>
              </a:rPr>
              <a:t> </a:t>
            </a:r>
            <a:r>
              <a:rPr sz="5000" b="1" spc="-300" dirty="0">
                <a:solidFill>
                  <a:srgbClr val="F1F1F1"/>
                </a:solidFill>
                <a:latin typeface="Corbel"/>
                <a:cs typeface="Corbel"/>
              </a:rPr>
              <a:t>Ma</a:t>
            </a:r>
            <a:r>
              <a:rPr sz="5000" b="1" spc="-305" dirty="0">
                <a:solidFill>
                  <a:srgbClr val="F1F1F1"/>
                </a:solidFill>
                <a:latin typeface="Corbel"/>
                <a:cs typeface="Corbel"/>
              </a:rPr>
              <a:t>t</a:t>
            </a:r>
            <a:r>
              <a:rPr sz="5000" b="1" spc="-300" dirty="0">
                <a:solidFill>
                  <a:srgbClr val="F1F1F1"/>
                </a:solidFill>
                <a:latin typeface="Corbel"/>
                <a:cs typeface="Corbel"/>
              </a:rPr>
              <a:t>ri</a:t>
            </a:r>
            <a:r>
              <a:rPr sz="5000" b="1" dirty="0">
                <a:solidFill>
                  <a:srgbClr val="F1F1F1"/>
                </a:solidFill>
                <a:latin typeface="Corbel"/>
                <a:cs typeface="Corbel"/>
              </a:rPr>
              <a:t>x</a:t>
            </a:r>
            <a:r>
              <a:rPr sz="5000" b="1" spc="-635" dirty="0">
                <a:solidFill>
                  <a:srgbClr val="F1F1F1"/>
                </a:solidFill>
                <a:latin typeface="Corbel"/>
                <a:cs typeface="Corbel"/>
              </a:rPr>
              <a:t> </a:t>
            </a:r>
            <a:r>
              <a:rPr sz="5000" b="1" spc="-500" dirty="0">
                <a:solidFill>
                  <a:srgbClr val="F1F1F1"/>
                </a:solidFill>
                <a:latin typeface="Corbel"/>
                <a:cs typeface="Corbel"/>
              </a:rPr>
              <a:t>(</a:t>
            </a:r>
            <a:r>
              <a:rPr sz="5000" b="1" spc="-310" dirty="0">
                <a:solidFill>
                  <a:srgbClr val="F1F1F1"/>
                </a:solidFill>
                <a:latin typeface="Corbel"/>
                <a:cs typeface="Corbel"/>
              </a:rPr>
              <a:t>G</a:t>
            </a:r>
            <a:r>
              <a:rPr sz="5000" b="1" spc="-495" dirty="0">
                <a:solidFill>
                  <a:srgbClr val="F1F1F1"/>
                </a:solidFill>
                <a:latin typeface="Corbel"/>
                <a:cs typeface="Corbel"/>
              </a:rPr>
              <a:t>L</a:t>
            </a:r>
            <a:r>
              <a:rPr sz="5000" b="1" spc="-300" dirty="0">
                <a:solidFill>
                  <a:srgbClr val="F1F1F1"/>
                </a:solidFill>
                <a:latin typeface="Corbel"/>
                <a:cs typeface="Corbel"/>
              </a:rPr>
              <a:t>CM</a:t>
            </a:r>
            <a:r>
              <a:rPr sz="5000" b="1" dirty="0">
                <a:solidFill>
                  <a:srgbClr val="F1F1F1"/>
                </a:solidFill>
                <a:latin typeface="Corbel"/>
                <a:cs typeface="Corbel"/>
              </a:rPr>
              <a:t>)</a:t>
            </a:r>
            <a:endParaRPr sz="5000">
              <a:latin typeface="Corbel"/>
              <a:cs typeface="Corbe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59759" y="5119115"/>
            <a:ext cx="744855" cy="658495"/>
          </a:xfrm>
          <a:custGeom>
            <a:avLst/>
            <a:gdLst/>
            <a:ahLst/>
            <a:cxnLst/>
            <a:rect l="l" t="t" r="r" b="b"/>
            <a:pathLst>
              <a:path w="744855" h="658495">
                <a:moveTo>
                  <a:pt x="530294" y="0"/>
                </a:moveTo>
                <a:lnTo>
                  <a:pt x="214395" y="0"/>
                </a:lnTo>
                <a:lnTo>
                  <a:pt x="199527" y="1982"/>
                </a:lnTo>
                <a:lnTo>
                  <a:pt x="165271" y="28574"/>
                </a:lnTo>
                <a:lnTo>
                  <a:pt x="7677" y="301243"/>
                </a:lnTo>
                <a:lnTo>
                  <a:pt x="0" y="329183"/>
                </a:lnTo>
                <a:lnTo>
                  <a:pt x="1919" y="343606"/>
                </a:lnTo>
                <a:lnTo>
                  <a:pt x="165271" y="629805"/>
                </a:lnTo>
                <a:lnTo>
                  <a:pt x="199527" y="656391"/>
                </a:lnTo>
                <a:lnTo>
                  <a:pt x="214395" y="658367"/>
                </a:lnTo>
                <a:lnTo>
                  <a:pt x="530294" y="658367"/>
                </a:lnTo>
                <a:lnTo>
                  <a:pt x="569915" y="641726"/>
                </a:lnTo>
                <a:lnTo>
                  <a:pt x="737012" y="357123"/>
                </a:lnTo>
                <a:lnTo>
                  <a:pt x="744689" y="329183"/>
                </a:lnTo>
                <a:lnTo>
                  <a:pt x="742770" y="314761"/>
                </a:lnTo>
                <a:lnTo>
                  <a:pt x="578732" y="28574"/>
                </a:lnTo>
                <a:lnTo>
                  <a:pt x="544862" y="1982"/>
                </a:lnTo>
                <a:lnTo>
                  <a:pt x="530294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784794" y="1159763"/>
            <a:ext cx="1826895" cy="1614170"/>
          </a:xfrm>
          <a:custGeom>
            <a:avLst/>
            <a:gdLst/>
            <a:ahLst/>
            <a:cxnLst/>
            <a:rect l="l" t="t" r="r" b="b"/>
            <a:pathLst>
              <a:path w="1826895" h="1614170">
                <a:moveTo>
                  <a:pt x="1300924" y="0"/>
                </a:moveTo>
                <a:lnTo>
                  <a:pt x="852904" y="0"/>
                </a:lnTo>
                <a:lnTo>
                  <a:pt x="622839" y="0"/>
                </a:lnTo>
                <a:lnTo>
                  <a:pt x="538079" y="0"/>
                </a:lnTo>
                <a:lnTo>
                  <a:pt x="525970" y="0"/>
                </a:lnTo>
                <a:lnTo>
                  <a:pt x="489511" y="4843"/>
                </a:lnTo>
                <a:lnTo>
                  <a:pt x="456326" y="18748"/>
                </a:lnTo>
                <a:lnTo>
                  <a:pt x="427833" y="40772"/>
                </a:lnTo>
                <a:lnTo>
                  <a:pt x="405447" y="69976"/>
                </a:lnTo>
                <a:lnTo>
                  <a:pt x="181951" y="456543"/>
                </a:lnTo>
                <a:lnTo>
                  <a:pt x="67182" y="655050"/>
                </a:lnTo>
                <a:lnTo>
                  <a:pt x="24899" y="728184"/>
                </a:lnTo>
                <a:lnTo>
                  <a:pt x="18859" y="738632"/>
                </a:lnTo>
                <a:lnTo>
                  <a:pt x="4714" y="771699"/>
                </a:lnTo>
                <a:lnTo>
                  <a:pt x="0" y="806958"/>
                </a:lnTo>
                <a:lnTo>
                  <a:pt x="4714" y="842216"/>
                </a:lnTo>
                <a:lnTo>
                  <a:pt x="18859" y="875284"/>
                </a:lnTo>
                <a:lnTo>
                  <a:pt x="242355" y="1261850"/>
                </a:lnTo>
                <a:lnTo>
                  <a:pt x="357124" y="1460357"/>
                </a:lnTo>
                <a:lnTo>
                  <a:pt x="399407" y="1533491"/>
                </a:lnTo>
                <a:lnTo>
                  <a:pt x="427833" y="1573143"/>
                </a:lnTo>
                <a:lnTo>
                  <a:pt x="489511" y="1609072"/>
                </a:lnTo>
                <a:lnTo>
                  <a:pt x="525970" y="1613915"/>
                </a:lnTo>
                <a:lnTo>
                  <a:pt x="973990" y="1613915"/>
                </a:lnTo>
                <a:lnTo>
                  <a:pt x="1204055" y="1613915"/>
                </a:lnTo>
                <a:lnTo>
                  <a:pt x="1288815" y="1613915"/>
                </a:lnTo>
                <a:lnTo>
                  <a:pt x="1300924" y="1613915"/>
                </a:lnTo>
                <a:lnTo>
                  <a:pt x="1336661" y="1609072"/>
                </a:lnTo>
                <a:lnTo>
                  <a:pt x="1369742" y="1595167"/>
                </a:lnTo>
                <a:lnTo>
                  <a:pt x="1398133" y="1573143"/>
                </a:lnTo>
                <a:lnTo>
                  <a:pt x="1419796" y="1543939"/>
                </a:lnTo>
                <a:lnTo>
                  <a:pt x="1644247" y="1157372"/>
                </a:lnTo>
                <a:lnTo>
                  <a:pt x="1759505" y="958865"/>
                </a:lnTo>
                <a:lnTo>
                  <a:pt x="1801969" y="885731"/>
                </a:lnTo>
                <a:lnTo>
                  <a:pt x="1808035" y="875284"/>
                </a:lnTo>
                <a:lnTo>
                  <a:pt x="1822180" y="842216"/>
                </a:lnTo>
                <a:lnTo>
                  <a:pt x="1826895" y="806958"/>
                </a:lnTo>
                <a:lnTo>
                  <a:pt x="1822180" y="771699"/>
                </a:lnTo>
                <a:lnTo>
                  <a:pt x="1808035" y="738632"/>
                </a:lnTo>
                <a:lnTo>
                  <a:pt x="1583584" y="352065"/>
                </a:lnTo>
                <a:lnTo>
                  <a:pt x="1468326" y="153558"/>
                </a:lnTo>
                <a:lnTo>
                  <a:pt x="1425862" y="80424"/>
                </a:lnTo>
                <a:lnTo>
                  <a:pt x="1398133" y="40772"/>
                </a:lnTo>
                <a:lnTo>
                  <a:pt x="1336661" y="4843"/>
                </a:lnTo>
                <a:lnTo>
                  <a:pt x="1300924" y="0"/>
                </a:lnTo>
                <a:close/>
              </a:path>
            </a:pathLst>
          </a:custGeom>
          <a:ln w="63500">
            <a:solidFill>
              <a:srgbClr val="40404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5" name="object 15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5060" y="5530596"/>
            <a:ext cx="1097915" cy="967740"/>
          </a:xfrm>
          <a:custGeom>
            <a:avLst/>
            <a:gdLst/>
            <a:ahLst/>
            <a:cxnLst/>
            <a:rect l="l" t="t" r="r" b="b"/>
            <a:pathLst>
              <a:path w="1097915" h="967739">
                <a:moveTo>
                  <a:pt x="781421" y="0"/>
                </a:moveTo>
                <a:lnTo>
                  <a:pt x="315941" y="0"/>
                </a:lnTo>
                <a:lnTo>
                  <a:pt x="294027" y="2907"/>
                </a:lnTo>
                <a:lnTo>
                  <a:pt x="256985" y="24485"/>
                </a:lnTo>
                <a:lnTo>
                  <a:pt x="11306" y="442887"/>
                </a:lnTo>
                <a:lnTo>
                  <a:pt x="0" y="483865"/>
                </a:lnTo>
                <a:lnTo>
                  <a:pt x="2826" y="505014"/>
                </a:lnTo>
                <a:lnTo>
                  <a:pt x="243551" y="925753"/>
                </a:lnTo>
                <a:lnTo>
                  <a:pt x="274092" y="956490"/>
                </a:lnTo>
                <a:lnTo>
                  <a:pt x="315941" y="967739"/>
                </a:lnTo>
                <a:lnTo>
                  <a:pt x="781421" y="967739"/>
                </a:lnTo>
                <a:lnTo>
                  <a:pt x="822782" y="956490"/>
                </a:lnTo>
                <a:lnTo>
                  <a:pt x="852846" y="925753"/>
                </a:lnTo>
                <a:lnTo>
                  <a:pt x="1086018" y="524852"/>
                </a:lnTo>
                <a:lnTo>
                  <a:pt x="1097353" y="483865"/>
                </a:lnTo>
                <a:lnTo>
                  <a:pt x="1094519" y="462718"/>
                </a:lnTo>
                <a:lnTo>
                  <a:pt x="852846" y="42036"/>
                </a:lnTo>
                <a:lnTo>
                  <a:pt x="822782" y="11255"/>
                </a:lnTo>
                <a:lnTo>
                  <a:pt x="7814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540970" y="268477"/>
            <a:ext cx="2007870" cy="2012950"/>
            <a:chOff x="9540970" y="268477"/>
            <a:chExt cx="2007870" cy="2012950"/>
          </a:xfrm>
        </p:grpSpPr>
        <p:sp>
          <p:nvSpPr>
            <p:cNvPr id="4" name="object 4"/>
            <p:cNvSpPr/>
            <p:nvPr/>
          </p:nvSpPr>
          <p:spPr>
            <a:xfrm>
              <a:off x="9540970" y="1313688"/>
              <a:ext cx="1096010" cy="967740"/>
            </a:xfrm>
            <a:custGeom>
              <a:avLst/>
              <a:gdLst/>
              <a:ahLst/>
              <a:cxnLst/>
              <a:rect l="l" t="t" r="r" b="b"/>
              <a:pathLst>
                <a:path w="1096009" h="967739">
                  <a:moveTo>
                    <a:pt x="780319" y="0"/>
                  </a:moveTo>
                  <a:lnTo>
                    <a:pt x="315499" y="0"/>
                  </a:lnTo>
                  <a:lnTo>
                    <a:pt x="293618" y="2907"/>
                  </a:lnTo>
                  <a:lnTo>
                    <a:pt x="256617" y="24485"/>
                  </a:lnTo>
                  <a:lnTo>
                    <a:pt x="11334" y="442849"/>
                  </a:lnTo>
                  <a:lnTo>
                    <a:pt x="0" y="483869"/>
                  </a:lnTo>
                  <a:lnTo>
                    <a:pt x="2833" y="505035"/>
                  </a:lnTo>
                  <a:lnTo>
                    <a:pt x="243236" y="925702"/>
                  </a:lnTo>
                  <a:lnTo>
                    <a:pt x="273700" y="956484"/>
                  </a:lnTo>
                  <a:lnTo>
                    <a:pt x="315499" y="967739"/>
                  </a:lnTo>
                  <a:lnTo>
                    <a:pt x="780319" y="967739"/>
                  </a:lnTo>
                  <a:lnTo>
                    <a:pt x="821610" y="956484"/>
                  </a:lnTo>
                  <a:lnTo>
                    <a:pt x="851566" y="925702"/>
                  </a:lnTo>
                  <a:lnTo>
                    <a:pt x="1084484" y="524890"/>
                  </a:lnTo>
                  <a:lnTo>
                    <a:pt x="1095819" y="483870"/>
                  </a:lnTo>
                  <a:lnTo>
                    <a:pt x="1092985" y="462704"/>
                  </a:lnTo>
                  <a:lnTo>
                    <a:pt x="851566" y="42037"/>
                  </a:lnTo>
                  <a:lnTo>
                    <a:pt x="821610" y="11255"/>
                  </a:lnTo>
                  <a:lnTo>
                    <a:pt x="78031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89782" y="300227"/>
              <a:ext cx="1826895" cy="1614170"/>
            </a:xfrm>
            <a:custGeom>
              <a:avLst/>
              <a:gdLst/>
              <a:ahLst/>
              <a:cxnLst/>
              <a:rect l="l" t="t" r="r" b="b"/>
              <a:pathLst>
                <a:path w="1826895" h="1614170">
                  <a:moveTo>
                    <a:pt x="1300924" y="0"/>
                  </a:moveTo>
                  <a:lnTo>
                    <a:pt x="852904" y="0"/>
                  </a:lnTo>
                  <a:lnTo>
                    <a:pt x="622839" y="0"/>
                  </a:lnTo>
                  <a:lnTo>
                    <a:pt x="538079" y="0"/>
                  </a:lnTo>
                  <a:lnTo>
                    <a:pt x="525970" y="0"/>
                  </a:lnTo>
                  <a:lnTo>
                    <a:pt x="489511" y="4843"/>
                  </a:lnTo>
                  <a:lnTo>
                    <a:pt x="456326" y="18748"/>
                  </a:lnTo>
                  <a:lnTo>
                    <a:pt x="427833" y="40772"/>
                  </a:lnTo>
                  <a:lnTo>
                    <a:pt x="405447" y="69976"/>
                  </a:lnTo>
                  <a:lnTo>
                    <a:pt x="181951" y="456543"/>
                  </a:lnTo>
                  <a:lnTo>
                    <a:pt x="67182" y="655050"/>
                  </a:lnTo>
                  <a:lnTo>
                    <a:pt x="24899" y="728184"/>
                  </a:lnTo>
                  <a:lnTo>
                    <a:pt x="18859" y="738632"/>
                  </a:lnTo>
                  <a:lnTo>
                    <a:pt x="4714" y="771699"/>
                  </a:lnTo>
                  <a:lnTo>
                    <a:pt x="0" y="806958"/>
                  </a:lnTo>
                  <a:lnTo>
                    <a:pt x="4714" y="842216"/>
                  </a:lnTo>
                  <a:lnTo>
                    <a:pt x="18859" y="875284"/>
                  </a:lnTo>
                  <a:lnTo>
                    <a:pt x="242355" y="1261850"/>
                  </a:lnTo>
                  <a:lnTo>
                    <a:pt x="357124" y="1460357"/>
                  </a:lnTo>
                  <a:lnTo>
                    <a:pt x="399407" y="1533491"/>
                  </a:lnTo>
                  <a:lnTo>
                    <a:pt x="405447" y="1543939"/>
                  </a:lnTo>
                  <a:lnTo>
                    <a:pt x="427833" y="1573143"/>
                  </a:lnTo>
                  <a:lnTo>
                    <a:pt x="456326" y="1595167"/>
                  </a:lnTo>
                  <a:lnTo>
                    <a:pt x="489511" y="1609072"/>
                  </a:lnTo>
                  <a:lnTo>
                    <a:pt x="525970" y="1613916"/>
                  </a:lnTo>
                  <a:lnTo>
                    <a:pt x="973990" y="1613916"/>
                  </a:lnTo>
                  <a:lnTo>
                    <a:pt x="1204055" y="1613916"/>
                  </a:lnTo>
                  <a:lnTo>
                    <a:pt x="1288815" y="1613916"/>
                  </a:lnTo>
                  <a:lnTo>
                    <a:pt x="1300924" y="1613916"/>
                  </a:lnTo>
                  <a:lnTo>
                    <a:pt x="1336661" y="1609072"/>
                  </a:lnTo>
                  <a:lnTo>
                    <a:pt x="1369742" y="1595167"/>
                  </a:lnTo>
                  <a:lnTo>
                    <a:pt x="1398133" y="1573143"/>
                  </a:lnTo>
                  <a:lnTo>
                    <a:pt x="1419796" y="1543939"/>
                  </a:lnTo>
                  <a:lnTo>
                    <a:pt x="1644247" y="1157372"/>
                  </a:lnTo>
                  <a:lnTo>
                    <a:pt x="1759505" y="958865"/>
                  </a:lnTo>
                  <a:lnTo>
                    <a:pt x="1801969" y="885731"/>
                  </a:lnTo>
                  <a:lnTo>
                    <a:pt x="1808035" y="875284"/>
                  </a:lnTo>
                  <a:lnTo>
                    <a:pt x="1822180" y="842216"/>
                  </a:lnTo>
                  <a:lnTo>
                    <a:pt x="1826895" y="806958"/>
                  </a:lnTo>
                  <a:lnTo>
                    <a:pt x="1822180" y="771699"/>
                  </a:lnTo>
                  <a:lnTo>
                    <a:pt x="1808035" y="738632"/>
                  </a:lnTo>
                  <a:lnTo>
                    <a:pt x="1583584" y="352065"/>
                  </a:lnTo>
                  <a:lnTo>
                    <a:pt x="1468326" y="153558"/>
                  </a:lnTo>
                  <a:lnTo>
                    <a:pt x="1425862" y="80424"/>
                  </a:lnTo>
                  <a:lnTo>
                    <a:pt x="1398133" y="40772"/>
                  </a:lnTo>
                  <a:lnTo>
                    <a:pt x="1336661" y="4843"/>
                  </a:lnTo>
                  <a:lnTo>
                    <a:pt x="1300924" y="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451070" y="5305044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10" h="451485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33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33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300215" y="179831"/>
            <a:ext cx="5471160" cy="3022600"/>
            <a:chOff x="6300215" y="179831"/>
            <a:chExt cx="5471160" cy="3022600"/>
          </a:xfrm>
        </p:grpSpPr>
        <p:sp>
          <p:nvSpPr>
            <p:cNvPr id="8" name="object 8"/>
            <p:cNvSpPr/>
            <p:nvPr/>
          </p:nvSpPr>
          <p:spPr>
            <a:xfrm>
              <a:off x="11009598" y="355092"/>
              <a:ext cx="511809" cy="451484"/>
            </a:xfrm>
            <a:custGeom>
              <a:avLst/>
              <a:gdLst/>
              <a:ahLst/>
              <a:cxnLst/>
              <a:rect l="l" t="t" r="r" b="b"/>
              <a:pathLst>
                <a:path w="511809" h="451484">
                  <a:moveTo>
                    <a:pt x="364267" y="0"/>
                  </a:moveTo>
                  <a:lnTo>
                    <a:pt x="147351" y="0"/>
                  </a:lnTo>
                  <a:lnTo>
                    <a:pt x="137108" y="1359"/>
                  </a:lnTo>
                  <a:lnTo>
                    <a:pt x="5238" y="206501"/>
                  </a:lnTo>
                  <a:lnTo>
                    <a:pt x="0" y="225551"/>
                  </a:lnTo>
                  <a:lnTo>
                    <a:pt x="1309" y="235398"/>
                  </a:lnTo>
                  <a:lnTo>
                    <a:pt x="113569" y="431545"/>
                  </a:lnTo>
                  <a:lnTo>
                    <a:pt x="147351" y="451103"/>
                  </a:lnTo>
                  <a:lnTo>
                    <a:pt x="364267" y="451103"/>
                  </a:lnTo>
                  <a:lnTo>
                    <a:pt x="397541" y="431545"/>
                  </a:lnTo>
                  <a:lnTo>
                    <a:pt x="506380" y="244601"/>
                  </a:lnTo>
                  <a:lnTo>
                    <a:pt x="511619" y="225551"/>
                  </a:lnTo>
                  <a:lnTo>
                    <a:pt x="510309" y="215705"/>
                  </a:lnTo>
                  <a:lnTo>
                    <a:pt x="397541" y="19557"/>
                  </a:lnTo>
                  <a:lnTo>
                    <a:pt x="3642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00215" y="179831"/>
              <a:ext cx="5471160" cy="3022092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10674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</a:t>
            </a:r>
            <a:r>
              <a:rPr spc="-125" dirty="0"/>
              <a:t>L</a:t>
            </a:r>
            <a:r>
              <a:rPr spc="-5" dirty="0"/>
              <a:t>CM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44195" y="1456182"/>
            <a:ext cx="5306695" cy="1909445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79400" marR="5080" indent="-266700">
              <a:lnSpc>
                <a:spcPct val="90000"/>
              </a:lnSpc>
              <a:spcBef>
                <a:spcPts val="315"/>
              </a:spcBef>
              <a:buFont typeface="Arial MT"/>
              <a:buChar char="•"/>
              <a:tabLst>
                <a:tab pos="278765" algn="l"/>
                <a:tab pos="279400" algn="l"/>
                <a:tab pos="987425" algn="l"/>
                <a:tab pos="1898014" algn="l"/>
                <a:tab pos="2444750" algn="l"/>
                <a:tab pos="3726815" algn="l"/>
                <a:tab pos="4525645" algn="l"/>
                <a:tab pos="4717415" algn="l"/>
              </a:tabLst>
            </a:pP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GLCM	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menggunakan	perhitungan	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tekstur	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pada 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orde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kedua.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Pengukuran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tekstur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pada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orde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pertama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menggunakan</a:t>
            </a:r>
            <a:r>
              <a:rPr sz="1800" spc="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perhitungan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statistika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didasarkan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pada 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nilai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piksel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citra	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asli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semata,</a:t>
            </a:r>
            <a:r>
              <a:rPr sz="1800" spc="-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seperti</a:t>
            </a:r>
            <a:r>
              <a:rPr sz="1800" spc="4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varians,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dan 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t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i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dak me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m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perh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t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i</a:t>
            </a:r>
            <a:r>
              <a:rPr sz="1800" spc="-40" dirty="0">
                <a:solidFill>
                  <a:srgbClr val="404040"/>
                </a:solidFill>
                <a:latin typeface="Calibri Light"/>
                <a:cs typeface="Calibri Light"/>
              </a:rPr>
              <a:t>k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an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hubun</a:t>
            </a:r>
            <a:r>
              <a:rPr sz="1800" spc="-40" dirty="0">
                <a:solidFill>
                  <a:srgbClr val="404040"/>
                </a:solidFill>
                <a:latin typeface="Calibri Light"/>
                <a:cs typeface="Calibri Light"/>
              </a:rPr>
              <a:t>g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an</a:t>
            </a:r>
            <a:r>
              <a:rPr sz="1800" spc="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65" dirty="0">
                <a:solidFill>
                  <a:srgbClr val="404040"/>
                </a:solidFill>
                <a:latin typeface="Calibri Light"/>
                <a:cs typeface="Calibri Light"/>
              </a:rPr>
              <a:t>k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e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t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e</a:t>
            </a:r>
            <a:r>
              <a:rPr sz="1800" spc="-30" dirty="0">
                <a:solidFill>
                  <a:srgbClr val="404040"/>
                </a:solidFill>
                <a:latin typeface="Calibri Light"/>
                <a:cs typeface="Calibri Light"/>
              </a:rPr>
              <a:t>t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an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g</a:t>
            </a:r>
            <a:r>
              <a:rPr sz="1800" spc="-40" dirty="0">
                <a:solidFill>
                  <a:srgbClr val="404040"/>
                </a:solidFill>
                <a:latin typeface="Calibri Light"/>
                <a:cs typeface="Calibri Light"/>
              </a:rPr>
              <a:t>g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n		pi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k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se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l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.</a:t>
            </a:r>
            <a:endParaRPr sz="1800">
              <a:latin typeface="Calibri Light"/>
              <a:cs typeface="Calibri Light"/>
            </a:endParaRPr>
          </a:p>
          <a:p>
            <a:pPr marL="279400" indent="-266700">
              <a:lnSpc>
                <a:spcPts val="2050"/>
              </a:lnSpc>
              <a:spcBef>
                <a:spcPts val="790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Pada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orde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kedua,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hubungan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antar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pasangan</a:t>
            </a:r>
            <a:r>
              <a:rPr sz="1800" spc="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dua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piksel</a:t>
            </a:r>
            <a:endParaRPr sz="1800">
              <a:latin typeface="Calibri Light"/>
              <a:cs typeface="Calibri Light"/>
            </a:endParaRPr>
          </a:p>
          <a:p>
            <a:pPr marL="279400">
              <a:lnSpc>
                <a:spcPts val="2050"/>
              </a:lnSpc>
            </a:pP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citra</a:t>
            </a:r>
            <a:r>
              <a:rPr sz="1800" spc="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asli</a:t>
            </a:r>
            <a:r>
              <a:rPr sz="1800" spc="40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diperhitungkan</a:t>
            </a:r>
            <a:r>
              <a:rPr sz="1800" spc="4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(Hall-Beyer,</a:t>
            </a:r>
            <a:r>
              <a:rPr sz="1800" spc="39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2007)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446149" y="3530853"/>
            <a:ext cx="402590" cy="212090"/>
          </a:xfrm>
          <a:custGeom>
            <a:avLst/>
            <a:gdLst/>
            <a:ahLst/>
            <a:cxnLst/>
            <a:rect l="l" t="t" r="r" b="b"/>
            <a:pathLst>
              <a:path w="402589" h="212089">
                <a:moveTo>
                  <a:pt x="334644" y="0"/>
                </a:moveTo>
                <a:lnTo>
                  <a:pt x="331596" y="8509"/>
                </a:lnTo>
                <a:lnTo>
                  <a:pt x="343882" y="13819"/>
                </a:lnTo>
                <a:lnTo>
                  <a:pt x="354441" y="21177"/>
                </a:lnTo>
                <a:lnTo>
                  <a:pt x="375832" y="55322"/>
                </a:lnTo>
                <a:lnTo>
                  <a:pt x="382905" y="104775"/>
                </a:lnTo>
                <a:lnTo>
                  <a:pt x="382119" y="123444"/>
                </a:lnTo>
                <a:lnTo>
                  <a:pt x="370331" y="169164"/>
                </a:lnTo>
                <a:lnTo>
                  <a:pt x="344025" y="197739"/>
                </a:lnTo>
                <a:lnTo>
                  <a:pt x="331977" y="203073"/>
                </a:lnTo>
                <a:lnTo>
                  <a:pt x="334644" y="211709"/>
                </a:lnTo>
                <a:lnTo>
                  <a:pt x="375114" y="187706"/>
                </a:lnTo>
                <a:lnTo>
                  <a:pt x="397843" y="143287"/>
                </a:lnTo>
                <a:lnTo>
                  <a:pt x="402208" y="105918"/>
                </a:lnTo>
                <a:lnTo>
                  <a:pt x="401113" y="86483"/>
                </a:lnTo>
                <a:lnTo>
                  <a:pt x="384682" y="37084"/>
                </a:lnTo>
                <a:lnTo>
                  <a:pt x="350000" y="5526"/>
                </a:lnTo>
                <a:lnTo>
                  <a:pt x="334644" y="0"/>
                </a:lnTo>
                <a:close/>
              </a:path>
              <a:path w="402589" h="212089">
                <a:moveTo>
                  <a:pt x="67563" y="0"/>
                </a:moveTo>
                <a:lnTo>
                  <a:pt x="27166" y="24056"/>
                </a:lnTo>
                <a:lnTo>
                  <a:pt x="4381" y="68548"/>
                </a:lnTo>
                <a:lnTo>
                  <a:pt x="0" y="105918"/>
                </a:lnTo>
                <a:lnTo>
                  <a:pt x="1093" y="125352"/>
                </a:lnTo>
                <a:lnTo>
                  <a:pt x="17398" y="174752"/>
                </a:lnTo>
                <a:lnTo>
                  <a:pt x="52153" y="206184"/>
                </a:lnTo>
                <a:lnTo>
                  <a:pt x="67563" y="211709"/>
                </a:lnTo>
                <a:lnTo>
                  <a:pt x="70231" y="203073"/>
                </a:lnTo>
                <a:lnTo>
                  <a:pt x="58183" y="197739"/>
                </a:lnTo>
                <a:lnTo>
                  <a:pt x="47767" y="190309"/>
                </a:lnTo>
                <a:lnTo>
                  <a:pt x="26376" y="155638"/>
                </a:lnTo>
                <a:lnTo>
                  <a:pt x="19303" y="104775"/>
                </a:lnTo>
                <a:lnTo>
                  <a:pt x="20089" y="86703"/>
                </a:lnTo>
                <a:lnTo>
                  <a:pt x="31876" y="42037"/>
                </a:lnTo>
                <a:lnTo>
                  <a:pt x="58398" y="13819"/>
                </a:lnTo>
                <a:lnTo>
                  <a:pt x="70612" y="8509"/>
                </a:lnTo>
                <a:lnTo>
                  <a:pt x="67563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178427" y="3769740"/>
            <a:ext cx="1619250" cy="55244"/>
          </a:xfrm>
          <a:custGeom>
            <a:avLst/>
            <a:gdLst/>
            <a:ahLst/>
            <a:cxnLst/>
            <a:rect l="l" t="t" r="r" b="b"/>
            <a:pathLst>
              <a:path w="1619250" h="55245">
                <a:moveTo>
                  <a:pt x="1590802" y="0"/>
                </a:moveTo>
                <a:lnTo>
                  <a:pt x="1584833" y="6730"/>
                </a:lnTo>
                <a:lnTo>
                  <a:pt x="1602739" y="22224"/>
                </a:lnTo>
                <a:lnTo>
                  <a:pt x="0" y="22224"/>
                </a:lnTo>
                <a:lnTo>
                  <a:pt x="0" y="32638"/>
                </a:lnTo>
                <a:lnTo>
                  <a:pt x="1602739" y="32638"/>
                </a:lnTo>
                <a:lnTo>
                  <a:pt x="1584833" y="48132"/>
                </a:lnTo>
                <a:lnTo>
                  <a:pt x="1590802" y="54863"/>
                </a:lnTo>
                <a:lnTo>
                  <a:pt x="1618869" y="30733"/>
                </a:lnTo>
                <a:lnTo>
                  <a:pt x="1618869" y="24256"/>
                </a:lnTo>
                <a:lnTo>
                  <a:pt x="1590802" y="0"/>
                </a:lnTo>
                <a:close/>
              </a:path>
            </a:pathLst>
          </a:custGeom>
          <a:solidFill>
            <a:srgbClr val="40404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06095" y="3433317"/>
            <a:ext cx="5558155" cy="102108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317500" indent="-266700">
              <a:lnSpc>
                <a:spcPct val="100000"/>
              </a:lnSpc>
              <a:spcBef>
                <a:spcPts val="315"/>
              </a:spcBef>
              <a:buFont typeface="Arial MT"/>
              <a:buChar char="•"/>
              <a:tabLst>
                <a:tab pos="316865" algn="l"/>
                <a:tab pos="317500" algn="l"/>
                <a:tab pos="1525905" algn="l"/>
              </a:tabLst>
            </a:pPr>
            <a:r>
              <a:rPr sz="1800" spc="-10" dirty="0">
                <a:solidFill>
                  <a:srgbClr val="404040"/>
                </a:solidFill>
                <a:latin typeface="Cambria Math"/>
                <a:cs typeface="Cambria Math"/>
              </a:rPr>
              <a:t>𝐺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𝐿</a:t>
            </a:r>
            <a:r>
              <a:rPr sz="1800" spc="5" dirty="0">
                <a:solidFill>
                  <a:srgbClr val="404040"/>
                </a:solidFill>
                <a:latin typeface="Cambria Math"/>
                <a:cs typeface="Cambria Math"/>
              </a:rPr>
              <a:t>𝐶</a:t>
            </a:r>
            <a:r>
              <a:rPr sz="1800" spc="15" dirty="0">
                <a:solidFill>
                  <a:srgbClr val="404040"/>
                </a:solidFill>
                <a:latin typeface="Cambria Math"/>
                <a:cs typeface="Cambria Math"/>
              </a:rPr>
              <a:t>𝑀</a:t>
            </a:r>
            <a:r>
              <a:rPr sz="1950" spc="-465" baseline="-17094" dirty="0">
                <a:solidFill>
                  <a:srgbClr val="404040"/>
                </a:solidFill>
                <a:latin typeface="Cambria Math"/>
                <a:cs typeface="Cambria Math"/>
              </a:rPr>
              <a:t>𝑟</a:t>
            </a:r>
            <a:r>
              <a:rPr sz="1950" spc="-494" baseline="-14957" dirty="0">
                <a:solidFill>
                  <a:srgbClr val="404040"/>
                </a:solidFill>
                <a:latin typeface="Cambria Math"/>
                <a:cs typeface="Cambria Math"/>
              </a:rPr>
              <a:t>Ԧ</a:t>
            </a:r>
            <a:r>
              <a:rPr sz="1950" baseline="-14957" dirty="0">
                <a:solidFill>
                  <a:srgbClr val="404040"/>
                </a:solidFill>
                <a:latin typeface="Cambria Math"/>
                <a:cs typeface="Cambria Math"/>
              </a:rPr>
              <a:t>  </a:t>
            </a:r>
            <a:r>
              <a:rPr sz="1950" spc="-22" baseline="-14957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65" dirty="0">
                <a:solidFill>
                  <a:srgbClr val="404040"/>
                </a:solidFill>
                <a:latin typeface="Cambria Math"/>
                <a:cs typeface="Cambria Math"/>
              </a:rPr>
              <a:t>𝑖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,</a:t>
            </a:r>
            <a:r>
              <a:rPr sz="1800" spc="-9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𝑗	=</a:t>
            </a:r>
            <a:r>
              <a:rPr sz="1800" spc="10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#</a:t>
            </a:r>
            <a:r>
              <a:rPr sz="1800" spc="-1110" dirty="0">
                <a:solidFill>
                  <a:srgbClr val="404040"/>
                </a:solidFill>
                <a:latin typeface="Cambria Math"/>
                <a:cs typeface="Cambria Math"/>
              </a:rPr>
              <a:t>൛</a:t>
            </a:r>
            <a:r>
              <a:rPr sz="1800" spc="-5" dirty="0">
                <a:solidFill>
                  <a:srgbClr val="404040"/>
                </a:solidFill>
                <a:latin typeface="Cambria Math"/>
                <a:cs typeface="Cambria Math"/>
              </a:rPr>
              <a:t>(</a:t>
            </a:r>
            <a:r>
              <a:rPr sz="1800" spc="-50" dirty="0">
                <a:solidFill>
                  <a:srgbClr val="404040"/>
                </a:solidFill>
                <a:latin typeface="Cambria Math"/>
                <a:cs typeface="Cambria Math"/>
              </a:rPr>
              <a:t>𝑥</a:t>
            </a:r>
            <a:r>
              <a:rPr sz="1950" spc="172" baseline="-14957" dirty="0">
                <a:solidFill>
                  <a:srgbClr val="404040"/>
                </a:solidFill>
                <a:latin typeface="Cambria Math"/>
                <a:cs typeface="Cambria Math"/>
              </a:rPr>
              <a:t>1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,</a:t>
            </a:r>
            <a:r>
              <a:rPr sz="1800" spc="-11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-100" dirty="0">
                <a:solidFill>
                  <a:srgbClr val="404040"/>
                </a:solidFill>
                <a:latin typeface="Cambria Math"/>
                <a:cs typeface="Cambria Math"/>
              </a:rPr>
              <a:t>𝑦</a:t>
            </a:r>
            <a:r>
              <a:rPr sz="1950" spc="172" baseline="-14957" dirty="0">
                <a:solidFill>
                  <a:srgbClr val="404040"/>
                </a:solidFill>
                <a:latin typeface="Cambria Math"/>
                <a:cs typeface="Cambria Math"/>
              </a:rPr>
              <a:t>1</a:t>
            </a:r>
            <a:r>
              <a:rPr sz="1800" spc="5" dirty="0">
                <a:solidFill>
                  <a:srgbClr val="404040"/>
                </a:solidFill>
                <a:latin typeface="Cambria Math"/>
                <a:cs typeface="Cambria Math"/>
              </a:rPr>
              <a:t>)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,</a:t>
            </a:r>
            <a:r>
              <a:rPr sz="1800" spc="-9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5" dirty="0">
                <a:solidFill>
                  <a:srgbClr val="404040"/>
                </a:solidFill>
                <a:latin typeface="Cambria Math"/>
                <a:cs typeface="Cambria Math"/>
              </a:rPr>
              <a:t>(</a:t>
            </a:r>
            <a:r>
              <a:rPr sz="1800" spc="-10" dirty="0">
                <a:solidFill>
                  <a:srgbClr val="404040"/>
                </a:solidFill>
                <a:latin typeface="Cambria Math"/>
                <a:cs typeface="Cambria Math"/>
              </a:rPr>
              <a:t>𝑥</a:t>
            </a:r>
            <a:r>
              <a:rPr sz="1950" spc="172" baseline="-14957" dirty="0">
                <a:solidFill>
                  <a:srgbClr val="404040"/>
                </a:solidFill>
                <a:latin typeface="Cambria Math"/>
                <a:cs typeface="Cambria Math"/>
              </a:rPr>
              <a:t>2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,</a:t>
            </a:r>
            <a:r>
              <a:rPr sz="1800" spc="-11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-60" dirty="0">
                <a:solidFill>
                  <a:srgbClr val="404040"/>
                </a:solidFill>
                <a:latin typeface="Cambria Math"/>
                <a:cs typeface="Cambria Math"/>
              </a:rPr>
              <a:t>𝑦</a:t>
            </a:r>
            <a:r>
              <a:rPr sz="1950" spc="187" baseline="-14957" dirty="0">
                <a:solidFill>
                  <a:srgbClr val="404040"/>
                </a:solidFill>
                <a:latin typeface="Cambria Math"/>
                <a:cs typeface="Cambria Math"/>
              </a:rPr>
              <a:t>2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)</a:t>
            </a:r>
            <a:r>
              <a:rPr sz="1800" spc="10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∈</a:t>
            </a:r>
            <a:endParaRPr sz="1800">
              <a:latin typeface="Cambria Math"/>
              <a:cs typeface="Cambria Math"/>
            </a:endParaRPr>
          </a:p>
          <a:p>
            <a:pPr marL="317500">
              <a:lnSpc>
                <a:spcPct val="100000"/>
              </a:lnSpc>
              <a:spcBef>
                <a:spcPts val="215"/>
              </a:spcBef>
            </a:pPr>
            <a:r>
              <a:rPr sz="1800" spc="5" dirty="0">
                <a:solidFill>
                  <a:srgbClr val="404040"/>
                </a:solidFill>
                <a:latin typeface="Cambria Math"/>
                <a:cs typeface="Cambria Math"/>
              </a:rPr>
              <a:t>(</a:t>
            </a:r>
            <a:r>
              <a:rPr sz="1800" spc="-155" dirty="0">
                <a:solidFill>
                  <a:srgbClr val="404040"/>
                </a:solidFill>
                <a:latin typeface="Cambria Math"/>
                <a:cs typeface="Cambria Math"/>
              </a:rPr>
              <a:t>𝑁</a:t>
            </a:r>
            <a:r>
              <a:rPr sz="1950" spc="405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𝑥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,</a:t>
            </a:r>
            <a:r>
              <a:rPr sz="1800" spc="-11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-145" dirty="0">
                <a:solidFill>
                  <a:srgbClr val="404040"/>
                </a:solidFill>
                <a:latin typeface="Cambria Math"/>
                <a:cs typeface="Cambria Math"/>
              </a:rPr>
              <a:t>𝑁</a:t>
            </a:r>
            <a:r>
              <a:rPr sz="1950" spc="450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𝑦</a:t>
            </a:r>
            <a:r>
              <a:rPr sz="1800" spc="-5" dirty="0">
                <a:solidFill>
                  <a:srgbClr val="404040"/>
                </a:solidFill>
                <a:latin typeface="Cambria Math"/>
                <a:cs typeface="Cambria Math"/>
              </a:rPr>
              <a:t>)</a:t>
            </a:r>
            <a:r>
              <a:rPr sz="1800" spc="50" dirty="0">
                <a:solidFill>
                  <a:srgbClr val="404040"/>
                </a:solidFill>
                <a:latin typeface="Cambria Math"/>
                <a:cs typeface="Cambria Math"/>
              </a:rPr>
              <a:t>𝑥</a:t>
            </a:r>
            <a:r>
              <a:rPr sz="1800" spc="10" dirty="0">
                <a:solidFill>
                  <a:srgbClr val="404040"/>
                </a:solidFill>
                <a:latin typeface="Cambria Math"/>
                <a:cs typeface="Cambria Math"/>
              </a:rPr>
              <a:t>(</a:t>
            </a:r>
            <a:r>
              <a:rPr sz="1800" spc="-145" dirty="0">
                <a:solidFill>
                  <a:srgbClr val="404040"/>
                </a:solidFill>
                <a:latin typeface="Cambria Math"/>
                <a:cs typeface="Cambria Math"/>
              </a:rPr>
              <a:t>𝑁</a:t>
            </a:r>
            <a:r>
              <a:rPr sz="1950" spc="390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𝑥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,</a:t>
            </a:r>
            <a:r>
              <a:rPr sz="1800" spc="-9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-145" dirty="0">
                <a:solidFill>
                  <a:srgbClr val="404040"/>
                </a:solidFill>
                <a:latin typeface="Cambria Math"/>
                <a:cs typeface="Cambria Math"/>
              </a:rPr>
              <a:t>𝑁</a:t>
            </a:r>
            <a:r>
              <a:rPr sz="1950" spc="434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𝑦</a:t>
            </a:r>
            <a:r>
              <a:rPr sz="1800" spc="-5" dirty="0">
                <a:solidFill>
                  <a:srgbClr val="404040"/>
                </a:solidFill>
                <a:latin typeface="Cambria Math"/>
                <a:cs typeface="Cambria Math"/>
              </a:rPr>
              <a:t>)</a:t>
            </a:r>
            <a:r>
              <a:rPr sz="1800" spc="5" dirty="0">
                <a:solidFill>
                  <a:srgbClr val="404040"/>
                </a:solidFill>
                <a:latin typeface="Cambria Math"/>
                <a:cs typeface="Cambria Math"/>
              </a:rPr>
              <a:t>|</a:t>
            </a:r>
            <a:r>
              <a:rPr sz="1800" spc="40" dirty="0">
                <a:solidFill>
                  <a:srgbClr val="404040"/>
                </a:solidFill>
                <a:latin typeface="Cambria Math"/>
                <a:cs typeface="Cambria Math"/>
              </a:rPr>
              <a:t>𝑓</a:t>
            </a:r>
            <a:r>
              <a:rPr sz="1800" spc="5" dirty="0">
                <a:solidFill>
                  <a:srgbClr val="404040"/>
                </a:solidFill>
                <a:latin typeface="Cambria Math"/>
                <a:cs typeface="Cambria Math"/>
              </a:rPr>
              <a:t>(</a:t>
            </a:r>
            <a:r>
              <a:rPr sz="1800" spc="-50" dirty="0">
                <a:solidFill>
                  <a:srgbClr val="404040"/>
                </a:solidFill>
                <a:latin typeface="Cambria Math"/>
                <a:cs typeface="Cambria Math"/>
              </a:rPr>
              <a:t>𝑥</a:t>
            </a:r>
            <a:r>
              <a:rPr sz="1950" spc="172" baseline="-14957" dirty="0">
                <a:solidFill>
                  <a:srgbClr val="404040"/>
                </a:solidFill>
                <a:latin typeface="Cambria Math"/>
                <a:cs typeface="Cambria Math"/>
              </a:rPr>
              <a:t>1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,</a:t>
            </a:r>
            <a:r>
              <a:rPr sz="1800" spc="-11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-100" dirty="0">
                <a:solidFill>
                  <a:srgbClr val="404040"/>
                </a:solidFill>
                <a:latin typeface="Cambria Math"/>
                <a:cs typeface="Cambria Math"/>
              </a:rPr>
              <a:t>𝑦</a:t>
            </a:r>
            <a:r>
              <a:rPr sz="1950" spc="172" baseline="-14957" dirty="0">
                <a:solidFill>
                  <a:srgbClr val="404040"/>
                </a:solidFill>
                <a:latin typeface="Cambria Math"/>
                <a:cs typeface="Cambria Math"/>
              </a:rPr>
              <a:t>1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)</a:t>
            </a:r>
            <a:r>
              <a:rPr sz="1800" spc="10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1800" spc="114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85" dirty="0">
                <a:solidFill>
                  <a:srgbClr val="404040"/>
                </a:solidFill>
                <a:latin typeface="Cambria Math"/>
                <a:cs typeface="Cambria Math"/>
              </a:rPr>
              <a:t>𝑗</a:t>
            </a:r>
            <a:r>
              <a:rPr sz="1950" spc="-465" baseline="27777" dirty="0">
                <a:solidFill>
                  <a:srgbClr val="404040"/>
                </a:solidFill>
                <a:latin typeface="Cambria Math"/>
                <a:cs typeface="Cambria Math"/>
              </a:rPr>
              <a:t>𝑟</a:t>
            </a:r>
            <a:r>
              <a:rPr sz="1950" spc="-494" baseline="29914" dirty="0">
                <a:solidFill>
                  <a:srgbClr val="404040"/>
                </a:solidFill>
                <a:latin typeface="Cambria Math"/>
                <a:cs typeface="Cambria Math"/>
              </a:rPr>
              <a:t>Ԧ</a:t>
            </a:r>
            <a:r>
              <a:rPr sz="1950" baseline="29914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950" spc="30" baseline="29914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1800" spc="10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5" dirty="0">
                <a:solidFill>
                  <a:srgbClr val="404040"/>
                </a:solidFill>
                <a:latin typeface="Cambria Math"/>
                <a:cs typeface="Cambria Math"/>
              </a:rPr>
              <a:t>(</a:t>
            </a:r>
            <a:r>
              <a:rPr sz="1800" spc="-10" dirty="0">
                <a:solidFill>
                  <a:srgbClr val="404040"/>
                </a:solidFill>
                <a:latin typeface="Cambria Math"/>
                <a:cs typeface="Cambria Math"/>
              </a:rPr>
              <a:t>𝑥</a:t>
            </a:r>
            <a:r>
              <a:rPr sz="1950" spc="172" baseline="-14957" dirty="0">
                <a:solidFill>
                  <a:srgbClr val="404040"/>
                </a:solidFill>
                <a:latin typeface="Cambria Math"/>
                <a:cs typeface="Cambria Math"/>
              </a:rPr>
              <a:t>2</a:t>
            </a:r>
            <a:r>
              <a:rPr sz="1800" spc="-5" dirty="0">
                <a:solidFill>
                  <a:srgbClr val="404040"/>
                </a:solidFill>
                <a:latin typeface="Cambria Math"/>
                <a:cs typeface="Cambria Math"/>
              </a:rPr>
              <a:t>−</a:t>
            </a:r>
            <a:r>
              <a:rPr sz="1800" spc="-50" dirty="0">
                <a:solidFill>
                  <a:srgbClr val="404040"/>
                </a:solidFill>
                <a:latin typeface="Cambria Math"/>
                <a:cs typeface="Cambria Math"/>
              </a:rPr>
              <a:t>𝑥</a:t>
            </a:r>
            <a:r>
              <a:rPr sz="1950" spc="172" baseline="-14957" dirty="0">
                <a:solidFill>
                  <a:srgbClr val="404040"/>
                </a:solidFill>
                <a:latin typeface="Cambria Math"/>
                <a:cs typeface="Cambria Math"/>
              </a:rPr>
              <a:t>1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,</a:t>
            </a:r>
            <a:r>
              <a:rPr sz="1800" spc="-11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-60" dirty="0">
                <a:solidFill>
                  <a:srgbClr val="404040"/>
                </a:solidFill>
                <a:latin typeface="Cambria Math"/>
                <a:cs typeface="Cambria Math"/>
              </a:rPr>
              <a:t>𝑦</a:t>
            </a:r>
            <a:r>
              <a:rPr sz="1950" spc="60" baseline="-14957" dirty="0">
                <a:solidFill>
                  <a:srgbClr val="404040"/>
                </a:solidFill>
                <a:latin typeface="Cambria Math"/>
                <a:cs typeface="Cambria Math"/>
              </a:rPr>
              <a:t>2</a:t>
            </a:r>
            <a:r>
              <a:rPr sz="1950" baseline="-14957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950" spc="-135" baseline="-14957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−</a:t>
            </a:r>
            <a:r>
              <a:rPr sz="1800" spc="1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-100" dirty="0">
                <a:solidFill>
                  <a:srgbClr val="404040"/>
                </a:solidFill>
                <a:latin typeface="Cambria Math"/>
                <a:cs typeface="Cambria Math"/>
              </a:rPr>
              <a:t>𝑦</a:t>
            </a:r>
            <a:r>
              <a:rPr sz="1950" spc="172" baseline="-14957" dirty="0">
                <a:solidFill>
                  <a:srgbClr val="404040"/>
                </a:solidFill>
                <a:latin typeface="Cambria Math"/>
                <a:cs typeface="Cambria Math"/>
              </a:rPr>
              <a:t>1</a:t>
            </a:r>
            <a:r>
              <a:rPr sz="1800" spc="5" dirty="0">
                <a:solidFill>
                  <a:srgbClr val="404040"/>
                </a:solidFill>
                <a:latin typeface="Cambria Math"/>
                <a:cs typeface="Cambria Math"/>
              </a:rPr>
              <a:t>)</a:t>
            </a:r>
            <a:r>
              <a:rPr sz="1800" spc="-1105" dirty="0">
                <a:solidFill>
                  <a:srgbClr val="404040"/>
                </a:solidFill>
                <a:latin typeface="Cambria Math"/>
                <a:cs typeface="Cambria Math"/>
              </a:rPr>
              <a:t>ൟ</a:t>
            </a:r>
            <a:endParaRPr sz="1800">
              <a:latin typeface="Cambria Math"/>
              <a:cs typeface="Cambria Math"/>
            </a:endParaRPr>
          </a:p>
          <a:p>
            <a:pPr marL="317500" indent="-266700">
              <a:lnSpc>
                <a:spcPct val="100000"/>
              </a:lnSpc>
              <a:spcBef>
                <a:spcPts val="925"/>
              </a:spcBef>
              <a:buFont typeface="Arial MT"/>
              <a:buChar char="•"/>
              <a:tabLst>
                <a:tab pos="316865" algn="l"/>
                <a:tab pos="317500" algn="l"/>
              </a:tabLst>
            </a:pP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Offset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𝑟</a:t>
            </a:r>
            <a:r>
              <a:rPr sz="1800" spc="3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dapat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berupa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sudut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dan/jarak.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18" name="object 18"/>
          <p:cNvSpPr txBox="1"/>
          <p:nvPr/>
        </p:nvSpPr>
        <p:spPr>
          <a:xfrm>
            <a:off x="6288151" y="4074921"/>
            <a:ext cx="52819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indent="-2667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Salah</a:t>
            </a:r>
            <a:r>
              <a:rPr sz="1800" spc="409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satu</a:t>
            </a:r>
            <a:r>
              <a:rPr sz="1800" spc="39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cara</a:t>
            </a:r>
            <a:r>
              <a:rPr sz="1800" spc="4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untuk</a:t>
            </a:r>
            <a:r>
              <a:rPr sz="1800" spc="39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merepresentasikan</a:t>
            </a:r>
            <a:r>
              <a:rPr sz="1800" spc="40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hubungan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54851" y="4321809"/>
            <a:ext cx="50336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37105" algn="l"/>
                <a:tab pos="2827655" algn="l"/>
                <a:tab pos="4097020" algn="l"/>
              </a:tabLst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ini 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30" dirty="0">
                <a:solidFill>
                  <a:srgbClr val="404040"/>
                </a:solidFill>
                <a:latin typeface="Calibri Light"/>
                <a:cs typeface="Calibri Light"/>
              </a:rPr>
              <a:t>y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aitu  berupa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(1,0),	</a:t>
            </a:r>
            <a:r>
              <a:rPr sz="1800" spc="-25" dirty="0">
                <a:solidFill>
                  <a:srgbClr val="404040"/>
                </a:solidFill>
                <a:latin typeface="Calibri Light"/>
                <a:cs typeface="Calibri Light"/>
              </a:rPr>
              <a:t>y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ang	me</a:t>
            </a:r>
            <a:r>
              <a:rPr sz="1800" spc="-35" dirty="0">
                <a:solidFill>
                  <a:srgbClr val="404040"/>
                </a:solidFill>
                <a:latin typeface="Calibri Light"/>
                <a:cs typeface="Calibri Light"/>
              </a:rPr>
              <a:t>n</a:t>
            </a:r>
            <a:r>
              <a:rPr sz="1800" spc="-30" dirty="0">
                <a:solidFill>
                  <a:srgbClr val="404040"/>
                </a:solidFill>
                <a:latin typeface="Calibri Light"/>
                <a:cs typeface="Calibri Light"/>
              </a:rPr>
              <a:t>y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1800" spc="-30" dirty="0">
                <a:solidFill>
                  <a:srgbClr val="404040"/>
                </a:solidFill>
                <a:latin typeface="Calibri Light"/>
                <a:cs typeface="Calibri Light"/>
              </a:rPr>
              <a:t>t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1800" spc="-35" dirty="0">
                <a:solidFill>
                  <a:srgbClr val="404040"/>
                </a:solidFill>
                <a:latin typeface="Calibri Light"/>
                <a:cs typeface="Calibri Light"/>
              </a:rPr>
              <a:t>k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an	hubun</a:t>
            </a:r>
            <a:r>
              <a:rPr sz="1800" spc="-40" dirty="0">
                <a:solidFill>
                  <a:srgbClr val="404040"/>
                </a:solidFill>
                <a:latin typeface="Calibri Light"/>
                <a:cs typeface="Calibri Light"/>
              </a:rPr>
              <a:t>g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an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554851" y="4569079"/>
            <a:ext cx="4993640" cy="128778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  <a:tabLst>
                <a:tab pos="514984" algn="l"/>
                <a:tab pos="1193165" algn="l"/>
                <a:tab pos="1781810" algn="l"/>
                <a:tab pos="2650490" algn="l"/>
                <a:tab pos="3726815" algn="l"/>
              </a:tabLst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dua	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piksel	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yang	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berjajar	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horizontal	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dengan</a:t>
            </a:r>
            <a:r>
              <a:rPr sz="1800" spc="-5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piksel </a:t>
            </a:r>
            <a:r>
              <a:rPr sz="1800" spc="-39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bernilai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1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diikuti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dengan</a:t>
            </a:r>
            <a:r>
              <a:rPr sz="1800" spc="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piksel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bernilai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0.</a:t>
            </a:r>
            <a:endParaRPr sz="1800">
              <a:latin typeface="Calibri Light"/>
              <a:cs typeface="Calibri Light"/>
            </a:endParaRPr>
          </a:p>
          <a:p>
            <a:pPr marL="12700" marR="151765">
              <a:lnSpc>
                <a:spcPts val="1939"/>
              </a:lnSpc>
              <a:spcBef>
                <a:spcPts val="10"/>
              </a:spcBef>
              <a:tabLst>
                <a:tab pos="688975" algn="l"/>
                <a:tab pos="1278890" algn="l"/>
                <a:tab pos="2431415" algn="l"/>
                <a:tab pos="3514725" algn="l"/>
                <a:tab pos="3938270" algn="l"/>
              </a:tabLst>
            </a:pP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Be</a:t>
            </a:r>
            <a:r>
              <a:rPr sz="1800" spc="-30" dirty="0">
                <a:solidFill>
                  <a:srgbClr val="404040"/>
                </a:solidFill>
                <a:latin typeface="Calibri Light"/>
                <a:cs typeface="Calibri Light"/>
              </a:rPr>
              <a:t>r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das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r</a:t>
            </a:r>
            <a:r>
              <a:rPr sz="1800" spc="-35" dirty="0">
                <a:solidFill>
                  <a:srgbClr val="404040"/>
                </a:solidFill>
                <a:latin typeface="Calibri Light"/>
                <a:cs typeface="Calibri Light"/>
              </a:rPr>
              <a:t>k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an 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65" dirty="0">
                <a:solidFill>
                  <a:srgbClr val="404040"/>
                </a:solidFill>
                <a:latin typeface="Calibri Light"/>
                <a:cs typeface="Calibri Light"/>
              </a:rPr>
              <a:t>k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omposis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i 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t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e</a:t>
            </a:r>
            <a:r>
              <a:rPr sz="1800" spc="-35" dirty="0">
                <a:solidFill>
                  <a:srgbClr val="404040"/>
                </a:solidFill>
                <a:latin typeface="Calibri Light"/>
                <a:cs typeface="Calibri Light"/>
              </a:rPr>
              <a:t>r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sebu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t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, juml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h	</a:t>
            </a:r>
            <a:r>
              <a:rPr sz="1800" spc="-65" dirty="0">
                <a:solidFill>
                  <a:srgbClr val="404040"/>
                </a:solidFill>
                <a:latin typeface="Calibri Light"/>
                <a:cs typeface="Calibri Light"/>
              </a:rPr>
              <a:t>k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elompok  piksel	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yang	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memenuhi	hubungan	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tersebut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dihitung</a:t>
            </a:r>
            <a:endParaRPr sz="1800">
              <a:latin typeface="Calibri Light"/>
              <a:cs typeface="Calibri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5060" y="5530596"/>
            <a:ext cx="1097915" cy="967740"/>
          </a:xfrm>
          <a:custGeom>
            <a:avLst/>
            <a:gdLst/>
            <a:ahLst/>
            <a:cxnLst/>
            <a:rect l="l" t="t" r="r" b="b"/>
            <a:pathLst>
              <a:path w="1097915" h="967739">
                <a:moveTo>
                  <a:pt x="781421" y="0"/>
                </a:moveTo>
                <a:lnTo>
                  <a:pt x="315941" y="0"/>
                </a:lnTo>
                <a:lnTo>
                  <a:pt x="294027" y="2907"/>
                </a:lnTo>
                <a:lnTo>
                  <a:pt x="256985" y="24485"/>
                </a:lnTo>
                <a:lnTo>
                  <a:pt x="11306" y="442887"/>
                </a:lnTo>
                <a:lnTo>
                  <a:pt x="0" y="483865"/>
                </a:lnTo>
                <a:lnTo>
                  <a:pt x="2826" y="505014"/>
                </a:lnTo>
                <a:lnTo>
                  <a:pt x="243551" y="925753"/>
                </a:lnTo>
                <a:lnTo>
                  <a:pt x="274092" y="956490"/>
                </a:lnTo>
                <a:lnTo>
                  <a:pt x="315941" y="967739"/>
                </a:lnTo>
                <a:lnTo>
                  <a:pt x="781421" y="967739"/>
                </a:lnTo>
                <a:lnTo>
                  <a:pt x="822782" y="956490"/>
                </a:lnTo>
                <a:lnTo>
                  <a:pt x="852846" y="925753"/>
                </a:lnTo>
                <a:lnTo>
                  <a:pt x="1086018" y="524852"/>
                </a:lnTo>
                <a:lnTo>
                  <a:pt x="1097353" y="483865"/>
                </a:lnTo>
                <a:lnTo>
                  <a:pt x="1094519" y="462718"/>
                </a:lnTo>
                <a:lnTo>
                  <a:pt x="852846" y="42036"/>
                </a:lnTo>
                <a:lnTo>
                  <a:pt x="822782" y="11255"/>
                </a:lnTo>
                <a:lnTo>
                  <a:pt x="7814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540970" y="268477"/>
            <a:ext cx="2007870" cy="2012950"/>
            <a:chOff x="9540970" y="268477"/>
            <a:chExt cx="2007870" cy="2012950"/>
          </a:xfrm>
        </p:grpSpPr>
        <p:sp>
          <p:nvSpPr>
            <p:cNvPr id="4" name="object 4"/>
            <p:cNvSpPr/>
            <p:nvPr/>
          </p:nvSpPr>
          <p:spPr>
            <a:xfrm>
              <a:off x="9540970" y="1313688"/>
              <a:ext cx="1096010" cy="967740"/>
            </a:xfrm>
            <a:custGeom>
              <a:avLst/>
              <a:gdLst/>
              <a:ahLst/>
              <a:cxnLst/>
              <a:rect l="l" t="t" r="r" b="b"/>
              <a:pathLst>
                <a:path w="1096009" h="967739">
                  <a:moveTo>
                    <a:pt x="780319" y="0"/>
                  </a:moveTo>
                  <a:lnTo>
                    <a:pt x="315499" y="0"/>
                  </a:lnTo>
                  <a:lnTo>
                    <a:pt x="293618" y="2907"/>
                  </a:lnTo>
                  <a:lnTo>
                    <a:pt x="256617" y="24485"/>
                  </a:lnTo>
                  <a:lnTo>
                    <a:pt x="11334" y="442849"/>
                  </a:lnTo>
                  <a:lnTo>
                    <a:pt x="0" y="483869"/>
                  </a:lnTo>
                  <a:lnTo>
                    <a:pt x="2833" y="505035"/>
                  </a:lnTo>
                  <a:lnTo>
                    <a:pt x="243236" y="925702"/>
                  </a:lnTo>
                  <a:lnTo>
                    <a:pt x="273700" y="956484"/>
                  </a:lnTo>
                  <a:lnTo>
                    <a:pt x="315499" y="967739"/>
                  </a:lnTo>
                  <a:lnTo>
                    <a:pt x="780319" y="967739"/>
                  </a:lnTo>
                  <a:lnTo>
                    <a:pt x="821610" y="956484"/>
                  </a:lnTo>
                  <a:lnTo>
                    <a:pt x="851566" y="925702"/>
                  </a:lnTo>
                  <a:lnTo>
                    <a:pt x="1084484" y="524890"/>
                  </a:lnTo>
                  <a:lnTo>
                    <a:pt x="1095819" y="483870"/>
                  </a:lnTo>
                  <a:lnTo>
                    <a:pt x="1092985" y="462704"/>
                  </a:lnTo>
                  <a:lnTo>
                    <a:pt x="851566" y="42037"/>
                  </a:lnTo>
                  <a:lnTo>
                    <a:pt x="821610" y="11255"/>
                  </a:lnTo>
                  <a:lnTo>
                    <a:pt x="78031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89782" y="300227"/>
              <a:ext cx="1826895" cy="1614170"/>
            </a:xfrm>
            <a:custGeom>
              <a:avLst/>
              <a:gdLst/>
              <a:ahLst/>
              <a:cxnLst/>
              <a:rect l="l" t="t" r="r" b="b"/>
              <a:pathLst>
                <a:path w="1826895" h="1614170">
                  <a:moveTo>
                    <a:pt x="1300924" y="0"/>
                  </a:moveTo>
                  <a:lnTo>
                    <a:pt x="852904" y="0"/>
                  </a:lnTo>
                  <a:lnTo>
                    <a:pt x="622839" y="0"/>
                  </a:lnTo>
                  <a:lnTo>
                    <a:pt x="538079" y="0"/>
                  </a:lnTo>
                  <a:lnTo>
                    <a:pt x="525970" y="0"/>
                  </a:lnTo>
                  <a:lnTo>
                    <a:pt x="489511" y="4843"/>
                  </a:lnTo>
                  <a:lnTo>
                    <a:pt x="456326" y="18748"/>
                  </a:lnTo>
                  <a:lnTo>
                    <a:pt x="427833" y="40772"/>
                  </a:lnTo>
                  <a:lnTo>
                    <a:pt x="405447" y="69976"/>
                  </a:lnTo>
                  <a:lnTo>
                    <a:pt x="181951" y="456543"/>
                  </a:lnTo>
                  <a:lnTo>
                    <a:pt x="67182" y="655050"/>
                  </a:lnTo>
                  <a:lnTo>
                    <a:pt x="24899" y="728184"/>
                  </a:lnTo>
                  <a:lnTo>
                    <a:pt x="18859" y="738632"/>
                  </a:lnTo>
                  <a:lnTo>
                    <a:pt x="4714" y="771699"/>
                  </a:lnTo>
                  <a:lnTo>
                    <a:pt x="0" y="806958"/>
                  </a:lnTo>
                  <a:lnTo>
                    <a:pt x="4714" y="842216"/>
                  </a:lnTo>
                  <a:lnTo>
                    <a:pt x="18859" y="875284"/>
                  </a:lnTo>
                  <a:lnTo>
                    <a:pt x="242355" y="1261850"/>
                  </a:lnTo>
                  <a:lnTo>
                    <a:pt x="357124" y="1460357"/>
                  </a:lnTo>
                  <a:lnTo>
                    <a:pt x="399407" y="1533491"/>
                  </a:lnTo>
                  <a:lnTo>
                    <a:pt x="405447" y="1543939"/>
                  </a:lnTo>
                  <a:lnTo>
                    <a:pt x="427833" y="1573143"/>
                  </a:lnTo>
                  <a:lnTo>
                    <a:pt x="456326" y="1595167"/>
                  </a:lnTo>
                  <a:lnTo>
                    <a:pt x="489511" y="1609072"/>
                  </a:lnTo>
                  <a:lnTo>
                    <a:pt x="525970" y="1613916"/>
                  </a:lnTo>
                  <a:lnTo>
                    <a:pt x="973990" y="1613916"/>
                  </a:lnTo>
                  <a:lnTo>
                    <a:pt x="1204055" y="1613916"/>
                  </a:lnTo>
                  <a:lnTo>
                    <a:pt x="1288815" y="1613916"/>
                  </a:lnTo>
                  <a:lnTo>
                    <a:pt x="1300924" y="1613916"/>
                  </a:lnTo>
                  <a:lnTo>
                    <a:pt x="1336661" y="1609072"/>
                  </a:lnTo>
                  <a:lnTo>
                    <a:pt x="1369742" y="1595167"/>
                  </a:lnTo>
                  <a:lnTo>
                    <a:pt x="1398133" y="1573143"/>
                  </a:lnTo>
                  <a:lnTo>
                    <a:pt x="1419796" y="1543939"/>
                  </a:lnTo>
                  <a:lnTo>
                    <a:pt x="1644247" y="1157372"/>
                  </a:lnTo>
                  <a:lnTo>
                    <a:pt x="1759505" y="958865"/>
                  </a:lnTo>
                  <a:lnTo>
                    <a:pt x="1801969" y="885731"/>
                  </a:lnTo>
                  <a:lnTo>
                    <a:pt x="1808035" y="875284"/>
                  </a:lnTo>
                  <a:lnTo>
                    <a:pt x="1822180" y="842216"/>
                  </a:lnTo>
                  <a:lnTo>
                    <a:pt x="1826895" y="806958"/>
                  </a:lnTo>
                  <a:lnTo>
                    <a:pt x="1822180" y="771699"/>
                  </a:lnTo>
                  <a:lnTo>
                    <a:pt x="1808035" y="738632"/>
                  </a:lnTo>
                  <a:lnTo>
                    <a:pt x="1583584" y="352065"/>
                  </a:lnTo>
                  <a:lnTo>
                    <a:pt x="1468326" y="153558"/>
                  </a:lnTo>
                  <a:lnTo>
                    <a:pt x="1425862" y="80424"/>
                  </a:lnTo>
                  <a:lnTo>
                    <a:pt x="1398133" y="40772"/>
                  </a:lnTo>
                  <a:lnTo>
                    <a:pt x="1336661" y="4843"/>
                  </a:lnTo>
                  <a:lnTo>
                    <a:pt x="1300924" y="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451070" y="5305044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10" h="451485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33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33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09598" y="355091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09" h="451484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45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45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10674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</a:t>
            </a:r>
            <a:r>
              <a:rPr spc="-125" dirty="0"/>
              <a:t>L</a:t>
            </a:r>
            <a:r>
              <a:rPr spc="-5" dirty="0"/>
              <a:t>CM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288151" y="1456182"/>
            <a:ext cx="2364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indent="-2667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Matriks</a:t>
            </a:r>
            <a:r>
              <a:rPr sz="1800" spc="-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GLCM</a:t>
            </a:r>
            <a:r>
              <a:rPr sz="1800" spc="-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simetris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288151" y="4074921"/>
            <a:ext cx="1968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indent="-2667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Normalisasi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GLCM</a:t>
            </a:r>
            <a:endParaRPr sz="1800">
              <a:latin typeface="Calibri Light"/>
              <a:cs typeface="Calibri Light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7200" y="1399032"/>
            <a:ext cx="5236464" cy="527913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600443" y="1909572"/>
            <a:ext cx="4219956" cy="193395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22792" y="4032503"/>
            <a:ext cx="2197607" cy="2394204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10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106743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G</a:t>
            </a:r>
            <a:r>
              <a:rPr spc="-125" dirty="0"/>
              <a:t>L</a:t>
            </a:r>
            <a:r>
              <a:rPr spc="-5" dirty="0"/>
              <a:t>CM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288151" y="1456182"/>
            <a:ext cx="4874895" cy="54737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79400" marR="5080" indent="-266700">
              <a:lnSpc>
                <a:spcPts val="1950"/>
              </a:lnSpc>
              <a:spcBef>
                <a:spcPts val="340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Entropi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(ukuran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ketidakteraturan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aras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keabuan</a:t>
            </a:r>
            <a:r>
              <a:rPr sz="1800" spc="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di </a:t>
            </a:r>
            <a:r>
              <a:rPr sz="1800" spc="-39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dalam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citra)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88151" y="2824988"/>
            <a:ext cx="4922520" cy="546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indent="-266700">
              <a:lnSpc>
                <a:spcPts val="2050"/>
              </a:lnSpc>
              <a:spcBef>
                <a:spcPts val="100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Korelasi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(merupakan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ukuran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ketergantungan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linear</a:t>
            </a:r>
            <a:endParaRPr sz="1800">
              <a:latin typeface="Calibri Light"/>
              <a:cs typeface="Calibri Light"/>
            </a:endParaRPr>
          </a:p>
          <a:p>
            <a:pPr marL="279400">
              <a:lnSpc>
                <a:spcPts val="2050"/>
              </a:lnSpc>
            </a:pP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antarnilai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 aras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keabuan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dalam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citra)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88151" y="4193794"/>
            <a:ext cx="971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indent="-2667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den</a:t>
            </a:r>
            <a:r>
              <a:rPr sz="1800" spc="-45" dirty="0">
                <a:solidFill>
                  <a:srgbClr val="404040"/>
                </a:solidFill>
                <a:latin typeface="Calibri Light"/>
                <a:cs typeface="Calibri Light"/>
              </a:rPr>
              <a:t>g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an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4195" y="1456182"/>
            <a:ext cx="5425440" cy="1416050"/>
          </a:xfrm>
          <a:prstGeom prst="rect">
            <a:avLst/>
          </a:prstGeom>
        </p:spPr>
        <p:txBody>
          <a:bodyPr vert="horz" wrap="square" lIns="0" tIns="40005" rIns="0" bIns="0" rtlCol="0">
            <a:spAutoFit/>
          </a:bodyPr>
          <a:lstStyle/>
          <a:p>
            <a:pPr marL="279400" marR="5080" indent="-266700">
              <a:lnSpc>
                <a:spcPct val="90000"/>
              </a:lnSpc>
              <a:spcBef>
                <a:spcPts val="315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Untuk mendapatkan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fitur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GLCM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bisa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menggunakan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lima </a:t>
            </a:r>
            <a:r>
              <a:rPr sz="1800" spc="-39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besaran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berupa </a:t>
            </a:r>
            <a:r>
              <a:rPr sz="1800" i="1" dirty="0">
                <a:solidFill>
                  <a:srgbClr val="404040"/>
                </a:solidFill>
                <a:latin typeface="Calibri Light"/>
                <a:cs typeface="Calibri Light"/>
              </a:rPr>
              <a:t>angular</a:t>
            </a:r>
            <a:r>
              <a:rPr sz="1800" i="1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i="1" spc="-5" dirty="0">
                <a:solidFill>
                  <a:srgbClr val="404040"/>
                </a:solidFill>
                <a:latin typeface="Calibri Light"/>
                <a:cs typeface="Calibri Light"/>
              </a:rPr>
              <a:t>second</a:t>
            </a:r>
            <a:r>
              <a:rPr sz="1800" i="1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i="1" spc="-5" dirty="0">
                <a:solidFill>
                  <a:srgbClr val="404040"/>
                </a:solidFill>
                <a:latin typeface="Calibri Light"/>
                <a:cs typeface="Calibri Light"/>
              </a:rPr>
              <a:t>moment</a:t>
            </a:r>
            <a:r>
              <a:rPr sz="1800" i="1" dirty="0">
                <a:solidFill>
                  <a:srgbClr val="404040"/>
                </a:solidFill>
                <a:latin typeface="Calibri Light"/>
                <a:cs typeface="Calibri Light"/>
              </a:rPr>
              <a:t> (ASM), </a:t>
            </a:r>
            <a:r>
              <a:rPr sz="1800" i="1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i="1" spc="-10" dirty="0">
                <a:solidFill>
                  <a:srgbClr val="404040"/>
                </a:solidFill>
                <a:latin typeface="Calibri Light"/>
                <a:cs typeface="Calibri Light"/>
              </a:rPr>
              <a:t>contrast,</a:t>
            </a:r>
            <a:r>
              <a:rPr sz="1800" i="1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i="1" spc="-10" dirty="0">
                <a:solidFill>
                  <a:srgbClr val="404040"/>
                </a:solidFill>
                <a:latin typeface="Calibri Light"/>
                <a:cs typeface="Calibri Light"/>
              </a:rPr>
              <a:t>inverse</a:t>
            </a:r>
            <a:r>
              <a:rPr sz="1800" i="1" spc="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i="1" spc="-10" dirty="0">
                <a:solidFill>
                  <a:srgbClr val="404040"/>
                </a:solidFill>
                <a:latin typeface="Calibri Light"/>
                <a:cs typeface="Calibri Light"/>
              </a:rPr>
              <a:t>different</a:t>
            </a:r>
            <a:r>
              <a:rPr sz="1800" i="1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i="1" spc="-5" dirty="0">
                <a:solidFill>
                  <a:srgbClr val="404040"/>
                </a:solidFill>
                <a:latin typeface="Calibri Light"/>
                <a:cs typeface="Calibri Light"/>
              </a:rPr>
              <a:t>moment</a:t>
            </a:r>
            <a:r>
              <a:rPr sz="1800" i="1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i="1" dirty="0">
                <a:solidFill>
                  <a:srgbClr val="404040"/>
                </a:solidFill>
                <a:latin typeface="Calibri Light"/>
                <a:cs typeface="Calibri Light"/>
              </a:rPr>
              <a:t>(IDM), </a:t>
            </a:r>
            <a:r>
              <a:rPr sz="1800" i="1" spc="-5" dirty="0">
                <a:solidFill>
                  <a:srgbClr val="404040"/>
                </a:solidFill>
                <a:latin typeface="Calibri Light"/>
                <a:cs typeface="Calibri Light"/>
              </a:rPr>
              <a:t>entropi,</a:t>
            </a:r>
            <a:r>
              <a:rPr sz="1800" i="1" dirty="0">
                <a:solidFill>
                  <a:srgbClr val="404040"/>
                </a:solidFill>
                <a:latin typeface="Calibri Light"/>
                <a:cs typeface="Calibri Light"/>
              </a:rPr>
              <a:t> dan </a:t>
            </a:r>
            <a:r>
              <a:rPr sz="1800" i="1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i="1" spc="-10" dirty="0">
                <a:solidFill>
                  <a:srgbClr val="404040"/>
                </a:solidFill>
                <a:latin typeface="Calibri Light"/>
                <a:cs typeface="Calibri Light"/>
              </a:rPr>
              <a:t>korelasi.</a:t>
            </a:r>
            <a:endParaRPr sz="1800">
              <a:latin typeface="Calibri Light"/>
              <a:cs typeface="Calibri Light"/>
            </a:endParaRPr>
          </a:p>
          <a:p>
            <a:pPr marL="279400" indent="-2667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i="1" spc="-5" dirty="0">
                <a:solidFill>
                  <a:srgbClr val="404040"/>
                </a:solidFill>
                <a:latin typeface="Calibri Light"/>
                <a:cs typeface="Calibri Light"/>
              </a:rPr>
              <a:t>ASM</a:t>
            </a:r>
            <a:r>
              <a:rPr sz="1800" i="1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(merupakan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ukuran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homogenitas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citra)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4195" y="3693921"/>
            <a:ext cx="5034280" cy="5467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79400" marR="5080" indent="-266700">
              <a:lnSpc>
                <a:spcPts val="1939"/>
              </a:lnSpc>
              <a:spcBef>
                <a:spcPts val="345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i="1" spc="-10" dirty="0">
                <a:solidFill>
                  <a:srgbClr val="404040"/>
                </a:solidFill>
                <a:latin typeface="Calibri Light"/>
                <a:cs typeface="Calibri Light"/>
              </a:rPr>
              <a:t>Kontras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(merupakan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ukuran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keberadaan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variasi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aras </a:t>
            </a:r>
            <a:r>
              <a:rPr sz="1800" spc="-39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keabuan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piksel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citra)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4195" y="5062854"/>
            <a:ext cx="3049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indent="-2667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i="1" spc="-5" dirty="0">
                <a:solidFill>
                  <a:srgbClr val="404040"/>
                </a:solidFill>
                <a:latin typeface="Calibri Light"/>
                <a:cs typeface="Calibri Light"/>
              </a:rPr>
              <a:t>IDM</a:t>
            </a:r>
            <a:r>
              <a:rPr sz="1800" i="1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(mengukur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homogenitas)</a:t>
            </a:r>
            <a:endParaRPr sz="1800">
              <a:latin typeface="Calibri Light"/>
              <a:cs typeface="Calibri Ligh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75588" y="2904744"/>
            <a:ext cx="3305555" cy="80772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40308" y="4245864"/>
            <a:ext cx="4492752" cy="699516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71372" y="5526023"/>
            <a:ext cx="3345179" cy="900683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09004" y="1958339"/>
            <a:ext cx="5047488" cy="70103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541007" y="3369564"/>
            <a:ext cx="3794759" cy="82905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260335" y="4437888"/>
            <a:ext cx="4114800" cy="2144268"/>
          </a:xfrm>
          <a:prstGeom prst="rect">
            <a:avLst/>
          </a:prstGeom>
        </p:spPr>
      </p:pic>
      <p:sp>
        <p:nvSpPr>
          <p:cNvPr id="18" name="object 1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5060" y="5530596"/>
            <a:ext cx="1097915" cy="967740"/>
          </a:xfrm>
          <a:custGeom>
            <a:avLst/>
            <a:gdLst/>
            <a:ahLst/>
            <a:cxnLst/>
            <a:rect l="l" t="t" r="r" b="b"/>
            <a:pathLst>
              <a:path w="1097915" h="967739">
                <a:moveTo>
                  <a:pt x="781421" y="0"/>
                </a:moveTo>
                <a:lnTo>
                  <a:pt x="315941" y="0"/>
                </a:lnTo>
                <a:lnTo>
                  <a:pt x="294027" y="2907"/>
                </a:lnTo>
                <a:lnTo>
                  <a:pt x="256985" y="24485"/>
                </a:lnTo>
                <a:lnTo>
                  <a:pt x="11306" y="442887"/>
                </a:lnTo>
                <a:lnTo>
                  <a:pt x="0" y="483865"/>
                </a:lnTo>
                <a:lnTo>
                  <a:pt x="2826" y="505014"/>
                </a:lnTo>
                <a:lnTo>
                  <a:pt x="243551" y="925753"/>
                </a:lnTo>
                <a:lnTo>
                  <a:pt x="274092" y="956490"/>
                </a:lnTo>
                <a:lnTo>
                  <a:pt x="315941" y="967739"/>
                </a:lnTo>
                <a:lnTo>
                  <a:pt x="781421" y="967739"/>
                </a:lnTo>
                <a:lnTo>
                  <a:pt x="822782" y="956490"/>
                </a:lnTo>
                <a:lnTo>
                  <a:pt x="852846" y="925753"/>
                </a:lnTo>
                <a:lnTo>
                  <a:pt x="1086018" y="524852"/>
                </a:lnTo>
                <a:lnTo>
                  <a:pt x="1097353" y="483865"/>
                </a:lnTo>
                <a:lnTo>
                  <a:pt x="1094519" y="462718"/>
                </a:lnTo>
                <a:lnTo>
                  <a:pt x="852846" y="42036"/>
                </a:lnTo>
                <a:lnTo>
                  <a:pt x="822782" y="11255"/>
                </a:lnTo>
                <a:lnTo>
                  <a:pt x="7814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540970" y="268477"/>
            <a:ext cx="2007870" cy="2012950"/>
            <a:chOff x="9540970" y="268477"/>
            <a:chExt cx="2007870" cy="2012950"/>
          </a:xfrm>
        </p:grpSpPr>
        <p:sp>
          <p:nvSpPr>
            <p:cNvPr id="4" name="object 4"/>
            <p:cNvSpPr/>
            <p:nvPr/>
          </p:nvSpPr>
          <p:spPr>
            <a:xfrm>
              <a:off x="9540970" y="1313688"/>
              <a:ext cx="1096010" cy="967740"/>
            </a:xfrm>
            <a:custGeom>
              <a:avLst/>
              <a:gdLst/>
              <a:ahLst/>
              <a:cxnLst/>
              <a:rect l="l" t="t" r="r" b="b"/>
              <a:pathLst>
                <a:path w="1096009" h="967739">
                  <a:moveTo>
                    <a:pt x="780319" y="0"/>
                  </a:moveTo>
                  <a:lnTo>
                    <a:pt x="315499" y="0"/>
                  </a:lnTo>
                  <a:lnTo>
                    <a:pt x="293618" y="2907"/>
                  </a:lnTo>
                  <a:lnTo>
                    <a:pt x="256617" y="24485"/>
                  </a:lnTo>
                  <a:lnTo>
                    <a:pt x="11334" y="442849"/>
                  </a:lnTo>
                  <a:lnTo>
                    <a:pt x="0" y="483869"/>
                  </a:lnTo>
                  <a:lnTo>
                    <a:pt x="2833" y="505035"/>
                  </a:lnTo>
                  <a:lnTo>
                    <a:pt x="243236" y="925702"/>
                  </a:lnTo>
                  <a:lnTo>
                    <a:pt x="273700" y="956484"/>
                  </a:lnTo>
                  <a:lnTo>
                    <a:pt x="315499" y="967739"/>
                  </a:lnTo>
                  <a:lnTo>
                    <a:pt x="780319" y="967739"/>
                  </a:lnTo>
                  <a:lnTo>
                    <a:pt x="821610" y="956484"/>
                  </a:lnTo>
                  <a:lnTo>
                    <a:pt x="851566" y="925702"/>
                  </a:lnTo>
                  <a:lnTo>
                    <a:pt x="1084484" y="524890"/>
                  </a:lnTo>
                  <a:lnTo>
                    <a:pt x="1095819" y="483870"/>
                  </a:lnTo>
                  <a:lnTo>
                    <a:pt x="1092985" y="462704"/>
                  </a:lnTo>
                  <a:lnTo>
                    <a:pt x="851566" y="42037"/>
                  </a:lnTo>
                  <a:lnTo>
                    <a:pt x="821610" y="11255"/>
                  </a:lnTo>
                  <a:lnTo>
                    <a:pt x="78031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89782" y="300227"/>
              <a:ext cx="1826895" cy="1614170"/>
            </a:xfrm>
            <a:custGeom>
              <a:avLst/>
              <a:gdLst/>
              <a:ahLst/>
              <a:cxnLst/>
              <a:rect l="l" t="t" r="r" b="b"/>
              <a:pathLst>
                <a:path w="1826895" h="1614170">
                  <a:moveTo>
                    <a:pt x="1300924" y="0"/>
                  </a:moveTo>
                  <a:lnTo>
                    <a:pt x="852904" y="0"/>
                  </a:lnTo>
                  <a:lnTo>
                    <a:pt x="622839" y="0"/>
                  </a:lnTo>
                  <a:lnTo>
                    <a:pt x="538079" y="0"/>
                  </a:lnTo>
                  <a:lnTo>
                    <a:pt x="525970" y="0"/>
                  </a:lnTo>
                  <a:lnTo>
                    <a:pt x="489511" y="4843"/>
                  </a:lnTo>
                  <a:lnTo>
                    <a:pt x="456326" y="18748"/>
                  </a:lnTo>
                  <a:lnTo>
                    <a:pt x="427833" y="40772"/>
                  </a:lnTo>
                  <a:lnTo>
                    <a:pt x="405447" y="69976"/>
                  </a:lnTo>
                  <a:lnTo>
                    <a:pt x="181951" y="456543"/>
                  </a:lnTo>
                  <a:lnTo>
                    <a:pt x="67182" y="655050"/>
                  </a:lnTo>
                  <a:lnTo>
                    <a:pt x="24899" y="728184"/>
                  </a:lnTo>
                  <a:lnTo>
                    <a:pt x="18859" y="738632"/>
                  </a:lnTo>
                  <a:lnTo>
                    <a:pt x="4714" y="771699"/>
                  </a:lnTo>
                  <a:lnTo>
                    <a:pt x="0" y="806958"/>
                  </a:lnTo>
                  <a:lnTo>
                    <a:pt x="4714" y="842216"/>
                  </a:lnTo>
                  <a:lnTo>
                    <a:pt x="18859" y="875284"/>
                  </a:lnTo>
                  <a:lnTo>
                    <a:pt x="242355" y="1261850"/>
                  </a:lnTo>
                  <a:lnTo>
                    <a:pt x="357124" y="1460357"/>
                  </a:lnTo>
                  <a:lnTo>
                    <a:pt x="399407" y="1533491"/>
                  </a:lnTo>
                  <a:lnTo>
                    <a:pt x="405447" y="1543939"/>
                  </a:lnTo>
                  <a:lnTo>
                    <a:pt x="427833" y="1573143"/>
                  </a:lnTo>
                  <a:lnTo>
                    <a:pt x="456326" y="1595167"/>
                  </a:lnTo>
                  <a:lnTo>
                    <a:pt x="489511" y="1609072"/>
                  </a:lnTo>
                  <a:lnTo>
                    <a:pt x="525970" y="1613916"/>
                  </a:lnTo>
                  <a:lnTo>
                    <a:pt x="973990" y="1613916"/>
                  </a:lnTo>
                  <a:lnTo>
                    <a:pt x="1204055" y="1613916"/>
                  </a:lnTo>
                  <a:lnTo>
                    <a:pt x="1288815" y="1613916"/>
                  </a:lnTo>
                  <a:lnTo>
                    <a:pt x="1300924" y="1613916"/>
                  </a:lnTo>
                  <a:lnTo>
                    <a:pt x="1336661" y="1609072"/>
                  </a:lnTo>
                  <a:lnTo>
                    <a:pt x="1369742" y="1595167"/>
                  </a:lnTo>
                  <a:lnTo>
                    <a:pt x="1398133" y="1573143"/>
                  </a:lnTo>
                  <a:lnTo>
                    <a:pt x="1419796" y="1543939"/>
                  </a:lnTo>
                  <a:lnTo>
                    <a:pt x="1644247" y="1157372"/>
                  </a:lnTo>
                  <a:lnTo>
                    <a:pt x="1759505" y="958865"/>
                  </a:lnTo>
                  <a:lnTo>
                    <a:pt x="1801969" y="885731"/>
                  </a:lnTo>
                  <a:lnTo>
                    <a:pt x="1808035" y="875284"/>
                  </a:lnTo>
                  <a:lnTo>
                    <a:pt x="1822180" y="842216"/>
                  </a:lnTo>
                  <a:lnTo>
                    <a:pt x="1826895" y="806958"/>
                  </a:lnTo>
                  <a:lnTo>
                    <a:pt x="1822180" y="771699"/>
                  </a:lnTo>
                  <a:lnTo>
                    <a:pt x="1808035" y="738632"/>
                  </a:lnTo>
                  <a:lnTo>
                    <a:pt x="1583584" y="352065"/>
                  </a:lnTo>
                  <a:lnTo>
                    <a:pt x="1468326" y="153558"/>
                  </a:lnTo>
                  <a:lnTo>
                    <a:pt x="1425862" y="80424"/>
                  </a:lnTo>
                  <a:lnTo>
                    <a:pt x="1398133" y="40772"/>
                  </a:lnTo>
                  <a:lnTo>
                    <a:pt x="1336661" y="4843"/>
                  </a:lnTo>
                  <a:lnTo>
                    <a:pt x="1300924" y="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451070" y="5305044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10" h="451485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33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33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09598" y="355091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09" h="451484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45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45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237807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Conto</a:t>
            </a:r>
            <a:r>
              <a:rPr dirty="0"/>
              <a:t>h</a:t>
            </a:r>
            <a:r>
              <a:rPr spc="-130" dirty="0"/>
              <a:t> </a:t>
            </a:r>
            <a:r>
              <a:rPr dirty="0"/>
              <a:t>G</a:t>
            </a:r>
            <a:r>
              <a:rPr spc="-125" dirty="0"/>
              <a:t>L</a:t>
            </a:r>
            <a:r>
              <a:rPr spc="-5" dirty="0"/>
              <a:t>CM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46632" y="1511808"/>
            <a:ext cx="9698736" cy="4524756"/>
          </a:xfrm>
          <a:prstGeom prst="rect">
            <a:avLst/>
          </a:prstGeom>
        </p:spPr>
      </p:pic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12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5060" y="5530596"/>
            <a:ext cx="1097915" cy="967740"/>
          </a:xfrm>
          <a:custGeom>
            <a:avLst/>
            <a:gdLst/>
            <a:ahLst/>
            <a:cxnLst/>
            <a:rect l="l" t="t" r="r" b="b"/>
            <a:pathLst>
              <a:path w="1097915" h="967739">
                <a:moveTo>
                  <a:pt x="781421" y="0"/>
                </a:moveTo>
                <a:lnTo>
                  <a:pt x="315941" y="0"/>
                </a:lnTo>
                <a:lnTo>
                  <a:pt x="294027" y="2907"/>
                </a:lnTo>
                <a:lnTo>
                  <a:pt x="256985" y="24485"/>
                </a:lnTo>
                <a:lnTo>
                  <a:pt x="11306" y="442887"/>
                </a:lnTo>
                <a:lnTo>
                  <a:pt x="0" y="483865"/>
                </a:lnTo>
                <a:lnTo>
                  <a:pt x="2826" y="505014"/>
                </a:lnTo>
                <a:lnTo>
                  <a:pt x="243551" y="925753"/>
                </a:lnTo>
                <a:lnTo>
                  <a:pt x="274092" y="956490"/>
                </a:lnTo>
                <a:lnTo>
                  <a:pt x="315941" y="967739"/>
                </a:lnTo>
                <a:lnTo>
                  <a:pt x="781421" y="967739"/>
                </a:lnTo>
                <a:lnTo>
                  <a:pt x="822782" y="956490"/>
                </a:lnTo>
                <a:lnTo>
                  <a:pt x="852846" y="925753"/>
                </a:lnTo>
                <a:lnTo>
                  <a:pt x="1086018" y="524852"/>
                </a:lnTo>
                <a:lnTo>
                  <a:pt x="1097353" y="483865"/>
                </a:lnTo>
                <a:lnTo>
                  <a:pt x="1094519" y="462718"/>
                </a:lnTo>
                <a:lnTo>
                  <a:pt x="852846" y="42036"/>
                </a:lnTo>
                <a:lnTo>
                  <a:pt x="822782" y="11255"/>
                </a:lnTo>
                <a:lnTo>
                  <a:pt x="7814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540970" y="268477"/>
            <a:ext cx="2007870" cy="2012950"/>
            <a:chOff x="9540970" y="268477"/>
            <a:chExt cx="2007870" cy="2012950"/>
          </a:xfrm>
        </p:grpSpPr>
        <p:sp>
          <p:nvSpPr>
            <p:cNvPr id="4" name="object 4"/>
            <p:cNvSpPr/>
            <p:nvPr/>
          </p:nvSpPr>
          <p:spPr>
            <a:xfrm>
              <a:off x="9540970" y="1313688"/>
              <a:ext cx="1096010" cy="967740"/>
            </a:xfrm>
            <a:custGeom>
              <a:avLst/>
              <a:gdLst/>
              <a:ahLst/>
              <a:cxnLst/>
              <a:rect l="l" t="t" r="r" b="b"/>
              <a:pathLst>
                <a:path w="1096009" h="967739">
                  <a:moveTo>
                    <a:pt x="780319" y="0"/>
                  </a:moveTo>
                  <a:lnTo>
                    <a:pt x="315499" y="0"/>
                  </a:lnTo>
                  <a:lnTo>
                    <a:pt x="293618" y="2907"/>
                  </a:lnTo>
                  <a:lnTo>
                    <a:pt x="256617" y="24485"/>
                  </a:lnTo>
                  <a:lnTo>
                    <a:pt x="11334" y="442849"/>
                  </a:lnTo>
                  <a:lnTo>
                    <a:pt x="0" y="483869"/>
                  </a:lnTo>
                  <a:lnTo>
                    <a:pt x="2833" y="505035"/>
                  </a:lnTo>
                  <a:lnTo>
                    <a:pt x="243236" y="925702"/>
                  </a:lnTo>
                  <a:lnTo>
                    <a:pt x="273700" y="956484"/>
                  </a:lnTo>
                  <a:lnTo>
                    <a:pt x="315499" y="967739"/>
                  </a:lnTo>
                  <a:lnTo>
                    <a:pt x="780319" y="967739"/>
                  </a:lnTo>
                  <a:lnTo>
                    <a:pt x="821610" y="956484"/>
                  </a:lnTo>
                  <a:lnTo>
                    <a:pt x="851566" y="925702"/>
                  </a:lnTo>
                  <a:lnTo>
                    <a:pt x="1084484" y="524890"/>
                  </a:lnTo>
                  <a:lnTo>
                    <a:pt x="1095819" y="483870"/>
                  </a:lnTo>
                  <a:lnTo>
                    <a:pt x="1092985" y="462704"/>
                  </a:lnTo>
                  <a:lnTo>
                    <a:pt x="851566" y="42037"/>
                  </a:lnTo>
                  <a:lnTo>
                    <a:pt x="821610" y="11255"/>
                  </a:lnTo>
                  <a:lnTo>
                    <a:pt x="78031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89782" y="300227"/>
              <a:ext cx="1826895" cy="1614170"/>
            </a:xfrm>
            <a:custGeom>
              <a:avLst/>
              <a:gdLst/>
              <a:ahLst/>
              <a:cxnLst/>
              <a:rect l="l" t="t" r="r" b="b"/>
              <a:pathLst>
                <a:path w="1826895" h="1614170">
                  <a:moveTo>
                    <a:pt x="1300924" y="0"/>
                  </a:moveTo>
                  <a:lnTo>
                    <a:pt x="852904" y="0"/>
                  </a:lnTo>
                  <a:lnTo>
                    <a:pt x="622839" y="0"/>
                  </a:lnTo>
                  <a:lnTo>
                    <a:pt x="538079" y="0"/>
                  </a:lnTo>
                  <a:lnTo>
                    <a:pt x="525970" y="0"/>
                  </a:lnTo>
                  <a:lnTo>
                    <a:pt x="489511" y="4843"/>
                  </a:lnTo>
                  <a:lnTo>
                    <a:pt x="456326" y="18748"/>
                  </a:lnTo>
                  <a:lnTo>
                    <a:pt x="427833" y="40772"/>
                  </a:lnTo>
                  <a:lnTo>
                    <a:pt x="405447" y="69976"/>
                  </a:lnTo>
                  <a:lnTo>
                    <a:pt x="181951" y="456543"/>
                  </a:lnTo>
                  <a:lnTo>
                    <a:pt x="67182" y="655050"/>
                  </a:lnTo>
                  <a:lnTo>
                    <a:pt x="24899" y="728184"/>
                  </a:lnTo>
                  <a:lnTo>
                    <a:pt x="18859" y="738632"/>
                  </a:lnTo>
                  <a:lnTo>
                    <a:pt x="4714" y="771699"/>
                  </a:lnTo>
                  <a:lnTo>
                    <a:pt x="0" y="806958"/>
                  </a:lnTo>
                  <a:lnTo>
                    <a:pt x="4714" y="842216"/>
                  </a:lnTo>
                  <a:lnTo>
                    <a:pt x="18859" y="875284"/>
                  </a:lnTo>
                  <a:lnTo>
                    <a:pt x="242355" y="1261850"/>
                  </a:lnTo>
                  <a:lnTo>
                    <a:pt x="357124" y="1460357"/>
                  </a:lnTo>
                  <a:lnTo>
                    <a:pt x="399407" y="1533491"/>
                  </a:lnTo>
                  <a:lnTo>
                    <a:pt x="405447" y="1543939"/>
                  </a:lnTo>
                  <a:lnTo>
                    <a:pt x="427833" y="1573143"/>
                  </a:lnTo>
                  <a:lnTo>
                    <a:pt x="456326" y="1595167"/>
                  </a:lnTo>
                  <a:lnTo>
                    <a:pt x="489511" y="1609072"/>
                  </a:lnTo>
                  <a:lnTo>
                    <a:pt x="525970" y="1613916"/>
                  </a:lnTo>
                  <a:lnTo>
                    <a:pt x="973990" y="1613916"/>
                  </a:lnTo>
                  <a:lnTo>
                    <a:pt x="1204055" y="1613916"/>
                  </a:lnTo>
                  <a:lnTo>
                    <a:pt x="1288815" y="1613916"/>
                  </a:lnTo>
                  <a:lnTo>
                    <a:pt x="1300924" y="1613916"/>
                  </a:lnTo>
                  <a:lnTo>
                    <a:pt x="1336661" y="1609072"/>
                  </a:lnTo>
                  <a:lnTo>
                    <a:pt x="1369742" y="1595167"/>
                  </a:lnTo>
                  <a:lnTo>
                    <a:pt x="1398133" y="1573143"/>
                  </a:lnTo>
                  <a:lnTo>
                    <a:pt x="1419796" y="1543939"/>
                  </a:lnTo>
                  <a:lnTo>
                    <a:pt x="1644247" y="1157372"/>
                  </a:lnTo>
                  <a:lnTo>
                    <a:pt x="1759505" y="958865"/>
                  </a:lnTo>
                  <a:lnTo>
                    <a:pt x="1801969" y="885731"/>
                  </a:lnTo>
                  <a:lnTo>
                    <a:pt x="1808035" y="875284"/>
                  </a:lnTo>
                  <a:lnTo>
                    <a:pt x="1822180" y="842216"/>
                  </a:lnTo>
                  <a:lnTo>
                    <a:pt x="1826895" y="806958"/>
                  </a:lnTo>
                  <a:lnTo>
                    <a:pt x="1822180" y="771699"/>
                  </a:lnTo>
                  <a:lnTo>
                    <a:pt x="1808035" y="738632"/>
                  </a:lnTo>
                  <a:lnTo>
                    <a:pt x="1583584" y="352065"/>
                  </a:lnTo>
                  <a:lnTo>
                    <a:pt x="1468326" y="153558"/>
                  </a:lnTo>
                  <a:lnTo>
                    <a:pt x="1425862" y="80424"/>
                  </a:lnTo>
                  <a:lnTo>
                    <a:pt x="1398133" y="40772"/>
                  </a:lnTo>
                  <a:lnTo>
                    <a:pt x="1336661" y="4843"/>
                  </a:lnTo>
                  <a:lnTo>
                    <a:pt x="1300924" y="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451070" y="5305044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10" h="451485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33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33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09598" y="355091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09" h="451484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45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45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130429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Latihan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262751" y="1355343"/>
            <a:ext cx="5292725" cy="775970"/>
          </a:xfrm>
          <a:prstGeom prst="rect">
            <a:avLst/>
          </a:prstGeom>
        </p:spPr>
        <p:txBody>
          <a:bodyPr vert="horz" wrap="square" lIns="0" tIns="113665" rIns="0" bIns="0" rtlCol="0">
            <a:spAutoFit/>
          </a:bodyPr>
          <a:lstStyle/>
          <a:p>
            <a:pPr marL="304800" indent="-266700">
              <a:lnSpc>
                <a:spcPct val="100000"/>
              </a:lnSpc>
              <a:spcBef>
                <a:spcPts val="895"/>
              </a:spcBef>
              <a:buFont typeface="Arial MT"/>
              <a:buChar char="•"/>
              <a:tabLst>
                <a:tab pos="304165" algn="l"/>
                <a:tab pos="304800" algn="l"/>
              </a:tabLst>
            </a:pP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Perhitungan</a:t>
            </a:r>
            <a:r>
              <a:rPr sz="1800" spc="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GLCM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menggunakan</a:t>
            </a:r>
            <a:r>
              <a:rPr sz="1800" spc="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sudut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0</a:t>
            </a:r>
            <a:r>
              <a:rPr sz="1800" spc="-7" baseline="25462" dirty="0">
                <a:solidFill>
                  <a:srgbClr val="404040"/>
                </a:solidFill>
                <a:latin typeface="Calibri Light"/>
                <a:cs typeface="Calibri Light"/>
              </a:rPr>
              <a:t>0</a:t>
            </a:r>
            <a:r>
              <a:rPr sz="1800" spc="7" baseline="2546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dan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jarak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1</a:t>
            </a:r>
            <a:endParaRPr sz="1800">
              <a:latin typeface="Calibri Light"/>
              <a:cs typeface="Calibri Light"/>
            </a:endParaRPr>
          </a:p>
          <a:p>
            <a:pPr marL="304800" indent="-2667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304165" algn="l"/>
                <a:tab pos="304800" algn="l"/>
              </a:tabLst>
            </a:pPr>
            <a:r>
              <a:rPr sz="1800" spc="-30" dirty="0">
                <a:solidFill>
                  <a:srgbClr val="404040"/>
                </a:solidFill>
                <a:latin typeface="Calibri Light"/>
                <a:cs typeface="Calibri Light"/>
              </a:rPr>
              <a:t>Tentukan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Fitur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GLCM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4195" y="1456182"/>
            <a:ext cx="11531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indent="-2667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Di</a:t>
            </a:r>
            <a:r>
              <a:rPr sz="1800" spc="-65" dirty="0">
                <a:solidFill>
                  <a:srgbClr val="404040"/>
                </a:solidFill>
                <a:latin typeface="Calibri Light"/>
                <a:cs typeface="Calibri Light"/>
              </a:rPr>
              <a:t>k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e</a:t>
            </a:r>
            <a:r>
              <a:rPr sz="1800" spc="-30" dirty="0">
                <a:solidFill>
                  <a:srgbClr val="404040"/>
                </a:solidFill>
                <a:latin typeface="Calibri Light"/>
                <a:cs typeface="Calibri Light"/>
              </a:rPr>
              <a:t>t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ahui</a:t>
            </a:r>
            <a:endParaRPr sz="1800">
              <a:latin typeface="Calibri Light"/>
              <a:cs typeface="Calibri Light"/>
            </a:endParaRPr>
          </a:p>
        </p:txBody>
      </p: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7567" y="1700783"/>
            <a:ext cx="4149852" cy="1281684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96795" y="3081527"/>
            <a:ext cx="3032760" cy="129844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96795" y="4479035"/>
            <a:ext cx="4120896" cy="1357883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2699"/>
              <a:ext cx="11795760" cy="6845300"/>
            </a:xfrm>
            <a:custGeom>
              <a:avLst/>
              <a:gdLst/>
              <a:ahLst/>
              <a:cxnLst/>
              <a:rect l="l" t="t" r="r" b="b"/>
              <a:pathLst>
                <a:path w="11795760" h="6845300">
                  <a:moveTo>
                    <a:pt x="7330014" y="4419600"/>
                  </a:moveTo>
                  <a:lnTo>
                    <a:pt x="4636767" y="4419600"/>
                  </a:lnTo>
                  <a:lnTo>
                    <a:pt x="4591866" y="4432300"/>
                  </a:lnTo>
                  <a:lnTo>
                    <a:pt x="4548625" y="4445000"/>
                  </a:lnTo>
                  <a:lnTo>
                    <a:pt x="4507436" y="4470400"/>
                  </a:lnTo>
                  <a:lnTo>
                    <a:pt x="4468689" y="4495800"/>
                  </a:lnTo>
                  <a:lnTo>
                    <a:pt x="4432774" y="4521200"/>
                  </a:lnTo>
                  <a:lnTo>
                    <a:pt x="4400084" y="4559300"/>
                  </a:lnTo>
                  <a:lnTo>
                    <a:pt x="4371009" y="4597400"/>
                  </a:lnTo>
                  <a:lnTo>
                    <a:pt x="4345940" y="4635500"/>
                  </a:lnTo>
                  <a:lnTo>
                    <a:pt x="3094990" y="6807200"/>
                  </a:lnTo>
                  <a:lnTo>
                    <a:pt x="3070987" y="6845300"/>
                  </a:lnTo>
                  <a:lnTo>
                    <a:pt x="8898509" y="6845300"/>
                  </a:lnTo>
                  <a:lnTo>
                    <a:pt x="8883142" y="6819900"/>
                  </a:lnTo>
                  <a:lnTo>
                    <a:pt x="7626731" y="4635500"/>
                  </a:lnTo>
                  <a:lnTo>
                    <a:pt x="7600357" y="4597400"/>
                  </a:lnTo>
                  <a:lnTo>
                    <a:pt x="7570291" y="4559300"/>
                  </a:lnTo>
                  <a:lnTo>
                    <a:pt x="7536847" y="4521200"/>
                  </a:lnTo>
                  <a:lnTo>
                    <a:pt x="7500342" y="4495800"/>
                  </a:lnTo>
                  <a:lnTo>
                    <a:pt x="7461091" y="4470400"/>
                  </a:lnTo>
                  <a:lnTo>
                    <a:pt x="7419409" y="4457700"/>
                  </a:lnTo>
                  <a:lnTo>
                    <a:pt x="7375611" y="4432300"/>
                  </a:lnTo>
                  <a:lnTo>
                    <a:pt x="7330014" y="4419600"/>
                  </a:lnTo>
                  <a:close/>
                </a:path>
                <a:path w="11795760" h="6845300">
                  <a:moveTo>
                    <a:pt x="11795760" y="1790700"/>
                  </a:moveTo>
                  <a:lnTo>
                    <a:pt x="9296972" y="1790700"/>
                  </a:lnTo>
                  <a:lnTo>
                    <a:pt x="9205879" y="1816100"/>
                  </a:lnTo>
                  <a:lnTo>
                    <a:pt x="9162626" y="1828800"/>
                  </a:lnTo>
                  <a:lnTo>
                    <a:pt x="9121425" y="1841500"/>
                  </a:lnTo>
                  <a:lnTo>
                    <a:pt x="9082671" y="1866900"/>
                  </a:lnTo>
                  <a:lnTo>
                    <a:pt x="9046755" y="1905000"/>
                  </a:lnTo>
                  <a:lnTo>
                    <a:pt x="9014072" y="1930400"/>
                  </a:lnTo>
                  <a:lnTo>
                    <a:pt x="8985015" y="1968500"/>
                  </a:lnTo>
                  <a:lnTo>
                    <a:pt x="8959977" y="2006600"/>
                  </a:lnTo>
                  <a:lnTo>
                    <a:pt x="7709027" y="4178300"/>
                  </a:lnTo>
                  <a:lnTo>
                    <a:pt x="7687104" y="4229100"/>
                  </a:lnTo>
                  <a:lnTo>
                    <a:pt x="7669965" y="4267200"/>
                  </a:lnTo>
                  <a:lnTo>
                    <a:pt x="7657634" y="4318000"/>
                  </a:lnTo>
                  <a:lnTo>
                    <a:pt x="7650131" y="4356100"/>
                  </a:lnTo>
                  <a:lnTo>
                    <a:pt x="7647479" y="4406900"/>
                  </a:lnTo>
                  <a:lnTo>
                    <a:pt x="7649700" y="4457700"/>
                  </a:lnTo>
                  <a:lnTo>
                    <a:pt x="7656816" y="4495800"/>
                  </a:lnTo>
                  <a:lnTo>
                    <a:pt x="7668850" y="4546600"/>
                  </a:lnTo>
                  <a:lnTo>
                    <a:pt x="7685822" y="4584700"/>
                  </a:lnTo>
                  <a:lnTo>
                    <a:pt x="7707757" y="4635500"/>
                  </a:lnTo>
                  <a:lnTo>
                    <a:pt x="8964168" y="6807200"/>
                  </a:lnTo>
                  <a:lnTo>
                    <a:pt x="8997188" y="6845300"/>
                  </a:lnTo>
                  <a:lnTo>
                    <a:pt x="11795760" y="6845300"/>
                  </a:lnTo>
                  <a:lnTo>
                    <a:pt x="11795760" y="1790700"/>
                  </a:lnTo>
                  <a:close/>
                </a:path>
                <a:path w="11795760" h="6845300">
                  <a:moveTo>
                    <a:pt x="7234682" y="4406900"/>
                  </a:moveTo>
                  <a:lnTo>
                    <a:pt x="4729988" y="4406900"/>
                  </a:lnTo>
                  <a:lnTo>
                    <a:pt x="4682938" y="4419600"/>
                  </a:lnTo>
                  <a:lnTo>
                    <a:pt x="7282932" y="4419600"/>
                  </a:lnTo>
                  <a:lnTo>
                    <a:pt x="7234682" y="4406900"/>
                  </a:lnTo>
                  <a:close/>
                </a:path>
                <a:path w="11795760" h="6845300">
                  <a:moveTo>
                    <a:pt x="2781236" y="2032000"/>
                  </a:moveTo>
                  <a:lnTo>
                    <a:pt x="1998271" y="2032000"/>
                  </a:lnTo>
                  <a:lnTo>
                    <a:pt x="1967785" y="2044700"/>
                  </a:lnTo>
                  <a:lnTo>
                    <a:pt x="1921637" y="2095500"/>
                  </a:lnTo>
                  <a:lnTo>
                    <a:pt x="1564005" y="2717800"/>
                  </a:lnTo>
                  <a:lnTo>
                    <a:pt x="1546431" y="2781300"/>
                  </a:lnTo>
                  <a:lnTo>
                    <a:pt x="1550628" y="2819400"/>
                  </a:lnTo>
                  <a:lnTo>
                    <a:pt x="1922780" y="3467100"/>
                  </a:lnTo>
                  <a:lnTo>
                    <a:pt x="1969801" y="3517900"/>
                  </a:lnTo>
                  <a:lnTo>
                    <a:pt x="2000646" y="3530600"/>
                  </a:lnTo>
                  <a:lnTo>
                    <a:pt x="2784040" y="3530600"/>
                  </a:lnTo>
                  <a:lnTo>
                    <a:pt x="2840654" y="3492500"/>
                  </a:lnTo>
                  <a:lnTo>
                    <a:pt x="3217545" y="2844800"/>
                  </a:lnTo>
                  <a:lnTo>
                    <a:pt x="3235499" y="2781300"/>
                  </a:lnTo>
                  <a:lnTo>
                    <a:pt x="3231350" y="2755900"/>
                  </a:lnTo>
                  <a:lnTo>
                    <a:pt x="3218688" y="2717800"/>
                  </a:lnTo>
                  <a:lnTo>
                    <a:pt x="2859532" y="2095500"/>
                  </a:lnTo>
                  <a:lnTo>
                    <a:pt x="2812129" y="2044700"/>
                  </a:lnTo>
                  <a:lnTo>
                    <a:pt x="2781236" y="2032000"/>
                  </a:lnTo>
                  <a:close/>
                </a:path>
                <a:path w="11795760" h="6845300">
                  <a:moveTo>
                    <a:pt x="3411664" y="1739900"/>
                  </a:moveTo>
                  <a:lnTo>
                    <a:pt x="3077670" y="1739900"/>
                  </a:lnTo>
                  <a:lnTo>
                    <a:pt x="3067341" y="1752600"/>
                  </a:lnTo>
                  <a:lnTo>
                    <a:pt x="3059430" y="1752600"/>
                  </a:lnTo>
                  <a:lnTo>
                    <a:pt x="2917952" y="2006600"/>
                  </a:lnTo>
                  <a:lnTo>
                    <a:pt x="2912770" y="2019300"/>
                  </a:lnTo>
                  <a:lnTo>
                    <a:pt x="2910982" y="2032000"/>
                  </a:lnTo>
                  <a:lnTo>
                    <a:pt x="2912647" y="2044700"/>
                  </a:lnTo>
                  <a:lnTo>
                    <a:pt x="2917825" y="2057400"/>
                  </a:lnTo>
                  <a:lnTo>
                    <a:pt x="3059811" y="2298700"/>
                  </a:lnTo>
                  <a:lnTo>
                    <a:pt x="3067911" y="2311400"/>
                  </a:lnTo>
                  <a:lnTo>
                    <a:pt x="3078416" y="2324100"/>
                  </a:lnTo>
                  <a:lnTo>
                    <a:pt x="3412616" y="2324100"/>
                  </a:lnTo>
                  <a:lnTo>
                    <a:pt x="3572002" y="2057400"/>
                  </a:lnTo>
                  <a:lnTo>
                    <a:pt x="3579161" y="2032000"/>
                  </a:lnTo>
                  <a:lnTo>
                    <a:pt x="3577520" y="2019300"/>
                  </a:lnTo>
                  <a:lnTo>
                    <a:pt x="3572510" y="2006600"/>
                  </a:lnTo>
                  <a:lnTo>
                    <a:pt x="3430397" y="1765300"/>
                  </a:lnTo>
                  <a:lnTo>
                    <a:pt x="3422149" y="1752600"/>
                  </a:lnTo>
                  <a:lnTo>
                    <a:pt x="3411664" y="1739900"/>
                  </a:lnTo>
                  <a:close/>
                </a:path>
                <a:path w="11795760" h="6845300">
                  <a:moveTo>
                    <a:pt x="4568904" y="2057400"/>
                  </a:moveTo>
                  <a:lnTo>
                    <a:pt x="4171013" y="2057400"/>
                  </a:lnTo>
                  <a:lnTo>
                    <a:pt x="4185537" y="2070100"/>
                  </a:lnTo>
                  <a:lnTo>
                    <a:pt x="4554503" y="2070100"/>
                  </a:lnTo>
                  <a:lnTo>
                    <a:pt x="4568904" y="2057400"/>
                  </a:lnTo>
                  <a:close/>
                </a:path>
                <a:path w="11795760" h="6845300">
                  <a:moveTo>
                    <a:pt x="4567761" y="1371600"/>
                  </a:moveTo>
                  <a:lnTo>
                    <a:pt x="4170076" y="1371600"/>
                  </a:lnTo>
                  <a:lnTo>
                    <a:pt x="4157761" y="1384300"/>
                  </a:lnTo>
                  <a:lnTo>
                    <a:pt x="4148328" y="1397000"/>
                  </a:lnTo>
                  <a:lnTo>
                    <a:pt x="3979926" y="1689100"/>
                  </a:lnTo>
                  <a:lnTo>
                    <a:pt x="3973742" y="1701800"/>
                  </a:lnTo>
                  <a:lnTo>
                    <a:pt x="3971607" y="1714500"/>
                  </a:lnTo>
                  <a:lnTo>
                    <a:pt x="3973568" y="1727200"/>
                  </a:lnTo>
                  <a:lnTo>
                    <a:pt x="3979672" y="1752600"/>
                  </a:lnTo>
                  <a:lnTo>
                    <a:pt x="4148836" y="2044700"/>
                  </a:lnTo>
                  <a:lnTo>
                    <a:pt x="4158513" y="2057400"/>
                  </a:lnTo>
                  <a:lnTo>
                    <a:pt x="4581233" y="2057400"/>
                  </a:lnTo>
                  <a:lnTo>
                    <a:pt x="4590669" y="2044700"/>
                  </a:lnTo>
                  <a:lnTo>
                    <a:pt x="4758690" y="1752600"/>
                  </a:lnTo>
                  <a:lnTo>
                    <a:pt x="4765038" y="1727200"/>
                  </a:lnTo>
                  <a:lnTo>
                    <a:pt x="4767183" y="1714500"/>
                  </a:lnTo>
                  <a:lnTo>
                    <a:pt x="4765208" y="1701800"/>
                  </a:lnTo>
                  <a:lnTo>
                    <a:pt x="4759198" y="1689100"/>
                  </a:lnTo>
                  <a:lnTo>
                    <a:pt x="4590034" y="1397000"/>
                  </a:lnTo>
                  <a:lnTo>
                    <a:pt x="4580260" y="1384300"/>
                  </a:lnTo>
                  <a:lnTo>
                    <a:pt x="4567761" y="1371600"/>
                  </a:lnTo>
                  <a:close/>
                </a:path>
                <a:path w="11795760" h="6845300">
                  <a:moveTo>
                    <a:pt x="3781679" y="0"/>
                  </a:moveTo>
                  <a:lnTo>
                    <a:pt x="0" y="0"/>
                  </a:lnTo>
                  <a:lnTo>
                    <a:pt x="0" y="850900"/>
                  </a:lnTo>
                  <a:lnTo>
                    <a:pt x="556907" y="1816100"/>
                  </a:lnTo>
                  <a:lnTo>
                    <a:pt x="583815" y="1854200"/>
                  </a:lnTo>
                  <a:lnTo>
                    <a:pt x="616204" y="1892300"/>
                  </a:lnTo>
                  <a:lnTo>
                    <a:pt x="653288" y="1917700"/>
                  </a:lnTo>
                  <a:lnTo>
                    <a:pt x="694282" y="1943100"/>
                  </a:lnTo>
                  <a:lnTo>
                    <a:pt x="738400" y="1968500"/>
                  </a:lnTo>
                  <a:lnTo>
                    <a:pt x="784857" y="1968500"/>
                  </a:lnTo>
                  <a:lnTo>
                    <a:pt x="832866" y="1981200"/>
                  </a:lnTo>
                  <a:lnTo>
                    <a:pt x="2657443" y="1981200"/>
                  </a:lnTo>
                  <a:lnTo>
                    <a:pt x="2703399" y="1968500"/>
                  </a:lnTo>
                  <a:lnTo>
                    <a:pt x="2747033" y="1955800"/>
                  </a:lnTo>
                  <a:lnTo>
                    <a:pt x="2787535" y="1930400"/>
                  </a:lnTo>
                  <a:lnTo>
                    <a:pt x="2824094" y="1892300"/>
                  </a:lnTo>
                  <a:lnTo>
                    <a:pt x="2855898" y="1866900"/>
                  </a:lnTo>
                  <a:lnTo>
                    <a:pt x="2882138" y="1828800"/>
                  </a:lnTo>
                  <a:lnTo>
                    <a:pt x="3766947" y="279400"/>
                  </a:lnTo>
                  <a:lnTo>
                    <a:pt x="3789593" y="241300"/>
                  </a:lnTo>
                  <a:lnTo>
                    <a:pt x="3804254" y="190500"/>
                  </a:lnTo>
                  <a:lnTo>
                    <a:pt x="3811021" y="139700"/>
                  </a:lnTo>
                  <a:lnTo>
                    <a:pt x="3809984" y="88900"/>
                  </a:lnTo>
                  <a:lnTo>
                    <a:pt x="3801237" y="38100"/>
                  </a:lnTo>
                  <a:lnTo>
                    <a:pt x="3781679" y="0"/>
                  </a:lnTo>
                  <a:close/>
                </a:path>
                <a:path w="11795760" h="6845300">
                  <a:moveTo>
                    <a:pt x="3695954" y="1701800"/>
                  </a:moveTo>
                  <a:lnTo>
                    <a:pt x="3453003" y="1701800"/>
                  </a:lnTo>
                  <a:lnTo>
                    <a:pt x="3506811" y="1790700"/>
                  </a:lnTo>
                  <a:lnTo>
                    <a:pt x="3510915" y="1803400"/>
                  </a:lnTo>
                  <a:lnTo>
                    <a:pt x="3641598" y="1803400"/>
                  </a:lnTo>
                  <a:lnTo>
                    <a:pt x="3692525" y="1714500"/>
                  </a:lnTo>
                  <a:lnTo>
                    <a:pt x="3695954" y="1701800"/>
                  </a:lnTo>
                  <a:close/>
                </a:path>
                <a:path w="11795760" h="6845300">
                  <a:moveTo>
                    <a:pt x="3642145" y="1600200"/>
                  </a:moveTo>
                  <a:lnTo>
                    <a:pt x="3507486" y="1600200"/>
                  </a:lnTo>
                  <a:lnTo>
                    <a:pt x="3453129" y="1701800"/>
                  </a:lnTo>
                  <a:lnTo>
                    <a:pt x="3695827" y="1701800"/>
                  </a:lnTo>
                  <a:lnTo>
                    <a:pt x="3692652" y="1689100"/>
                  </a:lnTo>
                  <a:lnTo>
                    <a:pt x="3642145" y="1600200"/>
                  </a:lnTo>
                  <a:close/>
                </a:path>
                <a:path w="11795760" h="6845300">
                  <a:moveTo>
                    <a:pt x="3632073" y="1587500"/>
                  </a:moveTo>
                  <a:lnTo>
                    <a:pt x="3516757" y="1587500"/>
                  </a:lnTo>
                  <a:lnTo>
                    <a:pt x="3510534" y="1600200"/>
                  </a:lnTo>
                  <a:lnTo>
                    <a:pt x="3638041" y="1600200"/>
                  </a:lnTo>
                  <a:lnTo>
                    <a:pt x="3632073" y="1587500"/>
                  </a:lnTo>
                  <a:close/>
                </a:path>
                <a:path w="11795760" h="6845300">
                  <a:moveTo>
                    <a:pt x="3851735" y="1333500"/>
                  </a:moveTo>
                  <a:lnTo>
                    <a:pt x="3394964" y="1333500"/>
                  </a:lnTo>
                  <a:lnTo>
                    <a:pt x="3396110" y="1346200"/>
                  </a:lnTo>
                  <a:lnTo>
                    <a:pt x="3399663" y="1358900"/>
                  </a:lnTo>
                  <a:lnTo>
                    <a:pt x="3496817" y="1524000"/>
                  </a:lnTo>
                  <a:lnTo>
                    <a:pt x="3502342" y="1524000"/>
                  </a:lnTo>
                  <a:lnTo>
                    <a:pt x="3509486" y="1536700"/>
                  </a:lnTo>
                  <a:lnTo>
                    <a:pt x="3744989" y="1536700"/>
                  </a:lnTo>
                  <a:lnTo>
                    <a:pt x="3750437" y="1524000"/>
                  </a:lnTo>
                  <a:lnTo>
                    <a:pt x="3846829" y="1358900"/>
                  </a:lnTo>
                  <a:lnTo>
                    <a:pt x="3850479" y="1346200"/>
                  </a:lnTo>
                  <a:lnTo>
                    <a:pt x="3851735" y="1333500"/>
                  </a:lnTo>
                  <a:close/>
                </a:path>
                <a:path w="11795760" h="6845300">
                  <a:moveTo>
                    <a:pt x="4537202" y="1358900"/>
                  </a:moveTo>
                  <a:lnTo>
                    <a:pt x="4200017" y="1358900"/>
                  </a:lnTo>
                  <a:lnTo>
                    <a:pt x="4184439" y="1371600"/>
                  </a:lnTo>
                  <a:lnTo>
                    <a:pt x="4553190" y="1371600"/>
                  </a:lnTo>
                  <a:lnTo>
                    <a:pt x="4537202" y="1358900"/>
                  </a:lnTo>
                  <a:close/>
                </a:path>
                <a:path w="11795760" h="6845300">
                  <a:moveTo>
                    <a:pt x="3744402" y="1143000"/>
                  </a:moveTo>
                  <a:lnTo>
                    <a:pt x="3501884" y="1143000"/>
                  </a:lnTo>
                  <a:lnTo>
                    <a:pt x="3496437" y="1155700"/>
                  </a:lnTo>
                  <a:lnTo>
                    <a:pt x="3399790" y="1320800"/>
                  </a:lnTo>
                  <a:lnTo>
                    <a:pt x="3396198" y="1333500"/>
                  </a:lnTo>
                  <a:lnTo>
                    <a:pt x="3850634" y="1333500"/>
                  </a:lnTo>
                  <a:lnTo>
                    <a:pt x="3847211" y="1320800"/>
                  </a:lnTo>
                  <a:lnTo>
                    <a:pt x="3750055" y="1155700"/>
                  </a:lnTo>
                  <a:lnTo>
                    <a:pt x="3744402" y="1143000"/>
                  </a:lnTo>
                  <a:close/>
                </a:path>
                <a:path w="11795760" h="6845300">
                  <a:moveTo>
                    <a:pt x="4526026" y="165100"/>
                  </a:moveTo>
                  <a:lnTo>
                    <a:pt x="3930886" y="165100"/>
                  </a:lnTo>
                  <a:lnTo>
                    <a:pt x="3907710" y="177800"/>
                  </a:lnTo>
                  <a:lnTo>
                    <a:pt x="3872611" y="215900"/>
                  </a:lnTo>
                  <a:lnTo>
                    <a:pt x="3600830" y="685800"/>
                  </a:lnTo>
                  <a:lnTo>
                    <a:pt x="3587464" y="736600"/>
                  </a:lnTo>
                  <a:lnTo>
                    <a:pt x="3590686" y="762000"/>
                  </a:lnTo>
                  <a:lnTo>
                    <a:pt x="3873500" y="1257300"/>
                  </a:lnTo>
                  <a:lnTo>
                    <a:pt x="3909234" y="1295400"/>
                  </a:lnTo>
                  <a:lnTo>
                    <a:pt x="3932703" y="1308100"/>
                  </a:lnTo>
                  <a:lnTo>
                    <a:pt x="4528093" y="1308100"/>
                  </a:lnTo>
                  <a:lnTo>
                    <a:pt x="4571170" y="1282700"/>
                  </a:lnTo>
                  <a:lnTo>
                    <a:pt x="4857623" y="787400"/>
                  </a:lnTo>
                  <a:lnTo>
                    <a:pt x="4871307" y="736600"/>
                  </a:lnTo>
                  <a:lnTo>
                    <a:pt x="4868160" y="711200"/>
                  </a:lnTo>
                  <a:lnTo>
                    <a:pt x="4585462" y="215900"/>
                  </a:lnTo>
                  <a:lnTo>
                    <a:pt x="4549489" y="177800"/>
                  </a:lnTo>
                  <a:lnTo>
                    <a:pt x="4526026" y="165100"/>
                  </a:lnTo>
                  <a:close/>
                </a:path>
                <a:path w="11795760" h="6845300">
                  <a:moveTo>
                    <a:pt x="3728856" y="1130300"/>
                  </a:moveTo>
                  <a:lnTo>
                    <a:pt x="3517207" y="1130300"/>
                  </a:lnTo>
                  <a:lnTo>
                    <a:pt x="3508962" y="1143000"/>
                  </a:lnTo>
                  <a:lnTo>
                    <a:pt x="3737213" y="1143000"/>
                  </a:lnTo>
                  <a:lnTo>
                    <a:pt x="3728856" y="1130300"/>
                  </a:lnTo>
                  <a:close/>
                </a:path>
                <a:path w="11795760" h="6845300">
                  <a:moveTo>
                    <a:pt x="6130417" y="0"/>
                  </a:moveTo>
                  <a:lnTo>
                    <a:pt x="3852545" y="0"/>
                  </a:lnTo>
                  <a:lnTo>
                    <a:pt x="3915720" y="63500"/>
                  </a:lnTo>
                  <a:lnTo>
                    <a:pt x="3958110" y="88900"/>
                  </a:lnTo>
                  <a:lnTo>
                    <a:pt x="4004078" y="101600"/>
                  </a:lnTo>
                  <a:lnTo>
                    <a:pt x="4052716" y="114300"/>
                  </a:lnTo>
                  <a:lnTo>
                    <a:pt x="5880227" y="127000"/>
                  </a:lnTo>
                  <a:lnTo>
                    <a:pt x="5978134" y="101600"/>
                  </a:lnTo>
                  <a:lnTo>
                    <a:pt x="6023568" y="88900"/>
                  </a:lnTo>
                  <a:lnTo>
                    <a:pt x="6065411" y="63500"/>
                  </a:lnTo>
                  <a:lnTo>
                    <a:pt x="6102731" y="25400"/>
                  </a:lnTo>
                  <a:lnTo>
                    <a:pt x="6130417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70986" y="1803397"/>
              <a:ext cx="8724773" cy="50546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2697"/>
              <a:ext cx="4871307" cy="35305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1607" y="1371597"/>
              <a:ext cx="795575" cy="7112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52545" y="12697"/>
              <a:ext cx="2277871" cy="1270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718994" y="2049779"/>
              <a:ext cx="1826895" cy="1612900"/>
            </a:xfrm>
            <a:custGeom>
              <a:avLst/>
              <a:gdLst/>
              <a:ahLst/>
              <a:cxnLst/>
              <a:rect l="l" t="t" r="r" b="b"/>
              <a:pathLst>
                <a:path w="1826895" h="1612900">
                  <a:moveTo>
                    <a:pt x="1300924" y="0"/>
                  </a:moveTo>
                  <a:lnTo>
                    <a:pt x="852904" y="0"/>
                  </a:lnTo>
                  <a:lnTo>
                    <a:pt x="622839" y="0"/>
                  </a:lnTo>
                  <a:lnTo>
                    <a:pt x="538079" y="0"/>
                  </a:lnTo>
                  <a:lnTo>
                    <a:pt x="525970" y="0"/>
                  </a:lnTo>
                  <a:lnTo>
                    <a:pt x="489511" y="4843"/>
                  </a:lnTo>
                  <a:lnTo>
                    <a:pt x="456326" y="18748"/>
                  </a:lnTo>
                  <a:lnTo>
                    <a:pt x="427833" y="40772"/>
                  </a:lnTo>
                  <a:lnTo>
                    <a:pt x="405447" y="69977"/>
                  </a:lnTo>
                  <a:lnTo>
                    <a:pt x="181951" y="456102"/>
                  </a:lnTo>
                  <a:lnTo>
                    <a:pt x="67183" y="654383"/>
                  </a:lnTo>
                  <a:lnTo>
                    <a:pt x="24899" y="727434"/>
                  </a:lnTo>
                  <a:lnTo>
                    <a:pt x="18859" y="737870"/>
                  </a:lnTo>
                  <a:lnTo>
                    <a:pt x="4714" y="770937"/>
                  </a:lnTo>
                  <a:lnTo>
                    <a:pt x="0" y="806196"/>
                  </a:lnTo>
                  <a:lnTo>
                    <a:pt x="4714" y="841454"/>
                  </a:lnTo>
                  <a:lnTo>
                    <a:pt x="18859" y="874522"/>
                  </a:lnTo>
                  <a:lnTo>
                    <a:pt x="242355" y="1260647"/>
                  </a:lnTo>
                  <a:lnTo>
                    <a:pt x="357124" y="1458928"/>
                  </a:lnTo>
                  <a:lnTo>
                    <a:pt x="399407" y="1531979"/>
                  </a:lnTo>
                  <a:lnTo>
                    <a:pt x="427833" y="1571619"/>
                  </a:lnTo>
                  <a:lnTo>
                    <a:pt x="489511" y="1607548"/>
                  </a:lnTo>
                  <a:lnTo>
                    <a:pt x="525970" y="1612392"/>
                  </a:lnTo>
                  <a:lnTo>
                    <a:pt x="973990" y="1612392"/>
                  </a:lnTo>
                  <a:lnTo>
                    <a:pt x="1204055" y="1612392"/>
                  </a:lnTo>
                  <a:lnTo>
                    <a:pt x="1288815" y="1612392"/>
                  </a:lnTo>
                  <a:lnTo>
                    <a:pt x="1300924" y="1612392"/>
                  </a:lnTo>
                  <a:lnTo>
                    <a:pt x="1336661" y="1607548"/>
                  </a:lnTo>
                  <a:lnTo>
                    <a:pt x="1369742" y="1593643"/>
                  </a:lnTo>
                  <a:lnTo>
                    <a:pt x="1398133" y="1571619"/>
                  </a:lnTo>
                  <a:lnTo>
                    <a:pt x="1419796" y="1542415"/>
                  </a:lnTo>
                  <a:lnTo>
                    <a:pt x="1644247" y="1156289"/>
                  </a:lnTo>
                  <a:lnTo>
                    <a:pt x="1759505" y="958008"/>
                  </a:lnTo>
                  <a:lnTo>
                    <a:pt x="1801969" y="884957"/>
                  </a:lnTo>
                  <a:lnTo>
                    <a:pt x="1808035" y="874522"/>
                  </a:lnTo>
                  <a:lnTo>
                    <a:pt x="1822180" y="841454"/>
                  </a:lnTo>
                  <a:lnTo>
                    <a:pt x="1826895" y="806196"/>
                  </a:lnTo>
                  <a:lnTo>
                    <a:pt x="1822180" y="770937"/>
                  </a:lnTo>
                  <a:lnTo>
                    <a:pt x="1808035" y="737870"/>
                  </a:lnTo>
                  <a:lnTo>
                    <a:pt x="1583584" y="351744"/>
                  </a:lnTo>
                  <a:lnTo>
                    <a:pt x="1468326" y="153463"/>
                  </a:lnTo>
                  <a:lnTo>
                    <a:pt x="1425862" y="80412"/>
                  </a:lnTo>
                  <a:lnTo>
                    <a:pt x="1419796" y="69977"/>
                  </a:lnTo>
                  <a:lnTo>
                    <a:pt x="1398133" y="40772"/>
                  </a:lnTo>
                  <a:lnTo>
                    <a:pt x="1369742" y="18748"/>
                  </a:lnTo>
                  <a:lnTo>
                    <a:pt x="1336661" y="4843"/>
                  </a:lnTo>
                  <a:lnTo>
                    <a:pt x="1300924" y="0"/>
                  </a:lnTo>
                  <a:close/>
                </a:path>
              </a:pathLst>
            </a:custGeom>
            <a:ln w="63499">
              <a:solidFill>
                <a:srgbClr val="F1F1F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97379" y="2365248"/>
              <a:ext cx="2494787" cy="313944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97379" y="2365248"/>
              <a:ext cx="2494915" cy="3139440"/>
            </a:xfrm>
            <a:custGeom>
              <a:avLst/>
              <a:gdLst/>
              <a:ahLst/>
              <a:cxnLst/>
              <a:rect l="l" t="t" r="r" b="b"/>
              <a:pathLst>
                <a:path w="2494915" h="3139440">
                  <a:moveTo>
                    <a:pt x="494030" y="1087247"/>
                  </a:moveTo>
                  <a:lnTo>
                    <a:pt x="452342" y="1098486"/>
                  </a:lnTo>
                  <a:lnTo>
                    <a:pt x="421894" y="1129156"/>
                  </a:lnTo>
                  <a:lnTo>
                    <a:pt x="288339" y="1360215"/>
                  </a:lnTo>
                  <a:lnTo>
                    <a:pt x="219757" y="1478867"/>
                  </a:lnTo>
                  <a:lnTo>
                    <a:pt x="194490" y="1522581"/>
                  </a:lnTo>
                  <a:lnTo>
                    <a:pt x="190881" y="1528826"/>
                  </a:lnTo>
                  <a:lnTo>
                    <a:pt x="182379" y="1548606"/>
                  </a:lnTo>
                  <a:lnTo>
                    <a:pt x="179546" y="1569720"/>
                  </a:lnTo>
                  <a:lnTo>
                    <a:pt x="182379" y="1590833"/>
                  </a:lnTo>
                  <a:lnTo>
                    <a:pt x="190881" y="1610614"/>
                  </a:lnTo>
                  <a:lnTo>
                    <a:pt x="324435" y="1841672"/>
                  </a:lnTo>
                  <a:lnTo>
                    <a:pt x="393017" y="1960324"/>
                  </a:lnTo>
                  <a:lnTo>
                    <a:pt x="418284" y="2004038"/>
                  </a:lnTo>
                  <a:lnTo>
                    <a:pt x="421894" y="2010283"/>
                  </a:lnTo>
                  <a:lnTo>
                    <a:pt x="435308" y="2027761"/>
                  </a:lnTo>
                  <a:lnTo>
                    <a:pt x="452342" y="2040953"/>
                  </a:lnTo>
                  <a:lnTo>
                    <a:pt x="472186" y="2049287"/>
                  </a:lnTo>
                  <a:lnTo>
                    <a:pt x="494030" y="2052193"/>
                  </a:lnTo>
                  <a:lnTo>
                    <a:pt x="761799" y="2052193"/>
                  </a:lnTo>
                  <a:lnTo>
                    <a:pt x="899302" y="2052193"/>
                  </a:lnTo>
                  <a:lnTo>
                    <a:pt x="949961" y="2052193"/>
                  </a:lnTo>
                  <a:lnTo>
                    <a:pt x="957199" y="2052193"/>
                  </a:lnTo>
                  <a:lnTo>
                    <a:pt x="978542" y="2049287"/>
                  </a:lnTo>
                  <a:lnTo>
                    <a:pt x="998315" y="2040953"/>
                  </a:lnTo>
                  <a:lnTo>
                    <a:pt x="1015277" y="2027761"/>
                  </a:lnTo>
                  <a:lnTo>
                    <a:pt x="1028192" y="2010283"/>
                  </a:lnTo>
                  <a:lnTo>
                    <a:pt x="1162407" y="1779224"/>
                  </a:lnTo>
                  <a:lnTo>
                    <a:pt x="1231328" y="1660572"/>
                  </a:lnTo>
                  <a:lnTo>
                    <a:pt x="1256720" y="1616858"/>
                  </a:lnTo>
                  <a:lnTo>
                    <a:pt x="1260347" y="1610614"/>
                  </a:lnTo>
                  <a:lnTo>
                    <a:pt x="1268777" y="1590833"/>
                  </a:lnTo>
                  <a:lnTo>
                    <a:pt x="1271587" y="1569720"/>
                  </a:lnTo>
                  <a:lnTo>
                    <a:pt x="1268777" y="1548606"/>
                  </a:lnTo>
                  <a:lnTo>
                    <a:pt x="1260347" y="1528826"/>
                  </a:lnTo>
                  <a:lnTo>
                    <a:pt x="1126132" y="1297767"/>
                  </a:lnTo>
                  <a:lnTo>
                    <a:pt x="1057211" y="1179115"/>
                  </a:lnTo>
                  <a:lnTo>
                    <a:pt x="1031819" y="1135401"/>
                  </a:lnTo>
                  <a:lnTo>
                    <a:pt x="998315" y="1098486"/>
                  </a:lnTo>
                  <a:lnTo>
                    <a:pt x="957199" y="1087247"/>
                  </a:lnTo>
                  <a:lnTo>
                    <a:pt x="689429" y="1087247"/>
                  </a:lnTo>
                  <a:lnTo>
                    <a:pt x="551926" y="1087247"/>
                  </a:lnTo>
                  <a:lnTo>
                    <a:pt x="501267" y="1087247"/>
                  </a:lnTo>
                  <a:lnTo>
                    <a:pt x="494030" y="1087247"/>
                  </a:lnTo>
                  <a:close/>
                </a:path>
                <a:path w="2494915" h="3139440">
                  <a:moveTo>
                    <a:pt x="978026" y="0"/>
                  </a:moveTo>
                  <a:lnTo>
                    <a:pt x="1013078" y="0"/>
                  </a:lnTo>
                  <a:lnTo>
                    <a:pt x="1257553" y="0"/>
                  </a:lnTo>
                  <a:lnTo>
                    <a:pt x="2395347" y="0"/>
                  </a:lnTo>
                  <a:lnTo>
                    <a:pt x="2434030" y="7889"/>
                  </a:lnTo>
                  <a:lnTo>
                    <a:pt x="2465641" y="29400"/>
                  </a:lnTo>
                  <a:lnTo>
                    <a:pt x="2486965" y="61293"/>
                  </a:lnTo>
                  <a:lnTo>
                    <a:pt x="2494787" y="100329"/>
                  </a:lnTo>
                  <a:lnTo>
                    <a:pt x="2494787" y="1039749"/>
                  </a:lnTo>
                  <a:lnTo>
                    <a:pt x="2494787" y="2099691"/>
                  </a:lnTo>
                  <a:lnTo>
                    <a:pt x="2494787" y="3039110"/>
                  </a:lnTo>
                  <a:lnTo>
                    <a:pt x="2486965" y="3078146"/>
                  </a:lnTo>
                  <a:lnTo>
                    <a:pt x="2465641" y="3110039"/>
                  </a:lnTo>
                  <a:lnTo>
                    <a:pt x="2434030" y="3131550"/>
                  </a:lnTo>
                  <a:lnTo>
                    <a:pt x="2395347" y="3139440"/>
                  </a:lnTo>
                  <a:lnTo>
                    <a:pt x="1257553" y="3139440"/>
                  </a:lnTo>
                  <a:lnTo>
                    <a:pt x="1013078" y="3139440"/>
                  </a:lnTo>
                  <a:lnTo>
                    <a:pt x="938783" y="3139440"/>
                  </a:lnTo>
                  <a:lnTo>
                    <a:pt x="894714" y="3120898"/>
                  </a:lnTo>
                  <a:lnTo>
                    <a:pt x="838866" y="3077717"/>
                  </a:lnTo>
                  <a:lnTo>
                    <a:pt x="795019" y="3020441"/>
                  </a:lnTo>
                  <a:lnTo>
                    <a:pt x="700262" y="2856563"/>
                  </a:lnTo>
                  <a:lnTo>
                    <a:pt x="475212" y="2467354"/>
                  </a:lnTo>
                  <a:lnTo>
                    <a:pt x="36956" y="1709420"/>
                  </a:lnTo>
                  <a:lnTo>
                    <a:pt x="16425" y="1666833"/>
                  </a:lnTo>
                  <a:lnTo>
                    <a:pt x="4106" y="1621710"/>
                  </a:lnTo>
                  <a:lnTo>
                    <a:pt x="0" y="1575323"/>
                  </a:lnTo>
                  <a:lnTo>
                    <a:pt x="4106" y="1528948"/>
                  </a:lnTo>
                  <a:lnTo>
                    <a:pt x="16425" y="1483856"/>
                  </a:lnTo>
                  <a:lnTo>
                    <a:pt x="36956" y="1441322"/>
                  </a:lnTo>
                  <a:lnTo>
                    <a:pt x="48801" y="1420838"/>
                  </a:lnTo>
                  <a:lnTo>
                    <a:pt x="131714" y="1277445"/>
                  </a:lnTo>
                  <a:lnTo>
                    <a:pt x="356764" y="888236"/>
                  </a:lnTo>
                  <a:lnTo>
                    <a:pt x="795019" y="130301"/>
                  </a:lnTo>
                  <a:lnTo>
                    <a:pt x="826633" y="86048"/>
                  </a:lnTo>
                  <a:lnTo>
                    <a:pt x="865425" y="49450"/>
                  </a:lnTo>
                  <a:lnTo>
                    <a:pt x="910195" y="21306"/>
                  </a:lnTo>
                  <a:lnTo>
                    <a:pt x="959738" y="2412"/>
                  </a:lnTo>
                  <a:lnTo>
                    <a:pt x="978026" y="0"/>
                  </a:lnTo>
                  <a:close/>
                </a:path>
              </a:pathLst>
            </a:custGeom>
            <a:ln w="317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916679" y="4962144"/>
              <a:ext cx="475615" cy="425450"/>
            </a:xfrm>
            <a:custGeom>
              <a:avLst/>
              <a:gdLst/>
              <a:ahLst/>
              <a:cxnLst/>
              <a:rect l="l" t="t" r="r" b="b"/>
              <a:pathLst>
                <a:path w="475614" h="425450">
                  <a:moveTo>
                    <a:pt x="475488" y="0"/>
                  </a:moveTo>
                  <a:lnTo>
                    <a:pt x="0" y="0"/>
                  </a:lnTo>
                  <a:lnTo>
                    <a:pt x="475488" y="425195"/>
                  </a:lnTo>
                  <a:lnTo>
                    <a:pt x="475488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16679" y="4962144"/>
              <a:ext cx="475615" cy="425450"/>
            </a:xfrm>
            <a:custGeom>
              <a:avLst/>
              <a:gdLst/>
              <a:ahLst/>
              <a:cxnLst/>
              <a:rect l="l" t="t" r="r" b="b"/>
              <a:pathLst>
                <a:path w="475614" h="425450">
                  <a:moveTo>
                    <a:pt x="0" y="0"/>
                  </a:moveTo>
                  <a:lnTo>
                    <a:pt x="475488" y="425195"/>
                  </a:lnTo>
                  <a:lnTo>
                    <a:pt x="475488" y="0"/>
                  </a:lnTo>
                  <a:lnTo>
                    <a:pt x="0" y="0"/>
                  </a:lnTo>
                  <a:close/>
                </a:path>
              </a:pathLst>
            </a:custGeom>
            <a:ln w="3175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66388" y="1816607"/>
              <a:ext cx="4459223" cy="3147060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3866388" y="1816607"/>
              <a:ext cx="4459605" cy="3147060"/>
            </a:xfrm>
            <a:custGeom>
              <a:avLst/>
              <a:gdLst/>
              <a:ahLst/>
              <a:cxnLst/>
              <a:rect l="l" t="t" r="r" b="b"/>
              <a:pathLst>
                <a:path w="4459605" h="3147060">
                  <a:moveTo>
                    <a:pt x="0" y="67309"/>
                  </a:moveTo>
                  <a:lnTo>
                    <a:pt x="5284" y="41094"/>
                  </a:lnTo>
                  <a:lnTo>
                    <a:pt x="19700" y="19700"/>
                  </a:lnTo>
                  <a:lnTo>
                    <a:pt x="41094" y="5284"/>
                  </a:lnTo>
                  <a:lnTo>
                    <a:pt x="67310" y="0"/>
                  </a:lnTo>
                  <a:lnTo>
                    <a:pt x="4391914" y="0"/>
                  </a:lnTo>
                  <a:lnTo>
                    <a:pt x="4418129" y="5284"/>
                  </a:lnTo>
                  <a:lnTo>
                    <a:pt x="4439523" y="19700"/>
                  </a:lnTo>
                  <a:lnTo>
                    <a:pt x="4453939" y="41094"/>
                  </a:lnTo>
                  <a:lnTo>
                    <a:pt x="4459223" y="67309"/>
                  </a:lnTo>
                  <a:lnTo>
                    <a:pt x="4459223" y="3079749"/>
                  </a:lnTo>
                  <a:lnTo>
                    <a:pt x="4453939" y="3105965"/>
                  </a:lnTo>
                  <a:lnTo>
                    <a:pt x="4439523" y="3127359"/>
                  </a:lnTo>
                  <a:lnTo>
                    <a:pt x="4418129" y="3141775"/>
                  </a:lnTo>
                  <a:lnTo>
                    <a:pt x="4391914" y="3147060"/>
                  </a:lnTo>
                  <a:lnTo>
                    <a:pt x="67310" y="3147060"/>
                  </a:lnTo>
                  <a:lnTo>
                    <a:pt x="41094" y="3141775"/>
                  </a:lnTo>
                  <a:lnTo>
                    <a:pt x="19700" y="3127359"/>
                  </a:lnTo>
                  <a:lnTo>
                    <a:pt x="5284" y="3105965"/>
                  </a:lnTo>
                  <a:lnTo>
                    <a:pt x="0" y="3079749"/>
                  </a:lnTo>
                  <a:lnTo>
                    <a:pt x="0" y="67309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053585" y="1857501"/>
            <a:ext cx="3526154" cy="1296035"/>
          </a:xfrm>
          <a:prstGeom prst="rect">
            <a:avLst/>
          </a:prstGeom>
        </p:spPr>
        <p:txBody>
          <a:bodyPr vert="horz" wrap="square" lIns="0" tIns="267335" rIns="0" bIns="0" rtlCol="0">
            <a:spAutoFit/>
          </a:bodyPr>
          <a:lstStyle/>
          <a:p>
            <a:pPr marL="12700" marR="5080">
              <a:lnSpc>
                <a:spcPct val="66600"/>
              </a:lnSpc>
              <a:spcBef>
                <a:spcPts val="2105"/>
              </a:spcBef>
            </a:pPr>
            <a:r>
              <a:rPr sz="5000" b="1" spc="-305" dirty="0">
                <a:solidFill>
                  <a:srgbClr val="F1F1F1"/>
                </a:solidFill>
                <a:latin typeface="Corbel"/>
                <a:cs typeface="Corbel"/>
              </a:rPr>
              <a:t>L</a:t>
            </a:r>
            <a:r>
              <a:rPr sz="5000" b="1" spc="-300" dirty="0">
                <a:solidFill>
                  <a:srgbClr val="F1F1F1"/>
                </a:solidFill>
                <a:latin typeface="Corbel"/>
                <a:cs typeface="Corbel"/>
              </a:rPr>
              <a:t>oc</a:t>
            </a:r>
            <a:r>
              <a:rPr sz="5000" b="1" spc="-295" dirty="0">
                <a:solidFill>
                  <a:srgbClr val="F1F1F1"/>
                </a:solidFill>
                <a:latin typeface="Corbel"/>
                <a:cs typeface="Corbel"/>
              </a:rPr>
              <a:t>a</a:t>
            </a:r>
            <a:r>
              <a:rPr sz="5000" b="1" dirty="0">
                <a:solidFill>
                  <a:srgbClr val="F1F1F1"/>
                </a:solidFill>
                <a:latin typeface="Corbel"/>
                <a:cs typeface="Corbel"/>
              </a:rPr>
              <a:t>l</a:t>
            </a:r>
            <a:r>
              <a:rPr sz="5000" b="1" spc="-630" dirty="0">
                <a:solidFill>
                  <a:srgbClr val="F1F1F1"/>
                </a:solidFill>
                <a:latin typeface="Corbel"/>
                <a:cs typeface="Corbel"/>
              </a:rPr>
              <a:t> </a:t>
            </a:r>
            <a:r>
              <a:rPr sz="5000" b="1" spc="-300" dirty="0">
                <a:solidFill>
                  <a:srgbClr val="F1F1F1"/>
                </a:solidFill>
                <a:latin typeface="Corbel"/>
                <a:cs typeface="Corbel"/>
              </a:rPr>
              <a:t>Bi</a:t>
            </a:r>
            <a:r>
              <a:rPr sz="5000" b="1" spc="-305" dirty="0">
                <a:solidFill>
                  <a:srgbClr val="F1F1F1"/>
                </a:solidFill>
                <a:latin typeface="Corbel"/>
                <a:cs typeface="Corbel"/>
              </a:rPr>
              <a:t>n</a:t>
            </a:r>
            <a:r>
              <a:rPr sz="5000" b="1" spc="-295" dirty="0">
                <a:solidFill>
                  <a:srgbClr val="F1F1F1"/>
                </a:solidFill>
                <a:latin typeface="Corbel"/>
                <a:cs typeface="Corbel"/>
              </a:rPr>
              <a:t>a</a:t>
            </a:r>
            <a:r>
              <a:rPr sz="5000" b="1" spc="-300" dirty="0">
                <a:solidFill>
                  <a:srgbClr val="F1F1F1"/>
                </a:solidFill>
                <a:latin typeface="Corbel"/>
                <a:cs typeface="Corbel"/>
              </a:rPr>
              <a:t>r</a:t>
            </a:r>
            <a:r>
              <a:rPr sz="5000" b="1" dirty="0">
                <a:solidFill>
                  <a:srgbClr val="F1F1F1"/>
                </a:solidFill>
                <a:latin typeface="Corbel"/>
                <a:cs typeface="Corbel"/>
              </a:rPr>
              <a:t>y  </a:t>
            </a:r>
            <a:r>
              <a:rPr sz="5000" b="1" spc="-310" dirty="0">
                <a:solidFill>
                  <a:srgbClr val="F1F1F1"/>
                </a:solidFill>
                <a:latin typeface="Corbel"/>
                <a:cs typeface="Corbel"/>
              </a:rPr>
              <a:t>P</a:t>
            </a:r>
            <a:r>
              <a:rPr sz="5000" b="1" spc="-300" dirty="0">
                <a:solidFill>
                  <a:srgbClr val="F1F1F1"/>
                </a:solidFill>
                <a:latin typeface="Corbel"/>
                <a:cs typeface="Corbel"/>
              </a:rPr>
              <a:t>a</a:t>
            </a:r>
            <a:r>
              <a:rPr sz="5000" b="1" spc="-305" dirty="0">
                <a:solidFill>
                  <a:srgbClr val="F1F1F1"/>
                </a:solidFill>
                <a:latin typeface="Corbel"/>
                <a:cs typeface="Corbel"/>
              </a:rPr>
              <a:t>tt</a:t>
            </a:r>
            <a:r>
              <a:rPr sz="5000" b="1" spc="-300" dirty="0">
                <a:solidFill>
                  <a:srgbClr val="F1F1F1"/>
                </a:solidFill>
                <a:latin typeface="Corbel"/>
                <a:cs typeface="Corbel"/>
              </a:rPr>
              <a:t>er</a:t>
            </a:r>
            <a:r>
              <a:rPr sz="5000" b="1" spc="-305" dirty="0">
                <a:solidFill>
                  <a:srgbClr val="F1F1F1"/>
                </a:solidFill>
                <a:latin typeface="Corbel"/>
                <a:cs typeface="Corbel"/>
              </a:rPr>
              <a:t>n</a:t>
            </a:r>
            <a:r>
              <a:rPr sz="5000" b="1" dirty="0">
                <a:solidFill>
                  <a:srgbClr val="F1F1F1"/>
                </a:solidFill>
                <a:latin typeface="Corbel"/>
                <a:cs typeface="Corbel"/>
              </a:rPr>
              <a:t>s</a:t>
            </a:r>
            <a:r>
              <a:rPr sz="5000" b="1" spc="-610" dirty="0">
                <a:solidFill>
                  <a:srgbClr val="F1F1F1"/>
                </a:solidFill>
                <a:latin typeface="Corbel"/>
                <a:cs typeface="Corbel"/>
              </a:rPr>
              <a:t> </a:t>
            </a:r>
            <a:r>
              <a:rPr sz="5000" b="1" spc="-310" dirty="0">
                <a:solidFill>
                  <a:srgbClr val="F1F1F1"/>
                </a:solidFill>
                <a:latin typeface="Corbel"/>
                <a:cs typeface="Corbel"/>
              </a:rPr>
              <a:t>(</a:t>
            </a:r>
            <a:r>
              <a:rPr sz="5000" b="1" spc="-305" dirty="0">
                <a:solidFill>
                  <a:srgbClr val="F1F1F1"/>
                </a:solidFill>
                <a:latin typeface="Corbel"/>
                <a:cs typeface="Corbel"/>
              </a:rPr>
              <a:t>LB</a:t>
            </a:r>
            <a:r>
              <a:rPr sz="5000" b="1" spc="-310" dirty="0">
                <a:solidFill>
                  <a:srgbClr val="F1F1F1"/>
                </a:solidFill>
                <a:latin typeface="Corbel"/>
                <a:cs typeface="Corbel"/>
              </a:rPr>
              <a:t>P</a:t>
            </a:r>
            <a:r>
              <a:rPr sz="5000" b="1" dirty="0">
                <a:solidFill>
                  <a:srgbClr val="F1F1F1"/>
                </a:solidFill>
                <a:latin typeface="Corbel"/>
                <a:cs typeface="Corbel"/>
              </a:rPr>
              <a:t>)</a:t>
            </a:r>
            <a:endParaRPr sz="5000">
              <a:latin typeface="Corbel"/>
              <a:cs typeface="Corbe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17" name="object 17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46056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Local</a:t>
            </a:r>
            <a:r>
              <a:rPr spc="-30" dirty="0"/>
              <a:t> </a:t>
            </a:r>
            <a:r>
              <a:rPr spc="-5" dirty="0"/>
              <a:t>Binary</a:t>
            </a:r>
            <a:r>
              <a:rPr spc="-35" dirty="0"/>
              <a:t> </a:t>
            </a:r>
            <a:r>
              <a:rPr spc="-5" dirty="0"/>
              <a:t>Patterns</a:t>
            </a:r>
            <a:r>
              <a:rPr spc="-15" dirty="0"/>
              <a:t> </a:t>
            </a:r>
            <a:r>
              <a:rPr spc="-5" dirty="0"/>
              <a:t>(LBP)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9506" y="1451558"/>
            <a:ext cx="5247005" cy="3329940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79400" marR="198120" indent="-266700" algn="just">
              <a:lnSpc>
                <a:spcPct val="90000"/>
              </a:lnSpc>
              <a:spcBef>
                <a:spcPts val="345"/>
              </a:spcBef>
              <a:buFont typeface="Arial MT"/>
              <a:buChar char="•"/>
              <a:tabLst>
                <a:tab pos="279400" algn="l"/>
              </a:tabLst>
            </a:pP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Local</a:t>
            </a:r>
            <a:r>
              <a:rPr sz="2000" spc="-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Binary</a:t>
            </a:r>
            <a:r>
              <a:rPr sz="20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 Light"/>
                <a:cs typeface="Calibri Light"/>
              </a:rPr>
              <a:t>Pattern</a:t>
            </a:r>
            <a:r>
              <a:rPr sz="20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(LBP)</a:t>
            </a:r>
            <a:r>
              <a:rPr sz="20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didefinisikan</a:t>
            </a:r>
            <a:r>
              <a:rPr sz="20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sebagai </a:t>
            </a:r>
            <a:r>
              <a:rPr sz="2000" spc="-4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ukuran tekstur gray-scale invarian,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berasal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dari </a:t>
            </a:r>
            <a:r>
              <a:rPr sz="2000" spc="-4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definisi</a:t>
            </a:r>
            <a:r>
              <a:rPr sz="2000" spc="-4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umum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 tekstur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di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 daerah</a:t>
            </a:r>
            <a:r>
              <a:rPr sz="20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30" dirty="0">
                <a:solidFill>
                  <a:srgbClr val="404040"/>
                </a:solidFill>
                <a:latin typeface="Calibri Light"/>
                <a:cs typeface="Calibri Light"/>
              </a:rPr>
              <a:t>sekitar.</a:t>
            </a:r>
            <a:endParaRPr sz="2000">
              <a:latin typeface="Calibri Light"/>
              <a:cs typeface="Calibri Light"/>
            </a:endParaRPr>
          </a:p>
          <a:p>
            <a:pPr marL="279400" marR="193675" indent="-266700">
              <a:lnSpc>
                <a:spcPts val="2160"/>
              </a:lnSpc>
              <a:spcBef>
                <a:spcPts val="1030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Operator</a:t>
            </a:r>
            <a:r>
              <a:rPr sz="20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LBP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 dapat</a:t>
            </a:r>
            <a:r>
              <a:rPr sz="2000" spc="-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dilihat</a:t>
            </a:r>
            <a:r>
              <a:rPr sz="20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sebagai</a:t>
            </a:r>
            <a:r>
              <a:rPr sz="2000" spc="-4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pendekatan </a:t>
            </a:r>
            <a:r>
              <a:rPr sz="2000" spc="-43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kesatuan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dengan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model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statistik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dan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struktur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tradisional</a:t>
            </a:r>
            <a:r>
              <a:rPr sz="20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berbeda</a:t>
            </a:r>
            <a:r>
              <a:rPr sz="20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dari</a:t>
            </a:r>
            <a:r>
              <a:rPr sz="2000" spc="-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analisis</a:t>
            </a:r>
            <a:r>
              <a:rPr sz="20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35" dirty="0">
                <a:solidFill>
                  <a:srgbClr val="404040"/>
                </a:solidFill>
                <a:latin typeface="Calibri Light"/>
                <a:cs typeface="Calibri Light"/>
              </a:rPr>
              <a:t>tekstur.</a:t>
            </a:r>
            <a:endParaRPr sz="2000">
              <a:latin typeface="Calibri Light"/>
              <a:cs typeface="Calibri Light"/>
            </a:endParaRPr>
          </a:p>
          <a:p>
            <a:pPr marL="279400" marR="5080" indent="-266700">
              <a:lnSpc>
                <a:spcPts val="2160"/>
              </a:lnSpc>
              <a:spcBef>
                <a:spcPts val="1010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Secara</a:t>
            </a:r>
            <a:r>
              <a:rPr sz="2000" spc="-5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sederhana,</a:t>
            </a:r>
            <a:r>
              <a:rPr sz="2000" spc="-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LBP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adalah</a:t>
            </a:r>
            <a:r>
              <a:rPr sz="20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sebuah</a:t>
            </a:r>
            <a:r>
              <a:rPr sz="20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Calibri Light"/>
                <a:cs typeface="Calibri Light"/>
              </a:rPr>
              <a:t>kode</a:t>
            </a:r>
            <a:r>
              <a:rPr sz="2000" spc="-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biner </a:t>
            </a:r>
            <a:r>
              <a:rPr sz="2000" spc="-43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yang menggambarkan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pola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tekstur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lokal. Hal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ini </a:t>
            </a:r>
            <a:r>
              <a:rPr sz="20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dibangun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dengan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lingkungan batas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dengan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nilai </a:t>
            </a:r>
            <a:r>
              <a:rPr sz="20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abu-abu dari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pusatnya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(Ahonen,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Hadid,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&amp; </a:t>
            </a:r>
            <a:r>
              <a:rPr sz="20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Pietikainen,</a:t>
            </a:r>
            <a:r>
              <a:rPr sz="2000" spc="-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2004,</a:t>
            </a:r>
            <a:r>
              <a:rPr sz="2000" spc="-4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pp.</a:t>
            </a:r>
            <a:r>
              <a:rPr sz="20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2-3).</a:t>
            </a:r>
            <a:endParaRPr sz="2000">
              <a:latin typeface="Calibri Light"/>
              <a:cs typeface="Calibri Ligh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33940" y="1836420"/>
            <a:ext cx="4904295" cy="433425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15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46056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Local</a:t>
            </a:r>
            <a:r>
              <a:rPr spc="-30" dirty="0"/>
              <a:t> </a:t>
            </a:r>
            <a:r>
              <a:rPr spc="-5" dirty="0"/>
              <a:t>Binary</a:t>
            </a:r>
            <a:r>
              <a:rPr spc="-35" dirty="0"/>
              <a:t> </a:t>
            </a:r>
            <a:r>
              <a:rPr spc="-5" dirty="0"/>
              <a:t>Patterns</a:t>
            </a:r>
            <a:r>
              <a:rPr spc="-15" dirty="0"/>
              <a:t> </a:t>
            </a:r>
            <a:r>
              <a:rPr spc="-5" dirty="0"/>
              <a:t>(LBP)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9506" y="1451558"/>
            <a:ext cx="5475605" cy="431863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79400" marR="56515" indent="-266700">
              <a:lnSpc>
                <a:spcPct val="90000"/>
              </a:lnSpc>
              <a:spcBef>
                <a:spcPts val="345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LBP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adalah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operator tekstur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yang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sederhana dan </a:t>
            </a:r>
            <a:r>
              <a:rPr sz="20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sangat</a:t>
            </a:r>
            <a:r>
              <a:rPr sz="2000" spc="-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efisien</a:t>
            </a:r>
            <a:r>
              <a:rPr sz="2000" spc="-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dengan</a:t>
            </a:r>
            <a:r>
              <a:rPr sz="2000" spc="-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 Light"/>
                <a:cs typeface="Calibri Light"/>
              </a:rPr>
              <a:t>cara</a:t>
            </a:r>
            <a:r>
              <a:rPr sz="2000" spc="-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memberikan</a:t>
            </a:r>
            <a:r>
              <a:rPr sz="2000" spc="-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label</a:t>
            </a:r>
            <a:r>
              <a:rPr sz="20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pada </a:t>
            </a:r>
            <a:r>
              <a:rPr sz="2000" spc="-4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piksel dengan melakukan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pengambangan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(</a:t>
            </a:r>
            <a:r>
              <a:rPr sz="2000" i="1" dirty="0">
                <a:solidFill>
                  <a:srgbClr val="404040"/>
                </a:solidFill>
                <a:latin typeface="Calibri Light"/>
                <a:cs typeface="Calibri Light"/>
              </a:rPr>
              <a:t>thresholding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) pada setiap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piksel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tetangga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dan </a:t>
            </a:r>
            <a:r>
              <a:rPr sz="20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mempertimbangkan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hasilnya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sebagai bilangan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35" dirty="0">
                <a:solidFill>
                  <a:srgbClr val="404040"/>
                </a:solidFill>
                <a:latin typeface="Calibri Light"/>
                <a:cs typeface="Calibri Light"/>
              </a:rPr>
              <a:t>biner.</a:t>
            </a:r>
            <a:endParaRPr sz="2000">
              <a:latin typeface="Calibri Light"/>
              <a:cs typeface="Calibri Light"/>
            </a:endParaRPr>
          </a:p>
          <a:p>
            <a:pPr marL="279400" marR="219075" indent="-266700">
              <a:lnSpc>
                <a:spcPts val="2160"/>
              </a:lnSpc>
              <a:spcBef>
                <a:spcPts val="1030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LBP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menggunakan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citra </a:t>
            </a:r>
            <a:r>
              <a:rPr sz="2000" spc="-15" dirty="0">
                <a:solidFill>
                  <a:srgbClr val="404040"/>
                </a:solidFill>
                <a:latin typeface="Calibri Light"/>
                <a:cs typeface="Calibri Light"/>
              </a:rPr>
              <a:t>grayscale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dengan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 Light"/>
                <a:cs typeface="Calibri Light"/>
              </a:rPr>
              <a:t>ketetanggaan</a:t>
            </a:r>
            <a:r>
              <a:rPr sz="20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3x3,</a:t>
            </a:r>
            <a:r>
              <a:rPr sz="20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dimana</a:t>
            </a:r>
            <a:r>
              <a:rPr sz="20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nilai</a:t>
            </a:r>
            <a:r>
              <a:rPr sz="2000" spc="-4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piksel</a:t>
            </a:r>
            <a:r>
              <a:rPr sz="20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pada</a:t>
            </a:r>
            <a:r>
              <a:rPr sz="20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posisi </a:t>
            </a:r>
            <a:r>
              <a:rPr sz="2000" spc="-43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tengah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digunakan sebagai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ambang </a:t>
            </a:r>
            <a:r>
              <a:rPr sz="2000" i="1" dirty="0">
                <a:solidFill>
                  <a:srgbClr val="404040"/>
                </a:solidFill>
                <a:latin typeface="Calibri Light"/>
                <a:cs typeface="Calibri Light"/>
              </a:rPr>
              <a:t>threshold. </a:t>
            </a:r>
            <a:r>
              <a:rPr sz="2000" i="1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Piksel-piksel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tetangga kemudian dilakukan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binerisasi</a:t>
            </a:r>
            <a:r>
              <a:rPr sz="20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dengan</a:t>
            </a:r>
            <a:r>
              <a:rPr sz="20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 Light"/>
                <a:cs typeface="Calibri Light"/>
              </a:rPr>
              <a:t>ketentuan</a:t>
            </a:r>
            <a:r>
              <a:rPr sz="2000" spc="-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:</a:t>
            </a:r>
            <a:endParaRPr sz="2000">
              <a:latin typeface="Calibri Light"/>
              <a:cs typeface="Calibri Light"/>
            </a:endParaRPr>
          </a:p>
          <a:p>
            <a:pPr marL="554990" marR="122555" lvl="1" indent="-276225">
              <a:lnSpc>
                <a:spcPts val="1939"/>
              </a:lnSpc>
              <a:spcBef>
                <a:spcPts val="515"/>
              </a:spcBef>
              <a:buFont typeface="Arial MT"/>
              <a:buChar char="•"/>
              <a:tabLst>
                <a:tab pos="554990" algn="l"/>
                <a:tab pos="555625" algn="l"/>
              </a:tabLst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Apabila nilai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piksel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tetangga</a:t>
            </a:r>
            <a:r>
              <a:rPr sz="1800" spc="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lebih 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kecil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dibandingkan </a:t>
            </a:r>
            <a:r>
              <a:rPr sz="1800" spc="-39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dengan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i="1" spc="-5" dirty="0">
                <a:solidFill>
                  <a:srgbClr val="404040"/>
                </a:solidFill>
                <a:latin typeface="Calibri Light"/>
                <a:cs typeface="Calibri Light"/>
              </a:rPr>
              <a:t>threshold</a:t>
            </a:r>
            <a:r>
              <a:rPr sz="1800" i="1" spc="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maka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akan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bernilai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0</a:t>
            </a:r>
            <a:endParaRPr sz="1800">
              <a:latin typeface="Calibri Light"/>
              <a:cs typeface="Calibri Light"/>
            </a:endParaRPr>
          </a:p>
          <a:p>
            <a:pPr marL="554990" lvl="1" indent="-276225">
              <a:lnSpc>
                <a:spcPts val="2050"/>
              </a:lnSpc>
              <a:spcBef>
                <a:spcPts val="265"/>
              </a:spcBef>
              <a:buFont typeface="Arial MT"/>
              <a:buChar char="•"/>
              <a:tabLst>
                <a:tab pos="554990" algn="l"/>
                <a:tab pos="555625" algn="l"/>
              </a:tabLst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Apabila nilai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piksel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tetangga</a:t>
            </a:r>
            <a:r>
              <a:rPr sz="1800" spc="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lebih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besar/sama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dengan</a:t>
            </a:r>
            <a:endParaRPr sz="1800">
              <a:latin typeface="Calibri Light"/>
              <a:cs typeface="Calibri Light"/>
            </a:endParaRPr>
          </a:p>
          <a:p>
            <a:pPr marL="554990">
              <a:lnSpc>
                <a:spcPts val="2050"/>
              </a:lnSpc>
            </a:pPr>
            <a:r>
              <a:rPr sz="1800" i="1" spc="-5" dirty="0">
                <a:solidFill>
                  <a:srgbClr val="404040"/>
                </a:solidFill>
                <a:latin typeface="Calibri Light"/>
                <a:cs typeface="Calibri Light"/>
              </a:rPr>
              <a:t>threshold</a:t>
            </a:r>
            <a:r>
              <a:rPr sz="1800" i="1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maka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akan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bernilai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1</a:t>
            </a:r>
            <a:endParaRPr sz="1800">
              <a:latin typeface="Calibri Light"/>
              <a:cs typeface="Calibri Ligh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33940" y="1836420"/>
            <a:ext cx="4904295" cy="433425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46056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Local</a:t>
            </a:r>
            <a:r>
              <a:rPr spc="-30" dirty="0"/>
              <a:t> </a:t>
            </a:r>
            <a:r>
              <a:rPr spc="-5" dirty="0"/>
              <a:t>Binary</a:t>
            </a:r>
            <a:r>
              <a:rPr spc="-35" dirty="0"/>
              <a:t> </a:t>
            </a:r>
            <a:r>
              <a:rPr spc="-5" dirty="0"/>
              <a:t>Patterns</a:t>
            </a:r>
            <a:r>
              <a:rPr spc="-15" dirty="0"/>
              <a:t> </a:t>
            </a:r>
            <a:r>
              <a:rPr spc="-5" dirty="0"/>
              <a:t>(LBP)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1406" y="2656077"/>
            <a:ext cx="5532755" cy="210375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17500" marR="55880" indent="-266700">
              <a:lnSpc>
                <a:spcPct val="90000"/>
              </a:lnSpc>
              <a:spcBef>
                <a:spcPts val="340"/>
              </a:spcBef>
              <a:buFont typeface="Arial MT"/>
              <a:buChar char="•"/>
              <a:tabLst>
                <a:tab pos="316865" algn="l"/>
                <a:tab pos="317500" algn="l"/>
              </a:tabLst>
            </a:pP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Setelah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itu binerisasi pada setiap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piksel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dikalikan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 dengan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nilai bobot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yang telah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ditentukan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pada </a:t>
            </a:r>
            <a:r>
              <a:rPr sz="20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piksel</a:t>
            </a:r>
            <a:r>
              <a:rPr sz="2000" spc="-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yang</a:t>
            </a:r>
            <a:r>
              <a:rPr sz="2000" spc="-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bersesuaian,</a:t>
            </a:r>
            <a:r>
              <a:rPr sz="20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yakni</a:t>
            </a:r>
            <a:r>
              <a:rPr sz="2000" spc="-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dikalikan</a:t>
            </a:r>
            <a:r>
              <a:rPr sz="20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dengan</a:t>
            </a:r>
            <a:r>
              <a:rPr sz="2000" spc="-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2</a:t>
            </a:r>
            <a:r>
              <a:rPr sz="1800" baseline="25462" dirty="0">
                <a:solidFill>
                  <a:srgbClr val="404040"/>
                </a:solidFill>
                <a:latin typeface="Calibri Light"/>
                <a:cs typeface="Calibri Light"/>
              </a:rPr>
              <a:t>n</a:t>
            </a:r>
            <a:r>
              <a:rPr sz="1800" spc="7" baseline="25462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. </a:t>
            </a:r>
            <a:r>
              <a:rPr sz="2000" spc="-434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Hasil</a:t>
            </a:r>
            <a:r>
              <a:rPr sz="2000" spc="-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perkalian</a:t>
            </a:r>
            <a:r>
              <a:rPr sz="20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kemudian</a:t>
            </a:r>
            <a:r>
              <a:rPr sz="2000" spc="-3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dilakukan</a:t>
            </a:r>
            <a:r>
              <a:rPr sz="2000" spc="-4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penjumlahan</a:t>
            </a:r>
            <a:endParaRPr sz="2000">
              <a:latin typeface="Calibri Light"/>
              <a:cs typeface="Calibri Light"/>
            </a:endParaRPr>
          </a:p>
          <a:p>
            <a:pPr marL="317500" marR="119380" indent="-266700">
              <a:lnSpc>
                <a:spcPts val="2160"/>
              </a:lnSpc>
              <a:spcBef>
                <a:spcPts val="1030"/>
              </a:spcBef>
              <a:buFont typeface="Arial MT"/>
              <a:buChar char="•"/>
              <a:tabLst>
                <a:tab pos="316865" algn="l"/>
                <a:tab pos="317500" algn="l"/>
              </a:tabLst>
            </a:pP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Keuntungan metode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LBP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yaitu variasi untuk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 perubahan</a:t>
            </a:r>
            <a:r>
              <a:rPr sz="2000" spc="-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Calibri Light"/>
                <a:cs typeface="Calibri Light"/>
              </a:rPr>
              <a:t>tingkat</a:t>
            </a:r>
            <a:r>
              <a:rPr sz="20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abu-abu</a:t>
            </a:r>
            <a:r>
              <a:rPr sz="20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monoton</a:t>
            </a:r>
            <a:r>
              <a:rPr sz="20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dirty="0">
                <a:solidFill>
                  <a:srgbClr val="404040"/>
                </a:solidFill>
                <a:latin typeface="Calibri Light"/>
                <a:cs typeface="Calibri Light"/>
              </a:rPr>
              <a:t>dan</a:t>
            </a:r>
            <a:r>
              <a:rPr sz="2000" spc="-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Calibri Light"/>
                <a:cs typeface="Calibri Light"/>
              </a:rPr>
              <a:t>efisiensi </a:t>
            </a:r>
            <a:r>
              <a:rPr sz="2000" spc="-44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Calibri Light"/>
                <a:cs typeface="Calibri Light"/>
              </a:rPr>
              <a:t>komputasi</a:t>
            </a:r>
            <a:endParaRPr sz="2000">
              <a:latin typeface="Calibri Light"/>
              <a:cs typeface="Calibri Ligh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33940" y="1836420"/>
            <a:ext cx="4904295" cy="4334256"/>
          </a:xfrm>
          <a:prstGeom prst="rect">
            <a:avLst/>
          </a:prstGeom>
        </p:spPr>
      </p:pic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17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46056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Local</a:t>
            </a:r>
            <a:r>
              <a:rPr spc="-30" dirty="0"/>
              <a:t> </a:t>
            </a:r>
            <a:r>
              <a:rPr spc="-5" dirty="0"/>
              <a:t>Binary</a:t>
            </a:r>
            <a:r>
              <a:rPr spc="-35" dirty="0"/>
              <a:t> </a:t>
            </a:r>
            <a:r>
              <a:rPr spc="-5" dirty="0"/>
              <a:t>Patterns</a:t>
            </a:r>
            <a:r>
              <a:rPr spc="-15" dirty="0"/>
              <a:t> </a:t>
            </a:r>
            <a:r>
              <a:rPr spc="-5" dirty="0"/>
              <a:t>(LBP)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9506" y="1612138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0806" y="1474419"/>
            <a:ext cx="15474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aseline="-33950" dirty="0">
                <a:solidFill>
                  <a:srgbClr val="404040"/>
                </a:solidFill>
                <a:latin typeface="Cambria Math"/>
                <a:cs typeface="Cambria Math"/>
              </a:rPr>
              <a:t>𝑠</a:t>
            </a:r>
            <a:r>
              <a:rPr sz="2700" spc="60" baseline="-3395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700" baseline="-33950" dirty="0">
                <a:solidFill>
                  <a:srgbClr val="404040"/>
                </a:solidFill>
                <a:latin typeface="Cambria Math"/>
                <a:cs typeface="Cambria Math"/>
              </a:rPr>
              <a:t>𝑥</a:t>
            </a:r>
            <a:r>
              <a:rPr sz="2700" spc="247" baseline="-3395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700" baseline="-33950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2700" spc="157" baseline="-3395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700" spc="-1357" baseline="-33950" dirty="0">
                <a:solidFill>
                  <a:srgbClr val="404040"/>
                </a:solidFill>
                <a:latin typeface="Cambria Math"/>
                <a:cs typeface="Cambria Math"/>
              </a:rPr>
              <a:t>ቊ</a:t>
            </a:r>
            <a:r>
              <a:rPr sz="1800" spc="-5" dirty="0">
                <a:solidFill>
                  <a:srgbClr val="404040"/>
                </a:solidFill>
                <a:latin typeface="Cambria Math"/>
                <a:cs typeface="Cambria Math"/>
              </a:rPr>
              <a:t>1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,</a:t>
            </a:r>
            <a:r>
              <a:rPr sz="1800" spc="-9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𝑥</a:t>
            </a:r>
            <a:r>
              <a:rPr sz="1800" spc="16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≥</a:t>
            </a:r>
            <a:r>
              <a:rPr sz="1800" spc="10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0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90269" y="1743202"/>
            <a:ext cx="792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404040"/>
                </a:solidFill>
                <a:latin typeface="Cambria Math"/>
                <a:cs typeface="Cambria Math"/>
              </a:rPr>
              <a:t>0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,</a:t>
            </a:r>
            <a:r>
              <a:rPr sz="1800" spc="-9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𝑥</a:t>
            </a:r>
            <a:r>
              <a:rPr sz="1800" spc="16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&lt;</a:t>
            </a:r>
            <a:r>
              <a:rPr sz="1800" spc="10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0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1406" y="2177541"/>
            <a:ext cx="4887595" cy="1097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indent="-266700">
              <a:lnSpc>
                <a:spcPts val="1595"/>
              </a:lnSpc>
              <a:spcBef>
                <a:spcPts val="100"/>
              </a:spcBef>
              <a:buFont typeface="Arial MT"/>
              <a:buChar char="•"/>
              <a:tabLst>
                <a:tab pos="316865" algn="l"/>
                <a:tab pos="317500" algn="l"/>
              </a:tabLst>
            </a:pPr>
            <a:r>
              <a:rPr sz="1800" spc="-15" dirty="0">
                <a:solidFill>
                  <a:srgbClr val="404040"/>
                </a:solidFill>
                <a:latin typeface="Cambria Math"/>
                <a:cs typeface="Cambria Math"/>
              </a:rPr>
              <a:t>𝐿𝐵𝑃</a:t>
            </a:r>
            <a:r>
              <a:rPr sz="1950" spc="-22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𝑃,𝑅</a:t>
            </a:r>
            <a:r>
              <a:rPr sz="1950" spc="75" baseline="-14957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1800" spc="9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2700" spc="142" baseline="1543" dirty="0">
                <a:solidFill>
                  <a:srgbClr val="404040"/>
                </a:solidFill>
                <a:latin typeface="Cambria Math"/>
                <a:cs typeface="Cambria Math"/>
              </a:rPr>
              <a:t>σ</a:t>
            </a:r>
            <a:r>
              <a:rPr sz="1950" spc="142" baseline="38461" dirty="0">
                <a:solidFill>
                  <a:srgbClr val="404040"/>
                </a:solidFill>
                <a:latin typeface="Cambria Math"/>
                <a:cs typeface="Cambria Math"/>
              </a:rPr>
              <a:t>𝑝−1</a:t>
            </a:r>
            <a:r>
              <a:rPr sz="1950" spc="-15" baseline="38461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𝑠</a:t>
            </a:r>
            <a:r>
              <a:rPr sz="1800" spc="5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10" dirty="0">
                <a:solidFill>
                  <a:srgbClr val="404040"/>
                </a:solidFill>
                <a:latin typeface="Cambria Math"/>
                <a:cs typeface="Cambria Math"/>
              </a:rPr>
              <a:t>(𝑔</a:t>
            </a:r>
            <a:r>
              <a:rPr sz="1950" spc="15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𝑝</a:t>
            </a:r>
            <a:r>
              <a:rPr sz="1950" spc="120" baseline="-14957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30" dirty="0">
                <a:solidFill>
                  <a:srgbClr val="404040"/>
                </a:solidFill>
                <a:latin typeface="Cambria Math"/>
                <a:cs typeface="Cambria Math"/>
              </a:rPr>
              <a:t>−𝑔</a:t>
            </a:r>
            <a:r>
              <a:rPr sz="1950" spc="44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𝑐</a:t>
            </a:r>
            <a:r>
              <a:rPr sz="1800" spc="30" dirty="0">
                <a:solidFill>
                  <a:srgbClr val="404040"/>
                </a:solidFill>
                <a:latin typeface="Cambria Math"/>
                <a:cs typeface="Cambria Math"/>
              </a:rPr>
              <a:t>)2</a:t>
            </a:r>
            <a:r>
              <a:rPr sz="1950" spc="44" baseline="27777" dirty="0">
                <a:solidFill>
                  <a:srgbClr val="404040"/>
                </a:solidFill>
                <a:latin typeface="Cambria Math"/>
                <a:cs typeface="Cambria Math"/>
              </a:rPr>
              <a:t>𝑝</a:t>
            </a:r>
            <a:endParaRPr sz="1950" baseline="27777">
              <a:latin typeface="Cambria Math"/>
              <a:cs typeface="Cambria Math"/>
            </a:endParaRPr>
          </a:p>
          <a:p>
            <a:pPr marL="1437005">
              <a:lnSpc>
                <a:spcPts val="994"/>
              </a:lnSpc>
            </a:pPr>
            <a:r>
              <a:rPr sz="1300" spc="50" dirty="0">
                <a:solidFill>
                  <a:srgbClr val="404040"/>
                </a:solidFill>
                <a:latin typeface="Cambria Math"/>
                <a:cs typeface="Cambria Math"/>
              </a:rPr>
              <a:t>𝑝=0</a:t>
            </a:r>
            <a:endParaRPr sz="1300">
              <a:latin typeface="Cambria Math"/>
              <a:cs typeface="Cambria Math"/>
            </a:endParaRPr>
          </a:p>
          <a:p>
            <a:pPr marL="317500" indent="-266700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316865" algn="l"/>
                <a:tab pos="317500" algn="l"/>
              </a:tabLst>
            </a:pPr>
            <a:r>
              <a:rPr sz="1800" spc="20" dirty="0">
                <a:solidFill>
                  <a:srgbClr val="404040"/>
                </a:solidFill>
                <a:latin typeface="Cambria Math"/>
                <a:cs typeface="Cambria Math"/>
              </a:rPr>
              <a:t>𝑔</a:t>
            </a:r>
            <a:r>
              <a:rPr sz="1950" spc="30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𝑝</a:t>
            </a:r>
            <a:r>
              <a:rPr sz="1950" spc="412" baseline="-14957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1800" spc="10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derajat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keabuan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pada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piksel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tetangga</a:t>
            </a:r>
            <a:r>
              <a:rPr sz="1800" spc="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ke-p</a:t>
            </a:r>
            <a:endParaRPr sz="1800">
              <a:latin typeface="Calibri Light"/>
              <a:cs typeface="Calibri Light"/>
            </a:endParaRPr>
          </a:p>
          <a:p>
            <a:pPr marL="317500" indent="-266700">
              <a:lnSpc>
                <a:spcPct val="100000"/>
              </a:lnSpc>
              <a:spcBef>
                <a:spcPts val="875"/>
              </a:spcBef>
              <a:buFont typeface="Arial MT"/>
              <a:buChar char="•"/>
              <a:tabLst>
                <a:tab pos="316865" algn="l"/>
                <a:tab pos="317500" algn="l"/>
              </a:tabLst>
            </a:pPr>
            <a:r>
              <a:rPr sz="1800" spc="5" dirty="0">
                <a:solidFill>
                  <a:srgbClr val="404040"/>
                </a:solidFill>
                <a:latin typeface="Cambria Math"/>
                <a:cs typeface="Cambria Math"/>
              </a:rPr>
              <a:t>𝑔</a:t>
            </a:r>
            <a:r>
              <a:rPr sz="1950" spc="7" baseline="-14957" dirty="0">
                <a:solidFill>
                  <a:srgbClr val="404040"/>
                </a:solidFill>
                <a:latin typeface="Cambria Math"/>
                <a:cs typeface="Cambria Math"/>
              </a:rPr>
              <a:t>𝑐</a:t>
            </a:r>
            <a:r>
              <a:rPr sz="1950" spc="44" baseline="-14957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404040"/>
                </a:solidFill>
                <a:latin typeface="Cambria Math"/>
                <a:cs typeface="Cambria Math"/>
              </a:rPr>
              <a:t>=</a:t>
            </a:r>
            <a:r>
              <a:rPr sz="1800" spc="105" dirty="0">
                <a:solidFill>
                  <a:srgbClr val="404040"/>
                </a:solidFill>
                <a:latin typeface="Cambria Math"/>
                <a:cs typeface="Cambria Math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derajat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keabuan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pada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piksel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diposisi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tengah</a:t>
            </a:r>
            <a:endParaRPr sz="1800">
              <a:latin typeface="Calibri Light"/>
              <a:cs typeface="Calibri 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4106" y="5591962"/>
            <a:ext cx="6481445" cy="794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4800" indent="-266700">
              <a:lnSpc>
                <a:spcPts val="2050"/>
              </a:lnSpc>
              <a:spcBef>
                <a:spcPts val="100"/>
              </a:spcBef>
              <a:buFont typeface="Arial MT"/>
              <a:buChar char="•"/>
              <a:tabLst>
                <a:tab pos="304165" algn="l"/>
                <a:tab pos="304800" algn="l"/>
              </a:tabLst>
            </a:pP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Pola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:</a:t>
            </a:r>
            <a:r>
              <a:rPr sz="1800" spc="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11010111</a:t>
            </a:r>
            <a:r>
              <a:rPr sz="1800" spc="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=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1(2</a:t>
            </a:r>
            <a:r>
              <a:rPr sz="1800" spc="-7" baseline="25462" dirty="0">
                <a:solidFill>
                  <a:srgbClr val="404040"/>
                </a:solidFill>
                <a:latin typeface="Calibri Light"/>
                <a:cs typeface="Calibri Light"/>
              </a:rPr>
              <a:t>0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)</a:t>
            </a:r>
            <a:r>
              <a:rPr sz="1800" spc="3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+1(2</a:t>
            </a:r>
            <a:r>
              <a:rPr sz="1800" spc="-7" baseline="25462" dirty="0">
                <a:solidFill>
                  <a:srgbClr val="404040"/>
                </a:solidFill>
                <a:latin typeface="Calibri Light"/>
                <a:cs typeface="Calibri Light"/>
              </a:rPr>
              <a:t>1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)+0(2</a:t>
            </a:r>
            <a:r>
              <a:rPr sz="1800" spc="-7" baseline="25462" dirty="0">
                <a:solidFill>
                  <a:srgbClr val="404040"/>
                </a:solidFill>
                <a:latin typeface="Calibri Light"/>
                <a:cs typeface="Calibri Light"/>
              </a:rPr>
              <a:t>2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)+1(2</a:t>
            </a:r>
            <a:r>
              <a:rPr sz="1800" spc="-7" baseline="25462" dirty="0">
                <a:solidFill>
                  <a:srgbClr val="404040"/>
                </a:solidFill>
                <a:latin typeface="Calibri Light"/>
                <a:cs typeface="Calibri Light"/>
              </a:rPr>
              <a:t>3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)+0(2</a:t>
            </a:r>
            <a:r>
              <a:rPr sz="1800" spc="-7" baseline="25462" dirty="0">
                <a:solidFill>
                  <a:srgbClr val="404040"/>
                </a:solidFill>
                <a:latin typeface="Calibri Light"/>
                <a:cs typeface="Calibri Light"/>
              </a:rPr>
              <a:t>4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)+1(2</a:t>
            </a:r>
            <a:r>
              <a:rPr sz="1800" spc="-7" baseline="25462" dirty="0">
                <a:solidFill>
                  <a:srgbClr val="404040"/>
                </a:solidFill>
                <a:latin typeface="Calibri Light"/>
                <a:cs typeface="Calibri Light"/>
              </a:rPr>
              <a:t>5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)+1(2</a:t>
            </a:r>
            <a:r>
              <a:rPr sz="1800" spc="-7" baseline="25462" dirty="0">
                <a:solidFill>
                  <a:srgbClr val="404040"/>
                </a:solidFill>
                <a:latin typeface="Calibri Light"/>
                <a:cs typeface="Calibri Light"/>
              </a:rPr>
              <a:t>6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)+1(2</a:t>
            </a:r>
            <a:r>
              <a:rPr sz="1800" spc="-7" baseline="25462" dirty="0">
                <a:solidFill>
                  <a:srgbClr val="404040"/>
                </a:solidFill>
                <a:latin typeface="Calibri Light"/>
                <a:cs typeface="Calibri Light"/>
              </a:rPr>
              <a:t>7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)</a:t>
            </a:r>
            <a:endParaRPr sz="1800">
              <a:latin typeface="Calibri Light"/>
              <a:cs typeface="Calibri Light"/>
            </a:endParaRPr>
          </a:p>
          <a:p>
            <a:pPr marL="1866264">
              <a:lnSpc>
                <a:spcPts val="1945"/>
              </a:lnSpc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=</a:t>
            </a:r>
            <a:r>
              <a:rPr sz="1800" spc="-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1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+2+0+8+0+32+64+128</a:t>
            </a:r>
            <a:endParaRPr sz="1800">
              <a:latin typeface="Calibri Light"/>
              <a:cs typeface="Calibri Light"/>
            </a:endParaRPr>
          </a:p>
          <a:p>
            <a:pPr marL="1866264">
              <a:lnSpc>
                <a:spcPts val="2055"/>
              </a:lnSpc>
            </a:pP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=</a:t>
            </a:r>
            <a:r>
              <a:rPr sz="18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235</a:t>
            </a:r>
            <a:endParaRPr sz="1800">
              <a:latin typeface="Calibri Light"/>
              <a:cs typeface="Calibri Light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1291" y="3336035"/>
            <a:ext cx="6059424" cy="2010155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6812280" y="1176527"/>
            <a:ext cx="4406265" cy="4502150"/>
            <a:chOff x="6812280" y="1176527"/>
            <a:chExt cx="4406265" cy="4502150"/>
          </a:xfrm>
        </p:grpSpPr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2280" y="2375916"/>
              <a:ext cx="2404871" cy="212598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1768" y="3552444"/>
              <a:ext cx="2406395" cy="212597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811768" y="1176527"/>
              <a:ext cx="2406395" cy="2124456"/>
            </a:xfrm>
            <a:prstGeom prst="rect">
              <a:avLst/>
            </a:prstGeom>
          </p:spPr>
        </p:pic>
      </p:grpSp>
      <p:sp>
        <p:nvSpPr>
          <p:cNvPr id="16" name="object 1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18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205728" y="0"/>
            <a:ext cx="5989955" cy="6858000"/>
            <a:chOff x="6205728" y="0"/>
            <a:chExt cx="598995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05728" y="179831"/>
              <a:ext cx="5672328" cy="304038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6416" y="3688079"/>
              <a:ext cx="5324855" cy="1543812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46056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Local</a:t>
            </a:r>
            <a:r>
              <a:rPr spc="-30" dirty="0"/>
              <a:t> </a:t>
            </a:r>
            <a:r>
              <a:rPr spc="-5" dirty="0"/>
              <a:t>Binary</a:t>
            </a:r>
            <a:r>
              <a:rPr spc="-35" dirty="0"/>
              <a:t> </a:t>
            </a:r>
            <a:r>
              <a:rPr spc="-5" dirty="0"/>
              <a:t>Patterns</a:t>
            </a:r>
            <a:r>
              <a:rPr spc="-15" dirty="0"/>
              <a:t> </a:t>
            </a:r>
            <a:r>
              <a:rPr spc="-5" dirty="0"/>
              <a:t>(LBP)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19506" y="1108709"/>
            <a:ext cx="5060315" cy="546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indent="-266700">
              <a:lnSpc>
                <a:spcPts val="2050"/>
              </a:lnSpc>
              <a:spcBef>
                <a:spcPts val="100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Pelajari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20" dirty="0">
                <a:solidFill>
                  <a:srgbClr val="404040"/>
                </a:solidFill>
                <a:latin typeface="Calibri Light"/>
                <a:cs typeface="Calibri Light"/>
              </a:rPr>
              <a:t>Varian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dari</a:t>
            </a:r>
            <a:r>
              <a:rPr sz="1800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LBP misal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LBP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i="1" spc="-10" dirty="0">
                <a:solidFill>
                  <a:srgbClr val="404040"/>
                </a:solidFill>
                <a:latin typeface="Calibri Light"/>
                <a:cs typeface="Calibri Light"/>
              </a:rPr>
              <a:t>Rotation</a:t>
            </a:r>
            <a:r>
              <a:rPr sz="1800" i="1" spc="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i="1" spc="-10" dirty="0">
                <a:solidFill>
                  <a:srgbClr val="404040"/>
                </a:solidFill>
                <a:latin typeface="Calibri Light"/>
                <a:cs typeface="Calibri Light"/>
              </a:rPr>
              <a:t>Invariant </a:t>
            </a:r>
            <a:endParaRPr sz="1800">
              <a:latin typeface="Calibri Light"/>
              <a:cs typeface="Calibri Light"/>
            </a:endParaRPr>
          </a:p>
          <a:p>
            <a:pPr marL="279400">
              <a:lnSpc>
                <a:spcPts val="2050"/>
              </a:lnSpc>
            </a:pP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(LBPri)</a:t>
            </a:r>
            <a:endParaRPr sz="1800">
              <a:latin typeface="Calibri Light"/>
              <a:cs typeface="Calibri Light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2231" y="2153411"/>
            <a:ext cx="5724144" cy="2612136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19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5060" y="5530596"/>
            <a:ext cx="1097915" cy="967740"/>
          </a:xfrm>
          <a:custGeom>
            <a:avLst/>
            <a:gdLst/>
            <a:ahLst/>
            <a:cxnLst/>
            <a:rect l="l" t="t" r="r" b="b"/>
            <a:pathLst>
              <a:path w="1097915" h="967739">
                <a:moveTo>
                  <a:pt x="781421" y="0"/>
                </a:moveTo>
                <a:lnTo>
                  <a:pt x="315941" y="0"/>
                </a:lnTo>
                <a:lnTo>
                  <a:pt x="294027" y="2907"/>
                </a:lnTo>
                <a:lnTo>
                  <a:pt x="256985" y="24485"/>
                </a:lnTo>
                <a:lnTo>
                  <a:pt x="11306" y="442887"/>
                </a:lnTo>
                <a:lnTo>
                  <a:pt x="0" y="483865"/>
                </a:lnTo>
                <a:lnTo>
                  <a:pt x="2826" y="505014"/>
                </a:lnTo>
                <a:lnTo>
                  <a:pt x="243551" y="925753"/>
                </a:lnTo>
                <a:lnTo>
                  <a:pt x="274092" y="956490"/>
                </a:lnTo>
                <a:lnTo>
                  <a:pt x="315941" y="967739"/>
                </a:lnTo>
                <a:lnTo>
                  <a:pt x="781421" y="967739"/>
                </a:lnTo>
                <a:lnTo>
                  <a:pt x="822782" y="956490"/>
                </a:lnTo>
                <a:lnTo>
                  <a:pt x="852846" y="925753"/>
                </a:lnTo>
                <a:lnTo>
                  <a:pt x="1086018" y="524852"/>
                </a:lnTo>
                <a:lnTo>
                  <a:pt x="1097353" y="483865"/>
                </a:lnTo>
                <a:lnTo>
                  <a:pt x="1094519" y="462718"/>
                </a:lnTo>
                <a:lnTo>
                  <a:pt x="852846" y="42036"/>
                </a:lnTo>
                <a:lnTo>
                  <a:pt x="822782" y="11255"/>
                </a:lnTo>
                <a:lnTo>
                  <a:pt x="7814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540970" y="268477"/>
            <a:ext cx="2007870" cy="2012950"/>
            <a:chOff x="9540970" y="268477"/>
            <a:chExt cx="2007870" cy="2012950"/>
          </a:xfrm>
        </p:grpSpPr>
        <p:sp>
          <p:nvSpPr>
            <p:cNvPr id="4" name="object 4"/>
            <p:cNvSpPr/>
            <p:nvPr/>
          </p:nvSpPr>
          <p:spPr>
            <a:xfrm>
              <a:off x="9540970" y="1313688"/>
              <a:ext cx="1096010" cy="967740"/>
            </a:xfrm>
            <a:custGeom>
              <a:avLst/>
              <a:gdLst/>
              <a:ahLst/>
              <a:cxnLst/>
              <a:rect l="l" t="t" r="r" b="b"/>
              <a:pathLst>
                <a:path w="1096009" h="967739">
                  <a:moveTo>
                    <a:pt x="780319" y="0"/>
                  </a:moveTo>
                  <a:lnTo>
                    <a:pt x="315499" y="0"/>
                  </a:lnTo>
                  <a:lnTo>
                    <a:pt x="293618" y="2907"/>
                  </a:lnTo>
                  <a:lnTo>
                    <a:pt x="256617" y="24485"/>
                  </a:lnTo>
                  <a:lnTo>
                    <a:pt x="11334" y="442849"/>
                  </a:lnTo>
                  <a:lnTo>
                    <a:pt x="0" y="483869"/>
                  </a:lnTo>
                  <a:lnTo>
                    <a:pt x="2833" y="505035"/>
                  </a:lnTo>
                  <a:lnTo>
                    <a:pt x="243236" y="925702"/>
                  </a:lnTo>
                  <a:lnTo>
                    <a:pt x="273700" y="956484"/>
                  </a:lnTo>
                  <a:lnTo>
                    <a:pt x="315499" y="967739"/>
                  </a:lnTo>
                  <a:lnTo>
                    <a:pt x="780319" y="967739"/>
                  </a:lnTo>
                  <a:lnTo>
                    <a:pt x="821610" y="956484"/>
                  </a:lnTo>
                  <a:lnTo>
                    <a:pt x="851566" y="925702"/>
                  </a:lnTo>
                  <a:lnTo>
                    <a:pt x="1084484" y="524890"/>
                  </a:lnTo>
                  <a:lnTo>
                    <a:pt x="1095819" y="483870"/>
                  </a:lnTo>
                  <a:lnTo>
                    <a:pt x="1092985" y="462704"/>
                  </a:lnTo>
                  <a:lnTo>
                    <a:pt x="851566" y="42037"/>
                  </a:lnTo>
                  <a:lnTo>
                    <a:pt x="821610" y="11255"/>
                  </a:lnTo>
                  <a:lnTo>
                    <a:pt x="78031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89782" y="300227"/>
              <a:ext cx="1826895" cy="1614170"/>
            </a:xfrm>
            <a:custGeom>
              <a:avLst/>
              <a:gdLst/>
              <a:ahLst/>
              <a:cxnLst/>
              <a:rect l="l" t="t" r="r" b="b"/>
              <a:pathLst>
                <a:path w="1826895" h="1614170">
                  <a:moveTo>
                    <a:pt x="1300924" y="0"/>
                  </a:moveTo>
                  <a:lnTo>
                    <a:pt x="852904" y="0"/>
                  </a:lnTo>
                  <a:lnTo>
                    <a:pt x="622839" y="0"/>
                  </a:lnTo>
                  <a:lnTo>
                    <a:pt x="538079" y="0"/>
                  </a:lnTo>
                  <a:lnTo>
                    <a:pt x="525970" y="0"/>
                  </a:lnTo>
                  <a:lnTo>
                    <a:pt x="489511" y="4843"/>
                  </a:lnTo>
                  <a:lnTo>
                    <a:pt x="456326" y="18748"/>
                  </a:lnTo>
                  <a:lnTo>
                    <a:pt x="427833" y="40772"/>
                  </a:lnTo>
                  <a:lnTo>
                    <a:pt x="405447" y="69976"/>
                  </a:lnTo>
                  <a:lnTo>
                    <a:pt x="181951" y="456543"/>
                  </a:lnTo>
                  <a:lnTo>
                    <a:pt x="67182" y="655050"/>
                  </a:lnTo>
                  <a:lnTo>
                    <a:pt x="24899" y="728184"/>
                  </a:lnTo>
                  <a:lnTo>
                    <a:pt x="18859" y="738632"/>
                  </a:lnTo>
                  <a:lnTo>
                    <a:pt x="4714" y="771699"/>
                  </a:lnTo>
                  <a:lnTo>
                    <a:pt x="0" y="806958"/>
                  </a:lnTo>
                  <a:lnTo>
                    <a:pt x="4714" y="842216"/>
                  </a:lnTo>
                  <a:lnTo>
                    <a:pt x="18859" y="875284"/>
                  </a:lnTo>
                  <a:lnTo>
                    <a:pt x="242355" y="1261850"/>
                  </a:lnTo>
                  <a:lnTo>
                    <a:pt x="357124" y="1460357"/>
                  </a:lnTo>
                  <a:lnTo>
                    <a:pt x="399407" y="1533491"/>
                  </a:lnTo>
                  <a:lnTo>
                    <a:pt x="405447" y="1543939"/>
                  </a:lnTo>
                  <a:lnTo>
                    <a:pt x="427833" y="1573143"/>
                  </a:lnTo>
                  <a:lnTo>
                    <a:pt x="456326" y="1595167"/>
                  </a:lnTo>
                  <a:lnTo>
                    <a:pt x="489511" y="1609072"/>
                  </a:lnTo>
                  <a:lnTo>
                    <a:pt x="525970" y="1613916"/>
                  </a:lnTo>
                  <a:lnTo>
                    <a:pt x="973990" y="1613916"/>
                  </a:lnTo>
                  <a:lnTo>
                    <a:pt x="1204055" y="1613916"/>
                  </a:lnTo>
                  <a:lnTo>
                    <a:pt x="1288815" y="1613916"/>
                  </a:lnTo>
                  <a:lnTo>
                    <a:pt x="1300924" y="1613916"/>
                  </a:lnTo>
                  <a:lnTo>
                    <a:pt x="1336661" y="1609072"/>
                  </a:lnTo>
                  <a:lnTo>
                    <a:pt x="1369742" y="1595167"/>
                  </a:lnTo>
                  <a:lnTo>
                    <a:pt x="1398133" y="1573143"/>
                  </a:lnTo>
                  <a:lnTo>
                    <a:pt x="1419796" y="1543939"/>
                  </a:lnTo>
                  <a:lnTo>
                    <a:pt x="1644247" y="1157372"/>
                  </a:lnTo>
                  <a:lnTo>
                    <a:pt x="1759505" y="958865"/>
                  </a:lnTo>
                  <a:lnTo>
                    <a:pt x="1801969" y="885731"/>
                  </a:lnTo>
                  <a:lnTo>
                    <a:pt x="1808035" y="875284"/>
                  </a:lnTo>
                  <a:lnTo>
                    <a:pt x="1822180" y="842216"/>
                  </a:lnTo>
                  <a:lnTo>
                    <a:pt x="1826895" y="806958"/>
                  </a:lnTo>
                  <a:lnTo>
                    <a:pt x="1822180" y="771699"/>
                  </a:lnTo>
                  <a:lnTo>
                    <a:pt x="1808035" y="738632"/>
                  </a:lnTo>
                  <a:lnTo>
                    <a:pt x="1583584" y="352065"/>
                  </a:lnTo>
                  <a:lnTo>
                    <a:pt x="1468326" y="153558"/>
                  </a:lnTo>
                  <a:lnTo>
                    <a:pt x="1425862" y="80424"/>
                  </a:lnTo>
                  <a:lnTo>
                    <a:pt x="1398133" y="40772"/>
                  </a:lnTo>
                  <a:lnTo>
                    <a:pt x="1336661" y="4843"/>
                  </a:lnTo>
                  <a:lnTo>
                    <a:pt x="1300924" y="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451070" y="5305044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10" h="451485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33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33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09598" y="355091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09" h="451484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45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45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369506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Latihan</a:t>
            </a:r>
            <a:r>
              <a:rPr spc="-55" dirty="0"/>
              <a:t> </a:t>
            </a:r>
            <a:r>
              <a:rPr spc="-5" dirty="0"/>
              <a:t>Ekstraksi</a:t>
            </a:r>
            <a:r>
              <a:rPr spc="-45" dirty="0"/>
              <a:t> </a:t>
            </a:r>
            <a:r>
              <a:rPr dirty="0"/>
              <a:t>fitur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108354" y="4470907"/>
            <a:ext cx="47859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8765" indent="-2667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Hitung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citra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dengan</a:t>
            </a:r>
            <a:r>
              <a:rPr sz="18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menggunakan</a:t>
            </a:r>
            <a:r>
              <a:rPr sz="1800" spc="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Algoritma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LBP</a:t>
            </a:r>
            <a:endParaRPr sz="1800">
              <a:latin typeface="Calibri Light"/>
              <a:cs typeface="Calibri Light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5048" y="1392936"/>
            <a:ext cx="6999732" cy="2602992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20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5060" y="5530596"/>
            <a:ext cx="1097915" cy="967740"/>
          </a:xfrm>
          <a:custGeom>
            <a:avLst/>
            <a:gdLst/>
            <a:ahLst/>
            <a:cxnLst/>
            <a:rect l="l" t="t" r="r" b="b"/>
            <a:pathLst>
              <a:path w="1097915" h="967739">
                <a:moveTo>
                  <a:pt x="781421" y="0"/>
                </a:moveTo>
                <a:lnTo>
                  <a:pt x="315941" y="0"/>
                </a:lnTo>
                <a:lnTo>
                  <a:pt x="294027" y="2907"/>
                </a:lnTo>
                <a:lnTo>
                  <a:pt x="256985" y="24485"/>
                </a:lnTo>
                <a:lnTo>
                  <a:pt x="11306" y="442887"/>
                </a:lnTo>
                <a:lnTo>
                  <a:pt x="0" y="483865"/>
                </a:lnTo>
                <a:lnTo>
                  <a:pt x="2826" y="505014"/>
                </a:lnTo>
                <a:lnTo>
                  <a:pt x="243551" y="925753"/>
                </a:lnTo>
                <a:lnTo>
                  <a:pt x="274092" y="956490"/>
                </a:lnTo>
                <a:lnTo>
                  <a:pt x="315941" y="967739"/>
                </a:lnTo>
                <a:lnTo>
                  <a:pt x="781421" y="967739"/>
                </a:lnTo>
                <a:lnTo>
                  <a:pt x="822782" y="956490"/>
                </a:lnTo>
                <a:lnTo>
                  <a:pt x="852846" y="925753"/>
                </a:lnTo>
                <a:lnTo>
                  <a:pt x="1086018" y="524852"/>
                </a:lnTo>
                <a:lnTo>
                  <a:pt x="1097353" y="483865"/>
                </a:lnTo>
                <a:lnTo>
                  <a:pt x="1094519" y="462718"/>
                </a:lnTo>
                <a:lnTo>
                  <a:pt x="852846" y="42036"/>
                </a:lnTo>
                <a:lnTo>
                  <a:pt x="822782" y="11255"/>
                </a:lnTo>
                <a:lnTo>
                  <a:pt x="7814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9540970" y="268477"/>
            <a:ext cx="2007870" cy="2012950"/>
            <a:chOff x="9540970" y="268477"/>
            <a:chExt cx="2007870" cy="2012950"/>
          </a:xfrm>
        </p:grpSpPr>
        <p:sp>
          <p:nvSpPr>
            <p:cNvPr id="4" name="object 4"/>
            <p:cNvSpPr/>
            <p:nvPr/>
          </p:nvSpPr>
          <p:spPr>
            <a:xfrm>
              <a:off x="9540970" y="1313688"/>
              <a:ext cx="1096010" cy="967740"/>
            </a:xfrm>
            <a:custGeom>
              <a:avLst/>
              <a:gdLst/>
              <a:ahLst/>
              <a:cxnLst/>
              <a:rect l="l" t="t" r="r" b="b"/>
              <a:pathLst>
                <a:path w="1096009" h="967739">
                  <a:moveTo>
                    <a:pt x="780319" y="0"/>
                  </a:moveTo>
                  <a:lnTo>
                    <a:pt x="315499" y="0"/>
                  </a:lnTo>
                  <a:lnTo>
                    <a:pt x="293618" y="2907"/>
                  </a:lnTo>
                  <a:lnTo>
                    <a:pt x="256617" y="24485"/>
                  </a:lnTo>
                  <a:lnTo>
                    <a:pt x="11334" y="442849"/>
                  </a:lnTo>
                  <a:lnTo>
                    <a:pt x="0" y="483869"/>
                  </a:lnTo>
                  <a:lnTo>
                    <a:pt x="2833" y="505035"/>
                  </a:lnTo>
                  <a:lnTo>
                    <a:pt x="243236" y="925702"/>
                  </a:lnTo>
                  <a:lnTo>
                    <a:pt x="273700" y="956484"/>
                  </a:lnTo>
                  <a:lnTo>
                    <a:pt x="315499" y="967739"/>
                  </a:lnTo>
                  <a:lnTo>
                    <a:pt x="780319" y="967739"/>
                  </a:lnTo>
                  <a:lnTo>
                    <a:pt x="821610" y="956484"/>
                  </a:lnTo>
                  <a:lnTo>
                    <a:pt x="851566" y="925702"/>
                  </a:lnTo>
                  <a:lnTo>
                    <a:pt x="1084484" y="524890"/>
                  </a:lnTo>
                  <a:lnTo>
                    <a:pt x="1095819" y="483870"/>
                  </a:lnTo>
                  <a:lnTo>
                    <a:pt x="1092985" y="462704"/>
                  </a:lnTo>
                  <a:lnTo>
                    <a:pt x="851566" y="42037"/>
                  </a:lnTo>
                  <a:lnTo>
                    <a:pt x="821610" y="11255"/>
                  </a:lnTo>
                  <a:lnTo>
                    <a:pt x="780319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89782" y="300227"/>
              <a:ext cx="1826895" cy="1614170"/>
            </a:xfrm>
            <a:custGeom>
              <a:avLst/>
              <a:gdLst/>
              <a:ahLst/>
              <a:cxnLst/>
              <a:rect l="l" t="t" r="r" b="b"/>
              <a:pathLst>
                <a:path w="1826895" h="1614170">
                  <a:moveTo>
                    <a:pt x="1300924" y="0"/>
                  </a:moveTo>
                  <a:lnTo>
                    <a:pt x="852904" y="0"/>
                  </a:lnTo>
                  <a:lnTo>
                    <a:pt x="622839" y="0"/>
                  </a:lnTo>
                  <a:lnTo>
                    <a:pt x="538079" y="0"/>
                  </a:lnTo>
                  <a:lnTo>
                    <a:pt x="525970" y="0"/>
                  </a:lnTo>
                  <a:lnTo>
                    <a:pt x="489511" y="4843"/>
                  </a:lnTo>
                  <a:lnTo>
                    <a:pt x="456326" y="18748"/>
                  </a:lnTo>
                  <a:lnTo>
                    <a:pt x="427833" y="40772"/>
                  </a:lnTo>
                  <a:lnTo>
                    <a:pt x="405447" y="69976"/>
                  </a:lnTo>
                  <a:lnTo>
                    <a:pt x="181951" y="456543"/>
                  </a:lnTo>
                  <a:lnTo>
                    <a:pt x="67182" y="655050"/>
                  </a:lnTo>
                  <a:lnTo>
                    <a:pt x="24899" y="728184"/>
                  </a:lnTo>
                  <a:lnTo>
                    <a:pt x="18859" y="738632"/>
                  </a:lnTo>
                  <a:lnTo>
                    <a:pt x="4714" y="771699"/>
                  </a:lnTo>
                  <a:lnTo>
                    <a:pt x="0" y="806958"/>
                  </a:lnTo>
                  <a:lnTo>
                    <a:pt x="4714" y="842216"/>
                  </a:lnTo>
                  <a:lnTo>
                    <a:pt x="18859" y="875284"/>
                  </a:lnTo>
                  <a:lnTo>
                    <a:pt x="242355" y="1261850"/>
                  </a:lnTo>
                  <a:lnTo>
                    <a:pt x="357124" y="1460357"/>
                  </a:lnTo>
                  <a:lnTo>
                    <a:pt x="399407" y="1533491"/>
                  </a:lnTo>
                  <a:lnTo>
                    <a:pt x="405447" y="1543939"/>
                  </a:lnTo>
                  <a:lnTo>
                    <a:pt x="427833" y="1573143"/>
                  </a:lnTo>
                  <a:lnTo>
                    <a:pt x="456326" y="1595167"/>
                  </a:lnTo>
                  <a:lnTo>
                    <a:pt x="489511" y="1609072"/>
                  </a:lnTo>
                  <a:lnTo>
                    <a:pt x="525970" y="1613916"/>
                  </a:lnTo>
                  <a:lnTo>
                    <a:pt x="973990" y="1613916"/>
                  </a:lnTo>
                  <a:lnTo>
                    <a:pt x="1204055" y="1613916"/>
                  </a:lnTo>
                  <a:lnTo>
                    <a:pt x="1288815" y="1613916"/>
                  </a:lnTo>
                  <a:lnTo>
                    <a:pt x="1300924" y="1613916"/>
                  </a:lnTo>
                  <a:lnTo>
                    <a:pt x="1336661" y="1609072"/>
                  </a:lnTo>
                  <a:lnTo>
                    <a:pt x="1369742" y="1595167"/>
                  </a:lnTo>
                  <a:lnTo>
                    <a:pt x="1398133" y="1573143"/>
                  </a:lnTo>
                  <a:lnTo>
                    <a:pt x="1419796" y="1543939"/>
                  </a:lnTo>
                  <a:lnTo>
                    <a:pt x="1644247" y="1157372"/>
                  </a:lnTo>
                  <a:lnTo>
                    <a:pt x="1759505" y="958865"/>
                  </a:lnTo>
                  <a:lnTo>
                    <a:pt x="1801969" y="885731"/>
                  </a:lnTo>
                  <a:lnTo>
                    <a:pt x="1808035" y="875284"/>
                  </a:lnTo>
                  <a:lnTo>
                    <a:pt x="1822180" y="842216"/>
                  </a:lnTo>
                  <a:lnTo>
                    <a:pt x="1826895" y="806958"/>
                  </a:lnTo>
                  <a:lnTo>
                    <a:pt x="1822180" y="771699"/>
                  </a:lnTo>
                  <a:lnTo>
                    <a:pt x="1808035" y="738632"/>
                  </a:lnTo>
                  <a:lnTo>
                    <a:pt x="1583584" y="352065"/>
                  </a:lnTo>
                  <a:lnTo>
                    <a:pt x="1468326" y="153558"/>
                  </a:lnTo>
                  <a:lnTo>
                    <a:pt x="1425862" y="80424"/>
                  </a:lnTo>
                  <a:lnTo>
                    <a:pt x="1398133" y="40772"/>
                  </a:lnTo>
                  <a:lnTo>
                    <a:pt x="1336661" y="4843"/>
                  </a:lnTo>
                  <a:lnTo>
                    <a:pt x="1300924" y="0"/>
                  </a:lnTo>
                  <a:close/>
                </a:path>
              </a:pathLst>
            </a:custGeom>
            <a:ln w="635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1451070" y="5305044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10" h="451485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33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33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009598" y="355091"/>
            <a:ext cx="511809" cy="451484"/>
          </a:xfrm>
          <a:custGeom>
            <a:avLst/>
            <a:gdLst/>
            <a:ahLst/>
            <a:cxnLst/>
            <a:rect l="l" t="t" r="r" b="b"/>
            <a:pathLst>
              <a:path w="511809" h="451484">
                <a:moveTo>
                  <a:pt x="364267" y="0"/>
                </a:moveTo>
                <a:lnTo>
                  <a:pt x="147351" y="0"/>
                </a:lnTo>
                <a:lnTo>
                  <a:pt x="137108" y="1359"/>
                </a:lnTo>
                <a:lnTo>
                  <a:pt x="5238" y="206501"/>
                </a:lnTo>
                <a:lnTo>
                  <a:pt x="0" y="225551"/>
                </a:lnTo>
                <a:lnTo>
                  <a:pt x="1309" y="235398"/>
                </a:lnTo>
                <a:lnTo>
                  <a:pt x="113569" y="431545"/>
                </a:lnTo>
                <a:lnTo>
                  <a:pt x="147351" y="451103"/>
                </a:lnTo>
                <a:lnTo>
                  <a:pt x="364267" y="451103"/>
                </a:lnTo>
                <a:lnTo>
                  <a:pt x="397541" y="431545"/>
                </a:lnTo>
                <a:lnTo>
                  <a:pt x="506380" y="244601"/>
                </a:lnTo>
                <a:lnTo>
                  <a:pt x="511619" y="225551"/>
                </a:lnTo>
                <a:lnTo>
                  <a:pt x="510309" y="215705"/>
                </a:lnTo>
                <a:lnTo>
                  <a:pt x="397541" y="19557"/>
                </a:lnTo>
                <a:lnTo>
                  <a:pt x="36426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4772660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Latihan</a:t>
            </a:r>
            <a:r>
              <a:rPr spc="-25" dirty="0"/>
              <a:t> </a:t>
            </a:r>
            <a:r>
              <a:rPr spc="-5" dirty="0"/>
              <a:t>Ektraks</a:t>
            </a:r>
            <a:r>
              <a:rPr dirty="0"/>
              <a:t>i</a:t>
            </a:r>
            <a:r>
              <a:rPr spc="-35" dirty="0"/>
              <a:t> </a:t>
            </a:r>
            <a:r>
              <a:rPr spc="-5" dirty="0"/>
              <a:t>Fi</a:t>
            </a:r>
            <a:r>
              <a:rPr spc="5" dirty="0"/>
              <a:t>t</a:t>
            </a:r>
            <a:r>
              <a:rPr dirty="0"/>
              <a:t>ur</a:t>
            </a:r>
            <a:r>
              <a:rPr spc="-180" dirty="0"/>
              <a:t> </a:t>
            </a:r>
            <a:r>
              <a:rPr dirty="0"/>
              <a:t>Warna</a:t>
            </a:r>
          </a:p>
        </p:txBody>
      </p:sp>
      <p:grpSp>
        <p:nvGrpSpPr>
          <p:cNvPr id="9" name="object 9"/>
          <p:cNvGrpSpPr/>
          <p:nvPr/>
        </p:nvGrpSpPr>
        <p:grpSpPr>
          <a:xfrm>
            <a:off x="11724005" y="6274180"/>
            <a:ext cx="471170" cy="407670"/>
            <a:chOff x="11724005" y="6274180"/>
            <a:chExt cx="471170" cy="40767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6288151" y="1456182"/>
            <a:ext cx="4872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indent="-2667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Lakukan </a:t>
            </a:r>
            <a:r>
              <a:rPr sz="1800" spc="-15" dirty="0">
                <a:solidFill>
                  <a:srgbClr val="404040"/>
                </a:solidFill>
                <a:latin typeface="Calibri Light"/>
                <a:cs typeface="Calibri Light"/>
              </a:rPr>
              <a:t>ekstraksi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fitur</a:t>
            </a:r>
            <a:r>
              <a:rPr sz="1800" spc="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warna</a:t>
            </a:r>
            <a:r>
              <a:rPr sz="1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dengan</a:t>
            </a:r>
            <a:r>
              <a:rPr sz="1800" spc="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Calibri Light"/>
                <a:cs typeface="Calibri Light"/>
              </a:rPr>
              <a:t>metode</a:t>
            </a:r>
            <a:r>
              <a:rPr sz="1800" spc="-5" dirty="0">
                <a:solidFill>
                  <a:srgbClr val="404040"/>
                </a:solidFill>
                <a:latin typeface="Calibri Light"/>
                <a:cs typeface="Calibri Light"/>
              </a:rPr>
              <a:t> HSV</a:t>
            </a:r>
            <a:endParaRPr sz="1800">
              <a:latin typeface="Calibri Light"/>
              <a:cs typeface="Calibri Light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33627" y="1472183"/>
            <a:ext cx="4706112" cy="4704588"/>
          </a:xfrm>
          <a:prstGeom prst="rect">
            <a:avLst/>
          </a:prstGeom>
        </p:spPr>
      </p:pic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21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724005" y="0"/>
            <a:ext cx="471170" cy="6858000"/>
            <a:chOff x="11724005" y="0"/>
            <a:chExt cx="47117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727180" y="6277355"/>
              <a:ext cx="464820" cy="400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727180" y="6277355"/>
              <a:ext cx="464820" cy="401320"/>
            </a:xfrm>
            <a:custGeom>
              <a:avLst/>
              <a:gdLst/>
              <a:ahLst/>
              <a:cxnLst/>
              <a:rect l="l" t="t" r="r" b="b"/>
              <a:pathLst>
                <a:path w="464820" h="401320">
                  <a:moveTo>
                    <a:pt x="0" y="38176"/>
                  </a:moveTo>
                  <a:lnTo>
                    <a:pt x="3008" y="23317"/>
                  </a:lnTo>
                  <a:lnTo>
                    <a:pt x="11207" y="11182"/>
                  </a:lnTo>
                  <a:lnTo>
                    <a:pt x="23360" y="3000"/>
                  </a:lnTo>
                  <a:lnTo>
                    <a:pt x="38226" y="0"/>
                  </a:lnTo>
                  <a:lnTo>
                    <a:pt x="426593" y="0"/>
                  </a:lnTo>
                  <a:lnTo>
                    <a:pt x="441459" y="3000"/>
                  </a:lnTo>
                  <a:lnTo>
                    <a:pt x="453612" y="11182"/>
                  </a:lnTo>
                  <a:lnTo>
                    <a:pt x="461811" y="23317"/>
                  </a:lnTo>
                  <a:lnTo>
                    <a:pt x="464820" y="38176"/>
                  </a:lnTo>
                  <a:lnTo>
                    <a:pt x="464820" y="362635"/>
                  </a:lnTo>
                  <a:lnTo>
                    <a:pt x="461811" y="377494"/>
                  </a:lnTo>
                  <a:lnTo>
                    <a:pt x="453612" y="389629"/>
                  </a:lnTo>
                  <a:lnTo>
                    <a:pt x="441459" y="397811"/>
                  </a:lnTo>
                  <a:lnTo>
                    <a:pt x="426593" y="400812"/>
                  </a:lnTo>
                  <a:lnTo>
                    <a:pt x="38226" y="400812"/>
                  </a:lnTo>
                  <a:lnTo>
                    <a:pt x="23360" y="397811"/>
                  </a:lnTo>
                  <a:lnTo>
                    <a:pt x="11207" y="389629"/>
                  </a:lnTo>
                  <a:lnTo>
                    <a:pt x="3008" y="377494"/>
                  </a:lnTo>
                  <a:lnTo>
                    <a:pt x="0" y="362635"/>
                  </a:lnTo>
                  <a:lnTo>
                    <a:pt x="0" y="38176"/>
                  </a:lnTo>
                  <a:close/>
                </a:path>
              </a:pathLst>
            </a:custGeom>
            <a:ln w="6350">
              <a:solidFill>
                <a:srgbClr val="24C5E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19506" y="341502"/>
            <a:ext cx="399732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50" dirty="0"/>
              <a:t>P</a:t>
            </a:r>
            <a:r>
              <a:rPr dirty="0"/>
              <a:t>enerapan</a:t>
            </a:r>
            <a:r>
              <a:rPr spc="-40" dirty="0"/>
              <a:t> </a:t>
            </a:r>
            <a:r>
              <a:rPr spc="-5" dirty="0"/>
              <a:t>Fi</a:t>
            </a:r>
            <a:r>
              <a:rPr spc="5" dirty="0"/>
              <a:t>t</a:t>
            </a:r>
            <a:r>
              <a:rPr dirty="0"/>
              <a:t>ur</a:t>
            </a:r>
            <a:r>
              <a:rPr spc="-225" dirty="0"/>
              <a:t> </a:t>
            </a:r>
            <a:r>
              <a:rPr spc="-210" dirty="0"/>
              <a:t>T</a:t>
            </a:r>
            <a:r>
              <a:rPr dirty="0"/>
              <a:t>ekstur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19506" y="1098296"/>
            <a:ext cx="4909185" cy="1219835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algn="just">
              <a:lnSpc>
                <a:spcPts val="3020"/>
              </a:lnSpc>
              <a:spcBef>
                <a:spcPts val="480"/>
              </a:spcBef>
            </a:pPr>
            <a:r>
              <a:rPr sz="2800" spc="-15" dirty="0">
                <a:solidFill>
                  <a:srgbClr val="404040"/>
                </a:solidFill>
                <a:latin typeface="Calibri Light"/>
                <a:cs typeface="Calibri Light"/>
              </a:rPr>
              <a:t>Beberapa</a:t>
            </a:r>
            <a:r>
              <a:rPr sz="2800" spc="-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800" spc="-20" dirty="0">
                <a:solidFill>
                  <a:srgbClr val="404040"/>
                </a:solidFill>
                <a:latin typeface="Calibri Light"/>
                <a:cs typeface="Calibri Light"/>
              </a:rPr>
              <a:t>contoh</a:t>
            </a:r>
            <a:r>
              <a:rPr sz="2800" spc="-15" dirty="0">
                <a:solidFill>
                  <a:srgbClr val="404040"/>
                </a:solidFill>
                <a:latin typeface="Calibri Light"/>
                <a:cs typeface="Calibri Light"/>
              </a:rPr>
              <a:t> aplikasi</a:t>
            </a:r>
            <a:r>
              <a:rPr sz="2800" spc="-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800" spc="-15" dirty="0">
                <a:solidFill>
                  <a:srgbClr val="404040"/>
                </a:solidFill>
                <a:latin typeface="Calibri Light"/>
                <a:cs typeface="Calibri Light"/>
              </a:rPr>
              <a:t>tekstur </a:t>
            </a:r>
            <a:r>
              <a:rPr sz="2800" spc="-6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Calibri Light"/>
                <a:cs typeface="Calibri Light"/>
              </a:rPr>
              <a:t>disajikan</a:t>
            </a:r>
            <a:r>
              <a:rPr sz="2800" spc="-5" dirty="0">
                <a:solidFill>
                  <a:srgbClr val="404040"/>
                </a:solidFill>
                <a:latin typeface="Calibri Light"/>
                <a:cs typeface="Calibri Light"/>
              </a:rPr>
              <a:t> di</a:t>
            </a:r>
            <a:r>
              <a:rPr sz="2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800" spc="-15" dirty="0">
                <a:solidFill>
                  <a:srgbClr val="404040"/>
                </a:solidFill>
                <a:latin typeface="Calibri Light"/>
                <a:cs typeface="Calibri Light"/>
              </a:rPr>
              <a:t>bawah</a:t>
            </a:r>
            <a:r>
              <a:rPr sz="2800" spc="-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 Light"/>
                <a:cs typeface="Calibri Light"/>
              </a:rPr>
              <a:t>ini</a:t>
            </a:r>
            <a:r>
              <a:rPr sz="28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800" spc="-30" dirty="0">
                <a:solidFill>
                  <a:srgbClr val="404040"/>
                </a:solidFill>
                <a:latin typeface="Calibri Light"/>
                <a:cs typeface="Calibri Light"/>
              </a:rPr>
              <a:t>(Tuceryan </a:t>
            </a:r>
            <a:r>
              <a:rPr sz="2800" spc="-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 Light"/>
                <a:cs typeface="Calibri Light"/>
              </a:rPr>
              <a:t>dan</a:t>
            </a:r>
            <a:r>
              <a:rPr sz="2800" spc="61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Calibri Light"/>
                <a:cs typeface="Calibri Light"/>
              </a:rPr>
              <a:t>Jain, </a:t>
            </a:r>
            <a:r>
              <a:rPr sz="2800" spc="-10" dirty="0">
                <a:solidFill>
                  <a:srgbClr val="404040"/>
                </a:solidFill>
                <a:latin typeface="Calibri Light"/>
                <a:cs typeface="Calibri Light"/>
              </a:rPr>
              <a:t>1998).</a:t>
            </a:r>
            <a:endParaRPr sz="2800">
              <a:latin typeface="Calibri Light"/>
              <a:cs typeface="Calibri Ligh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9506" y="2387853"/>
            <a:ext cx="126809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79400" marR="5080" indent="-266700">
              <a:lnSpc>
                <a:spcPts val="2590"/>
              </a:lnSpc>
              <a:spcBef>
                <a:spcPts val="425"/>
              </a:spcBef>
              <a:buFont typeface="Arial MT"/>
              <a:buChar char="•"/>
              <a:tabLst>
                <a:tab pos="278765" algn="l"/>
                <a:tab pos="279400" algn="l"/>
              </a:tabLst>
            </a:pPr>
            <a:r>
              <a:rPr sz="2400" spc="-5" dirty="0">
                <a:solidFill>
                  <a:srgbClr val="404040"/>
                </a:solidFill>
                <a:latin typeface="Calibri Light"/>
                <a:cs typeface="Calibri Light"/>
              </a:rPr>
              <a:t>Inspe</a:t>
            </a:r>
            <a:r>
              <a:rPr sz="2400" spc="-30" dirty="0">
                <a:solidFill>
                  <a:srgbClr val="404040"/>
                </a:solidFill>
                <a:latin typeface="Calibri Light"/>
                <a:cs typeface="Calibri Light"/>
              </a:rPr>
              <a:t>k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si  </a:t>
            </a:r>
            <a:r>
              <a:rPr sz="2400" spc="-5" dirty="0">
                <a:solidFill>
                  <a:srgbClr val="404040"/>
                </a:solidFill>
                <a:latin typeface="Calibri Light"/>
                <a:cs typeface="Calibri Light"/>
              </a:rPr>
              <a:t>industri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55673" y="2387853"/>
            <a:ext cx="855344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48260">
              <a:lnSpc>
                <a:spcPts val="2590"/>
              </a:lnSpc>
              <a:spcBef>
                <a:spcPts val="425"/>
              </a:spcBef>
            </a:pP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se</a:t>
            </a:r>
            <a:r>
              <a:rPr sz="2400" spc="-30" dirty="0">
                <a:solidFill>
                  <a:srgbClr val="404040"/>
                </a:solidFill>
                <a:latin typeface="Calibri Light"/>
                <a:cs typeface="Calibri Light"/>
              </a:rPr>
              <a:t>c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2400" spc="-50" dirty="0">
                <a:solidFill>
                  <a:srgbClr val="404040"/>
                </a:solidFill>
                <a:latin typeface="Calibri Light"/>
                <a:cs typeface="Calibri Light"/>
              </a:rPr>
              <a:t>r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a  </a:t>
            </a:r>
            <a:r>
              <a:rPr sz="2400" spc="-15" dirty="0">
                <a:solidFill>
                  <a:srgbClr val="404040"/>
                </a:solidFill>
                <a:latin typeface="Calibri Light"/>
                <a:cs typeface="Calibri Light"/>
              </a:rPr>
              <a:t>tekstil,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30473" y="2387853"/>
            <a:ext cx="1450975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 indent="95885">
              <a:lnSpc>
                <a:spcPts val="2590"/>
              </a:lnSpc>
              <a:spcBef>
                <a:spcPts val="425"/>
              </a:spcBef>
            </a:pPr>
            <a:r>
              <a:rPr sz="2400" spc="-10" dirty="0">
                <a:solidFill>
                  <a:srgbClr val="404040"/>
                </a:solidFill>
                <a:latin typeface="Calibri Light"/>
                <a:cs typeface="Calibri Light"/>
              </a:rPr>
              <a:t>otomatis </a:t>
            </a:r>
            <a:r>
              <a:rPr sz="2400" spc="-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pen</a:t>
            </a:r>
            <a:r>
              <a:rPr sz="2400" spc="-10" dirty="0">
                <a:solidFill>
                  <a:srgbClr val="404040"/>
                </a:solidFill>
                <a:latin typeface="Calibri Light"/>
                <a:cs typeface="Calibri Light"/>
              </a:rPr>
              <a:t>g</a:t>
            </a:r>
            <a:r>
              <a:rPr sz="2400" spc="-5" dirty="0">
                <a:solidFill>
                  <a:srgbClr val="404040"/>
                </a:solidFill>
                <a:latin typeface="Calibri Light"/>
                <a:cs typeface="Calibri Light"/>
              </a:rPr>
              <a:t>e</a:t>
            </a:r>
            <a:r>
              <a:rPr sz="2400" spc="-25" dirty="0">
                <a:solidFill>
                  <a:srgbClr val="404040"/>
                </a:solidFill>
                <a:latin typeface="Calibri Light"/>
                <a:cs typeface="Calibri Light"/>
              </a:rPr>
              <a:t>c</a:t>
            </a:r>
            <a:r>
              <a:rPr sz="2400" spc="-3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2400" spc="-35" dirty="0">
                <a:solidFill>
                  <a:srgbClr val="404040"/>
                </a:solidFill>
                <a:latin typeface="Calibri Light"/>
                <a:cs typeface="Calibri Light"/>
              </a:rPr>
              <a:t>t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an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46853" y="2387853"/>
            <a:ext cx="974090" cy="72072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93675" marR="5080" indent="-181610">
              <a:lnSpc>
                <a:spcPts val="2590"/>
              </a:lnSpc>
              <a:spcBef>
                <a:spcPts val="425"/>
              </a:spcBef>
            </a:pP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pada </a:t>
            </a:r>
            <a:r>
              <a:rPr sz="24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mob</a:t>
            </a:r>
            <a:r>
              <a:rPr sz="2400" spc="-10" dirty="0">
                <a:solidFill>
                  <a:srgbClr val="404040"/>
                </a:solidFill>
                <a:latin typeface="Calibri Light"/>
                <a:cs typeface="Calibri Light"/>
              </a:rPr>
              <a:t>i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l,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19506" y="2956699"/>
            <a:ext cx="5445760" cy="936625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279400">
              <a:lnSpc>
                <a:spcPct val="100000"/>
              </a:lnSpc>
              <a:spcBef>
                <a:spcPts val="805"/>
              </a:spcBef>
              <a:tabLst>
                <a:tab pos="1749425" algn="l"/>
              </a:tabLst>
            </a:pPr>
            <a:r>
              <a:rPr sz="2400" spc="-10" dirty="0">
                <a:solidFill>
                  <a:srgbClr val="404040"/>
                </a:solidFill>
                <a:latin typeface="Calibri Light"/>
                <a:cs typeface="Calibri Light"/>
              </a:rPr>
              <a:t>pemakaian	karpet.</a:t>
            </a:r>
            <a:endParaRPr sz="2400">
              <a:latin typeface="Calibri Light"/>
              <a:cs typeface="Calibri Light"/>
            </a:endParaRPr>
          </a:p>
          <a:p>
            <a:pPr marL="279400" indent="-266700">
              <a:lnSpc>
                <a:spcPct val="100000"/>
              </a:lnSpc>
              <a:spcBef>
                <a:spcPts val="705"/>
              </a:spcBef>
              <a:buFont typeface="Arial MT"/>
              <a:buChar char="•"/>
              <a:tabLst>
                <a:tab pos="278765" algn="l"/>
                <a:tab pos="279400" algn="l"/>
                <a:tab pos="1459865" algn="l"/>
                <a:tab pos="2272665" algn="l"/>
                <a:tab pos="3354704" algn="l"/>
              </a:tabLst>
            </a:pPr>
            <a:r>
              <a:rPr sz="2400" spc="-5" dirty="0">
                <a:solidFill>
                  <a:srgbClr val="404040"/>
                </a:solidFill>
                <a:latin typeface="Calibri Light"/>
                <a:cs typeface="Calibri Light"/>
              </a:rPr>
              <a:t>Analisis	</a:t>
            </a:r>
            <a:r>
              <a:rPr sz="2400" spc="-15" dirty="0">
                <a:solidFill>
                  <a:srgbClr val="404040"/>
                </a:solidFill>
                <a:latin typeface="Calibri Light"/>
                <a:cs typeface="Calibri Light"/>
              </a:rPr>
              <a:t>citra	</a:t>
            </a:r>
            <a:r>
              <a:rPr sz="2400" spc="-5" dirty="0">
                <a:solidFill>
                  <a:srgbClr val="404040"/>
                </a:solidFill>
                <a:latin typeface="Calibri Light"/>
                <a:cs typeface="Calibri Light"/>
              </a:rPr>
              <a:t>medis.	</a:t>
            </a:r>
            <a:r>
              <a:rPr sz="2400" spc="-15" dirty="0">
                <a:solidFill>
                  <a:srgbClr val="404040"/>
                </a:solidFill>
                <a:latin typeface="Calibri Light"/>
                <a:cs typeface="Calibri Light"/>
              </a:rPr>
              <a:t>Misalnya,</a:t>
            </a:r>
            <a:r>
              <a:rPr sz="2400" spc="-5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 Light"/>
                <a:cs typeface="Calibri Light"/>
              </a:rPr>
              <a:t>tekstur</a:t>
            </a:r>
            <a:endParaRPr sz="2400">
              <a:latin typeface="Calibri Light"/>
              <a:cs typeface="Calibri Ligh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19506" y="3831463"/>
            <a:ext cx="5035550" cy="216408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279400" marR="5080">
              <a:lnSpc>
                <a:spcPts val="2590"/>
              </a:lnSpc>
              <a:spcBef>
                <a:spcPts val="425"/>
              </a:spcBef>
              <a:tabLst>
                <a:tab pos="1715135" algn="l"/>
                <a:tab pos="1878964" algn="l"/>
                <a:tab pos="2588260" algn="l"/>
                <a:tab pos="2981960" algn="l"/>
                <a:tab pos="3061970" algn="l"/>
                <a:tab pos="3533140" algn="l"/>
                <a:tab pos="4295140" algn="l"/>
              </a:tabLst>
            </a:pPr>
            <a:r>
              <a:rPr sz="2400" spc="-10" dirty="0">
                <a:solidFill>
                  <a:srgbClr val="404040"/>
                </a:solidFill>
                <a:latin typeface="Calibri Light"/>
                <a:cs typeface="Calibri Light"/>
              </a:rPr>
              <a:t>digunakan</a:t>
            </a:r>
            <a:r>
              <a:rPr sz="2400" spc="-5" dirty="0">
                <a:solidFill>
                  <a:srgbClr val="404040"/>
                </a:solidFill>
                <a:latin typeface="Calibri Light"/>
                <a:cs typeface="Calibri Light"/>
              </a:rPr>
              <a:t> untuk	</a:t>
            </a:r>
            <a:r>
              <a:rPr sz="2400" spc="-10" dirty="0">
                <a:solidFill>
                  <a:srgbClr val="404040"/>
                </a:solidFill>
                <a:latin typeface="Calibri Light"/>
                <a:cs typeface="Calibri Light"/>
              </a:rPr>
              <a:t>klasifikasi </a:t>
            </a:r>
            <a:r>
              <a:rPr sz="2400" spc="-15" dirty="0">
                <a:solidFill>
                  <a:srgbClr val="404040"/>
                </a:solidFill>
                <a:latin typeface="Calibri Light"/>
                <a:cs typeface="Calibri Light"/>
              </a:rPr>
              <a:t>penyakit </a:t>
            </a:r>
            <a:r>
              <a:rPr sz="2400" spc="-1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Calibri Light"/>
                <a:cs typeface="Calibri Light"/>
              </a:rPr>
              <a:t>paru-paru,	diagnosis	</a:t>
            </a:r>
            <a:r>
              <a:rPr sz="2400" spc="-15" dirty="0">
                <a:solidFill>
                  <a:srgbClr val="404040"/>
                </a:solidFill>
                <a:latin typeface="Calibri Light"/>
                <a:cs typeface="Calibri Light"/>
              </a:rPr>
              <a:t>leukemia,	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dan </a:t>
            </a:r>
            <a:r>
              <a:rPr sz="2400" spc="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pembedaan	tipe-tipe		sel	</a:t>
            </a:r>
            <a:r>
              <a:rPr sz="2400" spc="-10" dirty="0">
                <a:solidFill>
                  <a:srgbClr val="404040"/>
                </a:solidFill>
                <a:latin typeface="Calibri Light"/>
                <a:cs typeface="Calibri Light"/>
              </a:rPr>
              <a:t>darah</a:t>
            </a:r>
            <a:r>
              <a:rPr sz="2400" spc="-10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putih.</a:t>
            </a:r>
            <a:endParaRPr sz="2400">
              <a:latin typeface="Calibri Light"/>
              <a:cs typeface="Calibri Light"/>
            </a:endParaRPr>
          </a:p>
          <a:p>
            <a:pPr marL="279400" marR="179705" indent="-266700">
              <a:lnSpc>
                <a:spcPct val="90000"/>
              </a:lnSpc>
              <a:spcBef>
                <a:spcPts val="965"/>
              </a:spcBef>
              <a:buFont typeface="Arial MT"/>
              <a:buChar char="•"/>
              <a:tabLst>
                <a:tab pos="278765" algn="l"/>
                <a:tab pos="279400" algn="l"/>
                <a:tab pos="1528445" algn="l"/>
                <a:tab pos="1920239" algn="l"/>
                <a:tab pos="2621915" algn="l"/>
                <a:tab pos="3559175" algn="l"/>
              </a:tabLst>
            </a:pPr>
            <a:r>
              <a:rPr sz="2400" spc="-5" dirty="0">
                <a:solidFill>
                  <a:srgbClr val="404040"/>
                </a:solidFill>
                <a:latin typeface="Calibri Light"/>
                <a:cs typeface="Calibri Light"/>
              </a:rPr>
              <a:t>Anali</a:t>
            </a:r>
            <a:r>
              <a:rPr sz="2400" spc="-15" dirty="0">
                <a:solidFill>
                  <a:srgbClr val="404040"/>
                </a:solidFill>
                <a:latin typeface="Calibri Light"/>
                <a:cs typeface="Calibri Light"/>
              </a:rPr>
              <a:t>s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is	penginde</a:t>
            </a:r>
            <a:r>
              <a:rPr sz="2400" spc="-55" dirty="0">
                <a:solidFill>
                  <a:srgbClr val="404040"/>
                </a:solidFill>
                <a:latin typeface="Calibri Light"/>
                <a:cs typeface="Calibri Light"/>
              </a:rPr>
              <a:t>r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aan	ja</a:t>
            </a:r>
            <a:r>
              <a:rPr sz="2400" spc="-55" dirty="0">
                <a:solidFill>
                  <a:srgbClr val="404040"/>
                </a:solidFill>
                <a:latin typeface="Calibri Light"/>
                <a:cs typeface="Calibri Light"/>
              </a:rPr>
              <a:t>r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a</a:t>
            </a:r>
            <a:r>
              <a:rPr sz="2400" spc="-10" dirty="0">
                <a:solidFill>
                  <a:srgbClr val="404040"/>
                </a:solidFill>
                <a:latin typeface="Calibri Light"/>
                <a:cs typeface="Calibri Light"/>
              </a:rPr>
              <a:t>k</a:t>
            </a:r>
            <a:r>
              <a:rPr sz="2400" spc="-5" dirty="0">
                <a:solidFill>
                  <a:srgbClr val="404040"/>
                </a:solidFill>
                <a:latin typeface="Calibri Light"/>
                <a:cs typeface="Calibri Light"/>
              </a:rPr>
              <a:t>-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jau</a:t>
            </a:r>
            <a:r>
              <a:rPr sz="2400" spc="-5" dirty="0">
                <a:solidFill>
                  <a:srgbClr val="404040"/>
                </a:solidFill>
                <a:latin typeface="Calibri Light"/>
                <a:cs typeface="Calibri Light"/>
              </a:rPr>
              <a:t>h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.  </a:t>
            </a:r>
            <a:r>
              <a:rPr sz="2400" spc="-20" dirty="0">
                <a:solidFill>
                  <a:srgbClr val="404040"/>
                </a:solidFill>
                <a:latin typeface="Calibri Light"/>
                <a:cs typeface="Calibri Light"/>
              </a:rPr>
              <a:t>Misalnya,tekstur	</a:t>
            </a:r>
            <a:r>
              <a:rPr sz="2400" spc="-10" dirty="0">
                <a:solidFill>
                  <a:srgbClr val="404040"/>
                </a:solidFill>
                <a:latin typeface="Calibri Light"/>
                <a:cs typeface="Calibri Light"/>
              </a:rPr>
              <a:t>dipakai </a:t>
            </a:r>
            <a:r>
              <a:rPr sz="2400" spc="-5" dirty="0">
                <a:solidFill>
                  <a:srgbClr val="404040"/>
                </a:solidFill>
                <a:latin typeface="Calibri Light"/>
                <a:cs typeface="Calibri Light"/>
              </a:rPr>
              <a:t>untuk </a:t>
            </a:r>
            <a:r>
              <a:rPr sz="240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Calibri Light"/>
                <a:cs typeface="Calibri Light"/>
              </a:rPr>
              <a:t>kepentingan	</a:t>
            </a:r>
            <a:r>
              <a:rPr sz="2400" spc="-10" dirty="0">
                <a:solidFill>
                  <a:srgbClr val="404040"/>
                </a:solidFill>
                <a:latin typeface="Calibri Light"/>
                <a:cs typeface="Calibri Light"/>
              </a:rPr>
              <a:t>klasifikasi</a:t>
            </a:r>
            <a:r>
              <a:rPr sz="2400" spc="-25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Calibri Light"/>
                <a:cs typeface="Calibri Light"/>
              </a:rPr>
              <a:t>area</a:t>
            </a:r>
            <a:r>
              <a:rPr sz="2400" spc="-20" dirty="0">
                <a:solidFill>
                  <a:srgbClr val="404040"/>
                </a:solidFill>
                <a:latin typeface="Calibri Light"/>
                <a:cs typeface="Calibri Ligh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Calibri Light"/>
                <a:cs typeface="Calibri Light"/>
              </a:rPr>
              <a:t>tanah</a:t>
            </a:r>
            <a:endParaRPr sz="2400">
              <a:latin typeface="Calibri Light"/>
              <a:cs typeface="Calibri Light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6812280" y="1176527"/>
            <a:ext cx="4406265" cy="4502150"/>
            <a:chOff x="6812280" y="1176527"/>
            <a:chExt cx="4406265" cy="450215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2280" y="2375916"/>
              <a:ext cx="2404871" cy="212598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11768" y="3552444"/>
              <a:ext cx="2406395" cy="21259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1768" y="1176527"/>
              <a:ext cx="2406395" cy="2124456"/>
            </a:xfrm>
            <a:prstGeom prst="rect">
              <a:avLst/>
            </a:prstGeom>
          </p:spPr>
        </p:pic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22</a:t>
            </a:fld>
            <a:endParaRPr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794236" y="0"/>
            <a:ext cx="398145" cy="6858000"/>
          </a:xfrm>
          <a:custGeom>
            <a:avLst/>
            <a:gdLst/>
            <a:ahLst/>
            <a:cxnLst/>
            <a:rect l="l" t="t" r="r" b="b"/>
            <a:pathLst>
              <a:path w="398145" h="6858000">
                <a:moveTo>
                  <a:pt x="397764" y="0"/>
                </a:moveTo>
                <a:lnTo>
                  <a:pt x="352044" y="0"/>
                </a:lnTo>
                <a:lnTo>
                  <a:pt x="0" y="0"/>
                </a:lnTo>
                <a:lnTo>
                  <a:pt x="0" y="6858000"/>
                </a:lnTo>
                <a:lnTo>
                  <a:pt x="352044" y="6858000"/>
                </a:lnTo>
                <a:lnTo>
                  <a:pt x="397764" y="6858000"/>
                </a:lnTo>
                <a:lnTo>
                  <a:pt x="39776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696"/>
            <a:ext cx="10655808" cy="6845302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1352212" y="3840416"/>
            <a:ext cx="841375" cy="2204085"/>
            <a:chOff x="11352212" y="3840416"/>
            <a:chExt cx="841375" cy="220408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353800" y="3842003"/>
              <a:ext cx="838200" cy="220065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1353800" y="3842003"/>
              <a:ext cx="838200" cy="2200910"/>
            </a:xfrm>
            <a:custGeom>
              <a:avLst/>
              <a:gdLst/>
              <a:ahLst/>
              <a:cxnLst/>
              <a:rect l="l" t="t" r="r" b="b"/>
              <a:pathLst>
                <a:path w="838200" h="2200910">
                  <a:moveTo>
                    <a:pt x="99568" y="0"/>
                  </a:moveTo>
                  <a:lnTo>
                    <a:pt x="838200" y="0"/>
                  </a:lnTo>
                </a:path>
                <a:path w="838200" h="2200910">
                  <a:moveTo>
                    <a:pt x="838200" y="2200656"/>
                  </a:moveTo>
                  <a:lnTo>
                    <a:pt x="99568" y="2200656"/>
                  </a:lnTo>
                  <a:lnTo>
                    <a:pt x="60811" y="2192769"/>
                  </a:lnTo>
                  <a:lnTo>
                    <a:pt x="29162" y="2171261"/>
                  </a:lnTo>
                  <a:lnTo>
                    <a:pt x="7824" y="2139362"/>
                  </a:lnTo>
                  <a:lnTo>
                    <a:pt x="0" y="2100300"/>
                  </a:lnTo>
                  <a:lnTo>
                    <a:pt x="0" y="100330"/>
                  </a:lnTo>
                  <a:lnTo>
                    <a:pt x="7824" y="61293"/>
                  </a:lnTo>
                  <a:lnTo>
                    <a:pt x="29162" y="29400"/>
                  </a:lnTo>
                  <a:lnTo>
                    <a:pt x="60811" y="7889"/>
                  </a:lnTo>
                  <a:lnTo>
                    <a:pt x="99568" y="0"/>
                  </a:lnTo>
                </a:path>
              </a:pathLst>
            </a:custGeom>
            <a:ln w="3175">
              <a:solidFill>
                <a:srgbClr val="25252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358372" y="5556503"/>
              <a:ext cx="477520" cy="425450"/>
            </a:xfrm>
            <a:custGeom>
              <a:avLst/>
              <a:gdLst/>
              <a:ahLst/>
              <a:cxnLst/>
              <a:rect l="l" t="t" r="r" b="b"/>
              <a:pathLst>
                <a:path w="477520" h="425450">
                  <a:moveTo>
                    <a:pt x="477011" y="0"/>
                  </a:moveTo>
                  <a:lnTo>
                    <a:pt x="0" y="0"/>
                  </a:lnTo>
                  <a:lnTo>
                    <a:pt x="0" y="425196"/>
                  </a:lnTo>
                  <a:lnTo>
                    <a:pt x="477011" y="0"/>
                  </a:lnTo>
                  <a:close/>
                </a:path>
              </a:pathLst>
            </a:custGeom>
            <a:solidFill>
              <a:srgbClr val="24C5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358372" y="5556503"/>
              <a:ext cx="477520" cy="425450"/>
            </a:xfrm>
            <a:custGeom>
              <a:avLst/>
              <a:gdLst/>
              <a:ahLst/>
              <a:cxnLst/>
              <a:rect l="l" t="t" r="r" b="b"/>
              <a:pathLst>
                <a:path w="477520" h="425450">
                  <a:moveTo>
                    <a:pt x="477011" y="0"/>
                  </a:moveTo>
                  <a:lnTo>
                    <a:pt x="0" y="425196"/>
                  </a:lnTo>
                  <a:lnTo>
                    <a:pt x="0" y="0"/>
                  </a:lnTo>
                  <a:lnTo>
                    <a:pt x="477011" y="0"/>
                  </a:lnTo>
                  <a:close/>
                </a:path>
              </a:pathLst>
            </a:custGeom>
            <a:ln w="3175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/>
          <p:nvPr/>
        </p:nvSpPr>
        <p:spPr>
          <a:xfrm>
            <a:off x="4264342" y="2354579"/>
            <a:ext cx="1825625" cy="1614170"/>
          </a:xfrm>
          <a:custGeom>
            <a:avLst/>
            <a:gdLst/>
            <a:ahLst/>
            <a:cxnLst/>
            <a:rect l="l" t="t" r="r" b="b"/>
            <a:pathLst>
              <a:path w="1825625" h="1614170">
                <a:moveTo>
                  <a:pt x="1299781" y="0"/>
                </a:moveTo>
                <a:lnTo>
                  <a:pt x="525589" y="0"/>
                </a:lnTo>
                <a:lnTo>
                  <a:pt x="489077" y="4843"/>
                </a:lnTo>
                <a:lnTo>
                  <a:pt x="427434" y="40772"/>
                </a:lnTo>
                <a:lnTo>
                  <a:pt x="18859" y="738632"/>
                </a:lnTo>
                <a:lnTo>
                  <a:pt x="0" y="806958"/>
                </a:lnTo>
                <a:lnTo>
                  <a:pt x="4714" y="842216"/>
                </a:lnTo>
                <a:lnTo>
                  <a:pt x="405066" y="1543939"/>
                </a:lnTo>
                <a:lnTo>
                  <a:pt x="455898" y="1595167"/>
                </a:lnTo>
                <a:lnTo>
                  <a:pt x="525589" y="1613916"/>
                </a:lnTo>
                <a:lnTo>
                  <a:pt x="1299781" y="1613916"/>
                </a:lnTo>
                <a:lnTo>
                  <a:pt x="1368583" y="1595167"/>
                </a:lnTo>
                <a:lnTo>
                  <a:pt x="1418526" y="1543939"/>
                </a:lnTo>
                <a:lnTo>
                  <a:pt x="1806511" y="875284"/>
                </a:lnTo>
                <a:lnTo>
                  <a:pt x="1825371" y="806958"/>
                </a:lnTo>
                <a:lnTo>
                  <a:pt x="1820656" y="771699"/>
                </a:lnTo>
                <a:lnTo>
                  <a:pt x="1418526" y="69977"/>
                </a:lnTo>
                <a:lnTo>
                  <a:pt x="1368583" y="18748"/>
                </a:lnTo>
                <a:lnTo>
                  <a:pt x="1299781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497002" y="1235963"/>
            <a:ext cx="1825625" cy="1614170"/>
          </a:xfrm>
          <a:custGeom>
            <a:avLst/>
            <a:gdLst/>
            <a:ahLst/>
            <a:cxnLst/>
            <a:rect l="l" t="t" r="r" b="b"/>
            <a:pathLst>
              <a:path w="1825625" h="1614170">
                <a:moveTo>
                  <a:pt x="1299781" y="0"/>
                </a:moveTo>
                <a:lnTo>
                  <a:pt x="852201" y="0"/>
                </a:lnTo>
                <a:lnTo>
                  <a:pt x="622363" y="0"/>
                </a:lnTo>
                <a:lnTo>
                  <a:pt x="537686" y="0"/>
                </a:lnTo>
                <a:lnTo>
                  <a:pt x="525589" y="0"/>
                </a:lnTo>
                <a:lnTo>
                  <a:pt x="489077" y="4843"/>
                </a:lnTo>
                <a:lnTo>
                  <a:pt x="427434" y="40772"/>
                </a:lnTo>
                <a:lnTo>
                  <a:pt x="181790" y="456543"/>
                </a:lnTo>
                <a:lnTo>
                  <a:pt x="67135" y="655050"/>
                </a:lnTo>
                <a:lnTo>
                  <a:pt x="24893" y="728184"/>
                </a:lnTo>
                <a:lnTo>
                  <a:pt x="18859" y="738632"/>
                </a:lnTo>
                <a:lnTo>
                  <a:pt x="4714" y="771699"/>
                </a:lnTo>
                <a:lnTo>
                  <a:pt x="0" y="806958"/>
                </a:lnTo>
                <a:lnTo>
                  <a:pt x="4714" y="842216"/>
                </a:lnTo>
                <a:lnTo>
                  <a:pt x="18859" y="875284"/>
                </a:lnTo>
                <a:lnTo>
                  <a:pt x="242135" y="1261850"/>
                </a:lnTo>
                <a:lnTo>
                  <a:pt x="356790" y="1460357"/>
                </a:lnTo>
                <a:lnTo>
                  <a:pt x="399032" y="1533491"/>
                </a:lnTo>
                <a:lnTo>
                  <a:pt x="405066" y="1543939"/>
                </a:lnTo>
                <a:lnTo>
                  <a:pt x="427434" y="1573143"/>
                </a:lnTo>
                <a:lnTo>
                  <a:pt x="455898" y="1595167"/>
                </a:lnTo>
                <a:lnTo>
                  <a:pt x="489077" y="1609072"/>
                </a:lnTo>
                <a:lnTo>
                  <a:pt x="525589" y="1613915"/>
                </a:lnTo>
                <a:lnTo>
                  <a:pt x="973169" y="1613915"/>
                </a:lnTo>
                <a:lnTo>
                  <a:pt x="1203007" y="1613915"/>
                </a:lnTo>
                <a:lnTo>
                  <a:pt x="1287684" y="1613915"/>
                </a:lnTo>
                <a:lnTo>
                  <a:pt x="1299781" y="1613915"/>
                </a:lnTo>
                <a:lnTo>
                  <a:pt x="1335516" y="1609072"/>
                </a:lnTo>
                <a:lnTo>
                  <a:pt x="1368583" y="1595167"/>
                </a:lnTo>
                <a:lnTo>
                  <a:pt x="1396936" y="1573143"/>
                </a:lnTo>
                <a:lnTo>
                  <a:pt x="1418526" y="1543939"/>
                </a:lnTo>
                <a:lnTo>
                  <a:pt x="1642830" y="1157372"/>
                </a:lnTo>
                <a:lnTo>
                  <a:pt x="1758013" y="958865"/>
                </a:lnTo>
                <a:lnTo>
                  <a:pt x="1800449" y="885731"/>
                </a:lnTo>
                <a:lnTo>
                  <a:pt x="1806511" y="875284"/>
                </a:lnTo>
                <a:lnTo>
                  <a:pt x="1820656" y="842216"/>
                </a:lnTo>
                <a:lnTo>
                  <a:pt x="1825371" y="806958"/>
                </a:lnTo>
                <a:lnTo>
                  <a:pt x="1820656" y="771699"/>
                </a:lnTo>
                <a:lnTo>
                  <a:pt x="1806511" y="738632"/>
                </a:lnTo>
                <a:lnTo>
                  <a:pt x="1582207" y="352065"/>
                </a:lnTo>
                <a:lnTo>
                  <a:pt x="1467024" y="153558"/>
                </a:lnTo>
                <a:lnTo>
                  <a:pt x="1424588" y="80424"/>
                </a:lnTo>
                <a:lnTo>
                  <a:pt x="1418526" y="69976"/>
                </a:lnTo>
                <a:lnTo>
                  <a:pt x="1396936" y="40772"/>
                </a:lnTo>
                <a:lnTo>
                  <a:pt x="1368583" y="18748"/>
                </a:lnTo>
                <a:lnTo>
                  <a:pt x="1335516" y="4843"/>
                </a:lnTo>
                <a:lnTo>
                  <a:pt x="1299781" y="0"/>
                </a:lnTo>
                <a:close/>
              </a:path>
            </a:pathLst>
          </a:custGeom>
          <a:ln w="63500">
            <a:solidFill>
              <a:srgbClr val="F1F1F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1" name="object 11"/>
          <p:cNvGrpSpPr/>
          <p:nvPr/>
        </p:nvGrpSpPr>
        <p:grpSpPr>
          <a:xfrm>
            <a:off x="7695887" y="3890736"/>
            <a:ext cx="183515" cy="1262380"/>
            <a:chOff x="7695887" y="3890736"/>
            <a:chExt cx="183515" cy="126238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714467" y="3890736"/>
              <a:ext cx="146222" cy="15528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32744" y="4232138"/>
              <a:ext cx="109666" cy="20095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96189" y="4661551"/>
              <a:ext cx="182777" cy="12699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695887" y="4977249"/>
              <a:ext cx="175743" cy="175466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8023097" y="3717797"/>
            <a:ext cx="1402715" cy="1470660"/>
          </a:xfrm>
          <a:prstGeom prst="rect">
            <a:avLst/>
          </a:prstGeom>
        </p:spPr>
        <p:txBody>
          <a:bodyPr vert="horz" wrap="square" lIns="0" tIns="996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85"/>
              </a:spcBef>
            </a:pPr>
            <a:r>
              <a:rPr sz="1800" dirty="0">
                <a:solidFill>
                  <a:srgbClr val="F1F1F1"/>
                </a:solidFill>
                <a:latin typeface="Calibri Light"/>
                <a:cs typeface="Calibri Light"/>
              </a:rPr>
              <a:t>April</a:t>
            </a:r>
            <a:endParaRPr sz="1800">
              <a:latin typeface="Calibri Light"/>
              <a:cs typeface="Calibri Light"/>
            </a:endParaRPr>
          </a:p>
          <a:p>
            <a:pPr marL="12700">
              <a:lnSpc>
                <a:spcPct val="100000"/>
              </a:lnSpc>
              <a:spcBef>
                <a:spcPts val="680"/>
              </a:spcBef>
            </a:pPr>
            <a:r>
              <a:rPr sz="1800" spc="-5" dirty="0">
                <a:solidFill>
                  <a:srgbClr val="F1F1F1"/>
                </a:solidFill>
                <a:latin typeface="Calibri Light"/>
                <a:cs typeface="Calibri Light"/>
              </a:rPr>
              <a:t>+1</a:t>
            </a:r>
            <a:r>
              <a:rPr sz="1800" spc="-35" dirty="0">
                <a:solidFill>
                  <a:srgbClr val="F1F1F1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1F1F1"/>
                </a:solidFill>
                <a:latin typeface="Calibri Light"/>
                <a:cs typeface="Calibri Light"/>
              </a:rPr>
              <a:t>23</a:t>
            </a:r>
            <a:r>
              <a:rPr sz="1800" spc="-15" dirty="0">
                <a:solidFill>
                  <a:srgbClr val="F1F1F1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1F1F1"/>
                </a:solidFill>
                <a:latin typeface="Calibri Light"/>
                <a:cs typeface="Calibri Light"/>
              </a:rPr>
              <a:t>987</a:t>
            </a:r>
            <a:endParaRPr sz="1800">
              <a:latin typeface="Calibri Light"/>
              <a:cs typeface="Calibri Light"/>
            </a:endParaRPr>
          </a:p>
          <a:p>
            <a:pPr marL="12700" marR="5080" indent="305435">
              <a:lnSpc>
                <a:spcPct val="131700"/>
              </a:lnSpc>
            </a:pPr>
            <a:r>
              <a:rPr sz="1800" dirty="0">
                <a:solidFill>
                  <a:srgbClr val="F1F1F1"/>
                </a:solidFill>
                <a:latin typeface="Calibri Light"/>
                <a:cs typeface="Calibri Light"/>
              </a:rPr>
              <a:t>il@w </a:t>
            </a:r>
            <a:r>
              <a:rPr sz="1800" spc="5" dirty="0">
                <a:solidFill>
                  <a:srgbClr val="F1F1F1"/>
                </a:solidFill>
                <a:latin typeface="Calibri Light"/>
                <a:cs typeface="Calibri Light"/>
              </a:rPr>
              <a:t> </a:t>
            </a:r>
            <a:r>
              <a:rPr sz="1800" dirty="0">
                <a:solidFill>
                  <a:srgbClr val="F1F1F1"/>
                </a:solidFill>
                <a:latin typeface="Calibri Light"/>
                <a:cs typeface="Calibri Light"/>
              </a:rPr>
              <a:t>w</a:t>
            </a:r>
            <a:r>
              <a:rPr sz="1800" spc="5" dirty="0">
                <a:solidFill>
                  <a:srgbClr val="F1F1F1"/>
                </a:solidFill>
                <a:latin typeface="Calibri Light"/>
                <a:cs typeface="Calibri Light"/>
              </a:rPr>
              <a:t>w</a:t>
            </a:r>
            <a:r>
              <a:rPr sz="1800" spc="-120" dirty="0">
                <a:solidFill>
                  <a:srgbClr val="F1F1F1"/>
                </a:solidFill>
                <a:latin typeface="Calibri Light"/>
                <a:cs typeface="Calibri Light"/>
              </a:rPr>
              <a:t>w</a:t>
            </a:r>
            <a:r>
              <a:rPr sz="1800" dirty="0">
                <a:solidFill>
                  <a:srgbClr val="F1F1F1"/>
                </a:solidFill>
                <a:latin typeface="Calibri Light"/>
                <a:cs typeface="Calibri Light"/>
              </a:rPr>
              <a:t>.p</a:t>
            </a:r>
            <a:r>
              <a:rPr sz="1800" spc="-30" dirty="0">
                <a:solidFill>
                  <a:srgbClr val="F1F1F1"/>
                </a:solidFill>
                <a:latin typeface="Calibri Light"/>
                <a:cs typeface="Calibri Light"/>
              </a:rPr>
              <a:t>r</a:t>
            </a:r>
            <a:r>
              <a:rPr sz="1800" spc="-5" dirty="0">
                <a:solidFill>
                  <a:srgbClr val="F1F1F1"/>
                </a:solidFill>
                <a:latin typeface="Calibri Light"/>
                <a:cs typeface="Calibri Light"/>
              </a:rPr>
              <a:t>os</a:t>
            </a:r>
            <a:r>
              <a:rPr sz="1800" spc="-20" dirty="0">
                <a:solidFill>
                  <a:srgbClr val="F1F1F1"/>
                </a:solidFill>
                <a:latin typeface="Calibri Light"/>
                <a:cs typeface="Calibri Light"/>
              </a:rPr>
              <a:t>ew</a:t>
            </a:r>
            <a:r>
              <a:rPr sz="1800" dirty="0">
                <a:solidFill>
                  <a:srgbClr val="F1F1F1"/>
                </a:solidFill>
                <a:latin typeface="Calibri Light"/>
                <a:cs typeface="Calibri Light"/>
              </a:rPr>
              <a:t>ar</a:t>
            </a:r>
            <a:endParaRPr sz="1800">
              <a:latin typeface="Calibri Light"/>
              <a:cs typeface="Calibri Ligh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420165" y="2829877"/>
            <a:ext cx="4470400" cy="2729865"/>
            <a:chOff x="7420165" y="2829877"/>
            <a:chExt cx="4470400" cy="2729865"/>
          </a:xfrm>
        </p:grpSpPr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424928" y="2834639"/>
              <a:ext cx="4460748" cy="272034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424928" y="2834639"/>
              <a:ext cx="4460875" cy="2720340"/>
            </a:xfrm>
            <a:custGeom>
              <a:avLst/>
              <a:gdLst/>
              <a:ahLst/>
              <a:cxnLst/>
              <a:rect l="l" t="t" r="r" b="b"/>
              <a:pathLst>
                <a:path w="4460875" h="2720340">
                  <a:moveTo>
                    <a:pt x="0" y="58165"/>
                  </a:moveTo>
                  <a:lnTo>
                    <a:pt x="4570" y="35522"/>
                  </a:lnTo>
                  <a:lnTo>
                    <a:pt x="17033" y="17033"/>
                  </a:lnTo>
                  <a:lnTo>
                    <a:pt x="35522" y="4570"/>
                  </a:lnTo>
                  <a:lnTo>
                    <a:pt x="58166" y="0"/>
                  </a:lnTo>
                  <a:lnTo>
                    <a:pt x="4402582" y="0"/>
                  </a:lnTo>
                  <a:lnTo>
                    <a:pt x="4425225" y="4570"/>
                  </a:lnTo>
                  <a:lnTo>
                    <a:pt x="4443714" y="17033"/>
                  </a:lnTo>
                  <a:lnTo>
                    <a:pt x="4456177" y="35522"/>
                  </a:lnTo>
                  <a:lnTo>
                    <a:pt x="4460748" y="58165"/>
                  </a:lnTo>
                  <a:lnTo>
                    <a:pt x="4460748" y="2662174"/>
                  </a:lnTo>
                  <a:lnTo>
                    <a:pt x="4456177" y="2684817"/>
                  </a:lnTo>
                  <a:lnTo>
                    <a:pt x="4443714" y="2703306"/>
                  </a:lnTo>
                  <a:lnTo>
                    <a:pt x="4425225" y="2715769"/>
                  </a:lnTo>
                  <a:lnTo>
                    <a:pt x="4402582" y="2720340"/>
                  </a:lnTo>
                  <a:lnTo>
                    <a:pt x="58166" y="2720340"/>
                  </a:lnTo>
                  <a:lnTo>
                    <a:pt x="35522" y="2715769"/>
                  </a:lnTo>
                  <a:lnTo>
                    <a:pt x="17033" y="2703306"/>
                  </a:lnTo>
                  <a:lnTo>
                    <a:pt x="4570" y="2684817"/>
                  </a:lnTo>
                  <a:lnTo>
                    <a:pt x="0" y="2662174"/>
                  </a:lnTo>
                  <a:lnTo>
                    <a:pt x="0" y="58165"/>
                  </a:lnTo>
                  <a:close/>
                </a:path>
              </a:pathLst>
            </a:custGeom>
            <a:ln w="9525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868</Words>
  <Application>Microsoft Office PowerPoint</Application>
  <PresentationFormat>Widescreen</PresentationFormat>
  <Paragraphs>170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1" baseType="lpstr">
      <vt:lpstr>Algerian</vt:lpstr>
      <vt:lpstr>Arial MT</vt:lpstr>
      <vt:lpstr>Calibri</vt:lpstr>
      <vt:lpstr>Calibri Light</vt:lpstr>
      <vt:lpstr>Cambria Math</vt:lpstr>
      <vt:lpstr>Corbel</vt:lpstr>
      <vt:lpstr>Times New Roman</vt:lpstr>
      <vt:lpstr>Office Theme</vt:lpstr>
      <vt:lpstr>EkstraksiFitur  Tekstur</vt:lpstr>
      <vt:lpstr>PowerPoint Presentation</vt:lpstr>
      <vt:lpstr>Fitur Tekstur</vt:lpstr>
      <vt:lpstr>Fitur Tekstur</vt:lpstr>
      <vt:lpstr>TeksturBerbasis  Histogram</vt:lpstr>
      <vt:lpstr>Histogram</vt:lpstr>
      <vt:lpstr>Metode Statistik</vt:lpstr>
      <vt:lpstr>Gray Level  Coocurence  Matrix (GLCM)</vt:lpstr>
      <vt:lpstr>GLCM</vt:lpstr>
      <vt:lpstr>GLCM</vt:lpstr>
      <vt:lpstr>GLCM</vt:lpstr>
      <vt:lpstr>Contoh GLCM</vt:lpstr>
      <vt:lpstr>Latihan</vt:lpstr>
      <vt:lpstr>Local Binary  Patterns (LBP)</vt:lpstr>
      <vt:lpstr>Local Binary Patterns (LBP)</vt:lpstr>
      <vt:lpstr>Local Binary Patterns (LBP)</vt:lpstr>
      <vt:lpstr>Local Binary Patterns (LBP)</vt:lpstr>
      <vt:lpstr>Local Binary Patterns (LBP)</vt:lpstr>
      <vt:lpstr>Local Binary Patterns (LBP)</vt:lpstr>
      <vt:lpstr>Latihan Ekstraksi fitur</vt:lpstr>
      <vt:lpstr>Latihan Ektraksi Fitur Warna</vt:lpstr>
      <vt:lpstr>Penerapan Fitur Tekstur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EkstraksiFitur  Tekstur</dc:title>
  <dc:creator>Irfan Maliki</dc:creator>
  <cp:lastModifiedBy>Robi</cp:lastModifiedBy>
  <cp:revision>1</cp:revision>
  <dcterms:created xsi:type="dcterms:W3CDTF">2021-09-04T08:00:41Z</dcterms:created>
  <dcterms:modified xsi:type="dcterms:W3CDTF">2021-09-04T08:03:16Z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2020-04-17T00:00:00Z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2021-09-04T00:00:00Z</vt:filetime>
  </property>
</Properties>
</file>