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 id="270"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56700" cy="6858000"/>
          </a:xfrm>
          <a:prstGeom prst="rect">
            <a:avLst/>
          </a:prstGeom>
          <a:noFill/>
          <a:ln w="9525">
            <a:noFill/>
          </a:ln>
        </p:spPr>
      </p:pic>
      <p:sp>
        <p:nvSpPr>
          <p:cNvPr id="2051" name="Rectangle 3"/>
          <p:cNvSpPr>
            <a:spLocks noGrp="1" noChangeArrowheads="1"/>
          </p:cNvSpPr>
          <p:nvPr>
            <p:ph type="ctrTitle"/>
          </p:nvPr>
        </p:nvSpPr>
        <p:spPr>
          <a:xfrm>
            <a:off x="468313" y="1196975"/>
            <a:ext cx="8207375" cy="1082675"/>
          </a:xfrm>
        </p:spPr>
        <p:txBody>
          <a:bodyPr/>
          <a:lstStyle>
            <a:lvl1pPr algn="ctr">
              <a:defRPr>
                <a:solidFill>
                  <a:schemeClr val="bg1"/>
                </a:solidFill>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469900" y="2422525"/>
            <a:ext cx="8212138" cy="1752600"/>
          </a:xfrm>
        </p:spPr>
        <p:txBody>
          <a:bodyPr/>
          <a:lstStyle>
            <a:lvl1pPr marL="0" indent="0" algn="ctr">
              <a:buFontTx/>
              <a:buNone/>
              <a:defRPr>
                <a:solidFill>
                  <a:schemeClr val="bg1"/>
                </a:solidFill>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88F3771-AEB5-4F41-9CE9-5B49C4F1B4DA}" type="datetimeFigureOut">
              <a:rPr lang="en-US" smtClean="0"/>
              <a:t>6/12/2019</a:t>
            </a:fld>
            <a:endParaRPr lang="en-US"/>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9795E48-C887-4363-8BEF-653BB8BF503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Placeholder Tanggal 3"/>
          <p:cNvSpPr>
            <a:spLocks noGrp="1"/>
          </p:cNvSpPr>
          <p:nvPr>
            <p:ph type="dt" sz="half" idx="10"/>
          </p:nvPr>
        </p:nvSpPr>
        <p:spPr/>
        <p:txBody>
          <a:bodyPr/>
          <a:lstStyle/>
          <a:p>
            <a:fld id="{B88F3771-AEB5-4F41-9CE9-5B49C4F1B4DA}" type="datetimeFigureOut">
              <a:rPr lang="en-US" smtClean="0"/>
              <a:t>6/12/2019</a:t>
            </a:fld>
            <a:endParaRPr lang="en-US"/>
          </a:p>
        </p:txBody>
      </p:sp>
      <p:sp>
        <p:nvSpPr>
          <p:cNvPr id="5" name="Placeholder Footer 4"/>
          <p:cNvSpPr>
            <a:spLocks noGrp="1"/>
          </p:cNvSpPr>
          <p:nvPr>
            <p:ph type="ftr" sz="quarter" idx="11"/>
          </p:nvPr>
        </p:nvSpPr>
        <p:spPr/>
        <p:txBody>
          <a:bodyPr/>
          <a:lstStyle/>
          <a:p>
            <a:endParaRPr lang="en-US"/>
          </a:p>
        </p:txBody>
      </p:sp>
      <p:sp>
        <p:nvSpPr>
          <p:cNvPr id="6" name="Placeholder Nomor Slide 5"/>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Placeholder Tanggal 3"/>
          <p:cNvSpPr>
            <a:spLocks noGrp="1"/>
          </p:cNvSpPr>
          <p:nvPr>
            <p:ph type="dt" sz="half" idx="10"/>
          </p:nvPr>
        </p:nvSpPr>
        <p:spPr/>
        <p:txBody>
          <a:bodyPr/>
          <a:lstStyle/>
          <a:p>
            <a:fld id="{B88F3771-AEB5-4F41-9CE9-5B49C4F1B4DA}" type="datetimeFigureOut">
              <a:rPr lang="en-US" smtClean="0"/>
              <a:t>6/12/2019</a:t>
            </a:fld>
            <a:endParaRPr lang="en-US"/>
          </a:p>
        </p:txBody>
      </p:sp>
      <p:sp>
        <p:nvSpPr>
          <p:cNvPr id="5" name="Placeholder Footer 4"/>
          <p:cNvSpPr>
            <a:spLocks noGrp="1"/>
          </p:cNvSpPr>
          <p:nvPr>
            <p:ph type="ftr" sz="quarter" idx="11"/>
          </p:nvPr>
        </p:nvSpPr>
        <p:spPr/>
        <p:txBody>
          <a:bodyPr/>
          <a:lstStyle/>
          <a:p>
            <a:endParaRPr lang="en-US"/>
          </a:p>
        </p:txBody>
      </p:sp>
      <p:sp>
        <p:nvSpPr>
          <p:cNvPr id="6" name="Placeholder Nomor Slide 5"/>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Placeholder Tanggal 4"/>
          <p:cNvSpPr>
            <a:spLocks noGrp="1"/>
          </p:cNvSpPr>
          <p:nvPr>
            <p:ph type="dt" sz="half" idx="10"/>
          </p:nvPr>
        </p:nvSpPr>
        <p:spPr/>
        <p:txBody>
          <a:bodyPr/>
          <a:lstStyle/>
          <a:p>
            <a:fld id="{B88F3771-AEB5-4F41-9CE9-5B49C4F1B4DA}" type="datetimeFigureOut">
              <a:rPr lang="en-US" smtClean="0"/>
              <a:t>6/12/2019</a:t>
            </a:fld>
            <a:endParaRPr lang="en-US"/>
          </a:p>
        </p:txBody>
      </p:sp>
      <p:sp>
        <p:nvSpPr>
          <p:cNvPr id="6" name="Placeholder Footer 5"/>
          <p:cNvSpPr>
            <a:spLocks noGrp="1"/>
          </p:cNvSpPr>
          <p:nvPr>
            <p:ph type="ftr" sz="quarter" idx="11"/>
          </p:nvPr>
        </p:nvSpPr>
        <p:spPr/>
        <p:txBody>
          <a:bodyPr/>
          <a:lstStyle/>
          <a:p>
            <a:endParaRPr lang="en-US"/>
          </a:p>
        </p:txBody>
      </p:sp>
      <p:sp>
        <p:nvSpPr>
          <p:cNvPr id="7" name="Placeholder Nomor Slide 6"/>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laceholder Tanggal 6"/>
          <p:cNvSpPr>
            <a:spLocks noGrp="1"/>
          </p:cNvSpPr>
          <p:nvPr>
            <p:ph type="dt" sz="half" idx="10"/>
          </p:nvPr>
        </p:nvSpPr>
        <p:spPr/>
        <p:txBody>
          <a:bodyPr/>
          <a:lstStyle/>
          <a:p>
            <a:fld id="{B88F3771-AEB5-4F41-9CE9-5B49C4F1B4DA}" type="datetimeFigureOut">
              <a:rPr lang="en-US" smtClean="0"/>
              <a:t>6/12/2019</a:t>
            </a:fld>
            <a:endParaRPr lang="en-US"/>
          </a:p>
        </p:txBody>
      </p:sp>
      <p:sp>
        <p:nvSpPr>
          <p:cNvPr id="8" name="Placeholder Footer 7"/>
          <p:cNvSpPr>
            <a:spLocks noGrp="1"/>
          </p:cNvSpPr>
          <p:nvPr>
            <p:ph type="ftr" sz="quarter" idx="11"/>
          </p:nvPr>
        </p:nvSpPr>
        <p:spPr/>
        <p:txBody>
          <a:bodyPr/>
          <a:lstStyle/>
          <a:p>
            <a:endParaRPr lang="en-US"/>
          </a:p>
        </p:txBody>
      </p:sp>
      <p:sp>
        <p:nvSpPr>
          <p:cNvPr id="9" name="Placeholder Nomor Slide 8"/>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Placeholder Tanggal 2"/>
          <p:cNvSpPr>
            <a:spLocks noGrp="1"/>
          </p:cNvSpPr>
          <p:nvPr>
            <p:ph type="dt" sz="half" idx="10"/>
          </p:nvPr>
        </p:nvSpPr>
        <p:spPr/>
        <p:txBody>
          <a:bodyPr/>
          <a:lstStyle/>
          <a:p>
            <a:fld id="{B88F3771-AEB5-4F41-9CE9-5B49C4F1B4DA}" type="datetimeFigureOut">
              <a:rPr lang="en-US" smtClean="0"/>
              <a:t>6/12/2019</a:t>
            </a:fld>
            <a:endParaRPr lang="en-US"/>
          </a:p>
        </p:txBody>
      </p:sp>
      <p:sp>
        <p:nvSpPr>
          <p:cNvPr id="4" name="Placeholder Footer 3"/>
          <p:cNvSpPr>
            <a:spLocks noGrp="1"/>
          </p:cNvSpPr>
          <p:nvPr>
            <p:ph type="ftr" sz="quarter" idx="11"/>
          </p:nvPr>
        </p:nvSpPr>
        <p:spPr/>
        <p:txBody>
          <a:bodyPr/>
          <a:lstStyle/>
          <a:p>
            <a:endParaRPr lang="en-US"/>
          </a:p>
        </p:txBody>
      </p:sp>
      <p:sp>
        <p:nvSpPr>
          <p:cNvPr id="5" name="Placeholder Nomor Slide 4"/>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Tanggal 1"/>
          <p:cNvSpPr>
            <a:spLocks noGrp="1"/>
          </p:cNvSpPr>
          <p:nvPr>
            <p:ph type="dt" sz="half" idx="10"/>
          </p:nvPr>
        </p:nvSpPr>
        <p:spPr/>
        <p:txBody>
          <a:bodyPr/>
          <a:lstStyle/>
          <a:p>
            <a:fld id="{B88F3771-AEB5-4F41-9CE9-5B49C4F1B4DA}" type="datetimeFigureOut">
              <a:rPr lang="en-US" smtClean="0"/>
              <a:t>6/12/2019</a:t>
            </a:fld>
            <a:endParaRPr lang="en-US"/>
          </a:p>
        </p:txBody>
      </p:sp>
      <p:sp>
        <p:nvSpPr>
          <p:cNvPr id="3" name="Placeholder Footer 2"/>
          <p:cNvSpPr>
            <a:spLocks noGrp="1"/>
          </p:cNvSpPr>
          <p:nvPr>
            <p:ph type="ftr" sz="quarter" idx="11"/>
          </p:nvPr>
        </p:nvSpPr>
        <p:spPr/>
        <p:txBody>
          <a:bodyPr/>
          <a:lstStyle/>
          <a:p>
            <a:endParaRPr lang="en-US"/>
          </a:p>
        </p:txBody>
      </p:sp>
      <p:sp>
        <p:nvSpPr>
          <p:cNvPr id="4" name="Placeholder Nomor Slide 3"/>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Placeholder Tanggal 4"/>
          <p:cNvSpPr>
            <a:spLocks noGrp="1"/>
          </p:cNvSpPr>
          <p:nvPr>
            <p:ph type="dt" sz="half" idx="10"/>
          </p:nvPr>
        </p:nvSpPr>
        <p:spPr/>
        <p:txBody>
          <a:bodyPr/>
          <a:lstStyle/>
          <a:p>
            <a:fld id="{B88F3771-AEB5-4F41-9CE9-5B49C4F1B4DA}" type="datetimeFigureOut">
              <a:rPr lang="en-US" smtClean="0"/>
              <a:t>6/12/2019</a:t>
            </a:fld>
            <a:endParaRPr lang="en-US"/>
          </a:p>
        </p:txBody>
      </p:sp>
      <p:sp>
        <p:nvSpPr>
          <p:cNvPr id="6" name="Placeholder Footer 5"/>
          <p:cNvSpPr>
            <a:spLocks noGrp="1"/>
          </p:cNvSpPr>
          <p:nvPr>
            <p:ph type="ftr" sz="quarter" idx="11"/>
          </p:nvPr>
        </p:nvSpPr>
        <p:spPr/>
        <p:txBody>
          <a:bodyPr/>
          <a:lstStyle/>
          <a:p>
            <a:endParaRPr lang="en-US"/>
          </a:p>
        </p:txBody>
      </p:sp>
      <p:sp>
        <p:nvSpPr>
          <p:cNvPr id="7" name="Placeholder Nomor Slide 6"/>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Placeholder Tanggal 4"/>
          <p:cNvSpPr>
            <a:spLocks noGrp="1"/>
          </p:cNvSpPr>
          <p:nvPr>
            <p:ph type="dt" sz="half" idx="10"/>
          </p:nvPr>
        </p:nvSpPr>
        <p:spPr/>
        <p:txBody>
          <a:bodyPr/>
          <a:lstStyle/>
          <a:p>
            <a:fld id="{B88F3771-AEB5-4F41-9CE9-5B49C4F1B4DA}" type="datetimeFigureOut">
              <a:rPr lang="en-US" smtClean="0"/>
              <a:t>6/12/2019</a:t>
            </a:fld>
            <a:endParaRPr lang="en-US"/>
          </a:p>
        </p:txBody>
      </p:sp>
      <p:sp>
        <p:nvSpPr>
          <p:cNvPr id="6" name="Placeholder Footer 5"/>
          <p:cNvSpPr>
            <a:spLocks noGrp="1"/>
          </p:cNvSpPr>
          <p:nvPr>
            <p:ph type="ftr" sz="quarter" idx="11"/>
          </p:nvPr>
        </p:nvSpPr>
        <p:spPr/>
        <p:txBody>
          <a:bodyPr/>
          <a:lstStyle/>
          <a:p>
            <a:endParaRPr lang="en-US"/>
          </a:p>
        </p:txBody>
      </p:sp>
      <p:sp>
        <p:nvSpPr>
          <p:cNvPr id="7" name="Placeholder Nomor Slide 6"/>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Placeholder Tanggal 3"/>
          <p:cNvSpPr>
            <a:spLocks noGrp="1"/>
          </p:cNvSpPr>
          <p:nvPr>
            <p:ph type="dt" sz="half" idx="10"/>
          </p:nvPr>
        </p:nvSpPr>
        <p:spPr/>
        <p:txBody>
          <a:bodyPr/>
          <a:lstStyle/>
          <a:p>
            <a:fld id="{B88F3771-AEB5-4F41-9CE9-5B49C4F1B4DA}" type="datetimeFigureOut">
              <a:rPr lang="en-US" smtClean="0"/>
              <a:t>6/12/2019</a:t>
            </a:fld>
            <a:endParaRPr lang="en-US"/>
          </a:p>
        </p:txBody>
      </p:sp>
      <p:sp>
        <p:nvSpPr>
          <p:cNvPr id="5" name="Placeholder Footer 4"/>
          <p:cNvSpPr>
            <a:spLocks noGrp="1"/>
          </p:cNvSpPr>
          <p:nvPr>
            <p:ph type="ftr" sz="quarter" idx="11"/>
          </p:nvPr>
        </p:nvSpPr>
        <p:spPr/>
        <p:txBody>
          <a:bodyPr/>
          <a:lstStyle/>
          <a:p>
            <a:endParaRPr lang="en-US"/>
          </a:p>
        </p:txBody>
      </p:sp>
      <p:sp>
        <p:nvSpPr>
          <p:cNvPr id="6" name="Placeholder Nomor Slide 5"/>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Placeholder Tanggal 3"/>
          <p:cNvSpPr>
            <a:spLocks noGrp="1"/>
          </p:cNvSpPr>
          <p:nvPr>
            <p:ph type="dt" sz="half" idx="10"/>
          </p:nvPr>
        </p:nvSpPr>
        <p:spPr/>
        <p:txBody>
          <a:bodyPr/>
          <a:lstStyle/>
          <a:p>
            <a:fld id="{B88F3771-AEB5-4F41-9CE9-5B49C4F1B4DA}" type="datetimeFigureOut">
              <a:rPr lang="en-US" smtClean="0"/>
              <a:t>6/12/2019</a:t>
            </a:fld>
            <a:endParaRPr lang="en-US"/>
          </a:p>
        </p:txBody>
      </p:sp>
      <p:sp>
        <p:nvSpPr>
          <p:cNvPr id="5" name="Placeholder Footer 4"/>
          <p:cNvSpPr>
            <a:spLocks noGrp="1"/>
          </p:cNvSpPr>
          <p:nvPr>
            <p:ph type="ftr" sz="quarter" idx="11"/>
          </p:nvPr>
        </p:nvSpPr>
        <p:spPr/>
        <p:txBody>
          <a:bodyPr/>
          <a:lstStyle/>
          <a:p>
            <a:endParaRPr lang="en-US"/>
          </a:p>
        </p:txBody>
      </p:sp>
      <p:sp>
        <p:nvSpPr>
          <p:cNvPr id="6" name="Placeholder Nomor Slide 5"/>
          <p:cNvSpPr>
            <a:spLocks noGrp="1"/>
          </p:cNvSpPr>
          <p:nvPr>
            <p:ph type="sldNum" sz="quarter" idx="12"/>
          </p:nvPr>
        </p:nvSpPr>
        <p:spPr/>
        <p:txBody>
          <a:bodyPr/>
          <a:lstStyle/>
          <a:p>
            <a:fld id="{99795E48-C887-4363-8BEF-653BB8BF503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91567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lstStyle/>
          <a:p>
            <a:pPr lvl="0"/>
            <a:r>
              <a:rPr lang="en-US" altLang="zh-CN" dirty="0"/>
              <a:t>Click to edit Master title style</a:t>
            </a:r>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B88F3771-AEB5-4F41-9CE9-5B49C4F1B4DA}" type="datetimeFigureOut">
              <a:rPr lang="en-US" smtClean="0"/>
              <a:t>6/12/2019</a:t>
            </a:fld>
            <a:endParaRPr lang="en-US"/>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9795E48-C887-4363-8BEF-653BB8BF50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itchFamily="2" charset="-122"/>
        </a:defRPr>
      </a:lvl2pPr>
      <a:lvl3pPr algn="l" rtl="0" fontAlgn="base">
        <a:spcBef>
          <a:spcPct val="0"/>
        </a:spcBef>
        <a:spcAft>
          <a:spcPct val="0"/>
        </a:spcAft>
        <a:defRPr sz="3600">
          <a:solidFill>
            <a:schemeClr val="tx1"/>
          </a:solidFill>
          <a:latin typeface="Arial" panose="020B0604020202020204" pitchFamily="34" charset="0"/>
          <a:ea typeface="SimSun" pitchFamily="2" charset="-122"/>
        </a:defRPr>
      </a:lvl3pPr>
      <a:lvl4pPr algn="l" rtl="0" fontAlgn="base">
        <a:spcBef>
          <a:spcPct val="0"/>
        </a:spcBef>
        <a:spcAft>
          <a:spcPct val="0"/>
        </a:spcAft>
        <a:defRPr sz="3600">
          <a:solidFill>
            <a:schemeClr val="tx1"/>
          </a:solidFill>
          <a:latin typeface="Arial" panose="020B0604020202020204" pitchFamily="34" charset="0"/>
          <a:ea typeface="SimSun" pitchFamily="2" charset="-122"/>
        </a:defRPr>
      </a:lvl4pPr>
      <a:lvl5pPr algn="l" rtl="0" fontAlgn="base">
        <a:spcBef>
          <a:spcPct val="0"/>
        </a:spcBef>
        <a:spcAft>
          <a:spcPct val="0"/>
        </a:spcAft>
        <a:defRPr sz="3600">
          <a:solidFill>
            <a:schemeClr val="tx1"/>
          </a:solidFill>
          <a:latin typeface="Arial" panose="020B0604020202020204" pitchFamily="34" charset="0"/>
          <a:ea typeface="SimSun"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85720" y="785794"/>
            <a:ext cx="8572560" cy="501675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2800" b="1" i="0" u="none" strike="noStrike" cap="none" normalizeH="0" baseline="0" dirty="0" smtClean="0">
                <a:ln>
                  <a:noFill/>
                </a:ln>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BAB 5</a:t>
            </a:r>
            <a:endParaRPr kumimoji="0" lang="en-US" sz="2800" b="0" i="0" u="none" strike="noStrike" cap="none" normalizeH="0" baseline="0" dirty="0" smtClean="0">
              <a:ln>
                <a:noFill/>
              </a:ln>
              <a:solidFill>
                <a:srgbClr val="FFFF00"/>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pPr>
            <a:r>
              <a:rPr kumimoji="0" lang="en-US" sz="2800" b="1" i="0" u="none" strike="noStrike" cap="none" normalizeH="0" baseline="0" dirty="0" smtClean="0">
                <a:ln>
                  <a:noFill/>
                </a:ln>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BERAT PESAWAT DAN KINERJA PESAWAT TERBANG</a:t>
            </a:r>
          </a:p>
          <a:p>
            <a:pPr marL="0" marR="0" lvl="0" indent="0" algn="just" defTabSz="914400" rtl="0" eaLnBrk="0" fontAlgn="base" latinLnBrk="0" hangingPunct="0">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5.1 KOMPONEN BERAT PESAWAT</a:t>
            </a:r>
            <a:endParaRPr kumimoji="0" lang="en-US" sz="2400" b="0" i="0" u="none" strike="noStrike" cap="none" normalizeH="0" baseline="0" dirty="0" smtClean="0">
              <a:ln>
                <a:noFill/>
              </a:ln>
              <a:solidFill>
                <a:srgbClr val="FF0000"/>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Dalam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perencanaan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Bandar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udara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diperlukan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menentukan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perkerasan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runway,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apron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dibutuhkan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Beberapa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jenis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berhubungan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pengoperasian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antara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lain :</a:t>
            </a:r>
          </a:p>
          <a:p>
            <a:pPr marL="0" marR="0" lvl="0" indent="0" algn="just" defTabSz="914400" rtl="0" eaLnBrk="0" fontAlgn="base" latinLnBrk="0" hangingPunct="0">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Operating Weight Empty</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OWE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Operasi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Kosong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bebean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dasar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termasuk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peralatan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tetapi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termasuk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85720" y="714356"/>
            <a:ext cx="8501122" cy="3500462"/>
          </a:xfrm>
          <a:prstGeom prst="rect">
            <a:avLst/>
          </a:prstGeom>
          <a:noFill/>
          <a:ln w="9525">
            <a:noFill/>
            <a:miter lim="800000"/>
          </a:ln>
          <a:effectLst/>
        </p:spPr>
        <p:txBody>
          <a:bodyPr vert="horz" wrap="square" lIns="91440" tIns="45720" rIns="91440" bIns="45720" numCol="1" anchor="ctr" anchorCtr="0" compatLnSpc="1">
            <a:spAutoFit/>
          </a:bodyPr>
          <a:lstStyle/>
          <a:p>
            <a:pPr lvl="0" algn="just" eaLnBrk="0" fontAlgn="base" hangingPunct="0">
              <a:spcBef>
                <a:spcPct val="0"/>
              </a:spcBef>
              <a:spcAft>
                <a:spcPct val="0"/>
              </a:spcAft>
              <a:buFontTx/>
              <a:buChar char="•"/>
            </a:pPr>
            <a:r>
              <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lvl="0" algn="just" eaLnBrk="0" fontAlgn="base" hangingPunct="0">
              <a:spcBef>
                <a:spcPct val="0"/>
              </a:spcBef>
              <a:spcAft>
                <a:spcPct val="0"/>
              </a:spcAft>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diperhitungkan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menghasilkan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pendapatan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bagi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perusahaan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maskapai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penerbangan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Termasuk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didalamnya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penumpang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surat-surat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apket-paket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kelebihan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bagasi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1" fontAlgn="base" latinLnBrk="0" hangingPunct="1">
              <a:lnSpc>
                <a:spcPct val="100000"/>
              </a:lnSpc>
              <a:spcBef>
                <a:spcPct val="0"/>
              </a:spcBef>
              <a:spcAft>
                <a:spcPct val="0"/>
              </a:spcAft>
              <a:buClrTx/>
              <a:buSzTx/>
              <a:buFontTx/>
              <a:buChar char="•"/>
            </a:pPr>
            <a:endPar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pPr>
            <a:r>
              <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Zero Fuel Weight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ZFW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Kosong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terdiri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operasi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kosong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penumpang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ANDARA 5\IMG_20190529_0001.jpg"/>
          <p:cNvPicPr/>
          <p:nvPr/>
        </p:nvPicPr>
        <p:blipFill>
          <a:blip r:embed="rId2"/>
          <a:srcRect l="19090" t="5329" r="25868" b="48798"/>
          <a:stretch>
            <a:fillRect/>
          </a:stretch>
        </p:blipFill>
        <p:spPr bwMode="auto">
          <a:xfrm>
            <a:off x="1285852" y="428604"/>
            <a:ext cx="6143668" cy="557216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357158" y="571480"/>
            <a:ext cx="8501122" cy="489364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Char char="•"/>
            </a:pPr>
            <a:r>
              <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Maximum Taxi Weight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MTV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Taksi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melakukan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gerakan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atau</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berjalan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parkir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pangkal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runway.</a:t>
            </a:r>
          </a:p>
          <a:p>
            <a:pPr marL="0" marR="0" lvl="0" indent="0" algn="just" defTabSz="914400" rtl="0" eaLnBrk="0" fontAlgn="base" latinLnBrk="0" hangingPunct="0">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Maximum Take Off Weight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MTOW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sesuai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bobot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persyaratan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kelayakan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penerbangan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4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Maximum Landing Weight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MLW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Pendaratan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menyentuh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lapis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keras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mendarat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sesuai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bobot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persyaratan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kelayakan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penerbangan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285720" y="928670"/>
            <a:ext cx="8572560" cy="483209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diperlukan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dalam</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beroperasi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terdiri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atas</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dua</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komponen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8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Trip-fuel</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diperlukan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perjalanan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bergantung</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ditempuh</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ketinggian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jelajah</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payload.</a:t>
            </a:r>
            <a:endParaRPr kumimoji="0" 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800"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Fuel reserve</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cadangan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8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merupakan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cadangan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diperlukan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cadangan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terbang</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Bandar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udara</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alternative.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jumlahnya</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ditentukan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oleh</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peraturan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Direktorat</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Jenderal</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Perhubungan</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Udara</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Indonesia)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atau</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FAA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Amerika</a:t>
            </a:r>
            <a:r>
              <a:rPr kumimoji="0" lang="en-US" sz="2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357158" y="500042"/>
            <a:ext cx="8358246" cy="5632311"/>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Berdasarkan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penjelasan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tersebut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diketahui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bahwa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terdiri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Operating Weight Empty </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operasi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kosong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ditambah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tiga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komponen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Trip-fuel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perjalanan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Fuel reserve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cadangan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mendarat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(MLW)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terdiri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Operating Weight Empty</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(OWE), payload,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fuel reserve,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anggapan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mendarat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bandara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alternative,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melainkan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bandara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tujuan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Besarnya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MLW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boleh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melebihi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terdiri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waktu</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mendarat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(MLW)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ditambah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trip fuel.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boleh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melebihi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Maximum Take Off Weight </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(MTOW).</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ANDARA 5\IMG_20190529_0002.jpg"/>
          <p:cNvPicPr/>
          <p:nvPr/>
        </p:nvPicPr>
        <p:blipFill>
          <a:blip r:embed="rId2" cstate="print"/>
          <a:srcRect l="10485" t="7104" r="34614" b="27321"/>
          <a:stretch>
            <a:fillRect/>
          </a:stretch>
        </p:blipFill>
        <p:spPr bwMode="auto">
          <a:xfrm rot="5400000">
            <a:off x="2821768" y="-1678818"/>
            <a:ext cx="3714776" cy="8072495"/>
          </a:xfrm>
          <a:prstGeom prst="rect">
            <a:avLst/>
          </a:prstGeom>
          <a:noFill/>
          <a:ln w="9525">
            <a:noFill/>
            <a:miter lim="800000"/>
            <a:headEnd/>
            <a:tailEnd/>
          </a:ln>
        </p:spPr>
      </p:pic>
      <p:pic>
        <p:nvPicPr>
          <p:cNvPr id="5" name="Picture 4" descr="I:\BANDARA 5\IMG_20190529_0004.jpg"/>
          <p:cNvPicPr/>
          <p:nvPr/>
        </p:nvPicPr>
        <p:blipFill>
          <a:blip r:embed="rId3" cstate="print"/>
          <a:srcRect l="10048" t="5924" r="56622" b="28589"/>
          <a:stretch>
            <a:fillRect/>
          </a:stretch>
        </p:blipFill>
        <p:spPr bwMode="auto">
          <a:xfrm rot="5400000">
            <a:off x="3514026" y="1230320"/>
            <a:ext cx="2286016" cy="805774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428596" y="500042"/>
            <a:ext cx="8215370" cy="120032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Tabel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5.3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Memberi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gambaran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alternative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distribusi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komponen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Tampak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bahwa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makin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trip fuel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meningkat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lain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bagian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payload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turun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pic>
        <p:nvPicPr>
          <p:cNvPr id="5" name="Picture 4" descr="I:\BANDARA 5\IMG_20190529_0005.jpg"/>
          <p:cNvPicPr/>
          <p:nvPr/>
        </p:nvPicPr>
        <p:blipFill>
          <a:blip r:embed="rId2"/>
          <a:srcRect l="7375" t="11841" r="31946" b="70912"/>
          <a:stretch>
            <a:fillRect/>
          </a:stretch>
        </p:blipFill>
        <p:spPr bwMode="auto">
          <a:xfrm>
            <a:off x="571472" y="1928802"/>
            <a:ext cx="7858180" cy="342902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428596" y="571480"/>
            <a:ext cx="8215370" cy="4154984"/>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5.2 PAYLOAD (MUATAN) DAN JARAK TEMPUH</a:t>
            </a:r>
          </a:p>
          <a:p>
            <a:pPr marL="0" marR="0" lvl="0" indent="0" algn="just" defTabSz="914400" rtl="0" eaLnBrk="1" fontAlgn="base" latinLnBrk="0" hangingPunct="1">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dapat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oleh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suatu</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jumlah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tertentu</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tangki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dikenal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aircraft’s range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Terdapat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beberapa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faktor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mempengaruhi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aircraft’s range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paling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Secara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normal,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meningkat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ketika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payload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dikurangi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just" defTabSz="914400" rtl="0" eaLnBrk="0" fontAlgn="base" latinLnBrk="0" hangingPunct="0">
              <a:lnSpc>
                <a:spcPct val="100000"/>
              </a:lnSpc>
              <a:spcBef>
                <a:spcPct val="0"/>
              </a:spcBef>
              <a:spcAft>
                <a:spcPct val="0"/>
              </a:spcAft>
              <a:buClrTx/>
              <a:buSzTx/>
              <a:buFontTx/>
              <a:buNone/>
            </a:pPr>
            <a:endParaRPr kumimoji="0" lang="en-US" sz="24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Hubungan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antara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range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ditunjukkan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gambar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5.1.</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ANDARA 5\IMG_20190529_0005.jpg"/>
          <p:cNvPicPr/>
          <p:nvPr/>
        </p:nvPicPr>
        <p:blipFill>
          <a:blip r:embed="rId2"/>
          <a:srcRect l="10311" t="43488" r="31946" b="33153"/>
          <a:stretch>
            <a:fillRect/>
          </a:stretch>
        </p:blipFill>
        <p:spPr bwMode="auto">
          <a:xfrm>
            <a:off x="642910" y="1071546"/>
            <a:ext cx="8143932" cy="457203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428596" y="571480"/>
            <a:ext cx="8215370" cy="5632311"/>
          </a:xfrm>
          <a:prstGeom prst="rect">
            <a:avLst/>
          </a:prstGeom>
          <a:noFill/>
          <a:ln w="9525">
            <a:noFill/>
            <a:miter lim="800000"/>
          </a:ln>
          <a:effectLst/>
        </p:spPr>
        <p:txBody>
          <a:bodyPr vert="horz" wrap="square" lIns="91440" tIns="45720" rIns="91440" bIns="45720" numCol="1" anchor="ctr" anchorCtr="0" compatLnSpc="1">
            <a:spAutoFit/>
          </a:bodyPr>
          <a:lstStyle/>
          <a:p>
            <a:pPr marL="898525" marR="0" lvl="0" indent="-898525" algn="just" defTabSz="914400" rtl="0" eaLnBrk="1" fontAlgn="base" latinLnBrk="0" hangingPunct="1">
              <a:lnSpc>
                <a:spcPct val="100000"/>
              </a:lnSpc>
              <a:spcBef>
                <a:spcPct val="0"/>
              </a:spcBef>
              <a:spcAft>
                <a:spcPct val="0"/>
              </a:spcAft>
              <a:buClrTx/>
              <a:buSzTx/>
              <a:buFontTx/>
              <a:buNone/>
              <a:tabLst>
                <a:tab pos="898525" algn="l"/>
              </a:tabLst>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Titik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menunjukkan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range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terjauh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bisa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dicapai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membawa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harus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take off</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maximum structural take off weight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struktur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berarti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tangki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terisi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a:p>
            <a:pPr marL="898525" marR="0" lvl="0" indent="-898525" algn="just" defTabSz="914400" rtl="0" eaLnBrk="0" fontAlgn="base" latinLnBrk="0" hangingPunct="0">
              <a:lnSpc>
                <a:spcPct val="100000"/>
              </a:lnSpc>
              <a:spcBef>
                <a:spcPct val="0"/>
              </a:spcBef>
              <a:spcAft>
                <a:spcPct val="0"/>
              </a:spcAft>
              <a:buClrTx/>
              <a:buSzTx/>
              <a:buFontTx/>
              <a:buNone/>
              <a:tabLst>
                <a:tab pos="898525" algn="l"/>
              </a:tabLst>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Titik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menunjukkan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terjauh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Rb</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bisa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tangki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diisi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penerbangan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Payload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dapat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diangkut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adalah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Pb</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Rb</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lepas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landas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maximum structural take off weight.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kata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lain,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memperpanjang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tempuh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terbang</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Rb</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payload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harus</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dikurangi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menambah</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bakar</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642910" y="428604"/>
            <a:ext cx="7858180" cy="6001643"/>
          </a:xfrm>
          <a:prstGeom prst="rect">
            <a:avLst/>
          </a:prstGeom>
          <a:noFill/>
          <a:ln w="9525">
            <a:noFill/>
            <a:miter lim="800000"/>
          </a:ln>
          <a:effectLst/>
        </p:spPr>
        <p:txBody>
          <a:bodyPr vert="horz" wrap="square" lIns="91440" tIns="45720" rIns="91440" bIns="45720" numCol="1" anchor="ctr" anchorCtr="0" compatLnSpc="1">
            <a:spAutoFit/>
          </a:bodyPr>
          <a:lstStyle/>
          <a:p>
            <a:pPr marL="898525" marR="0" lvl="0" indent="-898525"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Titik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C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menunjukkan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jarak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maksimum</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bisa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diterbangkan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Rc</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tanpa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mengisi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payload</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sama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sekali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Keadaan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disebut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ferry range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digunakan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biasanya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mengantarkan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pesanan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pembeli</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898525" marR="0" lvl="0" indent="-898525" algn="just" defTabSz="914400" rtl="0" eaLnBrk="1" fontAlgn="base" latinLnBrk="0" hangingPunct="1">
              <a:lnSpc>
                <a:spcPct val="100000"/>
              </a:lnSpc>
              <a:spcBef>
                <a:spcPct val="0"/>
              </a:spcBef>
              <a:spcAft>
                <a:spcPct val="0"/>
              </a:spcAft>
              <a:buClrTx/>
              <a:buSzTx/>
              <a:buFontTx/>
              <a:buNone/>
            </a:pPr>
            <a:endParaRPr lang="en-US" sz="2400" dirty="0">
              <a:latin typeface="Calibri" panose="020F0502020204030204" pitchFamily="34" charset="0"/>
              <a:cs typeface="Times New Roman" panose="02020603050405020304" pitchFamily="18" charset="0"/>
            </a:endParaRPr>
          </a:p>
          <a:p>
            <a:pPr marL="625475" marR="0" lvl="0" indent="-625475" algn="just" defTabSz="914400" rtl="0" eaLnBrk="1" fontAlgn="base" latinLnBrk="0" hangingPunct="1">
              <a:lnSpc>
                <a:spcPct val="100000"/>
              </a:lnSpc>
              <a:spcBef>
                <a:spcPct val="0"/>
              </a:spcBef>
              <a:spcAft>
                <a:spcPct val="0"/>
              </a:spcAft>
              <a:buClrTx/>
              <a:buSzTx/>
              <a:buFontTx/>
              <a:buNone/>
            </a:pPr>
            <a:r>
              <a:rPr kumimoji="0" lang="en-US" sz="2400" b="1" i="0" u="none" strike="noStrike" cap="none" normalizeH="0" baseline="0" dirty="0" smtClean="0">
                <a:ln>
                  <a:noFill/>
                </a:ln>
                <a:solidFill>
                  <a:srgbClr val="FF0000"/>
                </a:solidFill>
                <a:effectLst/>
                <a:latin typeface="Calibri" panose="020F0502020204030204" pitchFamily="34" charset="0"/>
                <a:cs typeface="Times New Roman" panose="02020603050405020304" pitchFamily="18" charset="0"/>
              </a:rPr>
              <a:t>5.3 PENGARUH KINERJA PESAWAT TERHADAP PANJANG RUNWAY</a:t>
            </a:r>
          </a:p>
          <a:p>
            <a:pPr marL="898525" marR="0" lvl="0" indent="-898525" algn="just" defTabSz="914400" rtl="0" eaLnBrk="1" fontAlgn="base" latinLnBrk="0" hangingPunct="1">
              <a:lnSpc>
                <a:spcPct val="100000"/>
              </a:lnSpc>
              <a:spcBef>
                <a:spcPct val="0"/>
              </a:spcBef>
              <a:spcAft>
                <a:spcPct val="0"/>
              </a:spcAft>
              <a:buClrTx/>
              <a:buSzTx/>
              <a:buFontTx/>
              <a:buNone/>
            </a:pPr>
            <a:endParaRPr lang="en-US" sz="2400" dirty="0">
              <a:latin typeface="Calibri" panose="020F0502020204030204" pitchFamily="34" charset="0"/>
              <a:cs typeface="Times New Roman" panose="02020603050405020304" pitchFamily="18" charset="0"/>
            </a:endParaRPr>
          </a:p>
          <a:p>
            <a:pPr marL="898525" marR="0" lvl="0" indent="-898525"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rgbClr val="FFFF00"/>
                </a:solidFill>
                <a:effectLst/>
                <a:latin typeface="Calibri" panose="020F0502020204030204" pitchFamily="34" charset="0"/>
                <a:cs typeface="Times New Roman" panose="02020603050405020304" pitchFamily="18" charset="0"/>
              </a:rPr>
              <a:t>5.3.1</a:t>
            </a:r>
            <a:r>
              <a:rPr kumimoji="0" lang="en-US" sz="2400" b="0" i="0" u="none" strike="noStrike" cap="none" normalizeH="0" dirty="0" smtClean="0">
                <a:ln>
                  <a:noFill/>
                </a:ln>
                <a:solidFill>
                  <a:srgbClr val="FFFF00"/>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rgbClr val="FFFF00"/>
                </a:solidFill>
                <a:effectLst/>
                <a:latin typeface="Calibri" panose="020F0502020204030204" pitchFamily="34" charset="0"/>
                <a:cs typeface="Times New Roman" panose="02020603050405020304" pitchFamily="18" charset="0"/>
              </a:rPr>
              <a:t>Pendahuluan</a:t>
            </a:r>
            <a:endParaRPr kumimoji="0" lang="en-US" sz="2400" b="0" i="0" u="none" strike="noStrike" cap="none" normalizeH="0" dirty="0" smtClean="0">
              <a:ln>
                <a:noFill/>
              </a:ln>
              <a:solidFill>
                <a:srgbClr val="FFFF00"/>
              </a:solidFill>
              <a:effectLst/>
              <a:latin typeface="Calibri" panose="020F0502020204030204" pitchFamily="34" charset="0"/>
              <a:cs typeface="Times New Roman" panose="02020603050405020304" pitchFamily="18" charset="0"/>
            </a:endParaRPr>
          </a:p>
          <a:p>
            <a:pPr marR="0" lvl="0" algn="just" defTabSz="914400" rtl="0" eaLnBrk="1" fontAlgn="base" latinLnBrk="0" hangingPunct="1">
              <a:lnSpc>
                <a:spcPct val="100000"/>
              </a:lnSpc>
              <a:spcBef>
                <a:spcPct val="0"/>
              </a:spcBef>
              <a:spcAft>
                <a:spcPct val="0"/>
              </a:spcAft>
              <a:buClrTx/>
              <a:buSzTx/>
              <a:buFontTx/>
              <a:buNone/>
            </a:pPr>
            <a:r>
              <a:rPr lang="en-US" sz="2400" baseline="0" dirty="0" err="1" smtClean="0">
                <a:latin typeface="Calibri" panose="020F0502020204030204" pitchFamily="34" charset="0"/>
                <a:cs typeface="Times New Roman" panose="02020603050405020304" pitchFamily="18" charset="0"/>
              </a:rPr>
              <a:t>Untuk</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mendiskusikan</a:t>
            </a:r>
            <a:r>
              <a:rPr lang="en-US" sz="2400" dirty="0" smtClean="0">
                <a:latin typeface="Calibri" panose="020F0502020204030204" pitchFamily="34" charset="0"/>
                <a:cs typeface="Times New Roman" panose="02020603050405020304" pitchFamily="18" charset="0"/>
              </a:rPr>
              <a:t> sub-</a:t>
            </a:r>
            <a:r>
              <a:rPr lang="en-US" sz="2400" dirty="0" err="1" smtClean="0">
                <a:latin typeface="Calibri" panose="020F0502020204030204" pitchFamily="34" charset="0"/>
                <a:cs typeface="Times New Roman" panose="02020603050405020304" pitchFamily="18" charset="0"/>
              </a:rPr>
              <a:t>bab</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ini</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perlu</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dijelaskan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beberapa</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pengertian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dan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definisi</a:t>
            </a:r>
            <a:r>
              <a:rPr lang="en-US" sz="2400" dirty="0" smtClean="0">
                <a:latin typeface="Calibri" panose="020F0502020204030204" pitchFamily="34" charset="0"/>
                <a:cs typeface="Times New Roman" panose="02020603050405020304" pitchFamily="18" charset="0"/>
              </a:rPr>
              <a:t>:</a:t>
            </a:r>
          </a:p>
          <a:p>
            <a:pPr marL="457200" marR="0" lvl="0" indent="-457200" algn="just" defTabSz="914400" rtl="0" eaLnBrk="1" fontAlgn="base" latinLnBrk="0" hangingPunct="1">
              <a:lnSpc>
                <a:spcPct val="100000"/>
              </a:lnSpc>
              <a:spcBef>
                <a:spcPct val="0"/>
              </a:spcBef>
              <a:spcAft>
                <a:spcPct val="0"/>
              </a:spcAft>
              <a:buClrTx/>
              <a:buSzTx/>
              <a:buFontTx/>
              <a:buAutoNum type="alphaLcPeriod"/>
            </a:pPr>
            <a:r>
              <a:rPr kumimoji="0" lang="en-US" sz="2400" b="0" i="1"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Decision Speed </a:t>
            </a:r>
            <a:r>
              <a:rPr kumimoji="0" lang="en-US"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(v</a:t>
            </a:r>
            <a:r>
              <a:rPr kumimoji="0" lang="en-US" sz="1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1</a:t>
            </a:r>
            <a:r>
              <a:rPr kumimoji="0" lang="en-US" sz="2400" b="0" i="0" u="none" strike="noStrike" cap="none" normalizeH="0" baseline="0" dirty="0" smtClean="0">
                <a:ln>
                  <a:noFill/>
                </a:ln>
                <a:solidFill>
                  <a:schemeClr val="tx1"/>
                </a:solidFill>
                <a:effectLst/>
                <a:latin typeface="Calibri" panose="020F0502020204030204" pitchFamily="34" charset="0"/>
                <a:cs typeface="Times New Roman" panose="02020603050405020304" pitchFamily="18" charset="0"/>
              </a:rPr>
              <a:t>),</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Kecepatan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Putusan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a:t>
            </a:r>
          </a:p>
          <a:p>
            <a:pPr marR="0" lvl="0" algn="just" defTabSz="914400" rtl="0" eaLnBrk="1" fontAlgn="base" latinLnBrk="0" hangingPunct="1">
              <a:lnSpc>
                <a:spcPct val="100000"/>
              </a:lnSpc>
              <a:spcBef>
                <a:spcPct val="0"/>
              </a:spcBef>
              <a:spcAft>
                <a:spcPct val="0"/>
              </a:spcAft>
              <a:buClrTx/>
              <a:buSzTx/>
            </a:pPr>
            <a:r>
              <a:rPr lang="en-US" sz="2400" dirty="0" err="1" smtClean="0">
                <a:latin typeface="Calibri" panose="020F0502020204030204" pitchFamily="34" charset="0"/>
                <a:cs typeface="Times New Roman" panose="02020603050405020304" pitchFamily="18" charset="0"/>
              </a:rPr>
              <a:t>Kecepatan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putusan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adalah</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kecepatan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ketika</a:t>
            </a:r>
            <a:r>
              <a:rPr lang="en-US" sz="2400" dirty="0" smtClean="0">
                <a:latin typeface="Calibri" panose="020F0502020204030204" pitchFamily="34" charset="0"/>
                <a:cs typeface="Times New Roman" panose="02020603050405020304" pitchFamily="18" charset="0"/>
              </a:rPr>
              <a:t> </a:t>
            </a:r>
            <a:r>
              <a:rPr lang="en-US" sz="2400" i="1" dirty="0" smtClean="0">
                <a:latin typeface="Calibri" panose="020F0502020204030204" pitchFamily="34" charset="0"/>
                <a:cs typeface="Times New Roman" panose="02020603050405020304" pitchFamily="18" charset="0"/>
              </a:rPr>
              <a:t>engine failure </a:t>
            </a:r>
            <a:r>
              <a:rPr lang="en-US" sz="2400" dirty="0" smtClean="0">
                <a:latin typeface="Calibri" panose="020F0502020204030204" pitchFamily="34" charset="0"/>
                <a:cs typeface="Times New Roman" panose="02020603050405020304" pitchFamily="18" charset="0"/>
              </a:rPr>
              <a:t>(</a:t>
            </a:r>
            <a:r>
              <a:rPr lang="en-US" sz="2400" dirty="0" err="1" smtClean="0">
                <a:latin typeface="Calibri" panose="020F0502020204030204" pitchFamily="34" charset="0"/>
                <a:cs typeface="Times New Roman" panose="02020603050405020304" pitchFamily="18" charset="0"/>
              </a:rPr>
              <a:t>kegagalan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mesin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biasanya</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terjadi</a:t>
            </a:r>
            <a:r>
              <a:rPr lang="en-US" sz="2400" dirty="0" smtClean="0">
                <a:latin typeface="Calibri" panose="020F0502020204030204" pitchFamily="34" charset="0"/>
                <a:cs typeface="Times New Roman" panose="02020603050405020304" pitchFamily="18" charset="0"/>
              </a:rPr>
              <a:t>.</a:t>
            </a:r>
            <a:endPar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endParaRPr>
          </a:p>
          <a:p>
            <a:pPr marL="457200" marR="0" lvl="0" indent="-457200" algn="just" defTabSz="914400" rtl="0" eaLnBrk="1" fontAlgn="base" latinLnBrk="0" hangingPunct="1">
              <a:lnSpc>
                <a:spcPct val="100000"/>
              </a:lnSpc>
              <a:spcBef>
                <a:spcPct val="0"/>
              </a:spcBef>
              <a:spcAft>
                <a:spcPct val="0"/>
              </a:spcAft>
              <a:buClrTx/>
              <a:buSzTx/>
              <a:buFontTx/>
              <a:buAutoNum type="alphaLcPeriod"/>
            </a:pPr>
            <a:endParaRPr kumimoji="0" lang="en-US" sz="24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57505" y="421958"/>
            <a:ext cx="8428355" cy="5631180"/>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 </a:t>
            </a:r>
            <a:r>
              <a:rPr kumimoji="0" lang="en-US" sz="24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Initial Climb Out Speed </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(v2),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Kecepatan</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Awal</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Pesawat</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sz="24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Menanjak</a:t>
            </a:r>
            <a:r>
              <a:rPr kumimoji="0" lang="en-US" sz="24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54330" marR="0" lvl="0" algn="just" defTabSz="914400" rtl="0" eaLnBrk="1" fontAlgn="base" latinLnBrk="0" hangingPunct="1">
              <a:lnSpc>
                <a:spcPct val="100000"/>
              </a:lnSpc>
              <a:spcBef>
                <a:spcPct val="0"/>
              </a:spcBef>
              <a:spcAft>
                <a:spcPct val="0"/>
              </a:spcAft>
              <a:buClrTx/>
              <a:buSzTx/>
              <a:buFontTx/>
              <a:buNone/>
            </a:pPr>
            <a:r>
              <a:rPr lang="en-US" sz="2400" dirty="0" err="1" smtClean="0">
                <a:latin typeface="Calibri" panose="020F0502020204030204" pitchFamily="34" charset="0"/>
                <a:cs typeface="Times New Roman" panose="02020603050405020304" pitchFamily="18" charset="0"/>
              </a:rPr>
              <a:t>Kecepatan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awal</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untuk</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menanjak</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adalah</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kecepatan</a:t>
            </a:r>
            <a:r>
              <a:rPr lang="en-US" sz="2400" dirty="0" smtClean="0">
                <a:latin typeface="Calibri" panose="020F0502020204030204" pitchFamily="34" charset="0"/>
                <a:cs typeface="Times New Roman" panose="02020603050405020304" pitchFamily="18" charset="0"/>
              </a:rPr>
              <a:t> minimum yang </a:t>
            </a:r>
            <a:r>
              <a:rPr lang="en-US" sz="2400" dirty="0" err="1" smtClean="0">
                <a:latin typeface="Calibri" panose="020F0502020204030204" pitchFamily="34" charset="0"/>
                <a:cs typeface="Times New Roman" panose="02020603050405020304" pitchFamily="18" charset="0"/>
              </a:rPr>
              <a:t>diperkanankan</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kepada</a:t>
            </a:r>
            <a:r>
              <a:rPr lang="en-US" sz="2400" dirty="0" smtClean="0">
                <a:latin typeface="Calibri" panose="020F0502020204030204" pitchFamily="34" charset="0"/>
                <a:cs typeface="Times New Roman" panose="02020603050405020304" pitchFamily="18" charset="0"/>
              </a:rPr>
              <a:t> pilot </a:t>
            </a:r>
            <a:r>
              <a:rPr lang="en-US" sz="2400" dirty="0" err="1" smtClean="0">
                <a:latin typeface="Calibri" panose="020F0502020204030204" pitchFamily="34" charset="0"/>
                <a:cs typeface="Times New Roman" panose="02020603050405020304" pitchFamily="18" charset="0"/>
              </a:rPr>
              <a:t>untuk</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menanjak</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sesudah</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pesawat</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mencapai</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ketinggian</a:t>
            </a:r>
            <a:r>
              <a:rPr lang="en-US" sz="2400" dirty="0" smtClean="0">
                <a:latin typeface="Calibri" panose="020F0502020204030204" pitchFamily="34" charset="0"/>
                <a:cs typeface="Times New Roman" panose="02020603050405020304" pitchFamily="18" charset="0"/>
              </a:rPr>
              <a:t> 35 feat (10,5 m) </a:t>
            </a:r>
            <a:r>
              <a:rPr lang="en-US" sz="2400" dirty="0" err="1" smtClean="0">
                <a:latin typeface="Calibri" panose="020F0502020204030204" pitchFamily="34" charset="0"/>
                <a:cs typeface="Times New Roman" panose="02020603050405020304" pitchFamily="18" charset="0"/>
              </a:rPr>
              <a:t>di</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atas</a:t>
            </a:r>
            <a:r>
              <a:rPr lang="en-US" sz="2400" dirty="0" smtClean="0">
                <a:latin typeface="Calibri" panose="020F0502020204030204" pitchFamily="34" charset="0"/>
                <a:cs typeface="Times New Roman" panose="02020603050405020304" pitchFamily="18" charset="0"/>
              </a:rPr>
              <a:t> </a:t>
            </a:r>
            <a:r>
              <a:rPr lang="en-US" sz="2400" dirty="0" err="1" smtClean="0">
                <a:latin typeface="Calibri" panose="020F0502020204030204" pitchFamily="34" charset="0"/>
                <a:cs typeface="Times New Roman" panose="02020603050405020304" pitchFamily="18" charset="0"/>
              </a:rPr>
              <a:t>permukaan</a:t>
            </a:r>
            <a:r>
              <a:rPr lang="en-US" sz="2400" dirty="0" smtClean="0">
                <a:latin typeface="Calibri" panose="020F0502020204030204" pitchFamily="34" charset="0"/>
                <a:cs typeface="Times New Roman" panose="02020603050405020304" pitchFamily="18" charset="0"/>
              </a:rPr>
              <a:t> runway.</a:t>
            </a:r>
            <a:endParaRPr lang="en-US" sz="2400" dirty="0">
              <a:latin typeface="Calibri" panose="020F0502020204030204" pitchFamily="34" charset="0"/>
              <a:cs typeface="Times New Roman" panose="02020603050405020304" pitchFamily="18" charset="0"/>
            </a:endParaRPr>
          </a:p>
          <a:p>
            <a:pPr marR="0" lvl="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c.  </a:t>
            </a:r>
            <a:r>
              <a:rPr kumimoji="0" lang="en-US" sz="2400" b="0" i="1"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Rotation Speed </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vr</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Kecepatan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Rotasi</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a:t>
            </a:r>
          </a:p>
          <a:p>
            <a:pPr marL="354330" marR="0" lvl="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Kecepatan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rotasi</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adalah</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kecepatan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saat</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pilot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memulai</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rotasi</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pesawat</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yang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menyebabkan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1"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nose gear </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roda</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depan</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 </a:t>
            </a:r>
            <a:r>
              <a:rPr kumimoji="0" lang="en-US" sz="2400" b="0" i="0" u="none" strike="noStrike" cap="none" normalizeH="0" dirty="0" err="1" smtClean="0">
                <a:ln>
                  <a:noFill/>
                </a:ln>
                <a:solidFill>
                  <a:schemeClr val="tx1"/>
                </a:solidFill>
                <a:effectLst/>
                <a:latin typeface="Calibri" panose="020F0502020204030204" pitchFamily="34" charset="0"/>
                <a:cs typeface="Times New Roman" panose="02020603050405020304" pitchFamily="18" charset="0"/>
              </a:rPr>
              <a:t>terangkat</a:t>
            </a:r>
            <a:r>
              <a:rPr kumimoji="0" lang="en-US" sz="2400" b="0" i="0" u="none" strike="noStrike" cap="none" normalizeH="0" dirty="0" smtClean="0">
                <a:ln>
                  <a:noFill/>
                </a:ln>
                <a:solidFill>
                  <a:schemeClr val="tx1"/>
                </a:solidFill>
                <a:effectLst/>
                <a:latin typeface="Calibri" panose="020F0502020204030204" pitchFamily="34" charset="0"/>
                <a:cs typeface="Times New Roman" panose="02020603050405020304" pitchFamily="18" charset="0"/>
              </a:rPr>
              <a:t>.</a:t>
            </a:r>
          </a:p>
          <a:p>
            <a:pPr marL="354330" marR="0" lvl="0" indent="-354330" algn="just" defTabSz="914400" rtl="0" eaLnBrk="1" fontAlgn="base" latinLnBrk="0" hangingPunct="1">
              <a:lnSpc>
                <a:spcPct val="100000"/>
              </a:lnSpc>
              <a:spcBef>
                <a:spcPct val="0"/>
              </a:spcBef>
              <a:spcAft>
                <a:spcPct val="0"/>
              </a:spcAft>
              <a:buClrTx/>
              <a:buSzTx/>
            </a:pPr>
            <a:r>
              <a:rPr kumimoji="0" lang="en-US" sz="2400" b="0" i="0" u="none" strike="noStrike" cap="none" normalizeH="0" baseline="0" dirty="0" smtClean="0">
                <a:ln>
                  <a:noFill/>
                </a:ln>
                <a:solidFill>
                  <a:schemeClr val="tx1"/>
                </a:solidFill>
                <a:effectLst/>
              </a:rPr>
              <a:t>d. 	</a:t>
            </a:r>
            <a:r>
              <a:rPr kumimoji="0" lang="en-US" sz="2400" b="0" i="1" u="none" strike="noStrike" cap="none" normalizeH="0" baseline="0" dirty="0" smtClean="0">
                <a:ln>
                  <a:noFill/>
                </a:ln>
                <a:solidFill>
                  <a:schemeClr val="tx1"/>
                </a:solidFill>
                <a:effectLst/>
              </a:rPr>
              <a:t>Lift-off Speed</a:t>
            </a:r>
            <a:r>
              <a:rPr kumimoji="0" lang="en-US" sz="2400" b="0" i="0" u="none" strike="noStrike" cap="none" normalizeH="0" baseline="0" dirty="0" smtClean="0">
                <a:ln>
                  <a:noFill/>
                </a:ln>
                <a:solidFill>
                  <a:schemeClr val="tx1"/>
                </a:solidFill>
                <a:effectLst/>
              </a:rPr>
              <a:t> (</a:t>
            </a:r>
            <a:r>
              <a:rPr kumimoji="0" lang="en-US" sz="2400" b="0" i="0" u="none" strike="noStrike" cap="none" normalizeH="0" baseline="0" dirty="0" err="1" smtClean="0">
                <a:ln>
                  <a:noFill/>
                </a:ln>
                <a:solidFill>
                  <a:schemeClr val="tx1"/>
                </a:solidFill>
                <a:effectLst/>
              </a:rPr>
              <a:t>vloff</a:t>
            </a:r>
            <a:r>
              <a:rPr kumimoji="0" lang="en-US" sz="2400" b="0" i="0" u="none" strike="noStrike" cap="none" normalizeH="0" baseline="0" dirty="0" smtClean="0">
                <a:ln>
                  <a:noFill/>
                </a:ln>
                <a:solidFill>
                  <a:schemeClr val="tx1"/>
                </a:solidFill>
                <a:effectLst/>
              </a:rPr>
              <a:t>), (</a:t>
            </a:r>
            <a:r>
              <a:rPr kumimoji="0" lang="en-US" sz="2400" b="0" i="0" u="none" strike="noStrike" cap="none" normalizeH="0" baseline="0" dirty="0" err="1" smtClean="0">
                <a:ln>
                  <a:noFill/>
                </a:ln>
                <a:solidFill>
                  <a:schemeClr val="tx1"/>
                </a:solidFill>
                <a:effectLst/>
              </a:rPr>
              <a:t>Kecepatan</a:t>
            </a:r>
            <a:r>
              <a:rPr kumimoji="0" lang="en-US" sz="2400" b="0" i="0" u="none" strike="noStrike" cap="none" normalizeH="0" baseline="0" dirty="0" smtClean="0">
                <a:ln>
                  <a:noFill/>
                </a:ln>
                <a:solidFill>
                  <a:schemeClr val="tx1"/>
                </a:solidFill>
                <a:effectLst/>
              </a:rPr>
              <a:t> </a:t>
            </a:r>
            <a:r>
              <a:rPr kumimoji="0" lang="en-US" sz="2400" b="0" i="0" u="none" strike="noStrike" cap="none" normalizeH="0" baseline="0" dirty="0" err="1" smtClean="0">
                <a:ln>
                  <a:noFill/>
                </a:ln>
                <a:solidFill>
                  <a:schemeClr val="tx1"/>
                </a:solidFill>
                <a:effectLst/>
              </a:rPr>
              <a:t>Angkat</a:t>
            </a:r>
            <a:r>
              <a:rPr kumimoji="0" lang="en-US" sz="2400" b="0" i="0" u="none" strike="noStrike" cap="none" normalizeH="0" baseline="0" dirty="0" smtClean="0">
                <a:ln>
                  <a:noFill/>
                </a:ln>
                <a:solidFill>
                  <a:schemeClr val="tx1"/>
                </a:solidFill>
                <a:effectLst/>
              </a:rPr>
              <a:t>)</a:t>
            </a:r>
          </a:p>
          <a:p>
            <a:pPr marL="354330" marR="0" lvl="0" algn="just" defTabSz="914400" rtl="0" eaLnBrk="1" fontAlgn="base" latinLnBrk="0" hangingPunct="1">
              <a:lnSpc>
                <a:spcPct val="100000"/>
              </a:lnSpc>
              <a:spcBef>
                <a:spcPct val="0"/>
              </a:spcBef>
              <a:spcAft>
                <a:spcPct val="0"/>
              </a:spcAft>
              <a:buClrTx/>
              <a:buSzTx/>
            </a:pPr>
            <a:r>
              <a:rPr lang="en-US" sz="2400" dirty="0" err="1" smtClean="0"/>
              <a:t>Kecepatan</a:t>
            </a:r>
            <a:r>
              <a:rPr lang="en-US" sz="2400" dirty="0" smtClean="0"/>
              <a:t> </a:t>
            </a:r>
            <a:r>
              <a:rPr lang="en-US" sz="2400" dirty="0" err="1" smtClean="0"/>
              <a:t>ketika</a:t>
            </a:r>
            <a:r>
              <a:rPr lang="en-US" sz="2400" dirty="0" smtClean="0"/>
              <a:t> </a:t>
            </a:r>
            <a:r>
              <a:rPr lang="en-US" sz="2400" dirty="0" err="1" smtClean="0"/>
              <a:t>pesawat</a:t>
            </a:r>
            <a:r>
              <a:rPr lang="en-US" sz="2400" dirty="0" smtClean="0"/>
              <a:t> </a:t>
            </a:r>
            <a:r>
              <a:rPr lang="en-US" sz="2400" dirty="0" err="1" smtClean="0"/>
              <a:t>pertama</a:t>
            </a:r>
            <a:r>
              <a:rPr lang="en-US" sz="2400" dirty="0" smtClean="0"/>
              <a:t> </a:t>
            </a:r>
            <a:r>
              <a:rPr lang="en-US" sz="2400" dirty="0" err="1" smtClean="0"/>
              <a:t>kalinya</a:t>
            </a:r>
            <a:r>
              <a:rPr lang="en-US" sz="2400" dirty="0" smtClean="0"/>
              <a:t> </a:t>
            </a:r>
            <a:r>
              <a:rPr lang="en-US" sz="2400" dirty="0" err="1" smtClean="0"/>
              <a:t>terangkat</a:t>
            </a:r>
            <a:r>
              <a:rPr lang="en-US" sz="2400" dirty="0" smtClean="0"/>
              <a:t> </a:t>
            </a:r>
            <a:r>
              <a:rPr lang="en-US" sz="2400" dirty="0" err="1" smtClean="0"/>
              <a:t>ke</a:t>
            </a:r>
            <a:r>
              <a:rPr lang="en-US" sz="2400" dirty="0" smtClean="0"/>
              <a:t> </a:t>
            </a:r>
            <a:r>
              <a:rPr lang="en-US" sz="2400" dirty="0" err="1" smtClean="0"/>
              <a:t>udara</a:t>
            </a:r>
            <a:r>
              <a:rPr lang="en-US" sz="2400" dirty="0" smtClean="0"/>
              <a:t>.</a:t>
            </a:r>
          </a:p>
          <a:p>
            <a:pPr marL="354330" marR="0" lvl="0" indent="-354330" algn="just" defTabSz="914400" rtl="0" eaLnBrk="1" fontAlgn="base" latinLnBrk="0" hangingPunct="1">
              <a:lnSpc>
                <a:spcPct val="100000"/>
              </a:lnSpc>
              <a:spcBef>
                <a:spcPct val="0"/>
              </a:spcBef>
              <a:spcAft>
                <a:spcPct val="0"/>
              </a:spcAft>
              <a:buClrTx/>
              <a:buSzTx/>
            </a:pPr>
            <a:r>
              <a:rPr lang="en-US" sz="2400" i="1" dirty="0" smtClean="0">
                <a:ln>
                  <a:noFill/>
                </a:ln>
                <a:effectLst/>
                <a:sym typeface="+mn-ea"/>
              </a:rPr>
              <a:t>e. 	Take Off Run (TOR), </a:t>
            </a:r>
            <a:r>
              <a:rPr lang="en-US" sz="2400" dirty="0" smtClean="0">
                <a:ln>
                  <a:noFill/>
                </a:ln>
                <a:effectLst/>
                <a:sym typeface="+mn-ea"/>
              </a:rPr>
              <a:t>(Jarak Lepas Landas)</a:t>
            </a:r>
            <a:endParaRPr kumimoji="0" lang="en-US" sz="2400" b="0" i="0" u="none" strike="noStrike" cap="none" normalizeH="0" baseline="0" dirty="0" smtClean="0">
              <a:ln>
                <a:noFill/>
              </a:ln>
              <a:solidFill>
                <a:schemeClr val="tx1"/>
              </a:solidFill>
              <a:effectLst/>
            </a:endParaRPr>
          </a:p>
          <a:p>
            <a:pPr marL="354330" marR="0" lvl="0" algn="just" defTabSz="914400" rtl="0" eaLnBrk="1" fontAlgn="base" latinLnBrk="0" hangingPunct="1">
              <a:lnSpc>
                <a:spcPct val="100000"/>
              </a:lnSpc>
              <a:spcBef>
                <a:spcPct val="0"/>
              </a:spcBef>
              <a:spcAft>
                <a:spcPct val="0"/>
              </a:spcAft>
              <a:buClrTx/>
              <a:buSzTx/>
            </a:pPr>
            <a:r>
              <a:rPr lang="en-US" sz="2400" dirty="0" err="1" smtClean="0">
                <a:sym typeface="+mn-ea"/>
              </a:rPr>
              <a:t>Jarak untuk percepatan pesawat dari brake release (pelepasan rem) sampai pesawat terangkat, ditambah faktor aman.</a:t>
            </a:r>
            <a:endParaRPr lang="en-US" sz="2400" dirty="0" smtClean="0"/>
          </a:p>
          <a:p>
            <a:pPr marL="354330" marR="0" lvl="0" algn="just" defTabSz="914400" rtl="0" eaLnBrk="1" fontAlgn="base" latinLnBrk="0" hangingPunct="1">
              <a:lnSpc>
                <a:spcPct val="100000"/>
              </a:lnSpc>
              <a:spcBef>
                <a:spcPct val="0"/>
              </a:spcBef>
              <a:spcAft>
                <a:spcPct val="0"/>
              </a:spcAft>
              <a:buClrTx/>
              <a:buSzTx/>
            </a:pPr>
            <a:endParaRPr kumimoji="0" lang="en-US" sz="2400" b="0" i="0" u="none" strike="noStrike" cap="none" normalizeH="0" baseline="0" dirty="0" smtClean="0">
              <a:ln>
                <a:noFill/>
              </a:ln>
              <a:solidFill>
                <a:schemeClr val="tx1"/>
              </a:solidFill>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635635" y="421392"/>
            <a:ext cx="7844155" cy="5632311"/>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f. 	</a:t>
            </a:r>
            <a:r>
              <a:rPr kumimoji="0" lang="en-US" sz="2400" b="0" i="1" u="none" strike="noStrike" cap="none" normalizeH="0" baseline="0" dirty="0" smtClean="0">
                <a:ln>
                  <a:noFill/>
                </a:ln>
                <a:solidFill>
                  <a:schemeClr val="tx1"/>
                </a:solidFill>
                <a:effectLst/>
              </a:rPr>
              <a:t>Accelerate Stop Distance</a:t>
            </a:r>
            <a:r>
              <a:rPr kumimoji="0" lang="en-US" sz="2400" b="0" i="0" u="none" strike="noStrike" cap="none" normalizeH="0" baseline="0" dirty="0" smtClean="0">
                <a:ln>
                  <a:noFill/>
                </a:ln>
                <a:solidFill>
                  <a:schemeClr val="tx1"/>
                </a:solidFill>
                <a:effectLst/>
              </a:rPr>
              <a:t> (ASD), (Jarak Percepatan Henti)</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	Jarak untuk percepatan pesawat dari brake release (pelepasan rem) sampai V1 dan perlambatan untuk berhenti, ditambah faktor aman.</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g. 	</a:t>
            </a:r>
            <a:r>
              <a:rPr kumimoji="0" lang="en-US" sz="2400" b="0" i="1" u="none" strike="noStrike" cap="none" normalizeH="0" baseline="0" dirty="0" smtClean="0">
                <a:ln>
                  <a:noFill/>
                </a:ln>
                <a:solidFill>
                  <a:schemeClr val="tx1"/>
                </a:solidFill>
                <a:effectLst/>
              </a:rPr>
              <a:t>Take Off Distance</a:t>
            </a:r>
            <a:r>
              <a:rPr kumimoji="0" lang="en-US" sz="2400" b="0" i="0" u="none" strike="noStrike" cap="none" normalizeH="0" baseline="0" dirty="0" smtClean="0">
                <a:ln>
                  <a:noFill/>
                </a:ln>
                <a:solidFill>
                  <a:schemeClr val="tx1"/>
                </a:solidFill>
                <a:effectLst/>
              </a:rPr>
              <a:t> (TOD), (Jarak Lepas Landas)</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	Jarak untuk percepatan pesawat dari brake release (pelepasan rem) sampai pesawat terangkat lalu mulai menanjak (ketinggian 35 feet ditambah faktor keamanan.</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h. 	</a:t>
            </a:r>
            <a:r>
              <a:rPr kumimoji="0" lang="en-US" sz="2400" b="0" i="1" u="none" strike="noStrike" cap="none" normalizeH="0" baseline="0" dirty="0" smtClean="0">
                <a:ln>
                  <a:noFill/>
                </a:ln>
                <a:solidFill>
                  <a:schemeClr val="tx1"/>
                </a:solidFill>
                <a:effectLst/>
              </a:rPr>
              <a:t>Landing Distance</a:t>
            </a:r>
            <a:r>
              <a:rPr kumimoji="0" lang="en-US" sz="2400" b="0" i="0" u="none" strike="noStrike" cap="none" normalizeH="0" baseline="0" dirty="0" smtClean="0">
                <a:ln>
                  <a:noFill/>
                </a:ln>
                <a:solidFill>
                  <a:schemeClr val="tx1"/>
                </a:solidFill>
                <a:effectLst/>
              </a:rPr>
              <a:t> (LD), (Jarak Pendaratan)</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	Jarak dari thershold (tepi permulaan </a:t>
            </a:r>
            <a:r>
              <a:rPr kumimoji="0" lang="en-US" sz="2400" b="0" i="1" u="none" strike="noStrike" cap="none" normalizeH="0" baseline="0" dirty="0" smtClean="0">
                <a:ln>
                  <a:noFill/>
                </a:ln>
                <a:solidFill>
                  <a:schemeClr val="tx1"/>
                </a:solidFill>
                <a:effectLst/>
              </a:rPr>
              <a:t>runway</a:t>
            </a:r>
            <a:r>
              <a:rPr kumimoji="0" lang="en-US" sz="2400" b="0" i="0" u="none" strike="noStrike" cap="none" normalizeH="0" baseline="0" dirty="0" smtClean="0">
                <a:ln>
                  <a:noFill/>
                </a:ln>
                <a:solidFill>
                  <a:schemeClr val="tx1"/>
                </a:solidFill>
                <a:effectLst/>
              </a:rPr>
              <a:t>) untuk pesawat menyelesaikan approach (pendekatan), touchdown (pendaratan) dan perlambatan hingga berhenti, ditambah faktor keamanan.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635635" y="421958"/>
            <a:ext cx="7844155" cy="5631180"/>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i.	</a:t>
            </a:r>
            <a:r>
              <a:rPr kumimoji="0" lang="en-US" sz="2400" b="0" i="1" u="none" strike="noStrike" cap="none" normalizeH="0" baseline="0" dirty="0" smtClean="0">
                <a:ln>
                  <a:noFill/>
                </a:ln>
                <a:solidFill>
                  <a:schemeClr val="tx1"/>
                </a:solidFill>
                <a:effectLst/>
              </a:rPr>
              <a:t>Clearway</a:t>
            </a:r>
            <a:r>
              <a:rPr kumimoji="0" lang="en-US" sz="2400" b="0" i="0" u="none" strike="noStrike" cap="none" normalizeH="0" baseline="0" dirty="0" smtClean="0">
                <a:ln>
                  <a:noFill/>
                </a:ln>
                <a:solidFill>
                  <a:schemeClr val="tx1"/>
                </a:solidFill>
                <a:effectLst/>
              </a:rPr>
              <a:t> (CWY)</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	</a:t>
            </a:r>
            <a:r>
              <a:rPr kumimoji="0" lang="en-US" sz="2400" b="0" i="1" u="none" strike="noStrike" cap="none" normalizeH="0" baseline="0" dirty="0" smtClean="0">
                <a:ln>
                  <a:noFill/>
                </a:ln>
                <a:solidFill>
                  <a:schemeClr val="tx1"/>
                </a:solidFill>
                <a:effectLst/>
              </a:rPr>
              <a:t>Clearway</a:t>
            </a:r>
            <a:r>
              <a:rPr kumimoji="0" lang="en-US" sz="2400" b="0" i="0" u="none" strike="noStrike" cap="none" normalizeH="0" baseline="0" dirty="0" smtClean="0">
                <a:ln>
                  <a:noFill/>
                </a:ln>
                <a:solidFill>
                  <a:schemeClr val="tx1"/>
                </a:solidFill>
                <a:effectLst/>
              </a:rPr>
              <a:t> adalah suatu daerah tertentu di ujung runway tinggal landasan yang terdapat di permukaan tanah maupun permukaan air di bawah pantauan operator bandar udara, yang dipilih dan ditujukan sebagai daerah yang aman bagi pesawat saat mencapai ketinggian tertentu. clearwey juga merupakan daerah bebas terbuka yang disediakan untuk melindungi pesawat saat melakukan manuver pendaratan maupun lepas landas.</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j. 	</a:t>
            </a:r>
            <a:r>
              <a:rPr kumimoji="0" lang="en-US" sz="2400" b="0" i="1" u="none" strike="noStrike" cap="none" normalizeH="0" baseline="0" dirty="0" smtClean="0">
                <a:ln>
                  <a:noFill/>
                </a:ln>
                <a:solidFill>
                  <a:schemeClr val="tx1"/>
                </a:solidFill>
                <a:effectLst/>
              </a:rPr>
              <a:t>Stopway</a:t>
            </a:r>
            <a:r>
              <a:rPr kumimoji="0" lang="en-US" sz="2400" b="0" i="0" u="none" strike="noStrike" cap="none" normalizeH="0" baseline="0" dirty="0" smtClean="0">
                <a:ln>
                  <a:noFill/>
                </a:ln>
                <a:solidFill>
                  <a:schemeClr val="tx1"/>
                </a:solidFill>
                <a:effectLst/>
              </a:rPr>
              <a:t> (SWY)</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i="0" u="none" strike="noStrike" cap="none" normalizeH="0" baseline="0" dirty="0" smtClean="0">
                <a:ln>
                  <a:noFill/>
                </a:ln>
                <a:solidFill>
                  <a:schemeClr val="tx1"/>
                </a:solidFill>
                <a:effectLst/>
              </a:rPr>
              <a:t>	Suatu area tertentu yang berbentuk segi empat yang ada di permukaan tanah terletak di akhir runway bagian take off runway (runway tinggal landas) yang dipersiapkan sebagai tempat berhenti pesawat saat terjadi pembatalan kegiatan take off (tinggal landas).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259715" y="920750"/>
            <a:ext cx="8538210" cy="5015865"/>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000" b="0" i="0" u="none" strike="noStrike" cap="none" normalizeH="0" baseline="0" dirty="0" smtClean="0">
                <a:ln>
                  <a:noFill/>
                </a:ln>
                <a:solidFill>
                  <a:srgbClr val="FF0000"/>
                </a:solidFill>
                <a:effectLst/>
              </a:rPr>
              <a:t>5.3.2</a:t>
            </a:r>
            <a:r>
              <a:rPr kumimoji="0" lang="en-US" sz="2000" b="0" i="0" u="none" strike="noStrike" cap="none" normalizeH="0" baseline="0" dirty="0" smtClean="0">
                <a:ln>
                  <a:noFill/>
                </a:ln>
                <a:solidFill>
                  <a:schemeClr val="tx1"/>
                </a:solidFill>
                <a:effectLst/>
              </a:rPr>
              <a:t> </a:t>
            </a:r>
            <a:r>
              <a:rPr kumimoji="0" lang="en-US" sz="2000" b="0" i="0" u="none" strike="noStrike" cap="none" normalizeH="0" baseline="0" dirty="0" smtClean="0">
                <a:ln>
                  <a:noFill/>
                </a:ln>
                <a:solidFill>
                  <a:srgbClr val="FF0000"/>
                </a:solidFill>
                <a:effectLst/>
              </a:rPr>
              <a:t>Pengaruh Kinerja Pesawat</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000" b="0" i="0" u="none" strike="noStrike" cap="none" normalizeH="0" baseline="0" dirty="0" smtClean="0">
                <a:ln>
                  <a:noFill/>
                </a:ln>
                <a:solidFill>
                  <a:schemeClr val="tx1"/>
                </a:solidFill>
                <a:effectLst/>
              </a:rPr>
              <a:t>	Didalam menghitung kebutuhan panjang runway, dipakai peraturan yang dikenal sebagai </a:t>
            </a:r>
            <a:r>
              <a:rPr kumimoji="0" lang="en-US" sz="2000" b="0" i="1" u="none" strike="noStrike" cap="none" normalizeH="0" baseline="0" dirty="0" smtClean="0">
                <a:ln>
                  <a:noFill/>
                </a:ln>
                <a:solidFill>
                  <a:schemeClr val="tx1"/>
                </a:solidFill>
                <a:effectLst/>
              </a:rPr>
              <a:t>Federal Aviation Regulation </a:t>
            </a:r>
            <a:r>
              <a:rPr kumimoji="0" lang="en-US" sz="2000" b="0" u="none" strike="noStrike" cap="none" normalizeH="0" baseline="0" dirty="0" smtClean="0">
                <a:ln>
                  <a:noFill/>
                </a:ln>
                <a:solidFill>
                  <a:schemeClr val="tx1"/>
                </a:solidFill>
                <a:effectLst/>
              </a:rPr>
              <a:t>(FAR). Regulasi ini disusun oleh Amerika Serikat.</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000" b="0" u="none" strike="noStrike" cap="none" normalizeH="0" baseline="0" dirty="0" smtClean="0">
                <a:ln>
                  <a:noFill/>
                </a:ln>
                <a:solidFill>
                  <a:schemeClr val="tx1"/>
                </a:solidFill>
                <a:effectLst/>
              </a:rPr>
              <a:t>	Peraturan mengenai pesawat bermesin turbin mempertimbangkan tiga kasus utama:</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000" b="0" u="none" strike="noStrike" cap="none" normalizeH="0" baseline="0" dirty="0" smtClean="0">
                <a:ln>
                  <a:noFill/>
                </a:ln>
                <a:solidFill>
                  <a:schemeClr val="tx1"/>
                </a:solidFill>
                <a:effectLst/>
              </a:rPr>
              <a:t>a. 	</a:t>
            </a:r>
            <a:r>
              <a:rPr kumimoji="0" lang="en-US" sz="2000" b="0" i="1" u="none" strike="noStrike" cap="none" normalizeH="0" baseline="0" dirty="0" smtClean="0">
                <a:ln>
                  <a:noFill/>
                </a:ln>
                <a:solidFill>
                  <a:schemeClr val="tx1"/>
                </a:solidFill>
                <a:effectLst/>
              </a:rPr>
              <a:t>Normal take off cases</a:t>
            </a:r>
            <a:r>
              <a:rPr kumimoji="0" lang="en-US" sz="2000" b="0" u="none" strike="noStrike" cap="none" normalizeH="0" baseline="0" dirty="0" smtClean="0">
                <a:ln>
                  <a:noFill/>
                </a:ln>
                <a:solidFill>
                  <a:schemeClr val="tx1"/>
                </a:solidFill>
                <a:effectLst/>
              </a:rPr>
              <a:t> (lepas landas dengan normal) adalah kondisi ketika seluruh mesin berjalan dan runway yang ada cukup panjangnya untuk mengakomodasi variasi teknik pengangkatan (</a:t>
            </a:r>
            <a:r>
              <a:rPr kumimoji="0" lang="en-US" sz="2000" b="0" i="1" u="none" strike="noStrike" cap="none" normalizeH="0" baseline="0" dirty="0" smtClean="0">
                <a:ln>
                  <a:noFill/>
                </a:ln>
                <a:solidFill>
                  <a:schemeClr val="tx1"/>
                </a:solidFill>
                <a:effectLst/>
              </a:rPr>
              <a:t>lift-off</a:t>
            </a:r>
            <a:r>
              <a:rPr kumimoji="0" lang="en-US" sz="2000" b="0" u="none" strike="noStrike" cap="none" normalizeH="0" baseline="0" dirty="0" smtClean="0">
                <a:ln>
                  <a:noFill/>
                </a:ln>
                <a:solidFill>
                  <a:schemeClr val="tx1"/>
                </a:solidFill>
                <a:effectLst/>
              </a:rPr>
              <a:t>) pesawat dan berbagai karakteristik khusus dari performa pesawat.</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000" b="0" u="none" strike="noStrike" cap="none" normalizeH="0" baseline="0" dirty="0" smtClean="0">
                <a:ln>
                  <a:noFill/>
                </a:ln>
                <a:solidFill>
                  <a:schemeClr val="tx1"/>
                </a:solidFill>
                <a:effectLst/>
              </a:rPr>
              <a:t>b.	</a:t>
            </a:r>
            <a:r>
              <a:rPr kumimoji="0" lang="en-US" sz="2000" b="0" i="1" u="none" strike="noStrike" cap="none" normalizeH="0" baseline="0" dirty="0" smtClean="0">
                <a:ln>
                  <a:noFill/>
                </a:ln>
                <a:solidFill>
                  <a:schemeClr val="tx1"/>
                </a:solidFill>
                <a:effectLst/>
              </a:rPr>
              <a:t>Engine failure cases</a:t>
            </a:r>
            <a:r>
              <a:rPr kumimoji="0" lang="en-US" sz="2000" b="0" u="none" strike="noStrike" cap="none" normalizeH="0" baseline="0" dirty="0" smtClean="0">
                <a:ln>
                  <a:noFill/>
                </a:ln>
                <a:solidFill>
                  <a:schemeClr val="tx1"/>
                </a:solidFill>
                <a:effectLst/>
              </a:rPr>
              <a:t> (lepas landas dengan anggapan mesin gagal), adalah kondisi ketika </a:t>
            </a:r>
            <a:r>
              <a:rPr kumimoji="0" lang="en-US" sz="2000" b="0" i="1" u="none" strike="noStrike" cap="none" normalizeH="0" baseline="0" dirty="0" smtClean="0">
                <a:ln>
                  <a:noFill/>
                </a:ln>
                <a:solidFill>
                  <a:schemeClr val="tx1"/>
                </a:solidFill>
                <a:effectLst/>
              </a:rPr>
              <a:t>runway </a:t>
            </a:r>
            <a:r>
              <a:rPr kumimoji="0" lang="en-US" sz="2000" b="0" u="none" strike="noStrike" cap="none" normalizeH="0" baseline="0" dirty="0" smtClean="0">
                <a:ln>
                  <a:noFill/>
                </a:ln>
                <a:solidFill>
                  <a:schemeClr val="tx1"/>
                </a:solidFill>
                <a:effectLst/>
              </a:rPr>
              <a:t>yang ada memiliki panjang yang cukup, agar pesawat dapat melanjutkan perjalanan walaupun kehilangan tenaga, atau agar pesawat dapat direm untuk berhenti darurat (</a:t>
            </a:r>
            <a:r>
              <a:rPr kumimoji="0" lang="en-US" sz="2000" b="0" i="1" u="none" strike="noStrike" cap="none" normalizeH="0" baseline="0" dirty="0" smtClean="0">
                <a:ln>
                  <a:noFill/>
                </a:ln>
                <a:solidFill>
                  <a:schemeClr val="tx1"/>
                </a:solidFill>
                <a:effectLst/>
              </a:rPr>
              <a:t>emergency stop</a:t>
            </a:r>
            <a:r>
              <a:rPr kumimoji="0" lang="en-US" sz="2000" b="0" u="none" strike="noStrike" cap="none" normalizeH="0" baseline="0" dirty="0" smtClean="0">
                <a:ln>
                  <a:noFill/>
                </a:ln>
                <a:solidFill>
                  <a:schemeClr val="tx1"/>
                </a:solidFill>
                <a:effectLst/>
              </a:rPr>
              <a:t>)</a:t>
            </a:r>
          </a:p>
          <a:p>
            <a:pPr marL="354330" marR="0" lvl="0" indent="-354330" algn="just" defTabSz="914400" rtl="0" eaLnBrk="1" fontAlgn="base" latinLnBrk="0" hangingPunct="1">
              <a:lnSpc>
                <a:spcPct val="100000"/>
              </a:lnSpc>
              <a:spcBef>
                <a:spcPct val="0"/>
              </a:spcBef>
              <a:spcAft>
                <a:spcPct val="0"/>
              </a:spcAft>
              <a:buClrTx/>
              <a:buSzTx/>
              <a:buFontTx/>
              <a:buNone/>
            </a:pPr>
            <a:endParaRPr kumimoji="0" lang="en-US" sz="2000" b="0" u="none" strike="noStrike" cap="none" normalizeH="0" baseline="0" dirty="0" smtClean="0">
              <a:ln>
                <a:noFill/>
              </a:ln>
              <a:solidFill>
                <a:schemeClr val="tx1"/>
              </a:solidFill>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54660" y="312103"/>
            <a:ext cx="8065770" cy="3784600"/>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c. 	</a:t>
            </a:r>
            <a:r>
              <a:rPr kumimoji="0" lang="en-US" sz="2400" b="0" i="1" u="none" strike="noStrike" cap="none" normalizeH="0" baseline="0" dirty="0" smtClean="0">
                <a:ln>
                  <a:noFill/>
                </a:ln>
                <a:solidFill>
                  <a:schemeClr val="tx1"/>
                </a:solidFill>
                <a:effectLst/>
              </a:rPr>
              <a:t>Landing cases</a:t>
            </a:r>
            <a:r>
              <a:rPr kumimoji="0" lang="en-US" sz="2400" b="0" u="none" strike="noStrike" cap="none" normalizeH="0" baseline="0" dirty="0" smtClean="0">
                <a:ln>
                  <a:noFill/>
                </a:ln>
                <a:solidFill>
                  <a:schemeClr val="tx1"/>
                </a:solidFill>
                <a:effectLst/>
              </a:rPr>
              <a:t> (pendaratan), adalah kondisi ketika </a:t>
            </a:r>
            <a:r>
              <a:rPr kumimoji="0" lang="en-US" sz="2400" b="0" i="1" u="none" strike="noStrike" cap="none" normalizeH="0" baseline="0" dirty="0" smtClean="0">
                <a:ln>
                  <a:noFill/>
                </a:ln>
                <a:solidFill>
                  <a:schemeClr val="tx1"/>
                </a:solidFill>
                <a:effectLst/>
              </a:rPr>
              <a:t>runway </a:t>
            </a:r>
            <a:r>
              <a:rPr kumimoji="0" lang="en-US" sz="2400" b="0" u="none" strike="noStrike" cap="none" normalizeH="0" baseline="0" dirty="0" smtClean="0">
                <a:ln>
                  <a:noFill/>
                </a:ln>
                <a:solidFill>
                  <a:schemeClr val="tx1"/>
                </a:solidFill>
                <a:effectLst/>
              </a:rPr>
              <a:t>yang ada mmeiliki panjang yang cukup untuk berbagai teknik pendaratan, </a:t>
            </a:r>
            <a:r>
              <a:rPr kumimoji="0" lang="en-US" sz="2400" b="0" i="1" u="none" strike="noStrike" cap="none" normalizeH="0" baseline="0" dirty="0" smtClean="0">
                <a:ln>
                  <a:noFill/>
                </a:ln>
                <a:solidFill>
                  <a:schemeClr val="tx1"/>
                </a:solidFill>
                <a:effectLst/>
              </a:rPr>
              <a:t>over shoot</a:t>
            </a:r>
            <a:r>
              <a:rPr kumimoji="0" lang="en-US" sz="2400" b="0" u="none" strike="noStrike" cap="none" normalizeH="0" baseline="0" dirty="0" smtClean="0">
                <a:ln>
                  <a:noFill/>
                </a:ln>
                <a:solidFill>
                  <a:schemeClr val="tx1"/>
                </a:solidFill>
                <a:effectLst/>
              </a:rPr>
              <a:t>, pendaratan yang jelek dan semacamnya.</a:t>
            </a:r>
          </a:p>
          <a:p>
            <a:pPr marL="354330" marR="0" lvl="0" indent="-354330" algn="just" defTabSz="914400" rtl="0" eaLnBrk="1" fontAlgn="base" latinLnBrk="0" hangingPunct="1">
              <a:lnSpc>
                <a:spcPct val="100000"/>
              </a:lnSpc>
              <a:spcBef>
                <a:spcPct val="0"/>
              </a:spcBef>
              <a:spcAft>
                <a:spcPct val="0"/>
              </a:spcAft>
              <a:buClrTx/>
              <a:buSzTx/>
              <a:buFontTx/>
              <a:buNone/>
            </a:pPr>
            <a:endParaRPr kumimoji="0" lang="en-US" sz="2400" b="0" u="none" strike="noStrike" cap="none" normalizeH="0" baseline="0" dirty="0" smtClean="0">
              <a:ln>
                <a:noFill/>
              </a:ln>
              <a:solidFill>
                <a:schemeClr val="tx1"/>
              </a:solidFill>
              <a:effectLst/>
            </a:endParaRP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Panjang runway yang dibutuhkan pada sebuah bandar udara untuk pesawat bermesin turbin dengan berat tertentu, diambil yang terpanjang di antara ketiga kasus di atas.</a:t>
            </a:r>
          </a:p>
          <a:p>
            <a:pPr marL="354330" marR="0" lvl="0" indent="-354330" algn="just" defTabSz="914400" rtl="0" eaLnBrk="1" fontAlgn="base" latinLnBrk="0" hangingPunct="1">
              <a:lnSpc>
                <a:spcPct val="100000"/>
              </a:lnSpc>
              <a:spcBef>
                <a:spcPct val="0"/>
              </a:spcBef>
              <a:spcAft>
                <a:spcPct val="0"/>
              </a:spcAft>
              <a:buClrTx/>
              <a:buSzTx/>
              <a:buFontTx/>
              <a:buNone/>
            </a:pPr>
            <a:endParaRPr kumimoji="0" lang="en-US" sz="2400" b="0" u="none" strike="noStrike" cap="none" normalizeH="0" baseline="0" dirty="0" smtClean="0">
              <a:ln>
                <a:noFill/>
              </a:ln>
              <a:solidFill>
                <a:schemeClr val="tx1"/>
              </a:solidFill>
              <a:effectLst/>
            </a:endParaRPr>
          </a:p>
        </p:txBody>
      </p:sp>
      <p:sp>
        <p:nvSpPr>
          <p:cNvPr id="4" name="Picture 1" descr="I:\BANDARA 5\IMG_20190529_0006.jpg"/>
          <p:cNvSpPr/>
          <p:nvPr/>
        </p:nvSpPr>
        <p:spPr>
          <a:xfrm>
            <a:off x="2809103" y="2349843"/>
            <a:ext cx="3525795" cy="2158314"/>
          </a:xfrm>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1" descr="I:\BANDARA 5\IMG_20190529_0006.jpg"/>
          <p:cNvSpPr/>
          <p:nvPr/>
        </p:nvSpPr>
        <p:spPr>
          <a:xfrm>
            <a:off x="2810708" y="2349843"/>
            <a:ext cx="3522585" cy="2158314"/>
          </a:xfrm>
        </p:spPr>
      </p:sp>
      <p:sp>
        <p:nvSpPr>
          <p:cNvPr id="4" name="Picture 1" descr="I:\BANDARA 5\IMG_20190529_0006.jpg"/>
          <p:cNvSpPr/>
          <p:nvPr/>
        </p:nvSpPr>
        <p:spPr>
          <a:xfrm>
            <a:off x="2809103" y="2349843"/>
            <a:ext cx="3525795" cy="2158314"/>
          </a:xfrm>
        </p:spPr>
      </p:sp>
      <p:pic>
        <p:nvPicPr>
          <p:cNvPr id="10" name="Placeholder Konten 9" descr="IMG_20190529_0006"/>
          <p:cNvPicPr>
            <a:picLocks noGrp="1" noChangeAspect="1"/>
          </p:cNvPicPr>
          <p:nvPr>
            <p:ph idx="1"/>
          </p:nvPr>
        </p:nvPicPr>
        <p:blipFill>
          <a:blip r:embed="rId2"/>
          <a:srcRect l="11437" t="3521" r="31458" b="68392"/>
          <a:stretch>
            <a:fillRect/>
          </a:stretch>
        </p:blipFill>
        <p:spPr>
          <a:xfrm>
            <a:off x="821055" y="438150"/>
            <a:ext cx="7500620" cy="50723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54660" y="979488"/>
            <a:ext cx="8065770" cy="3784600"/>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a. </a:t>
            </a:r>
            <a:r>
              <a:rPr kumimoji="0" lang="en-US" sz="2400" b="0" i="1" u="none" strike="noStrike" cap="none" normalizeH="0" baseline="0" dirty="0" smtClean="0">
                <a:ln>
                  <a:noFill/>
                </a:ln>
                <a:solidFill>
                  <a:schemeClr val="tx1"/>
                </a:solidFill>
                <a:effectLst/>
              </a:rPr>
              <a:t>Normal take off cases</a:t>
            </a:r>
            <a:r>
              <a:rPr kumimoji="0" lang="en-US" sz="2400" b="0" u="none" strike="noStrike" cap="none" normalizeH="0" baseline="0" dirty="0" smtClean="0">
                <a:ln>
                  <a:noFill/>
                </a:ln>
                <a:solidFill>
                  <a:schemeClr val="tx1"/>
                </a:solidFill>
                <a:effectLst/>
              </a:rPr>
              <a:t> (kasus lepas landas dengan normal)</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Gambar 5.2. menunjukkan </a:t>
            </a:r>
            <a:r>
              <a:rPr kumimoji="0" lang="en-US" sz="2400" b="0" i="1" u="none" strike="noStrike" cap="none" normalizeH="0" baseline="0" dirty="0" smtClean="0">
                <a:ln>
                  <a:noFill/>
                </a:ln>
                <a:solidFill>
                  <a:schemeClr val="tx1"/>
                </a:solidFill>
                <a:effectLst/>
              </a:rPr>
              <a:t>Take Off Distance</a:t>
            </a:r>
            <a:r>
              <a:rPr kumimoji="0" lang="en-US" sz="2400" b="0" u="none" strike="noStrike" cap="none" normalizeH="0" baseline="0" dirty="0" smtClean="0">
                <a:ln>
                  <a:noFill/>
                </a:ln>
                <a:solidFill>
                  <a:schemeClr val="tx1"/>
                </a:solidFill>
                <a:effectLst/>
              </a:rPr>
              <a:t> (TOD)/jarak lepas landas yang disyaratkan untuk pesawat dalam kondisi </a:t>
            </a:r>
            <a:r>
              <a:rPr kumimoji="0" lang="en-US" sz="2400" b="0" i="1" u="none" strike="noStrike" cap="none" normalizeH="0" baseline="0" dirty="0" smtClean="0">
                <a:ln>
                  <a:noFill/>
                </a:ln>
                <a:solidFill>
                  <a:schemeClr val="tx1"/>
                </a:solidFill>
                <a:effectLst/>
              </a:rPr>
              <a:t>normal take off</a:t>
            </a:r>
            <a:r>
              <a:rPr kumimoji="0" lang="en-US" sz="2400" b="0" u="none" strike="noStrike" cap="none" normalizeH="0" baseline="0" dirty="0" smtClean="0">
                <a:ln>
                  <a:noFill/>
                </a:ln>
                <a:solidFill>
                  <a:schemeClr val="tx1"/>
                </a:solidFill>
                <a:effectLst/>
              </a:rPr>
              <a:t> (lepas landas normal) dengan seluruh mesin beroperasi.</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Clearway (CWY) sebagai perpanjangan di akhir runway, disyaratkan memiliki kelandaian memanjang tidak lebih dari 1,25%.</a:t>
            </a:r>
          </a:p>
          <a:p>
            <a:pPr marL="354330" marR="0" lvl="0" indent="-354330" algn="just" defTabSz="914400" rtl="0" eaLnBrk="1" fontAlgn="base" latinLnBrk="0" hangingPunct="1">
              <a:lnSpc>
                <a:spcPct val="100000"/>
              </a:lnSpc>
              <a:spcBef>
                <a:spcPct val="0"/>
              </a:spcBef>
              <a:spcAft>
                <a:spcPct val="0"/>
              </a:spcAft>
              <a:buClrTx/>
              <a:buSzTx/>
              <a:buFontTx/>
              <a:buNone/>
            </a:pPr>
            <a:endParaRPr kumimoji="0" lang="en-US" sz="2400" b="0" u="none" strike="noStrike" cap="none" normalizeH="0" baseline="0" dirty="0" smtClean="0">
              <a:ln>
                <a:noFill/>
              </a:ln>
              <a:solidFill>
                <a:schemeClr val="tx1"/>
              </a:solidFill>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ceholder Konten 3" descr="IMG_20190529_0007"/>
          <p:cNvPicPr>
            <a:picLocks noGrp="1" noChangeAspect="1"/>
          </p:cNvPicPr>
          <p:nvPr>
            <p:ph idx="1"/>
          </p:nvPr>
        </p:nvPicPr>
        <p:blipFill>
          <a:blip r:embed="rId2"/>
          <a:srcRect l="4441" t="20194" r="32887" b="24731"/>
          <a:stretch>
            <a:fillRect/>
          </a:stretch>
        </p:blipFill>
        <p:spPr>
          <a:xfrm rot="10800000">
            <a:off x="1882775" y="229870"/>
            <a:ext cx="5052695" cy="61036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54660" y="795020"/>
            <a:ext cx="8288020" cy="4154170"/>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b. </a:t>
            </a:r>
            <a:r>
              <a:rPr kumimoji="0" lang="en-US" sz="2400" b="0" i="1" u="none" strike="noStrike" cap="none" normalizeH="0" baseline="0" dirty="0" smtClean="0">
                <a:ln>
                  <a:noFill/>
                </a:ln>
                <a:solidFill>
                  <a:schemeClr val="tx1"/>
                </a:solidFill>
                <a:effectLst/>
              </a:rPr>
              <a:t>Engine failure cases</a:t>
            </a:r>
            <a:r>
              <a:rPr kumimoji="0" lang="en-US" sz="2400" b="0" u="none" strike="noStrike" cap="none" normalizeH="0" baseline="0" dirty="0" smtClean="0">
                <a:ln>
                  <a:noFill/>
                </a:ln>
                <a:solidFill>
                  <a:schemeClr val="tx1"/>
                </a:solidFill>
                <a:effectLst/>
              </a:rPr>
              <a:t> (kasus lepas las dengan anggapan mesin gagal)</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Regulasi (15, 16) menyatakan bahwa </a:t>
            </a:r>
            <a:r>
              <a:rPr kumimoji="0" lang="en-US" sz="2400" b="0" i="1" u="none" strike="noStrike" cap="none" normalizeH="0" baseline="0" dirty="0" smtClean="0">
                <a:ln>
                  <a:noFill/>
                </a:ln>
                <a:solidFill>
                  <a:schemeClr val="tx1"/>
                </a:solidFill>
                <a:effectLst/>
              </a:rPr>
              <a:t>Take Off Distance </a:t>
            </a:r>
            <a:r>
              <a:rPr kumimoji="0" lang="en-US" sz="2400" b="0" u="none" strike="noStrike" cap="none" normalizeH="0" baseline="0" dirty="0" smtClean="0">
                <a:ln>
                  <a:noFill/>
                </a:ln>
                <a:solidFill>
                  <a:schemeClr val="tx1"/>
                </a:solidFill>
                <a:effectLst/>
              </a:rPr>
              <a:t>(TOD) yang disyaratkan ketika terjadi kasus </a:t>
            </a:r>
            <a:r>
              <a:rPr kumimoji="0" lang="en-US" sz="2400" b="0" i="1" u="none" strike="noStrike" cap="none" normalizeH="0" baseline="0" dirty="0" smtClean="0">
                <a:ln>
                  <a:noFill/>
                </a:ln>
                <a:solidFill>
                  <a:schemeClr val="tx1"/>
                </a:solidFill>
                <a:effectLst/>
              </a:rPr>
              <a:t>engine failure </a:t>
            </a:r>
            <a:r>
              <a:rPr kumimoji="0" lang="en-US" sz="2400" b="0" u="none" strike="noStrike" cap="none" normalizeH="0" baseline="0" dirty="0" smtClean="0">
                <a:ln>
                  <a:noFill/>
                </a:ln>
                <a:solidFill>
                  <a:schemeClr val="tx1"/>
                </a:solidFill>
                <a:effectLst/>
              </a:rPr>
              <a:t>adalah jarak sesungguhnya pesawat mencapai ketinggian 35 feet (D35) tanpa penambahan persentase 15% seperti pada kasus </a:t>
            </a:r>
            <a:r>
              <a:rPr kumimoji="0" lang="en-US" sz="2400" b="0" i="1" u="none" strike="noStrike" cap="none" normalizeH="0" baseline="0" dirty="0" smtClean="0">
                <a:ln>
                  <a:noFill/>
                </a:ln>
                <a:solidFill>
                  <a:schemeClr val="tx1"/>
                </a:solidFill>
                <a:effectLst/>
              </a:rPr>
              <a:t>normal take off </a:t>
            </a:r>
            <a:r>
              <a:rPr kumimoji="0" lang="en-US" sz="2400" b="0" u="none" strike="noStrike" cap="none" normalizeH="0" baseline="0" dirty="0" smtClean="0">
                <a:ln>
                  <a:noFill/>
                </a:ln>
                <a:solidFill>
                  <a:schemeClr val="tx1"/>
                </a:solidFill>
                <a:effectLst/>
              </a:rPr>
              <a:t>karena </a:t>
            </a:r>
            <a:r>
              <a:rPr kumimoji="0" lang="en-US" sz="2400" b="0" i="1" u="none" strike="noStrike" cap="none" normalizeH="0" baseline="0" dirty="0" smtClean="0">
                <a:ln>
                  <a:noFill/>
                </a:ln>
                <a:solidFill>
                  <a:schemeClr val="tx1"/>
                </a:solidFill>
                <a:effectLst/>
              </a:rPr>
              <a:t>engine failure </a:t>
            </a:r>
            <a:r>
              <a:rPr kumimoji="0" lang="en-US" sz="2400" b="0" u="none" strike="noStrike" cap="none" normalizeH="0" baseline="0" dirty="0" smtClean="0">
                <a:ln>
                  <a:noFill/>
                </a:ln>
                <a:solidFill>
                  <a:schemeClr val="tx1"/>
                </a:solidFill>
                <a:effectLst/>
              </a:rPr>
              <a:t>biasanya jarang terjadi. Dalam kasus ini, regulasi memperbolehkan penggunaan clearway, yaitu maksimum setengah dari selisih antara </a:t>
            </a:r>
            <a:r>
              <a:rPr kumimoji="0" lang="en-US" sz="2400" b="0" i="1" u="none" strike="noStrike" cap="none" normalizeH="0" baseline="0" dirty="0" smtClean="0">
                <a:ln>
                  <a:noFill/>
                </a:ln>
                <a:solidFill>
                  <a:schemeClr val="tx1"/>
                </a:solidFill>
                <a:effectLst/>
              </a:rPr>
              <a:t>Lift Off Distance </a:t>
            </a:r>
            <a:r>
              <a:rPr kumimoji="0" lang="en-US" sz="2400" b="0" u="none" strike="noStrike" cap="none" normalizeH="0" baseline="0" dirty="0" smtClean="0">
                <a:ln>
                  <a:noFill/>
                </a:ln>
                <a:solidFill>
                  <a:schemeClr val="tx1"/>
                </a:solidFill>
                <a:effectLst/>
              </a:rPr>
              <a:t>(LOD) dan </a:t>
            </a:r>
            <a:r>
              <a:rPr kumimoji="0" lang="en-US" sz="2400" b="0" i="1" u="none" strike="noStrike" cap="none" normalizeH="0" baseline="0" dirty="0" smtClean="0">
                <a:ln>
                  <a:noFill/>
                </a:ln>
                <a:solidFill>
                  <a:schemeClr val="tx1"/>
                </a:solidFill>
                <a:effectLst/>
              </a:rPr>
              <a:t>Take Off Distance </a:t>
            </a:r>
            <a:r>
              <a:rPr kumimoji="0" lang="en-US" sz="2400" b="0" u="none" strike="noStrike" cap="none" normalizeH="0" baseline="0" dirty="0" smtClean="0">
                <a:ln>
                  <a:noFill/>
                </a:ln>
                <a:solidFill>
                  <a:schemeClr val="tx1"/>
                </a:solidFill>
                <a:effectLst/>
              </a:rPr>
              <a:t>(TOD).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27990" y="428625"/>
            <a:ext cx="8288020" cy="6000750"/>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Kasus </a:t>
            </a:r>
            <a:r>
              <a:rPr kumimoji="0" lang="en-US" sz="2400" b="0" i="1" u="none" strike="noStrike" cap="none" normalizeH="0" baseline="0" dirty="0" smtClean="0">
                <a:ln>
                  <a:noFill/>
                </a:ln>
                <a:solidFill>
                  <a:schemeClr val="tx1"/>
                </a:solidFill>
                <a:effectLst/>
              </a:rPr>
              <a:t>engine failure </a:t>
            </a:r>
            <a:r>
              <a:rPr kumimoji="0" lang="en-US" sz="2400" b="0" u="none" strike="noStrike" cap="none" normalizeH="0" baseline="0" dirty="0" smtClean="0">
                <a:ln>
                  <a:noFill/>
                </a:ln>
                <a:solidFill>
                  <a:schemeClr val="tx1"/>
                </a:solidFill>
                <a:effectLst/>
              </a:rPr>
              <a:t>dapat dirangkum dalam Gambar 5.4 dan persamaan di bawah ini :</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a.	Kasus </a:t>
            </a:r>
            <a:r>
              <a:rPr kumimoji="0" lang="en-US" sz="2400" b="0" i="1" u="none" strike="noStrike" cap="none" normalizeH="0" baseline="0" dirty="0" smtClean="0">
                <a:ln>
                  <a:noFill/>
                </a:ln>
                <a:solidFill>
                  <a:schemeClr val="tx1"/>
                </a:solidFill>
                <a:effectLst/>
              </a:rPr>
              <a:t>engine failure take off </a:t>
            </a:r>
            <a:r>
              <a:rPr kumimoji="0" lang="en-US" sz="2400" b="0" u="none" strike="noStrike" cap="none" normalizeH="0" baseline="0" dirty="0" smtClean="0">
                <a:ln>
                  <a:noFill/>
                </a:ln>
                <a:solidFill>
                  <a:schemeClr val="tx1"/>
                </a:solidFill>
                <a:effectLst/>
              </a:rPr>
              <a:t>(lepas landas dilanjutkan meskipun mesin gagal).</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FL</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FS</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CWY</a:t>
            </a:r>
            <a:r>
              <a:rPr kumimoji="0" lang="en-US" sz="2400" b="0" u="none" strike="noStrike" cap="none" normalizeH="0" baseline="-25000" dirty="0" smtClean="0">
                <a:ln>
                  <a:noFill/>
                </a:ln>
                <a:solidFill>
                  <a:schemeClr val="tx1"/>
                </a:solidFill>
                <a:effectLst/>
              </a:rPr>
              <a:t>2max</a:t>
            </a:r>
            <a:endParaRPr kumimoji="0" lang="en-US" sz="2400" b="0" u="none" strike="noStrike" cap="none" normalizeH="0" baseline="0" dirty="0" smtClean="0">
              <a:ln>
                <a:noFill/>
              </a:ln>
              <a:solidFill>
                <a:schemeClr val="tx1"/>
              </a:solidFill>
              <a:effectLst/>
            </a:endParaRP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dengan :</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TOD</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D35</a:t>
            </a:r>
            <a:r>
              <a:rPr kumimoji="0" lang="en-US" sz="2400" b="0" u="none" strike="noStrike" cap="none" normalizeH="0" baseline="-25000" dirty="0" smtClean="0">
                <a:ln>
                  <a:noFill/>
                </a:ln>
                <a:solidFill>
                  <a:schemeClr val="tx1"/>
                </a:solidFill>
                <a:effectLst/>
              </a:rPr>
              <a:t>2</a:t>
            </a:r>
            <a:endParaRPr kumimoji="0" lang="en-US" sz="2400" b="0" u="none" strike="noStrike" cap="none" normalizeH="0" baseline="0" dirty="0" smtClean="0">
              <a:ln>
                <a:noFill/>
              </a:ln>
              <a:solidFill>
                <a:schemeClr val="tx1"/>
              </a:solidFill>
              <a:effectLst/>
            </a:endParaRP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CWY</a:t>
            </a:r>
            <a:r>
              <a:rPr kumimoji="0" lang="en-US" sz="2400" b="0" u="none" strike="noStrike" cap="none" normalizeH="0" baseline="-25000" dirty="0" smtClean="0">
                <a:ln>
                  <a:noFill/>
                </a:ln>
                <a:solidFill>
                  <a:schemeClr val="tx1"/>
                </a:solidFill>
                <a:effectLst/>
              </a:rPr>
              <a:t>2max</a:t>
            </a:r>
            <a:r>
              <a:rPr kumimoji="0" lang="en-US" sz="2400" b="0" u="none" strike="noStrike" cap="none" normalizeH="0" baseline="0" dirty="0" smtClean="0">
                <a:ln>
                  <a:noFill/>
                </a:ln>
                <a:solidFill>
                  <a:schemeClr val="tx1"/>
                </a:solidFill>
                <a:effectLst/>
              </a:rPr>
              <a:t> = 0,50 (TOD</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LOD</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TOR</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TOD</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CWY</a:t>
            </a:r>
            <a:r>
              <a:rPr kumimoji="0" lang="en-US" sz="2400" b="0" u="none" strike="noStrike" cap="none" normalizeH="0" baseline="-25000" dirty="0" smtClean="0">
                <a:ln>
                  <a:noFill/>
                </a:ln>
                <a:solidFill>
                  <a:schemeClr val="tx1"/>
                </a:solidFill>
                <a:effectLst/>
              </a:rPr>
              <a:t>2max</a:t>
            </a:r>
            <a:endParaRPr kumimoji="0" lang="en-US" sz="2400" b="0" u="none" strike="noStrike" cap="none" normalizeH="0" baseline="0" dirty="0" smtClean="0">
              <a:ln>
                <a:noFill/>
              </a:ln>
              <a:solidFill>
                <a:schemeClr val="tx1"/>
              </a:solidFill>
              <a:effectLst/>
            </a:endParaRP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PS</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TOR</a:t>
            </a:r>
            <a:r>
              <a:rPr kumimoji="0" lang="en-US" sz="2400" b="0" u="none" strike="noStrike" cap="none" normalizeH="0" baseline="-25000" dirty="0" smtClean="0">
                <a:ln>
                  <a:noFill/>
                </a:ln>
                <a:solidFill>
                  <a:schemeClr val="tx1"/>
                </a:solidFill>
                <a:effectLst/>
              </a:rPr>
              <a:t>2</a:t>
            </a:r>
            <a:endParaRPr kumimoji="0" lang="en-US" sz="2400" b="0" u="none" strike="noStrike" cap="none" normalizeH="0" baseline="0" dirty="0" smtClean="0">
              <a:ln>
                <a:noFill/>
              </a:ln>
              <a:solidFill>
                <a:schemeClr val="tx1"/>
              </a:solidFill>
              <a:effectLst/>
            </a:endParaRPr>
          </a:p>
          <a:p>
            <a:pPr marL="354330" marR="0" lvl="0" indent="-354330" algn="just" defTabSz="914400" rtl="0" eaLnBrk="1" fontAlgn="base" latinLnBrk="0" hangingPunct="1">
              <a:lnSpc>
                <a:spcPct val="100000"/>
              </a:lnSpc>
              <a:spcBef>
                <a:spcPct val="0"/>
              </a:spcBef>
              <a:spcAft>
                <a:spcPct val="0"/>
              </a:spcAft>
              <a:buClrTx/>
              <a:buSzTx/>
              <a:buFontTx/>
              <a:buNone/>
            </a:pPr>
            <a:endParaRPr kumimoji="0" lang="en-US" sz="2400" b="0" u="none" strike="noStrike" cap="none" normalizeH="0" baseline="0" dirty="0" smtClean="0">
              <a:ln>
                <a:noFill/>
              </a:ln>
              <a:solidFill>
                <a:schemeClr val="tx1"/>
              </a:solidFill>
              <a:effectLst/>
            </a:endParaRP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b. Kasus </a:t>
            </a:r>
            <a:r>
              <a:rPr kumimoji="0" lang="en-US" sz="2400" b="0" i="1" u="none" strike="noStrike" cap="none" normalizeH="0" baseline="0" dirty="0" smtClean="0">
                <a:ln>
                  <a:noFill/>
                </a:ln>
                <a:solidFill>
                  <a:schemeClr val="tx1"/>
                </a:solidFill>
                <a:effectLst/>
              </a:rPr>
              <a:t>engine failure aborted take off </a:t>
            </a:r>
            <a:r>
              <a:rPr kumimoji="0" lang="en-US" sz="2400" b="0" u="none" strike="noStrike" cap="none" normalizeH="0" baseline="0" dirty="0" smtClean="0">
                <a:ln>
                  <a:noFill/>
                </a:ln>
                <a:solidFill>
                  <a:schemeClr val="tx1"/>
                </a:solidFill>
                <a:effectLst/>
              </a:rPr>
              <a:t>(lepas landas tidak dilanjutkan).</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FL</a:t>
            </a:r>
            <a:r>
              <a:rPr kumimoji="0" lang="en-US" sz="2400" b="0" u="none" strike="noStrike" cap="none" normalizeH="0" baseline="-25000" dirty="0" smtClean="0">
                <a:ln>
                  <a:noFill/>
                </a:ln>
                <a:solidFill>
                  <a:schemeClr val="tx1"/>
                </a:solidFill>
                <a:effectLst/>
              </a:rPr>
              <a:t>3</a:t>
            </a:r>
            <a:r>
              <a:rPr kumimoji="0" lang="en-US" sz="2400" b="0" u="none" strike="noStrike" cap="none" normalizeH="0" baseline="0" dirty="0" smtClean="0">
                <a:ln>
                  <a:noFill/>
                </a:ln>
                <a:solidFill>
                  <a:schemeClr val="tx1"/>
                </a:solidFill>
                <a:effectLst/>
              </a:rPr>
              <a:t> = FS</a:t>
            </a:r>
            <a:r>
              <a:rPr kumimoji="0" lang="en-US" sz="2400" b="0" u="none" strike="noStrike" cap="none" normalizeH="0" baseline="-25000" dirty="0" smtClean="0">
                <a:ln>
                  <a:noFill/>
                </a:ln>
                <a:solidFill>
                  <a:schemeClr val="tx1"/>
                </a:solidFill>
                <a:effectLst/>
              </a:rPr>
              <a:t>2</a:t>
            </a:r>
            <a:r>
              <a:rPr kumimoji="0" lang="en-US" sz="2400" b="0" u="none" strike="noStrike" cap="none" normalizeH="0" baseline="0" dirty="0" smtClean="0">
                <a:ln>
                  <a:noFill/>
                </a:ln>
                <a:solidFill>
                  <a:schemeClr val="tx1"/>
                </a:solidFill>
                <a:effectLst/>
              </a:rPr>
              <a:t> + SWY</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dengan</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FL</a:t>
            </a:r>
            <a:r>
              <a:rPr kumimoji="0" lang="en-US" sz="2400" b="0" u="none" strike="noStrike" cap="none" normalizeH="0" baseline="-25000" dirty="0" smtClean="0">
                <a:ln>
                  <a:noFill/>
                </a:ln>
                <a:solidFill>
                  <a:schemeClr val="tx1"/>
                </a:solidFill>
                <a:effectLst/>
              </a:rPr>
              <a:t>3</a:t>
            </a:r>
            <a:r>
              <a:rPr kumimoji="0" lang="en-US" sz="2400" b="0" u="none" strike="noStrike" cap="none" normalizeH="0" baseline="0" dirty="0" smtClean="0">
                <a:ln>
                  <a:noFill/>
                </a:ln>
                <a:solidFill>
                  <a:schemeClr val="tx1"/>
                </a:solidFill>
                <a:effectLst/>
              </a:rPr>
              <a:t> = ASD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ceholder Konten 3" descr="IMG_20190529_0008"/>
          <p:cNvPicPr>
            <a:picLocks noGrp="1" noChangeAspect="1"/>
          </p:cNvPicPr>
          <p:nvPr>
            <p:ph idx="1"/>
          </p:nvPr>
        </p:nvPicPr>
        <p:blipFill>
          <a:blip r:embed="rId2"/>
          <a:srcRect l="8830" t="38333" r="33275" b="27641"/>
          <a:stretch>
            <a:fillRect/>
          </a:stretch>
        </p:blipFill>
        <p:spPr>
          <a:xfrm rot="10800000">
            <a:off x="1145540" y="665480"/>
            <a:ext cx="6593205" cy="53270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27990" y="797878"/>
            <a:ext cx="8288020" cy="5262245"/>
          </a:xfrm>
          <a:prstGeom prst="rect">
            <a:avLst/>
          </a:prstGeom>
          <a:noFill/>
          <a:ln w="9525">
            <a:noFill/>
            <a:miter lim="800000"/>
          </a:ln>
          <a:effectLst/>
        </p:spPr>
        <p:txBody>
          <a:bodyPr vert="horz" wrap="square" lIns="91440" tIns="45720" rIns="91440" bIns="45720" numCol="1" anchor="ctr" anchorCtr="0" compatLnSpc="1">
            <a:spAutoFit/>
          </a:bodyPr>
          <a:lstStyle/>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c. Landing cases (kasus pendaratan)</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Gambar 5.2 menunjukkan Landing Distance (LD) yang dibutuhkan peraturan menyatakan bahwa LD yang dibutuhkan pesawat untuk mendarat pada suatu runway harus cukup hingga pesawat dapat berhenti sempurna (</a:t>
            </a:r>
            <a:r>
              <a:rPr kumimoji="0" lang="en-US" sz="2400" b="0" i="1" u="none" strike="noStrike" cap="none" normalizeH="0" baseline="0" dirty="0" smtClean="0">
                <a:ln>
                  <a:noFill/>
                </a:ln>
                <a:solidFill>
                  <a:schemeClr val="tx1"/>
                </a:solidFill>
                <a:effectLst/>
              </a:rPr>
              <a:t>full stop</a:t>
            </a:r>
            <a:r>
              <a:rPr kumimoji="0" lang="en-US" sz="2400" b="0" u="none" strike="noStrike" cap="none" normalizeH="0" baseline="0" dirty="0" smtClean="0">
                <a:ln>
                  <a:noFill/>
                </a:ln>
                <a:solidFill>
                  <a:schemeClr val="tx1"/>
                </a:solidFill>
                <a:effectLst/>
              </a:rPr>
              <a:t>).</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Kasus </a:t>
            </a:r>
            <a:r>
              <a:rPr kumimoji="0" lang="en-US" sz="2400" b="0" i="1" u="none" strike="noStrike" cap="none" normalizeH="0" baseline="0" dirty="0" smtClean="0">
                <a:ln>
                  <a:noFill/>
                </a:ln>
                <a:solidFill>
                  <a:schemeClr val="tx1"/>
                </a:solidFill>
                <a:effectLst/>
              </a:rPr>
              <a:t>landing </a:t>
            </a:r>
            <a:r>
              <a:rPr kumimoji="0" lang="en-US" sz="2400" b="0" u="none" strike="noStrike" cap="none" normalizeH="0" baseline="0" dirty="0" smtClean="0">
                <a:ln>
                  <a:noFill/>
                </a:ln>
                <a:solidFill>
                  <a:schemeClr val="tx1"/>
                </a:solidFill>
                <a:effectLst/>
              </a:rPr>
              <a:t>dapat dirangkum dalam Gambar 5.5 dan persamaan berikut.</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FL4 = LD</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dengan </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LD = </a:t>
            </a:r>
            <a:r>
              <a:rPr kumimoji="0" lang="en-US" sz="2400" b="0" u="sng" strike="noStrike" cap="none" normalizeH="0" baseline="0" dirty="0" smtClean="0">
                <a:ln>
                  <a:noFill/>
                </a:ln>
                <a:solidFill>
                  <a:schemeClr val="tx1"/>
                </a:solidFill>
                <a:effectLst/>
              </a:rPr>
              <a:t> SD</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0,60</a:t>
            </a:r>
          </a:p>
          <a:p>
            <a:pPr marL="354330" marR="0" lvl="0" indent="-354330" algn="just" defTabSz="914400" rtl="0" eaLnBrk="1" fontAlgn="base" latinLnBrk="0" hangingPunct="1">
              <a:lnSpc>
                <a:spcPct val="100000"/>
              </a:lnSpc>
              <a:spcBef>
                <a:spcPct val="0"/>
              </a:spcBef>
              <a:spcAft>
                <a:spcPct val="0"/>
              </a:spcAft>
              <a:buClrTx/>
              <a:buSzTx/>
              <a:buFontTx/>
              <a:buNone/>
            </a:pPr>
            <a:r>
              <a:rPr kumimoji="0" lang="en-US" sz="2400" b="0" u="none" strike="noStrike" cap="none" normalizeH="0" baseline="0" dirty="0" smtClean="0">
                <a:ln>
                  <a:noFill/>
                </a:ln>
                <a:solidFill>
                  <a:schemeClr val="tx1"/>
                </a:solidFill>
                <a:effectLst/>
              </a:rPr>
              <a:t>	FS = 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ceholder Konten 3" descr="IMG_20190529_0009"/>
          <p:cNvPicPr>
            <a:picLocks noGrp="1" noChangeAspect="1"/>
          </p:cNvPicPr>
          <p:nvPr>
            <p:ph idx="1"/>
          </p:nvPr>
        </p:nvPicPr>
        <p:blipFill>
          <a:blip r:embed="rId2"/>
          <a:srcRect l="5693" t="4654" r="32429" b="71246"/>
          <a:stretch>
            <a:fillRect/>
          </a:stretch>
        </p:blipFill>
        <p:spPr>
          <a:xfrm>
            <a:off x="322580" y="704215"/>
            <a:ext cx="7724140" cy="413575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ceholder Konten 3" descr="IMG_20190529_0009"/>
          <p:cNvPicPr>
            <a:picLocks noGrp="1" noChangeAspect="1"/>
          </p:cNvPicPr>
          <p:nvPr>
            <p:ph idx="1"/>
          </p:nvPr>
        </p:nvPicPr>
        <p:blipFill>
          <a:blip r:embed="rId2"/>
          <a:srcRect l="5693" t="28169" r="32429" b="40974"/>
          <a:stretch>
            <a:fillRect/>
          </a:stretch>
        </p:blipFill>
        <p:spPr>
          <a:xfrm>
            <a:off x="527685" y="628015"/>
            <a:ext cx="7551420" cy="5176520"/>
          </a:xfrm>
          <a:prstGeom prst="rect">
            <a:avLst/>
          </a:prstGeom>
        </p:spPr>
      </p:pic>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639</Words>
  <Application>Microsoft Office PowerPoint</Application>
  <PresentationFormat>On-screen Show (4:3)</PresentationFormat>
  <Paragraphs>103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Blue Waves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Windows User</cp:lastModifiedBy>
  <cp:revision>40</cp:revision>
  <dcterms:created xsi:type="dcterms:W3CDTF">2019-05-28T19:18:00Z</dcterms:created>
  <dcterms:modified xsi:type="dcterms:W3CDTF">2019-06-12T11:21:16Z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1057-11.2.0.8641</vt:lpwstr>
  </property>
</Properties>
</file>