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1260" y="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Bahan Ajar ‐ </a:t>
            </a:r>
            <a:r>
              <a:rPr spc="-10" dirty="0"/>
              <a:t>Mekanika </a:t>
            </a:r>
            <a:r>
              <a:rPr dirty="0"/>
              <a:t>Bahan ‐ </a:t>
            </a:r>
            <a:r>
              <a:rPr spc="-5" dirty="0"/>
              <a:t>Mulyati,</a:t>
            </a:r>
            <a:r>
              <a:rPr spc="-125" dirty="0"/>
              <a:t> </a:t>
            </a:r>
            <a:r>
              <a:rPr dirty="0"/>
              <a:t>MT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Bahan Ajar ‐ </a:t>
            </a:r>
            <a:r>
              <a:rPr spc="-10" dirty="0"/>
              <a:t>Mekanika </a:t>
            </a:r>
            <a:r>
              <a:rPr dirty="0"/>
              <a:t>Bahan ‐ </a:t>
            </a:r>
            <a:r>
              <a:rPr spc="-5" dirty="0"/>
              <a:t>Mulyati,</a:t>
            </a:r>
            <a:r>
              <a:rPr spc="-125" dirty="0"/>
              <a:t> </a:t>
            </a:r>
            <a:r>
              <a:rPr dirty="0"/>
              <a:t>MT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Bahan Ajar ‐ </a:t>
            </a:r>
            <a:r>
              <a:rPr spc="-10" dirty="0"/>
              <a:t>Mekanika </a:t>
            </a:r>
            <a:r>
              <a:rPr dirty="0"/>
              <a:t>Bahan ‐ </a:t>
            </a:r>
            <a:r>
              <a:rPr spc="-5" dirty="0"/>
              <a:t>Mulyati,</a:t>
            </a:r>
            <a:r>
              <a:rPr spc="-125" dirty="0"/>
              <a:t> </a:t>
            </a:r>
            <a:r>
              <a:rPr dirty="0"/>
              <a:t>MT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Bahan Ajar ‐ </a:t>
            </a:r>
            <a:r>
              <a:rPr spc="-10" dirty="0"/>
              <a:t>Mekanika </a:t>
            </a:r>
            <a:r>
              <a:rPr dirty="0"/>
              <a:t>Bahan ‐ </a:t>
            </a:r>
            <a:r>
              <a:rPr spc="-5" dirty="0"/>
              <a:t>Mulyati,</a:t>
            </a:r>
            <a:r>
              <a:rPr spc="-125" dirty="0"/>
              <a:t> </a:t>
            </a:r>
            <a:r>
              <a:rPr dirty="0"/>
              <a:t>MT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Bahan Ajar ‐ </a:t>
            </a:r>
            <a:r>
              <a:rPr spc="-10" dirty="0"/>
              <a:t>Mekanika </a:t>
            </a:r>
            <a:r>
              <a:rPr dirty="0"/>
              <a:t>Bahan ‐ </a:t>
            </a:r>
            <a:r>
              <a:rPr spc="-5" dirty="0"/>
              <a:t>Mulyati,</a:t>
            </a:r>
            <a:r>
              <a:rPr spc="-125" dirty="0"/>
              <a:t> </a:t>
            </a:r>
            <a:r>
              <a:rPr dirty="0"/>
              <a:t>MT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0952" y="1018286"/>
            <a:ext cx="844486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97585" y="6811771"/>
            <a:ext cx="269811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Bahan Ajar ‐ </a:t>
            </a:r>
            <a:r>
              <a:rPr spc="-10" dirty="0"/>
              <a:t>Mekanika </a:t>
            </a:r>
            <a:r>
              <a:rPr dirty="0"/>
              <a:t>Bahan ‐ </a:t>
            </a:r>
            <a:r>
              <a:rPr spc="-5" dirty="0"/>
              <a:t>Mulyati,</a:t>
            </a:r>
            <a:r>
              <a:rPr spc="-125" dirty="0"/>
              <a:t> </a:t>
            </a:r>
            <a:r>
              <a:rPr dirty="0"/>
              <a:t>MT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40941" y="632713"/>
            <a:ext cx="8108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285" dirty="0">
                <a:latin typeface="Calibri"/>
                <a:cs typeface="Calibri"/>
              </a:rPr>
              <a:t>T</a:t>
            </a:r>
            <a:r>
              <a:rPr sz="3200" b="1" spc="-5" dirty="0">
                <a:latin typeface="Calibri"/>
                <a:cs typeface="Calibri"/>
              </a:rPr>
              <a:t>o</a:t>
            </a:r>
            <a:r>
              <a:rPr sz="3200" b="1" spc="-55" dirty="0">
                <a:latin typeface="Calibri"/>
                <a:cs typeface="Calibri"/>
              </a:rPr>
              <a:t>r</a:t>
            </a:r>
            <a:r>
              <a:rPr sz="3200" b="1" spc="-5" dirty="0">
                <a:latin typeface="Calibri"/>
                <a:cs typeface="Calibri"/>
              </a:rPr>
              <a:t>si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82452" y="1366519"/>
            <a:ext cx="839978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50" dirty="0">
                <a:latin typeface="Calibri"/>
                <a:cs typeface="Calibri"/>
              </a:rPr>
              <a:t>Torsi </a:t>
            </a:r>
            <a:r>
              <a:rPr sz="2000" spc="-5" dirty="0">
                <a:latin typeface="Calibri"/>
                <a:cs typeface="Calibri"/>
              </a:rPr>
              <a:t>mengandung arti </a:t>
            </a:r>
            <a:r>
              <a:rPr sz="2000" spc="-10" dirty="0">
                <a:latin typeface="Calibri"/>
                <a:cs typeface="Calibri"/>
              </a:rPr>
              <a:t>puntir yang </a:t>
            </a:r>
            <a:r>
              <a:rPr sz="2000" spc="-5" dirty="0">
                <a:latin typeface="Calibri"/>
                <a:cs typeface="Calibri"/>
              </a:rPr>
              <a:t>terjadi pada </a:t>
            </a:r>
            <a:r>
              <a:rPr sz="2000" spc="-15" dirty="0">
                <a:latin typeface="Calibri"/>
                <a:cs typeface="Calibri"/>
              </a:rPr>
              <a:t>batang </a:t>
            </a:r>
            <a:r>
              <a:rPr sz="2000" spc="-5" dirty="0">
                <a:latin typeface="Calibri"/>
                <a:cs typeface="Calibri"/>
              </a:rPr>
              <a:t>lurus </a:t>
            </a:r>
            <a:r>
              <a:rPr sz="2000" spc="-10" dirty="0">
                <a:latin typeface="Calibri"/>
                <a:cs typeface="Calibri"/>
              </a:rPr>
              <a:t>apabila dibebani  </a:t>
            </a:r>
            <a:r>
              <a:rPr sz="2000" spc="-5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cendrung menghasilkan </a:t>
            </a:r>
            <a:r>
              <a:rPr sz="2000" spc="-15" dirty="0">
                <a:latin typeface="Calibri"/>
                <a:cs typeface="Calibri"/>
              </a:rPr>
              <a:t>rotasi </a:t>
            </a:r>
            <a:r>
              <a:rPr sz="2000" spc="-5" dirty="0">
                <a:latin typeface="Calibri"/>
                <a:cs typeface="Calibri"/>
              </a:rPr>
              <a:t>terhadap </a:t>
            </a:r>
            <a:r>
              <a:rPr sz="2000" spc="-10" dirty="0">
                <a:latin typeface="Calibri"/>
                <a:cs typeface="Calibri"/>
              </a:rPr>
              <a:t>sumbu longitudinal batang,  </a:t>
            </a:r>
            <a:r>
              <a:rPr sz="2000" spc="-15" dirty="0">
                <a:latin typeface="Calibri"/>
                <a:cs typeface="Calibri"/>
              </a:rPr>
              <a:t>contoh </a:t>
            </a:r>
            <a:r>
              <a:rPr sz="2000" spc="-5" dirty="0">
                <a:latin typeface="Calibri"/>
                <a:cs typeface="Calibri"/>
              </a:rPr>
              <a:t>memutar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obeng.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04223" y="2278379"/>
            <a:ext cx="3499097" cy="3928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82579" y="6243320"/>
            <a:ext cx="596074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35" dirty="0">
                <a:latin typeface="Calibri"/>
                <a:cs typeface="Calibri"/>
              </a:rPr>
              <a:t>Tangan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memutar obeng memberikan </a:t>
            </a:r>
            <a:r>
              <a:rPr sz="2000" spc="-15" dirty="0">
                <a:latin typeface="Calibri"/>
                <a:cs typeface="Calibri"/>
              </a:rPr>
              <a:t>torsi </a:t>
            </a:r>
            <a:r>
              <a:rPr sz="2000" spc="-40" dirty="0">
                <a:latin typeface="Calibri"/>
                <a:cs typeface="Calibri"/>
              </a:rPr>
              <a:t>ke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obeng.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9723" y="778001"/>
            <a:ext cx="4082193" cy="428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839" y="12062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9723" y="1206246"/>
            <a:ext cx="4142226" cy="857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4839" y="2063495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89723" y="2063495"/>
            <a:ext cx="4142226" cy="47868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44979" y="937513"/>
            <a:ext cx="4556760" cy="4224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165" marR="1778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Sebuah </a:t>
            </a:r>
            <a:r>
              <a:rPr sz="2000" spc="-10" dirty="0">
                <a:latin typeface="Calibri"/>
                <a:cs typeface="Calibri"/>
              </a:rPr>
              <a:t>batang </a:t>
            </a:r>
            <a:r>
              <a:rPr sz="2000" spc="-5" dirty="0">
                <a:latin typeface="Calibri"/>
                <a:cs typeface="Calibri"/>
              </a:rPr>
              <a:t>lurus </a:t>
            </a:r>
            <a:r>
              <a:rPr sz="2000" spc="-10" dirty="0">
                <a:latin typeface="Calibri"/>
                <a:cs typeface="Calibri"/>
              </a:rPr>
              <a:t>yang dipikul </a:t>
            </a:r>
            <a:r>
              <a:rPr sz="2000" spc="-5" dirty="0">
                <a:latin typeface="Calibri"/>
                <a:cs typeface="Calibri"/>
              </a:rPr>
              <a:t>di </a:t>
            </a:r>
            <a:r>
              <a:rPr sz="2000" spc="-10" dirty="0">
                <a:latin typeface="Calibri"/>
                <a:cs typeface="Calibri"/>
              </a:rPr>
              <a:t>satu  ujungnya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dibebani </a:t>
            </a:r>
            <a:r>
              <a:rPr sz="2000" spc="-5" dirty="0">
                <a:latin typeface="Calibri"/>
                <a:cs typeface="Calibri"/>
              </a:rPr>
              <a:t>oleh dua pasang 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5" dirty="0">
                <a:latin typeface="Calibri"/>
                <a:cs typeface="Calibri"/>
              </a:rPr>
              <a:t>sama besar dan berlawanan </a:t>
            </a:r>
            <a:r>
              <a:rPr sz="2000" spc="-15" dirty="0">
                <a:latin typeface="Calibri"/>
                <a:cs typeface="Calibri"/>
              </a:rPr>
              <a:t>arah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spc="-15" dirty="0">
                <a:latin typeface="Calibri"/>
                <a:cs typeface="Calibri"/>
              </a:rPr>
              <a:t>bekerja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bidang </a:t>
            </a:r>
            <a:r>
              <a:rPr sz="2000" spc="-15" dirty="0">
                <a:latin typeface="Calibri"/>
                <a:cs typeface="Calibri"/>
              </a:rPr>
              <a:t>tegak </a:t>
            </a:r>
            <a:r>
              <a:rPr sz="2000" spc="-5" dirty="0">
                <a:latin typeface="Calibri"/>
                <a:cs typeface="Calibri"/>
              </a:rPr>
              <a:t>lurus </a:t>
            </a:r>
            <a:r>
              <a:rPr sz="2000" spc="-10" dirty="0">
                <a:latin typeface="Calibri"/>
                <a:cs typeface="Calibri"/>
              </a:rPr>
              <a:t>sumbu  batang. Batang tersebut </a:t>
            </a:r>
            <a:r>
              <a:rPr sz="2000" spc="-15" dirty="0">
                <a:latin typeface="Calibri"/>
                <a:cs typeface="Calibri"/>
              </a:rPr>
              <a:t>dikatakan </a:t>
            </a:r>
            <a:r>
              <a:rPr sz="2000" spc="-5" dirty="0">
                <a:latin typeface="Calibri"/>
                <a:cs typeface="Calibri"/>
              </a:rPr>
              <a:t>dalam  </a:t>
            </a:r>
            <a:r>
              <a:rPr sz="2000" spc="-15" dirty="0">
                <a:latin typeface="Calibri"/>
                <a:cs typeface="Calibri"/>
              </a:rPr>
              <a:t>kondisi </a:t>
            </a:r>
            <a:r>
              <a:rPr sz="2000" spc="-20" dirty="0">
                <a:latin typeface="Calibri"/>
                <a:cs typeface="Calibri"/>
              </a:rPr>
              <a:t>kena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torsi.</a:t>
            </a:r>
            <a:endParaRPr sz="2000">
              <a:latin typeface="Calibri"/>
              <a:cs typeface="Calibri"/>
            </a:endParaRPr>
          </a:p>
          <a:p>
            <a:pPr marL="128270">
              <a:lnSpc>
                <a:spcPct val="100000"/>
              </a:lnSpc>
              <a:spcBef>
                <a:spcPts val="890"/>
              </a:spcBef>
            </a:pPr>
            <a:r>
              <a:rPr sz="2400" i="1" spc="15" dirty="0">
                <a:latin typeface="Times New Roman"/>
                <a:cs typeface="Times New Roman"/>
              </a:rPr>
              <a:t>T </a:t>
            </a:r>
            <a:r>
              <a:rPr sz="2400" spc="15" dirty="0">
                <a:latin typeface="Symbol"/>
                <a:cs typeface="Symbol"/>
              </a:rPr>
              <a:t></a:t>
            </a:r>
            <a:r>
              <a:rPr sz="2400" spc="165" dirty="0">
                <a:latin typeface="Times New Roman"/>
                <a:cs typeface="Times New Roman"/>
              </a:rPr>
              <a:t> </a:t>
            </a:r>
            <a:r>
              <a:rPr sz="2400" i="1" spc="-45" dirty="0">
                <a:latin typeface="Times New Roman"/>
                <a:cs typeface="Times New Roman"/>
              </a:rPr>
              <a:t>P</a:t>
            </a:r>
            <a:r>
              <a:rPr sz="2400" spc="-45" dirty="0">
                <a:latin typeface="Times New Roman"/>
                <a:cs typeface="Times New Roman"/>
              </a:rPr>
              <a:t>.</a:t>
            </a:r>
            <a:r>
              <a:rPr sz="2400" i="1" spc="-45" dirty="0"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  <a:p>
            <a:pPr marL="50800" marR="276225">
              <a:lnSpc>
                <a:spcPct val="100000"/>
              </a:lnSpc>
              <a:spcBef>
                <a:spcPts val="1030"/>
              </a:spcBef>
            </a:pPr>
            <a:r>
              <a:rPr sz="2000" i="1" spc="-5" dirty="0">
                <a:latin typeface="Calibri"/>
                <a:cs typeface="Calibri"/>
              </a:rPr>
              <a:t>P </a:t>
            </a:r>
            <a:r>
              <a:rPr sz="2000" spc="-5" dirty="0">
                <a:latin typeface="Calibri"/>
                <a:cs typeface="Calibri"/>
              </a:rPr>
              <a:t>adalah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5" dirty="0">
                <a:latin typeface="Calibri"/>
                <a:cs typeface="Calibri"/>
              </a:rPr>
              <a:t>(N), dan </a:t>
            </a:r>
            <a:r>
              <a:rPr sz="2000" i="1" spc="-5" dirty="0">
                <a:latin typeface="Calibri"/>
                <a:cs typeface="Calibri"/>
              </a:rPr>
              <a:t>d </a:t>
            </a:r>
            <a:r>
              <a:rPr sz="2000" spc="-5" dirty="0">
                <a:latin typeface="Calibri"/>
                <a:cs typeface="Calibri"/>
              </a:rPr>
              <a:t>adalah </a:t>
            </a:r>
            <a:r>
              <a:rPr sz="2000" spc="-10" dirty="0">
                <a:latin typeface="Calibri"/>
                <a:cs typeface="Calibri"/>
              </a:rPr>
              <a:t>diameter  lengan putar </a:t>
            </a:r>
            <a:r>
              <a:rPr sz="2000" spc="-5" dirty="0">
                <a:latin typeface="Calibri"/>
                <a:cs typeface="Calibri"/>
              </a:rPr>
              <a:t>(m). Jadi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spcBef>
                <a:spcPts val="1610"/>
              </a:spcBef>
            </a:pPr>
            <a:r>
              <a:rPr sz="2400" i="1" spc="-135" dirty="0">
                <a:latin typeface="Times New Roman"/>
                <a:cs typeface="Times New Roman"/>
              </a:rPr>
              <a:t>T</a:t>
            </a:r>
            <a:r>
              <a:rPr sz="2100" spc="-202" baseline="-23809" dirty="0">
                <a:latin typeface="Times New Roman"/>
                <a:cs typeface="Times New Roman"/>
              </a:rPr>
              <a:t>1   </a:t>
            </a:r>
            <a:r>
              <a:rPr sz="2400" spc="10" dirty="0">
                <a:latin typeface="Symbol"/>
                <a:cs typeface="Symbol"/>
              </a:rPr>
              <a:t>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i="1" spc="-120" dirty="0">
                <a:latin typeface="Times New Roman"/>
                <a:cs typeface="Times New Roman"/>
              </a:rPr>
              <a:t>P</a:t>
            </a:r>
            <a:r>
              <a:rPr sz="2100" spc="-179" baseline="-23809" dirty="0">
                <a:latin typeface="Times New Roman"/>
                <a:cs typeface="Times New Roman"/>
              </a:rPr>
              <a:t>1</a:t>
            </a:r>
            <a:r>
              <a:rPr sz="2400" spc="-120" dirty="0">
                <a:latin typeface="Times New Roman"/>
                <a:cs typeface="Times New Roman"/>
              </a:rPr>
              <a:t>.</a:t>
            </a:r>
            <a:r>
              <a:rPr sz="2400" i="1" spc="-120" dirty="0">
                <a:latin typeface="Times New Roman"/>
                <a:cs typeface="Times New Roman"/>
              </a:rPr>
              <a:t>d</a:t>
            </a:r>
            <a:r>
              <a:rPr sz="2100" spc="-179" baseline="-23809" dirty="0">
                <a:latin typeface="Times New Roman"/>
                <a:cs typeface="Times New Roman"/>
              </a:rPr>
              <a:t>1</a:t>
            </a:r>
            <a:endParaRPr sz="2100" baseline="-23809">
              <a:latin typeface="Times New Roman"/>
              <a:cs typeface="Times New Roman"/>
            </a:endParaRPr>
          </a:p>
          <a:p>
            <a:pPr marL="57150">
              <a:lnSpc>
                <a:spcPct val="100000"/>
              </a:lnSpc>
              <a:spcBef>
                <a:spcPts val="1690"/>
              </a:spcBef>
            </a:pPr>
            <a:r>
              <a:rPr sz="2400" i="1" spc="-55" dirty="0">
                <a:latin typeface="Times New Roman"/>
                <a:cs typeface="Times New Roman"/>
              </a:rPr>
              <a:t>T</a:t>
            </a:r>
            <a:r>
              <a:rPr sz="2100" spc="-82" baseline="-23809" dirty="0">
                <a:latin typeface="Times New Roman"/>
                <a:cs typeface="Times New Roman"/>
              </a:rPr>
              <a:t>2  </a:t>
            </a:r>
            <a:r>
              <a:rPr sz="2400" spc="10" dirty="0">
                <a:latin typeface="Symbol"/>
                <a:cs typeface="Symbol"/>
              </a:rPr>
              <a:t>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i="1" spc="-180" dirty="0">
                <a:latin typeface="Times New Roman"/>
                <a:cs typeface="Times New Roman"/>
              </a:rPr>
              <a:t>P</a:t>
            </a:r>
            <a:r>
              <a:rPr sz="2100" spc="-270" baseline="-23809" dirty="0">
                <a:latin typeface="Times New Roman"/>
                <a:cs typeface="Times New Roman"/>
              </a:rPr>
              <a:t>2</a:t>
            </a:r>
            <a:r>
              <a:rPr sz="2100" spc="-209" baseline="-23809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.</a:t>
            </a:r>
            <a:r>
              <a:rPr sz="2400" i="1" spc="10" dirty="0">
                <a:latin typeface="Times New Roman"/>
                <a:cs typeface="Times New Roman"/>
              </a:rPr>
              <a:t>d</a:t>
            </a:r>
            <a:r>
              <a:rPr sz="2100" spc="15" baseline="-23809" dirty="0">
                <a:latin typeface="Times New Roman"/>
                <a:cs typeface="Times New Roman"/>
              </a:rPr>
              <a:t>2</a:t>
            </a:r>
            <a:endParaRPr sz="2100" baseline="-23809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6199" y="668527"/>
            <a:ext cx="354139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Calibri"/>
                <a:cs typeface="Calibri"/>
              </a:rPr>
              <a:t>Momen </a:t>
            </a:r>
            <a:r>
              <a:rPr sz="3200" b="1" spc="-10" dirty="0">
                <a:latin typeface="Calibri"/>
                <a:cs typeface="Calibri"/>
              </a:rPr>
              <a:t>Inersia</a:t>
            </a:r>
            <a:r>
              <a:rPr sz="3200" b="1" spc="-5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Polar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03967" y="1206246"/>
            <a:ext cx="3142481" cy="32148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39323" y="4438141"/>
            <a:ext cx="51771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inersia </a:t>
            </a:r>
            <a:r>
              <a:rPr sz="2000" spc="-5" dirty="0">
                <a:latin typeface="Calibri"/>
                <a:cs typeface="Calibri"/>
              </a:rPr>
              <a:t>polar untuk penampang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lingkaran.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50326" y="4888980"/>
            <a:ext cx="641985" cy="3956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00" i="1" spc="10" dirty="0">
                <a:latin typeface="Times New Roman"/>
                <a:cs typeface="Times New Roman"/>
              </a:rPr>
              <a:t>p</a:t>
            </a:r>
            <a:r>
              <a:rPr sz="2400" i="1" spc="265" dirty="0">
                <a:latin typeface="Times New Roman"/>
                <a:cs typeface="Times New Roman"/>
              </a:rPr>
              <a:t> </a:t>
            </a:r>
            <a:r>
              <a:rPr sz="2400" i="1" spc="10" dirty="0">
                <a:latin typeface="Times New Roman"/>
                <a:cs typeface="Times New Roman"/>
              </a:rPr>
              <a:t>dA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65915" y="5185765"/>
            <a:ext cx="135255" cy="241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8701" y="5094318"/>
            <a:ext cx="115570" cy="241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0759" y="4845415"/>
            <a:ext cx="152400" cy="5803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600" spc="10" dirty="0">
                <a:latin typeface="Symbol"/>
                <a:cs typeface="Symbol"/>
              </a:rPr>
              <a:t></a:t>
            </a:r>
            <a:endParaRPr sz="36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5451" y="4888980"/>
            <a:ext cx="530860" cy="3956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48615" algn="l"/>
              </a:tabLst>
            </a:pPr>
            <a:r>
              <a:rPr sz="2400" i="1" spc="5" dirty="0">
                <a:latin typeface="Times New Roman"/>
                <a:cs typeface="Times New Roman"/>
              </a:rPr>
              <a:t>I	</a:t>
            </a:r>
            <a:r>
              <a:rPr sz="2400" spc="10" dirty="0">
                <a:latin typeface="Symbol"/>
                <a:cs typeface="Symbol"/>
              </a:rPr>
              <a:t></a:t>
            </a:r>
            <a:endParaRPr sz="24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21769" y="4879441"/>
            <a:ext cx="115570" cy="241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spc="5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9323" y="5657341"/>
            <a:ext cx="741743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5" dirty="0">
                <a:latin typeface="Calibri"/>
                <a:cs typeface="Calibri"/>
              </a:rPr>
              <a:t>Lingkaran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jari‐jari r dan </a:t>
            </a:r>
            <a:r>
              <a:rPr sz="2000" spc="-10" dirty="0">
                <a:latin typeface="Calibri"/>
                <a:cs typeface="Calibri"/>
              </a:rPr>
              <a:t>diameter </a:t>
            </a:r>
            <a:r>
              <a:rPr sz="2000" spc="-5" dirty="0">
                <a:latin typeface="Calibri"/>
                <a:cs typeface="Calibri"/>
              </a:rPr>
              <a:t>d, momen </a:t>
            </a:r>
            <a:r>
              <a:rPr sz="2000" spc="-10" dirty="0">
                <a:latin typeface="Calibri"/>
                <a:cs typeface="Calibri"/>
              </a:rPr>
              <a:t>inersia </a:t>
            </a:r>
            <a:r>
              <a:rPr sz="2000" spc="-5" dirty="0">
                <a:latin typeface="Calibri"/>
                <a:cs typeface="Calibri"/>
              </a:rPr>
              <a:t>polar</a:t>
            </a:r>
            <a:r>
              <a:rPr sz="2000" spc="2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adalah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3093" y="5999968"/>
            <a:ext cx="520700" cy="41655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5"/>
              </a:spcBef>
            </a:pPr>
            <a:r>
              <a:rPr sz="2550" i="1" spc="-70" dirty="0">
                <a:latin typeface="Symbol"/>
                <a:cs typeface="Symbol"/>
              </a:rPr>
              <a:t></a:t>
            </a:r>
            <a:r>
              <a:rPr sz="2400" i="1" spc="-70" dirty="0">
                <a:latin typeface="Times New Roman"/>
                <a:cs typeface="Times New Roman"/>
              </a:rPr>
              <a:t>d</a:t>
            </a:r>
            <a:r>
              <a:rPr sz="2400" i="1" spc="-330" dirty="0">
                <a:latin typeface="Times New Roman"/>
                <a:cs typeface="Times New Roman"/>
              </a:rPr>
              <a:t> </a:t>
            </a:r>
            <a:r>
              <a:rPr sz="2100" spc="7" baseline="43650" dirty="0">
                <a:latin typeface="Times New Roman"/>
                <a:cs typeface="Times New Roman"/>
              </a:rPr>
              <a:t>4</a:t>
            </a:r>
            <a:endParaRPr sz="2100" baseline="43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4839" y="63497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29673" y="6455667"/>
            <a:ext cx="488950" cy="0"/>
          </a:xfrm>
          <a:custGeom>
            <a:avLst/>
            <a:gdLst/>
            <a:ahLst/>
            <a:cxnLst/>
            <a:rect l="l" t="t" r="r" b="b"/>
            <a:pathLst>
              <a:path w="488950">
                <a:moveTo>
                  <a:pt x="0" y="0"/>
                </a:moveTo>
                <a:lnTo>
                  <a:pt x="488431" y="0"/>
                </a:lnTo>
              </a:path>
            </a:pathLst>
          </a:custGeom>
          <a:ln w="12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515497" y="6211799"/>
            <a:ext cx="1054735" cy="3956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707390" algn="l"/>
              </a:tabLst>
            </a:pPr>
            <a:r>
              <a:rPr sz="2400" i="1" spc="5" dirty="0">
                <a:latin typeface="Times New Roman"/>
                <a:cs typeface="Times New Roman"/>
              </a:rPr>
              <a:t>I</a:t>
            </a:r>
            <a:r>
              <a:rPr sz="2400" i="1" spc="-280" dirty="0">
                <a:latin typeface="Times New Roman"/>
                <a:cs typeface="Times New Roman"/>
              </a:rPr>
              <a:t> </a:t>
            </a:r>
            <a:r>
              <a:rPr sz="2100" i="1" spc="7" baseline="-23809" dirty="0">
                <a:latin typeface="Times New Roman"/>
                <a:cs typeface="Times New Roman"/>
              </a:rPr>
              <a:t>p </a:t>
            </a:r>
            <a:r>
              <a:rPr sz="2100" i="1" spc="165" baseline="-23809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Symbol"/>
                <a:cs typeface="Symbol"/>
              </a:rPr>
              <a:t></a:t>
            </a:r>
            <a:r>
              <a:rPr sz="2400" spc="10" dirty="0">
                <a:latin typeface="Times New Roman"/>
                <a:cs typeface="Times New Roman"/>
              </a:rPr>
              <a:t>	</a:t>
            </a:r>
            <a:r>
              <a:rPr sz="3600" spc="15" baseline="-43981" dirty="0">
                <a:latin typeface="Times New Roman"/>
                <a:cs typeface="Times New Roman"/>
              </a:rPr>
              <a:t>32</a:t>
            </a:r>
            <a:endParaRPr sz="3600" baseline="-43981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3151" y="632713"/>
            <a:ext cx="35471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70" dirty="0">
                <a:latin typeface="Calibri"/>
                <a:cs typeface="Calibri"/>
              </a:rPr>
              <a:t>Torsi </a:t>
            </a:r>
            <a:r>
              <a:rPr sz="3200" b="1" spc="-55" dirty="0">
                <a:latin typeface="Calibri"/>
                <a:cs typeface="Calibri"/>
              </a:rPr>
              <a:t>Tegangan</a:t>
            </a:r>
            <a:r>
              <a:rPr sz="3200" b="1" spc="3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4839" y="1135380"/>
            <a:ext cx="9143231" cy="6071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18339" y="706373"/>
            <a:ext cx="3999731" cy="3143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89595" y="634745"/>
            <a:ext cx="4286243" cy="3643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89967" y="3807714"/>
            <a:ext cx="2643505" cy="0"/>
          </a:xfrm>
          <a:custGeom>
            <a:avLst/>
            <a:gdLst/>
            <a:ahLst/>
            <a:cxnLst/>
            <a:rect l="l" t="t" r="r" b="b"/>
            <a:pathLst>
              <a:path w="2643504">
                <a:moveTo>
                  <a:pt x="0" y="0"/>
                </a:moveTo>
                <a:lnTo>
                  <a:pt x="2643378" y="0"/>
                </a:lnTo>
              </a:path>
            </a:pathLst>
          </a:custGeom>
          <a:ln w="13716">
            <a:solidFill>
              <a:srgbClr val="4A7E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99773" y="5169403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4">
                <a:moveTo>
                  <a:pt x="0" y="0"/>
                </a:moveTo>
                <a:lnTo>
                  <a:pt x="315472" y="0"/>
                </a:lnTo>
              </a:path>
            </a:pathLst>
          </a:custGeom>
          <a:ln w="12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85552" y="3731005"/>
            <a:ext cx="7935595" cy="1593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645285" algn="r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1555"/>
              </a:spcBef>
            </a:pPr>
            <a:r>
              <a:rPr sz="2000" spc="-50" dirty="0">
                <a:latin typeface="Calibri"/>
                <a:cs typeface="Calibri"/>
              </a:rPr>
              <a:t>Torsi </a:t>
            </a:r>
            <a:r>
              <a:rPr sz="2000" spc="-15" dirty="0">
                <a:latin typeface="Calibri"/>
                <a:cs typeface="Calibri"/>
              </a:rPr>
              <a:t>tegangan </a:t>
            </a:r>
            <a:r>
              <a:rPr sz="2000" spc="-10" dirty="0">
                <a:latin typeface="Calibri"/>
                <a:cs typeface="Calibri"/>
              </a:rPr>
              <a:t>geser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jarak </a:t>
            </a:r>
            <a:r>
              <a:rPr sz="2000" i="1" spc="-5" dirty="0">
                <a:latin typeface="Calibri"/>
                <a:cs typeface="Calibri"/>
              </a:rPr>
              <a:t>p </a:t>
            </a:r>
            <a:r>
              <a:rPr sz="2000" spc="-5" dirty="0">
                <a:latin typeface="Calibri"/>
                <a:cs typeface="Calibri"/>
              </a:rPr>
              <a:t>dari titik </a:t>
            </a:r>
            <a:r>
              <a:rPr sz="2000" spc="-10" dirty="0">
                <a:latin typeface="Calibri"/>
                <a:cs typeface="Calibri"/>
              </a:rPr>
              <a:t>pusat poros, </a:t>
            </a:r>
            <a:r>
              <a:rPr sz="2000" spc="-20" dirty="0">
                <a:latin typeface="Calibri"/>
                <a:cs typeface="Calibri"/>
              </a:rPr>
              <a:t>dinyatakan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2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imes New Roman"/>
              <a:cs typeface="Times New Roman"/>
            </a:endParaRPr>
          </a:p>
          <a:p>
            <a:pPr marL="530225">
              <a:lnSpc>
                <a:spcPct val="100000"/>
              </a:lnSpc>
            </a:pPr>
            <a:r>
              <a:rPr sz="2550" i="1" spc="-55" dirty="0">
                <a:latin typeface="Symbol"/>
                <a:cs typeface="Symbol"/>
              </a:rPr>
              <a:t></a:t>
            </a:r>
            <a:r>
              <a:rPr sz="2550" i="1" spc="-55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Symbol"/>
                <a:cs typeface="Symbol"/>
              </a:rPr>
              <a:t></a:t>
            </a:r>
            <a:r>
              <a:rPr sz="2400" spc="-350" dirty="0">
                <a:latin typeface="Times New Roman"/>
                <a:cs typeface="Times New Roman"/>
              </a:rPr>
              <a:t> </a:t>
            </a:r>
            <a:r>
              <a:rPr sz="3600" i="1" spc="37" baseline="41666" dirty="0">
                <a:latin typeface="Times New Roman"/>
                <a:cs typeface="Times New Roman"/>
              </a:rPr>
              <a:t>T</a:t>
            </a:r>
            <a:r>
              <a:rPr sz="2100" i="1" spc="37" baseline="47619" dirty="0">
                <a:latin typeface="Times New Roman"/>
                <a:cs typeface="Times New Roman"/>
              </a:rPr>
              <a:t>p</a:t>
            </a:r>
            <a:endParaRPr sz="2100" baseline="47619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4839" y="549249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10952" y="5818885"/>
            <a:ext cx="47205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Calibri"/>
                <a:cs typeface="Calibri"/>
              </a:rPr>
              <a:t>dan untuk </a:t>
            </a:r>
            <a:r>
              <a:rPr sz="2000" spc="-15" dirty="0">
                <a:latin typeface="Calibri"/>
                <a:cs typeface="Calibri"/>
              </a:rPr>
              <a:t>torsi tegangan </a:t>
            </a:r>
            <a:r>
              <a:rPr sz="2000" spc="-5" dirty="0">
                <a:latin typeface="Calibri"/>
                <a:cs typeface="Calibri"/>
              </a:rPr>
              <a:t>maksimum adalah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93677" y="5166802"/>
            <a:ext cx="309880" cy="3956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400" i="1" spc="5" dirty="0">
                <a:latin typeface="Times New Roman"/>
                <a:cs typeface="Times New Roman"/>
              </a:rPr>
              <a:t>I</a:t>
            </a:r>
            <a:r>
              <a:rPr sz="2400" i="1" spc="-335" dirty="0">
                <a:latin typeface="Times New Roman"/>
                <a:cs typeface="Times New Roman"/>
              </a:rPr>
              <a:t> </a:t>
            </a:r>
            <a:r>
              <a:rPr sz="2100" i="1" spc="7" baseline="-23809" dirty="0">
                <a:latin typeface="Times New Roman"/>
                <a:cs typeface="Times New Roman"/>
              </a:rPr>
              <a:t>p</a:t>
            </a:r>
            <a:endParaRPr sz="2100" baseline="-23809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44377" y="6622543"/>
            <a:ext cx="491490" cy="0"/>
          </a:xfrm>
          <a:custGeom>
            <a:avLst/>
            <a:gdLst/>
            <a:ahLst/>
            <a:cxnLst/>
            <a:rect l="l" t="t" r="r" b="b"/>
            <a:pathLst>
              <a:path w="491489">
                <a:moveTo>
                  <a:pt x="0" y="0"/>
                </a:moveTo>
                <a:lnTo>
                  <a:pt x="491489" y="0"/>
                </a:lnTo>
              </a:path>
            </a:pathLst>
          </a:custGeom>
          <a:ln w="12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28349" y="6584133"/>
            <a:ext cx="394970" cy="2413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400" i="1" spc="5" dirty="0">
                <a:latin typeface="Times New Roman"/>
                <a:cs typeface="Times New Roman"/>
              </a:rPr>
              <a:t>maks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15419" y="6602137"/>
            <a:ext cx="515620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550" i="1" spc="-70" dirty="0">
                <a:latin typeface="Symbol"/>
                <a:cs typeface="Symbol"/>
              </a:rPr>
              <a:t></a:t>
            </a:r>
            <a:r>
              <a:rPr sz="2400" i="1" spc="-70" dirty="0">
                <a:latin typeface="Times New Roman"/>
                <a:cs typeface="Times New Roman"/>
              </a:rPr>
              <a:t>d</a:t>
            </a:r>
            <a:r>
              <a:rPr sz="2400" i="1" spc="-365" dirty="0">
                <a:latin typeface="Times New Roman"/>
                <a:cs typeface="Times New Roman"/>
              </a:rPr>
              <a:t> </a:t>
            </a:r>
            <a:r>
              <a:rPr sz="2100" spc="7" baseline="43650" dirty="0">
                <a:latin typeface="Times New Roman"/>
                <a:cs typeface="Times New Roman"/>
              </a:rPr>
              <a:t>3</a:t>
            </a:r>
            <a:endParaRPr sz="2100" baseline="43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60709" y="6361345"/>
            <a:ext cx="160655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i="1" spc="-55" dirty="0">
                <a:latin typeface="Symbol"/>
                <a:cs typeface="Symbol"/>
              </a:rPr>
              <a:t>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67007" y="6184548"/>
            <a:ext cx="761365" cy="3949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600" spc="15" baseline="-35879" dirty="0">
                <a:latin typeface="Symbol"/>
                <a:cs typeface="Symbol"/>
              </a:rPr>
              <a:t></a:t>
            </a:r>
            <a:r>
              <a:rPr sz="3600" spc="-307" baseline="-35879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16</a:t>
            </a:r>
            <a:r>
              <a:rPr sz="2400" i="1" spc="-45" dirty="0">
                <a:latin typeface="Times New Roman"/>
                <a:cs typeface="Times New Roman"/>
              </a:rPr>
              <a:t>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4631" y="632713"/>
            <a:ext cx="27241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25" dirty="0">
                <a:latin typeface="Calibri"/>
                <a:cs typeface="Calibri"/>
              </a:rPr>
              <a:t>Regangan</a:t>
            </a:r>
            <a:r>
              <a:rPr sz="3200" b="1" spc="-8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4839" y="1206246"/>
            <a:ext cx="9143231" cy="6000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9595" y="348995"/>
            <a:ext cx="8071859" cy="26433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4839" y="377799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82427" y="2866136"/>
            <a:ext cx="8329295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Calibri"/>
                <a:cs typeface="Calibri"/>
              </a:rPr>
              <a:t>Suatu garis </a:t>
            </a:r>
            <a:r>
              <a:rPr sz="2000" spc="-5" dirty="0">
                <a:latin typeface="Calibri"/>
                <a:cs typeface="Calibri"/>
              </a:rPr>
              <a:t>membujur a‐b </a:t>
            </a:r>
            <a:r>
              <a:rPr sz="2000" spc="-10" dirty="0">
                <a:latin typeface="Calibri"/>
                <a:cs typeface="Calibri"/>
              </a:rPr>
              <a:t>digambarkan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permukaan poros tanpa </a:t>
            </a:r>
            <a:r>
              <a:rPr sz="2000" spc="-5" dirty="0">
                <a:latin typeface="Calibri"/>
                <a:cs typeface="Calibri"/>
              </a:rPr>
              <a:t>beban.  </a:t>
            </a:r>
            <a:r>
              <a:rPr sz="2000" spc="-10" dirty="0">
                <a:latin typeface="Calibri"/>
                <a:cs typeface="Calibri"/>
              </a:rPr>
              <a:t>Setelah suatu </a:t>
            </a:r>
            <a:r>
              <a:rPr sz="2000" spc="-5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puntir </a:t>
            </a:r>
            <a:r>
              <a:rPr sz="2000" i="1" spc="-5" dirty="0">
                <a:latin typeface="Calibri"/>
                <a:cs typeface="Calibri"/>
              </a:rPr>
              <a:t>T </a:t>
            </a:r>
            <a:r>
              <a:rPr sz="2000" spc="-15" dirty="0">
                <a:latin typeface="Calibri"/>
                <a:cs typeface="Calibri"/>
              </a:rPr>
              <a:t>dikenakan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poros, garis </a:t>
            </a:r>
            <a:r>
              <a:rPr sz="2000" i="1" spc="-5" dirty="0">
                <a:latin typeface="Calibri"/>
                <a:cs typeface="Calibri"/>
              </a:rPr>
              <a:t>a‐b </a:t>
            </a:r>
            <a:r>
              <a:rPr sz="2000" spc="-15" dirty="0">
                <a:latin typeface="Calibri"/>
                <a:cs typeface="Calibri"/>
              </a:rPr>
              <a:t>bergerak </a:t>
            </a:r>
            <a:r>
              <a:rPr sz="2000" spc="-5" dirty="0">
                <a:latin typeface="Calibri"/>
                <a:cs typeface="Calibri"/>
              </a:rPr>
              <a:t>menjadi  </a:t>
            </a:r>
            <a:r>
              <a:rPr sz="2000" i="1" spc="-5" dirty="0">
                <a:latin typeface="Calibri"/>
                <a:cs typeface="Calibri"/>
              </a:rPr>
              <a:t>a‐b’</a:t>
            </a:r>
            <a:r>
              <a:rPr sz="2000" spc="-5" dirty="0">
                <a:latin typeface="Calibri"/>
                <a:cs typeface="Calibri"/>
              </a:rPr>
              <a:t>. Sudut ɣ, </a:t>
            </a:r>
            <a:r>
              <a:rPr sz="2000" spc="-10" dirty="0">
                <a:latin typeface="Calibri"/>
                <a:cs typeface="Calibri"/>
              </a:rPr>
              <a:t>yang diukur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radian, </a:t>
            </a:r>
            <a:r>
              <a:rPr sz="2000" spc="-15" dirty="0">
                <a:latin typeface="Calibri"/>
                <a:cs typeface="Calibri"/>
              </a:rPr>
              <a:t>diantara </a:t>
            </a:r>
            <a:r>
              <a:rPr sz="2000" spc="-5" dirty="0">
                <a:latin typeface="Calibri"/>
                <a:cs typeface="Calibri"/>
              </a:rPr>
              <a:t>posisi </a:t>
            </a:r>
            <a:r>
              <a:rPr sz="2000" spc="-15" dirty="0">
                <a:latin typeface="Calibri"/>
                <a:cs typeface="Calibri"/>
              </a:rPr>
              <a:t>garis </a:t>
            </a:r>
            <a:r>
              <a:rPr sz="2000" spc="-5" dirty="0">
                <a:latin typeface="Calibri"/>
                <a:cs typeface="Calibri"/>
              </a:rPr>
              <a:t>akhir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15" dirty="0">
                <a:latin typeface="Calibri"/>
                <a:cs typeface="Calibri"/>
              </a:rPr>
              <a:t>garis  </a:t>
            </a:r>
            <a:r>
              <a:rPr sz="2000" spc="-10" dirty="0">
                <a:latin typeface="Calibri"/>
                <a:cs typeface="Calibri"/>
              </a:rPr>
              <a:t>awal </a:t>
            </a:r>
            <a:r>
              <a:rPr sz="2000" spc="-5" dirty="0">
                <a:latin typeface="Calibri"/>
                <a:cs typeface="Calibri"/>
              </a:rPr>
              <a:t>didefinisikan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15" dirty="0">
                <a:latin typeface="Calibri"/>
                <a:cs typeface="Calibri"/>
              </a:rPr>
              <a:t>regangan </a:t>
            </a:r>
            <a:r>
              <a:rPr sz="2000" spc="-10" dirty="0">
                <a:latin typeface="Calibri"/>
                <a:cs typeface="Calibri"/>
              </a:rPr>
              <a:t>geser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permukaan poros, yang berlaku  </a:t>
            </a:r>
            <a:r>
              <a:rPr sz="2000" spc="-5" dirty="0">
                <a:latin typeface="Calibri"/>
                <a:cs typeface="Calibri"/>
              </a:rPr>
              <a:t>sama untuk setiap titik pada </a:t>
            </a:r>
            <a:r>
              <a:rPr sz="2000" spc="-15" dirty="0">
                <a:latin typeface="Calibri"/>
                <a:cs typeface="Calibri"/>
              </a:rPr>
              <a:t>batang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poros.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45536" y="6474707"/>
            <a:ext cx="196215" cy="0"/>
          </a:xfrm>
          <a:custGeom>
            <a:avLst/>
            <a:gdLst/>
            <a:ahLst/>
            <a:cxnLst/>
            <a:rect l="l" t="t" r="r" b="b"/>
            <a:pathLst>
              <a:path w="196214">
                <a:moveTo>
                  <a:pt x="0" y="0"/>
                </a:moveTo>
                <a:lnTo>
                  <a:pt x="195844" y="0"/>
                </a:lnTo>
              </a:path>
            </a:pathLst>
          </a:custGeom>
          <a:ln w="12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57179" y="5297678"/>
            <a:ext cx="8383905" cy="1332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alibri"/>
                <a:cs typeface="Calibri"/>
              </a:rPr>
              <a:t>Modulus </a:t>
            </a:r>
            <a:r>
              <a:rPr sz="2800" b="1" spc="-10" dirty="0">
                <a:latin typeface="Calibri"/>
                <a:cs typeface="Calibri"/>
              </a:rPr>
              <a:t>Elastisitas </a:t>
            </a:r>
            <a:r>
              <a:rPr sz="2800" b="1" spc="-5" dirty="0">
                <a:latin typeface="Calibri"/>
                <a:cs typeface="Calibri"/>
              </a:rPr>
              <a:t>Geser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:</a:t>
            </a:r>
            <a:endParaRPr sz="2800" dirty="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50"/>
              </a:spcBef>
            </a:pPr>
            <a:r>
              <a:rPr sz="2000" spc="-5" dirty="0">
                <a:latin typeface="Calibri"/>
                <a:cs typeface="Calibri"/>
              </a:rPr>
              <a:t>Rasio </a:t>
            </a:r>
            <a:r>
              <a:rPr sz="2000" spc="-15" dirty="0">
                <a:latin typeface="Calibri"/>
                <a:cs typeface="Calibri"/>
              </a:rPr>
              <a:t>tegangan </a:t>
            </a:r>
            <a:r>
              <a:rPr sz="2000" spc="-10" dirty="0">
                <a:latin typeface="Calibri"/>
                <a:cs typeface="Calibri"/>
              </a:rPr>
              <a:t>geser </a:t>
            </a:r>
            <a:r>
              <a:rPr sz="2000" spc="-5" dirty="0">
                <a:latin typeface="Calibri"/>
                <a:cs typeface="Calibri"/>
              </a:rPr>
              <a:t>terhadap </a:t>
            </a:r>
            <a:r>
              <a:rPr sz="2000" spc="-15" dirty="0">
                <a:latin typeface="Calibri"/>
                <a:cs typeface="Calibri"/>
              </a:rPr>
              <a:t>regangan </a:t>
            </a:r>
            <a:r>
              <a:rPr sz="2000" spc="-10" dirty="0">
                <a:latin typeface="Calibri"/>
                <a:cs typeface="Calibri"/>
              </a:rPr>
              <a:t>geser disebut </a:t>
            </a:r>
            <a:r>
              <a:rPr sz="2000" spc="-5" dirty="0">
                <a:latin typeface="Calibri"/>
                <a:cs typeface="Calibri"/>
              </a:rPr>
              <a:t>modulus elastisitas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40" dirty="0">
                <a:latin typeface="Calibri"/>
                <a:cs typeface="Calibri"/>
              </a:rPr>
              <a:t>geser.</a:t>
            </a:r>
            <a:endParaRPr sz="2000" dirty="0">
              <a:latin typeface="Calibri"/>
              <a:cs typeface="Calibri"/>
            </a:endParaRPr>
          </a:p>
          <a:p>
            <a:pPr marL="852169">
              <a:lnSpc>
                <a:spcPct val="100000"/>
              </a:lnSpc>
              <a:spcBef>
                <a:spcPts val="1410"/>
              </a:spcBef>
            </a:pPr>
            <a:r>
              <a:rPr sz="2400" i="1" spc="15" dirty="0">
                <a:latin typeface="Times New Roman"/>
                <a:cs typeface="Times New Roman"/>
              </a:rPr>
              <a:t>G </a:t>
            </a:r>
            <a:r>
              <a:rPr sz="2400" spc="10" dirty="0">
                <a:latin typeface="Symbol"/>
                <a:cs typeface="Symbol"/>
              </a:rPr>
              <a:t>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3825" i="1" spc="-82" baseline="-41394" dirty="0">
                <a:latin typeface="Symbol"/>
                <a:cs typeface="Symbol"/>
              </a:rPr>
              <a:t></a:t>
            </a:r>
            <a:endParaRPr sz="3825" baseline="-41394" dirty="0">
              <a:latin typeface="Symbol"/>
              <a:cs typeface="Symbol"/>
            </a:endParaRPr>
          </a:p>
        </p:txBody>
      </p:sp>
      <p:sp>
        <p:nvSpPr>
          <p:cNvPr id="7" name="object 13"/>
          <p:cNvSpPr txBox="1"/>
          <p:nvPr/>
        </p:nvSpPr>
        <p:spPr>
          <a:xfrm>
            <a:off x="2671445" y="6108066"/>
            <a:ext cx="160655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i="1" spc="-55" dirty="0">
                <a:latin typeface="Symbol"/>
                <a:cs typeface="Symbol"/>
              </a:rPr>
              <a:t></a:t>
            </a:r>
            <a:endParaRPr sz="2550" dirty="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78763" y="632713"/>
            <a:ext cx="213741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5" dirty="0">
                <a:latin typeface="Calibri"/>
                <a:cs typeface="Calibri"/>
              </a:rPr>
              <a:t>Sudut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Puntir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32595" y="1563624"/>
            <a:ext cx="6214103" cy="24292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16455" y="5974077"/>
            <a:ext cx="582930" cy="0"/>
          </a:xfrm>
          <a:custGeom>
            <a:avLst/>
            <a:gdLst/>
            <a:ahLst/>
            <a:cxnLst/>
            <a:rect l="l" t="t" r="r" b="b"/>
            <a:pathLst>
              <a:path w="582929">
                <a:moveTo>
                  <a:pt x="0" y="0"/>
                </a:moveTo>
                <a:lnTo>
                  <a:pt x="582926" y="0"/>
                </a:lnTo>
              </a:path>
            </a:pathLst>
          </a:custGeom>
          <a:ln w="12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44383" y="4438141"/>
            <a:ext cx="8563610" cy="1927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 marR="43180">
              <a:lnSpc>
                <a:spcPct val="100000"/>
              </a:lnSpc>
              <a:spcBef>
                <a:spcPts val="95"/>
              </a:spcBef>
            </a:pPr>
            <a:r>
              <a:rPr sz="2000" spc="-15" dirty="0">
                <a:latin typeface="Calibri"/>
                <a:cs typeface="Calibri"/>
              </a:rPr>
              <a:t>Jika </a:t>
            </a:r>
            <a:r>
              <a:rPr sz="2000" spc="-10" dirty="0">
                <a:latin typeface="Calibri"/>
                <a:cs typeface="Calibri"/>
              </a:rPr>
              <a:t>suatu poros dengan </a:t>
            </a:r>
            <a:r>
              <a:rPr sz="2000" spc="-5" dirty="0">
                <a:latin typeface="Calibri"/>
                <a:cs typeface="Calibri"/>
              </a:rPr>
              <a:t>panjang L </a:t>
            </a:r>
            <a:r>
              <a:rPr sz="2000" spc="-15" dirty="0">
                <a:latin typeface="Calibri"/>
                <a:cs typeface="Calibri"/>
              </a:rPr>
              <a:t>dikenai </a:t>
            </a:r>
            <a:r>
              <a:rPr sz="2000" spc="-5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puntir </a:t>
            </a:r>
            <a:r>
              <a:rPr sz="2000" spc="-5" dirty="0">
                <a:latin typeface="Calibri"/>
                <a:cs typeface="Calibri"/>
              </a:rPr>
              <a:t>T </a:t>
            </a:r>
            <a:r>
              <a:rPr sz="2000" spc="-15" dirty="0">
                <a:latin typeface="Calibri"/>
                <a:cs typeface="Calibri"/>
              </a:rPr>
              <a:t>secara </a:t>
            </a:r>
            <a:r>
              <a:rPr sz="2000" spc="-20" dirty="0">
                <a:latin typeface="Calibri"/>
                <a:cs typeface="Calibri"/>
              </a:rPr>
              <a:t>konstan  </a:t>
            </a:r>
            <a:r>
              <a:rPr sz="2000" spc="-10" dirty="0">
                <a:latin typeface="Calibri"/>
                <a:cs typeface="Calibri"/>
              </a:rPr>
              <a:t>dikeseluruhan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10" dirty="0">
                <a:latin typeface="Calibri"/>
                <a:cs typeface="Calibri"/>
              </a:rPr>
              <a:t>poros, </a:t>
            </a:r>
            <a:r>
              <a:rPr sz="2000" spc="-15" dirty="0">
                <a:latin typeface="Calibri"/>
                <a:cs typeface="Calibri"/>
              </a:rPr>
              <a:t>maka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spc="-10" dirty="0">
                <a:latin typeface="Calibri"/>
                <a:cs typeface="Calibri"/>
              </a:rPr>
              <a:t>puntir yang terbentuk </a:t>
            </a:r>
            <a:r>
              <a:rPr sz="2000" spc="-5" dirty="0">
                <a:latin typeface="Calibri"/>
                <a:cs typeface="Calibri"/>
              </a:rPr>
              <a:t>pada ujung </a:t>
            </a:r>
            <a:r>
              <a:rPr sz="2000" spc="-10" dirty="0">
                <a:latin typeface="Calibri"/>
                <a:cs typeface="Calibri"/>
              </a:rPr>
              <a:t>poros 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20" dirty="0">
                <a:latin typeface="Calibri"/>
                <a:cs typeface="Calibri"/>
              </a:rPr>
              <a:t>dinyatakan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369060">
              <a:lnSpc>
                <a:spcPct val="100000"/>
              </a:lnSpc>
              <a:spcBef>
                <a:spcPts val="1330"/>
              </a:spcBef>
              <a:tabLst>
                <a:tab pos="1937385" algn="l"/>
              </a:tabLst>
            </a:pPr>
            <a:r>
              <a:rPr sz="3825" i="1" spc="-104" baseline="-32679" dirty="0">
                <a:latin typeface="Symbol"/>
                <a:cs typeface="Symbol"/>
              </a:rPr>
              <a:t></a:t>
            </a:r>
            <a:r>
              <a:rPr sz="3825" i="1" spc="254" baseline="-32679" dirty="0">
                <a:latin typeface="Times New Roman"/>
                <a:cs typeface="Times New Roman"/>
              </a:rPr>
              <a:t> </a:t>
            </a:r>
            <a:r>
              <a:rPr sz="3600" spc="15" baseline="-34722" dirty="0">
                <a:latin typeface="Symbol"/>
                <a:cs typeface="Symbol"/>
              </a:rPr>
              <a:t></a:t>
            </a:r>
            <a:r>
              <a:rPr sz="3600" spc="15" baseline="-34722" dirty="0">
                <a:latin typeface="Times New Roman"/>
                <a:cs typeface="Times New Roman"/>
              </a:rPr>
              <a:t>	</a:t>
            </a:r>
            <a:r>
              <a:rPr sz="2400" i="1" spc="55" dirty="0">
                <a:latin typeface="Times New Roman"/>
                <a:cs typeface="Times New Roman"/>
              </a:rPr>
              <a:t>T</a:t>
            </a:r>
            <a:r>
              <a:rPr sz="2400" spc="55" dirty="0">
                <a:latin typeface="Times New Roman"/>
                <a:cs typeface="Times New Roman"/>
              </a:rPr>
              <a:t>.</a:t>
            </a:r>
            <a:r>
              <a:rPr sz="2400" i="1" spc="55" dirty="0">
                <a:latin typeface="Times New Roman"/>
                <a:cs typeface="Times New Roman"/>
              </a:rPr>
              <a:t>L</a:t>
            </a:r>
            <a:endParaRPr sz="2400">
              <a:latin typeface="Times New Roman"/>
              <a:cs typeface="Times New Roman"/>
            </a:endParaRPr>
          </a:p>
          <a:p>
            <a:pPr marL="1882139">
              <a:lnSpc>
                <a:spcPct val="100000"/>
              </a:lnSpc>
              <a:spcBef>
                <a:spcPts val="505"/>
              </a:spcBef>
            </a:pPr>
            <a:r>
              <a:rPr sz="2400" i="1" spc="-15" dirty="0">
                <a:latin typeface="Times New Roman"/>
                <a:cs typeface="Times New Roman"/>
              </a:rPr>
              <a:t>G</a:t>
            </a:r>
            <a:r>
              <a:rPr sz="2400" spc="-15" dirty="0">
                <a:latin typeface="Times New Roman"/>
                <a:cs typeface="Times New Roman"/>
              </a:rPr>
              <a:t>.</a:t>
            </a:r>
            <a:r>
              <a:rPr sz="2400" i="1" spc="-15" dirty="0">
                <a:latin typeface="Times New Roman"/>
                <a:cs typeface="Times New Roman"/>
              </a:rPr>
              <a:t>I</a:t>
            </a:r>
            <a:r>
              <a:rPr sz="2400" i="1" spc="-285" dirty="0">
                <a:latin typeface="Times New Roman"/>
                <a:cs typeface="Times New Roman"/>
              </a:rPr>
              <a:t> </a:t>
            </a:r>
            <a:r>
              <a:rPr sz="2100" i="1" spc="7" baseline="-23809" dirty="0">
                <a:latin typeface="Times New Roman"/>
                <a:cs typeface="Times New Roman"/>
              </a:rPr>
              <a:t>p</a:t>
            </a:r>
            <a:endParaRPr sz="2100" baseline="-23809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4839" y="63497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839" y="12062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Kekakuan torsional batang, yaitu torsi yang diperlukan untuk</a:t>
            </a:r>
            <a:r>
              <a:rPr spc="150" dirty="0"/>
              <a:t> </a:t>
            </a:r>
            <a:r>
              <a:rPr spc="-5" dirty="0"/>
              <a:t>menghasilkan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10947" y="1323085"/>
            <a:ext cx="56502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satu </a:t>
            </a:r>
            <a:r>
              <a:rPr sz="2000" spc="-10" dirty="0">
                <a:latin typeface="Arial"/>
                <a:cs typeface="Arial"/>
              </a:rPr>
              <a:t>sudut rotasi, dinyatakan dengan persamaan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74839" y="2063495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57911" y="2310382"/>
            <a:ext cx="584835" cy="0"/>
          </a:xfrm>
          <a:custGeom>
            <a:avLst/>
            <a:gdLst/>
            <a:ahLst/>
            <a:cxnLst/>
            <a:rect l="l" t="t" r="r" b="b"/>
            <a:pathLst>
              <a:path w="584835">
                <a:moveTo>
                  <a:pt x="0" y="0"/>
                </a:moveTo>
                <a:lnTo>
                  <a:pt x="584454" y="0"/>
                </a:lnTo>
              </a:path>
            </a:pathLst>
          </a:custGeom>
          <a:ln w="127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759335" y="2307384"/>
            <a:ext cx="196850" cy="394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i="1" spc="10" dirty="0">
                <a:latin typeface="Times New Roman"/>
                <a:cs typeface="Times New Roman"/>
              </a:rPr>
              <a:t>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50853" y="2067354"/>
            <a:ext cx="161925" cy="394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i="1" spc="5" dirty="0">
                <a:latin typeface="Times New Roman"/>
                <a:cs typeface="Times New Roman"/>
              </a:rPr>
              <a:t>k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4970" y="2272355"/>
            <a:ext cx="125095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i="1" spc="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79768" y="1835706"/>
            <a:ext cx="852805" cy="394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600" spc="15" baseline="-41666" dirty="0">
                <a:latin typeface="Symbol"/>
                <a:cs typeface="Symbol"/>
              </a:rPr>
              <a:t></a:t>
            </a:r>
            <a:r>
              <a:rPr sz="3600" spc="15" baseline="-41666" dirty="0">
                <a:latin typeface="Times New Roman"/>
                <a:cs typeface="Times New Roman"/>
              </a:rPr>
              <a:t> </a:t>
            </a:r>
            <a:r>
              <a:rPr sz="2400" i="1" spc="-15" dirty="0">
                <a:latin typeface="Times New Roman"/>
                <a:cs typeface="Times New Roman"/>
              </a:rPr>
              <a:t>G</a:t>
            </a:r>
            <a:r>
              <a:rPr sz="2400" spc="-15" dirty="0">
                <a:latin typeface="Times New Roman"/>
                <a:cs typeface="Times New Roman"/>
              </a:rPr>
              <a:t>.</a:t>
            </a:r>
            <a:r>
              <a:rPr sz="2400" i="1" spc="-15" dirty="0">
                <a:latin typeface="Times New Roman"/>
                <a:cs typeface="Times New Roman"/>
              </a:rPr>
              <a:t>I</a:t>
            </a:r>
            <a:r>
              <a:rPr sz="2400" i="1" spc="-310" dirty="0">
                <a:latin typeface="Times New Roman"/>
                <a:cs typeface="Times New Roman"/>
              </a:rPr>
              <a:t> </a:t>
            </a:r>
            <a:r>
              <a:rPr sz="2100" i="1" spc="7" baseline="-23809" dirty="0">
                <a:latin typeface="Times New Roman"/>
                <a:cs typeface="Times New Roman"/>
              </a:rPr>
              <a:t>p</a:t>
            </a:r>
            <a:endParaRPr sz="2100" baseline="-23809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0952" y="3151886"/>
            <a:ext cx="854583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Fleksibilitas torsional adalah kebalikan dari kekakuan, dan didefinisikan  </a:t>
            </a:r>
            <a:r>
              <a:rPr sz="2000" spc="-10" dirty="0">
                <a:latin typeface="Arial"/>
                <a:cs typeface="Arial"/>
              </a:rPr>
              <a:t>sebagai sudut rotasi yang dihasilkan </a:t>
            </a:r>
            <a:r>
              <a:rPr sz="2000" spc="-5" dirty="0">
                <a:latin typeface="Arial"/>
                <a:cs typeface="Arial"/>
              </a:rPr>
              <a:t>oleh torsi </a:t>
            </a:r>
            <a:r>
              <a:rPr sz="2000" spc="-10" dirty="0">
                <a:latin typeface="Arial"/>
                <a:cs typeface="Arial"/>
              </a:rPr>
              <a:t>satuan, diperlihatkan dengan  persamaan berikut</a:t>
            </a:r>
            <a:r>
              <a:rPr sz="2000" spc="-5" dirty="0">
                <a:latin typeface="Arial"/>
                <a:cs typeface="Arial"/>
              </a:rPr>
              <a:t> 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0859" y="4297728"/>
            <a:ext cx="196850" cy="394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i="1" spc="10" dirty="0">
                <a:latin typeface="Times New Roman"/>
                <a:cs typeface="Times New Roman"/>
              </a:rPr>
              <a:t>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4839" y="46352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59440" y="4734304"/>
            <a:ext cx="584835" cy="0"/>
          </a:xfrm>
          <a:custGeom>
            <a:avLst/>
            <a:gdLst/>
            <a:ahLst/>
            <a:cxnLst/>
            <a:rect l="l" t="t" r="r" b="b"/>
            <a:pathLst>
              <a:path w="584835">
                <a:moveTo>
                  <a:pt x="0" y="0"/>
                </a:moveTo>
                <a:lnTo>
                  <a:pt x="584446" y="0"/>
                </a:lnTo>
              </a:path>
            </a:pathLst>
          </a:custGeom>
          <a:ln w="128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993269" y="4936306"/>
            <a:ext cx="115570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i="1" spc="5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86494" y="4696284"/>
            <a:ext cx="125095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i="1" spc="5" dirty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57416" y="4731306"/>
            <a:ext cx="419734" cy="394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00" i="1" spc="-35" dirty="0">
                <a:latin typeface="Times New Roman"/>
                <a:cs typeface="Times New Roman"/>
              </a:rPr>
              <a:t>G</a:t>
            </a:r>
            <a:r>
              <a:rPr sz="2400" spc="-15" dirty="0">
                <a:latin typeface="Times New Roman"/>
                <a:cs typeface="Times New Roman"/>
              </a:rPr>
              <a:t>.</a:t>
            </a:r>
            <a:r>
              <a:rPr sz="2400" i="1" spc="5" dirty="0">
                <a:latin typeface="Times New Roman"/>
                <a:cs typeface="Times New Roman"/>
              </a:rPr>
              <a:t>I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95049" y="4491276"/>
            <a:ext cx="506095" cy="394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23850" algn="l"/>
              </a:tabLst>
            </a:pPr>
            <a:r>
              <a:rPr sz="2400" i="1" spc="5" dirty="0">
                <a:latin typeface="Times New Roman"/>
                <a:cs typeface="Times New Roman"/>
              </a:rPr>
              <a:t>f	</a:t>
            </a:r>
            <a:r>
              <a:rPr sz="2400" spc="10" dirty="0">
                <a:latin typeface="Symbol"/>
                <a:cs typeface="Symbol"/>
              </a:rPr>
              <a:t></a:t>
            </a:r>
            <a:endParaRPr sz="240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30963" y="632713"/>
            <a:ext cx="50304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-15" dirty="0">
                <a:latin typeface="Calibri"/>
                <a:cs typeface="Calibri"/>
              </a:rPr>
              <a:t>Contoh </a:t>
            </a:r>
            <a:r>
              <a:rPr sz="3200" b="1" spc="-5" dirty="0">
                <a:latin typeface="Calibri"/>
                <a:cs typeface="Calibri"/>
              </a:rPr>
              <a:t>Soal dan </a:t>
            </a:r>
            <a:r>
              <a:rPr sz="3200" b="1" spc="-15" dirty="0">
                <a:latin typeface="Calibri"/>
                <a:cs typeface="Calibri"/>
              </a:rPr>
              <a:t>Pembahasan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1302" y="1661413"/>
            <a:ext cx="832294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37565" marR="30480" indent="-800100">
              <a:lnSpc>
                <a:spcPct val="100000"/>
              </a:lnSpc>
              <a:spcBef>
                <a:spcPts val="95"/>
              </a:spcBef>
            </a:pPr>
            <a:r>
              <a:rPr sz="2000" spc="-5" dirty="0" err="1">
                <a:latin typeface="Arial"/>
                <a:cs typeface="Arial"/>
              </a:rPr>
              <a:t>Soal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lang="en-US" sz="2000" spc="-5" dirty="0" smtClean="0">
                <a:latin typeface="Arial"/>
                <a:cs typeface="Arial"/>
              </a:rPr>
              <a:t>:  </a:t>
            </a:r>
            <a:r>
              <a:rPr sz="2000" spc="-10" dirty="0" err="1" smtClean="0">
                <a:latin typeface="Arial"/>
                <a:cs typeface="Arial"/>
              </a:rPr>
              <a:t>Sebuah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batang </a:t>
            </a:r>
            <a:r>
              <a:rPr sz="2000" spc="-5" dirty="0">
                <a:latin typeface="Arial"/>
                <a:cs typeface="Arial"/>
              </a:rPr>
              <a:t>baja </a:t>
            </a:r>
            <a:r>
              <a:rPr sz="2000" spc="-10" dirty="0">
                <a:latin typeface="Arial"/>
                <a:cs typeface="Arial"/>
              </a:rPr>
              <a:t>penampang lingkaran, mempunyai diameter  </a:t>
            </a:r>
            <a:r>
              <a:rPr sz="2000" spc="-5" dirty="0">
                <a:latin typeface="Arial"/>
                <a:cs typeface="Arial"/>
              </a:rPr>
              <a:t>3,75 cm, </a:t>
            </a:r>
            <a:r>
              <a:rPr sz="2000" spc="-5" dirty="0" err="1" smtClean="0">
                <a:latin typeface="Arial"/>
                <a:cs typeface="Arial"/>
              </a:rPr>
              <a:t>panja</a:t>
            </a:r>
            <a:r>
              <a:rPr lang="en-US" sz="2000" spc="-5" dirty="0" err="1" smtClean="0">
                <a:latin typeface="Arial"/>
                <a:cs typeface="Arial"/>
              </a:rPr>
              <a:t>n</a:t>
            </a:r>
            <a:r>
              <a:rPr sz="2000" spc="-5" dirty="0" err="1" smtClean="0">
                <a:latin typeface="Arial"/>
                <a:cs typeface="Arial"/>
              </a:rPr>
              <a:t>g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1,5 m, </a:t>
            </a:r>
            <a:r>
              <a:rPr sz="2000" spc="-5" dirty="0" smtClean="0">
                <a:latin typeface="Arial"/>
                <a:cs typeface="Arial"/>
              </a:rPr>
              <a:t>modulu</a:t>
            </a:r>
            <a:r>
              <a:rPr lang="en-US" sz="2000" spc="-5" dirty="0">
                <a:latin typeface="Arial"/>
                <a:cs typeface="Arial"/>
              </a:rPr>
              <a:t>s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elastisitas geser </a:t>
            </a:r>
            <a:r>
              <a:rPr sz="2000" spc="-45" dirty="0">
                <a:latin typeface="Arial"/>
                <a:cs typeface="Arial"/>
              </a:rPr>
              <a:t>11,5 </a:t>
            </a:r>
            <a:r>
              <a:rPr sz="2000" spc="-5" dirty="0">
                <a:latin typeface="Arial"/>
                <a:cs typeface="Arial"/>
              </a:rPr>
              <a:t>x </a:t>
            </a:r>
            <a:r>
              <a:rPr sz="2000" dirty="0">
                <a:latin typeface="Arial"/>
                <a:cs typeface="Arial"/>
              </a:rPr>
              <a:t>10</a:t>
            </a:r>
            <a:r>
              <a:rPr sz="1950" baseline="25641" dirty="0">
                <a:latin typeface="Arial"/>
                <a:cs typeface="Arial"/>
              </a:rPr>
              <a:t>6 </a:t>
            </a:r>
            <a:r>
              <a:rPr sz="2000" spc="-5" dirty="0">
                <a:latin typeface="Arial"/>
                <a:cs typeface="Arial"/>
              </a:rPr>
              <a:t>N/m.  Batang ini mengalami torsi yang bekerja di</a:t>
            </a:r>
            <a:r>
              <a:rPr sz="2000" spc="7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ujung-ujungnya.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32595" y="2849879"/>
            <a:ext cx="6241535" cy="1194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4839" y="46352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4839" y="549249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58701" y="4404614"/>
            <a:ext cx="7396480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0" marR="43180" indent="-362585">
              <a:lnSpc>
                <a:spcPct val="100000"/>
              </a:lnSpc>
              <a:spcBef>
                <a:spcPts val="95"/>
              </a:spcBef>
              <a:buAutoNum type="alphaLcPeriod"/>
              <a:tabLst>
                <a:tab pos="401955" algn="l"/>
                <a:tab pos="402590" algn="l"/>
              </a:tabLst>
            </a:pPr>
            <a:r>
              <a:rPr sz="2000" spc="-5" dirty="0">
                <a:latin typeface="Arial"/>
                <a:cs typeface="Arial"/>
              </a:rPr>
              <a:t>Jika torsi </a:t>
            </a:r>
            <a:r>
              <a:rPr sz="2000" spc="-10" dirty="0">
                <a:latin typeface="Arial"/>
                <a:cs typeface="Arial"/>
              </a:rPr>
              <a:t>besarnya </a:t>
            </a:r>
            <a:r>
              <a:rPr sz="2000" spc="-5" dirty="0">
                <a:latin typeface="Arial"/>
                <a:cs typeface="Arial"/>
              </a:rPr>
              <a:t>250 Nm, </a:t>
            </a:r>
            <a:r>
              <a:rPr sz="2000" spc="-10" dirty="0">
                <a:latin typeface="Arial"/>
                <a:cs typeface="Arial"/>
              </a:rPr>
              <a:t>berapakah teganagan geser  maksimum </a:t>
            </a:r>
            <a:r>
              <a:rPr sz="2000" spc="-5" dirty="0">
                <a:latin typeface="Arial"/>
                <a:cs typeface="Arial"/>
              </a:rPr>
              <a:t>di </a:t>
            </a:r>
            <a:r>
              <a:rPr sz="2000" spc="-10" dirty="0">
                <a:latin typeface="Arial"/>
                <a:cs typeface="Arial"/>
              </a:rPr>
              <a:t>batang tersebut, </a:t>
            </a:r>
            <a:r>
              <a:rPr sz="2000" spc="-5" dirty="0">
                <a:latin typeface="Arial"/>
                <a:cs typeface="Arial"/>
              </a:rPr>
              <a:t>dan </a:t>
            </a:r>
            <a:r>
              <a:rPr sz="2000" spc="-10" dirty="0">
                <a:latin typeface="Arial"/>
                <a:cs typeface="Arial"/>
              </a:rPr>
              <a:t>berapa sudut puntir antara  kedua ujungnya.</a:t>
            </a:r>
            <a:endParaRPr sz="2000">
              <a:latin typeface="Arial"/>
              <a:cs typeface="Arial"/>
            </a:endParaRPr>
          </a:p>
          <a:p>
            <a:pPr marL="412115" marR="1072515" indent="-361950">
              <a:lnSpc>
                <a:spcPct val="100000"/>
              </a:lnSpc>
              <a:buAutoNum type="alphaLcPeriod"/>
              <a:tabLst>
                <a:tab pos="401955" algn="l"/>
                <a:tab pos="402590" algn="l"/>
              </a:tabLst>
            </a:pPr>
            <a:r>
              <a:rPr sz="2000" spc="-5" dirty="0">
                <a:latin typeface="Arial"/>
                <a:cs typeface="Arial"/>
              </a:rPr>
              <a:t>Jika </a:t>
            </a:r>
            <a:r>
              <a:rPr sz="2000" spc="-10" dirty="0">
                <a:latin typeface="Arial"/>
                <a:cs typeface="Arial"/>
              </a:rPr>
              <a:t>teganagan </a:t>
            </a:r>
            <a:r>
              <a:rPr sz="2000" spc="-5" dirty="0">
                <a:latin typeface="Arial"/>
                <a:cs typeface="Arial"/>
              </a:rPr>
              <a:t>izin </a:t>
            </a:r>
            <a:r>
              <a:rPr sz="2000" spc="-10" dirty="0">
                <a:latin typeface="Arial"/>
                <a:cs typeface="Arial"/>
              </a:rPr>
              <a:t>6000 </a:t>
            </a:r>
            <a:r>
              <a:rPr sz="2000" dirty="0">
                <a:latin typeface="Arial"/>
                <a:cs typeface="Arial"/>
              </a:rPr>
              <a:t>N/m</a:t>
            </a:r>
            <a:r>
              <a:rPr sz="1950" baseline="25641" dirty="0">
                <a:latin typeface="Arial"/>
                <a:cs typeface="Arial"/>
              </a:rPr>
              <a:t>2 </a:t>
            </a:r>
            <a:r>
              <a:rPr sz="2000" spc="-5" dirty="0">
                <a:latin typeface="Arial"/>
                <a:cs typeface="Arial"/>
              </a:rPr>
              <a:t>dan </a:t>
            </a:r>
            <a:r>
              <a:rPr sz="2000" spc="-10" dirty="0">
                <a:latin typeface="Arial"/>
                <a:cs typeface="Arial"/>
              </a:rPr>
              <a:t>sudut </a:t>
            </a:r>
            <a:r>
              <a:rPr sz="2000" spc="-5" dirty="0">
                <a:latin typeface="Arial"/>
                <a:cs typeface="Arial"/>
              </a:rPr>
              <a:t>puntir 2,5</a:t>
            </a:r>
            <a:r>
              <a:rPr sz="1950" spc="-7" baseline="25641" dirty="0">
                <a:latin typeface="Arial"/>
                <a:cs typeface="Arial"/>
              </a:rPr>
              <a:t>o</a:t>
            </a:r>
            <a:r>
              <a:rPr sz="2000" spc="-5" dirty="0">
                <a:latin typeface="Arial"/>
                <a:cs typeface="Arial"/>
              </a:rPr>
              <a:t>,  berapakah torsi izin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maksimum.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4839" y="12062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68329" y="946657"/>
            <a:ext cx="42837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10" dirty="0">
                <a:latin typeface="Arial"/>
                <a:cs typeface="Arial"/>
              </a:rPr>
              <a:t>Penyelesaian</a:t>
            </a:r>
            <a:r>
              <a:rPr sz="2000" spc="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366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a. </a:t>
            </a:r>
            <a:r>
              <a:rPr sz="2000" spc="-35" dirty="0">
                <a:latin typeface="Arial"/>
                <a:cs typeface="Arial"/>
              </a:rPr>
              <a:t>Tegangan </a:t>
            </a:r>
            <a:r>
              <a:rPr sz="2000" spc="-10" dirty="0">
                <a:latin typeface="Arial"/>
                <a:cs typeface="Arial"/>
              </a:rPr>
              <a:t>geser maksimum </a:t>
            </a:r>
            <a:r>
              <a:rPr sz="2000" spc="-5" dirty="0">
                <a:latin typeface="Arial"/>
                <a:cs typeface="Arial"/>
              </a:rPr>
              <a:t>;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4839" y="2063495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72141" y="2228088"/>
            <a:ext cx="654685" cy="0"/>
          </a:xfrm>
          <a:custGeom>
            <a:avLst/>
            <a:gdLst/>
            <a:ahLst/>
            <a:cxnLst/>
            <a:rect l="l" t="t" r="r" b="b"/>
            <a:pathLst>
              <a:path w="654685">
                <a:moveTo>
                  <a:pt x="0" y="0"/>
                </a:moveTo>
                <a:lnTo>
                  <a:pt x="654557" y="0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95507" y="2228088"/>
            <a:ext cx="1607185" cy="0"/>
          </a:xfrm>
          <a:custGeom>
            <a:avLst/>
            <a:gdLst/>
            <a:ahLst/>
            <a:cxnLst/>
            <a:rect l="l" t="t" r="r" b="b"/>
            <a:pathLst>
              <a:path w="1607185">
                <a:moveTo>
                  <a:pt x="0" y="0"/>
                </a:moveTo>
                <a:lnTo>
                  <a:pt x="1607058" y="0"/>
                </a:lnTo>
              </a:path>
            </a:pathLst>
          </a:custGeom>
          <a:ln w="140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23343" y="2187519"/>
            <a:ext cx="35369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i="1" dirty="0">
                <a:latin typeface="Times New Roman"/>
                <a:cs typeface="Times New Roman"/>
              </a:rPr>
              <a:t>mak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8947" y="1962198"/>
            <a:ext cx="2578100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650" spc="5" dirty="0">
                <a:latin typeface="Symbol"/>
                <a:cs typeface="Symbol"/>
              </a:rPr>
              <a:t></a:t>
            </a:r>
            <a:r>
              <a:rPr sz="2650" spc="5" dirty="0">
                <a:latin typeface="Times New Roman"/>
                <a:cs typeface="Times New Roman"/>
              </a:rPr>
              <a:t> </a:t>
            </a:r>
            <a:r>
              <a:rPr sz="2650" spc="-20" dirty="0">
                <a:latin typeface="Times New Roman"/>
                <a:cs typeface="Times New Roman"/>
              </a:rPr>
              <a:t>24,14</a:t>
            </a:r>
            <a:r>
              <a:rPr sz="2650" i="1" spc="-20" dirty="0">
                <a:latin typeface="Times New Roman"/>
                <a:cs typeface="Times New Roman"/>
              </a:rPr>
              <a:t>x</a:t>
            </a:r>
            <a:r>
              <a:rPr sz="2650" spc="-20" dirty="0">
                <a:latin typeface="Times New Roman"/>
                <a:cs typeface="Times New Roman"/>
              </a:rPr>
              <a:t>10</a:t>
            </a:r>
            <a:r>
              <a:rPr sz="2325" spc="-30" baseline="43010" dirty="0">
                <a:latin typeface="Times New Roman"/>
                <a:cs typeface="Times New Roman"/>
              </a:rPr>
              <a:t>6</a:t>
            </a:r>
            <a:r>
              <a:rPr sz="2650" spc="-20" dirty="0">
                <a:latin typeface="Times New Roman"/>
                <a:cs typeface="Times New Roman"/>
              </a:rPr>
              <a:t>.</a:t>
            </a:r>
            <a:r>
              <a:rPr sz="2650" i="1" spc="-20" dirty="0">
                <a:latin typeface="Times New Roman"/>
                <a:cs typeface="Times New Roman"/>
              </a:rPr>
              <a:t>N </a:t>
            </a:r>
            <a:r>
              <a:rPr sz="2650" dirty="0">
                <a:latin typeface="Times New Roman"/>
                <a:cs typeface="Times New Roman"/>
              </a:rPr>
              <a:t>/</a:t>
            </a:r>
            <a:r>
              <a:rPr sz="2650" spc="-200" dirty="0">
                <a:latin typeface="Times New Roman"/>
                <a:cs typeface="Times New Roman"/>
              </a:rPr>
              <a:t> </a:t>
            </a:r>
            <a:r>
              <a:rPr sz="2650" i="1" spc="75" dirty="0">
                <a:latin typeface="Times New Roman"/>
                <a:cs typeface="Times New Roman"/>
              </a:rPr>
              <a:t>m</a:t>
            </a:r>
            <a:r>
              <a:rPr sz="2325" spc="112" baseline="43010" dirty="0">
                <a:latin typeface="Times New Roman"/>
                <a:cs typeface="Times New Roman"/>
              </a:rPr>
              <a:t>2</a:t>
            </a:r>
            <a:endParaRPr sz="2325" baseline="4301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60477" y="1751886"/>
            <a:ext cx="1284605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1060450" algn="l"/>
              </a:tabLst>
            </a:pPr>
            <a:r>
              <a:rPr sz="3975" spc="7" baseline="-34591" dirty="0">
                <a:latin typeface="Symbol"/>
                <a:cs typeface="Symbol"/>
              </a:rPr>
              <a:t></a:t>
            </a:r>
            <a:r>
              <a:rPr sz="3975" spc="89" baseline="-34591" dirty="0">
                <a:latin typeface="Times New Roman"/>
                <a:cs typeface="Times New Roman"/>
              </a:rPr>
              <a:t> </a:t>
            </a:r>
            <a:r>
              <a:rPr sz="2650" spc="-65" dirty="0">
                <a:latin typeface="Times New Roman"/>
                <a:cs typeface="Times New Roman"/>
              </a:rPr>
              <a:t>16.</a:t>
            </a:r>
            <a:r>
              <a:rPr sz="2650" i="1" spc="-65" dirty="0">
                <a:latin typeface="Times New Roman"/>
                <a:cs typeface="Times New Roman"/>
              </a:rPr>
              <a:t>T	</a:t>
            </a:r>
            <a:r>
              <a:rPr sz="3975" spc="7" baseline="-34591" dirty="0">
                <a:latin typeface="Symbol"/>
                <a:cs typeface="Symbol"/>
              </a:rPr>
              <a:t></a:t>
            </a:r>
            <a:endParaRPr sz="3975" baseline="-34591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8925" y="1706559"/>
            <a:ext cx="1636395" cy="95250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8415" algn="ctr">
              <a:lnSpc>
                <a:spcPct val="100000"/>
              </a:lnSpc>
              <a:spcBef>
                <a:spcPts val="465"/>
              </a:spcBef>
            </a:pPr>
            <a:r>
              <a:rPr sz="2650" dirty="0">
                <a:latin typeface="Times New Roman"/>
                <a:cs typeface="Times New Roman"/>
              </a:rPr>
              <a:t>16.250</a:t>
            </a:r>
            <a:endParaRPr sz="26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90"/>
              </a:spcBef>
            </a:pPr>
            <a:r>
              <a:rPr sz="2800" i="1" spc="-80" dirty="0">
                <a:latin typeface="Symbol"/>
                <a:cs typeface="Symbol"/>
              </a:rPr>
              <a:t></a:t>
            </a:r>
            <a:r>
              <a:rPr sz="2800" i="1" spc="-445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.(0,0375)</a:t>
            </a:r>
            <a:r>
              <a:rPr sz="2325" baseline="43010" dirty="0">
                <a:latin typeface="Times New Roman"/>
                <a:cs typeface="Times New Roman"/>
              </a:rPr>
              <a:t>3</a:t>
            </a:r>
            <a:endParaRPr sz="2325" baseline="4301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35544" y="2205116"/>
            <a:ext cx="68389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800" i="1" spc="-80" dirty="0">
                <a:latin typeface="Symbol"/>
                <a:cs typeface="Symbol"/>
              </a:rPr>
              <a:t></a:t>
            </a:r>
            <a:r>
              <a:rPr sz="2800" i="1" spc="-445" dirty="0">
                <a:latin typeface="Times New Roman"/>
                <a:cs typeface="Times New Roman"/>
              </a:rPr>
              <a:t> </a:t>
            </a:r>
            <a:r>
              <a:rPr sz="2650" spc="-45" dirty="0">
                <a:latin typeface="Times New Roman"/>
                <a:cs typeface="Times New Roman"/>
              </a:rPr>
              <a:t>.</a:t>
            </a:r>
            <a:r>
              <a:rPr sz="2650" i="1" spc="-45" dirty="0">
                <a:latin typeface="Times New Roman"/>
                <a:cs typeface="Times New Roman"/>
              </a:rPr>
              <a:t>d</a:t>
            </a:r>
            <a:r>
              <a:rPr sz="2650" i="1" spc="-345" dirty="0">
                <a:latin typeface="Times New Roman"/>
                <a:cs typeface="Times New Roman"/>
              </a:rPr>
              <a:t> </a:t>
            </a:r>
            <a:r>
              <a:rPr sz="2325" baseline="43010" dirty="0">
                <a:latin typeface="Times New Roman"/>
                <a:cs typeface="Times New Roman"/>
              </a:rPr>
              <a:t>3</a:t>
            </a:r>
            <a:endParaRPr sz="2325" baseline="4301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61571" y="3080257"/>
            <a:ext cx="188468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2585" algn="l"/>
              </a:tabLst>
            </a:pPr>
            <a:r>
              <a:rPr sz="2000" spc="-5" dirty="0">
                <a:latin typeface="Arial"/>
                <a:cs typeface="Arial"/>
              </a:rPr>
              <a:t>b.	</a:t>
            </a:r>
            <a:r>
              <a:rPr sz="2000" spc="-10" dirty="0">
                <a:latin typeface="Arial"/>
                <a:cs typeface="Arial"/>
              </a:rPr>
              <a:t>Sudut puntir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11943" y="4154423"/>
            <a:ext cx="681990" cy="0"/>
          </a:xfrm>
          <a:custGeom>
            <a:avLst/>
            <a:gdLst/>
            <a:ahLst/>
            <a:cxnLst/>
            <a:rect l="l" t="t" r="r" b="b"/>
            <a:pathLst>
              <a:path w="681989">
                <a:moveTo>
                  <a:pt x="0" y="0"/>
                </a:moveTo>
                <a:lnTo>
                  <a:pt x="681989" y="0"/>
                </a:lnTo>
              </a:path>
            </a:pathLst>
          </a:custGeom>
          <a:ln w="143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0361" y="4154423"/>
            <a:ext cx="1656080" cy="0"/>
          </a:xfrm>
          <a:custGeom>
            <a:avLst/>
            <a:gdLst/>
            <a:ahLst/>
            <a:cxnLst/>
            <a:rect l="l" t="t" r="r" b="b"/>
            <a:pathLst>
              <a:path w="1656079">
                <a:moveTo>
                  <a:pt x="0" y="0"/>
                </a:moveTo>
                <a:lnTo>
                  <a:pt x="1655826" y="0"/>
                </a:lnTo>
              </a:path>
            </a:pathLst>
          </a:custGeom>
          <a:ln w="143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212966" y="4150230"/>
            <a:ext cx="37147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10" dirty="0">
                <a:latin typeface="Times New Roman"/>
                <a:cs typeface="Times New Roman"/>
              </a:rPr>
              <a:t>32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68344" y="4150230"/>
            <a:ext cx="37147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10" dirty="0">
                <a:latin typeface="Times New Roman"/>
                <a:cs typeface="Times New Roman"/>
              </a:rPr>
              <a:t>32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3170" y="3871414"/>
            <a:ext cx="685800" cy="2679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571500" algn="l"/>
              </a:tabLst>
            </a:pPr>
            <a:r>
              <a:rPr sz="1550" spc="40" dirty="0">
                <a:latin typeface="Symbol"/>
                <a:cs typeface="Symbol"/>
              </a:rPr>
              <a:t></a:t>
            </a:r>
            <a:r>
              <a:rPr sz="1550" spc="15" dirty="0">
                <a:latin typeface="Times New Roman"/>
                <a:cs typeface="Times New Roman"/>
              </a:rPr>
              <a:t>7</a:t>
            </a:r>
            <a:r>
              <a:rPr sz="1550" dirty="0">
                <a:latin typeface="Times New Roman"/>
                <a:cs typeface="Times New Roman"/>
              </a:rPr>
              <a:t>	</a:t>
            </a:r>
            <a:r>
              <a:rPr sz="1550" spc="15" dirty="0">
                <a:latin typeface="Times New Roman"/>
                <a:cs typeface="Times New Roman"/>
              </a:rPr>
              <a:t>4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11017" y="3882021"/>
            <a:ext cx="187833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1539875" algn="l"/>
              </a:tabLst>
            </a:pPr>
            <a:r>
              <a:rPr sz="2700" spc="10" dirty="0">
                <a:latin typeface="Symbol"/>
                <a:cs typeface="Symbol"/>
              </a:rPr>
              <a:t></a:t>
            </a:r>
            <a:r>
              <a:rPr sz="2700" spc="-320" dirty="0">
                <a:latin typeface="Times New Roman"/>
                <a:cs typeface="Times New Roman"/>
              </a:rPr>
              <a:t> </a:t>
            </a:r>
            <a:r>
              <a:rPr sz="2700" spc="-250" dirty="0">
                <a:latin typeface="Times New Roman"/>
                <a:cs typeface="Times New Roman"/>
              </a:rPr>
              <a:t>1</a:t>
            </a:r>
            <a:r>
              <a:rPr sz="2700" spc="-40" dirty="0">
                <a:latin typeface="Times New Roman"/>
                <a:cs typeface="Times New Roman"/>
              </a:rPr>
              <a:t>,</a:t>
            </a:r>
            <a:r>
              <a:rPr sz="2700" spc="10" dirty="0">
                <a:latin typeface="Times New Roman"/>
                <a:cs typeface="Times New Roman"/>
              </a:rPr>
              <a:t>9</a:t>
            </a:r>
            <a:r>
              <a:rPr sz="2700" spc="170" dirty="0">
                <a:latin typeface="Times New Roman"/>
                <a:cs typeface="Times New Roman"/>
              </a:rPr>
              <a:t>4</a:t>
            </a:r>
            <a:r>
              <a:rPr sz="2700" i="1" spc="-180" dirty="0">
                <a:latin typeface="Times New Roman"/>
                <a:cs typeface="Times New Roman"/>
              </a:rPr>
              <a:t>x</a:t>
            </a:r>
            <a:r>
              <a:rPr sz="2700" spc="10" dirty="0">
                <a:latin typeface="Times New Roman"/>
                <a:cs typeface="Times New Roman"/>
              </a:rPr>
              <a:t>10</a:t>
            </a:r>
            <a:r>
              <a:rPr sz="2700" dirty="0">
                <a:latin typeface="Times New Roman"/>
                <a:cs typeface="Times New Roman"/>
              </a:rPr>
              <a:t>	</a:t>
            </a:r>
            <a:r>
              <a:rPr sz="2700" spc="-85" dirty="0">
                <a:latin typeface="Times New Roman"/>
                <a:cs typeface="Times New Roman"/>
              </a:rPr>
              <a:t>.</a:t>
            </a:r>
            <a:r>
              <a:rPr sz="2700" i="1" spc="15" dirty="0">
                <a:latin typeface="Times New Roman"/>
                <a:cs typeface="Times New Roman"/>
              </a:rPr>
              <a:t>m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78770" y="3882021"/>
            <a:ext cx="215265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10" dirty="0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99414" y="3882021"/>
            <a:ext cx="66167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700" i="1" spc="5" dirty="0">
                <a:latin typeface="Times New Roman"/>
                <a:cs typeface="Times New Roman"/>
              </a:rPr>
              <a:t>I </a:t>
            </a:r>
            <a:r>
              <a:rPr sz="2325" i="1" spc="22" baseline="-25089" dirty="0">
                <a:latin typeface="Times New Roman"/>
                <a:cs typeface="Times New Roman"/>
              </a:rPr>
              <a:t>p</a:t>
            </a:r>
            <a:r>
              <a:rPr sz="2325" i="1" spc="397" baseline="-25089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Symbol"/>
                <a:cs typeface="Symbol"/>
              </a:rPr>
              <a:t></a:t>
            </a:r>
            <a:endParaRPr sz="27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33779" y="3647471"/>
            <a:ext cx="167830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850" i="1" spc="-70" dirty="0">
                <a:latin typeface="Symbol"/>
                <a:cs typeface="Symbol"/>
              </a:rPr>
              <a:t></a:t>
            </a:r>
            <a:r>
              <a:rPr sz="2850" i="1" spc="-455" dirty="0">
                <a:latin typeface="Times New Roman"/>
                <a:cs typeface="Times New Roman"/>
              </a:rPr>
              <a:t> </a:t>
            </a:r>
            <a:r>
              <a:rPr sz="2700" spc="10" dirty="0">
                <a:latin typeface="Times New Roman"/>
                <a:cs typeface="Times New Roman"/>
              </a:rPr>
              <a:t>.(0,0375)</a:t>
            </a:r>
            <a:r>
              <a:rPr sz="2325" spc="15" baseline="43010" dirty="0">
                <a:latin typeface="Times New Roman"/>
                <a:cs typeface="Times New Roman"/>
              </a:rPr>
              <a:t>4</a:t>
            </a:r>
            <a:endParaRPr sz="2325" baseline="4301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76123" y="3647471"/>
            <a:ext cx="70421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850" i="1" spc="-70" dirty="0">
                <a:latin typeface="Symbol"/>
                <a:cs typeface="Symbol"/>
              </a:rPr>
              <a:t></a:t>
            </a:r>
            <a:r>
              <a:rPr sz="2850" i="1" spc="-459" dirty="0">
                <a:latin typeface="Times New Roman"/>
                <a:cs typeface="Times New Roman"/>
              </a:rPr>
              <a:t> </a:t>
            </a:r>
            <a:r>
              <a:rPr sz="2700" spc="-40" dirty="0">
                <a:latin typeface="Times New Roman"/>
                <a:cs typeface="Times New Roman"/>
              </a:rPr>
              <a:t>.</a:t>
            </a:r>
            <a:r>
              <a:rPr sz="2700" i="1" spc="-40" dirty="0">
                <a:latin typeface="Times New Roman"/>
                <a:cs typeface="Times New Roman"/>
              </a:rPr>
              <a:t>d</a:t>
            </a:r>
            <a:r>
              <a:rPr sz="2700" i="1" spc="-300" dirty="0">
                <a:latin typeface="Times New Roman"/>
                <a:cs typeface="Times New Roman"/>
              </a:rPr>
              <a:t> </a:t>
            </a:r>
            <a:r>
              <a:rPr sz="2325" spc="22" baseline="43010" dirty="0">
                <a:latin typeface="Times New Roman"/>
                <a:cs typeface="Times New Roman"/>
              </a:rPr>
              <a:t>4</a:t>
            </a:r>
            <a:endParaRPr sz="2325" baseline="4301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2589" y="5181661"/>
            <a:ext cx="91630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spc="15" dirty="0">
                <a:latin typeface="Times New Roman"/>
                <a:cs typeface="Times New Roman"/>
              </a:rPr>
              <a:t>25</a:t>
            </a:r>
            <a:r>
              <a:rPr sz="2400" dirty="0">
                <a:latin typeface="Times New Roman"/>
                <a:cs typeface="Times New Roman"/>
              </a:rPr>
              <a:t>0.</a:t>
            </a:r>
            <a:r>
              <a:rPr sz="2400" spc="-220" dirty="0">
                <a:latin typeface="Times New Roman"/>
                <a:cs typeface="Times New Roman"/>
              </a:rPr>
              <a:t>1</a:t>
            </a:r>
            <a:r>
              <a:rPr sz="2400" spc="-35" dirty="0">
                <a:latin typeface="Times New Roman"/>
                <a:cs typeface="Times New Roman"/>
              </a:rPr>
              <a:t>,</a:t>
            </a:r>
            <a:r>
              <a:rPr sz="2400" spc="15" dirty="0"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74839" y="549249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16871" y="5618226"/>
            <a:ext cx="600710" cy="0"/>
          </a:xfrm>
          <a:custGeom>
            <a:avLst/>
            <a:gdLst/>
            <a:ahLst/>
            <a:cxnLst/>
            <a:rect l="l" t="t" r="r" b="b"/>
            <a:pathLst>
              <a:path w="600710">
                <a:moveTo>
                  <a:pt x="0" y="0"/>
                </a:moveTo>
                <a:lnTo>
                  <a:pt x="600456" y="0"/>
                </a:lnTo>
              </a:path>
            </a:pathLst>
          </a:custGeom>
          <a:ln w="128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53369" y="5618226"/>
            <a:ext cx="2737485" cy="0"/>
          </a:xfrm>
          <a:custGeom>
            <a:avLst/>
            <a:gdLst/>
            <a:ahLst/>
            <a:cxnLst/>
            <a:rect l="l" t="t" r="r" b="b"/>
            <a:pathLst>
              <a:path w="2737484">
                <a:moveTo>
                  <a:pt x="0" y="0"/>
                </a:moveTo>
                <a:lnTo>
                  <a:pt x="2737091" y="0"/>
                </a:lnTo>
              </a:path>
            </a:pathLst>
          </a:custGeom>
          <a:ln w="128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762127" y="5819344"/>
            <a:ext cx="115570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064635" y="5374447"/>
            <a:ext cx="1569720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400" spc="15" dirty="0">
                <a:latin typeface="Symbol"/>
                <a:cs typeface="Symbol"/>
              </a:rPr>
              <a:t></a:t>
            </a:r>
            <a:r>
              <a:rPr sz="2400" spc="-3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168,09.</a:t>
            </a:r>
            <a:r>
              <a:rPr sz="2400" i="1" spc="-5" dirty="0">
                <a:latin typeface="Times New Roman"/>
                <a:cs typeface="Times New Roman"/>
              </a:rPr>
              <a:t>rad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028829" y="5181661"/>
            <a:ext cx="118300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356235" algn="l"/>
                <a:tab pos="974725" algn="l"/>
              </a:tabLst>
            </a:pPr>
            <a:r>
              <a:rPr sz="3600" spc="22" baseline="-34722" dirty="0">
                <a:latin typeface="Symbol"/>
                <a:cs typeface="Symbol"/>
              </a:rPr>
              <a:t></a:t>
            </a:r>
            <a:r>
              <a:rPr sz="3600" spc="22" baseline="-34722" dirty="0">
                <a:latin typeface="Times New Roman"/>
                <a:cs typeface="Times New Roman"/>
              </a:rPr>
              <a:t>	</a:t>
            </a:r>
            <a:r>
              <a:rPr sz="2400" i="1" spc="75" dirty="0">
                <a:latin typeface="Times New Roman"/>
                <a:cs typeface="Times New Roman"/>
              </a:rPr>
              <a:t>T</a:t>
            </a:r>
            <a:r>
              <a:rPr sz="2400" spc="75" dirty="0">
                <a:latin typeface="Times New Roman"/>
                <a:cs typeface="Times New Roman"/>
              </a:rPr>
              <a:t>.</a:t>
            </a:r>
            <a:r>
              <a:rPr sz="2400" i="1" spc="75" dirty="0">
                <a:latin typeface="Times New Roman"/>
                <a:cs typeface="Times New Roman"/>
              </a:rPr>
              <a:t>L	</a:t>
            </a:r>
            <a:r>
              <a:rPr sz="3600" spc="22" baseline="-34722" dirty="0">
                <a:latin typeface="Symbol"/>
                <a:cs typeface="Symbol"/>
              </a:rPr>
              <a:t></a:t>
            </a:r>
            <a:endParaRPr sz="3600" baseline="-34722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89463" y="5613714"/>
            <a:ext cx="373824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979805" algn="l"/>
              </a:tabLst>
            </a:pPr>
            <a:r>
              <a:rPr sz="2400" i="1" spc="5" dirty="0">
                <a:latin typeface="Times New Roman"/>
                <a:cs typeface="Times New Roman"/>
              </a:rPr>
              <a:t>G</a:t>
            </a:r>
            <a:r>
              <a:rPr sz="2400" spc="5" dirty="0">
                <a:latin typeface="Times New Roman"/>
                <a:cs typeface="Times New Roman"/>
              </a:rPr>
              <a:t>.</a:t>
            </a:r>
            <a:r>
              <a:rPr sz="2400" i="1" spc="5" dirty="0">
                <a:latin typeface="Times New Roman"/>
                <a:cs typeface="Times New Roman"/>
              </a:rPr>
              <a:t>I	</a:t>
            </a:r>
            <a:r>
              <a:rPr sz="2400" spc="-40" dirty="0">
                <a:latin typeface="Times New Roman"/>
                <a:cs typeface="Times New Roman"/>
              </a:rPr>
              <a:t>(11,5</a:t>
            </a:r>
            <a:r>
              <a:rPr sz="2400" i="1" spc="-40" dirty="0">
                <a:latin typeface="Times New Roman"/>
                <a:cs typeface="Times New Roman"/>
              </a:rPr>
              <a:t>x</a:t>
            </a:r>
            <a:r>
              <a:rPr sz="2400" spc="-40" dirty="0">
                <a:latin typeface="Times New Roman"/>
                <a:cs typeface="Times New Roman"/>
              </a:rPr>
              <a:t>10</a:t>
            </a:r>
            <a:r>
              <a:rPr sz="2100" spc="-60" baseline="43650" dirty="0">
                <a:latin typeface="Times New Roman"/>
                <a:cs typeface="Times New Roman"/>
              </a:rPr>
              <a:t>6 </a:t>
            </a:r>
            <a:r>
              <a:rPr sz="2400" spc="-25" dirty="0">
                <a:latin typeface="Times New Roman"/>
                <a:cs typeface="Times New Roman"/>
              </a:rPr>
              <a:t>).(1,94</a:t>
            </a:r>
            <a:r>
              <a:rPr sz="2400" i="1" spc="-25" dirty="0">
                <a:latin typeface="Times New Roman"/>
                <a:cs typeface="Times New Roman"/>
              </a:rPr>
              <a:t>x</a:t>
            </a:r>
            <a:r>
              <a:rPr sz="2400" spc="-25" dirty="0">
                <a:latin typeface="Times New Roman"/>
                <a:cs typeface="Times New Roman"/>
              </a:rPr>
              <a:t>10</a:t>
            </a:r>
            <a:r>
              <a:rPr sz="2100" spc="-37" baseline="43650" dirty="0">
                <a:latin typeface="Symbol"/>
                <a:cs typeface="Symbol"/>
              </a:rPr>
              <a:t></a:t>
            </a:r>
            <a:r>
              <a:rPr sz="2100" spc="-37" baseline="43650" dirty="0">
                <a:latin typeface="Times New Roman"/>
                <a:cs typeface="Times New Roman"/>
              </a:rPr>
              <a:t>7</a:t>
            </a:r>
            <a:r>
              <a:rPr sz="2100" spc="-142" baseline="43650" dirty="0">
                <a:latin typeface="Times New Roman"/>
                <a:cs typeface="Times New Roman"/>
              </a:rPr>
              <a:t> </a:t>
            </a:r>
            <a:r>
              <a:rPr sz="2400" spc="1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13"/>
          <p:cNvSpPr txBox="1"/>
          <p:nvPr/>
        </p:nvSpPr>
        <p:spPr>
          <a:xfrm>
            <a:off x="2661545" y="1964373"/>
            <a:ext cx="160655" cy="41655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i="1" spc="-55" dirty="0">
                <a:latin typeface="Symbol"/>
                <a:cs typeface="Symbol"/>
              </a:rPr>
              <a:t></a:t>
            </a:r>
            <a:endParaRPr sz="2550" dirty="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0695" y="1232407"/>
            <a:ext cx="25736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spc="-5" dirty="0">
                <a:latin typeface="Arial"/>
                <a:cs typeface="Arial"/>
              </a:rPr>
              <a:t>c. </a:t>
            </a:r>
            <a:r>
              <a:rPr sz="2000" spc="-50" dirty="0">
                <a:latin typeface="Arial"/>
                <a:cs typeface="Arial"/>
              </a:rPr>
              <a:t>Torsi </a:t>
            </a:r>
            <a:r>
              <a:rPr sz="2000" spc="-5" dirty="0">
                <a:latin typeface="Arial"/>
                <a:cs typeface="Arial"/>
              </a:rPr>
              <a:t>izin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maksimum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4839" y="2063495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17783" y="2241804"/>
            <a:ext cx="2302510" cy="0"/>
          </a:xfrm>
          <a:custGeom>
            <a:avLst/>
            <a:gdLst/>
            <a:ahLst/>
            <a:cxnLst/>
            <a:rect l="l" t="t" r="r" b="b"/>
            <a:pathLst>
              <a:path w="2302509">
                <a:moveTo>
                  <a:pt x="0" y="0"/>
                </a:moveTo>
                <a:lnTo>
                  <a:pt x="2301989" y="0"/>
                </a:lnTo>
              </a:path>
            </a:pathLst>
          </a:custGeom>
          <a:ln w="1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83119" y="2237348"/>
            <a:ext cx="2641488" cy="3968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044700" algn="l"/>
              </a:tabLst>
            </a:pPr>
            <a:r>
              <a:rPr sz="2400" spc="15" dirty="0">
                <a:latin typeface="Times New Roman"/>
                <a:cs typeface="Times New Roman"/>
              </a:rPr>
              <a:t>16	</a:t>
            </a:r>
            <a:r>
              <a:rPr lang="en-US" sz="2400" spc="15" dirty="0" smtClean="0">
                <a:latin typeface="Times New Roman"/>
                <a:cs typeface="Times New Roman"/>
              </a:rPr>
              <a:t>   </a:t>
            </a:r>
            <a:r>
              <a:rPr sz="2400" spc="15" dirty="0" smtClean="0">
                <a:latin typeface="Times New Roman"/>
                <a:cs typeface="Times New Roman"/>
              </a:rPr>
              <a:t>16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46985" y="1804532"/>
            <a:ext cx="3573308" cy="3968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35"/>
              </a:spcBef>
              <a:tabLst>
                <a:tab pos="1474470" algn="l"/>
              </a:tabLst>
            </a:pPr>
            <a:r>
              <a:rPr lang="en-US" sz="2400" spc="-30" dirty="0" smtClean="0">
                <a:latin typeface="Times New Roman"/>
                <a:cs typeface="Times New Roman"/>
              </a:rPr>
              <a:t>  </a:t>
            </a:r>
            <a:r>
              <a:rPr sz="2400" spc="-30" dirty="0" smtClean="0">
                <a:latin typeface="Times New Roman"/>
                <a:cs typeface="Times New Roman"/>
              </a:rPr>
              <a:t>.</a:t>
            </a:r>
            <a:r>
              <a:rPr sz="2400" i="1" spc="-30" dirty="0" smtClean="0">
                <a:latin typeface="Times New Roman"/>
                <a:cs typeface="Times New Roman"/>
              </a:rPr>
              <a:t>d</a:t>
            </a:r>
            <a:r>
              <a:rPr sz="2400" i="1" spc="-275" dirty="0" smtClean="0">
                <a:latin typeface="Times New Roman"/>
                <a:cs typeface="Times New Roman"/>
              </a:rPr>
              <a:t> </a:t>
            </a:r>
            <a:r>
              <a:rPr sz="2100" spc="104" baseline="43650" dirty="0" smtClean="0">
                <a:latin typeface="Times New Roman"/>
                <a:cs typeface="Times New Roman"/>
              </a:rPr>
              <a:t>3</a:t>
            </a:r>
            <a:r>
              <a:rPr lang="en-US" sz="2400" spc="70" dirty="0">
                <a:latin typeface="Times New Roman"/>
                <a:cs typeface="Times New Roman"/>
              </a:rPr>
              <a:t> </a:t>
            </a:r>
            <a:r>
              <a:rPr lang="en-US" sz="2400" spc="70" dirty="0" smtClean="0">
                <a:latin typeface="Times New Roman"/>
                <a:cs typeface="Times New Roman"/>
              </a:rPr>
              <a:t>          </a:t>
            </a:r>
            <a:r>
              <a:rPr sz="2400" spc="10" dirty="0" smtClean="0">
                <a:latin typeface="Times New Roman"/>
                <a:cs typeface="Times New Roman"/>
              </a:rPr>
              <a:t>(0,0375)</a:t>
            </a:r>
            <a:r>
              <a:rPr sz="2100" spc="15" baseline="43650" dirty="0" smtClean="0">
                <a:latin typeface="Times New Roman"/>
                <a:cs typeface="Times New Roman"/>
              </a:rPr>
              <a:t>3</a:t>
            </a:r>
            <a:r>
              <a:rPr sz="2100" spc="-187" baseline="43650" dirty="0" smtClean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(6000)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3947" y="1997318"/>
            <a:ext cx="1623060" cy="3968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00" spc="20" dirty="0">
                <a:latin typeface="Symbol"/>
                <a:cs typeface="Symbol"/>
              </a:rPr>
              <a:t>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15" dirty="0">
                <a:latin typeface="Times New Roman"/>
                <a:cs typeface="Times New Roman"/>
              </a:rPr>
              <a:t>0,0621.</a:t>
            </a:r>
            <a:r>
              <a:rPr sz="2400" i="1" spc="15" dirty="0">
                <a:latin typeface="Times New Roman"/>
                <a:cs typeface="Times New Roman"/>
              </a:rPr>
              <a:t>Nm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6931" y="1868118"/>
            <a:ext cx="1997710" cy="3968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1390015" algn="l"/>
              </a:tabLst>
            </a:pPr>
            <a:r>
              <a:rPr sz="3600" i="1" spc="-157" baseline="-21990" dirty="0">
                <a:latin typeface="Times New Roman"/>
                <a:cs typeface="Times New Roman"/>
              </a:rPr>
              <a:t>T</a:t>
            </a:r>
            <a:r>
              <a:rPr sz="2100" spc="-157" baseline="-61507" dirty="0">
                <a:latin typeface="Times New Roman"/>
                <a:cs typeface="Times New Roman"/>
              </a:rPr>
              <a:t>1  </a:t>
            </a:r>
            <a:r>
              <a:rPr sz="2100" spc="-150" baseline="-61507" dirty="0">
                <a:latin typeface="Times New Roman"/>
                <a:cs typeface="Times New Roman"/>
              </a:rPr>
              <a:t> </a:t>
            </a:r>
            <a:r>
              <a:rPr sz="3600" spc="30" baseline="-21990" dirty="0">
                <a:latin typeface="Symbol"/>
                <a:cs typeface="Symbol"/>
              </a:rPr>
              <a:t></a:t>
            </a:r>
            <a:r>
              <a:rPr sz="2400" u="heavy" spc="20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</a:t>
            </a:r>
            <a:r>
              <a:rPr sz="1400" i="1" u="heavy" spc="5" dirty="0" err="1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izin</a:t>
            </a:r>
            <a:r>
              <a:rPr sz="1400" i="1" spc="300" dirty="0" smtClean="0">
                <a:latin typeface="Times New Roman"/>
                <a:cs typeface="Times New Roman"/>
              </a:rPr>
              <a:t> </a:t>
            </a:r>
            <a:r>
              <a:rPr lang="en-US" sz="1400" i="1" spc="300" dirty="0" smtClean="0">
                <a:latin typeface="Times New Roman"/>
                <a:cs typeface="Times New Roman"/>
              </a:rPr>
              <a:t>    </a:t>
            </a:r>
            <a:r>
              <a:rPr sz="3600" spc="30" baseline="-21990" dirty="0" smtClean="0">
                <a:latin typeface="Symbol"/>
                <a:cs typeface="Symbol"/>
              </a:rPr>
              <a:t></a:t>
            </a:r>
            <a:endParaRPr sz="3600" baseline="-21990" dirty="0">
              <a:latin typeface="Symbol"/>
              <a:cs typeface="Symbo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58197" y="3557015"/>
            <a:ext cx="1205865" cy="0"/>
          </a:xfrm>
          <a:custGeom>
            <a:avLst/>
            <a:gdLst/>
            <a:ahLst/>
            <a:cxnLst/>
            <a:rect l="l" t="t" r="r" b="b"/>
            <a:pathLst>
              <a:path w="1205864">
                <a:moveTo>
                  <a:pt x="0" y="0"/>
                </a:moveTo>
                <a:lnTo>
                  <a:pt x="1205484" y="0"/>
                </a:lnTo>
              </a:path>
            </a:pathLst>
          </a:custGeom>
          <a:ln w="14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747646" y="3262688"/>
            <a:ext cx="67246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4015" algn="l"/>
              </a:tabLst>
            </a:pPr>
            <a:r>
              <a:rPr sz="1550" i="1" dirty="0">
                <a:latin typeface="Times New Roman"/>
                <a:cs typeface="Times New Roman"/>
              </a:rPr>
              <a:t>p	izin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54763" y="3515672"/>
            <a:ext cx="12446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dirty="0">
                <a:latin typeface="Times New Roman"/>
                <a:cs typeface="Times New Roman"/>
              </a:rPr>
              <a:t>2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7964" y="3290331"/>
            <a:ext cx="605155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06400" algn="l"/>
              </a:tabLst>
            </a:pPr>
            <a:r>
              <a:rPr sz="2650" i="1" spc="5" dirty="0">
                <a:latin typeface="Times New Roman"/>
                <a:cs typeface="Times New Roman"/>
              </a:rPr>
              <a:t>T	</a:t>
            </a:r>
            <a:r>
              <a:rPr sz="2650" spc="5" dirty="0">
                <a:latin typeface="Symbol"/>
                <a:cs typeface="Symbol"/>
              </a:rPr>
              <a:t>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57677" y="3018145"/>
            <a:ext cx="862330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30555" algn="l"/>
              </a:tabLst>
            </a:pPr>
            <a:r>
              <a:rPr sz="2650" i="1" spc="-15" dirty="0">
                <a:latin typeface="Times New Roman"/>
                <a:cs typeface="Times New Roman"/>
              </a:rPr>
              <a:t>G</a:t>
            </a:r>
            <a:r>
              <a:rPr sz="2650" dirty="0">
                <a:latin typeface="Times New Roman"/>
                <a:cs typeface="Times New Roman"/>
              </a:rPr>
              <a:t>.</a:t>
            </a:r>
            <a:r>
              <a:rPr sz="2650" i="1" dirty="0">
                <a:latin typeface="Times New Roman"/>
                <a:cs typeface="Times New Roman"/>
              </a:rPr>
              <a:t>I	</a:t>
            </a:r>
            <a:r>
              <a:rPr sz="2650" spc="-330" dirty="0">
                <a:latin typeface="Times New Roman"/>
                <a:cs typeface="Times New Roman"/>
              </a:rPr>
              <a:t>.</a:t>
            </a:r>
            <a:r>
              <a:rPr sz="2800" i="1" spc="-75" dirty="0">
                <a:latin typeface="Symbol"/>
                <a:cs typeface="Symbol"/>
              </a:rPr>
              <a:t></a:t>
            </a:r>
            <a:endParaRPr sz="28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58197" y="4499609"/>
            <a:ext cx="5601970" cy="0"/>
          </a:xfrm>
          <a:custGeom>
            <a:avLst/>
            <a:gdLst/>
            <a:ahLst/>
            <a:cxnLst/>
            <a:rect l="l" t="t" r="r" b="b"/>
            <a:pathLst>
              <a:path w="5601970">
                <a:moveTo>
                  <a:pt x="0" y="0"/>
                </a:moveTo>
                <a:lnTo>
                  <a:pt x="5601449" y="0"/>
                </a:lnTo>
              </a:path>
            </a:pathLst>
          </a:custGeom>
          <a:ln w="14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52579" y="4233696"/>
            <a:ext cx="655955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650" i="1" spc="-45" dirty="0">
                <a:latin typeface="Times New Roman"/>
                <a:cs typeface="Times New Roman"/>
              </a:rPr>
              <a:t>T</a:t>
            </a:r>
            <a:r>
              <a:rPr sz="2325" spc="-67" baseline="-23297" dirty="0">
                <a:latin typeface="Times New Roman"/>
                <a:cs typeface="Times New Roman"/>
              </a:rPr>
              <a:t>2</a:t>
            </a:r>
            <a:r>
              <a:rPr sz="2325" spc="187" baseline="-23297" dirty="0">
                <a:latin typeface="Times New Roman"/>
                <a:cs typeface="Times New Roman"/>
              </a:rPr>
              <a:t> </a:t>
            </a:r>
            <a:r>
              <a:rPr sz="2650" spc="5" dirty="0">
                <a:latin typeface="Symbol"/>
                <a:cs typeface="Symbol"/>
              </a:rPr>
              <a:t></a:t>
            </a:r>
            <a:endParaRPr sz="26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37608" y="3508612"/>
            <a:ext cx="5643880" cy="94996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535305">
              <a:lnSpc>
                <a:spcPct val="100000"/>
              </a:lnSpc>
              <a:spcBef>
                <a:spcPts val="455"/>
              </a:spcBef>
            </a:pPr>
            <a:r>
              <a:rPr sz="2650" i="1" spc="5" dirty="0">
                <a:latin typeface="Times New Roman"/>
                <a:cs typeface="Times New Roman"/>
              </a:rPr>
              <a:t>L</a:t>
            </a:r>
            <a:endParaRPr sz="26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375"/>
              </a:spcBef>
            </a:pPr>
            <a:r>
              <a:rPr sz="2650" spc="-55" dirty="0">
                <a:latin typeface="Times New Roman"/>
                <a:cs typeface="Times New Roman"/>
              </a:rPr>
              <a:t>(11,5</a:t>
            </a:r>
            <a:r>
              <a:rPr sz="2650" i="1" spc="-55" dirty="0">
                <a:latin typeface="Times New Roman"/>
                <a:cs typeface="Times New Roman"/>
              </a:rPr>
              <a:t>x</a:t>
            </a:r>
            <a:r>
              <a:rPr sz="2650" spc="-55" dirty="0">
                <a:latin typeface="Times New Roman"/>
                <a:cs typeface="Times New Roman"/>
              </a:rPr>
              <a:t>10</a:t>
            </a:r>
            <a:r>
              <a:rPr sz="2325" spc="-82" baseline="43010" dirty="0">
                <a:latin typeface="Times New Roman"/>
                <a:cs typeface="Times New Roman"/>
              </a:rPr>
              <a:t>6 </a:t>
            </a:r>
            <a:r>
              <a:rPr sz="2650" spc="-35" dirty="0">
                <a:latin typeface="Times New Roman"/>
                <a:cs typeface="Times New Roman"/>
              </a:rPr>
              <a:t>).(1,94</a:t>
            </a:r>
            <a:r>
              <a:rPr sz="2650" i="1" spc="-35" dirty="0">
                <a:latin typeface="Times New Roman"/>
                <a:cs typeface="Times New Roman"/>
              </a:rPr>
              <a:t>x</a:t>
            </a:r>
            <a:r>
              <a:rPr sz="2650" spc="-35" dirty="0">
                <a:latin typeface="Times New Roman"/>
                <a:cs typeface="Times New Roman"/>
              </a:rPr>
              <a:t>10</a:t>
            </a:r>
            <a:r>
              <a:rPr sz="2325" spc="-52" baseline="43010" dirty="0">
                <a:latin typeface="Symbol"/>
                <a:cs typeface="Symbol"/>
              </a:rPr>
              <a:t></a:t>
            </a:r>
            <a:r>
              <a:rPr sz="2325" spc="-52" baseline="43010" dirty="0">
                <a:latin typeface="Times New Roman"/>
                <a:cs typeface="Times New Roman"/>
              </a:rPr>
              <a:t>7 </a:t>
            </a:r>
            <a:r>
              <a:rPr sz="2650" dirty="0">
                <a:latin typeface="Times New Roman"/>
                <a:cs typeface="Times New Roman"/>
              </a:rPr>
              <a:t>).(2,5</a:t>
            </a:r>
            <a:r>
              <a:rPr sz="2325" i="1" baseline="43010" dirty="0">
                <a:latin typeface="Times New Roman"/>
                <a:cs typeface="Times New Roman"/>
              </a:rPr>
              <a:t>o </a:t>
            </a:r>
            <a:r>
              <a:rPr sz="2650" spc="-40" dirty="0">
                <a:latin typeface="Times New Roman"/>
                <a:cs typeface="Times New Roman"/>
              </a:rPr>
              <a:t>)(</a:t>
            </a:r>
            <a:r>
              <a:rPr sz="2800" i="1" spc="-40" dirty="0">
                <a:latin typeface="Symbol"/>
                <a:cs typeface="Symbol"/>
              </a:rPr>
              <a:t></a:t>
            </a:r>
            <a:r>
              <a:rPr sz="2650" i="1" spc="-40" dirty="0">
                <a:latin typeface="Times New Roman"/>
                <a:cs typeface="Times New Roman"/>
              </a:rPr>
              <a:t>rad </a:t>
            </a:r>
            <a:r>
              <a:rPr sz="2650" spc="55" dirty="0">
                <a:latin typeface="Times New Roman"/>
                <a:cs typeface="Times New Roman"/>
              </a:rPr>
              <a:t>/180</a:t>
            </a:r>
            <a:r>
              <a:rPr sz="2325" i="1" spc="82" baseline="43010" dirty="0">
                <a:latin typeface="Times New Roman"/>
                <a:cs typeface="Times New Roman"/>
              </a:rPr>
              <a:t>o</a:t>
            </a:r>
            <a:r>
              <a:rPr sz="2325" i="1" spc="-67" baseline="43010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74839" y="46352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4000" y="857250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843149" y="4495824"/>
            <a:ext cx="410845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50" spc="-250" dirty="0">
                <a:latin typeface="Times New Roman"/>
                <a:cs typeface="Times New Roman"/>
              </a:rPr>
              <a:t>1</a:t>
            </a:r>
            <a:r>
              <a:rPr sz="2650" spc="-45" dirty="0">
                <a:latin typeface="Times New Roman"/>
                <a:cs typeface="Times New Roman"/>
              </a:rPr>
              <a:t>,</a:t>
            </a:r>
            <a:r>
              <a:rPr sz="2650" dirty="0">
                <a:latin typeface="Times New Roman"/>
                <a:cs typeface="Times New Roman"/>
              </a:rPr>
              <a:t>5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74839" y="6349746"/>
            <a:ext cx="9144000" cy="857250"/>
          </a:xfrm>
          <a:custGeom>
            <a:avLst/>
            <a:gdLst/>
            <a:ahLst/>
            <a:cxnLst/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197995" y="4981218"/>
            <a:ext cx="7265670" cy="1457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92430">
              <a:lnSpc>
                <a:spcPct val="100000"/>
              </a:lnSpc>
              <a:spcBef>
                <a:spcPts val="110"/>
              </a:spcBef>
            </a:pPr>
            <a:r>
              <a:rPr sz="2650" i="1" spc="-45" dirty="0">
                <a:latin typeface="Times New Roman"/>
                <a:cs typeface="Times New Roman"/>
              </a:rPr>
              <a:t>T</a:t>
            </a:r>
            <a:r>
              <a:rPr sz="2325" spc="-67" baseline="-23297" dirty="0">
                <a:latin typeface="Times New Roman"/>
                <a:cs typeface="Times New Roman"/>
              </a:rPr>
              <a:t>2</a:t>
            </a:r>
            <a:r>
              <a:rPr sz="2325" spc="442" baseline="-23297" dirty="0">
                <a:latin typeface="Times New Roman"/>
                <a:cs typeface="Times New Roman"/>
              </a:rPr>
              <a:t> </a:t>
            </a:r>
            <a:r>
              <a:rPr sz="2650" spc="5" dirty="0">
                <a:latin typeface="Symbol"/>
                <a:cs typeface="Symbol"/>
              </a:rPr>
              <a:t></a:t>
            </a:r>
            <a:r>
              <a:rPr sz="2650" spc="-155" dirty="0">
                <a:latin typeface="Times New Roman"/>
                <a:cs typeface="Times New Roman"/>
              </a:rPr>
              <a:t> </a:t>
            </a:r>
            <a:r>
              <a:rPr sz="2650" dirty="0">
                <a:latin typeface="Times New Roman"/>
                <a:cs typeface="Times New Roman"/>
              </a:rPr>
              <a:t>0,094.</a:t>
            </a:r>
            <a:r>
              <a:rPr sz="2650" i="1" dirty="0">
                <a:latin typeface="Times New Roman"/>
                <a:cs typeface="Times New Roman"/>
              </a:rPr>
              <a:t>Nm</a:t>
            </a:r>
            <a:endParaRPr sz="2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9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sz="2000" spc="-5" dirty="0">
                <a:latin typeface="Arial"/>
                <a:cs typeface="Arial"/>
              </a:rPr>
              <a:t>Jadi </a:t>
            </a:r>
            <a:r>
              <a:rPr sz="2000" spc="-10" dirty="0">
                <a:latin typeface="Arial"/>
                <a:cs typeface="Arial"/>
              </a:rPr>
              <a:t>yang menentukan adalah </a:t>
            </a:r>
            <a:r>
              <a:rPr sz="2000" spc="-5" dirty="0">
                <a:latin typeface="Arial"/>
                <a:cs typeface="Arial"/>
              </a:rPr>
              <a:t>nilai terkecil, yaitu </a:t>
            </a:r>
            <a:r>
              <a:rPr sz="2000" i="1" spc="-5" dirty="0">
                <a:latin typeface="Arial"/>
                <a:cs typeface="Arial"/>
              </a:rPr>
              <a:t>T </a:t>
            </a:r>
            <a:r>
              <a:rPr sz="2000" spc="-5" dirty="0">
                <a:latin typeface="Arial"/>
                <a:cs typeface="Arial"/>
              </a:rPr>
              <a:t>= 0,0621</a:t>
            </a:r>
            <a:r>
              <a:rPr sz="2000" spc="5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Nm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13"/>
          <p:cNvSpPr txBox="1"/>
          <p:nvPr/>
        </p:nvSpPr>
        <p:spPr>
          <a:xfrm flipH="1">
            <a:off x="3060700" y="1774703"/>
            <a:ext cx="390071" cy="40652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50" i="1" spc="-55" dirty="0">
                <a:latin typeface="Symbol"/>
                <a:cs typeface="Symbol"/>
              </a:rPr>
              <a:t></a:t>
            </a:r>
            <a:endParaRPr sz="2550" dirty="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521</Words>
  <Application>Microsoft Office PowerPoint</Application>
  <PresentationFormat>Custom</PresentationFormat>
  <Paragraphs>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Office Theme</vt:lpstr>
      <vt:lpstr>Torsi</vt:lpstr>
      <vt:lpstr>PowerPoint Presentation</vt:lpstr>
      <vt:lpstr>Momen Inersia Polar</vt:lpstr>
      <vt:lpstr>Torsi Tegangan Geser</vt:lpstr>
      <vt:lpstr>PowerPoint Presentation</vt:lpstr>
      <vt:lpstr>Regangan Geser</vt:lpstr>
      <vt:lpstr>PowerPoint Presentation</vt:lpstr>
      <vt:lpstr>Sudut Puntir</vt:lpstr>
      <vt:lpstr>Kekakuan torsional batang, yaitu torsi yang diperlukan untuk menghasilkan</vt:lpstr>
      <vt:lpstr>Contoh Soal dan Pembahasan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Torsi.ppt [Compatibility Mode]</dc:title>
  <dc:creator>Acer</dc:creator>
  <cp:lastModifiedBy>Mr.Luqman</cp:lastModifiedBy>
  <cp:revision>4</cp:revision>
  <dcterms:created xsi:type="dcterms:W3CDTF">2020-04-22T02:37:26Z</dcterms:created>
  <dcterms:modified xsi:type="dcterms:W3CDTF">2020-04-22T03:18:43Z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2014-02-01T00:00:00Z</vt:filetime>
  </property>
  <property fmtid="{D5CDD505-2E9C-101B-9397-08002B2CF9AE}" pid="3" name="Creator">
    <vt:lpwstr>PScript5.dll Version 5.2</vt:lpwstr>
  </property>
  <property fmtid="{D5CDD505-2E9C-101B-9397-08002B2CF9AE}" pid="4" name="LastSaved">
    <vt:filetime>2020-04-22T00:00:00Z</vt:filetime>
  </property>
</Properties>
</file>