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9" r:id="rId5"/>
    <p:sldId id="260" r:id="rId6"/>
    <p:sldId id="261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263" r:id="rId16"/>
    <p:sldId id="264" r:id="rId17"/>
    <p:sldId id="265" r:id="rId18"/>
    <p:sldId id="258" r:id="rId19"/>
    <p:sldId id="266" r:id="rId20"/>
    <p:sldId id="267" r:id="rId21"/>
    <p:sldId id="268" r:id="rId22"/>
    <p:sldId id="269" r:id="rId23"/>
    <p:sldId id="270" r:id="rId24"/>
    <p:sldId id="272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1" r:id="rId42"/>
    <p:sldId id="280" r:id="rId43"/>
    <p:sldId id="282" r:id="rId44"/>
    <p:sldId id="283" r:id="rId45"/>
    <p:sldId id="284" r:id="rId46"/>
    <p:sldId id="285" r:id="rId47"/>
    <p:sldId id="286" r:id="rId48"/>
    <p:sldId id="289" r:id="rId49"/>
    <p:sldId id="290" r:id="rId50"/>
    <p:sldId id="291" r:id="rId51"/>
    <p:sldId id="292" r:id="rId52"/>
    <p:sldId id="287" r:id="rId53"/>
    <p:sldId id="293" r:id="rId54"/>
    <p:sldId id="288" r:id="rId55"/>
    <p:sldId id="294" r:id="rId56"/>
    <p:sldId id="295" r:id="rId57"/>
    <p:sldId id="296" r:id="rId58"/>
    <p:sldId id="297" r:id="rId59"/>
    <p:sldId id="298" r:id="rId6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5847655"/>
            <a:ext cx="43924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 err="1">
                <a:latin typeface="Arial" pitchFamily="34" charset="0"/>
                <a:cs typeface="Arial" pitchFamily="34" charset="0"/>
              </a:rPr>
              <a:t>Pertemuan</a:t>
            </a:r>
            <a:r>
              <a:rPr kumimoji="0" lang="en-US" altLang="ko-KR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en-US" altLang="ko-KR" sz="1200" b="1" dirty="0" err="1">
                <a:latin typeface="Arial" pitchFamily="34" charset="0"/>
                <a:cs typeface="Arial" pitchFamily="34" charset="0"/>
              </a:rPr>
              <a:t>ke</a:t>
            </a:r>
            <a:r>
              <a:rPr kumimoji="0" lang="en-US" altLang="ko-KR" sz="1200" b="1" dirty="0">
                <a:latin typeface="Arial" pitchFamily="34" charset="0"/>
                <a:cs typeface="Arial" pitchFamily="34" charset="0"/>
              </a:rPr>
              <a:t> 6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79512" y="4815442"/>
            <a:ext cx="43924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32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DESAIN </a:t>
            </a:r>
          </a:p>
          <a:p>
            <a:r>
              <a:rPr lang="en-US" altLang="ko-KR" sz="3200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ANALISIS TUGAS</a:t>
            </a:r>
          </a:p>
        </p:txBody>
      </p:sp>
      <p:sp>
        <p:nvSpPr>
          <p:cNvPr id="7" name="TextBox 6">
            <a:hlinkClick r:id="rId2"/>
          </p:cNvPr>
          <p:cNvSpPr txBox="1"/>
          <p:nvPr/>
        </p:nvSpPr>
        <p:spPr>
          <a:xfrm>
            <a:off x="179512" y="6597932"/>
            <a:ext cx="89644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397" y="260648"/>
            <a:ext cx="1301512" cy="32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1. </a:t>
            </a:r>
            <a:r>
              <a:rPr lang="en-US" altLang="ko-KR" sz="3600" dirty="0" err="1"/>
              <a:t>Prinsip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b="1" dirty="0"/>
              <a:t>Desain</a:t>
            </a:r>
            <a:r>
              <a:rPr lang="id-ID" sz="2400" dirty="0"/>
              <a:t> biasa diterjemahkan sebagai seni terapan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</a:t>
            </a:r>
            <a:r>
              <a:rPr lang="en-US" sz="2400" dirty="0"/>
              <a:t>a</a:t>
            </a:r>
            <a:r>
              <a:rPr lang="id-ID" sz="2400" dirty="0"/>
              <a:t>n berbagai pencapaian kreatif lainnya. 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/>
              <a:t>Dalam sebuah kalimat, kata “desain” bisa digunakan baik sebagai </a:t>
            </a:r>
            <a:r>
              <a:rPr lang="id-ID" sz="2400" i="1" dirty="0"/>
              <a:t>kata benda</a:t>
            </a:r>
            <a:r>
              <a:rPr lang="id-ID" sz="2400" dirty="0"/>
              <a:t> maupun</a:t>
            </a:r>
            <a:r>
              <a:rPr lang="id-ID" sz="2400" i="1" dirty="0"/>
              <a:t> kata kerja</a:t>
            </a:r>
            <a:r>
              <a:rPr lang="id-ID" sz="2400" dirty="0"/>
              <a:t>. </a:t>
            </a:r>
            <a:endParaRPr lang="en-US" sz="2400" dirty="0"/>
          </a:p>
          <a:p>
            <a:r>
              <a:rPr lang="en-US" sz="2400" b="1" dirty="0"/>
              <a:t>   </a:t>
            </a:r>
            <a:r>
              <a:rPr lang="id-ID" sz="2400" b="1" dirty="0"/>
              <a:t>Sebagai kata kerja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d-ID" sz="2400" dirty="0"/>
              <a:t>“desain” memiliki arti “proses untuk membuat dan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menciptakan obyek baru”. </a:t>
            </a:r>
            <a:endParaRPr lang="ko-KR" alt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1. </a:t>
            </a:r>
            <a:r>
              <a:rPr lang="en-US" altLang="ko-KR" sz="3600" dirty="0" err="1"/>
              <a:t>Prinsip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id-ID" sz="2400" b="1" dirty="0"/>
              <a:t>Sebagai kata benda</a:t>
            </a:r>
            <a:endParaRPr lang="en-US" sz="2400" b="1" dirty="0"/>
          </a:p>
          <a:p>
            <a:r>
              <a:rPr lang="id-ID" sz="2400" dirty="0"/>
              <a:t>“desain” digunakan untuk menyebut hasil akhir dari sebuah proses kreatif, baik itu berwujud sebuah rencana, proposal, atau berbentuk obyek nyata</a:t>
            </a:r>
            <a:endParaRPr lang="ko-KR" alt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52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1. </a:t>
            </a:r>
            <a:r>
              <a:rPr lang="en-US" altLang="ko-KR" sz="3600" dirty="0" err="1"/>
              <a:t>Prinsip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4248472"/>
          </a:xfrm>
        </p:spPr>
        <p:txBody>
          <a:bodyPr/>
          <a:lstStyle/>
          <a:p>
            <a:r>
              <a:rPr lang="id-ID" sz="2400" dirty="0"/>
              <a:t>Proses desain pada umumnya memperhitungkan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aspek fungsi,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estetik</a:t>
            </a:r>
            <a:r>
              <a:rPr lang="en-US" sz="2400" dirty="0"/>
              <a:t>a (</a:t>
            </a:r>
            <a:r>
              <a:rPr lang="en-US" sz="2400" dirty="0" err="1"/>
              <a:t>keindahan</a:t>
            </a:r>
            <a:r>
              <a:rPr lang="en-US" sz="2400" dirty="0"/>
              <a:t>)</a:t>
            </a:r>
            <a:r>
              <a:rPr lang="id-ID" sz="2400" dirty="0"/>
              <a:t> dan </a:t>
            </a:r>
            <a:endParaRPr lang="en-US" sz="2400" dirty="0"/>
          </a:p>
          <a:p>
            <a:r>
              <a:rPr lang="id-ID" sz="2400" dirty="0"/>
              <a:t>berbagai macam aspek lainnya, yang datanya </a:t>
            </a:r>
            <a:endParaRPr lang="en-US" sz="2400" dirty="0"/>
          </a:p>
          <a:p>
            <a:r>
              <a:rPr lang="id-ID" sz="2400" dirty="0"/>
              <a:t>didapatkan dari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riset,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pemikiran,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brainstorming, maupun dari desain yang sudah </a:t>
            </a:r>
            <a:r>
              <a:rPr lang="en-US" sz="2400" dirty="0"/>
              <a:t> </a:t>
            </a:r>
          </a:p>
          <a:p>
            <a:r>
              <a:rPr lang="en-US" sz="2400" dirty="0"/>
              <a:t>         </a:t>
            </a:r>
            <a:r>
              <a:rPr lang="id-ID" sz="2400" dirty="0"/>
              <a:t>ada sebelumnya. </a:t>
            </a:r>
          </a:p>
        </p:txBody>
      </p:sp>
    </p:spTree>
    <p:extLst>
      <p:ext uri="{BB962C8B-B14F-4D97-AF65-F5344CB8AC3E}">
        <p14:creationId xmlns:p14="http://schemas.microsoft.com/office/powerpoint/2010/main" val="2861386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1. </a:t>
            </a:r>
            <a:r>
              <a:rPr lang="en-US" altLang="ko-KR" sz="3600" dirty="0" err="1"/>
              <a:t>Prinsip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id-ID" sz="2400" dirty="0"/>
              <a:t>Akhir-akhir ini, proses (secara umum) juga dianggap </a:t>
            </a:r>
            <a:endParaRPr lang="en-US" sz="2400" dirty="0"/>
          </a:p>
          <a:p>
            <a:r>
              <a:rPr lang="id-ID" sz="2400" dirty="0"/>
              <a:t>sebagai produk dari desain, sehingga muncul istilah </a:t>
            </a:r>
            <a:endParaRPr lang="en-US" sz="2400" dirty="0"/>
          </a:p>
          <a:p>
            <a:r>
              <a:rPr lang="id-ID" sz="2400" dirty="0"/>
              <a:t>“perancangan proses”. </a:t>
            </a:r>
            <a:endParaRPr lang="en-US" sz="2400" dirty="0"/>
          </a:p>
          <a:p>
            <a:r>
              <a:rPr lang="id-ID" sz="2400" dirty="0"/>
              <a:t>Salah satu contoh dari perancangan proses adalah </a:t>
            </a:r>
            <a:endParaRPr lang="en-US" sz="2400" dirty="0"/>
          </a:p>
          <a:p>
            <a:r>
              <a:rPr lang="id-ID" sz="2400" dirty="0"/>
              <a:t>perancangan proses dalam industri kimia.</a:t>
            </a:r>
          </a:p>
        </p:txBody>
      </p:sp>
    </p:spTree>
    <p:extLst>
      <p:ext uri="{BB962C8B-B14F-4D97-AF65-F5344CB8AC3E}">
        <p14:creationId xmlns:p14="http://schemas.microsoft.com/office/powerpoint/2010/main" val="1788349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1. </a:t>
            </a:r>
            <a:r>
              <a:rPr lang="en-US" altLang="ko-KR" sz="3600" dirty="0" err="1"/>
              <a:t>Prinsip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Ada 4 </a:t>
            </a:r>
            <a:r>
              <a:rPr lang="en-US" sz="3200" b="1" dirty="0" err="1"/>
              <a:t>prinsip</a:t>
            </a:r>
            <a:r>
              <a:rPr lang="en-US" sz="3200" b="1" dirty="0"/>
              <a:t> </a:t>
            </a:r>
            <a:r>
              <a:rPr lang="en-US" sz="3200" b="1" dirty="0" err="1"/>
              <a:t>membuat</a:t>
            </a:r>
            <a:r>
              <a:rPr lang="en-US" sz="3200" b="1" dirty="0"/>
              <a:t> </a:t>
            </a:r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Keseimbangan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Irama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Penekanan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Kesatuan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6791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1. </a:t>
            </a:r>
            <a:r>
              <a:rPr lang="en-US" altLang="ko-KR" sz="3600" dirty="0" err="1"/>
              <a:t>Prinsip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Ada 4 </a:t>
            </a:r>
            <a:r>
              <a:rPr lang="en-US" sz="3200" b="1" dirty="0" err="1"/>
              <a:t>prinsip</a:t>
            </a:r>
            <a:r>
              <a:rPr lang="en-US" sz="3200" b="1" dirty="0"/>
              <a:t> </a:t>
            </a:r>
            <a:r>
              <a:rPr lang="en-US" sz="3200" b="1" dirty="0" err="1"/>
              <a:t>membuat</a:t>
            </a:r>
            <a:r>
              <a:rPr lang="en-US" sz="3200" b="1" dirty="0"/>
              <a:t> </a:t>
            </a:r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3024336" cy="36004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FF0000"/>
                </a:solidFill>
              </a:rPr>
              <a:t>Keseimbangan</a:t>
            </a:r>
            <a:endParaRPr lang="en-US" sz="2400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Irama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Penekanan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Kesatuan</a:t>
            </a:r>
            <a:endParaRPr lang="en-US" sz="2400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3347864" y="2276872"/>
            <a:ext cx="5349280" cy="3600400"/>
          </a:xfrm>
          <a:prstGeom prst="rect">
            <a:avLst/>
          </a:prstGeom>
        </p:spPr>
        <p:txBody>
          <a:bodyPr lIns="396000" anchor="t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Setiap elemen pada susunan visual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berat yang telah ditentukan oleh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ukurannya, kegelapan atau keringana</a:t>
            </a:r>
            <a:r>
              <a:rPr lang="en-US" sz="2000" dirty="0"/>
              <a:t>n</a:t>
            </a:r>
            <a:r>
              <a:rPr lang="id-ID" sz="2000" dirty="0"/>
              <a:t>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dan ketebalan dari baris. 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Ada dua pendekatan dasar untuk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menyeimbangkan. </a:t>
            </a:r>
            <a:endParaRPr lang="en-US" sz="2000" dirty="0"/>
          </a:p>
          <a:p>
            <a:r>
              <a:rPr lang="en-US" sz="2000" b="1" dirty="0"/>
              <a:t>    </a:t>
            </a:r>
            <a:r>
              <a:rPr lang="id-ID" sz="2000" b="1" dirty="0"/>
              <a:t>Yang pertama </a:t>
            </a:r>
            <a:r>
              <a:rPr lang="id-ID" sz="2000" dirty="0"/>
              <a:t>adalah keseimbangan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simetris yang merupakan susunan dari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elemen agar merata ke kiri dan ke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kanan dari pusat.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4195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1. </a:t>
            </a:r>
            <a:r>
              <a:rPr lang="en-US" altLang="ko-KR" sz="3600" dirty="0" err="1"/>
              <a:t>Prinsip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Ada 4 </a:t>
            </a:r>
            <a:r>
              <a:rPr lang="en-US" sz="3200" b="1" dirty="0" err="1"/>
              <a:t>prinsip</a:t>
            </a:r>
            <a:r>
              <a:rPr lang="en-US" sz="3200" b="1" dirty="0"/>
              <a:t> </a:t>
            </a:r>
            <a:r>
              <a:rPr lang="en-US" sz="3200" b="1" dirty="0" err="1"/>
              <a:t>membuat</a:t>
            </a:r>
            <a:r>
              <a:rPr lang="en-US" sz="3200" b="1" dirty="0"/>
              <a:t> </a:t>
            </a:r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3024336" cy="36004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FF0000"/>
                </a:solidFill>
              </a:rPr>
              <a:t>Keseimbangan</a:t>
            </a:r>
            <a:endParaRPr lang="en-US" sz="2400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Irama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Penekanan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Kesatuan</a:t>
            </a:r>
            <a:endParaRPr lang="en-US" sz="2400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3347864" y="2276872"/>
            <a:ext cx="5349280" cy="3600400"/>
          </a:xfrm>
          <a:prstGeom prst="rect">
            <a:avLst/>
          </a:prstGeom>
        </p:spPr>
        <p:txBody>
          <a:bodyPr lIns="396000" anchor="t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b="1" dirty="0"/>
              <a:t>Yang kedua </a:t>
            </a:r>
            <a:r>
              <a:rPr lang="id-ID" sz="2000" dirty="0"/>
              <a:t>adalah keseimbangan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asimetris yang merupakan pengaturan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yang berbeda dengan berat benda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yang sama di setiap sisi halaman.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Warna, nilai, ukuran, bentuk, dan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tekstur dapat digunakan sebagai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unsur balancing.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9241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1. </a:t>
            </a:r>
            <a:r>
              <a:rPr lang="en-US" altLang="ko-KR" sz="3600" dirty="0" err="1"/>
              <a:t>Prinsip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Ada 4 </a:t>
            </a:r>
            <a:r>
              <a:rPr lang="en-US" sz="3200" b="1" dirty="0" err="1"/>
              <a:t>prinsip</a:t>
            </a:r>
            <a:r>
              <a:rPr lang="en-US" sz="3200" b="1" dirty="0"/>
              <a:t> </a:t>
            </a:r>
            <a:r>
              <a:rPr lang="en-US" sz="3200" b="1" dirty="0" err="1"/>
              <a:t>membuat</a:t>
            </a:r>
            <a:r>
              <a:rPr lang="en-US" sz="3200" b="1" dirty="0"/>
              <a:t> </a:t>
            </a:r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3024336" cy="36004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Keseimbangan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FF0000"/>
                </a:solidFill>
              </a:rPr>
              <a:t>Irama</a:t>
            </a:r>
            <a:endParaRPr lang="en-US" sz="2400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Penekanan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Kesatuan</a:t>
            </a:r>
            <a:endParaRPr lang="en-US" sz="2400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3347864" y="2276872"/>
            <a:ext cx="5349280" cy="3600400"/>
          </a:xfrm>
          <a:prstGeom prst="rect">
            <a:avLst/>
          </a:prstGeom>
        </p:spPr>
        <p:txBody>
          <a:bodyPr lIns="396000" anchor="t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adalah pola berulang yang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dibuat oleh unsur-unsur yang berbeda</a:t>
            </a:r>
            <a:r>
              <a:rPr lang="en-US" sz="2000" dirty="0"/>
              <a:t>   </a:t>
            </a:r>
          </a:p>
          <a:p>
            <a:r>
              <a:rPr lang="en-US" sz="2000" dirty="0"/>
              <a:t>    </a:t>
            </a:r>
            <a:r>
              <a:rPr lang="id-ID" sz="2000" dirty="0"/>
              <a:t>-beda. 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Pengulangan (mengulangi unsur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serupa dalam cara yang konsisten)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dan variasi (perubahan dalam bentuk,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ukuran, posisi atau elemen) adalah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kunci untuk visual ritme.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64259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1. </a:t>
            </a:r>
            <a:r>
              <a:rPr lang="en-US" altLang="ko-KR" sz="3600" dirty="0" err="1"/>
              <a:t>Prinsip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Ada 4 </a:t>
            </a:r>
            <a:r>
              <a:rPr lang="en-US" sz="3200" b="1" dirty="0" err="1"/>
              <a:t>prinsip</a:t>
            </a:r>
            <a:r>
              <a:rPr lang="en-US" sz="3200" b="1" dirty="0"/>
              <a:t> </a:t>
            </a:r>
            <a:r>
              <a:rPr lang="en-US" sz="3200" b="1" dirty="0" err="1"/>
              <a:t>membuat</a:t>
            </a:r>
            <a:r>
              <a:rPr lang="en-US" sz="3200" b="1" dirty="0"/>
              <a:t> </a:t>
            </a:r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3024336" cy="36004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Keseimbangan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FF0000"/>
                </a:solidFill>
              </a:rPr>
              <a:t>Irama</a:t>
            </a:r>
            <a:endParaRPr lang="en-US" sz="2400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Penekanan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Kesatuan</a:t>
            </a:r>
            <a:endParaRPr lang="en-US" sz="2400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3347864" y="2276872"/>
            <a:ext cx="5349280" cy="3600400"/>
          </a:xfrm>
          <a:prstGeom prst="rect">
            <a:avLst/>
          </a:prstGeom>
        </p:spPr>
        <p:txBody>
          <a:bodyPr lIns="396000" anchor="t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Menempatkan elemen dalam sebuah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layout secara berkala membuat halus,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dan bahkan ritme yang tenang, santai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moods. 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Sudden perubahan pada ukuran dan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jarak antara unsur membuat cepat,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ritme hidup dan suasana hati yang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menyenangkan.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67688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1. </a:t>
            </a:r>
            <a:r>
              <a:rPr lang="en-US" altLang="ko-KR" sz="3600" dirty="0" err="1"/>
              <a:t>Prinsip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Ada 4 </a:t>
            </a:r>
            <a:r>
              <a:rPr lang="en-US" sz="3200" b="1" dirty="0" err="1"/>
              <a:t>prinsip</a:t>
            </a:r>
            <a:r>
              <a:rPr lang="en-US" sz="3200" b="1" dirty="0"/>
              <a:t> </a:t>
            </a:r>
            <a:r>
              <a:rPr lang="en-US" sz="3200" b="1" dirty="0" err="1"/>
              <a:t>membuat</a:t>
            </a:r>
            <a:r>
              <a:rPr lang="en-US" sz="3200" b="1" dirty="0"/>
              <a:t> </a:t>
            </a:r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3024336" cy="36004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Keseimbangan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Irama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FF0000"/>
                </a:solidFill>
              </a:rPr>
              <a:t>Penekanan</a:t>
            </a:r>
            <a:endParaRPr lang="en-US" sz="2400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Kesatuan</a:t>
            </a:r>
            <a:endParaRPr lang="en-US" sz="2400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3347864" y="2276872"/>
            <a:ext cx="5349280" cy="3600400"/>
          </a:xfrm>
          <a:prstGeom prst="rect">
            <a:avLst/>
          </a:prstGeom>
        </p:spPr>
        <p:txBody>
          <a:bodyPr lIns="396000" anchor="t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Penekanan yang berdiri atau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mendapat perhatian pertama. 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Tata letak setiap kebutuhan yang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penting untuk menarik para pembaca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mata ke bagian penting dari tata leta</a:t>
            </a:r>
            <a:r>
              <a:rPr lang="en-US" sz="2000" dirty="0"/>
              <a:t>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Terlalu banyak fokus poin kekalahan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tujuan. 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Umumnya, yang penting dibuat ketika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salah satu unsur yang berbeda dari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yang lainnya.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23225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1. </a:t>
            </a:r>
            <a:r>
              <a:rPr lang="en-US" altLang="ko-KR" sz="3600" dirty="0" err="1"/>
              <a:t>Prinsip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Ada 4 </a:t>
            </a:r>
            <a:r>
              <a:rPr lang="en-US" sz="3200" b="1" dirty="0" err="1"/>
              <a:t>prinsip</a:t>
            </a:r>
            <a:r>
              <a:rPr lang="en-US" sz="3200" b="1" dirty="0"/>
              <a:t> </a:t>
            </a:r>
            <a:r>
              <a:rPr lang="en-US" sz="3200" b="1" dirty="0" err="1"/>
              <a:t>membuat</a:t>
            </a:r>
            <a:r>
              <a:rPr lang="en-US" sz="3200" b="1" dirty="0"/>
              <a:t> </a:t>
            </a:r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3024336" cy="36004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Keseimbangan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Irama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Penekanan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FF0000"/>
                </a:solidFill>
              </a:rPr>
              <a:t>Kesatuan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3347864" y="2276872"/>
            <a:ext cx="5349280" cy="3600400"/>
          </a:xfrm>
          <a:prstGeom prst="rect">
            <a:avLst/>
          </a:prstGeom>
        </p:spPr>
        <p:txBody>
          <a:bodyPr lIns="396000" anchor="t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Kesatuan membantu semua elemen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seperti milik mereka bersama. 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Pembaca harus visual cues untuk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memberitahu mereka </a:t>
            </a:r>
            <a:r>
              <a:rPr lang="id-ID" sz="2000" i="1" dirty="0"/>
              <a:t>tahu potong </a:t>
            </a:r>
            <a:endParaRPr lang="en-US" sz="2000" i="1" dirty="0"/>
          </a:p>
          <a:p>
            <a:r>
              <a:rPr lang="en-US" sz="2000" dirty="0"/>
              <a:t>    </a:t>
            </a:r>
            <a:r>
              <a:rPr lang="id-ID" sz="2000" dirty="0"/>
              <a:t>merupakan salah satu unit-teks,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headline, foto, gambar, dan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keterangan.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38219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1. </a:t>
            </a:r>
            <a:r>
              <a:rPr lang="en-US" altLang="ko-KR" sz="3600" dirty="0" err="1"/>
              <a:t>Prinsip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Ada 4 </a:t>
            </a:r>
            <a:r>
              <a:rPr lang="en-US" sz="3200" b="1" dirty="0" err="1"/>
              <a:t>prinsip</a:t>
            </a:r>
            <a:r>
              <a:rPr lang="en-US" sz="3200" b="1" dirty="0"/>
              <a:t> </a:t>
            </a:r>
            <a:r>
              <a:rPr lang="en-US" sz="3200" b="1" dirty="0" err="1"/>
              <a:t>membuat</a:t>
            </a:r>
            <a:r>
              <a:rPr lang="en-US" sz="3200" b="1" dirty="0"/>
              <a:t> </a:t>
            </a:r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3024336" cy="36004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Keseimbangan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Irama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Penekanan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FF0000"/>
                </a:solidFill>
              </a:rPr>
              <a:t>Kesatuan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3347864" y="2276872"/>
            <a:ext cx="5349280" cy="3600400"/>
          </a:xfrm>
          <a:prstGeom prst="rect">
            <a:avLst/>
          </a:prstGeom>
        </p:spPr>
        <p:txBody>
          <a:bodyPr lIns="396000" anchor="t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Menyatukan elemen elemen oleh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kelompok yang saling berdekatan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sehingga mereka terlihat seperti milik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mereka bersama. 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Ulangi warna, bentuk, dan tekstur. 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000" dirty="0"/>
              <a:t>Gunakan kotak (dengan struktur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halaman) untuk membuat kerangk</a:t>
            </a:r>
            <a:r>
              <a:rPr lang="en-US" sz="2000" dirty="0"/>
              <a:t>a</a:t>
            </a:r>
            <a:r>
              <a:rPr lang="id-ID" sz="2000" dirty="0"/>
              <a:t>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id-ID" sz="2000" dirty="0"/>
              <a:t>margin, kolom, jarak, dan 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id-ID" sz="2000" dirty="0"/>
              <a:t>proporsi.</a:t>
            </a:r>
            <a:endParaRPr lang="en-US" sz="2000" dirty="0"/>
          </a:p>
          <a:p>
            <a:r>
              <a:rPr lang="en-US" sz="2000" dirty="0"/>
              <a:t>    </a:t>
            </a:r>
            <a:r>
              <a:rPr lang="en-US" sz="2000" dirty="0" err="1"/>
              <a:t>contoh</a:t>
            </a:r>
            <a:r>
              <a:rPr lang="en-US" sz="2000" dirty="0"/>
              <a:t>: </a:t>
            </a:r>
            <a:r>
              <a:rPr lang="en-US" sz="2000" dirty="0" err="1"/>
              <a:t>kolom</a:t>
            </a:r>
            <a:r>
              <a:rPr lang="en-US" sz="2000" dirty="0"/>
              <a:t> k</a:t>
            </a:r>
            <a:r>
              <a:rPr lang="id-ID" sz="2000" dirty="0"/>
              <a:t>omentar pada website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04408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Ide </a:t>
            </a:r>
            <a:r>
              <a:rPr lang="en-US" altLang="ko-KR" dirty="0" err="1"/>
              <a:t>Membuat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Ide </a:t>
            </a:r>
            <a:r>
              <a:rPr lang="en-US" sz="3200" b="1" dirty="0" err="1"/>
              <a:t>membuat</a:t>
            </a:r>
            <a:r>
              <a:rPr lang="en-US" sz="3200" b="1" dirty="0"/>
              <a:t> </a:t>
            </a:r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id-ID" sz="2400" dirty="0"/>
              <a:t>Berawal dari minat sang desainer (perancang) untuk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memilih,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menciptakan,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ilustrasi baik berupa foto maupun tulisan </a:t>
            </a:r>
            <a:endParaRPr lang="en-US" sz="2400" dirty="0"/>
          </a:p>
          <a:p>
            <a:r>
              <a:rPr lang="id-ID" sz="2400" dirty="0"/>
              <a:t>dan </a:t>
            </a:r>
            <a:r>
              <a:rPr lang="en-US" sz="2400" dirty="0"/>
              <a:t>d</a:t>
            </a:r>
            <a:r>
              <a:rPr lang="id-ID" sz="2400" dirty="0"/>
              <a:t>igunakan untuk mempermudah user </a:t>
            </a:r>
            <a:endParaRPr lang="en-US" sz="2400" dirty="0"/>
          </a:p>
          <a:p>
            <a:r>
              <a:rPr lang="id-ID" sz="2400" dirty="0"/>
              <a:t>dalam mengkomunikasikan bentuk d</a:t>
            </a:r>
            <a:r>
              <a:rPr lang="en-US" sz="2400" dirty="0"/>
              <a:t>e</a:t>
            </a:r>
            <a:r>
              <a:rPr lang="id-ID" sz="2400" dirty="0"/>
              <a:t>sain kedalam </a:t>
            </a:r>
            <a:endParaRPr lang="en-US" sz="2400" dirty="0"/>
          </a:p>
          <a:p>
            <a:r>
              <a:rPr lang="id-ID" sz="2400" dirty="0"/>
              <a:t>sebuah gambar, tulisan dsb.</a:t>
            </a:r>
          </a:p>
        </p:txBody>
      </p:sp>
    </p:spTree>
    <p:extLst>
      <p:ext uri="{BB962C8B-B14F-4D97-AF65-F5344CB8AC3E}">
        <p14:creationId xmlns:p14="http://schemas.microsoft.com/office/powerpoint/2010/main" val="3320358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3. </a:t>
            </a:r>
            <a:r>
              <a:rPr lang="en-US" altLang="ko-KR" sz="3600" dirty="0" err="1"/>
              <a:t>Tantangan</a:t>
            </a:r>
            <a:r>
              <a:rPr lang="en-US" altLang="ko-KR" sz="3600" dirty="0"/>
              <a:t> </a:t>
            </a:r>
            <a:r>
              <a:rPr lang="en-US" altLang="ko-KR" sz="3600" dirty="0" err="1"/>
              <a:t>Membuat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 err="1"/>
              <a:t>Tantangan</a:t>
            </a:r>
            <a:r>
              <a:rPr lang="en-US" sz="3200" b="1" dirty="0"/>
              <a:t> </a:t>
            </a:r>
            <a:r>
              <a:rPr lang="en-US" sz="3200" b="1" dirty="0" err="1"/>
              <a:t>dalam</a:t>
            </a:r>
            <a:r>
              <a:rPr lang="en-US" sz="3200" b="1" dirty="0"/>
              <a:t> </a:t>
            </a:r>
            <a:r>
              <a:rPr lang="en-US" sz="3200" b="1" dirty="0" err="1"/>
              <a:t>membuat</a:t>
            </a:r>
            <a:r>
              <a:rPr lang="en-US" sz="3200" b="1" dirty="0"/>
              <a:t> </a:t>
            </a:r>
            <a:r>
              <a:rPr lang="en-US" sz="3200" b="1" dirty="0" err="1"/>
              <a:t>desain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Proses pembuatan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Metoda merancang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Produk yang dihasilkan (rancangan)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Serta disiplin ilmu yang digunakan (d</a:t>
            </a:r>
            <a:r>
              <a:rPr lang="en-US" sz="2400" dirty="0"/>
              <a:t>e</a:t>
            </a:r>
            <a:r>
              <a:rPr lang="id-ID" sz="2400" dirty="0"/>
              <a:t>sain)</a:t>
            </a:r>
          </a:p>
          <a:p>
            <a:r>
              <a:rPr lang="id-ID" sz="2400" dirty="0"/>
              <a:t> </a:t>
            </a:r>
          </a:p>
          <a:p>
            <a:r>
              <a:rPr lang="id-ID" sz="2400" dirty="0"/>
              <a:t>Contoh desain yang ada dalam kehidupan sehari-hari</a:t>
            </a:r>
            <a:r>
              <a:rPr lang="en-US" sz="2400" dirty="0"/>
              <a:t>:</a:t>
            </a:r>
            <a:endParaRPr lang="id-ID" sz="2400" dirty="0"/>
          </a:p>
          <a:p>
            <a:r>
              <a:rPr lang="id-ID" sz="2400" dirty="0"/>
              <a:t>Gambar, Animasi, Kartun dan lain sebagainya.</a:t>
            </a:r>
          </a:p>
        </p:txBody>
      </p:sp>
    </p:spTree>
    <p:extLst>
      <p:ext uri="{BB962C8B-B14F-4D97-AF65-F5344CB8AC3E}">
        <p14:creationId xmlns:p14="http://schemas.microsoft.com/office/powerpoint/2010/main" val="1961377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4. </a:t>
            </a:r>
            <a:r>
              <a:rPr lang="en-US" altLang="ko-KR" sz="3600" dirty="0" err="1"/>
              <a:t>Contoh</a:t>
            </a:r>
            <a:r>
              <a:rPr lang="en-US" altLang="ko-KR" sz="3600" dirty="0"/>
              <a:t> </a:t>
            </a:r>
            <a:r>
              <a:rPr lang="en-US" altLang="ko-KR" sz="3600" dirty="0" err="1"/>
              <a:t>Desain</a:t>
            </a:r>
            <a:endParaRPr lang="ko-KR" alt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err="1"/>
              <a:t>Contoh</a:t>
            </a:r>
            <a:r>
              <a:rPr lang="en-US" sz="2800" b="1" dirty="0"/>
              <a:t> </a:t>
            </a:r>
            <a:r>
              <a:rPr lang="en-US" sz="2800" b="1" dirty="0" err="1"/>
              <a:t>desain</a:t>
            </a:r>
            <a:r>
              <a:rPr lang="en-US" sz="2800" b="1" dirty="0"/>
              <a:t> </a:t>
            </a:r>
            <a:r>
              <a:rPr lang="en-US" sz="2800" b="1" dirty="0" err="1"/>
              <a:t>dalam</a:t>
            </a:r>
            <a:r>
              <a:rPr lang="en-US" sz="2800" b="1" dirty="0"/>
              <a:t> </a:t>
            </a:r>
            <a:r>
              <a:rPr lang="en-US" sz="2800" b="1" dirty="0" err="1"/>
              <a:t>kehidupan</a:t>
            </a:r>
            <a:r>
              <a:rPr lang="en-US" sz="2800" b="1" dirty="0"/>
              <a:t> </a:t>
            </a:r>
            <a:r>
              <a:rPr lang="en-US" sz="2800" b="1" dirty="0" err="1"/>
              <a:t>sehari-hari</a:t>
            </a:r>
            <a:r>
              <a:rPr lang="en-US" sz="2800" b="1" dirty="0"/>
              <a:t>: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Gambar</a:t>
            </a:r>
            <a:r>
              <a:rPr lang="en-US" sz="24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Animasi</a:t>
            </a:r>
            <a:r>
              <a:rPr lang="en-US" sz="24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Kartun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dll</a:t>
            </a:r>
            <a:endParaRPr lang="en-US" sz="2400" dirty="0"/>
          </a:p>
          <a:p>
            <a:r>
              <a:rPr lang="id-ID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90402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5.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Grafik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800" b="1" dirty="0"/>
              <a:t>Bagian dari interface yang terlihat dan </a:t>
            </a:r>
            <a:endParaRPr lang="en-US" sz="2800" b="1" dirty="0"/>
          </a:p>
          <a:p>
            <a:r>
              <a:rPr lang="id-ID" sz="2800" b="1" dirty="0"/>
              <a:t>menimbulkan cita rasa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708920"/>
            <a:ext cx="8229600" cy="316835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Sesuatu yang seseorang lihat pertama kali, dan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menimbulkan kesan serta mempengaruhi tingkat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emosi (mood)</a:t>
            </a:r>
          </a:p>
        </p:txBody>
      </p:sp>
    </p:spTree>
    <p:extLst>
      <p:ext uri="{BB962C8B-B14F-4D97-AF65-F5344CB8AC3E}">
        <p14:creationId xmlns:p14="http://schemas.microsoft.com/office/powerpoint/2010/main" val="319167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5.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Grafik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800" b="1" dirty="0"/>
              <a:t>Bagian dari interface yang terlihat dan </a:t>
            </a:r>
            <a:endParaRPr lang="en-US" sz="2800" b="1" dirty="0"/>
          </a:p>
          <a:p>
            <a:r>
              <a:rPr lang="id-ID" sz="2800" b="1" dirty="0"/>
              <a:t>menimbulkan cita rasa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492896"/>
            <a:ext cx="8229600" cy="396044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Salah satu bentuk seni lukis (gambar) terapan yang memberikan kebebasan kepada sang desainer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(perancang) untuk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memilih,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menciptakan,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atau mengatur elemen rupa </a:t>
            </a:r>
            <a:endParaRPr lang="en-US" sz="2400" dirty="0"/>
          </a:p>
          <a:p>
            <a:r>
              <a:rPr lang="id-ID" sz="2400" dirty="0"/>
              <a:t>seperti ilustrasi, foto, tulisan, dan garis di atas suatu </a:t>
            </a:r>
            <a:endParaRPr lang="en-US" sz="2400" dirty="0"/>
          </a:p>
          <a:p>
            <a:r>
              <a:rPr lang="id-ID" sz="2400" dirty="0"/>
              <a:t>permukaan dengan tujuan untuk diproduksi dan </a:t>
            </a:r>
            <a:endParaRPr lang="en-US" sz="2400" dirty="0"/>
          </a:p>
          <a:p>
            <a:r>
              <a:rPr lang="id-ID" sz="2400" dirty="0"/>
              <a:t>dikomunikasikan sebagai sebuah pesan. </a:t>
            </a:r>
          </a:p>
        </p:txBody>
      </p:sp>
    </p:spTree>
    <p:extLst>
      <p:ext uri="{BB962C8B-B14F-4D97-AF65-F5344CB8AC3E}">
        <p14:creationId xmlns:p14="http://schemas.microsoft.com/office/powerpoint/2010/main" val="927582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5.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Grafik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800" b="1" dirty="0"/>
              <a:t>Bagian dari interface yang terlihat dan </a:t>
            </a:r>
            <a:endParaRPr lang="en-US" sz="2800" b="1" dirty="0"/>
          </a:p>
          <a:p>
            <a:r>
              <a:rPr lang="id-ID" sz="2800" b="1" dirty="0"/>
              <a:t>menimbulkan cita rasa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Gambar maupun tanda yang digunakan bisa berupa tipografi atau media lainnya seperti gambar atau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fotografi.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Desain grafis umumnya diterapkan dalam dunia </a:t>
            </a:r>
            <a:endParaRPr lang="en-US" sz="2400" dirty="0"/>
          </a:p>
          <a:p>
            <a:r>
              <a:rPr lang="en-US" sz="2400" dirty="0"/>
              <a:t>   	</a:t>
            </a:r>
            <a:r>
              <a:rPr lang="id-ID" sz="2400" dirty="0"/>
              <a:t>periklanan,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packaging,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perfilman,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dan lain-lain.</a:t>
            </a:r>
          </a:p>
        </p:txBody>
      </p:sp>
    </p:spTree>
    <p:extLst>
      <p:ext uri="{BB962C8B-B14F-4D97-AF65-F5344CB8AC3E}">
        <p14:creationId xmlns:p14="http://schemas.microsoft.com/office/powerpoint/2010/main" val="2940921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6.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Grafis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err="1"/>
              <a:t>Desain</a:t>
            </a:r>
            <a:r>
              <a:rPr lang="en-US" sz="2800" b="1" dirty="0"/>
              <a:t> </a:t>
            </a:r>
            <a:r>
              <a:rPr lang="en-US" sz="2800" b="1" dirty="0" err="1"/>
              <a:t>grafis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8424936" cy="36004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adalah suatu bentuk komunikasi visual yang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menggunakan gambar untuk menyampaikan informasi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atau pesan seefektif mungkin.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Dalam d</a:t>
            </a:r>
            <a:r>
              <a:rPr lang="en-US" sz="2400" dirty="0"/>
              <a:t>e</a:t>
            </a:r>
            <a:r>
              <a:rPr lang="id-ID" sz="2400" dirty="0"/>
              <a:t>sain grafis, teks juga dianggap gambar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karena merupakan hasil abstraksi simbol-simbol yang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bisa dibunyikan.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De</a:t>
            </a:r>
            <a:r>
              <a:rPr lang="id-ID" sz="2400" dirty="0"/>
              <a:t>sain grafis diterapkan dalam d</a:t>
            </a:r>
            <a:r>
              <a:rPr lang="en-US" sz="2400" dirty="0"/>
              <a:t>e</a:t>
            </a:r>
            <a:r>
              <a:rPr lang="id-ID" sz="2400" dirty="0"/>
              <a:t>sain komunikasi dan fine art. </a:t>
            </a:r>
          </a:p>
        </p:txBody>
      </p:sp>
    </p:spTree>
    <p:extLst>
      <p:ext uri="{BB962C8B-B14F-4D97-AF65-F5344CB8AC3E}">
        <p14:creationId xmlns:p14="http://schemas.microsoft.com/office/powerpoint/2010/main" val="2230203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6.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Grafis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err="1"/>
              <a:t>Desain</a:t>
            </a:r>
            <a:r>
              <a:rPr lang="en-US" sz="2800" b="1" dirty="0"/>
              <a:t> </a:t>
            </a:r>
            <a:r>
              <a:rPr lang="en-US" sz="2800" b="1" dirty="0" err="1"/>
              <a:t>grafis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id-ID" sz="2400" dirty="0"/>
              <a:t>Seperti jenis d</a:t>
            </a:r>
            <a:r>
              <a:rPr lang="en-US" sz="2400" dirty="0"/>
              <a:t>e</a:t>
            </a:r>
            <a:r>
              <a:rPr lang="id-ID" sz="2400" dirty="0"/>
              <a:t>sain lainnya, d</a:t>
            </a:r>
            <a:r>
              <a:rPr lang="en-US" sz="2400" dirty="0"/>
              <a:t>e</a:t>
            </a:r>
            <a:r>
              <a:rPr lang="id-ID" sz="2400" dirty="0"/>
              <a:t>sain grafis dapat </a:t>
            </a:r>
            <a:endParaRPr lang="en-US" sz="2400" dirty="0"/>
          </a:p>
          <a:p>
            <a:r>
              <a:rPr lang="id-ID" sz="2400" dirty="0"/>
              <a:t>merujuk kepada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proses pembuatan,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metoda merancang,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produk yang dihasilkan (rancangan),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atau pun disiplin ilmu yang digunakan (disain). </a:t>
            </a:r>
            <a:endParaRPr lang="id-ID" dirty="0"/>
          </a:p>
          <a:p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398264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6.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Grafis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err="1"/>
              <a:t>Desain</a:t>
            </a:r>
            <a:r>
              <a:rPr lang="en-US" sz="2800" b="1" dirty="0"/>
              <a:t> </a:t>
            </a:r>
            <a:r>
              <a:rPr lang="en-US" sz="2800" b="1" dirty="0" err="1"/>
              <a:t>grafis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id-ID" sz="2400" dirty="0"/>
              <a:t>Seni d</a:t>
            </a:r>
            <a:r>
              <a:rPr lang="en-US" sz="2400" dirty="0"/>
              <a:t>e</a:t>
            </a:r>
            <a:r>
              <a:rPr lang="id-ID" sz="2400" dirty="0"/>
              <a:t>sain grafis mencakup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kemampuan kognitif dan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keterampilan visual, </a:t>
            </a:r>
            <a:endParaRPr lang="en-US" sz="2400" dirty="0"/>
          </a:p>
          <a:p>
            <a:r>
              <a:rPr lang="en-US" sz="2400" dirty="0"/>
              <a:t>		</a:t>
            </a:r>
            <a:r>
              <a:rPr lang="id-ID" sz="2400" dirty="0"/>
              <a:t>termasuk di dalamnya tipografi, </a:t>
            </a:r>
            <a:endParaRPr lang="en-US" sz="2400" dirty="0"/>
          </a:p>
          <a:p>
            <a:r>
              <a:rPr lang="en-US" sz="2400" dirty="0"/>
              <a:t>		</a:t>
            </a:r>
            <a:r>
              <a:rPr lang="id-ID" sz="2400" dirty="0"/>
              <a:t>ilustrasi, </a:t>
            </a:r>
            <a:endParaRPr lang="en-US" sz="2400" dirty="0"/>
          </a:p>
          <a:p>
            <a:r>
              <a:rPr lang="en-US" sz="2400" dirty="0"/>
              <a:t>		</a:t>
            </a:r>
            <a:r>
              <a:rPr lang="id-ID" sz="2400" dirty="0"/>
              <a:t>fotografi, </a:t>
            </a:r>
            <a:endParaRPr lang="en-US" sz="2400" dirty="0"/>
          </a:p>
          <a:p>
            <a:r>
              <a:rPr lang="en-US" sz="2400" dirty="0"/>
              <a:t>		</a:t>
            </a:r>
            <a:r>
              <a:rPr lang="id-ID" sz="2400" dirty="0"/>
              <a:t>pengolahan gambar, dan </a:t>
            </a:r>
            <a:endParaRPr lang="en-US" sz="2400" dirty="0"/>
          </a:p>
          <a:p>
            <a:r>
              <a:rPr lang="en-US" sz="2400" dirty="0"/>
              <a:t>		</a:t>
            </a:r>
            <a:r>
              <a:rPr lang="id-ID" sz="2400" dirty="0"/>
              <a:t>tata letak</a:t>
            </a:r>
            <a:r>
              <a:rPr lang="id-ID" i="1" dirty="0"/>
              <a:t>.</a:t>
            </a:r>
            <a:endParaRPr lang="id-ID" dirty="0"/>
          </a:p>
          <a:p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320034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7. </a:t>
            </a:r>
            <a:r>
              <a:rPr lang="en-US" altLang="ko-KR" dirty="0" err="1"/>
              <a:t>Filosofi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err="1"/>
              <a:t>Filosofi</a:t>
            </a:r>
            <a:r>
              <a:rPr lang="en-US" sz="2800" b="1" dirty="0"/>
              <a:t> </a:t>
            </a:r>
            <a:r>
              <a:rPr lang="en-US" sz="2800" b="1" dirty="0" err="1"/>
              <a:t>desain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Elemen visual ekonomi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Tidak berlebihan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Jelas dan terorganizir dengan baik</a:t>
            </a:r>
          </a:p>
          <a:p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242913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8. </a:t>
            </a:r>
            <a:r>
              <a:rPr lang="en-US" altLang="ko-KR" dirty="0" err="1"/>
              <a:t>Prinsip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Grafik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6 </a:t>
            </a:r>
            <a:r>
              <a:rPr lang="en-US" sz="2800" b="1" dirty="0" err="1"/>
              <a:t>prinsip</a:t>
            </a:r>
            <a:r>
              <a:rPr lang="en-US" sz="2800" b="1" dirty="0"/>
              <a:t> </a:t>
            </a:r>
            <a:r>
              <a:rPr lang="en-US" sz="2800" b="1" dirty="0" err="1"/>
              <a:t>desain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Metafora</a:t>
            </a:r>
            <a:r>
              <a:rPr lang="en-US" sz="2400" dirty="0"/>
              <a:t> / Metaphor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Kejelasan</a:t>
            </a:r>
            <a:r>
              <a:rPr lang="en-US" sz="2400" dirty="0"/>
              <a:t> / Clarity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Konsistensi</a:t>
            </a:r>
            <a:r>
              <a:rPr lang="en-US" sz="2400" dirty="0"/>
              <a:t> / Consistency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Perataan</a:t>
            </a:r>
            <a:r>
              <a:rPr lang="en-US" sz="2400" dirty="0"/>
              <a:t> / Alignment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Proximity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/>
              <a:t>Keserasian</a:t>
            </a:r>
            <a:r>
              <a:rPr lang="en-US" sz="2400" dirty="0"/>
              <a:t> / Contras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601911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8. </a:t>
            </a:r>
            <a:r>
              <a:rPr lang="en-US" altLang="ko-KR" dirty="0" err="1"/>
              <a:t>Prinsip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Grafik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6 </a:t>
            </a:r>
            <a:r>
              <a:rPr lang="en-US" sz="2800" b="1" dirty="0" err="1"/>
              <a:t>prinsip</a:t>
            </a:r>
            <a:r>
              <a:rPr lang="en-US" sz="2800" b="1" dirty="0"/>
              <a:t> </a:t>
            </a:r>
            <a:r>
              <a:rPr lang="en-US" sz="2800" b="1" dirty="0" err="1"/>
              <a:t>desain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8352928" cy="3600400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1. </a:t>
            </a:r>
            <a:r>
              <a:rPr lang="en-US" sz="2400" dirty="0" err="1">
                <a:solidFill>
                  <a:srgbClr val="FF0000"/>
                </a:solidFill>
              </a:rPr>
              <a:t>Metafora</a:t>
            </a:r>
            <a:r>
              <a:rPr lang="en-US" sz="2400" dirty="0">
                <a:solidFill>
                  <a:srgbClr val="FF0000"/>
                </a:solidFill>
              </a:rPr>
              <a:t> / Metaphor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(proses perancangan bentuk). 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Maksudnya </a:t>
            </a:r>
            <a:r>
              <a:rPr lang="en-US" sz="2400" dirty="0"/>
              <a:t>m</a:t>
            </a:r>
            <a:r>
              <a:rPr lang="id-ID" sz="2400" dirty="0"/>
              <a:t>enampilkan dan menggambarkan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elemen-elemen (titik, garis, warna, ruang dan tekstur)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yang relefan dan dikenali. 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Menggunakan desktop yang berhubungan dengan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perancangan interface (Adobe Photoshop, Corel Draw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Macromedia flash dll).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3963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8. </a:t>
            </a:r>
            <a:r>
              <a:rPr lang="en-US" altLang="ko-KR" dirty="0" err="1"/>
              <a:t>Prinsip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Grafik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6 </a:t>
            </a:r>
            <a:r>
              <a:rPr lang="en-US" sz="2800" b="1" dirty="0" err="1"/>
              <a:t>prinsip</a:t>
            </a:r>
            <a:r>
              <a:rPr lang="en-US" sz="2800" b="1" dirty="0"/>
              <a:t> </a:t>
            </a:r>
            <a:r>
              <a:rPr lang="en-US" sz="2800" b="1" dirty="0" err="1"/>
              <a:t>desain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8352928" cy="3600400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2. </a:t>
            </a:r>
            <a:r>
              <a:rPr lang="en-US" sz="2400" dirty="0" err="1">
                <a:solidFill>
                  <a:srgbClr val="FF0000"/>
                </a:solidFill>
              </a:rPr>
              <a:t>Kejelasan</a:t>
            </a:r>
            <a:r>
              <a:rPr lang="en-US" sz="2400" dirty="0">
                <a:solidFill>
                  <a:srgbClr val="FF0000"/>
                </a:solidFill>
              </a:rPr>
              <a:t> / Clarity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Setiap elemen yang digunakan pada interface harus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beralasan dalam penggunaannya. 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Memperjelas pesan yang diberikan. 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Memberikan  relax pada mata dalam menatap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elemen-elemen saat beraktifitas. 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Menawarkan kesederhanaan, enak dilihat, berkelas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dan jelas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0711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8. </a:t>
            </a:r>
            <a:r>
              <a:rPr lang="en-US" altLang="ko-KR" dirty="0" err="1"/>
              <a:t>Prinsip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Grafik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6 </a:t>
            </a:r>
            <a:r>
              <a:rPr lang="en-US" sz="2800" b="1" dirty="0" err="1"/>
              <a:t>prinsip</a:t>
            </a:r>
            <a:r>
              <a:rPr lang="en-US" sz="2800" b="1" dirty="0"/>
              <a:t> </a:t>
            </a:r>
            <a:r>
              <a:rPr lang="en-US" sz="2800" b="1" dirty="0" err="1"/>
              <a:t>desain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8352928" cy="3600400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3. </a:t>
            </a:r>
            <a:r>
              <a:rPr lang="en-US" sz="2400" dirty="0" err="1">
                <a:solidFill>
                  <a:srgbClr val="FF0000"/>
                </a:solidFill>
              </a:rPr>
              <a:t>Konsisten</a:t>
            </a:r>
            <a:r>
              <a:rPr lang="en-US" sz="2400" dirty="0">
                <a:solidFill>
                  <a:srgbClr val="FF0000"/>
                </a:solidFill>
              </a:rPr>
              <a:t> / Consistency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Konsisten dalam layout,</a:t>
            </a:r>
            <a:r>
              <a:rPr lang="en-US" sz="2400" dirty="0"/>
              <a:t> </a:t>
            </a:r>
            <a:r>
              <a:rPr lang="id-ID" sz="2400" dirty="0"/>
              <a:t>warna,</a:t>
            </a:r>
            <a:r>
              <a:rPr lang="en-US" sz="2400" dirty="0"/>
              <a:t> </a:t>
            </a:r>
            <a:r>
              <a:rPr lang="id-ID" sz="2400" dirty="0"/>
              <a:t>gambar (image),</a:t>
            </a:r>
            <a:r>
              <a:rPr lang="en-US" sz="2400" dirty="0"/>
              <a:t> </a:t>
            </a:r>
            <a:r>
              <a:rPr lang="id-ID" sz="2400" dirty="0"/>
              <a:t>icon,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tipografi,</a:t>
            </a:r>
            <a:r>
              <a:rPr lang="en-US" sz="2400" dirty="0"/>
              <a:t> </a:t>
            </a:r>
            <a:r>
              <a:rPr lang="id-ID" sz="2400" dirty="0"/>
              <a:t>teks, dll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Konsisten pada layar, perpindahan antar layar satu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ke layar lain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Konsisten pada desain interface yang dirancang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Bidang kerja (platform) mempunyai petunjuk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tuntunan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4408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8. </a:t>
            </a:r>
            <a:r>
              <a:rPr lang="en-US" altLang="ko-KR" dirty="0" err="1"/>
              <a:t>Prinsip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Grafik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6 </a:t>
            </a:r>
            <a:r>
              <a:rPr lang="en-US" sz="2800" b="1" dirty="0" err="1"/>
              <a:t>prinsip</a:t>
            </a:r>
            <a:r>
              <a:rPr lang="en-US" sz="2800" b="1" dirty="0"/>
              <a:t> </a:t>
            </a:r>
            <a:r>
              <a:rPr lang="en-US" sz="2800" b="1" dirty="0" err="1"/>
              <a:t>desain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8352928" cy="3600400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4. </a:t>
            </a:r>
            <a:r>
              <a:rPr lang="en-US" sz="2400" dirty="0" err="1">
                <a:solidFill>
                  <a:srgbClr val="FF0000"/>
                </a:solidFill>
              </a:rPr>
              <a:t>Perataan</a:t>
            </a:r>
            <a:r>
              <a:rPr lang="en-US" sz="2400" dirty="0">
                <a:solidFill>
                  <a:srgbClr val="FF0000"/>
                </a:solidFill>
              </a:rPr>
              <a:t> / Alignment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Untuk perataan desai dapat digunakan rata kiri,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kanan atau tengah. 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Pada umumnya suatu teks pada website dimulai dari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kiri atas (left alignment), dimana left alignment akan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mengijinkan mata untuk menguraikan tampilan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dengan lebih mudah.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45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8. </a:t>
            </a:r>
            <a:r>
              <a:rPr lang="en-US" altLang="ko-KR" dirty="0" err="1"/>
              <a:t>Prinsip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Grafik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6 </a:t>
            </a:r>
            <a:r>
              <a:rPr lang="en-US" sz="2800" b="1" dirty="0" err="1"/>
              <a:t>prinsip</a:t>
            </a:r>
            <a:r>
              <a:rPr lang="en-US" sz="2800" b="1" dirty="0"/>
              <a:t> </a:t>
            </a:r>
            <a:r>
              <a:rPr lang="en-US" sz="2800" b="1" dirty="0" err="1"/>
              <a:t>desain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8352928" cy="3600400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4. </a:t>
            </a:r>
            <a:r>
              <a:rPr lang="en-US" sz="2400" dirty="0" err="1">
                <a:solidFill>
                  <a:srgbClr val="FF0000"/>
                </a:solidFill>
              </a:rPr>
              <a:t>Perataan</a:t>
            </a:r>
            <a:r>
              <a:rPr lang="en-US" sz="2400" dirty="0">
                <a:solidFill>
                  <a:srgbClr val="FF0000"/>
                </a:solidFill>
              </a:rPr>
              <a:t> / Alignment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Selain itu dengan menggunakan bantuan garis akan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membantu dalam hal perataan. 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Sembunyikan garis horizontal dan vertical untuk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membantu mengalokasikan komponen window/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jendela. 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Garis juga membantu menghubungkan hal-hal yang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berhubungan dan memudahkan perataannya.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48507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8. </a:t>
            </a:r>
            <a:r>
              <a:rPr lang="en-US" altLang="ko-KR" dirty="0" err="1"/>
              <a:t>Prinsip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Grafik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6 </a:t>
            </a:r>
            <a:r>
              <a:rPr lang="en-US" sz="2800" b="1" dirty="0" err="1"/>
              <a:t>prinsip</a:t>
            </a:r>
            <a:r>
              <a:rPr lang="en-US" sz="2800" b="1" dirty="0"/>
              <a:t> </a:t>
            </a:r>
            <a:r>
              <a:rPr lang="en-US" sz="2800" b="1" dirty="0" err="1"/>
              <a:t>desain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8352928" cy="3600400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5. Proximity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d-ID" sz="2400" dirty="0"/>
              <a:t>Item-item yang berkaitan ditampilkan bersama pasti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memiliki hubungan karena jarak yang jauh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mengimplikasikan bahwa tidak ada hubungan antara </a:t>
            </a:r>
            <a:endParaRPr lang="en-US" sz="2400" dirty="0"/>
          </a:p>
          <a:p>
            <a:pPr lvl="0"/>
            <a:r>
              <a:rPr lang="en-US" sz="2400" dirty="0"/>
              <a:t>   </a:t>
            </a:r>
            <a:r>
              <a:rPr lang="id-ID" sz="2400" dirty="0"/>
              <a:t>item-item tersebut.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33615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8. </a:t>
            </a:r>
            <a:r>
              <a:rPr lang="en-US" altLang="ko-KR" dirty="0" err="1"/>
              <a:t>Prinsip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Grafik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6 </a:t>
            </a:r>
            <a:r>
              <a:rPr lang="en-US" sz="2800" b="1" dirty="0" err="1"/>
              <a:t>prinsip</a:t>
            </a:r>
            <a:r>
              <a:rPr lang="en-US" sz="2800" b="1" dirty="0"/>
              <a:t> </a:t>
            </a:r>
            <a:r>
              <a:rPr lang="en-US" sz="2800" b="1" dirty="0" err="1"/>
              <a:t>desain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8352928" cy="3600400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6. </a:t>
            </a:r>
            <a:r>
              <a:rPr lang="en-US" sz="2400" dirty="0" err="1">
                <a:solidFill>
                  <a:srgbClr val="FF0000"/>
                </a:solidFill>
              </a:rPr>
              <a:t>Keserasian</a:t>
            </a:r>
            <a:r>
              <a:rPr lang="en-US" sz="2400" dirty="0">
                <a:solidFill>
                  <a:srgbClr val="FF0000"/>
                </a:solidFill>
              </a:rPr>
              <a:t> / Contrast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Keserasian tampilan akan membuat pengunjung web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tertarik pada web t</a:t>
            </a:r>
            <a:r>
              <a:rPr lang="en-US" sz="2400" dirty="0" err="1"/>
              <a:t>er</a:t>
            </a:r>
            <a:r>
              <a:rPr lang="id-ID" sz="2400" dirty="0"/>
              <a:t>s</a:t>
            </a:r>
            <a:r>
              <a:rPr lang="en-US" sz="2400" dirty="0"/>
              <a:t>e</a:t>
            </a:r>
            <a:r>
              <a:rPr lang="id-ID" sz="2400" dirty="0"/>
              <a:t>b</a:t>
            </a:r>
            <a:r>
              <a:rPr lang="en-US" sz="2400" dirty="0" err="1"/>
              <a:t>ut</a:t>
            </a:r>
            <a:r>
              <a:rPr lang="id-ID" sz="2400" dirty="0"/>
              <a:t>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Kontras juga dapat memandu mata pengunjung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untuk melihat keseluruhan interface.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Keuntungan dari keserasian adalah untuk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memperkuat fokus atau untuk memperkuat suatu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interface. </a:t>
            </a:r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186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8. </a:t>
            </a:r>
            <a:r>
              <a:rPr lang="en-US" altLang="ko-KR" dirty="0" err="1"/>
              <a:t>Prinsip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r>
              <a:rPr lang="en-US" altLang="ko-KR" dirty="0"/>
              <a:t> </a:t>
            </a:r>
            <a:r>
              <a:rPr lang="en-US" altLang="ko-KR" dirty="0" err="1"/>
              <a:t>Grafik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6 </a:t>
            </a:r>
            <a:r>
              <a:rPr lang="en-US" sz="2800" b="1" dirty="0" err="1"/>
              <a:t>prinsip</a:t>
            </a:r>
            <a:r>
              <a:rPr lang="en-US" sz="2800" b="1" dirty="0"/>
              <a:t> </a:t>
            </a:r>
            <a:r>
              <a:rPr lang="en-US" sz="2800" b="1" dirty="0" err="1"/>
              <a:t>desain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8352928" cy="3600400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6. </a:t>
            </a:r>
            <a:r>
              <a:rPr lang="en-US" sz="2400" dirty="0" err="1">
                <a:solidFill>
                  <a:srgbClr val="FF0000"/>
                </a:solidFill>
              </a:rPr>
              <a:t>Keserasian</a:t>
            </a:r>
            <a:r>
              <a:rPr lang="en-US" sz="2400" dirty="0">
                <a:solidFill>
                  <a:srgbClr val="FF0000"/>
                </a:solidFill>
              </a:rPr>
              <a:t> / Contrast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Kontras digunakan untuk membedakan aktifitas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kendali.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Juga dapat digunakan untuk men-set item yang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paling utama.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Item yang paling utama diberi highlight.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Dengan mempergunakan geometri dapat membantu pengurutan.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Kontras juga mendukung skimming secara cepat.</a:t>
            </a:r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4964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9. </a:t>
            </a:r>
            <a:r>
              <a:rPr lang="en-US" altLang="ko-KR" sz="3600" dirty="0" err="1"/>
              <a:t>Pembuatan</a:t>
            </a:r>
            <a:r>
              <a:rPr lang="en-US" altLang="ko-KR" sz="3600" dirty="0"/>
              <a:t> User Interface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id-ID" sz="2400" dirty="0"/>
              <a:t>Digunakan untuk mempermudah user dalam </a:t>
            </a:r>
            <a:endParaRPr lang="en-US" sz="2400" dirty="0"/>
          </a:p>
          <a:p>
            <a:r>
              <a:rPr lang="id-ID" sz="2400" dirty="0"/>
              <a:t>mengkomunikasikan bentuk disain kedalam sebuah </a:t>
            </a:r>
            <a:endParaRPr lang="en-US" sz="2400" dirty="0"/>
          </a:p>
          <a:p>
            <a:r>
              <a:rPr lang="id-ID" sz="2400" dirty="0"/>
              <a:t>gambar, tulisan dsb.</a:t>
            </a:r>
          </a:p>
        </p:txBody>
      </p:sp>
    </p:spTree>
    <p:extLst>
      <p:ext uri="{BB962C8B-B14F-4D97-AF65-F5344CB8AC3E}">
        <p14:creationId xmlns:p14="http://schemas.microsoft.com/office/powerpoint/2010/main" val="897142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10. </a:t>
            </a:r>
            <a:r>
              <a:rPr lang="en-US" altLang="ko-KR" sz="3600" dirty="0" err="1"/>
              <a:t>Teknik</a:t>
            </a:r>
            <a:r>
              <a:rPr lang="en-US" altLang="ko-KR" sz="3600" dirty="0"/>
              <a:t> </a:t>
            </a:r>
            <a:r>
              <a:rPr lang="en-US" altLang="ko-KR" sz="3600" dirty="0" err="1"/>
              <a:t>Koding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Digunakan sepintas lalu, baik untuk menarik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perhatian tapi jarang digunakan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Mengabaikan penggunaan video,</a:t>
            </a:r>
            <a:r>
              <a:rPr lang="en-US" sz="2400" dirty="0"/>
              <a:t> </a:t>
            </a:r>
            <a:r>
              <a:rPr lang="id-ID" sz="2400" dirty="0"/>
              <a:t>baik untuk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membuat sesuatu menjadi solid tapi jarang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digunakan.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Mungkin menarik mata tapi dapat mengganggu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setelah beberapa waktu.</a:t>
            </a:r>
          </a:p>
        </p:txBody>
      </p:sp>
    </p:spTree>
    <p:extLst>
      <p:ext uri="{BB962C8B-B14F-4D97-AF65-F5344CB8AC3E}">
        <p14:creationId xmlns:p14="http://schemas.microsoft.com/office/powerpoint/2010/main" val="40492843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10. </a:t>
            </a:r>
            <a:r>
              <a:rPr lang="en-US" altLang="ko-KR" sz="3600" dirty="0" err="1"/>
              <a:t>Tipografi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Karakter dan simbol dalam penggunaannya mudah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dilihat dan dibedakan</a:t>
            </a:r>
          </a:p>
          <a:p>
            <a:r>
              <a:rPr lang="en-US" sz="2400" dirty="0"/>
              <a:t>	m</a:t>
            </a:r>
            <a:r>
              <a:rPr lang="id-ID" sz="2400" dirty="0"/>
              <a:t>enghindari penggunaan upper case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(huruf besar) pada tiap huruf dalam suatu </a:t>
            </a:r>
            <a:endParaRPr lang="en-US" sz="2400" dirty="0"/>
          </a:p>
          <a:p>
            <a:r>
              <a:rPr lang="en-US" sz="2400" dirty="0"/>
              <a:t>         </a:t>
            </a:r>
            <a:r>
              <a:rPr lang="id-ID" sz="2400" dirty="0"/>
              <a:t>pengetikan naskah</a:t>
            </a:r>
          </a:p>
          <a:p>
            <a:r>
              <a:rPr lang="en-US" sz="2400" dirty="0"/>
              <a:t>	b</a:t>
            </a:r>
            <a:r>
              <a:rPr lang="id-ID" sz="2400" dirty="0"/>
              <a:t>erdasarkan studi ditemukan bahwa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penggunaan campuran huruf kecil dan besar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mempercepat proses membaca</a:t>
            </a:r>
          </a:p>
        </p:txBody>
      </p:sp>
    </p:spTree>
    <p:extLst>
      <p:ext uri="{BB962C8B-B14F-4D97-AF65-F5344CB8AC3E}">
        <p14:creationId xmlns:p14="http://schemas.microsoft.com/office/powerpoint/2010/main" val="8028466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10. </a:t>
            </a:r>
            <a:r>
              <a:rPr lang="en-US" altLang="ko-KR" sz="3600" dirty="0" err="1"/>
              <a:t>Tipografi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Mudah dibaca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Mudah dikenali dengan adanya sekumpulan jenis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huruf yang digunakan untuk mengetik suatu naskah/</a:t>
            </a:r>
            <a:r>
              <a:rPr lang="en-US" sz="2400" dirty="0"/>
              <a:t> </a:t>
            </a:r>
          </a:p>
          <a:p>
            <a:r>
              <a:rPr lang="en-US" sz="2400" dirty="0"/>
              <a:t>   </a:t>
            </a:r>
            <a:r>
              <a:rPr lang="id-ID" sz="2400" dirty="0"/>
              <a:t>teks</a:t>
            </a:r>
          </a:p>
        </p:txBody>
      </p:sp>
    </p:spTree>
    <p:extLst>
      <p:ext uri="{BB962C8B-B14F-4D97-AF65-F5344CB8AC3E}">
        <p14:creationId xmlns:p14="http://schemas.microsoft.com/office/powerpoint/2010/main" val="26221971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11. Font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Menggunakan serif untuk badan teks; sans serif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untuk judul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Menggunakan 1-2 huruf (maksimum 3 huruf)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Menggunakan jenis huruf normal,</a:t>
            </a:r>
            <a:r>
              <a:rPr lang="en-US" sz="2400" dirty="0"/>
              <a:t> </a:t>
            </a:r>
            <a:r>
              <a:rPr lang="id-ID" sz="2400" dirty="0"/>
              <a:t>italic,</a:t>
            </a:r>
            <a:r>
              <a:rPr lang="en-US" sz="2400" dirty="0"/>
              <a:t> </a:t>
            </a:r>
            <a:r>
              <a:rPr lang="id-ID" sz="2400" dirty="0"/>
              <a:t>bold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Jangan sering menggunakan bold, italic dan huruf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besar untuk sebagian besar teks/naskah,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memperlambat proses baca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Ukuran huruf maksimum 1-3 jenis ukuran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Perhatikan warna dari background teks</a:t>
            </a:r>
          </a:p>
        </p:txBody>
      </p:sp>
    </p:spTree>
    <p:extLst>
      <p:ext uri="{BB962C8B-B14F-4D97-AF65-F5344CB8AC3E}">
        <p14:creationId xmlns:p14="http://schemas.microsoft.com/office/powerpoint/2010/main" val="6628950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Warna dapat didefinisikan secara obyektif/fisik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sebagai sifat cahaya yang dipancarkan, atau secara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subyektif/psikologis sebagai bagian dari pengalaman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indera pengelihatan. 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b="1" dirty="0"/>
              <a:t>Secara obyektif atau fisik,</a:t>
            </a:r>
            <a:r>
              <a:rPr lang="id-ID" sz="2400" dirty="0"/>
              <a:t> warna dapat diberikan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oleh panjang gelombang.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Dilihat dari panjang gelombang, cahaya yang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tampak oleh mata merupakan salah satu bentuk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pancaran energi yang merupakan bagian yang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sempit dari gelombang elektromagnetik.</a:t>
            </a:r>
          </a:p>
        </p:txBody>
      </p:sp>
    </p:spTree>
    <p:extLst>
      <p:ext uri="{BB962C8B-B14F-4D97-AF65-F5344CB8AC3E}">
        <p14:creationId xmlns:p14="http://schemas.microsoft.com/office/powerpoint/2010/main" val="2494484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Cahaya yang dapat ditangkap indera manusia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mempunyai panjang gelombang 380 sampai 780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nanometer.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Cahaya antara dua jarak nanometer tersebut dapat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diurai melalui prisma kaca menjadi warna-warna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pelangi yang disebut spectrum atau warna cahaya,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mulai berkas cahaya warna ungu, violet, biru, hijau,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kuning, jingga, hingga merah. </a:t>
            </a:r>
          </a:p>
        </p:txBody>
      </p:sp>
    </p:spTree>
    <p:extLst>
      <p:ext uri="{BB962C8B-B14F-4D97-AF65-F5344CB8AC3E}">
        <p14:creationId xmlns:p14="http://schemas.microsoft.com/office/powerpoint/2010/main" val="259102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Di luar cahaya ungu /violet terdapat gelombang-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gelombang ultraviolet, sinar X, sinar gamma, dan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sinar cosmic.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Di luar cahaya merah terdapat gelombang / sinar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inframerah, gelombang Hertz, gelombang Radio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pendek, dan gelombang radio panjang, yang banyak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digunakan untuk pemancaran radio dan TV.</a:t>
            </a:r>
          </a:p>
        </p:txBody>
      </p:sp>
    </p:spTree>
    <p:extLst>
      <p:ext uri="{BB962C8B-B14F-4D97-AF65-F5344CB8AC3E}">
        <p14:creationId xmlns:p14="http://schemas.microsoft.com/office/powerpoint/2010/main" val="1363140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Proses terlihatnya warna adalah dikarenakan adanya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cahaya yang menimpa suatu benda, dan benda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tersebut memantulkan cahaya ke mata (retina) kita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hingga terlihatlah warna. </a:t>
            </a:r>
            <a:endParaRPr lang="en-US" sz="2400" dirty="0"/>
          </a:p>
          <a:p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Benda berwarna merah karena sifat pigmen benda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tersebut memantulkan warna merah dan menyerap </a:t>
            </a:r>
            <a:r>
              <a:rPr lang="en-US" sz="2400" dirty="0"/>
              <a:t> </a:t>
            </a:r>
          </a:p>
          <a:p>
            <a:r>
              <a:rPr lang="en-US" sz="2400" dirty="0"/>
              <a:t>   </a:t>
            </a:r>
            <a:r>
              <a:rPr lang="id-ID" sz="2400" dirty="0"/>
              <a:t>warna lainnya. </a:t>
            </a:r>
          </a:p>
        </p:txBody>
      </p:sp>
    </p:spTree>
    <p:extLst>
      <p:ext uri="{BB962C8B-B14F-4D97-AF65-F5344CB8AC3E}">
        <p14:creationId xmlns:p14="http://schemas.microsoft.com/office/powerpoint/2010/main" val="33506001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Benda berwarna hitam karena sifat pigmen benda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tersebut menyerap semua warna pelangi.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Sebaliknya suatu benda berwarna putih karena sifat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pigmen benda tersebut memantulkan semua warna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pelangi.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Sebagai bagian dari elemen tata rupa, warna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memegang peran sebagai sarana untuk lebih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mempertegas dan memperkuat kesan atau tujuan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dari sebuah karya desain. </a:t>
            </a:r>
          </a:p>
        </p:txBody>
      </p:sp>
    </p:spTree>
    <p:extLst>
      <p:ext uri="{BB962C8B-B14F-4D97-AF65-F5344CB8AC3E}">
        <p14:creationId xmlns:p14="http://schemas.microsoft.com/office/powerpoint/2010/main" val="18127748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Dalam perencanaan corporate identity, warna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mempunyai fungsi untuk memperkuat aspek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identitas.</a:t>
            </a:r>
          </a:p>
        </p:txBody>
      </p:sp>
    </p:spTree>
    <p:extLst>
      <p:ext uri="{BB962C8B-B14F-4D97-AF65-F5344CB8AC3E}">
        <p14:creationId xmlns:p14="http://schemas.microsoft.com/office/powerpoint/2010/main" val="24087303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Lebih lanjut dikatakan oleh Henry Dreyfuss , bahwa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warna digunakan dalam simbol-simbol grafis untuk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mempertegas maksud dari simbol-simbol tersebut.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b="1" dirty="0"/>
              <a:t>Sebagai contoh </a:t>
            </a:r>
            <a:r>
              <a:rPr lang="id-ID" sz="2400" dirty="0"/>
              <a:t>adalah penggunaan warna merah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pada segitiga pengaman, warna-warna yang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digunakan untuk traffic light merah untuk berhenti,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kuning untuk bersiap-siap dan hijau untuk jalan.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Dari contoh tersebut ternyata pengaruh warna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mampu memberikan impresi yang cepat dan kuat.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Kemampuan warna menciptakan impresi, mampu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menimbulkan efek-efek tertentu. </a:t>
            </a:r>
          </a:p>
        </p:txBody>
      </p:sp>
    </p:spTree>
    <p:extLst>
      <p:ext uri="{BB962C8B-B14F-4D97-AF65-F5344CB8AC3E}">
        <p14:creationId xmlns:p14="http://schemas.microsoft.com/office/powerpoint/2010/main" val="19925635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b="1" dirty="0"/>
              <a:t>Secara psikologis </a:t>
            </a:r>
            <a:r>
              <a:rPr lang="id-ID" sz="2400" dirty="0"/>
              <a:t>diuraikan oleh J. Linschoten dan Drs. Mansyur tentang warna sbb: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Warna-warna itu bukanlah suatu gejala yang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hanya dapat diamati saja, warna itu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mempengaruhi kelakuan,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memegang peranan penting dalam penilaian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id-ID" sz="2400" dirty="0"/>
              <a:t>estetis dan turut menentukan suka tidaknya kita </a:t>
            </a:r>
            <a:r>
              <a:rPr lang="en-US" sz="2400" dirty="0"/>
              <a:t>	</a:t>
            </a:r>
            <a:r>
              <a:rPr lang="id-ID" sz="2400" dirty="0"/>
              <a:t>akan bermacam-macam benda. </a:t>
            </a:r>
          </a:p>
        </p:txBody>
      </p:sp>
    </p:spTree>
    <p:extLst>
      <p:ext uri="{BB962C8B-B14F-4D97-AF65-F5344CB8AC3E}">
        <p14:creationId xmlns:p14="http://schemas.microsoft.com/office/powerpoint/2010/main" val="7114264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57200" y="2132856"/>
            <a:ext cx="8229600" cy="453650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sz="2400" b="1" dirty="0"/>
              <a:t>Hitam,</a:t>
            </a:r>
            <a:r>
              <a:rPr lang="id-ID" sz="2400" dirty="0"/>
              <a:t> sebagai warna yang tertua (gelap) dengan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sendirinya menjadi lambang untuk sifat gulita dan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kegelapan (juga dalam hal emosi).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sz="2400" b="1" dirty="0"/>
              <a:t>Putih,</a:t>
            </a:r>
            <a:r>
              <a:rPr lang="id-ID" sz="2400" dirty="0"/>
              <a:t> sebagai warna yang paling terang,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melambangkan cahaya, kesucian.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sz="2400" b="1" dirty="0"/>
              <a:t>Abu-abu,</a:t>
            </a:r>
            <a:r>
              <a:rPr lang="id-ID" sz="2400" dirty="0"/>
              <a:t> merupakan warna yang paling netral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dengan tidak adanya sifat atau kehidupan spesifik.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sz="2400" b="1" dirty="0"/>
              <a:t>Merah,</a:t>
            </a:r>
            <a:r>
              <a:rPr lang="id-ID" sz="2400" dirty="0"/>
              <a:t> bersifat menaklukkan, ekspansif (meluas),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dominan (berkuasa), aktif dan vital (hidup), panas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membara, peringatan, penyerangan, cinta.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1229851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potensi karakter warna yang mampu memberikan </a:t>
            </a:r>
            <a:endParaRPr lang="en-US" sz="2400" b="1" dirty="0"/>
          </a:p>
          <a:p>
            <a:r>
              <a:rPr lang="id-ID" sz="2400" b="1" dirty="0"/>
              <a:t>kesan pada seseorang sbb </a:t>
            </a:r>
          </a:p>
        </p:txBody>
      </p:sp>
    </p:spTree>
    <p:extLst>
      <p:ext uri="{BB962C8B-B14F-4D97-AF65-F5344CB8AC3E}">
        <p14:creationId xmlns:p14="http://schemas.microsoft.com/office/powerpoint/2010/main" val="39786633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57200" y="2132856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b="1" dirty="0"/>
              <a:t>Kuning,</a:t>
            </a:r>
            <a:r>
              <a:rPr lang="id-ID" sz="2400" dirty="0"/>
              <a:t> dengan sinarnya yang bersifat kurang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dalam, merupakan wakil dari hal-hal atau benda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yang bersifat cahaya, momentum dan mengesankan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kebahagiaan, keceriaan dan hati-hati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b="1" dirty="0"/>
              <a:t>Biru</a:t>
            </a:r>
            <a:r>
              <a:rPr lang="id-ID" sz="2400" dirty="0"/>
              <a:t>, sebagai warna yang menimbulkan kesan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dalamnya sesuatu (dediepte), sifat yang tak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terhingga dan transenden, disamping itu memiliki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sifat tantangan.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1229851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potensi karakter warna yang mampu memberikan </a:t>
            </a:r>
            <a:endParaRPr lang="en-US" sz="2400" b="1" dirty="0"/>
          </a:p>
          <a:p>
            <a:r>
              <a:rPr lang="id-ID" sz="2400" b="1" dirty="0"/>
              <a:t>kesan pada seseorang sbb </a:t>
            </a:r>
          </a:p>
        </p:txBody>
      </p:sp>
    </p:spTree>
    <p:extLst>
      <p:ext uri="{BB962C8B-B14F-4D97-AF65-F5344CB8AC3E}">
        <p14:creationId xmlns:p14="http://schemas.microsoft.com/office/powerpoint/2010/main" val="7620492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57200" y="2132856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b="1" dirty="0"/>
              <a:t>Hijau</a:t>
            </a:r>
            <a:r>
              <a:rPr lang="id-ID" sz="2400" dirty="0"/>
              <a:t>, mempunyai sifat keseimbangan dan selaras,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membangkitkan ketenangan dan tempat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mengumpulkan daya-daya baru, identik dengan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pertumbuhan dalam lingkungan,</a:t>
            </a:r>
            <a:r>
              <a:rPr lang="en-US" sz="2400" dirty="0"/>
              <a:t> </a:t>
            </a:r>
            <a:r>
              <a:rPr lang="id-ID" sz="2400" dirty="0"/>
              <a:t>pasukan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perdamaian,</a:t>
            </a:r>
            <a:r>
              <a:rPr lang="en-US" sz="2400" dirty="0"/>
              <a:t> </a:t>
            </a:r>
            <a:r>
              <a:rPr lang="id-ID" sz="2400" dirty="0"/>
              <a:t>kepuasan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b="1" dirty="0"/>
              <a:t>Pink,</a:t>
            </a:r>
            <a:r>
              <a:rPr lang="id-ID" sz="2400" dirty="0"/>
              <a:t> warna yang identik dengan wanita, menarik/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cantik, gulali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b="1" dirty="0"/>
              <a:t>Orange</a:t>
            </a:r>
            <a:r>
              <a:rPr lang="id-ID" sz="2400" dirty="0"/>
              <a:t>, warna yang identik dengan musim gugur,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penuh kehangatan, halloween.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1229851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potensi karakter warna yang mampu memberikan </a:t>
            </a:r>
            <a:endParaRPr lang="en-US" sz="2400" b="1" dirty="0"/>
          </a:p>
          <a:p>
            <a:r>
              <a:rPr lang="id-ID" sz="2400" b="1" dirty="0"/>
              <a:t>kesan pada seseorang sbb </a:t>
            </a:r>
          </a:p>
        </p:txBody>
      </p:sp>
    </p:spTree>
    <p:extLst>
      <p:ext uri="{BB962C8B-B14F-4D97-AF65-F5344CB8AC3E}">
        <p14:creationId xmlns:p14="http://schemas.microsoft.com/office/powerpoint/2010/main" val="7550439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57200" y="2132856"/>
            <a:ext cx="8229600" cy="4536504"/>
          </a:xfrm>
        </p:spPr>
        <p:txBody>
          <a:bodyPr/>
          <a:lstStyle/>
          <a:p>
            <a:r>
              <a:rPr lang="id-ID" sz="2400" dirty="0"/>
              <a:t>Dari sekian banyak warna, dapat dibagi dalam </a:t>
            </a:r>
            <a:endParaRPr lang="en-US" sz="2400" dirty="0"/>
          </a:p>
          <a:p>
            <a:r>
              <a:rPr lang="id-ID" sz="2400" dirty="0"/>
              <a:t>beberapa bagian yang sering dinamakan dengan </a:t>
            </a:r>
            <a:endParaRPr lang="en-US" sz="2400" dirty="0"/>
          </a:p>
          <a:p>
            <a:r>
              <a:rPr lang="id-ID" sz="2400" dirty="0"/>
              <a:t>sistem warna Prang System yang ditemukan oleh Louis </a:t>
            </a:r>
            <a:endParaRPr lang="en-US" sz="2400" dirty="0"/>
          </a:p>
          <a:p>
            <a:r>
              <a:rPr lang="id-ID" sz="2400" dirty="0"/>
              <a:t>Prang pada 1876 atau disebut juga sebagai atribut </a:t>
            </a:r>
            <a:endParaRPr lang="en-US" sz="2400" dirty="0"/>
          </a:p>
          <a:p>
            <a:r>
              <a:rPr lang="id-ID" sz="2400" dirty="0"/>
              <a:t>warna meliputi :</a:t>
            </a:r>
          </a:p>
          <a:p>
            <a:r>
              <a:rPr lang="id-ID" sz="2400" b="1" u="sng" dirty="0"/>
              <a:t>Hue</a:t>
            </a:r>
            <a:r>
              <a:rPr lang="id-ID" sz="2400" dirty="0"/>
              <a:t>, adalah istilah yang digunakan untuk </a:t>
            </a:r>
            <a:endParaRPr lang="en-US" sz="2400" dirty="0"/>
          </a:p>
          <a:p>
            <a:r>
              <a:rPr lang="id-ID" sz="2400" dirty="0"/>
              <a:t>menunjukkan nama dari suatu warna, seperti merah, </a:t>
            </a:r>
            <a:endParaRPr lang="en-US" sz="2400" dirty="0"/>
          </a:p>
          <a:p>
            <a:r>
              <a:rPr lang="id-ID" sz="2400" dirty="0"/>
              <a:t>biru, hijau dsb.</a:t>
            </a:r>
          </a:p>
        </p:txBody>
      </p:sp>
    </p:spTree>
    <p:extLst>
      <p:ext uri="{BB962C8B-B14F-4D97-AF65-F5344CB8AC3E}">
        <p14:creationId xmlns:p14="http://schemas.microsoft.com/office/powerpoint/2010/main" val="12918628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57200" y="2132856"/>
            <a:ext cx="8229600" cy="4536504"/>
          </a:xfrm>
        </p:spPr>
        <p:txBody>
          <a:bodyPr/>
          <a:lstStyle/>
          <a:p>
            <a:r>
              <a:rPr lang="id-ID" sz="2400" b="1" u="sng" dirty="0"/>
              <a:t>Value</a:t>
            </a:r>
            <a:r>
              <a:rPr lang="id-ID" sz="2400" dirty="0"/>
              <a:t>, adalah dimensi kedua atau mengenai terang </a:t>
            </a:r>
            <a:endParaRPr lang="en-US" sz="2400" dirty="0"/>
          </a:p>
          <a:p>
            <a:r>
              <a:rPr lang="id-ID" sz="2400" dirty="0"/>
              <a:t>gelapnya warna. </a:t>
            </a:r>
            <a:endParaRPr lang="en-US" sz="2400" dirty="0"/>
          </a:p>
          <a:p>
            <a:r>
              <a:rPr lang="id-ID" sz="2400" dirty="0"/>
              <a:t>Contohnya adalah tingkatan warna dari putih hingga </a:t>
            </a:r>
            <a:endParaRPr lang="en-US" sz="2400" dirty="0"/>
          </a:p>
          <a:p>
            <a:r>
              <a:rPr lang="id-ID" sz="2400" dirty="0"/>
              <a:t>hitam.</a:t>
            </a:r>
          </a:p>
          <a:p>
            <a:endParaRPr lang="en-US" sz="2400" b="1" u="sng" dirty="0"/>
          </a:p>
          <a:p>
            <a:r>
              <a:rPr lang="id-ID" sz="2400" b="1" u="sng" dirty="0"/>
              <a:t>Saturation/Intensity,</a:t>
            </a:r>
            <a:r>
              <a:rPr lang="id-ID" sz="2400" dirty="0"/>
              <a:t> seringkali disebut dengan </a:t>
            </a:r>
            <a:endParaRPr lang="en-US" sz="2400" dirty="0"/>
          </a:p>
          <a:p>
            <a:r>
              <a:rPr lang="id-ID" sz="2400" dirty="0"/>
              <a:t>chroma, adalah dimensi yang berhubungan dengan </a:t>
            </a:r>
            <a:endParaRPr lang="en-US" sz="2400" dirty="0"/>
          </a:p>
          <a:p>
            <a:r>
              <a:rPr lang="id-ID" sz="2400" dirty="0"/>
              <a:t>cerah atau suramnya warna.</a:t>
            </a:r>
          </a:p>
        </p:txBody>
      </p:sp>
    </p:spTree>
    <p:extLst>
      <p:ext uri="{BB962C8B-B14F-4D97-AF65-F5344CB8AC3E}">
        <p14:creationId xmlns:p14="http://schemas.microsoft.com/office/powerpoint/2010/main" val="5239271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Selain Prang System terdapat beberapa sistem warna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lain yakni, CMYK atau Process Color System, Munsell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Color System, Ostwald Color System, Schopenhauer/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Goethe Weighted Color System, Substractive Color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System serta Additive Color/RGB Color System.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Diantara bermacam sistem warna diatas, kini yang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banyak dipergunakan dalam industri media visual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cetak adalah CMYK atau Process Color System yang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membagi warna dasarnya menjadi Cyan, Magenta,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Yellow dan Black. </a:t>
            </a:r>
          </a:p>
        </p:txBody>
      </p:sp>
    </p:spTree>
    <p:extLst>
      <p:ext uri="{BB962C8B-B14F-4D97-AF65-F5344CB8AC3E}">
        <p14:creationId xmlns:p14="http://schemas.microsoft.com/office/powerpoint/2010/main" val="32916622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453650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Sedangkan RGB Color System dipergunakan dalam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industri media visual elektronika. 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Pada monitor, skema jenis RGB adalah sbb:</a:t>
            </a:r>
          </a:p>
        </p:txBody>
      </p:sp>
    </p:spTree>
    <p:extLst>
      <p:ext uri="{BB962C8B-B14F-4D97-AF65-F5344CB8AC3E}">
        <p14:creationId xmlns:p14="http://schemas.microsoft.com/office/powerpoint/2010/main" val="39366092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323528" y="2123227"/>
            <a:ext cx="8352928" cy="381642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Tampilkan warna dengan latar belakang (background)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gelap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Pilih warna yang cerah untuk foreground (putih,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hijau  dll)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Hindari penggunaan warna coklat dan hijau untuk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background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Kecerahan dan kombinasi warna pada foreground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dan background kontras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1388904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Penuntun</a:t>
            </a:r>
            <a:r>
              <a:rPr lang="en-US" sz="2800" b="1" dirty="0"/>
              <a:t> </a:t>
            </a:r>
            <a:r>
              <a:rPr lang="en-US" sz="2800" b="1" dirty="0" err="1"/>
              <a:t>penggunaan</a:t>
            </a:r>
            <a:r>
              <a:rPr lang="en-US" sz="2800" b="1" dirty="0"/>
              <a:t> </a:t>
            </a:r>
            <a:r>
              <a:rPr lang="en-US" sz="2800" b="1" dirty="0" err="1"/>
              <a:t>warna</a:t>
            </a:r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15485656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323528" y="2123227"/>
            <a:ext cx="8352928" cy="381642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Gunakan warna sesuai kebutuhan,disain dibuat dalam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b/w dan ditambahkan warna lain sesuai </a:t>
            </a:r>
            <a:r>
              <a:rPr lang="en-US" sz="2400" dirty="0"/>
              <a:t>k</a:t>
            </a:r>
            <a:r>
              <a:rPr lang="id-ID" sz="2400" dirty="0"/>
              <a:t>ebutuhan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Gunakan warna untuk menarik perhatian user,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komunikasi terarah, identifikasi status, menjalin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hubungan antar elemen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Hindari penggunaan warna pada pekerjaan yang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sifatnya non-task, untuk layar yang kebanyakan terdiri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dari teks, warna dapat membantu ketika user harus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mencari /membedakan bagian2 tertentu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1388904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Penuntun</a:t>
            </a:r>
            <a:r>
              <a:rPr lang="en-US" sz="2800" b="1" dirty="0"/>
              <a:t> </a:t>
            </a:r>
            <a:r>
              <a:rPr lang="en-US" sz="2800" b="1" dirty="0" err="1"/>
              <a:t>penggunaan</a:t>
            </a:r>
            <a:r>
              <a:rPr lang="en-US" sz="2800" b="1" dirty="0"/>
              <a:t> </a:t>
            </a:r>
            <a:r>
              <a:rPr lang="en-US" sz="2800" b="1" dirty="0" err="1"/>
              <a:t>warna</a:t>
            </a:r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10202048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323528" y="2420888"/>
            <a:ext cx="8352928" cy="381642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Buta warna (cacat warna)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Monitor monochrome (hanya mengenal satu warna)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Pengkodean ekstra meningkatkan tampilan interface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Konsisten dalam penggunaan warna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Membatasi pengkodean warna menjadi 8 warna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(4 warna lebih baik)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Gunakan warna b/w atau abu-abu, atau b/w saja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untuk tampilan interface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·       Untuk menunjukkan keragaman bagian-bagian pada layar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·       Disainer sering menggunakan layar kerja dengan menggunakan 4-5 warna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1388904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Hal yang </a:t>
            </a:r>
            <a:r>
              <a:rPr lang="en-US" sz="2800" b="1" dirty="0" err="1"/>
              <a:t>perlu</a:t>
            </a:r>
            <a:r>
              <a:rPr lang="en-US" sz="2800" b="1" dirty="0"/>
              <a:t> </a:t>
            </a:r>
            <a:r>
              <a:rPr lang="en-US" sz="2800" b="1" dirty="0" err="1"/>
              <a:t>diperhatikan</a:t>
            </a:r>
            <a:r>
              <a:rPr lang="en-US" sz="2800" b="1" dirty="0"/>
              <a:t> </a:t>
            </a:r>
            <a:r>
              <a:rPr lang="en-US" sz="2800" b="1" dirty="0" err="1"/>
              <a:t>dalam</a:t>
            </a:r>
            <a:r>
              <a:rPr lang="en-US" sz="2800" b="1" dirty="0"/>
              <a:t> </a:t>
            </a:r>
            <a:r>
              <a:rPr lang="en-US" sz="2800" b="1" dirty="0" err="1"/>
              <a:t>penggunaan</a:t>
            </a:r>
            <a:r>
              <a:rPr lang="en-US" sz="2800" b="1" dirty="0"/>
              <a:t> </a:t>
            </a:r>
            <a:r>
              <a:rPr lang="en-US" sz="2800" b="1" dirty="0" err="1"/>
              <a:t>warna</a:t>
            </a:r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28366508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12. </a:t>
            </a:r>
            <a:r>
              <a:rPr lang="en-US" altLang="ko-KR" sz="3600" dirty="0" err="1"/>
              <a:t>Warna</a:t>
            </a:r>
            <a:r>
              <a:rPr lang="en-US" altLang="ko-KR" sz="3600" dirty="0"/>
              <a:t> (</a:t>
            </a:r>
            <a:r>
              <a:rPr lang="en-US" altLang="ko-KR" sz="3600" dirty="0" err="1"/>
              <a:t>atribut</a:t>
            </a:r>
            <a:r>
              <a:rPr lang="en-US" altLang="ko-KR" sz="3600" dirty="0"/>
              <a:t>, </a:t>
            </a:r>
            <a:r>
              <a:rPr lang="en-US" altLang="ko-KR" sz="3600" dirty="0" err="1"/>
              <a:t>asosiasi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323528" y="2420888"/>
            <a:ext cx="8352928" cy="381642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Untuk menunjukkan keragaman bagian-bagian pada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layar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D</a:t>
            </a:r>
            <a:r>
              <a:rPr lang="en-US" sz="2400" dirty="0"/>
              <a:t>e</a:t>
            </a:r>
            <a:r>
              <a:rPr lang="id-ID" sz="2400" dirty="0"/>
              <a:t>sainer sering menggunakan layar kerja dengan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menggunakan 4-5 warna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1388904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Hal yang </a:t>
            </a:r>
            <a:r>
              <a:rPr lang="en-US" sz="2800" b="1" dirty="0" err="1"/>
              <a:t>perlu</a:t>
            </a:r>
            <a:r>
              <a:rPr lang="en-US" sz="2800" b="1" dirty="0"/>
              <a:t> </a:t>
            </a:r>
            <a:r>
              <a:rPr lang="en-US" sz="2800" b="1" dirty="0" err="1"/>
              <a:t>diperhatikan</a:t>
            </a:r>
            <a:r>
              <a:rPr lang="en-US" sz="2800" b="1" dirty="0"/>
              <a:t> </a:t>
            </a:r>
            <a:r>
              <a:rPr lang="en-US" sz="2800" b="1" dirty="0" err="1"/>
              <a:t>dalam</a:t>
            </a:r>
            <a:r>
              <a:rPr lang="en-US" sz="2800" b="1" dirty="0"/>
              <a:t> </a:t>
            </a:r>
            <a:r>
              <a:rPr lang="en-US" sz="2800" b="1" dirty="0" err="1"/>
              <a:t>penggunaan</a:t>
            </a:r>
            <a:r>
              <a:rPr lang="en-US" sz="2800" b="1" dirty="0"/>
              <a:t> </a:t>
            </a:r>
            <a:r>
              <a:rPr lang="en-US" sz="2800" b="1" dirty="0" err="1"/>
              <a:t>warna</a:t>
            </a:r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11845151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13. </a:t>
            </a:r>
            <a:r>
              <a:rPr lang="en-US" altLang="ko-KR" sz="3600" dirty="0" err="1"/>
              <a:t>Desain</a:t>
            </a:r>
            <a:r>
              <a:rPr lang="en-US" altLang="ko-KR" sz="3600" dirty="0"/>
              <a:t> Icon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323528" y="2420888"/>
            <a:ext cx="8352928" cy="381642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Menampilkan objek atau aksi dalam tata cara yang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mudah dikenali dan diingat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Keragaman icon berjumlah terbatas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Icon dimunculkan pada latar belakang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Pastikan bahwa pada salah satu icon yang dipilih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terlihat lebih terang dari yang lain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Tiap icon menggunakan simbol yang berbeda satu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dengan yang lain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1388904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/>
              <a:t>Merancang tugas/pekerjaan</a:t>
            </a:r>
          </a:p>
        </p:txBody>
      </p:sp>
    </p:spTree>
    <p:extLst>
      <p:ext uri="{BB962C8B-B14F-4D97-AF65-F5344CB8AC3E}">
        <p14:creationId xmlns:p14="http://schemas.microsoft.com/office/powerpoint/2010/main" val="27504140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13. </a:t>
            </a:r>
            <a:r>
              <a:rPr lang="en-US" altLang="ko-KR" sz="3600" dirty="0" err="1"/>
              <a:t>Desain</a:t>
            </a:r>
            <a:r>
              <a:rPr lang="en-US" altLang="ko-KR" sz="3600" dirty="0"/>
              <a:t> Icon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323528" y="2420888"/>
            <a:ext cx="8352928" cy="381642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Membuat icon yang sejenis ke dalam kelompok icon </a:t>
            </a:r>
            <a:endParaRPr lang="en-US" sz="2400" dirty="0"/>
          </a:p>
          <a:p>
            <a:r>
              <a:rPr lang="en-US" sz="2400" dirty="0"/>
              <a:t>   </a:t>
            </a:r>
            <a:r>
              <a:rPr lang="id-ID" sz="2400" dirty="0"/>
              <a:t>yang berkaitan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2400" dirty="0"/>
              <a:t>Menghindari penggunaan icon terlalu terinci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1388904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/>
              <a:t>Merancang tugas/pekerjaan</a:t>
            </a:r>
          </a:p>
        </p:txBody>
      </p:sp>
    </p:spTree>
    <p:extLst>
      <p:ext uri="{BB962C8B-B14F-4D97-AF65-F5344CB8AC3E}">
        <p14:creationId xmlns:p14="http://schemas.microsoft.com/office/powerpoint/2010/main" val="3911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2366</Words>
  <Application>Microsoft Office PowerPoint</Application>
  <PresentationFormat>On-screen Show (4:3)</PresentationFormat>
  <Paragraphs>539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4" baseType="lpstr">
      <vt:lpstr>맑은 고딕</vt:lpstr>
      <vt:lpstr>Arial</vt:lpstr>
      <vt:lpstr>Calibri</vt:lpstr>
      <vt:lpstr>Wingdings</vt:lpstr>
      <vt:lpstr>Office Theme</vt:lpstr>
      <vt:lpstr>Custom Design</vt:lpstr>
      <vt:lpstr>PowerPoint Presentation</vt:lpstr>
      <vt:lpstr>1. Prinsip Membuat Desain</vt:lpstr>
      <vt:lpstr>1. Prinsip Membuat Desain</vt:lpstr>
      <vt:lpstr>1. Prinsip Membuat Desain</vt:lpstr>
      <vt:lpstr>1. Prinsip Membuat Desain</vt:lpstr>
      <vt:lpstr>1. Prinsip Membuat Desain</vt:lpstr>
      <vt:lpstr>1. Prinsip Membuat Desain</vt:lpstr>
      <vt:lpstr>1. Prinsip Membuat Desain</vt:lpstr>
      <vt:lpstr>1. Prinsip Membuat Desain</vt:lpstr>
      <vt:lpstr>1. Prinsip Membuat Desain</vt:lpstr>
      <vt:lpstr>1. Prinsip Membuat Desain</vt:lpstr>
      <vt:lpstr>1. Prinsip Membuat Desain</vt:lpstr>
      <vt:lpstr>1. Prinsip Membuat Desain</vt:lpstr>
      <vt:lpstr>2. Ide Membuat Desain</vt:lpstr>
      <vt:lpstr>3. Tantangan Membuat Desain</vt:lpstr>
      <vt:lpstr>4. Contoh Desain</vt:lpstr>
      <vt:lpstr>5. Desain Grafik</vt:lpstr>
      <vt:lpstr>5. Desain Grafik</vt:lpstr>
      <vt:lpstr>5. Desain Grafik</vt:lpstr>
      <vt:lpstr>6. Desain Grafis</vt:lpstr>
      <vt:lpstr>6. Desain Grafis</vt:lpstr>
      <vt:lpstr>6. Desain Grafis</vt:lpstr>
      <vt:lpstr>7. Filosofi Desain</vt:lpstr>
      <vt:lpstr>8. Prinsip Desain Grafik</vt:lpstr>
      <vt:lpstr>8. Prinsip Desain Grafik</vt:lpstr>
      <vt:lpstr>8. Prinsip Desain Grafik</vt:lpstr>
      <vt:lpstr>8. Prinsip Desain Grafik</vt:lpstr>
      <vt:lpstr>8. Prinsip Desain Grafik</vt:lpstr>
      <vt:lpstr>8. Prinsip Desain Grafik</vt:lpstr>
      <vt:lpstr>8. Prinsip Desain Grafik</vt:lpstr>
      <vt:lpstr>8. Prinsip Desain Grafik</vt:lpstr>
      <vt:lpstr>8. Prinsip Desain Grafik</vt:lpstr>
      <vt:lpstr>9. Pembuatan User Interface</vt:lpstr>
      <vt:lpstr>10. Teknik Koding</vt:lpstr>
      <vt:lpstr>10. Tipografi</vt:lpstr>
      <vt:lpstr>10. Tipografi</vt:lpstr>
      <vt:lpstr>11. Font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12. Warna (atribut, asosiasi)</vt:lpstr>
      <vt:lpstr>13. Desain Icon</vt:lpstr>
      <vt:lpstr>13. Desain Icon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ning</cp:lastModifiedBy>
  <cp:revision>46</cp:revision>
  <dcterms:created xsi:type="dcterms:W3CDTF">2014-04-01T16:35:38Z</dcterms:created>
  <dcterms:modified xsi:type="dcterms:W3CDTF">2017-03-29T01:09:58Z</dcterms:modified>
</cp:coreProperties>
</file>