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7" r:id="rId4"/>
    <p:sldId id="276" r:id="rId5"/>
    <p:sldId id="278" r:id="rId6"/>
    <p:sldId id="279" r:id="rId7"/>
    <p:sldId id="258" r:id="rId8"/>
    <p:sldId id="280" r:id="rId9"/>
    <p:sldId id="259" r:id="rId10"/>
    <p:sldId id="281" r:id="rId11"/>
    <p:sldId id="260" r:id="rId12"/>
    <p:sldId id="282" r:id="rId13"/>
    <p:sldId id="261" r:id="rId14"/>
    <p:sldId id="283" r:id="rId15"/>
    <p:sldId id="262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63" r:id="rId24"/>
    <p:sldId id="264" r:id="rId25"/>
    <p:sldId id="291" r:id="rId26"/>
    <p:sldId id="265" r:id="rId27"/>
    <p:sldId id="292" r:id="rId28"/>
    <p:sldId id="266" r:id="rId29"/>
    <p:sldId id="293" r:id="rId30"/>
    <p:sldId id="267" r:id="rId31"/>
    <p:sldId id="30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235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0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81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23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89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803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702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66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80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694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0247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2046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014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57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029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743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CF30C-548D-4E4D-BCD3-8AEDE19652E1}" type="datetimeFigureOut">
              <a:rPr lang="en-US" smtClean="0"/>
              <a:t>4/17/2022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A113202-395E-429A-89DF-6D0E9B9BA7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7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FUZZY LOGIC (FL) </a:t>
            </a:r>
            <a:r>
              <a:rPr lang="en-US" b="1" smtClean="0"/>
              <a:t>DALAM </a:t>
            </a:r>
            <a:r>
              <a:rPr lang="en-US" b="1" smtClean="0"/>
              <a:t>ROBOTIKA – PART1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ROBOTIKA DAN KONTROL NUMERIK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32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 LOGIKA FUZZY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365161"/>
            <a:ext cx="8915400" cy="5492839"/>
          </a:xfrm>
        </p:spPr>
        <p:txBody>
          <a:bodyPr>
            <a:normAutofit/>
          </a:bodyPr>
          <a:lstStyle/>
          <a:p>
            <a:r>
              <a:rPr lang="en-US" b="1" dirty="0" err="1"/>
              <a:t>Himpunan</a:t>
            </a:r>
            <a:r>
              <a:rPr lang="en-US" b="1" dirty="0"/>
              <a:t> crisp </a:t>
            </a:r>
            <a:endParaRPr lang="en-US" b="1" dirty="0" smtClean="0"/>
          </a:p>
          <a:p>
            <a:pPr lvl="1"/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semesta</a:t>
            </a:r>
            <a:r>
              <a:rPr lang="en-US" dirty="0"/>
              <a:t> </a:t>
            </a:r>
            <a:r>
              <a:rPr lang="en-US" dirty="0" err="1"/>
              <a:t>wacana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</a:t>
            </a:r>
            <a:r>
              <a:rPr lang="en-US" b="1" dirty="0"/>
              <a:t>crisp (</a:t>
            </a:r>
            <a:r>
              <a:rPr lang="en-US" b="1" dirty="0" err="1"/>
              <a:t>tegas</a:t>
            </a:r>
            <a:r>
              <a:rPr lang="en-US" b="1" dirty="0"/>
              <a:t>) </a:t>
            </a:r>
            <a:r>
              <a:rPr lang="en-US" dirty="0"/>
              <a:t>A di </a:t>
            </a:r>
            <a:r>
              <a:rPr lang="en-US" dirty="0" err="1"/>
              <a:t>definisikan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yang </a:t>
            </a:r>
            <a:r>
              <a:rPr lang="en-US" dirty="0" err="1"/>
              <a:t>terkandung</a:t>
            </a:r>
            <a:r>
              <a:rPr lang="en-US" dirty="0"/>
              <a:t> di </a:t>
            </a:r>
            <a:r>
              <a:rPr lang="en-US" dirty="0" err="1"/>
              <a:t>dalamnya</a:t>
            </a:r>
            <a:r>
              <a:rPr lang="en-US" dirty="0"/>
              <a:t>,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semesta</a:t>
            </a:r>
            <a:r>
              <a:rPr lang="en-US" dirty="0"/>
              <a:t> </a:t>
            </a:r>
            <a:r>
              <a:rPr lang="en-US" dirty="0" err="1"/>
              <a:t>wacana</a:t>
            </a:r>
            <a:r>
              <a:rPr lang="en-US" dirty="0"/>
              <a:t> </a:t>
            </a:r>
            <a:r>
              <a:rPr lang="en-US" dirty="0" err="1"/>
              <a:t>dikategorikan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crisp (</a:t>
            </a:r>
            <a:r>
              <a:rPr lang="en-US" dirty="0" err="1"/>
              <a:t>tegas</a:t>
            </a:r>
            <a:r>
              <a:rPr lang="en-US" dirty="0"/>
              <a:t>) A </a:t>
            </a:r>
            <a:r>
              <a:rPr lang="en-US" dirty="0" err="1"/>
              <a:t>atau</a:t>
            </a:r>
            <a:r>
              <a:rPr lang="en-US" dirty="0"/>
              <a:t> A’ (</a:t>
            </a:r>
            <a:r>
              <a:rPr lang="en-US" dirty="0" err="1"/>
              <a:t>tidak</a:t>
            </a:r>
            <a:r>
              <a:rPr lang="en-US" dirty="0"/>
              <a:t>). </a:t>
            </a:r>
            <a:endParaRPr lang="en-US" dirty="0" smtClean="0"/>
          </a:p>
          <a:p>
            <a:pPr lvl="1"/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/>
              <a:t>karakteristik</a:t>
            </a:r>
            <a:r>
              <a:rPr lang="en-US" dirty="0"/>
              <a:t> A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0 </a:t>
            </a:r>
            <a:r>
              <a:rPr lang="en-US" dirty="0" err="1"/>
              <a:t>dan</a:t>
            </a:r>
            <a:r>
              <a:rPr lang="en-US" dirty="0"/>
              <a:t> 1. </a:t>
            </a:r>
            <a:endParaRPr lang="en-US" dirty="0" smtClean="0"/>
          </a:p>
          <a:p>
            <a:pPr lvl="1"/>
            <a:r>
              <a:rPr lang="en-US" dirty="0" smtClean="0"/>
              <a:t>Kita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menginterprestasikan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1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0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A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fleksibel</a:t>
            </a:r>
            <a:r>
              <a:rPr lang="en-US" dirty="0"/>
              <a:t>. 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/>
              <a:t>: </a:t>
            </a:r>
            <a:endParaRPr lang="en-US" dirty="0" smtClean="0"/>
          </a:p>
          <a:p>
            <a:pPr lvl="2"/>
            <a:r>
              <a:rPr lang="en-US" dirty="0" smtClean="0"/>
              <a:t>S </a:t>
            </a:r>
            <a:r>
              <a:rPr lang="en-US" dirty="0"/>
              <a:t>= {1, 2, 3, 4, 5}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semesta</a:t>
            </a:r>
            <a:r>
              <a:rPr lang="en-US" dirty="0"/>
              <a:t> </a:t>
            </a:r>
            <a:r>
              <a:rPr lang="en-US" dirty="0" err="1"/>
              <a:t>pembicaraan</a:t>
            </a:r>
            <a:r>
              <a:rPr lang="en-US" dirty="0"/>
              <a:t> A = {1, 2, 3} </a:t>
            </a:r>
            <a:r>
              <a:rPr lang="en-US" dirty="0" err="1"/>
              <a:t>dan</a:t>
            </a:r>
            <a:r>
              <a:rPr lang="en-US" dirty="0"/>
              <a:t> B = {3, 4, 5</a:t>
            </a:r>
            <a:r>
              <a:rPr lang="en-US" dirty="0" smtClean="0"/>
              <a:t>}</a:t>
            </a:r>
          </a:p>
          <a:p>
            <a:pPr lvl="2"/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dikatakan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 smtClean="0"/>
              <a:t>:</a:t>
            </a:r>
          </a:p>
          <a:p>
            <a:pPr lvl="2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0371" t="34639" r="20635" b="37720"/>
          <a:stretch/>
        </p:blipFill>
        <p:spPr>
          <a:xfrm>
            <a:off x="3837904" y="4919773"/>
            <a:ext cx="6233375" cy="164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40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729" t="19146" r="15785" b="13248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718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73487"/>
            <a:ext cx="8915400" cy="5537735"/>
          </a:xfrm>
        </p:spPr>
        <p:txBody>
          <a:bodyPr/>
          <a:lstStyle/>
          <a:p>
            <a:r>
              <a:rPr lang="en-US" b="1" dirty="0" err="1"/>
              <a:t>Himpunan</a:t>
            </a:r>
            <a:r>
              <a:rPr lang="en-US" b="1" dirty="0"/>
              <a:t> fuzzy (</a:t>
            </a:r>
            <a:r>
              <a:rPr lang="en-US" b="1" dirty="0" err="1"/>
              <a:t>kabur</a:t>
            </a:r>
            <a:r>
              <a:rPr lang="en-US" b="1" dirty="0"/>
              <a:t>) </a:t>
            </a:r>
            <a:endParaRPr lang="en-US" b="1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5095" t="17035" r="16011" b="13600"/>
          <a:stretch/>
        </p:blipFill>
        <p:spPr>
          <a:xfrm>
            <a:off x="3043751" y="747540"/>
            <a:ext cx="9036632" cy="5115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17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916" t="18794" r="16082" b="12273"/>
          <a:stretch/>
        </p:blipFill>
        <p:spPr>
          <a:xfrm>
            <a:off x="2589212" y="624110"/>
            <a:ext cx="9027532" cy="514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998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540913"/>
            <a:ext cx="8915400" cy="5370309"/>
          </a:xfrm>
        </p:spPr>
        <p:txBody>
          <a:bodyPr/>
          <a:lstStyle/>
          <a:p>
            <a:r>
              <a:rPr lang="en-US" b="1" dirty="0" err="1" smtClean="0"/>
              <a:t>Himpunan</a:t>
            </a:r>
            <a:r>
              <a:rPr lang="en-US" b="1" dirty="0" smtClean="0"/>
              <a:t> fuzzy </a:t>
            </a:r>
            <a:r>
              <a:rPr lang="en-US" b="1" dirty="0" err="1" smtClean="0"/>
              <a:t>memiliki</a:t>
            </a:r>
            <a:r>
              <a:rPr lang="en-US" b="1" dirty="0" smtClean="0"/>
              <a:t> 2 </a:t>
            </a:r>
            <a:r>
              <a:rPr lang="en-US" b="1" dirty="0" err="1" smtClean="0"/>
              <a:t>atribut</a:t>
            </a:r>
            <a:r>
              <a:rPr lang="en-US" b="1" dirty="0" smtClean="0"/>
              <a:t> </a:t>
            </a:r>
            <a:r>
              <a:rPr lang="en-US" b="1" dirty="0" err="1" smtClean="0"/>
              <a:t>yaitu</a:t>
            </a:r>
            <a:r>
              <a:rPr lang="en-US" b="1" dirty="0" smtClean="0"/>
              <a:t>:</a:t>
            </a:r>
          </a:p>
          <a:p>
            <a:pPr lvl="1"/>
            <a:r>
              <a:rPr lang="en-US" dirty="0" err="1" smtClean="0"/>
              <a:t>Linguistik</a:t>
            </a:r>
            <a:r>
              <a:rPr lang="en-US" dirty="0" smtClean="0"/>
              <a:t> : </a:t>
            </a:r>
            <a:r>
              <a:rPr lang="en-US" dirty="0" err="1" smtClean="0"/>
              <a:t>penamaan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grup</a:t>
            </a:r>
            <a:r>
              <a:rPr lang="en-US" dirty="0" smtClean="0"/>
              <a:t> yang </a:t>
            </a:r>
            <a:r>
              <a:rPr lang="en-US" dirty="0" err="1" smtClean="0"/>
              <a:t>mewakili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, missal: </a:t>
            </a:r>
            <a:r>
              <a:rPr lang="en-US" dirty="0" err="1" smtClean="0"/>
              <a:t>muda</a:t>
            </a:r>
            <a:r>
              <a:rPr lang="en-US" dirty="0" smtClean="0"/>
              <a:t>, </a:t>
            </a:r>
            <a:r>
              <a:rPr lang="en-US" dirty="0" err="1" smtClean="0"/>
              <a:t>parobaya</a:t>
            </a:r>
            <a:r>
              <a:rPr lang="en-US" dirty="0" smtClean="0"/>
              <a:t>, </a:t>
            </a:r>
            <a:r>
              <a:rPr lang="en-US" dirty="0" err="1" smtClean="0"/>
              <a:t>tua</a:t>
            </a:r>
            <a:endParaRPr lang="en-US" dirty="0" smtClean="0"/>
          </a:p>
          <a:p>
            <a:pPr lvl="1"/>
            <a:r>
              <a:rPr lang="en-US" dirty="0" err="1" smtClean="0"/>
              <a:t>Numerik</a:t>
            </a:r>
            <a:r>
              <a:rPr lang="en-US" dirty="0" smtClean="0"/>
              <a:t> :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variable, missal: 30, 40, 50, 65, </a:t>
            </a:r>
            <a:r>
              <a:rPr lang="en-US" dirty="0" err="1" smtClean="0"/>
              <a:t>dst</a:t>
            </a:r>
            <a:endParaRPr lang="en-US" dirty="0" smtClean="0"/>
          </a:p>
          <a:p>
            <a:r>
              <a:rPr lang="en-US" b="1" dirty="0" err="1" smtClean="0"/>
              <a:t>Himpunan</a:t>
            </a:r>
            <a:r>
              <a:rPr lang="en-US" b="1" dirty="0" smtClean="0"/>
              <a:t> </a:t>
            </a:r>
            <a:r>
              <a:rPr lang="en-US" b="1" dirty="0" err="1" smtClean="0"/>
              <a:t>semesta</a:t>
            </a:r>
            <a:r>
              <a:rPr lang="en-US" b="1" dirty="0" smtClean="0"/>
              <a:t> </a:t>
            </a:r>
          </a:p>
          <a:p>
            <a:pPr lvl="1"/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diperbolehkan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dioperasikan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fuzzy. 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/>
              <a:t>: </a:t>
            </a:r>
            <a:r>
              <a:rPr lang="en-US" dirty="0" err="1"/>
              <a:t>semesta</a:t>
            </a:r>
            <a:r>
              <a:rPr lang="en-US" dirty="0"/>
              <a:t> </a:t>
            </a:r>
            <a:r>
              <a:rPr lang="en-US" dirty="0" err="1"/>
              <a:t>pembicaraan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temperatur</a:t>
            </a:r>
            <a:r>
              <a:rPr lang="en-US" dirty="0"/>
              <a:t>: X= [0,100]</a:t>
            </a:r>
            <a:endParaRPr lang="en-US" dirty="0" smtClean="0"/>
          </a:p>
          <a:p>
            <a:r>
              <a:rPr lang="en-US" b="1" dirty="0" smtClean="0"/>
              <a:t>Domain </a:t>
            </a:r>
            <a:r>
              <a:rPr lang="en-US" b="1" dirty="0" err="1" smtClean="0"/>
              <a:t>himpunan</a:t>
            </a:r>
            <a:r>
              <a:rPr lang="en-US" b="1" dirty="0" smtClean="0"/>
              <a:t> fuzzy</a:t>
            </a:r>
          </a:p>
          <a:p>
            <a:pPr lvl="1"/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keseluruhan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diizinkan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semesta</a:t>
            </a:r>
            <a:r>
              <a:rPr lang="en-US" dirty="0"/>
              <a:t> </a:t>
            </a:r>
            <a:r>
              <a:rPr lang="en-US" dirty="0" err="1"/>
              <a:t>pembicaraan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boleh</a:t>
            </a:r>
            <a:r>
              <a:rPr lang="en-US" dirty="0"/>
              <a:t> </a:t>
            </a:r>
            <a:r>
              <a:rPr lang="en-US" dirty="0" err="1"/>
              <a:t>dioperasikan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fuzzy. </a:t>
            </a:r>
            <a:endParaRPr lang="en-US" dirty="0" smtClean="0"/>
          </a:p>
          <a:p>
            <a:pPr lvl="1"/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/>
              <a:t>domain </a:t>
            </a:r>
            <a:r>
              <a:rPr lang="en-US" dirty="0" err="1"/>
              <a:t>himpunan</a:t>
            </a:r>
            <a:r>
              <a:rPr lang="en-US" dirty="0"/>
              <a:t> fuzzy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semesta</a:t>
            </a:r>
            <a:r>
              <a:rPr lang="en-US" dirty="0"/>
              <a:t> X=[0, 120]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479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FUNGSI KEANGGOTAAN TANJAKAN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3" y="1905000"/>
            <a:ext cx="4816140" cy="4006222"/>
          </a:xfrm>
        </p:spPr>
        <p:txBody>
          <a:bodyPr/>
          <a:lstStyle/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</a:t>
            </a:r>
            <a:r>
              <a:rPr lang="en-US" dirty="0" err="1"/>
              <a:t>tanjakan</a:t>
            </a:r>
            <a:r>
              <a:rPr lang="en-US" dirty="0"/>
              <a:t>, </a:t>
            </a:r>
            <a:r>
              <a:rPr lang="en-US" dirty="0" err="1"/>
              <a:t>pemetaan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keanggotaannya</a:t>
            </a:r>
            <a:r>
              <a:rPr lang="en-US" dirty="0"/>
              <a:t> di </a:t>
            </a:r>
            <a:r>
              <a:rPr lang="en-US" dirty="0" err="1"/>
              <a:t>gambarkan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/>
              <a:t>Ada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yang linear. </a:t>
            </a:r>
            <a:endParaRPr lang="en-US" dirty="0" smtClean="0"/>
          </a:p>
          <a:p>
            <a:pPr lvl="1"/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/>
              <a:t>kenaikan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(0)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kawasan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b="1" dirty="0" smtClean="0"/>
              <a:t>(</a:t>
            </a:r>
            <a:r>
              <a:rPr lang="en-US" b="1" dirty="0" err="1" smtClean="0"/>
              <a:t>Fungsi</a:t>
            </a:r>
            <a:r>
              <a:rPr lang="en-US" b="1" dirty="0" smtClean="0"/>
              <a:t> </a:t>
            </a:r>
            <a:r>
              <a:rPr lang="en-US" b="1" dirty="0" err="1" smtClean="0"/>
              <a:t>keanggotaan</a:t>
            </a:r>
            <a:r>
              <a:rPr lang="en-US" b="1" dirty="0" smtClean="0"/>
              <a:t> </a:t>
            </a:r>
            <a:r>
              <a:rPr lang="en-US" b="1" dirty="0" err="1" smtClean="0"/>
              <a:t>Tanjakan</a:t>
            </a:r>
            <a:r>
              <a:rPr lang="en-US" b="1" dirty="0" smtClean="0"/>
              <a:t> </a:t>
            </a:r>
            <a:r>
              <a:rPr lang="en-US" b="1" dirty="0" err="1" smtClean="0"/>
              <a:t>naik</a:t>
            </a:r>
            <a:r>
              <a:rPr lang="en-US" b="1" dirty="0" smtClean="0"/>
              <a:t>)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379" t="39921" r="31226" b="22227"/>
          <a:stretch/>
        </p:blipFill>
        <p:spPr>
          <a:xfrm>
            <a:off x="7714445" y="2236630"/>
            <a:ext cx="4358039" cy="32240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4429" t="43137" r="21822" b="38906"/>
          <a:stretch/>
        </p:blipFill>
        <p:spPr>
          <a:xfrm>
            <a:off x="6109566" y="5460641"/>
            <a:ext cx="5962918" cy="112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49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183" t="17032" r="19645" b="21523"/>
          <a:stretch/>
        </p:blipFill>
        <p:spPr>
          <a:xfrm>
            <a:off x="1929494" y="624110"/>
            <a:ext cx="10262506" cy="5795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87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1" y="553453"/>
            <a:ext cx="9392165" cy="1973179"/>
          </a:xfrm>
        </p:spPr>
        <p:txBody>
          <a:bodyPr>
            <a:normAutofit/>
          </a:bodyPr>
          <a:lstStyle/>
          <a:p>
            <a:r>
              <a:rPr lang="en-US" sz="2000" dirty="0" err="1"/>
              <a:t>Kedua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kebalikan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yang </a:t>
            </a:r>
            <a:r>
              <a:rPr lang="en-US" sz="2000" dirty="0" err="1"/>
              <a:t>pertama</a:t>
            </a:r>
            <a:r>
              <a:rPr lang="en-US" sz="2000" dirty="0"/>
              <a:t> </a:t>
            </a:r>
            <a:r>
              <a:rPr lang="en-US" sz="2000" dirty="0" err="1"/>
              <a:t>garis</a:t>
            </a:r>
            <a:r>
              <a:rPr lang="en-US" sz="2000" dirty="0"/>
              <a:t> </a:t>
            </a:r>
            <a:r>
              <a:rPr lang="en-US" sz="2000" dirty="0" err="1"/>
              <a:t>lurus</a:t>
            </a:r>
            <a:r>
              <a:rPr lang="en-US" sz="2000" dirty="0"/>
              <a:t> </a:t>
            </a:r>
            <a:r>
              <a:rPr lang="en-US" sz="2000" dirty="0" err="1"/>
              <a:t>dimulai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kawasan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derajat</a:t>
            </a:r>
            <a:r>
              <a:rPr lang="en-US" sz="2000" dirty="0"/>
              <a:t> </a:t>
            </a:r>
            <a:r>
              <a:rPr lang="en-US" sz="2000" dirty="0" err="1"/>
              <a:t>keanggotaan</a:t>
            </a:r>
            <a:r>
              <a:rPr lang="en-US" sz="2000" dirty="0"/>
              <a:t> </a:t>
            </a:r>
            <a:r>
              <a:rPr lang="en-US" sz="2000" dirty="0" err="1"/>
              <a:t>tertinggi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sisi</a:t>
            </a:r>
            <a:r>
              <a:rPr lang="en-US" sz="2000" dirty="0"/>
              <a:t> </a:t>
            </a:r>
            <a:r>
              <a:rPr lang="en-US" sz="2000" dirty="0" err="1"/>
              <a:t>kiri</a:t>
            </a:r>
            <a:r>
              <a:rPr lang="en-US" sz="2000" dirty="0"/>
              <a:t>, </a:t>
            </a:r>
            <a:r>
              <a:rPr lang="en-US" sz="2000" dirty="0" err="1"/>
              <a:t>kemudian</a:t>
            </a:r>
            <a:r>
              <a:rPr lang="en-US" sz="2000" dirty="0"/>
              <a:t> </a:t>
            </a:r>
            <a:r>
              <a:rPr lang="en-US" sz="2000" dirty="0" err="1"/>
              <a:t>bergerak</a:t>
            </a:r>
            <a:r>
              <a:rPr lang="en-US" sz="2000" dirty="0"/>
              <a:t> </a:t>
            </a:r>
            <a:r>
              <a:rPr lang="en-US" sz="2000" dirty="0" err="1"/>
              <a:t>menurun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kawasan</a:t>
            </a:r>
            <a:r>
              <a:rPr lang="en-US" sz="2000" dirty="0"/>
              <a:t> yang </a:t>
            </a:r>
            <a:r>
              <a:rPr lang="en-US" sz="2000" dirty="0" err="1"/>
              <a:t>memilki</a:t>
            </a:r>
            <a:r>
              <a:rPr lang="en-US" sz="2000" dirty="0"/>
              <a:t> </a:t>
            </a:r>
            <a:r>
              <a:rPr lang="en-US" sz="2000" dirty="0" err="1"/>
              <a:t>derajat</a:t>
            </a:r>
            <a:r>
              <a:rPr lang="en-US" sz="2000" dirty="0"/>
              <a:t> </a:t>
            </a:r>
            <a:r>
              <a:rPr lang="en-US" sz="2000" dirty="0" err="1"/>
              <a:t>keanggotaan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 smtClean="0"/>
              <a:t>rendah</a:t>
            </a:r>
            <a:r>
              <a:rPr lang="en-US" sz="2000" dirty="0" smtClean="0"/>
              <a:t> </a:t>
            </a:r>
            <a:r>
              <a:rPr lang="en-US" sz="2000" b="1" dirty="0" smtClean="0"/>
              <a:t>(</a:t>
            </a:r>
            <a:r>
              <a:rPr lang="en-US" sz="2000" b="1" dirty="0" err="1" smtClean="0"/>
              <a:t>Fungsi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keanggotaan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tanjakan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turun</a:t>
            </a:r>
            <a:r>
              <a:rPr lang="en-US" sz="2000" b="1" dirty="0" smtClean="0"/>
              <a:t>)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111" t="35695" r="27861" b="19540"/>
          <a:stretch/>
        </p:blipFill>
        <p:spPr>
          <a:xfrm>
            <a:off x="2829244" y="2526632"/>
            <a:ext cx="4756329" cy="26007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4330" t="41329" r="22714" b="40185"/>
          <a:stretch/>
        </p:blipFill>
        <p:spPr>
          <a:xfrm>
            <a:off x="2829244" y="5196614"/>
            <a:ext cx="6890197" cy="135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175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490" t="21963" r="19942" b="15361"/>
          <a:stretch/>
        </p:blipFill>
        <p:spPr>
          <a:xfrm>
            <a:off x="2254018" y="624110"/>
            <a:ext cx="958578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794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FUNGSI KEANGGOTAAN SEGITIGA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3875982" cy="3777622"/>
          </a:xfrm>
        </p:spPr>
        <p:txBody>
          <a:bodyPr/>
          <a:lstStyle/>
          <a:p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segi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 smtClean="0"/>
              <a:t>tanjakan</a:t>
            </a:r>
            <a:r>
              <a:rPr lang="en-US" dirty="0" smtClean="0"/>
              <a:t> </a:t>
            </a:r>
            <a:r>
              <a:rPr lang="en-US" b="1" dirty="0" smtClean="0"/>
              <a:t>(</a:t>
            </a:r>
            <a:r>
              <a:rPr lang="en-US" b="1" dirty="0" err="1" smtClean="0"/>
              <a:t>Fungsi</a:t>
            </a:r>
            <a:r>
              <a:rPr lang="en-US" b="1" dirty="0" smtClean="0"/>
              <a:t> </a:t>
            </a:r>
            <a:r>
              <a:rPr lang="en-US" b="1" dirty="0" err="1" smtClean="0"/>
              <a:t>keanggotaan</a:t>
            </a:r>
            <a:r>
              <a:rPr lang="en-US" b="1" dirty="0" smtClean="0"/>
              <a:t> </a:t>
            </a:r>
            <a:r>
              <a:rPr lang="en-US" b="1" dirty="0" err="1" smtClean="0"/>
              <a:t>kurva</a:t>
            </a:r>
            <a:r>
              <a:rPr lang="en-US" b="1" dirty="0" smtClean="0"/>
              <a:t> </a:t>
            </a:r>
            <a:r>
              <a:rPr lang="en-US" b="1" dirty="0" err="1" smtClean="0"/>
              <a:t>segitiga</a:t>
            </a:r>
            <a:r>
              <a:rPr lang="en-US" b="1" dirty="0" smtClean="0"/>
              <a:t>)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082" t="33055" r="28751" b="28389"/>
          <a:stretch/>
        </p:blipFill>
        <p:spPr>
          <a:xfrm>
            <a:off x="6593984" y="2133600"/>
            <a:ext cx="5486400" cy="28204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3637" t="53477" r="22813" b="26486"/>
          <a:stretch/>
        </p:blipFill>
        <p:spPr>
          <a:xfrm>
            <a:off x="5112913" y="4954074"/>
            <a:ext cx="6967471" cy="146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32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1403796"/>
            <a:ext cx="8779120" cy="501203"/>
          </a:xfrm>
        </p:spPr>
        <p:txBody>
          <a:bodyPr>
            <a:normAutofit/>
          </a:bodyPr>
          <a:lstStyle/>
          <a:p>
            <a:r>
              <a:rPr lang="en-US" sz="2000" b="1" dirty="0" err="1" smtClean="0"/>
              <a:t>Representasi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keanggotaan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segitiga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084" t="46435" r="20932" b="21908"/>
          <a:stretch/>
        </p:blipFill>
        <p:spPr>
          <a:xfrm>
            <a:off x="2589212" y="2564785"/>
            <a:ext cx="9237373" cy="27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72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FUNGSI KEANGGOTAAN TRAPESIUM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4159318" cy="3777622"/>
          </a:xfrm>
        </p:spPr>
        <p:txBody>
          <a:bodyPr/>
          <a:lstStyle/>
          <a:p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trapesium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segitiga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1 </a:t>
            </a:r>
            <a:r>
              <a:rPr lang="en-US" b="1" dirty="0" smtClean="0"/>
              <a:t>(</a:t>
            </a:r>
            <a:r>
              <a:rPr lang="en-US" b="1" dirty="0" err="1" smtClean="0"/>
              <a:t>Fungsi</a:t>
            </a:r>
            <a:r>
              <a:rPr lang="en-US" b="1" dirty="0" smtClean="0"/>
              <a:t> </a:t>
            </a:r>
            <a:r>
              <a:rPr lang="en-US" b="1" dirty="0" err="1" smtClean="0"/>
              <a:t>keanggotaan</a:t>
            </a:r>
            <a:r>
              <a:rPr lang="en-US" b="1" dirty="0" smtClean="0"/>
              <a:t> trapezium)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201" t="25484" r="27861" b="33495"/>
          <a:stretch/>
        </p:blipFill>
        <p:spPr>
          <a:xfrm>
            <a:off x="7112945" y="2133600"/>
            <a:ext cx="5079055" cy="2606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1853" t="55061" r="24495" b="19586"/>
          <a:stretch/>
        </p:blipFill>
        <p:spPr>
          <a:xfrm>
            <a:off x="6512417" y="4740253"/>
            <a:ext cx="5679583" cy="185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155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1403796"/>
            <a:ext cx="8457148" cy="501203"/>
          </a:xfrm>
        </p:spPr>
        <p:txBody>
          <a:bodyPr>
            <a:normAutofit/>
          </a:bodyPr>
          <a:lstStyle/>
          <a:p>
            <a:r>
              <a:rPr lang="en-US" sz="2400" b="1" dirty="0" err="1"/>
              <a:t>Representasi</a:t>
            </a:r>
            <a:r>
              <a:rPr lang="en-US" sz="2400" b="1" dirty="0"/>
              <a:t> </a:t>
            </a:r>
            <a:r>
              <a:rPr lang="en-US" sz="2400" b="1" dirty="0" err="1"/>
              <a:t>keanggotaan</a:t>
            </a:r>
            <a:r>
              <a:rPr lang="en-US" sz="2400" b="1" dirty="0"/>
              <a:t> </a:t>
            </a:r>
            <a:r>
              <a:rPr lang="en-US" sz="2400" b="1" dirty="0" err="1" smtClean="0"/>
              <a:t>Trapesium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8787" t="51716" r="21922" b="15361"/>
          <a:stretch/>
        </p:blipFill>
        <p:spPr>
          <a:xfrm>
            <a:off x="2589212" y="2133600"/>
            <a:ext cx="9409281" cy="293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168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FUNGSI KEANGGOTAAN KURVA SEGI TIGA DAN KURVA TRAPESIUM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6474" y="2185116"/>
            <a:ext cx="4829019" cy="3777622"/>
          </a:xfrm>
        </p:spPr>
        <p:txBody>
          <a:bodyPr>
            <a:normAutofit fontScale="92500"/>
          </a:bodyPr>
          <a:lstStyle/>
          <a:p>
            <a:r>
              <a:rPr lang="en-US" dirty="0"/>
              <a:t>Daerah yang </a:t>
            </a:r>
            <a:r>
              <a:rPr lang="en-US" dirty="0" err="1"/>
              <a:t>terletak</a:t>
            </a:r>
            <a:r>
              <a:rPr lang="en-US" dirty="0"/>
              <a:t> di </a:t>
            </a:r>
            <a:r>
              <a:rPr lang="en-US" dirty="0" err="1"/>
              <a:t>tengah-tengah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direpresentasikan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segitiga</a:t>
            </a:r>
            <a:r>
              <a:rPr lang="en-US" dirty="0"/>
              <a:t>,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kirinya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naik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turun</a:t>
            </a:r>
            <a:endParaRPr lang="en-US" dirty="0" smtClean="0"/>
          </a:p>
          <a:p>
            <a:r>
              <a:rPr lang="en-US" dirty="0" err="1"/>
              <a:t>misal</a:t>
            </a:r>
            <a:r>
              <a:rPr lang="en-US" dirty="0"/>
              <a:t> </a:t>
            </a:r>
            <a:r>
              <a:rPr lang="en-US" dirty="0" err="1"/>
              <a:t>dingin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sejuk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normal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hangat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 smtClean="0"/>
              <a:t>panas</a:t>
            </a:r>
            <a:endParaRPr lang="en-US" dirty="0" smtClean="0"/>
          </a:p>
          <a:p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kadang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,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,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naikan</a:t>
            </a:r>
            <a:r>
              <a:rPr lang="en-US" dirty="0"/>
              <a:t> </a:t>
            </a:r>
            <a:r>
              <a:rPr lang="en-US" dirty="0" err="1"/>
              <a:t>temperatur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 smtClean="0"/>
              <a:t>panas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696" t="35871" r="23505" b="14305"/>
          <a:stretch/>
        </p:blipFill>
        <p:spPr>
          <a:xfrm>
            <a:off x="6323527" y="2046668"/>
            <a:ext cx="5769735" cy="306117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2519" t="39745" r="22417" b="36617"/>
          <a:stretch/>
        </p:blipFill>
        <p:spPr>
          <a:xfrm>
            <a:off x="5460642" y="5128831"/>
            <a:ext cx="6632620" cy="160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1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FUNGSI KEANGGOTAAN BENTUK “S”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647" t="22667" r="23407" b="15361"/>
          <a:stretch/>
        </p:blipFill>
        <p:spPr>
          <a:xfrm>
            <a:off x="2589212" y="1554051"/>
            <a:ext cx="8212079" cy="530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1204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756" t="18089" r="23407" b="19938"/>
          <a:stretch/>
        </p:blipFill>
        <p:spPr>
          <a:xfrm>
            <a:off x="1398444" y="0"/>
            <a:ext cx="107935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80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747" t="31118" r="25485" b="25220"/>
          <a:stretch/>
        </p:blipFill>
        <p:spPr>
          <a:xfrm>
            <a:off x="1771311" y="0"/>
            <a:ext cx="6735651" cy="31939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1446" t="36928" r="25980" b="16063"/>
          <a:stretch/>
        </p:blipFill>
        <p:spPr>
          <a:xfrm>
            <a:off x="4664064" y="3422561"/>
            <a:ext cx="6840548" cy="34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540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FUNGSI KEANGGOTAAN ‘KURVA PHI’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658" t="17561" r="23208" b="25924"/>
          <a:stretch/>
        </p:blipFill>
        <p:spPr>
          <a:xfrm>
            <a:off x="2589212" y="1493950"/>
            <a:ext cx="9307714" cy="536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302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FUNGSI KEANGGOTAAN ‘KURVA </a:t>
            </a:r>
            <a:r>
              <a:rPr lang="en-US" dirty="0" smtClean="0"/>
              <a:t>BETA’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549" t="24428" r="23901" b="18435"/>
          <a:stretch/>
        </p:blipFill>
        <p:spPr>
          <a:xfrm>
            <a:off x="2589212" y="1358205"/>
            <a:ext cx="9168020" cy="54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275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FUNGSI KEANGGOTAAN ‘KURVA </a:t>
            </a:r>
            <a:r>
              <a:rPr lang="en-US" dirty="0" smtClean="0"/>
              <a:t>GAUSS’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153" t="27949" r="23704" b="13953"/>
          <a:stretch/>
        </p:blipFill>
        <p:spPr>
          <a:xfrm>
            <a:off x="2589212" y="1879263"/>
            <a:ext cx="8252631" cy="4978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73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‘</a:t>
            </a:r>
            <a:r>
              <a:rPr lang="en-US" dirty="0" err="1" smtClean="0"/>
              <a:t>kurva</a:t>
            </a:r>
            <a:r>
              <a:rPr lang="en-US" dirty="0" smtClean="0"/>
              <a:t> beta’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242" t="20027" r="24495" b="37016"/>
          <a:stretch/>
        </p:blipFill>
        <p:spPr>
          <a:xfrm>
            <a:off x="2589212" y="2133600"/>
            <a:ext cx="9540501" cy="440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789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DASAR ZADEH UNTUK OPERASI HIMPUNAN FUZZY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yang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mengkombinasikan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memodifikasi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fuzzy. </a:t>
            </a:r>
            <a:endParaRPr lang="en-US" dirty="0" smtClean="0"/>
          </a:p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/>
              <a:t>keanggotaan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b="1" i="1" dirty="0"/>
              <a:t>fire strength </a:t>
            </a:r>
            <a:r>
              <a:rPr lang="en-US" b="1" i="1" dirty="0" err="1"/>
              <a:t>atau</a:t>
            </a:r>
            <a:r>
              <a:rPr lang="en-US" b="1" i="1" dirty="0"/>
              <a:t> </a:t>
            </a:r>
            <a:r>
              <a:rPr lang="el-GR" b="1" i="1" dirty="0"/>
              <a:t>α </a:t>
            </a:r>
            <a:r>
              <a:rPr lang="en-US" b="1" i="1" dirty="0" err="1"/>
              <a:t>predikat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Ada </a:t>
            </a:r>
            <a:r>
              <a:rPr lang="en-US" b="1" dirty="0" err="1"/>
              <a:t>tiga</a:t>
            </a:r>
            <a:r>
              <a:rPr lang="en-US" b="1" dirty="0"/>
              <a:t> </a:t>
            </a:r>
            <a:r>
              <a:rPr lang="en-US" b="1" dirty="0" err="1"/>
              <a:t>dasar</a:t>
            </a:r>
            <a:r>
              <a:rPr lang="en-US" b="1" dirty="0"/>
              <a:t> operator </a:t>
            </a:r>
            <a:r>
              <a:rPr lang="en-US" b="1" dirty="0" err="1"/>
              <a:t>dasar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 smtClean="0"/>
              <a:t>diciptakan</a:t>
            </a:r>
            <a:r>
              <a:rPr lang="en-US" dirty="0" smtClean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Zadeh</a:t>
            </a:r>
            <a:r>
              <a:rPr lang="en-US" dirty="0"/>
              <a:t> </a:t>
            </a:r>
            <a:r>
              <a:rPr lang="en-US" dirty="0" err="1" smtClean="0"/>
              <a:t>adalah</a:t>
            </a:r>
            <a:endParaRPr lang="en-US" dirty="0" smtClean="0"/>
          </a:p>
          <a:p>
            <a:pPr lvl="1"/>
            <a:r>
              <a:rPr lang="en-US" dirty="0" smtClean="0"/>
              <a:t>Operator AND</a:t>
            </a:r>
          </a:p>
          <a:p>
            <a:pPr lvl="1"/>
            <a:r>
              <a:rPr lang="en-US" dirty="0" smtClean="0"/>
              <a:t>Operator OR</a:t>
            </a:r>
          </a:p>
          <a:p>
            <a:pPr lvl="1"/>
            <a:r>
              <a:rPr lang="en-US" dirty="0" smtClean="0"/>
              <a:t>Operator NOT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3980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</a:t>
            </a:r>
            <a:r>
              <a:rPr lang="en-US" b="1" dirty="0" smtClean="0">
                <a:solidFill>
                  <a:srgbClr val="FF0000"/>
                </a:solidFill>
              </a:rPr>
              <a:t>AND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55313"/>
            <a:ext cx="8915400" cy="4455909"/>
          </a:xfrm>
        </p:spPr>
        <p:txBody>
          <a:bodyPr/>
          <a:lstStyle/>
          <a:p>
            <a:r>
              <a:rPr lang="en-US" dirty="0"/>
              <a:t>Operator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b="1" dirty="0" err="1"/>
              <a:t>operasi</a:t>
            </a:r>
            <a:r>
              <a:rPr lang="en-US" b="1" dirty="0"/>
              <a:t> </a:t>
            </a:r>
            <a:r>
              <a:rPr lang="en-US" b="1" dirty="0" err="1"/>
              <a:t>interseksi</a:t>
            </a:r>
            <a:r>
              <a:rPr lang="en-US" b="1" dirty="0"/>
              <a:t> </a:t>
            </a:r>
            <a:r>
              <a:rPr lang="en-US" b="1" dirty="0" smtClean="0"/>
              <a:t>(</a:t>
            </a:r>
            <a:r>
              <a:rPr lang="en-US" b="1" dirty="0" err="1" smtClean="0"/>
              <a:t>irisan</a:t>
            </a:r>
            <a:r>
              <a:rPr lang="en-US" b="1" dirty="0" smtClean="0"/>
              <a:t>)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himpunan</a:t>
            </a:r>
            <a:r>
              <a:rPr lang="en-US" dirty="0"/>
              <a:t> </a:t>
            </a:r>
            <a:r>
              <a:rPr lang="el-GR" dirty="0"/>
              <a:t>α </a:t>
            </a:r>
            <a:r>
              <a:rPr lang="en-US" dirty="0" err="1"/>
              <a:t>predikat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operator AND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b="1" dirty="0" err="1"/>
              <a:t>nilai</a:t>
            </a:r>
            <a:r>
              <a:rPr lang="en-US" b="1" dirty="0"/>
              <a:t> </a:t>
            </a:r>
            <a:r>
              <a:rPr lang="en-US" b="1" dirty="0" err="1"/>
              <a:t>keanggotaan</a:t>
            </a:r>
            <a:r>
              <a:rPr lang="en-US" b="1" dirty="0"/>
              <a:t> </a:t>
            </a:r>
            <a:r>
              <a:rPr lang="en-US" b="1" dirty="0" err="1"/>
              <a:t>terkecil</a:t>
            </a:r>
            <a:r>
              <a:rPr lang="en-US" b="1" dirty="0"/>
              <a:t> </a:t>
            </a:r>
            <a:r>
              <a:rPr lang="en-US" b="1" dirty="0" err="1"/>
              <a:t>antara</a:t>
            </a:r>
            <a:r>
              <a:rPr lang="en-US" b="1" dirty="0"/>
              <a:t> </a:t>
            </a:r>
            <a:r>
              <a:rPr lang="en-US" b="1" dirty="0" err="1"/>
              <a:t>elemen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himpunan</a:t>
            </a:r>
            <a:r>
              <a:rPr lang="en-US" b="1" dirty="0"/>
              <a:t> </a:t>
            </a:r>
            <a:r>
              <a:rPr lang="en-US" b="1" dirty="0" err="1"/>
              <a:t>himpunan</a:t>
            </a:r>
            <a:r>
              <a:rPr lang="en-US" b="1" dirty="0"/>
              <a:t> </a:t>
            </a:r>
            <a:r>
              <a:rPr lang="en-US" b="1" dirty="0" smtClean="0"/>
              <a:t>yang </a:t>
            </a:r>
            <a:r>
              <a:rPr lang="en-US" b="1" dirty="0" err="1" smtClean="0"/>
              <a:t>bersangkutan</a:t>
            </a:r>
            <a:endParaRPr lang="en-US" b="1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/>
              <a:t>Irisan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A </a:t>
            </a:r>
            <a:r>
              <a:rPr lang="en-US" dirty="0" err="1"/>
              <a:t>dan</a:t>
            </a:r>
            <a:r>
              <a:rPr lang="en-US" dirty="0"/>
              <a:t> B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/>
              <a:t>operator AND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458" t="71259" r="23208" b="16945"/>
          <a:stretch/>
        </p:blipFill>
        <p:spPr>
          <a:xfrm>
            <a:off x="3026536" y="2736203"/>
            <a:ext cx="5898524" cy="8628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426" t="32879" r="28356" b="35385"/>
          <a:stretch/>
        </p:blipFill>
        <p:spPr>
          <a:xfrm>
            <a:off x="3026536" y="4600799"/>
            <a:ext cx="4211392" cy="20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14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153" t="32526" r="23505" b="18659"/>
          <a:stretch/>
        </p:blipFill>
        <p:spPr>
          <a:xfrm>
            <a:off x="1774971" y="624110"/>
            <a:ext cx="9729641" cy="491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7029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</a:t>
            </a:r>
            <a:r>
              <a:rPr lang="en-US" b="1" dirty="0" smtClean="0">
                <a:solidFill>
                  <a:srgbClr val="FF0000"/>
                </a:solidFill>
              </a:rPr>
              <a:t>OR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06828"/>
            <a:ext cx="8915400" cy="4404394"/>
          </a:xfrm>
        </p:spPr>
        <p:txBody>
          <a:bodyPr/>
          <a:lstStyle/>
          <a:p>
            <a:r>
              <a:rPr lang="en-US" dirty="0"/>
              <a:t>Operator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b="1" dirty="0" err="1"/>
              <a:t>operasi</a:t>
            </a:r>
            <a:r>
              <a:rPr lang="en-US" b="1" dirty="0"/>
              <a:t> </a:t>
            </a:r>
            <a:r>
              <a:rPr lang="en-US" b="1" dirty="0" smtClean="0"/>
              <a:t>union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</a:t>
            </a:r>
            <a:r>
              <a:rPr lang="el-GR" dirty="0"/>
              <a:t>α </a:t>
            </a:r>
            <a:r>
              <a:rPr lang="en-US" dirty="0" err="1"/>
              <a:t>predikat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operator OR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b="1" dirty="0" err="1"/>
              <a:t>nilai</a:t>
            </a:r>
            <a:r>
              <a:rPr lang="en-US" b="1" dirty="0"/>
              <a:t> </a:t>
            </a:r>
            <a:r>
              <a:rPr lang="en-US" b="1" dirty="0" err="1"/>
              <a:t>keanggotaan</a:t>
            </a:r>
            <a:r>
              <a:rPr lang="en-US" b="1" dirty="0"/>
              <a:t> </a:t>
            </a:r>
            <a:r>
              <a:rPr lang="en-US" b="1" dirty="0" err="1"/>
              <a:t>terbesar</a:t>
            </a:r>
            <a:r>
              <a:rPr lang="en-US" b="1" dirty="0"/>
              <a:t> </a:t>
            </a:r>
            <a:r>
              <a:rPr lang="en-US" b="1" dirty="0" err="1"/>
              <a:t>antara</a:t>
            </a:r>
            <a:r>
              <a:rPr lang="en-US" b="1" dirty="0"/>
              <a:t> </a:t>
            </a:r>
            <a:r>
              <a:rPr lang="en-US" b="1" dirty="0" err="1"/>
              <a:t>elemen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himpunan</a:t>
            </a:r>
            <a:r>
              <a:rPr lang="en-US" b="1" dirty="0"/>
              <a:t> </a:t>
            </a:r>
            <a:r>
              <a:rPr lang="en-US" b="1" dirty="0" err="1"/>
              <a:t>himpunan</a:t>
            </a:r>
            <a:r>
              <a:rPr lang="en-US" b="1" dirty="0"/>
              <a:t> yang </a:t>
            </a:r>
            <a:r>
              <a:rPr lang="en-US" b="1" dirty="0" err="1"/>
              <a:t>bersangkutan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 smtClean="0"/>
              <a:t>berikut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/>
              <a:t>risan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A </a:t>
            </a:r>
            <a:r>
              <a:rPr lang="en-US" dirty="0" err="1"/>
              <a:t>dan</a:t>
            </a:r>
            <a:r>
              <a:rPr lang="en-US" dirty="0"/>
              <a:t> B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/>
              <a:t>operator OR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himpunan</a:t>
            </a:r>
            <a:r>
              <a:rPr lang="en-US" dirty="0"/>
              <a:t> fuzzy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keanggotaan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5021" t="48547" r="24693" b="41627"/>
          <a:stretch/>
        </p:blipFill>
        <p:spPr>
          <a:xfrm>
            <a:off x="3000778" y="2787718"/>
            <a:ext cx="5241701" cy="7187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1654" t="35871" r="27268" b="22357"/>
          <a:stretch/>
        </p:blipFill>
        <p:spPr>
          <a:xfrm>
            <a:off x="3000778" y="4286196"/>
            <a:ext cx="4074590" cy="232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89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389" t="29181" r="24396" b="12625"/>
          <a:stretch/>
        </p:blipFill>
        <p:spPr>
          <a:xfrm>
            <a:off x="2589211" y="624110"/>
            <a:ext cx="7984343" cy="553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740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1584101"/>
                <a:ext cx="8915400" cy="4327121"/>
              </a:xfrm>
            </p:spPr>
            <p:txBody>
              <a:bodyPr/>
              <a:lstStyle/>
              <a:p>
                <a:r>
                  <a:rPr lang="en-US" dirty="0" smtClean="0"/>
                  <a:t>Operator </a:t>
                </a:r>
                <a:r>
                  <a:rPr lang="en-US" dirty="0" err="1"/>
                  <a:t>ini</a:t>
                </a:r>
                <a:r>
                  <a:rPr lang="en-US" dirty="0"/>
                  <a:t> </a:t>
                </a:r>
                <a:r>
                  <a:rPr lang="en-US" dirty="0" err="1"/>
                  <a:t>berhubungan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b="1" dirty="0" err="1"/>
                  <a:t>operasi</a:t>
                </a:r>
                <a:r>
                  <a:rPr lang="en-US" b="1" dirty="0"/>
                  <a:t> </a:t>
                </a:r>
                <a:r>
                  <a:rPr lang="en-US" b="1" dirty="0" err="1"/>
                  <a:t>komplemen</a:t>
                </a:r>
                <a:r>
                  <a:rPr lang="en-US" b="1" dirty="0"/>
                  <a:t> </a:t>
                </a:r>
                <a:r>
                  <a:rPr lang="en-US" dirty="0" err="1"/>
                  <a:t>pada</a:t>
                </a:r>
                <a:r>
                  <a:rPr lang="en-US" dirty="0"/>
                  <a:t> </a:t>
                </a:r>
                <a:r>
                  <a:rPr lang="en-US" dirty="0" err="1"/>
                  <a:t>himpunan</a:t>
                </a:r>
                <a:r>
                  <a:rPr lang="en-US" dirty="0"/>
                  <a:t> </a:t>
                </a:r>
                <a:r>
                  <a:rPr lang="el-GR" dirty="0"/>
                  <a:t>α </a:t>
                </a:r>
                <a:r>
                  <a:rPr lang="en-US" dirty="0" err="1"/>
                  <a:t>predikat</a:t>
                </a:r>
                <a:r>
                  <a:rPr lang="en-US" dirty="0"/>
                  <a:t> </a:t>
                </a:r>
                <a:r>
                  <a:rPr lang="en-US" dirty="0" err="1"/>
                  <a:t>sebagai</a:t>
                </a:r>
                <a:r>
                  <a:rPr lang="en-US" dirty="0"/>
                  <a:t> </a:t>
                </a:r>
                <a:r>
                  <a:rPr lang="en-US" dirty="0" err="1"/>
                  <a:t>hasil</a:t>
                </a:r>
                <a:r>
                  <a:rPr lang="en-US" dirty="0"/>
                  <a:t> </a:t>
                </a:r>
                <a:r>
                  <a:rPr lang="en-US" dirty="0" err="1"/>
                  <a:t>operasi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operator NOT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b="1" dirty="0" err="1"/>
                  <a:t>mengurangkan</a:t>
                </a:r>
                <a:r>
                  <a:rPr lang="en-US" b="1" dirty="0"/>
                  <a:t> </a:t>
                </a:r>
                <a:r>
                  <a:rPr lang="en-US" b="1" dirty="0" err="1"/>
                  <a:t>nilai</a:t>
                </a:r>
                <a:r>
                  <a:rPr lang="en-US" b="1" dirty="0"/>
                  <a:t> </a:t>
                </a:r>
                <a:r>
                  <a:rPr lang="en-US" b="1" dirty="0" err="1"/>
                  <a:t>keanggotaan</a:t>
                </a:r>
                <a:r>
                  <a:rPr lang="en-US" b="1" dirty="0"/>
                  <a:t> </a:t>
                </a:r>
                <a:r>
                  <a:rPr lang="en-US" b="1" dirty="0" err="1"/>
                  <a:t>elemen</a:t>
                </a:r>
                <a:r>
                  <a:rPr lang="en-US" b="1" dirty="0"/>
                  <a:t> </a:t>
                </a:r>
                <a:r>
                  <a:rPr lang="en-US" b="1" dirty="0" err="1"/>
                  <a:t>pada</a:t>
                </a:r>
                <a:r>
                  <a:rPr lang="en-US" b="1" dirty="0"/>
                  <a:t> </a:t>
                </a:r>
                <a:r>
                  <a:rPr lang="en-US" b="1" dirty="0" err="1"/>
                  <a:t>himpunan</a:t>
                </a:r>
                <a:r>
                  <a:rPr lang="en-US" b="1" dirty="0"/>
                  <a:t> yang </a:t>
                </a:r>
                <a:r>
                  <a:rPr lang="en-US" b="1" dirty="0" err="1" smtClean="0"/>
                  <a:t>bersangkutan</a:t>
                </a:r>
                <a:r>
                  <a:rPr lang="en-US" b="1" dirty="0" smtClean="0"/>
                  <a:t> </a:t>
                </a:r>
                <a:r>
                  <a:rPr lang="en-US" b="1" dirty="0"/>
                  <a:t>1 </a:t>
                </a:r>
                <a:r>
                  <a:rPr lang="en-US" dirty="0" err="1" smtClean="0"/>
                  <a:t>sebagai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berikut</a:t>
                </a:r>
                <a:r>
                  <a:rPr lang="en-US" dirty="0" smtClean="0"/>
                  <a:t>:</a:t>
                </a:r>
              </a:p>
              <a:p>
                <a:pPr marL="0" indent="0">
                  <a:buNone/>
                </a:pPr>
                <a:endParaRPr lang="en-US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……………………………..(2.8)</m:t>
                      </m:r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Operator </a:t>
                </a:r>
                <a:r>
                  <a:rPr lang="en-US" dirty="0"/>
                  <a:t>OR </a:t>
                </a:r>
                <a:r>
                  <a:rPr lang="en-US" dirty="0" err="1"/>
                  <a:t>adalah</a:t>
                </a:r>
                <a:r>
                  <a:rPr lang="en-US" dirty="0"/>
                  <a:t> fuzzy yang </a:t>
                </a:r>
                <a:r>
                  <a:rPr lang="en-US" dirty="0" err="1"/>
                  <a:t>memiliki</a:t>
                </a:r>
                <a:r>
                  <a:rPr lang="en-US" dirty="0"/>
                  <a:t> </a:t>
                </a:r>
                <a:r>
                  <a:rPr lang="en-US" dirty="0" err="1"/>
                  <a:t>fungsi</a:t>
                </a:r>
                <a:r>
                  <a:rPr lang="en-US" dirty="0"/>
                  <a:t> </a:t>
                </a:r>
                <a:r>
                  <a:rPr lang="en-US" dirty="0" err="1"/>
                  <a:t>keanggotaan</a:t>
                </a:r>
                <a:r>
                  <a:rPr lang="en-US" dirty="0"/>
                  <a:t> </a:t>
                </a:r>
                <a:r>
                  <a:rPr lang="en-US" dirty="0" err="1"/>
                  <a:t>seperti</a:t>
                </a:r>
                <a:r>
                  <a:rPr lang="en-US" dirty="0"/>
                  <a:t> </a:t>
                </a:r>
                <a:r>
                  <a:rPr lang="en-US" dirty="0" err="1"/>
                  <a:t>ditunjukan</a:t>
                </a:r>
                <a:r>
                  <a:rPr lang="en-US" dirty="0"/>
                  <a:t> di </a:t>
                </a:r>
                <a:r>
                  <a:rPr lang="en-US" dirty="0" err="1" smtClean="0"/>
                  <a:t>Gambar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berikut</a:t>
                </a:r>
                <a:endParaRPr lang="en-US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1584101"/>
                <a:ext cx="8915400" cy="4327121"/>
              </a:xfrm>
              <a:blipFill rotWithShape="0">
                <a:blip r:embed="rId2"/>
                <a:stretch>
                  <a:fillRect l="-479" t="-8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1306" t="38336" r="33898" b="20798"/>
          <a:stretch/>
        </p:blipFill>
        <p:spPr>
          <a:xfrm>
            <a:off x="3078050" y="4304901"/>
            <a:ext cx="3076556" cy="203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3597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576" t="29358" r="23704" b="16770"/>
          <a:stretch/>
        </p:blipFill>
        <p:spPr>
          <a:xfrm>
            <a:off x="2589211" y="624110"/>
            <a:ext cx="8216163" cy="532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02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STRUKTUR DASAR FUZZY LOGIC CONTROLLER (FLC)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b="1" dirty="0"/>
              <a:t>FLC (Fuzzy Logic Controller)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pengendali</a:t>
            </a:r>
            <a:r>
              <a:rPr lang="en-US" b="1" dirty="0"/>
              <a:t> </a:t>
            </a:r>
            <a:r>
              <a:rPr lang="en-US" b="1" dirty="0" err="1"/>
              <a:t>logika</a:t>
            </a:r>
            <a:r>
              <a:rPr lang="en-US" b="1" dirty="0"/>
              <a:t> fuzzy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khusus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tergabung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kendali</a:t>
            </a:r>
            <a:r>
              <a:rPr lang="en-US" dirty="0"/>
              <a:t> </a:t>
            </a:r>
            <a:r>
              <a:rPr lang="en-US" dirty="0" err="1"/>
              <a:t>kalang</a:t>
            </a:r>
            <a:r>
              <a:rPr lang="en-US" dirty="0"/>
              <a:t> </a:t>
            </a:r>
            <a:r>
              <a:rPr lang="en-US" dirty="0" err="1"/>
              <a:t>tertutup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Gambar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340" t="29709" r="22417" b="37016"/>
          <a:stretch/>
        </p:blipFill>
        <p:spPr>
          <a:xfrm>
            <a:off x="3000777" y="3245476"/>
            <a:ext cx="7057624" cy="243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781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TERIMA KASIH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7751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917</TotalTime>
  <Words>716</Words>
  <Application>Microsoft Office PowerPoint</Application>
  <PresentationFormat>Widescreen</PresentationFormat>
  <Paragraphs>66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Cambria Math</vt:lpstr>
      <vt:lpstr>Century Gothic</vt:lpstr>
      <vt:lpstr>Wingdings 3</vt:lpstr>
      <vt:lpstr>Wisp</vt:lpstr>
      <vt:lpstr>FUZZY LOGIC (FL) DALAM ROBOTIKA – PART1</vt:lpstr>
      <vt:lpstr>SISTEM LOGIKA FUZZY</vt:lpstr>
      <vt:lpstr>PowerPoint Presentation</vt:lpstr>
      <vt:lpstr>PowerPoint Presentation</vt:lpstr>
      <vt:lpstr>PowerPoint Presentation</vt:lpstr>
      <vt:lpstr>PowerPoint Presentation</vt:lpstr>
      <vt:lpstr>FUNGSI KEANGGOTAAN TANJAKAN </vt:lpstr>
      <vt:lpstr>PowerPoint Presentation</vt:lpstr>
      <vt:lpstr>PowerPoint Presentation</vt:lpstr>
      <vt:lpstr>PowerPoint Presentation</vt:lpstr>
      <vt:lpstr>FUNGSI KEANGGOTAAN SEGITIGA</vt:lpstr>
      <vt:lpstr>Representasi keanggotaan segitiga</vt:lpstr>
      <vt:lpstr>FUNGSI KEANGGOTAAN TRAPESIUM</vt:lpstr>
      <vt:lpstr>Representasi keanggotaan Trapesium</vt:lpstr>
      <vt:lpstr>FUNGSI KEANGGOTAAN KURVA SEGI TIGA DAN KURVA TRAPESIUM</vt:lpstr>
      <vt:lpstr>FUNGSI KEANGGOTAAN BENTUK “S”</vt:lpstr>
      <vt:lpstr>PowerPoint Presentation</vt:lpstr>
      <vt:lpstr>PowerPoint Presentation</vt:lpstr>
      <vt:lpstr>FUNGSI KEANGGOTAAN ‘KURVA PHI’</vt:lpstr>
      <vt:lpstr>FUNGSI KEANGGOTAAN ‘KURVA BETA’</vt:lpstr>
      <vt:lpstr>FUNGSI KEANGGOTAAN ‘KURVA GAUSS’</vt:lpstr>
      <vt:lpstr>Contoh ‘kurva beta’</vt:lpstr>
      <vt:lpstr>OPERATOR DASAR ZADEH UNTUK OPERASI HIMPUNAN FUZZY</vt:lpstr>
      <vt:lpstr>OPERATOR AND</vt:lpstr>
      <vt:lpstr>PowerPoint Presentation</vt:lpstr>
      <vt:lpstr>OPERATOR OR</vt:lpstr>
      <vt:lpstr>PowerPoint Presentation</vt:lpstr>
      <vt:lpstr>OPERATOR NOT</vt:lpstr>
      <vt:lpstr>PowerPoint Presentation</vt:lpstr>
      <vt:lpstr>STRUKTUR DASAR FUZZY LOGIC CONTROLLER (FLC)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FUZY LOGIC (FL) DALAM ROBOTIKA</dc:title>
  <dc:creator>Lenovo</dc:creator>
  <cp:lastModifiedBy>Lenovo</cp:lastModifiedBy>
  <cp:revision>44</cp:revision>
  <dcterms:created xsi:type="dcterms:W3CDTF">2022-03-21T12:41:50Z</dcterms:created>
  <dcterms:modified xsi:type="dcterms:W3CDTF">2022-04-17T03:05:30Z</dcterms:modified>
</cp:coreProperties>
</file>