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2"/>
  </p:handoutMasterIdLst>
  <p:sldIdLst>
    <p:sldId id="256" r:id="rId2"/>
    <p:sldId id="257" r:id="rId3"/>
    <p:sldId id="261" r:id="rId4"/>
    <p:sldId id="275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59" r:id="rId19"/>
    <p:sldId id="276" r:id="rId20"/>
    <p:sldId id="260" r:id="rId21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clrMode="bw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-2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0CE1C-8376-5343-93BC-BFBCE077D529}" type="datetimeFigureOut">
              <a:rPr lang="en-US" smtClean="0"/>
              <a:t>8/23/17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FFD8F-4231-444B-9D08-D9E3F03D7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60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76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82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26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48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0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6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90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90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3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61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BC897-F5C0-9441-8267-26385E5402D2}" type="datetimeFigureOut">
              <a:rPr lang="en-US" smtClean="0"/>
              <a:t>8/23/17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87537-27C3-334E-A7F6-8FBC6EA2A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2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348660"/>
            <a:ext cx="7772400" cy="598745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</a:t>
            </a:r>
            <a:r>
              <a:rPr lang="en-US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  <a:t> </a:t>
            </a:r>
            <a:br>
              <a:rPr lang="en-US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b="1" dirty="0" smtClean="0"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  <a:t>BK </a:t>
            </a:r>
            <a:r>
              <a:rPr lang="en-US" b="1" smtClean="0"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  <a:t>Semester 1 </a:t>
            </a:r>
            <a:r>
              <a:rPr lang="en-US" b="1" smtClean="0"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  <a:t>17/18</a:t>
            </a:r>
            <a:r>
              <a:rPr lang="en-US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4000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  <a:t>KOMUNIKASI ANTAR PRIBADI</a:t>
            </a:r>
            <a:r>
              <a:rPr lang="en-US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  <a:t>PERTEMUAN  KE-2</a:t>
            </a:r>
            <a:br>
              <a:rPr lang="en-US" sz="3100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2800" b="1" dirty="0" smtClean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  <a:t>MANA </a:t>
            </a:r>
            <a: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  <a:t>DI MANA CALON GURU BEKA</a:t>
            </a:r>
            <a:b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  <a:t>CALON GURU BEKA </a:t>
            </a:r>
            <a:b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  <a:t>SEDANG ASYIK BELAJAR  (2 X)</a:t>
            </a:r>
            <a:b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  <a:t/>
            </a:r>
            <a:b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  <a:t>YOK KERJA KERAS OKE</a:t>
            </a:r>
            <a:b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  <a:t>YOK KERJA CERDAS OKE</a:t>
            </a:r>
            <a:b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  <a:t>CALON GURU BEKA</a:t>
            </a:r>
            <a:b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  <a:t>SEDANG ASYIK BELAJAR (2 X)</a:t>
            </a:r>
            <a:br>
              <a:rPr lang="en-US" sz="2800" b="1" dirty="0">
                <a:latin typeface="Berlin Sans FB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  <a:t/>
            </a:r>
            <a:br>
              <a:rPr lang="en-US" sz="3100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  <a:t/>
            </a:r>
            <a:br>
              <a:rPr lang="en-US" sz="3100" b="1" dirty="0" smtClean="0">
                <a:solidFill>
                  <a:srgbClr val="FF0000"/>
                </a:solidFill>
                <a:latin typeface="Arial Black" charset="0"/>
                <a:ea typeface="ヒラギノ角ゴ ProN W3" charset="0"/>
                <a:cs typeface="ヒラギノ角ゴ ProN W3" charset="0"/>
                <a:sym typeface="Gill Sans" charset="0"/>
              </a:rPr>
            </a:br>
            <a:endParaRPr lang="en-U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70098"/>
            <a:ext cx="6400800" cy="3168702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2" descr="GABBO010.W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134" y="4783885"/>
            <a:ext cx="8458200" cy="10942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785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KAP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dalam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Komunikasi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Antar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Manusia</a:t>
            </a:r>
            <a:r>
              <a:rPr lang="en-ID" b="1" dirty="0" smtClean="0">
                <a:effectLst/>
                <a:latin typeface="Arial"/>
                <a:cs typeface="Arial"/>
              </a:rPr>
              <a:t> 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9671"/>
            <a:ext cx="8229600" cy="4618506"/>
          </a:xfrm>
        </p:spPr>
        <p:txBody>
          <a:bodyPr>
            <a:normAutofit/>
          </a:bodyPr>
          <a:lstStyle/>
          <a:p>
            <a:pPr algn="just"/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Dalam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ilmu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bimbingan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dan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konseling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di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lingkungan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pendidikan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, guru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pembimbing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sering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disebut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Calibri"/>
                <a:cs typeface="Arial"/>
              </a:rPr>
              <a:t>konselor</a:t>
            </a:r>
            <a:r>
              <a:rPr lang="en-US" b="1" dirty="0" smtClean="0">
                <a:effectLst/>
                <a:latin typeface="Arial"/>
                <a:ea typeface="Calibri"/>
                <a:cs typeface="Arial"/>
              </a:rPr>
              <a:t>. </a:t>
            </a:r>
          </a:p>
          <a:p>
            <a:pPr algn="just"/>
            <a:endParaRPr lang="en-US" b="1" dirty="0">
              <a:latin typeface="Arial"/>
              <a:ea typeface="Calibri"/>
              <a:cs typeface="Arial"/>
            </a:endParaRPr>
          </a:p>
          <a:p>
            <a:pPr algn="just"/>
            <a:endParaRPr lang="en-US" b="1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1" y="3757332"/>
            <a:ext cx="3091475" cy="25222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830" y="3948676"/>
            <a:ext cx="3954970" cy="233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86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1431"/>
            <a:ext cx="8229600" cy="5534731"/>
          </a:xfrm>
        </p:spPr>
        <p:txBody>
          <a:bodyPr>
            <a:noAutofit/>
          </a:bodyPr>
          <a:lstStyle/>
          <a:p>
            <a:r>
              <a:rPr lang="en-US" sz="3600" b="1" dirty="0" err="1">
                <a:latin typeface="Arial"/>
                <a:ea typeface="Times New Roman"/>
                <a:cs typeface="Arial"/>
              </a:rPr>
              <a:t>Konselor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adalah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tenaga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pendidik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profesional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yang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telah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menyelesaikan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pendidikan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akademik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strata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satu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(S1) program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studi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Bimbingan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dan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Konseling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dan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program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Pendidikan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Profesi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Konselor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dari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perguruan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tinggi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penyelenggara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program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pengadaan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tenaga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 kependidikan yang </a:t>
            </a:r>
            <a:r>
              <a:rPr lang="en-US" sz="3600" b="1" dirty="0" err="1">
                <a:latin typeface="Arial"/>
                <a:ea typeface="Times New Roman"/>
                <a:cs typeface="Arial"/>
              </a:rPr>
              <a:t>terakreditasi</a:t>
            </a:r>
            <a:r>
              <a:rPr lang="en-US" sz="3600" b="1" dirty="0">
                <a:latin typeface="Arial"/>
                <a:ea typeface="Times New Roman"/>
                <a:cs typeface="Arial"/>
              </a:rPr>
              <a:t>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5412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852358"/>
            <a:ext cx="8102600" cy="551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74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3704"/>
            <a:ext cx="8229600" cy="5082460"/>
          </a:xfrm>
        </p:spPr>
        <p:txBody>
          <a:bodyPr>
            <a:normAutofit/>
          </a:bodyPr>
          <a:lstStyle/>
          <a:p>
            <a:r>
              <a:rPr lang="en-US" b="1" dirty="0" err="1">
                <a:latin typeface="Arial"/>
                <a:ea typeface="Times New Roman"/>
                <a:cs typeface="Arial"/>
              </a:rPr>
              <a:t>Profesi</a:t>
            </a:r>
            <a:r>
              <a:rPr lang="en-US" b="1" dirty="0"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>
                <a:latin typeface="Arial"/>
                <a:ea typeface="Times New Roman"/>
                <a:cs typeface="Arial"/>
              </a:rPr>
              <a:t>konselor</a:t>
            </a:r>
            <a:r>
              <a:rPr lang="en-US" b="1" dirty="0"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>
                <a:latin typeface="Arial"/>
                <a:ea typeface="Times New Roman"/>
                <a:cs typeface="Arial"/>
              </a:rPr>
              <a:t>melayani</a:t>
            </a:r>
            <a:r>
              <a:rPr lang="en-US" b="1" dirty="0"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>
                <a:latin typeface="Arial"/>
                <a:ea typeface="Times New Roman"/>
                <a:cs typeface="Arial"/>
              </a:rPr>
              <a:t>klien</a:t>
            </a:r>
            <a:r>
              <a:rPr lang="en-US" b="1" dirty="0"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>
                <a:latin typeface="Arial"/>
                <a:ea typeface="Times New Roman"/>
                <a:cs typeface="Arial"/>
              </a:rPr>
              <a:t>atau</a:t>
            </a:r>
            <a:r>
              <a:rPr lang="en-US" b="1" dirty="0"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>
                <a:latin typeface="Arial"/>
                <a:ea typeface="Times New Roman"/>
                <a:cs typeface="Arial"/>
              </a:rPr>
              <a:t>konseli</a:t>
            </a:r>
            <a:r>
              <a:rPr lang="en-US" b="1" dirty="0">
                <a:latin typeface="Arial"/>
                <a:ea typeface="Times New Roman"/>
                <a:cs typeface="Arial"/>
              </a:rPr>
              <a:t> (</a:t>
            </a:r>
            <a:r>
              <a:rPr lang="en-US" b="1" dirty="0" err="1">
                <a:latin typeface="Arial"/>
                <a:ea typeface="Times New Roman"/>
                <a:cs typeface="Arial"/>
              </a:rPr>
              <a:t>Depdiknas</a:t>
            </a:r>
            <a:r>
              <a:rPr lang="en-US" b="1" dirty="0">
                <a:latin typeface="Arial"/>
                <a:ea typeface="Times New Roman"/>
                <a:cs typeface="Arial"/>
              </a:rPr>
              <a:t>, 2008).</a:t>
            </a:r>
            <a:r>
              <a:rPr lang="en-ID" b="1" dirty="0">
                <a:latin typeface="Arial"/>
                <a:cs typeface="Arial"/>
              </a:rPr>
              <a:t> </a:t>
            </a:r>
            <a:endParaRPr lang="en-US" b="1" dirty="0">
              <a:latin typeface="Arial"/>
              <a:cs typeface="Arial"/>
            </a:endParaRPr>
          </a:p>
          <a:p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2470098"/>
            <a:ext cx="6194323" cy="365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19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4086" b="4086"/>
          <a:stretch>
            <a:fillRect/>
          </a:stretch>
        </p:blipFill>
        <p:spPr>
          <a:xfrm>
            <a:off x="457200" y="452438"/>
            <a:ext cx="8229600" cy="5673725"/>
          </a:xfrm>
        </p:spPr>
      </p:pic>
    </p:spTree>
    <p:extLst>
      <p:ext uri="{BB962C8B-B14F-4D97-AF65-F5344CB8AC3E}">
        <p14:creationId xmlns:p14="http://schemas.microsoft.com/office/powerpoint/2010/main" val="2305922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452272"/>
            <a:ext cx="8229600" cy="5673892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00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0172"/>
            <a:ext cx="8229600" cy="532599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82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6457248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31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947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950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62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504" y="3270270"/>
            <a:ext cx="4479414" cy="31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41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0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0086"/>
            <a:ext cx="8229600" cy="572607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109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9666"/>
            <a:ext cx="8229600" cy="565649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97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0086"/>
            <a:ext cx="8229600" cy="572607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93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8069"/>
            <a:ext cx="8229600" cy="5568094"/>
          </a:xfrm>
        </p:spPr>
        <p:txBody>
          <a:bodyPr/>
          <a:lstStyle/>
          <a:p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Dalam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menjalankan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tugasnya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,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konselor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lebih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banyak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menggunakan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komunikasi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antar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pribadi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untuk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melakukan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kegiatan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layanan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bimbingan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dan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konseling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kepada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siswa</a:t>
            </a:r>
            <a:r>
              <a:rPr lang="en-US" b="1" dirty="0">
                <a:latin typeface="Arial"/>
                <a:ea typeface="Times New Roman"/>
                <a:cs typeface="Arial"/>
              </a:rPr>
              <a:t>.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Siswa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adalah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manusia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yang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menjadi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 </a:t>
            </a:r>
            <a:r>
              <a:rPr lang="en-US" b="1" dirty="0" err="1" smtClean="0">
                <a:effectLst/>
                <a:latin typeface="Arial"/>
                <a:ea typeface="Times New Roman"/>
                <a:cs typeface="Arial"/>
              </a:rPr>
              <a:t>ampuannya</a:t>
            </a:r>
            <a:r>
              <a:rPr lang="en-US" b="1" dirty="0" smtClean="0">
                <a:effectLst/>
                <a:latin typeface="Arial"/>
                <a:ea typeface="Times New Roman"/>
                <a:cs typeface="Arial"/>
              </a:rPr>
              <a:t>.</a:t>
            </a:r>
            <a:endParaRPr lang="en-ID" b="1" dirty="0" smtClean="0">
              <a:effectLst/>
              <a:latin typeface="Arial"/>
              <a:ea typeface="Calibri"/>
              <a:cs typeface="Arial"/>
            </a:endParaRPr>
          </a:p>
          <a:p>
            <a:endParaRPr lang="en-US" dirty="0"/>
          </a:p>
        </p:txBody>
      </p:sp>
      <p:pic>
        <p:nvPicPr>
          <p:cNvPr id="5" name="Picture 3" descr="j02895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3716338"/>
            <a:ext cx="2438400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724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4876"/>
            <a:ext cx="8229600" cy="569128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381000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26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ringkasan</a:t>
            </a:r>
            <a:r>
              <a:rPr lang="en-US" dirty="0"/>
              <a:t> (1 </a:t>
            </a:r>
            <a:r>
              <a:rPr lang="en-US" dirty="0" err="1"/>
              <a:t>halaman</a:t>
            </a:r>
            <a:r>
              <a:rPr lang="en-US" dirty="0"/>
              <a:t>)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paparan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(</a:t>
            </a:r>
            <a:r>
              <a:rPr lang="en-US" dirty="0" err="1"/>
              <a:t>Majar</a:t>
            </a:r>
            <a:r>
              <a:rPr lang="en-US" dirty="0"/>
              <a:t> </a:t>
            </a:r>
            <a:r>
              <a:rPr lang="en-US" dirty="0" smtClean="0"/>
              <a:t>1 </a:t>
            </a:r>
            <a:r>
              <a:rPr lang="en-US" dirty="0" err="1" smtClean="0"/>
              <a:t>dan</a:t>
            </a:r>
            <a:r>
              <a:rPr lang="en-US" dirty="0" smtClean="0"/>
              <a:t> 2).</a:t>
            </a:r>
          </a:p>
          <a:p>
            <a:endParaRPr lang="en-US" dirty="0"/>
          </a:p>
          <a:p>
            <a:r>
              <a:rPr lang="en-US" b="1" dirty="0" err="1" smtClean="0">
                <a:effectLst/>
                <a:latin typeface="Times New Roman"/>
                <a:ea typeface="Calibri"/>
              </a:rPr>
              <a:t>Buatlah</a:t>
            </a:r>
            <a:r>
              <a:rPr lang="en-US" b="1" dirty="0" smtClean="0">
                <a:effectLst/>
                <a:latin typeface="Times New Roman"/>
                <a:ea typeface="Calibri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</a:rPr>
              <a:t>Contoh</a:t>
            </a:r>
            <a:r>
              <a:rPr lang="en-US" b="1" dirty="0" smtClean="0">
                <a:effectLst/>
                <a:latin typeface="Times New Roman"/>
                <a:ea typeface="Calibri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</a:rPr>
              <a:t>Komunikasi</a:t>
            </a:r>
            <a:r>
              <a:rPr lang="en-US" b="1" dirty="0" smtClean="0">
                <a:effectLst/>
                <a:latin typeface="Times New Roman"/>
                <a:ea typeface="Calibri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</a:rPr>
              <a:t>dengan</a:t>
            </a:r>
            <a:r>
              <a:rPr lang="en-US" b="1" dirty="0" smtClean="0">
                <a:effectLst/>
                <a:latin typeface="Times New Roman"/>
                <a:ea typeface="Calibri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</a:rPr>
              <a:t>perkembangan</a:t>
            </a:r>
            <a:r>
              <a:rPr lang="en-US" b="1" dirty="0" smtClean="0">
                <a:effectLst/>
                <a:latin typeface="Times New Roman"/>
                <a:ea typeface="Calibri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</a:rPr>
              <a:t>teknologi</a:t>
            </a:r>
            <a:r>
              <a:rPr lang="en-US" b="1" dirty="0" smtClean="0">
                <a:effectLst/>
                <a:latin typeface="Times New Roman"/>
                <a:ea typeface="Calibri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</a:rPr>
              <a:t>dan</a:t>
            </a:r>
            <a:r>
              <a:rPr lang="en-US" b="1" dirty="0" smtClean="0">
                <a:effectLst/>
                <a:latin typeface="Times New Roman"/>
                <a:ea typeface="Calibri"/>
              </a:rPr>
              <a:t> </a:t>
            </a:r>
            <a:r>
              <a:rPr lang="en-US" b="1" dirty="0" err="1" smtClean="0">
                <a:effectLst/>
                <a:latin typeface="Times New Roman"/>
                <a:ea typeface="Calibri"/>
              </a:rPr>
              <a:t>Komunikasi</a:t>
            </a:r>
            <a:r>
              <a:rPr lang="en-US" b="1" dirty="0" smtClean="0">
                <a:effectLst/>
                <a:latin typeface="Times New Roman"/>
                <a:ea typeface="Calibri"/>
              </a:rPr>
              <a:t>  non </a:t>
            </a:r>
            <a:r>
              <a:rPr lang="en-US" b="1" dirty="0" err="1" smtClean="0">
                <a:effectLst/>
                <a:latin typeface="Times New Roman"/>
                <a:ea typeface="Calibri"/>
              </a:rPr>
              <a:t>teknologi</a:t>
            </a:r>
            <a:r>
              <a:rPr lang="en-US" b="1" dirty="0" smtClean="0">
                <a:effectLst/>
                <a:latin typeface="Times New Roman"/>
                <a:ea typeface="Calibri"/>
              </a:rPr>
              <a:t>.</a:t>
            </a:r>
            <a:endParaRPr lang="en-ID" dirty="0" smtClean="0">
              <a:effectLst/>
              <a:latin typeface="Times New Roman"/>
              <a:ea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089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146</Words>
  <Application>Microsoft Macintosh PowerPoint</Application>
  <PresentationFormat>On-screen Show (4:3)</PresentationFormat>
  <Paragraphs>28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.   BK Semester 1 17/18 KOMUNIKASI ANTAR PRIBADI PERTEMUAN  KE-2 MANA DI MANA CALON GURU BEKA CALON GURU BEKA  SEDANG ASYIK BELAJAR  (2 X)  YOK KERJA KERAS OKE YOK KERJA CERDAS OKE CALON GURU BEKA SEDANG ASYIK BELAJAR (2 X)   </vt:lpstr>
      <vt:lpstr>KAP dalam Komunikasi Antar Manusia 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.</vt:lpstr>
      <vt:lpstr>TUGAS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 KOMUNIKASI ANTAR PRIBADI PERTEMUAN KE-2 </dc:title>
  <dc:creator>turangga</dc:creator>
  <cp:lastModifiedBy>Mac Book</cp:lastModifiedBy>
  <cp:revision>24</cp:revision>
  <cp:lastPrinted>2016-10-04T19:42:25Z</cp:lastPrinted>
  <dcterms:created xsi:type="dcterms:W3CDTF">2016-09-10T13:46:41Z</dcterms:created>
  <dcterms:modified xsi:type="dcterms:W3CDTF">2017-08-23T12:55:33Z</dcterms:modified>
</cp:coreProperties>
</file>