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63" r:id="rId2"/>
    <p:sldId id="257" r:id="rId3"/>
    <p:sldId id="258" r:id="rId4"/>
    <p:sldId id="264" r:id="rId5"/>
    <p:sldId id="265" r:id="rId6"/>
    <p:sldId id="260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00"/>
    <a:srgbClr val="3333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9.wmf"/><Relationship Id="rId7" Type="http://schemas.openxmlformats.org/officeDocument/2006/relationships/image" Target="../media/image14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7.wmf"/><Relationship Id="rId5" Type="http://schemas.openxmlformats.org/officeDocument/2006/relationships/image" Target="../media/image13.wmf"/><Relationship Id="rId10" Type="http://schemas.openxmlformats.org/officeDocument/2006/relationships/image" Target="../media/image5.wmf"/><Relationship Id="rId4" Type="http://schemas.openxmlformats.org/officeDocument/2006/relationships/image" Target="../media/image12.wmf"/><Relationship Id="rId9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90325AA-8DA8-4EB7-8071-1FB65CAF25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4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11267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1268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1269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1270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1271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1272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</p:grpSp>
      <p:sp>
        <p:nvSpPr>
          <p:cNvPr id="11273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4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275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B52900F-9603-422B-8F87-978E7A73920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5C77D-8AF6-47EF-BA2D-C4D4BEB440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5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A3593-5A88-41C9-9207-8803825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6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75AD6-24B7-4A68-B667-0B133061B5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7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9A4B2-F17A-425D-AD07-E3F779526B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6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79B8C-1AA0-4094-8329-EA20EB97AA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4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5FBC96-936D-483F-925D-ADFAC0EA1B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3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DD423-BE3E-4A58-A490-801A235117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5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94B1B-1AE1-4451-A0B7-3C841FAB71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8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706E8-694B-4A62-A3A1-9AE4FF09CB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5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958DE-34A0-4F06-834A-4DD604D656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06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C4D3003-8406-4BE1-AA6E-61EE5A0F94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1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243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0244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0245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0246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0247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id-ID" sz="2400">
                <a:latin typeface="Times New Roman" pitchFamily="18" charset="0"/>
              </a:endParaRPr>
            </a:p>
          </p:txBody>
        </p:sp>
      </p:grpSp>
      <p:sp>
        <p:nvSpPr>
          <p:cNvPr id="1024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0581157E-C780-412E-A3FB-7B134EAD59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9.bin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6.wmf"/><Relationship Id="rId10" Type="http://schemas.openxmlformats.org/officeDocument/2006/relationships/image" Target="../media/image4.wmf"/><Relationship Id="rId19" Type="http://schemas.openxmlformats.org/officeDocument/2006/relationships/image" Target="../media/image8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Relationship Id="rId22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15.wmf"/><Relationship Id="rId3" Type="http://schemas.openxmlformats.org/officeDocument/2006/relationships/oleObject" Target="../embeddings/oleObject12.bin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4.wmf"/><Relationship Id="rId20" Type="http://schemas.openxmlformats.org/officeDocument/2006/relationships/image" Target="../media/image4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7.wmf"/><Relationship Id="rId22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5559AAB7-5CE9-4E3A-BB66-B68E2E9C8932}" type="slidenum">
              <a:rPr lang="en-US"/>
              <a:pPr/>
              <a:t>1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1341438"/>
            <a:ext cx="8351837" cy="2209800"/>
          </a:xfrm>
        </p:spPr>
        <p:txBody>
          <a:bodyPr/>
          <a:lstStyle/>
          <a:p>
            <a:r>
              <a:rPr lang="en-US" sz="5400" b="1">
                <a:solidFill>
                  <a:schemeClr val="hlink"/>
                </a:solidFill>
                <a:latin typeface="Comic Sans MS" pitchFamily="66" charset="0"/>
              </a:rPr>
              <a:t>MUATAN dan MATERI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D540FD95-A71E-418F-A7AD-C5077D3B5AC6}" type="slidenum">
              <a:rPr lang="en-US"/>
              <a:pPr/>
              <a:t>2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" y="304800"/>
            <a:ext cx="8686800" cy="6248400"/>
          </a:xfrm>
          <a:noFill/>
          <a:ln/>
        </p:spPr>
        <p:txBody>
          <a:bodyPr/>
          <a:lstStyle/>
          <a:p>
            <a:pPr marL="812800" indent="-812800" algn="just">
              <a:lnSpc>
                <a:spcPct val="90000"/>
              </a:lnSpc>
            </a:pPr>
            <a:r>
              <a:rPr lang="en-US" sz="2600" b="1">
                <a:solidFill>
                  <a:srgbClr val="3333FF"/>
                </a:solidFill>
                <a:latin typeface="Comic Sans MS" pitchFamily="66" charset="0"/>
              </a:rPr>
              <a:t>MUATAN DAN MATERI</a:t>
            </a:r>
          </a:p>
          <a:p>
            <a:pPr marL="812800" indent="-812800" algn="just">
              <a:lnSpc>
                <a:spcPct val="90000"/>
              </a:lnSpc>
            </a:pPr>
            <a:r>
              <a:rPr lang="en-US" sz="2600" b="1">
                <a:solidFill>
                  <a:srgbClr val="CC00CC"/>
                </a:solidFill>
                <a:latin typeface="Comic Sans MS" pitchFamily="66" charset="0"/>
              </a:rPr>
              <a:t>1.1	Muatan Listrik</a:t>
            </a:r>
          </a:p>
          <a:p>
            <a:pPr marL="812800" indent="-812800" algn="just">
              <a:lnSpc>
                <a:spcPct val="90000"/>
              </a:lnSpc>
              <a:buFontTx/>
              <a:buAutoNum type="alphaLcPeriod"/>
            </a:pPr>
            <a:r>
              <a:rPr lang="en-US" sz="2600">
                <a:latin typeface="Comic Sans MS" pitchFamily="66" charset="0"/>
              </a:rPr>
              <a:t>Muatan listrik dibagi dua jenis,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muatan positif</a:t>
            </a:r>
            <a:r>
              <a:rPr lang="en-US" sz="2600">
                <a:latin typeface="Comic Sans MS" pitchFamily="66" charset="0"/>
              </a:rPr>
              <a:t> dan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muatan negatif</a:t>
            </a:r>
            <a:r>
              <a:rPr lang="en-US" sz="2600">
                <a:latin typeface="Comic Sans MS" pitchFamily="66" charset="0"/>
              </a:rPr>
              <a:t>. Ketika batang kaca digosok dengan kain sutera, elektron-elektron batang kaca menuju ke kain sutera sehingga batang kaca kekurangan elektron, dan batang kaca menjadi bermuatan positif. Ketika batang plastik digosok dengan wol, elektron-elektron wol menuju ke batang plastik sehingga batang plastik kelebihan elektron, dan batang plastik menjadi bermuatan negatif.</a:t>
            </a:r>
          </a:p>
          <a:p>
            <a:pPr marL="812800" indent="-812800" algn="just">
              <a:lnSpc>
                <a:spcPct val="90000"/>
              </a:lnSpc>
              <a:buFontTx/>
              <a:buAutoNum type="alphaLcPeriod"/>
            </a:pPr>
            <a:r>
              <a:rPr lang="en-US" sz="2600">
                <a:latin typeface="Comic Sans MS" pitchFamily="66" charset="0"/>
              </a:rPr>
              <a:t>Dua benda bermuatan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sejenis tolak-menolak</a:t>
            </a:r>
            <a:r>
              <a:rPr lang="en-US" sz="2600">
                <a:latin typeface="Comic Sans MS" pitchFamily="66" charset="0"/>
              </a:rPr>
              <a:t> dan dua benda bermuatan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tak sejenis tarik-menarik.	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09E95-4FE1-45B8-8EE8-6AE8AE8F8E29}" type="slidenum">
              <a:rPr lang="en-US"/>
              <a:pPr/>
              <a:t>3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686800" cy="63246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n-US" sz="2600" b="1">
                <a:solidFill>
                  <a:srgbClr val="CC00CC"/>
                </a:solidFill>
                <a:latin typeface="Comic Sans MS" pitchFamily="66" charset="0"/>
              </a:rPr>
              <a:t>1.2	Konduktor dan Isolator</a:t>
            </a:r>
          </a:p>
          <a:p>
            <a:pPr algn="just">
              <a:buFont typeface="Wingdings" pitchFamily="2" charset="2"/>
              <a:buNone/>
            </a:pPr>
            <a:r>
              <a:rPr lang="en-US" sz="2600" b="1">
                <a:latin typeface="Comic Sans MS" pitchFamily="66" charset="0"/>
              </a:rPr>
              <a:t>			</a:t>
            </a:r>
            <a:r>
              <a:rPr lang="en-US" sz="2600">
                <a:latin typeface="Comic Sans MS" pitchFamily="66" charset="0"/>
              </a:rPr>
              <a:t>Bahan-bahan perak, tembaga, dan aluminium yang dapat dialiri arus listrik atau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mudah menghantarkan arus listrik</a:t>
            </a:r>
            <a:r>
              <a:rPr lang="en-US" sz="2600">
                <a:latin typeface="Comic Sans MS" pitchFamily="66" charset="0"/>
              </a:rPr>
              <a:t> disebut </a:t>
            </a:r>
            <a:r>
              <a:rPr lang="en-US" sz="2600" i="1">
                <a:solidFill>
                  <a:srgbClr val="FF0000"/>
                </a:solidFill>
                <a:latin typeface="Comic Sans MS" pitchFamily="66" charset="0"/>
              </a:rPr>
              <a:t>konduktor listrik</a:t>
            </a:r>
            <a:r>
              <a:rPr lang="en-US" sz="2600">
                <a:latin typeface="Comic Sans MS" pitchFamily="66" charset="0"/>
              </a:rPr>
              <a:t>, sedangkan bahan-bahan karet dan plastik yang tidak dapat dialiri arus listrik atau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sukar menghantarkan arus listrik</a:t>
            </a:r>
            <a:r>
              <a:rPr lang="en-US" sz="2600">
                <a:latin typeface="Comic Sans MS" pitchFamily="66" charset="0"/>
              </a:rPr>
              <a:t> disebut </a:t>
            </a:r>
            <a:r>
              <a:rPr lang="en-US" sz="2600" i="1">
                <a:solidFill>
                  <a:srgbClr val="FF0000"/>
                </a:solidFill>
                <a:latin typeface="Comic Sans MS" pitchFamily="66" charset="0"/>
              </a:rPr>
              <a:t>isolator listrik</a:t>
            </a:r>
            <a:r>
              <a:rPr lang="en-US" sz="2600">
                <a:latin typeface="Comic Sans MS" pitchFamily="66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r>
              <a:rPr lang="en-US" sz="2600">
                <a:latin typeface="Comic Sans MS" pitchFamily="66" charset="0"/>
              </a:rPr>
              <a:t>		Beberapa bahan, seperti germanium dan 	silikon dapat bertingkah laku kadang-kadang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sebagai konduktor</a:t>
            </a:r>
            <a:r>
              <a:rPr lang="en-US" sz="2600">
                <a:latin typeface="Comic Sans MS" pitchFamily="66" charset="0"/>
              </a:rPr>
              <a:t> dan kadang-kadang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sebagai 	isolator</a:t>
            </a:r>
            <a:r>
              <a:rPr lang="en-US" sz="2600">
                <a:latin typeface="Comic Sans MS" pitchFamily="66" charset="0"/>
              </a:rPr>
              <a:t>. Bahan-bahan seperti ini disebut 	</a:t>
            </a:r>
            <a:r>
              <a:rPr lang="en-US" sz="2600" i="1">
                <a:solidFill>
                  <a:srgbClr val="FF0000"/>
                </a:solidFill>
                <a:latin typeface="Comic Sans MS" pitchFamily="66" charset="0"/>
              </a:rPr>
              <a:t>semikonduktor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en-US" sz="2600" b="1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BA6E-362B-4CAB-98E0-E6CB08726FF7}" type="slidenum">
              <a:rPr lang="en-US"/>
              <a:pPr/>
              <a:t>4</a:t>
            </a:fld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" y="198438"/>
            <a:ext cx="8748713" cy="65976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600" b="1">
                <a:solidFill>
                  <a:srgbClr val="CC00CC"/>
                </a:solidFill>
                <a:latin typeface="Comic Sans MS" pitchFamily="66" charset="0"/>
              </a:rPr>
              <a:t>1.3	Hukum Coulomb</a:t>
            </a:r>
          </a:p>
          <a:p>
            <a:pPr>
              <a:buFont typeface="Wingdings" pitchFamily="2" charset="2"/>
              <a:buNone/>
            </a:pPr>
            <a:endParaRPr lang="en-US" sz="2600" b="1">
              <a:solidFill>
                <a:srgbClr val="CC00CC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600" i="1">
                <a:solidFill>
                  <a:srgbClr val="3333FF"/>
                </a:solidFill>
                <a:latin typeface="Comic Sans MS" pitchFamily="66" charset="0"/>
              </a:rPr>
              <a:t>Gaya interaksi antara dua benda titik bermuatan listrik sebanding dengan muatan masing-masing, dan berbanding terbalik dengan kuadrat jarak antara kedua muatan tersebut</a:t>
            </a:r>
            <a:r>
              <a:rPr lang="en-US" sz="2600">
                <a:latin typeface="Comic Sans MS" pitchFamily="66" charset="0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en-US" sz="2600">
                <a:latin typeface="Comic Sans MS" pitchFamily="66" charset="0"/>
              </a:rPr>
              <a:t>Gaya interaksi bekerja pada garis penghubung antara kedua benda bermuatan tersebut. Gaya interaksi tarik-menarik, bila mutan berbeda tanda; dan tolak-menolak bila bertanda sama.</a:t>
            </a:r>
          </a:p>
          <a:p>
            <a:pPr>
              <a:buFont typeface="Wingdings" pitchFamily="2" charset="2"/>
              <a:buNone/>
            </a:pPr>
            <a:r>
              <a:rPr lang="en-US" sz="2600">
                <a:latin typeface="Comic Sans MS" pitchFamily="66" charset="0"/>
              </a:rPr>
              <a:t>Pristiwa di atas dikenal dengan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Hukum Coulomb</a:t>
            </a:r>
            <a:r>
              <a:rPr lang="en-US" sz="2600"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218C-D088-42D6-8D45-6F8E9E1CE586}" type="slidenum">
              <a:rPr lang="en-US"/>
              <a:pPr/>
              <a:t>5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					Sebuah benda titik bermuatan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</a:t>
            </a:r>
            <a:r>
              <a:rPr lang="en-US" sz="2500">
                <a:latin typeface="Comic Sans MS" pitchFamily="66" charset="0"/>
              </a:rPr>
              <a:t> 				berada pada vektor posisi   , dan 				benda bermuatan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q2</a:t>
            </a:r>
            <a:r>
              <a:rPr lang="en-US" sz="2500">
                <a:latin typeface="Comic Sans MS" pitchFamily="66" charset="0"/>
              </a:rPr>
              <a:t> ada pada 					vektor posisi   . </a:t>
            </a:r>
          </a:p>
          <a:p>
            <a:pPr algn="just"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					Vektor posisi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</a:t>
            </a:r>
            <a:r>
              <a:rPr lang="en-US" sz="2500">
                <a:latin typeface="Comic Sans MS" pitchFamily="66" charset="0"/>
              </a:rPr>
              <a:t> relatif terhadap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q2</a:t>
            </a:r>
            <a:r>
              <a:rPr lang="en-US" sz="2500">
                <a:latin typeface="Comic Sans MS" pitchFamily="66" charset="0"/>
              </a:rPr>
              <a:t> 				adalah</a:t>
            </a:r>
          </a:p>
          <a:p>
            <a:pPr algn="r"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 algn="r"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Vektor satuan pada arah    dituliskan</a:t>
            </a:r>
          </a:p>
          <a:p>
            <a:pPr algn="r"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 algn="r"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 algn="just"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 algn="just"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Secara kuantitatif gaya      pada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 </a:t>
            </a:r>
            <a:r>
              <a:rPr lang="en-US" sz="2500">
                <a:latin typeface="Comic Sans MS" pitchFamily="66" charset="0"/>
              </a:rPr>
              <a:t>yang disebabkan oleh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q2</a:t>
            </a:r>
            <a:r>
              <a:rPr lang="en-US" sz="2500">
                <a:latin typeface="Comic Sans MS" pitchFamily="66" charset="0"/>
              </a:rPr>
              <a:t> dapat dituliskan sbb :</a:t>
            </a: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4859338" y="2133600"/>
          <a:ext cx="16557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5" name="Equation" r:id="rId3" imgW="660240" imgH="215640" progId="Equation.3">
                  <p:embed/>
                </p:oleObj>
              </mc:Choice>
              <mc:Fallback>
                <p:oleObj name="Equation" r:id="rId3" imgW="66024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133600"/>
                        <a:ext cx="1655762" cy="5429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5580063" y="3357563"/>
          <a:ext cx="208915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6" name="Equation" r:id="rId5" imgW="876240" imgH="444240" progId="Equation.3">
                  <p:embed/>
                </p:oleObj>
              </mc:Choice>
              <mc:Fallback>
                <p:oleObj name="Equation" r:id="rId5" imgW="876240" imgH="4442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3357563"/>
                        <a:ext cx="2089150" cy="10604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3708400" y="5300663"/>
          <a:ext cx="2732088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Equation" r:id="rId7" imgW="1143000" imgH="444240" progId="Equation.3">
                  <p:embed/>
                </p:oleObj>
              </mc:Choice>
              <mc:Fallback>
                <p:oleObj name="Equation" r:id="rId7" imgW="1143000" imgH="4442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300663"/>
                        <a:ext cx="2732088" cy="10620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17" name="Object 33"/>
          <p:cNvGraphicFramePr>
            <a:graphicFrameLocks noChangeAspect="1"/>
          </p:cNvGraphicFramePr>
          <p:nvPr/>
        </p:nvGraphicFramePr>
        <p:xfrm>
          <a:off x="7885113" y="333375"/>
          <a:ext cx="33813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name="Equation" r:id="rId9" imgW="126720" imgH="215640" progId="Equation.3">
                  <p:embed/>
                </p:oleObj>
              </mc:Choice>
              <mc:Fallback>
                <p:oleObj name="Equation" r:id="rId9" imgW="126720" imgH="21564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333375"/>
                        <a:ext cx="338137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18" name="Object 34"/>
          <p:cNvGraphicFramePr>
            <a:graphicFrameLocks noChangeAspect="1"/>
          </p:cNvGraphicFramePr>
          <p:nvPr/>
        </p:nvGraphicFramePr>
        <p:xfrm>
          <a:off x="5580063" y="1052513"/>
          <a:ext cx="37306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9" name="Equation" r:id="rId11" imgW="139680" imgH="215640" progId="Equation.3">
                  <p:embed/>
                </p:oleObj>
              </mc:Choice>
              <mc:Fallback>
                <p:oleObj name="Equation" r:id="rId11" imgW="139680" imgH="21564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1052513"/>
                        <a:ext cx="373062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23" name="Group 39"/>
          <p:cNvGrpSpPr>
            <a:grpSpLocks/>
          </p:cNvGrpSpPr>
          <p:nvPr/>
        </p:nvGrpSpPr>
        <p:grpSpPr bwMode="auto">
          <a:xfrm>
            <a:off x="34925" y="333375"/>
            <a:ext cx="4608513" cy="3867150"/>
            <a:chOff x="158" y="404"/>
            <a:chExt cx="2903" cy="2436"/>
          </a:xfrm>
        </p:grpSpPr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85" y="436"/>
              <a:ext cx="0" cy="23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396" name="Line 12"/>
            <p:cNvSpPr>
              <a:spLocks noChangeShapeType="1"/>
            </p:cNvSpPr>
            <p:nvPr/>
          </p:nvSpPr>
          <p:spPr bwMode="auto">
            <a:xfrm>
              <a:off x="158" y="2659"/>
              <a:ext cx="29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397" name="AutoShape 13"/>
            <p:cNvSpPr>
              <a:spLocks noChangeArrowheads="1"/>
            </p:cNvSpPr>
            <p:nvPr/>
          </p:nvSpPr>
          <p:spPr bwMode="auto">
            <a:xfrm>
              <a:off x="1201" y="1480"/>
              <a:ext cx="91" cy="90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>
              <a:off x="2063" y="1752"/>
              <a:ext cx="91" cy="90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385" y="1570"/>
              <a:ext cx="817" cy="10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00" name="Line 16"/>
            <p:cNvSpPr>
              <a:spLocks noChangeShapeType="1"/>
            </p:cNvSpPr>
            <p:nvPr/>
          </p:nvSpPr>
          <p:spPr bwMode="auto">
            <a:xfrm flipV="1">
              <a:off x="385" y="1842"/>
              <a:ext cx="1679" cy="81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 flipH="1" flipV="1">
              <a:off x="1292" y="1519"/>
              <a:ext cx="772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03" name="Line 19"/>
            <p:cNvSpPr>
              <a:spLocks noChangeShapeType="1"/>
            </p:cNvSpPr>
            <p:nvPr/>
          </p:nvSpPr>
          <p:spPr bwMode="auto">
            <a:xfrm flipH="1" flipV="1">
              <a:off x="444" y="1214"/>
              <a:ext cx="772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6405" name="Text Box 21"/>
            <p:cNvSpPr txBox="1">
              <a:spLocks noChangeArrowheads="1"/>
            </p:cNvSpPr>
            <p:nvPr/>
          </p:nvSpPr>
          <p:spPr bwMode="auto">
            <a:xfrm>
              <a:off x="1202" y="1253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q1</a:t>
              </a:r>
            </a:p>
          </p:txBody>
        </p:sp>
        <p:sp>
          <p:nvSpPr>
            <p:cNvPr id="16406" name="Text Box 22"/>
            <p:cNvSpPr txBox="1">
              <a:spLocks noChangeArrowheads="1"/>
            </p:cNvSpPr>
            <p:nvPr/>
          </p:nvSpPr>
          <p:spPr bwMode="auto">
            <a:xfrm>
              <a:off x="567" y="1706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endParaRPr lang="id-ID" b="1">
                <a:latin typeface="Tahoma" pitchFamily="34" charset="0"/>
                <a:cs typeface="Arial" charset="0"/>
              </a:endParaRPr>
            </a:p>
          </p:txBody>
        </p:sp>
        <p:sp>
          <p:nvSpPr>
            <p:cNvPr id="16408" name="Text Box 24"/>
            <p:cNvSpPr txBox="1">
              <a:spLocks noChangeArrowheads="1"/>
            </p:cNvSpPr>
            <p:nvPr/>
          </p:nvSpPr>
          <p:spPr bwMode="auto">
            <a:xfrm>
              <a:off x="2728" y="2609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x</a:t>
              </a:r>
            </a:p>
          </p:txBody>
        </p:sp>
        <p:sp>
          <p:nvSpPr>
            <p:cNvPr id="16411" name="Text Box 27"/>
            <p:cNvSpPr txBox="1">
              <a:spLocks noChangeArrowheads="1"/>
            </p:cNvSpPr>
            <p:nvPr/>
          </p:nvSpPr>
          <p:spPr bwMode="auto">
            <a:xfrm>
              <a:off x="2138" y="1706"/>
              <a:ext cx="3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q2</a:t>
              </a:r>
            </a:p>
          </p:txBody>
        </p:sp>
        <p:sp>
          <p:nvSpPr>
            <p:cNvPr id="16412" name="Text Box 28"/>
            <p:cNvSpPr txBox="1">
              <a:spLocks noChangeArrowheads="1"/>
            </p:cNvSpPr>
            <p:nvPr/>
          </p:nvSpPr>
          <p:spPr bwMode="auto">
            <a:xfrm>
              <a:off x="207" y="404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y</a:t>
              </a:r>
            </a:p>
          </p:txBody>
        </p:sp>
        <p:graphicFrame>
          <p:nvGraphicFramePr>
            <p:cNvPr id="16413" name="Object 29"/>
            <p:cNvGraphicFramePr>
              <a:graphicFrameLocks noChangeAspect="1"/>
            </p:cNvGraphicFramePr>
            <p:nvPr/>
          </p:nvGraphicFramePr>
          <p:xfrm>
            <a:off x="657" y="1661"/>
            <a:ext cx="213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40" name="Equation" r:id="rId13" imgW="126720" imgH="215640" progId="Equation.3">
                    <p:embed/>
                  </p:oleObj>
                </mc:Choice>
                <mc:Fallback>
                  <p:oleObj name="Equation" r:id="rId13" imgW="126720" imgH="215640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661"/>
                          <a:ext cx="213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4" name="Object 30"/>
            <p:cNvGraphicFramePr>
              <a:graphicFrameLocks noChangeAspect="1"/>
            </p:cNvGraphicFramePr>
            <p:nvPr/>
          </p:nvGraphicFramePr>
          <p:xfrm>
            <a:off x="1338" y="2160"/>
            <a:ext cx="235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41" name="Equation" r:id="rId14" imgW="139680" imgH="215640" progId="Equation.3">
                    <p:embed/>
                  </p:oleObj>
                </mc:Choice>
                <mc:Fallback>
                  <p:oleObj name="Equation" r:id="rId14" imgW="139680" imgH="215640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8" y="2160"/>
                          <a:ext cx="235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5" name="Object 31"/>
            <p:cNvGraphicFramePr>
              <a:graphicFrameLocks noChangeAspect="1"/>
            </p:cNvGraphicFramePr>
            <p:nvPr/>
          </p:nvGraphicFramePr>
          <p:xfrm>
            <a:off x="1746" y="1344"/>
            <a:ext cx="280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42" name="Equation" r:id="rId16" imgW="177480" imgH="215640" progId="Equation.3">
                    <p:embed/>
                  </p:oleObj>
                </mc:Choice>
                <mc:Fallback>
                  <p:oleObj name="Equation" r:id="rId16" imgW="177480" imgH="215640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1344"/>
                          <a:ext cx="280" cy="3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6" name="Object 32"/>
            <p:cNvGraphicFramePr>
              <a:graphicFrameLocks noChangeAspect="1"/>
            </p:cNvGraphicFramePr>
            <p:nvPr/>
          </p:nvGraphicFramePr>
          <p:xfrm>
            <a:off x="793" y="1026"/>
            <a:ext cx="343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43" name="Equation" r:id="rId18" imgW="215640" imgH="228600" progId="Equation.3">
                    <p:embed/>
                  </p:oleObj>
                </mc:Choice>
                <mc:Fallback>
                  <p:oleObj name="Equation" r:id="rId18" imgW="215640" imgH="22860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" y="1026"/>
                          <a:ext cx="343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419" name="Object 35"/>
          <p:cNvGraphicFramePr>
            <a:graphicFrameLocks noChangeAspect="1"/>
          </p:cNvGraphicFramePr>
          <p:nvPr/>
        </p:nvGraphicFramePr>
        <p:xfrm>
          <a:off x="7308850" y="2863850"/>
          <a:ext cx="355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4" name="Equation" r:id="rId20" imgW="177480" imgH="215640" progId="Equation.3">
                  <p:embed/>
                </p:oleObj>
              </mc:Choice>
              <mc:Fallback>
                <p:oleObj name="Equation" r:id="rId20" imgW="177480" imgH="21564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863850"/>
                        <a:ext cx="355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20" name="Object 36"/>
          <p:cNvGraphicFramePr>
            <a:graphicFrameLocks noChangeAspect="1"/>
          </p:cNvGraphicFramePr>
          <p:nvPr/>
        </p:nvGraphicFramePr>
        <p:xfrm>
          <a:off x="3667125" y="4652963"/>
          <a:ext cx="54451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5" name="Equation" r:id="rId21" imgW="215640" imgH="228600" progId="Equation.3">
                  <p:embed/>
                </p:oleObj>
              </mc:Choice>
              <mc:Fallback>
                <p:oleObj name="Equation" r:id="rId21" imgW="215640" imgH="2286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25" y="4652963"/>
                        <a:ext cx="544513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5DF1-306F-4453-88F5-12039532D99A}" type="slidenum">
              <a:rPr lang="en-US"/>
              <a:pPr/>
              <a:t>6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228600"/>
            <a:ext cx="8686800" cy="64008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sz="2600">
                <a:solidFill>
                  <a:srgbClr val="3333FF"/>
                </a:solidFill>
                <a:latin typeface="Comic Sans MS" pitchFamily="66" charset="0"/>
              </a:rPr>
              <a:t>Contoh 1:</a:t>
            </a:r>
          </a:p>
          <a:p>
            <a:pPr marL="609600" indent="-609600">
              <a:buFont typeface="Wingdings" pitchFamily="2" charset="2"/>
              <a:buNone/>
            </a:pPr>
            <a:endParaRPr lang="en-US" sz="2600">
              <a:solidFill>
                <a:srgbClr val="3333FF"/>
              </a:solidFill>
              <a:latin typeface="Comic Sans MS" pitchFamily="66" charset="0"/>
            </a:endParaRPr>
          </a:p>
          <a:p>
            <a:pPr marL="609600" indent="-609600">
              <a:buFontTx/>
              <a:buNone/>
            </a:pPr>
            <a:r>
              <a:rPr lang="en-US" sz="2600">
                <a:latin typeface="Comic Sans MS" pitchFamily="66" charset="0"/>
              </a:rPr>
              <a:t>Kita mempunyai 2 buah benda titik bermuatan. Yang satu terletak pada koordinat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(2,0)</a:t>
            </a:r>
            <a:r>
              <a:rPr lang="en-US" sz="2600">
                <a:latin typeface="Comic Sans MS" pitchFamily="66" charset="0"/>
              </a:rPr>
              <a:t> dengan muatan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q1 = 10 C</a:t>
            </a:r>
            <a:r>
              <a:rPr lang="en-US" sz="2600">
                <a:latin typeface="Comic Sans MS" pitchFamily="66" charset="0"/>
              </a:rPr>
              <a:t>, dan yang lain terletak pada koordinat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(5,4)</a:t>
            </a:r>
            <a:r>
              <a:rPr lang="en-US" sz="2600">
                <a:latin typeface="Comic Sans MS" pitchFamily="66" charset="0"/>
              </a:rPr>
              <a:t> dengan muatan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q2 = -5 C</a:t>
            </a:r>
            <a:r>
              <a:rPr lang="en-US" sz="2600">
                <a:latin typeface="Comic Sans MS" pitchFamily="66" charset="0"/>
              </a:rPr>
              <a:t>. Tentukan vektor gaya yang bekerja pada muatan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q2</a:t>
            </a:r>
            <a:r>
              <a:rPr lang="en-US" sz="2600">
                <a:latin typeface="Comic Sans MS" pitchFamily="66" charset="0"/>
              </a:rPr>
              <a:t> karena gaya Coulomb oleh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q1</a:t>
            </a:r>
            <a:r>
              <a:rPr lang="en-US" sz="2600">
                <a:latin typeface="Comic Sans MS" pitchFamily="66" charset="0"/>
              </a:rPr>
              <a:t>. Posisi koordinat dinyatakan dalam km.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A2616-3487-4E5F-A611-DA40D2A40682}" type="slidenum">
              <a:rPr lang="en-US"/>
              <a:pPr/>
              <a:t>7</a:t>
            </a:fld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500">
                <a:solidFill>
                  <a:srgbClr val="CC00CC"/>
                </a:solidFill>
                <a:latin typeface="Comic Sans MS" pitchFamily="66" charset="0"/>
              </a:rPr>
              <a:t>Gaya oleh beberapa buah muatan</a:t>
            </a:r>
          </a:p>
          <a:p>
            <a:pPr>
              <a:buFont typeface="Wingdings" pitchFamily="2" charset="2"/>
              <a:buNone/>
            </a:pPr>
            <a:endParaRPr lang="en-US" sz="2500">
              <a:solidFill>
                <a:srgbClr val="CC00CC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en-US" sz="2500">
              <a:latin typeface="Comic Sans MS" pitchFamily="66" charset="0"/>
            </a:endParaRPr>
          </a:p>
          <a:p>
            <a:pPr algn="ctr">
              <a:buFont typeface="Wingdings" pitchFamily="2" charset="2"/>
              <a:buNone/>
            </a:pPr>
            <a:endParaRPr lang="en-US" sz="180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  <a:latin typeface="Comic Sans MS" pitchFamily="66" charset="0"/>
              </a:rPr>
              <a:t>Gb.1.3 </a:t>
            </a:r>
            <a:r>
              <a:rPr lang="en-US" sz="1800">
                <a:solidFill>
                  <a:srgbClr val="3333FF"/>
                </a:solidFill>
                <a:latin typeface="Comic Sans MS" pitchFamily="66" charset="0"/>
              </a:rPr>
              <a:t>(a)Vektor posisi qi,q2,q3 dan q4</a:t>
            </a:r>
            <a:r>
              <a:rPr lang="en-US" sz="1800">
                <a:solidFill>
                  <a:srgbClr val="009900"/>
                </a:solidFill>
                <a:latin typeface="Comic Sans MS" pitchFamily="66" charset="0"/>
              </a:rPr>
              <a:t> (b)Posisi relatif q1 terhadap q2,q3 dan q4</a:t>
            </a:r>
          </a:p>
          <a:p>
            <a:pPr>
              <a:buFont typeface="Wingdings" pitchFamily="2" charset="2"/>
              <a:buNone/>
            </a:pPr>
            <a:endParaRPr lang="en-US" sz="140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Bila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</a:t>
            </a:r>
            <a:r>
              <a:rPr lang="en-US" sz="2500">
                <a:latin typeface="Comic Sans MS" pitchFamily="66" charset="0"/>
              </a:rPr>
              <a:t>,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q2</a:t>
            </a:r>
            <a:r>
              <a:rPr lang="en-US" sz="2500">
                <a:latin typeface="Comic Sans MS" pitchFamily="66" charset="0"/>
              </a:rPr>
              <a:t>,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q3</a:t>
            </a:r>
            <a:r>
              <a:rPr lang="en-US" sz="2500">
                <a:latin typeface="Comic Sans MS" pitchFamily="66" charset="0"/>
              </a:rPr>
              <a:t> dan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q4</a:t>
            </a:r>
            <a:r>
              <a:rPr lang="en-US" sz="2500">
                <a:latin typeface="Comic Sans MS" pitchFamily="66" charset="0"/>
              </a:rPr>
              <a:t> terpasang kuat pada posisi masing-masing, gaya resultan yang bekerja pada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 </a:t>
            </a:r>
            <a:r>
              <a:rPr lang="en-US" sz="2500">
                <a:latin typeface="Comic Sans MS" pitchFamily="66" charset="0"/>
              </a:rPr>
              <a:t>oleh karena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q2</a:t>
            </a:r>
            <a:r>
              <a:rPr lang="en-US" sz="2500">
                <a:latin typeface="Comic Sans MS" pitchFamily="66" charset="0"/>
              </a:rPr>
              <a:t>,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q3</a:t>
            </a:r>
            <a:r>
              <a:rPr lang="en-US" sz="2500">
                <a:latin typeface="Comic Sans MS" pitchFamily="66" charset="0"/>
              </a:rPr>
              <a:t> dan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q4</a:t>
            </a:r>
            <a:r>
              <a:rPr lang="en-US" sz="2500">
                <a:latin typeface="Comic Sans MS" pitchFamily="66" charset="0"/>
              </a:rPr>
              <a:t> adalah</a:t>
            </a:r>
          </a:p>
          <a:p>
            <a:pPr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	</a:t>
            </a:r>
            <a:r>
              <a:rPr lang="en-US" sz="1400">
                <a:latin typeface="Comic Sans MS" pitchFamily="66" charset="0"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	   gaya antara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 </a:t>
            </a:r>
            <a:r>
              <a:rPr lang="en-US" sz="2500">
                <a:latin typeface="Comic Sans MS" pitchFamily="66" charset="0"/>
              </a:rPr>
              <a:t>dan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q2</a:t>
            </a:r>
            <a:r>
              <a:rPr lang="en-US" sz="2500">
                <a:latin typeface="Comic Sans MS" pitchFamily="66" charset="0"/>
              </a:rPr>
              <a:t>,     gaya antara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 </a:t>
            </a:r>
            <a:r>
              <a:rPr lang="en-US" sz="2500">
                <a:latin typeface="Comic Sans MS" pitchFamily="66" charset="0"/>
              </a:rPr>
              <a:t>dan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q3</a:t>
            </a:r>
            <a:r>
              <a:rPr lang="en-US" sz="2500">
                <a:latin typeface="Comic Sans MS" pitchFamily="66" charset="0"/>
              </a:rPr>
              <a:t>, dsb.</a:t>
            </a:r>
          </a:p>
          <a:p>
            <a:pPr>
              <a:buFont typeface="Wingdings" pitchFamily="2" charset="2"/>
              <a:buNone/>
            </a:pPr>
            <a:r>
              <a:rPr lang="en-US" sz="2500">
                <a:latin typeface="Comic Sans MS" pitchFamily="66" charset="0"/>
              </a:rPr>
              <a:t>Jadi gaya pada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</a:t>
            </a:r>
            <a:r>
              <a:rPr lang="en-US" sz="2500">
                <a:latin typeface="Comic Sans MS" pitchFamily="66" charset="0"/>
              </a:rPr>
              <a:t> oleh beberapa muatan adalah superposisi gaya interaksi antara </a:t>
            </a:r>
            <a:r>
              <a:rPr lang="en-US" sz="2500">
                <a:solidFill>
                  <a:srgbClr val="FF0000"/>
                </a:solidFill>
                <a:latin typeface="Comic Sans MS" pitchFamily="66" charset="0"/>
              </a:rPr>
              <a:t>q1</a:t>
            </a:r>
            <a:r>
              <a:rPr lang="en-US" sz="2500">
                <a:latin typeface="Comic Sans MS" pitchFamily="66" charset="0"/>
              </a:rPr>
              <a:t> dengan masing-masing muatan.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3635375" y="4629150"/>
          <a:ext cx="25082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9" name="Equation" r:id="rId3" imgW="1143000" imgH="241200" progId="Equation.3">
                  <p:embed/>
                </p:oleObj>
              </mc:Choice>
              <mc:Fallback>
                <p:oleObj name="Equation" r:id="rId3" imgW="11430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4629150"/>
                        <a:ext cx="2508250" cy="5286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3924300" y="5300663"/>
          <a:ext cx="515938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0" name="Equation" r:id="rId5" imgW="215640" imgH="241200" progId="Equation.3">
                  <p:embed/>
                </p:oleObj>
              </mc:Choice>
              <mc:Fallback>
                <p:oleObj name="Equation" r:id="rId5" imgW="21564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300663"/>
                        <a:ext cx="515938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206375" y="5300663"/>
          <a:ext cx="47783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1" name="Equation" r:id="rId7" imgW="215640" imgH="228600" progId="Equation.3">
                  <p:embed/>
                </p:oleObj>
              </mc:Choice>
              <mc:Fallback>
                <p:oleObj name="Equation" r:id="rId7" imgW="21564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" y="5300663"/>
                        <a:ext cx="477838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18" name="Group 62"/>
          <p:cNvGrpSpPr>
            <a:grpSpLocks/>
          </p:cNvGrpSpPr>
          <p:nvPr/>
        </p:nvGrpSpPr>
        <p:grpSpPr bwMode="auto">
          <a:xfrm>
            <a:off x="107950" y="469900"/>
            <a:ext cx="8496300" cy="2238375"/>
            <a:chOff x="68" y="296"/>
            <a:chExt cx="5352" cy="1410"/>
          </a:xfrm>
        </p:grpSpPr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>
              <a:off x="340" y="346"/>
              <a:ext cx="0" cy="13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68" name="Line 12"/>
            <p:cNvSpPr>
              <a:spLocks noChangeShapeType="1"/>
            </p:cNvSpPr>
            <p:nvPr/>
          </p:nvSpPr>
          <p:spPr bwMode="auto">
            <a:xfrm>
              <a:off x="204" y="1616"/>
              <a:ext cx="22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69" name="Line 13"/>
            <p:cNvSpPr>
              <a:spLocks noChangeShapeType="1"/>
            </p:cNvSpPr>
            <p:nvPr/>
          </p:nvSpPr>
          <p:spPr bwMode="auto">
            <a:xfrm>
              <a:off x="3198" y="300"/>
              <a:ext cx="0" cy="13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>
              <a:off x="3061" y="1622"/>
              <a:ext cx="23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71" name="AutoShape 15"/>
            <p:cNvSpPr>
              <a:spLocks noChangeArrowheads="1"/>
            </p:cNvSpPr>
            <p:nvPr/>
          </p:nvSpPr>
          <p:spPr bwMode="auto">
            <a:xfrm>
              <a:off x="295" y="754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2" name="AutoShape 16"/>
            <p:cNvSpPr>
              <a:spLocks noChangeArrowheads="1"/>
            </p:cNvSpPr>
            <p:nvPr/>
          </p:nvSpPr>
          <p:spPr bwMode="auto">
            <a:xfrm>
              <a:off x="3153" y="754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3" name="AutoShape 17"/>
            <p:cNvSpPr>
              <a:spLocks noChangeArrowheads="1"/>
            </p:cNvSpPr>
            <p:nvPr/>
          </p:nvSpPr>
          <p:spPr bwMode="auto">
            <a:xfrm>
              <a:off x="885" y="1570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4" name="AutoShape 18"/>
            <p:cNvSpPr>
              <a:spLocks noChangeArrowheads="1"/>
            </p:cNvSpPr>
            <p:nvPr/>
          </p:nvSpPr>
          <p:spPr bwMode="auto">
            <a:xfrm>
              <a:off x="3743" y="1570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5" name="AutoShape 19"/>
            <p:cNvSpPr>
              <a:spLocks noChangeArrowheads="1"/>
            </p:cNvSpPr>
            <p:nvPr/>
          </p:nvSpPr>
          <p:spPr bwMode="auto">
            <a:xfrm>
              <a:off x="1112" y="482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6" name="AutoShape 20"/>
            <p:cNvSpPr>
              <a:spLocks noChangeArrowheads="1"/>
            </p:cNvSpPr>
            <p:nvPr/>
          </p:nvSpPr>
          <p:spPr bwMode="auto">
            <a:xfrm>
              <a:off x="3923" y="482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7" name="AutoShape 21"/>
            <p:cNvSpPr>
              <a:spLocks noChangeArrowheads="1"/>
            </p:cNvSpPr>
            <p:nvPr/>
          </p:nvSpPr>
          <p:spPr bwMode="auto">
            <a:xfrm>
              <a:off x="1565" y="1026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8" name="AutoShape 22"/>
            <p:cNvSpPr>
              <a:spLocks noChangeArrowheads="1"/>
            </p:cNvSpPr>
            <p:nvPr/>
          </p:nvSpPr>
          <p:spPr bwMode="auto">
            <a:xfrm>
              <a:off x="4423" y="1026"/>
              <a:ext cx="90" cy="91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 flipV="1">
              <a:off x="340" y="864"/>
              <a:ext cx="0" cy="7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>
              <a:off x="340" y="1616"/>
              <a:ext cx="5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 flipV="1">
              <a:off x="340" y="572"/>
              <a:ext cx="771" cy="10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 flipV="1">
              <a:off x="340" y="1104"/>
              <a:ext cx="1225" cy="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83" name="Line 27"/>
            <p:cNvSpPr>
              <a:spLocks noChangeShapeType="1"/>
            </p:cNvSpPr>
            <p:nvPr/>
          </p:nvSpPr>
          <p:spPr bwMode="auto">
            <a:xfrm flipH="1" flipV="1">
              <a:off x="3243" y="845"/>
              <a:ext cx="499" cy="7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84" name="Line 28"/>
            <p:cNvSpPr>
              <a:spLocks noChangeShapeType="1"/>
            </p:cNvSpPr>
            <p:nvPr/>
          </p:nvSpPr>
          <p:spPr bwMode="auto">
            <a:xfrm flipH="1">
              <a:off x="3243" y="540"/>
              <a:ext cx="68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485" name="Line 29"/>
            <p:cNvSpPr>
              <a:spLocks noChangeShapeType="1"/>
            </p:cNvSpPr>
            <p:nvPr/>
          </p:nvSpPr>
          <p:spPr bwMode="auto">
            <a:xfrm flipH="1" flipV="1">
              <a:off x="3243" y="799"/>
              <a:ext cx="1179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9503" name="Text Box 47"/>
            <p:cNvSpPr txBox="1">
              <a:spLocks noChangeArrowheads="1"/>
            </p:cNvSpPr>
            <p:nvPr/>
          </p:nvSpPr>
          <p:spPr bwMode="auto">
            <a:xfrm>
              <a:off x="839" y="391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q2</a:t>
              </a:r>
            </a:p>
          </p:txBody>
        </p:sp>
        <p:sp>
          <p:nvSpPr>
            <p:cNvPr id="19504" name="Text Box 48"/>
            <p:cNvSpPr txBox="1">
              <a:spLocks noChangeArrowheads="1"/>
            </p:cNvSpPr>
            <p:nvPr/>
          </p:nvSpPr>
          <p:spPr bwMode="auto">
            <a:xfrm>
              <a:off x="68" y="618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q1</a:t>
              </a:r>
            </a:p>
          </p:txBody>
        </p:sp>
        <p:sp>
          <p:nvSpPr>
            <p:cNvPr id="19505" name="Text Box 49"/>
            <p:cNvSpPr txBox="1">
              <a:spLocks noChangeArrowheads="1"/>
            </p:cNvSpPr>
            <p:nvPr/>
          </p:nvSpPr>
          <p:spPr bwMode="auto">
            <a:xfrm>
              <a:off x="1474" y="799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q3</a:t>
              </a:r>
            </a:p>
          </p:txBody>
        </p:sp>
        <p:sp>
          <p:nvSpPr>
            <p:cNvPr id="19506" name="Text Box 50"/>
            <p:cNvSpPr txBox="1">
              <a:spLocks noChangeArrowheads="1"/>
            </p:cNvSpPr>
            <p:nvPr/>
          </p:nvSpPr>
          <p:spPr bwMode="auto">
            <a:xfrm>
              <a:off x="930" y="1389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q4</a:t>
              </a:r>
            </a:p>
          </p:txBody>
        </p:sp>
        <p:sp>
          <p:nvSpPr>
            <p:cNvPr id="19507" name="Text Box 51"/>
            <p:cNvSpPr txBox="1">
              <a:spLocks noChangeArrowheads="1"/>
            </p:cNvSpPr>
            <p:nvPr/>
          </p:nvSpPr>
          <p:spPr bwMode="auto">
            <a:xfrm>
              <a:off x="2925" y="618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q1</a:t>
              </a:r>
            </a:p>
          </p:txBody>
        </p:sp>
        <p:sp>
          <p:nvSpPr>
            <p:cNvPr id="19508" name="Text Box 52"/>
            <p:cNvSpPr txBox="1">
              <a:spLocks noChangeArrowheads="1"/>
            </p:cNvSpPr>
            <p:nvPr/>
          </p:nvSpPr>
          <p:spPr bwMode="auto">
            <a:xfrm>
              <a:off x="3696" y="1298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q4</a:t>
              </a:r>
            </a:p>
          </p:txBody>
        </p:sp>
        <p:sp>
          <p:nvSpPr>
            <p:cNvPr id="19509" name="Text Box 53"/>
            <p:cNvSpPr txBox="1">
              <a:spLocks noChangeArrowheads="1"/>
            </p:cNvSpPr>
            <p:nvPr/>
          </p:nvSpPr>
          <p:spPr bwMode="auto">
            <a:xfrm>
              <a:off x="4377" y="799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q3</a:t>
              </a:r>
            </a:p>
          </p:txBody>
        </p:sp>
        <p:sp>
          <p:nvSpPr>
            <p:cNvPr id="19510" name="Text Box 54"/>
            <p:cNvSpPr txBox="1">
              <a:spLocks noChangeArrowheads="1"/>
            </p:cNvSpPr>
            <p:nvPr/>
          </p:nvSpPr>
          <p:spPr bwMode="auto">
            <a:xfrm>
              <a:off x="3696" y="296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latin typeface="Tahoma" pitchFamily="34" charset="0"/>
                  <a:cs typeface="Arial" charset="0"/>
                </a:rPr>
                <a:t>q2</a:t>
              </a:r>
            </a:p>
          </p:txBody>
        </p:sp>
        <p:graphicFrame>
          <p:nvGraphicFramePr>
            <p:cNvPr id="19511" name="Object 55"/>
            <p:cNvGraphicFramePr>
              <a:graphicFrameLocks noChangeAspect="1"/>
            </p:cNvGraphicFramePr>
            <p:nvPr/>
          </p:nvGraphicFramePr>
          <p:xfrm>
            <a:off x="3903" y="663"/>
            <a:ext cx="24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2" name="Equation" r:id="rId9" imgW="177480" imgH="228600" progId="Equation.3">
                    <p:embed/>
                  </p:oleObj>
                </mc:Choice>
                <mc:Fallback>
                  <p:oleObj name="Equation" r:id="rId9" imgW="177480" imgH="228600" progId="Equation.3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3" y="663"/>
                          <a:ext cx="247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2" name="Object 56"/>
            <p:cNvGraphicFramePr>
              <a:graphicFrameLocks noChangeAspect="1"/>
            </p:cNvGraphicFramePr>
            <p:nvPr/>
          </p:nvGraphicFramePr>
          <p:xfrm>
            <a:off x="3515" y="981"/>
            <a:ext cx="261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3" name="Equation" r:id="rId11" imgW="177480" imgH="215640" progId="Equation.3">
                    <p:embed/>
                  </p:oleObj>
                </mc:Choice>
                <mc:Fallback>
                  <p:oleObj name="Equation" r:id="rId11" imgW="177480" imgH="215640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5" y="981"/>
                          <a:ext cx="261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3" name="Object 57"/>
            <p:cNvGraphicFramePr>
              <a:graphicFrameLocks noChangeAspect="1"/>
            </p:cNvGraphicFramePr>
            <p:nvPr/>
          </p:nvGraphicFramePr>
          <p:xfrm>
            <a:off x="3379" y="346"/>
            <a:ext cx="261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4" name="Equation" r:id="rId13" imgW="177480" imgH="215640" progId="Equation.3">
                    <p:embed/>
                  </p:oleObj>
                </mc:Choice>
                <mc:Fallback>
                  <p:oleObj name="Equation" r:id="rId13" imgW="177480" imgH="215640" progId="Equation.3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9" y="346"/>
                          <a:ext cx="261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4" name="Object 58"/>
            <p:cNvGraphicFramePr>
              <a:graphicFrameLocks noChangeAspect="1"/>
            </p:cNvGraphicFramePr>
            <p:nvPr/>
          </p:nvGraphicFramePr>
          <p:xfrm>
            <a:off x="884" y="1027"/>
            <a:ext cx="194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5" name="Equation" r:id="rId15" imgW="139680" imgH="228600" progId="Equation.3">
                    <p:embed/>
                  </p:oleObj>
                </mc:Choice>
                <mc:Fallback>
                  <p:oleObj name="Equation" r:id="rId15" imgW="139680" imgH="228600" progId="Equation.3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1027"/>
                          <a:ext cx="194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5" name="Object 59"/>
            <p:cNvGraphicFramePr>
              <a:graphicFrameLocks noChangeAspect="1"/>
            </p:cNvGraphicFramePr>
            <p:nvPr/>
          </p:nvGraphicFramePr>
          <p:xfrm>
            <a:off x="612" y="1344"/>
            <a:ext cx="206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6" name="Equation" r:id="rId17" imgW="139680" imgH="215640" progId="Equation.3">
                    <p:embed/>
                  </p:oleObj>
                </mc:Choice>
                <mc:Fallback>
                  <p:oleObj name="Equation" r:id="rId17" imgW="139680" imgH="215640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1344"/>
                          <a:ext cx="206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6" name="Object 60"/>
            <p:cNvGraphicFramePr>
              <a:graphicFrameLocks noChangeAspect="1"/>
            </p:cNvGraphicFramePr>
            <p:nvPr/>
          </p:nvGraphicFramePr>
          <p:xfrm>
            <a:off x="158" y="981"/>
            <a:ext cx="186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7" name="Equation" r:id="rId19" imgW="126720" imgH="215640" progId="Equation.3">
                    <p:embed/>
                  </p:oleObj>
                </mc:Choice>
                <mc:Fallback>
                  <p:oleObj name="Equation" r:id="rId19" imgW="126720" imgH="215640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981"/>
                          <a:ext cx="186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7" name="Object 61"/>
            <p:cNvGraphicFramePr>
              <a:graphicFrameLocks noChangeAspect="1"/>
            </p:cNvGraphicFramePr>
            <p:nvPr/>
          </p:nvGraphicFramePr>
          <p:xfrm>
            <a:off x="612" y="754"/>
            <a:ext cx="17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38" name="Equation" r:id="rId21" imgW="139680" imgH="215640" progId="Equation.3">
                    <p:embed/>
                  </p:oleObj>
                </mc:Choice>
                <mc:Fallback>
                  <p:oleObj name="Equation" r:id="rId21" imgW="139680" imgH="215640" progId="Equation.3">
                    <p:embed/>
                    <p:pic>
                      <p:nvPicPr>
                        <p:cNvPr id="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754"/>
                          <a:ext cx="17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A26AB-CF1E-4121-B4BE-ECA5115BA717}" type="slidenum">
              <a:rPr lang="en-US"/>
              <a:pPr/>
              <a:t>8</a:t>
            </a:fld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9144000" cy="65976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600">
                <a:solidFill>
                  <a:srgbClr val="3333FF"/>
                </a:solidFill>
                <a:latin typeface="Comic Sans MS" pitchFamily="66" charset="0"/>
              </a:rPr>
              <a:t>Contoh 2 :</a:t>
            </a:r>
          </a:p>
          <a:p>
            <a:pPr>
              <a:buFont typeface="Wingdings" pitchFamily="2" charset="2"/>
              <a:buNone/>
            </a:pPr>
            <a:endParaRPr lang="en-US" sz="2600">
              <a:solidFill>
                <a:srgbClr val="3333FF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r>
              <a:rPr lang="en-US" sz="2600">
                <a:latin typeface="Comic Sans MS" pitchFamily="66" charset="0"/>
              </a:rPr>
              <a:t>Empat buah muatan terpasang masing-masing pada koordinat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(0,3)</a:t>
            </a:r>
            <a:r>
              <a:rPr lang="en-US" sz="2600">
                <a:latin typeface="Comic Sans MS" pitchFamily="66" charset="0"/>
              </a:rPr>
              <a:t>,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(1,4)</a:t>
            </a:r>
            <a:r>
              <a:rPr lang="en-US" sz="2600">
                <a:latin typeface="Comic Sans MS" pitchFamily="66" charset="0"/>
              </a:rPr>
              <a:t>,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(4,0)</a:t>
            </a:r>
            <a:r>
              <a:rPr lang="en-US" sz="2600">
                <a:latin typeface="Comic Sans MS" pitchFamily="66" charset="0"/>
              </a:rPr>
              <a:t>, dan </a:t>
            </a:r>
            <a:r>
              <a:rPr lang="en-US" sz="2600">
                <a:solidFill>
                  <a:srgbClr val="009900"/>
                </a:solidFill>
                <a:latin typeface="Comic Sans MS" pitchFamily="66" charset="0"/>
              </a:rPr>
              <a:t>(0,-3)</a:t>
            </a:r>
            <a:r>
              <a:rPr lang="en-US" sz="2600">
                <a:latin typeface="Comic Sans MS" pitchFamily="66" charset="0"/>
              </a:rPr>
              <a:t>. Harga masing-masing muatan adalah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q1 = -2 C</a:t>
            </a:r>
            <a:r>
              <a:rPr lang="en-US" sz="2600">
                <a:latin typeface="Comic Sans MS" pitchFamily="66" charset="0"/>
              </a:rPr>
              <a:t>,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q2 = 1 C</a:t>
            </a:r>
            <a:r>
              <a:rPr lang="en-US" sz="2600">
                <a:latin typeface="Comic Sans MS" pitchFamily="66" charset="0"/>
              </a:rPr>
              <a:t>,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q3 = 3 C</a:t>
            </a:r>
            <a:r>
              <a:rPr lang="en-US" sz="2600">
                <a:latin typeface="Comic Sans MS" pitchFamily="66" charset="0"/>
              </a:rPr>
              <a:t>, dan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q4 = -1 C</a:t>
            </a:r>
            <a:r>
              <a:rPr lang="en-US" sz="2600">
                <a:latin typeface="Comic Sans MS" pitchFamily="66" charset="0"/>
              </a:rPr>
              <a:t>. Hitung resultan gaya pada </a:t>
            </a:r>
            <a:r>
              <a:rPr lang="en-US" sz="2600">
                <a:solidFill>
                  <a:srgbClr val="FF0000"/>
                </a:solidFill>
                <a:latin typeface="Comic Sans MS" pitchFamily="66" charset="0"/>
              </a:rPr>
              <a:t>q3</a:t>
            </a:r>
            <a:r>
              <a:rPr lang="en-US" sz="2600">
                <a:latin typeface="Comic Sans MS" pitchFamily="66" charset="0"/>
              </a:rPr>
              <a:t>. Posisi muatan dinyatakan dalam meter.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83B33-F49D-4546-A038-BACAE5025AD0}" type="slidenum">
              <a:rPr lang="en-US"/>
              <a:pPr/>
              <a:t>9</a:t>
            </a:fld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0"/>
            <a:ext cx="8229600" cy="6858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>
                <a:latin typeface="Comic Sans MS" pitchFamily="66" charset="0"/>
              </a:rPr>
              <a:t>Latihan Soal!</a:t>
            </a:r>
          </a:p>
          <a:p>
            <a:pPr marL="609600" indent="-609600">
              <a:lnSpc>
                <a:spcPct val="90000"/>
              </a:lnSpc>
            </a:pPr>
            <a:r>
              <a:rPr lang="en-US" sz="2000">
                <a:latin typeface="Comic Sans MS" pitchFamily="66" charset="0"/>
              </a:rPr>
              <a:t>Tiga muatan titik ditempatkan pada sumbu x seperti pada gambar. Tentukan gaya total pada muatan -5</a:t>
            </a:r>
            <a:r>
              <a:rPr lang="el-GR" sz="2000">
                <a:latin typeface="Comic Sans MS" pitchFamily="66" charset="0"/>
              </a:rPr>
              <a:t>μ</a:t>
            </a:r>
            <a:r>
              <a:rPr lang="en-US" sz="2000">
                <a:latin typeface="Comic Sans MS" pitchFamily="66" charset="0"/>
              </a:rPr>
              <a:t>C yang disebabkan oleh dua muatan lain!</a:t>
            </a: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n-US" sz="2000">
                <a:latin typeface="Comic Sans MS" pitchFamily="66" charset="0"/>
              </a:rPr>
              <a:t>Tentukan perbandingan gaya listrik Coulomb F</a:t>
            </a:r>
            <a:r>
              <a:rPr lang="en-US" sz="2000" baseline="-25000">
                <a:latin typeface="Comic Sans MS" pitchFamily="66" charset="0"/>
              </a:rPr>
              <a:t>E</a:t>
            </a:r>
            <a:r>
              <a:rPr lang="en-US" sz="2000">
                <a:latin typeface="Comic Sans MS" pitchFamily="66" charset="0"/>
              </a:rPr>
              <a:t> terhadap gaya gravitasi F</a:t>
            </a:r>
            <a:r>
              <a:rPr lang="en-US" sz="2000" baseline="-25000">
                <a:latin typeface="Comic Sans MS" pitchFamily="66" charset="0"/>
              </a:rPr>
              <a:t>G</a:t>
            </a:r>
            <a:r>
              <a:rPr lang="en-US" sz="2000">
                <a:latin typeface="Comic Sans MS" pitchFamily="66" charset="0"/>
              </a:rPr>
              <a:t> antara dua elektron dalam keadaan vakum!</a:t>
            </a:r>
          </a:p>
          <a:p>
            <a:pPr marL="609600" indent="-609600">
              <a:lnSpc>
                <a:spcPct val="90000"/>
              </a:lnSpc>
            </a:pPr>
            <a:r>
              <a:rPr lang="en-US" sz="2000">
                <a:latin typeface="Comic Sans MS" pitchFamily="66" charset="0"/>
              </a:rPr>
              <a:t>Muatan2 yg tampak pada gambar. Tentukan gaya pada muatan 4</a:t>
            </a:r>
            <a:r>
              <a:rPr lang="el-GR" sz="2000">
                <a:latin typeface="Comic Sans MS" pitchFamily="66" charset="0"/>
              </a:rPr>
              <a:t>μ</a:t>
            </a:r>
            <a:r>
              <a:rPr lang="en-US" sz="2000">
                <a:latin typeface="Comic Sans MS" pitchFamily="66" charset="0"/>
              </a:rPr>
              <a:t>C akibat dua muatan lainnya!</a:t>
            </a: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endParaRPr lang="en-US" sz="2000">
              <a:latin typeface="Comic Sans MS" pitchFamily="66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n-US" sz="2000">
                <a:latin typeface="Comic Sans MS" pitchFamily="66" charset="0"/>
              </a:rPr>
              <a:t>Dua bola bermuatan kecil ditempatkan pada sumbu x: +3</a:t>
            </a:r>
            <a:r>
              <a:rPr lang="el-GR" sz="2000">
                <a:latin typeface="Comic Sans MS" pitchFamily="66" charset="0"/>
              </a:rPr>
              <a:t>μ</a:t>
            </a:r>
            <a:r>
              <a:rPr lang="en-US" sz="2000">
                <a:latin typeface="Comic Sans MS" pitchFamily="66" charset="0"/>
              </a:rPr>
              <a:t>C pada x = 0 dan -5</a:t>
            </a:r>
            <a:r>
              <a:rPr lang="el-GR" sz="2000">
                <a:latin typeface="Comic Sans MS" pitchFamily="66" charset="0"/>
              </a:rPr>
              <a:t>μ</a:t>
            </a:r>
            <a:r>
              <a:rPr lang="en-US" sz="2000">
                <a:latin typeface="Comic Sans MS" pitchFamily="66" charset="0"/>
              </a:rPr>
              <a:t>C pada x = 40 cm. Dimanakah seharusnya muatan ketiga q ditempatkan agar gaya yang dialaminya nol?</a:t>
            </a:r>
            <a:endParaRPr lang="el-GR" sz="2000">
              <a:latin typeface="Comic Sans MS" pitchFamily="66" charset="0"/>
            </a:endParaRPr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1476375" y="170021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5392738" y="1695450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1685925" y="1817688"/>
            <a:ext cx="3673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3021013" y="170021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5584825" y="1817688"/>
            <a:ext cx="5762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255963" y="2276475"/>
            <a:ext cx="1387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d-ID"/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2916238" y="1341438"/>
            <a:ext cx="6842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-5</a:t>
            </a:r>
            <a:r>
              <a:rPr lang="el-GR">
                <a:cs typeface="Arial" charset="0"/>
              </a:rPr>
              <a:t>μ</a:t>
            </a:r>
            <a:r>
              <a:rPr lang="en-US">
                <a:cs typeface="Arial" charset="0"/>
              </a:rPr>
              <a:t>C</a:t>
            </a:r>
            <a:endParaRPr lang="el-GR">
              <a:cs typeface="Arial" charset="0"/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1331913" y="1341438"/>
            <a:ext cx="741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+3</a:t>
            </a:r>
            <a:r>
              <a:rPr lang="el-GR">
                <a:cs typeface="Arial" charset="0"/>
              </a:rPr>
              <a:t>μ</a:t>
            </a:r>
            <a:r>
              <a:rPr lang="en-US">
                <a:cs typeface="Arial" charset="0"/>
              </a:rPr>
              <a:t>C</a:t>
            </a:r>
            <a:endParaRPr lang="el-GR">
              <a:cs typeface="Arial" charset="0"/>
            </a:endParaRP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5148263" y="1341438"/>
            <a:ext cx="741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+8</a:t>
            </a:r>
            <a:r>
              <a:rPr lang="el-GR">
                <a:cs typeface="Arial" charset="0"/>
              </a:rPr>
              <a:t>μ</a:t>
            </a:r>
            <a:r>
              <a:rPr lang="en-US">
                <a:cs typeface="Arial" charset="0"/>
              </a:rPr>
              <a:t>C</a:t>
            </a:r>
            <a:endParaRPr lang="el-GR">
              <a:cs typeface="Arial" charset="0"/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3995738" y="1844675"/>
            <a:ext cx="80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30 cm</a:t>
            </a:r>
            <a:endParaRPr lang="el-GR">
              <a:cs typeface="Arial" charset="0"/>
            </a:endParaRP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1820863" y="1838325"/>
            <a:ext cx="80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20 cm</a:t>
            </a:r>
            <a:endParaRPr lang="el-GR">
              <a:cs typeface="Arial" charset="0"/>
            </a:endParaRPr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5148263" y="4724400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6641" name="Oval 17"/>
          <p:cNvSpPr>
            <a:spLocks noChangeArrowheads="1"/>
          </p:cNvSpPr>
          <p:nvPr/>
        </p:nvSpPr>
        <p:spPr bwMode="auto">
          <a:xfrm>
            <a:off x="3651250" y="4724400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6642" name="Oval 18"/>
          <p:cNvSpPr>
            <a:spLocks noChangeArrowheads="1"/>
          </p:cNvSpPr>
          <p:nvPr/>
        </p:nvSpPr>
        <p:spPr bwMode="auto">
          <a:xfrm>
            <a:off x="4383088" y="345122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3862388" y="4840288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 flipH="1">
            <a:off x="3851275" y="3644900"/>
            <a:ext cx="576263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4572000" y="3644900"/>
            <a:ext cx="64770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5435600" y="4652963"/>
            <a:ext cx="741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+3</a:t>
            </a:r>
            <a:r>
              <a:rPr lang="el-GR">
                <a:cs typeface="Arial" charset="0"/>
              </a:rPr>
              <a:t>μ</a:t>
            </a:r>
            <a:r>
              <a:rPr lang="en-US">
                <a:cs typeface="Arial" charset="0"/>
              </a:rPr>
              <a:t>C</a:t>
            </a:r>
            <a:endParaRPr lang="el-GR">
              <a:cs typeface="Arial" charset="0"/>
            </a:endParaRPr>
          </a:p>
        </p:txBody>
      </p: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2916238" y="4724400"/>
            <a:ext cx="741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+2</a:t>
            </a:r>
            <a:r>
              <a:rPr lang="el-GR">
                <a:cs typeface="Arial" charset="0"/>
              </a:rPr>
              <a:t>μ</a:t>
            </a:r>
            <a:r>
              <a:rPr lang="en-US">
                <a:cs typeface="Arial" charset="0"/>
              </a:rPr>
              <a:t>C</a:t>
            </a:r>
            <a:endParaRPr lang="el-GR">
              <a:cs typeface="Arial" charset="0"/>
            </a:endParaRP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4716463" y="3357563"/>
            <a:ext cx="741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+4</a:t>
            </a:r>
            <a:r>
              <a:rPr lang="el-GR">
                <a:cs typeface="Arial" charset="0"/>
              </a:rPr>
              <a:t>μ</a:t>
            </a:r>
            <a:r>
              <a:rPr lang="en-US">
                <a:cs typeface="Arial" charset="0"/>
              </a:rPr>
              <a:t>C</a:t>
            </a:r>
            <a:endParaRPr lang="el-GR">
              <a:cs typeface="Arial" charset="0"/>
            </a:endParaRPr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3325813" y="3983038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20 cm</a:t>
            </a:r>
            <a:endParaRPr lang="el-GR">
              <a:cs typeface="Arial" charset="0"/>
            </a:endParaRP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4943475" y="3933825"/>
            <a:ext cx="80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20 cm</a:t>
            </a:r>
            <a:endParaRPr lang="el-GR">
              <a:cs typeface="Arial" charset="0"/>
            </a:endParaRPr>
          </a:p>
        </p:txBody>
      </p: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4716463" y="4508500"/>
            <a:ext cx="522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60</a:t>
            </a:r>
            <a:r>
              <a:rPr lang="en-US" baseline="30000"/>
              <a:t>o</a:t>
            </a:r>
            <a:endParaRPr lang="el-GR">
              <a:cs typeface="Arial" charset="0"/>
            </a:endParaRPr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3851275" y="4508500"/>
            <a:ext cx="522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60</a:t>
            </a:r>
            <a:r>
              <a:rPr lang="en-US" baseline="30000"/>
              <a:t>o</a:t>
            </a:r>
            <a:endParaRPr lang="el-GR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4238653</TotalTime>
  <Words>344</Words>
  <Application>Microsoft Office PowerPoint</Application>
  <PresentationFormat>On-screen Show (4:3)</PresentationFormat>
  <Paragraphs>87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Times New Roman</vt:lpstr>
      <vt:lpstr>Wingdings</vt:lpstr>
      <vt:lpstr>Comic Sans MS</vt:lpstr>
      <vt:lpstr>Tahoma</vt:lpstr>
      <vt:lpstr>Watermark</vt:lpstr>
      <vt:lpstr>Microsoft Equation 3.0</vt:lpstr>
      <vt:lpstr>MUATAN dan MATERI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Zocam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MUATAN dan MATERI</dc:title>
  <dc:creator>Amallia</dc:creator>
  <cp:lastModifiedBy>asus</cp:lastModifiedBy>
  <cp:revision>31</cp:revision>
  <dcterms:created xsi:type="dcterms:W3CDTF">2002-08-13T20:19:21Z</dcterms:created>
  <dcterms:modified xsi:type="dcterms:W3CDTF">2015-06-22T12:00:33Z</dcterms:modified>
</cp:coreProperties>
</file>