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AF56B-4E13-47AB-855B-F196D23EF25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6ECC-9E6D-4776-B0D6-1035CEBC339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6893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AF56B-4E13-47AB-855B-F196D23EF25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6ECC-9E6D-4776-B0D6-1035CEBC3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783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AF56B-4E13-47AB-855B-F196D23EF25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6ECC-9E6D-4776-B0D6-1035CEBC339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4084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AF56B-4E13-47AB-855B-F196D23EF25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6ECC-9E6D-4776-B0D6-1035CEBC3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308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AF56B-4E13-47AB-855B-F196D23EF25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6ECC-9E6D-4776-B0D6-1035CEBC3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75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AF56B-4E13-47AB-855B-F196D23EF25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6ECC-9E6D-4776-B0D6-1035CEBC3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300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AF56B-4E13-47AB-855B-F196D23EF25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6ECC-9E6D-4776-B0D6-1035CEBC3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613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68AF56B-4E13-47AB-855B-F196D23EF25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ABC6ECC-9E6D-4776-B0D6-1035CEBC3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229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AF56B-4E13-47AB-855B-F196D23EF25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6ECC-9E6D-4776-B0D6-1035CEBC3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913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AF56B-4E13-47AB-855B-F196D23EF25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6ECC-9E6D-4776-B0D6-1035CEBC3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298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AF56B-4E13-47AB-855B-F196D23EF25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6ECC-9E6D-4776-B0D6-1035CEBC3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5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68AF56B-4E13-47AB-855B-F196D23EF258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ABC6ECC-9E6D-4776-B0D6-1035CEBC339D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8630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SISTEM KECEDASAN BUATAN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ROBOTIKA DAN KONTROL NUMERIK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056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rekayasa</a:t>
            </a:r>
            <a:r>
              <a:rPr lang="en-US" dirty="0" smtClean="0"/>
              <a:t> </a:t>
            </a:r>
            <a:r>
              <a:rPr lang="en-US" dirty="0" err="1"/>
              <a:t>kecerdasan</a:t>
            </a:r>
            <a:r>
              <a:rPr lang="en-US" dirty="0"/>
              <a:t> yang </a:t>
            </a:r>
            <a:r>
              <a:rPr lang="en-US" dirty="0" err="1"/>
              <a:t>didasarkan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Ciri</a:t>
            </a:r>
            <a:r>
              <a:rPr lang="en-US" dirty="0" smtClean="0"/>
              <a:t> :</a:t>
            </a:r>
          </a:p>
          <a:p>
            <a:pPr lvl="1"/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menalar</a:t>
            </a:r>
            <a:r>
              <a:rPr lang="en-US" dirty="0" smtClean="0"/>
              <a:t> (reasoning)</a:t>
            </a:r>
          </a:p>
          <a:p>
            <a:pPr lvl="1"/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pengalaman</a:t>
            </a:r>
            <a:r>
              <a:rPr lang="en-US" dirty="0" smtClean="0"/>
              <a:t> di </a:t>
            </a:r>
            <a:r>
              <a:rPr lang="en-US" dirty="0" err="1" smtClean="0"/>
              <a:t>lingkungan</a:t>
            </a:r>
            <a:r>
              <a:rPr lang="en-US" dirty="0" smtClean="0"/>
              <a:t> (learning) (Ade Irma 2012)</a:t>
            </a:r>
          </a:p>
          <a:p>
            <a:pPr marL="201168" lvl="1" indent="0">
              <a:buNone/>
            </a:pPr>
            <a:endParaRPr lang="en-US" sz="2000" dirty="0" smtClean="0"/>
          </a:p>
          <a:p>
            <a:pPr marL="201168" lvl="1" indent="0">
              <a:buNone/>
            </a:pPr>
            <a:r>
              <a:rPr lang="en-US" sz="2000" dirty="0" err="1" smtClean="0"/>
              <a:t>Kebanyakan</a:t>
            </a:r>
            <a:r>
              <a:rPr lang="en-US" sz="2000" dirty="0" smtClean="0"/>
              <a:t> </a:t>
            </a:r>
            <a:r>
              <a:rPr lang="en-US" sz="2000" dirty="0" err="1"/>
              <a:t>ahli</a:t>
            </a:r>
            <a:r>
              <a:rPr lang="en-US" sz="2000" dirty="0"/>
              <a:t> </a:t>
            </a:r>
            <a:r>
              <a:rPr lang="en-US" sz="2000" dirty="0" err="1"/>
              <a:t>setuju</a:t>
            </a:r>
            <a:r>
              <a:rPr lang="en-US" sz="2000" dirty="0"/>
              <a:t> </a:t>
            </a:r>
            <a:r>
              <a:rPr lang="en-US" sz="2000" dirty="0" err="1"/>
              <a:t>bahwa</a:t>
            </a:r>
            <a:r>
              <a:rPr lang="en-US" sz="2000" dirty="0"/>
              <a:t> </a:t>
            </a:r>
            <a:r>
              <a:rPr lang="en-US" sz="2000" dirty="0" err="1"/>
              <a:t>Kecerdasan</a:t>
            </a:r>
            <a:r>
              <a:rPr lang="en-US" sz="2000" dirty="0"/>
              <a:t> </a:t>
            </a:r>
            <a:r>
              <a:rPr lang="en-US" sz="2000" dirty="0" err="1"/>
              <a:t>Buatan</a:t>
            </a:r>
            <a:r>
              <a:rPr lang="en-US" sz="2000" dirty="0"/>
              <a:t> </a:t>
            </a:r>
            <a:r>
              <a:rPr lang="en-US" sz="2000" dirty="0" err="1"/>
              <a:t>berhubungan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2 ide </a:t>
            </a:r>
            <a:r>
              <a:rPr lang="en-US" sz="2000" dirty="0" err="1"/>
              <a:t>dasar</a:t>
            </a:r>
            <a:r>
              <a:rPr lang="en-US" sz="2000" dirty="0"/>
              <a:t>:</a:t>
            </a:r>
            <a:r>
              <a:rPr lang="en-US" dirty="0" smtClean="0"/>
              <a:t> </a:t>
            </a:r>
          </a:p>
          <a:p>
            <a:pPr lvl="1"/>
            <a:r>
              <a:rPr lang="en-US" dirty="0" err="1" smtClean="0"/>
              <a:t>Pertama</a:t>
            </a:r>
            <a:r>
              <a:rPr lang="en-US" dirty="0"/>
              <a:t>, </a:t>
            </a:r>
            <a:r>
              <a:rPr lang="en-US" dirty="0" err="1"/>
              <a:t>menyangkut</a:t>
            </a:r>
            <a:r>
              <a:rPr lang="en-US" dirty="0"/>
              <a:t> </a:t>
            </a:r>
            <a:r>
              <a:rPr lang="en-US" dirty="0" err="1"/>
              <a:t>studi</a:t>
            </a:r>
            <a:r>
              <a:rPr lang="en-US" dirty="0"/>
              <a:t> proses </a:t>
            </a:r>
            <a:r>
              <a:rPr lang="en-US" dirty="0" err="1"/>
              <a:t>berfikir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err="1" smtClean="0"/>
              <a:t>kedua</a:t>
            </a:r>
            <a:r>
              <a:rPr lang="en-US" dirty="0"/>
              <a:t>, </a:t>
            </a:r>
            <a:r>
              <a:rPr lang="en-US" dirty="0" err="1"/>
              <a:t>berhubungan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merepresentasikan</a:t>
            </a:r>
            <a:r>
              <a:rPr lang="en-US" dirty="0"/>
              <a:t> proses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, robot, </a:t>
            </a:r>
            <a:r>
              <a:rPr lang="en-US" dirty="0" err="1"/>
              <a:t>dll</a:t>
            </a:r>
            <a:r>
              <a:rPr lang="en-US" dirty="0"/>
              <a:t> (</a:t>
            </a:r>
            <a:r>
              <a:rPr lang="en-US" dirty="0" err="1"/>
              <a:t>Balza</a:t>
            </a:r>
            <a:r>
              <a:rPr lang="en-US" dirty="0"/>
              <a:t> Ahmad, </a:t>
            </a:r>
            <a:r>
              <a:rPr lang="en-US" dirty="0" smtClean="0"/>
              <a:t>2006)</a:t>
            </a:r>
          </a:p>
          <a:p>
            <a:pPr marL="201168" lvl="1" indent="0">
              <a:buNone/>
            </a:pPr>
            <a:endParaRPr lang="en-US" sz="2000" dirty="0" smtClean="0"/>
          </a:p>
          <a:p>
            <a:pPr marL="201168" lvl="1" indent="0">
              <a:buNone/>
            </a:pPr>
            <a:r>
              <a:rPr lang="en-US" sz="2000" dirty="0" err="1" smtClean="0"/>
              <a:t>Definisi-definisi</a:t>
            </a:r>
            <a:r>
              <a:rPr lang="en-US" sz="2000" dirty="0" smtClean="0"/>
              <a:t> </a:t>
            </a:r>
            <a:r>
              <a:rPr lang="en-US" sz="2000" dirty="0" err="1"/>
              <a:t>intelijensia</a:t>
            </a:r>
            <a:r>
              <a:rPr lang="en-US" sz="2000" dirty="0"/>
              <a:t> </a:t>
            </a:r>
            <a:r>
              <a:rPr lang="en-US" sz="2000" dirty="0" err="1"/>
              <a:t>buatan</a:t>
            </a:r>
            <a:r>
              <a:rPr lang="en-US" sz="2000" dirty="0"/>
              <a:t> yang </a:t>
            </a:r>
            <a:r>
              <a:rPr lang="en-US" sz="2000" dirty="0" err="1"/>
              <a:t>diorganisasikan</a:t>
            </a:r>
            <a:r>
              <a:rPr lang="en-US" sz="2000" dirty="0"/>
              <a:t> </a:t>
            </a:r>
            <a:r>
              <a:rPr lang="en-US" sz="2000" dirty="0" err="1"/>
              <a:t>ke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empat</a:t>
            </a:r>
            <a:r>
              <a:rPr lang="en-US" sz="2000" dirty="0"/>
              <a:t> </a:t>
            </a:r>
            <a:r>
              <a:rPr lang="en-US" sz="2000" dirty="0" err="1"/>
              <a:t>katagori</a:t>
            </a:r>
            <a:r>
              <a:rPr lang="en-US" sz="2000" dirty="0"/>
              <a:t>: </a:t>
            </a:r>
            <a:endParaRPr lang="en-US" sz="2000" dirty="0" smtClean="0"/>
          </a:p>
          <a:p>
            <a:pPr lvl="1"/>
            <a:r>
              <a:rPr lang="en-US" sz="1600" dirty="0" smtClean="0"/>
              <a:t>Systems </a:t>
            </a:r>
            <a:r>
              <a:rPr lang="en-US" sz="1600" dirty="0"/>
              <a:t>that think like humans. </a:t>
            </a:r>
            <a:endParaRPr lang="en-US" sz="1600" dirty="0" smtClean="0"/>
          </a:p>
          <a:p>
            <a:pPr lvl="1"/>
            <a:r>
              <a:rPr lang="en-US" sz="1600" dirty="0" smtClean="0"/>
              <a:t>Systems </a:t>
            </a:r>
            <a:r>
              <a:rPr lang="en-US" sz="1600" dirty="0"/>
              <a:t>that think rationally. </a:t>
            </a:r>
            <a:endParaRPr lang="en-US" sz="1600" dirty="0" smtClean="0"/>
          </a:p>
          <a:p>
            <a:pPr lvl="1"/>
            <a:r>
              <a:rPr lang="en-US" sz="1600" dirty="0" smtClean="0"/>
              <a:t>Systems </a:t>
            </a:r>
            <a:r>
              <a:rPr lang="en-US" sz="1600" dirty="0"/>
              <a:t>that act like humans. </a:t>
            </a:r>
            <a:endParaRPr lang="en-US" sz="1600" dirty="0" smtClean="0"/>
          </a:p>
          <a:p>
            <a:pPr lvl="1"/>
            <a:r>
              <a:rPr lang="en-US" sz="1600" dirty="0" smtClean="0"/>
              <a:t>Systems </a:t>
            </a:r>
            <a:r>
              <a:rPr lang="en-US" sz="1600" dirty="0"/>
              <a:t>that act rationally.</a:t>
            </a:r>
          </a:p>
        </p:txBody>
      </p:sp>
    </p:spTree>
    <p:extLst>
      <p:ext uri="{BB962C8B-B14F-4D97-AF65-F5344CB8AC3E}">
        <p14:creationId xmlns:p14="http://schemas.microsoft.com/office/powerpoint/2010/main" val="335391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Thinking Humanly: The cognitive modeling approach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 smtClean="0"/>
              <a:t>introspeksi</a:t>
            </a:r>
            <a:endParaRPr lang="en-US" dirty="0" smtClean="0"/>
          </a:p>
          <a:p>
            <a:pPr lvl="1"/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eksperimen-eksperimen</a:t>
            </a:r>
            <a:r>
              <a:rPr lang="en-US" dirty="0"/>
              <a:t> </a:t>
            </a:r>
            <a:r>
              <a:rPr lang="en-US" dirty="0" err="1"/>
              <a:t>psikologi</a:t>
            </a:r>
            <a:endParaRPr lang="en-US" dirty="0" smtClean="0"/>
          </a:p>
          <a:p>
            <a:r>
              <a:rPr lang="en-US" dirty="0"/>
              <a:t>Acting Humanly: The Turing test approach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/>
              <a:t>Komputer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: Natural Language Processing, Knowledge R</a:t>
            </a:r>
            <a:r>
              <a:rPr lang="en-US" dirty="0" smtClean="0"/>
              <a:t>epresentation</a:t>
            </a:r>
            <a:r>
              <a:rPr lang="en-US" dirty="0"/>
              <a:t>, Automated Reasoning, Machine Learning, Computer Vision, Robotics.</a:t>
            </a:r>
            <a:endParaRPr lang="en-US" dirty="0" smtClean="0"/>
          </a:p>
          <a:p>
            <a:r>
              <a:rPr lang="en-US" dirty="0"/>
              <a:t>Thinking Rationally: The laws of thought </a:t>
            </a:r>
            <a:r>
              <a:rPr lang="en-US" dirty="0" smtClean="0"/>
              <a:t>approach</a:t>
            </a:r>
          </a:p>
          <a:p>
            <a:pPr lvl="1"/>
            <a:r>
              <a:rPr lang="en-US" dirty="0" err="1" smtClean="0"/>
              <a:t>Berfikir</a:t>
            </a:r>
            <a:r>
              <a:rPr lang="en-US" dirty="0" smtClean="0"/>
              <a:t> </a:t>
            </a:r>
            <a:r>
              <a:rPr lang="en-US" dirty="0" err="1" smtClean="0"/>
              <a:t>rasional</a:t>
            </a:r>
            <a:r>
              <a:rPr lang="en-US" dirty="0" smtClean="0"/>
              <a:t> (</a:t>
            </a:r>
            <a:r>
              <a:rPr lang="en-US" dirty="0" err="1" smtClean="0"/>
              <a:t>kendala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melogika</a:t>
            </a:r>
            <a:r>
              <a:rPr lang="en-US" dirty="0" smtClean="0"/>
              <a:t> </a:t>
            </a:r>
            <a:r>
              <a:rPr lang="en-US" dirty="0" err="1" smtClean="0"/>
              <a:t>sesuatu</a:t>
            </a:r>
            <a:r>
              <a:rPr lang="en-US" dirty="0" smtClean="0"/>
              <a:t> informal)</a:t>
            </a:r>
          </a:p>
          <a:p>
            <a:r>
              <a:rPr lang="en-US" dirty="0" smtClean="0"/>
              <a:t>Acting </a:t>
            </a:r>
            <a:r>
              <a:rPr lang="en-US" dirty="0"/>
              <a:t>Rationally: The rational agent </a:t>
            </a:r>
            <a:r>
              <a:rPr lang="en-US" dirty="0" smtClean="0"/>
              <a:t>approach</a:t>
            </a:r>
          </a:p>
          <a:p>
            <a:pPr lvl="1"/>
            <a:r>
              <a:rPr lang="en-US" dirty="0" err="1" smtClean="0"/>
              <a:t>Beraksi</a:t>
            </a:r>
            <a:r>
              <a:rPr lang="en-US" dirty="0" smtClean="0"/>
              <a:t> </a:t>
            </a:r>
            <a:r>
              <a:rPr lang="en-US" dirty="0" err="1" smtClean="0"/>
              <a:t>rasional</a:t>
            </a:r>
            <a:r>
              <a:rPr lang="en-US" dirty="0" smtClean="0"/>
              <a:t> (</a:t>
            </a:r>
            <a:r>
              <a:rPr lang="en-US" dirty="0" err="1" smtClean="0"/>
              <a:t>kendala</a:t>
            </a:r>
            <a:r>
              <a:rPr lang="en-US" dirty="0" smtClean="0"/>
              <a:t> </a:t>
            </a:r>
            <a:r>
              <a:rPr lang="en-US" dirty="0" err="1" smtClean="0"/>
              <a:t>aksi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pikiran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terkadang</a:t>
            </a:r>
            <a:r>
              <a:rPr lang="en-US" dirty="0" smtClean="0"/>
              <a:t> </a:t>
            </a:r>
            <a:r>
              <a:rPr lang="en-US" dirty="0" err="1" smtClean="0"/>
              <a:t>diluar</a:t>
            </a:r>
            <a:r>
              <a:rPr lang="en-US" dirty="0" smtClean="0"/>
              <a:t> </a:t>
            </a:r>
            <a:r>
              <a:rPr lang="en-US" dirty="0" err="1" smtClean="0"/>
              <a:t>rasio</a:t>
            </a:r>
            <a:r>
              <a:rPr lang="en-US" dirty="0" smtClean="0"/>
              <a:t> </a:t>
            </a:r>
            <a:r>
              <a:rPr lang="en-US" dirty="0" err="1" smtClean="0"/>
              <a:t>seperti</a:t>
            </a:r>
            <a:r>
              <a:rPr lang="en-US" dirty="0" smtClean="0"/>
              <a:t> reflex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intuitif</a:t>
            </a:r>
            <a:r>
              <a:rPr lang="en-US" dirty="0" smtClean="0"/>
              <a:t>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belum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ditirukan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computer)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98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SEJARAH KECERDASAN BUATAN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Program AI </a:t>
            </a:r>
            <a:r>
              <a:rPr lang="en-US" dirty="0" err="1"/>
              <a:t>pertama</a:t>
            </a:r>
            <a:r>
              <a:rPr lang="en-US" dirty="0"/>
              <a:t> yang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ditulis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1951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menjalankan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Ferranti Mark I di University of Manchester (UK): </a:t>
            </a:r>
            <a:r>
              <a:rPr lang="en-US" dirty="0" err="1"/>
              <a:t>sebuah</a:t>
            </a:r>
            <a:r>
              <a:rPr lang="en-US" dirty="0"/>
              <a:t> program </a:t>
            </a:r>
            <a:r>
              <a:rPr lang="en-US" dirty="0" err="1"/>
              <a:t>permainan</a:t>
            </a:r>
            <a:r>
              <a:rPr lang="en-US" dirty="0"/>
              <a:t> </a:t>
            </a:r>
            <a:r>
              <a:rPr lang="en-US" dirty="0" err="1"/>
              <a:t>naskah</a:t>
            </a:r>
            <a:r>
              <a:rPr lang="en-US" dirty="0"/>
              <a:t> yang </a:t>
            </a:r>
            <a:r>
              <a:rPr lang="en-US" dirty="0" err="1"/>
              <a:t>ditulis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Christopher Strachey </a:t>
            </a:r>
            <a:r>
              <a:rPr lang="en-US" dirty="0" err="1"/>
              <a:t>dan</a:t>
            </a:r>
            <a:r>
              <a:rPr lang="en-US" dirty="0"/>
              <a:t> program </a:t>
            </a:r>
            <a:r>
              <a:rPr lang="en-US" dirty="0" err="1"/>
              <a:t>permainan</a:t>
            </a:r>
            <a:r>
              <a:rPr lang="en-US" dirty="0"/>
              <a:t> </a:t>
            </a:r>
            <a:r>
              <a:rPr lang="en-US" dirty="0" err="1"/>
              <a:t>catur</a:t>
            </a:r>
            <a:r>
              <a:rPr lang="en-US" dirty="0"/>
              <a:t> yang </a:t>
            </a:r>
            <a:r>
              <a:rPr lang="en-US" dirty="0" err="1"/>
              <a:t>ditulis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Dietrich </a:t>
            </a:r>
            <a:r>
              <a:rPr lang="en-US" dirty="0" err="1"/>
              <a:t>Prinz</a:t>
            </a:r>
            <a:r>
              <a:rPr lang="en-US" dirty="0" smtClean="0"/>
              <a:t>.</a:t>
            </a:r>
          </a:p>
          <a:p>
            <a:r>
              <a:rPr lang="en-US" dirty="0"/>
              <a:t>John McCarthy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istilah</a:t>
            </a:r>
            <a:r>
              <a:rPr lang="en-US" dirty="0"/>
              <a:t> 106 "</a:t>
            </a:r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buatan</a:t>
            </a:r>
            <a:r>
              <a:rPr lang="en-US" dirty="0"/>
              <a:t> "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konferensi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yang </a:t>
            </a:r>
            <a:r>
              <a:rPr lang="en-US" dirty="0" err="1"/>
              <a:t>disediakan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pokok</a:t>
            </a:r>
            <a:r>
              <a:rPr lang="en-US" dirty="0"/>
              <a:t> </a:t>
            </a:r>
            <a:r>
              <a:rPr lang="en-US" dirty="0" err="1"/>
              <a:t>persoalan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smtClean="0"/>
              <a:t>1956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menemukan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 </a:t>
            </a:r>
            <a:r>
              <a:rPr lang="en-US" dirty="0" err="1" smtClean="0"/>
              <a:t>pemrograman</a:t>
            </a:r>
            <a:r>
              <a:rPr lang="en-US" dirty="0" smtClean="0"/>
              <a:t> </a:t>
            </a:r>
            <a:r>
              <a:rPr lang="en-US" b="1" dirty="0" smtClean="0"/>
              <a:t>LISP</a:t>
            </a:r>
          </a:p>
          <a:p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1960-an </a:t>
            </a:r>
            <a:r>
              <a:rPr lang="en-US" dirty="0" err="1"/>
              <a:t>dan</a:t>
            </a:r>
            <a:r>
              <a:rPr lang="en-US" dirty="0"/>
              <a:t> 1970-an, Joel Moses </a:t>
            </a:r>
            <a:r>
              <a:rPr lang="en-US" dirty="0" err="1"/>
              <a:t>mendemonstrasikan</a:t>
            </a:r>
            <a:r>
              <a:rPr lang="en-US" dirty="0"/>
              <a:t> </a:t>
            </a:r>
            <a:r>
              <a:rPr lang="en-US" dirty="0" err="1"/>
              <a:t>kekuatan</a:t>
            </a:r>
            <a:r>
              <a:rPr lang="en-US" dirty="0"/>
              <a:t> </a:t>
            </a:r>
            <a:r>
              <a:rPr lang="en-US" dirty="0" err="1"/>
              <a:t>pertimbangan</a:t>
            </a:r>
            <a:r>
              <a:rPr lang="en-US" dirty="0"/>
              <a:t> </a:t>
            </a:r>
            <a:r>
              <a:rPr lang="en-US" dirty="0" err="1"/>
              <a:t>simbolis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mengintegrasikan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program </a:t>
            </a:r>
            <a:r>
              <a:rPr lang="en-US" b="1" dirty="0" err="1"/>
              <a:t>Macsyma</a:t>
            </a:r>
            <a:r>
              <a:rPr lang="en-US" dirty="0"/>
              <a:t>, program </a:t>
            </a:r>
            <a:r>
              <a:rPr lang="en-US" dirty="0" err="1"/>
              <a:t>berbasis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yang </a:t>
            </a:r>
            <a:r>
              <a:rPr lang="en-US" dirty="0" err="1"/>
              <a:t>sukses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kali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 smtClean="0"/>
              <a:t>matematika</a:t>
            </a:r>
            <a:endParaRPr lang="en-US" dirty="0" smtClean="0"/>
          </a:p>
          <a:p>
            <a:r>
              <a:rPr lang="en-US" dirty="0"/>
              <a:t>Marvin </a:t>
            </a:r>
            <a:r>
              <a:rPr lang="en-US" dirty="0" err="1"/>
              <a:t>Minsky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Seymour </a:t>
            </a:r>
            <a:r>
              <a:rPr lang="en-US" dirty="0" err="1"/>
              <a:t>Papert</a:t>
            </a:r>
            <a:r>
              <a:rPr lang="en-US" dirty="0"/>
              <a:t> </a:t>
            </a:r>
            <a:r>
              <a:rPr lang="en-US" dirty="0" err="1"/>
              <a:t>menerbitkan</a:t>
            </a:r>
            <a:r>
              <a:rPr lang="en-US" dirty="0"/>
              <a:t> </a:t>
            </a:r>
            <a:r>
              <a:rPr lang="en-US" dirty="0" err="1"/>
              <a:t>Perceptrons</a:t>
            </a:r>
            <a:r>
              <a:rPr lang="en-US" dirty="0"/>
              <a:t>, yang </a:t>
            </a:r>
            <a:r>
              <a:rPr lang="en-US" dirty="0" err="1"/>
              <a:t>mendemostrasikan</a:t>
            </a:r>
            <a:r>
              <a:rPr lang="en-US" dirty="0"/>
              <a:t> </a:t>
            </a:r>
            <a:r>
              <a:rPr lang="en-US" dirty="0" err="1"/>
              <a:t>batas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syaraf</a:t>
            </a:r>
            <a:r>
              <a:rPr lang="en-US" dirty="0"/>
              <a:t> </a:t>
            </a:r>
            <a:r>
              <a:rPr lang="en-US" dirty="0" err="1"/>
              <a:t>sederhana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Alain </a:t>
            </a:r>
            <a:r>
              <a:rPr lang="en-US" dirty="0" err="1"/>
              <a:t>Colmerauer</a:t>
            </a:r>
            <a:r>
              <a:rPr lang="en-US" dirty="0"/>
              <a:t> </a:t>
            </a:r>
            <a:r>
              <a:rPr lang="en-US" dirty="0" err="1"/>
              <a:t>mengembangkan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 </a:t>
            </a:r>
            <a:r>
              <a:rPr lang="en-US" b="1" dirty="0"/>
              <a:t>Prolog</a:t>
            </a:r>
          </a:p>
        </p:txBody>
      </p:sp>
    </p:spTree>
    <p:extLst>
      <p:ext uri="{BB962C8B-B14F-4D97-AF65-F5344CB8AC3E}">
        <p14:creationId xmlns:p14="http://schemas.microsoft.com/office/powerpoint/2010/main" val="69230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syaraf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meluas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algoritma</a:t>
            </a:r>
            <a:r>
              <a:rPr lang="en-US" dirty="0"/>
              <a:t> </a:t>
            </a:r>
            <a:r>
              <a:rPr lang="en-US" dirty="0" err="1"/>
              <a:t>perambatan</a:t>
            </a:r>
            <a:r>
              <a:rPr lang="en-US" dirty="0"/>
              <a:t> </a:t>
            </a:r>
            <a:r>
              <a:rPr lang="en-US" dirty="0" err="1"/>
              <a:t>balik</a:t>
            </a:r>
            <a:r>
              <a:rPr lang="en-US" dirty="0"/>
              <a:t>, </a:t>
            </a:r>
            <a:r>
              <a:rPr lang="en-US" dirty="0" err="1"/>
              <a:t>pertama</a:t>
            </a:r>
            <a:r>
              <a:rPr lang="en-US" dirty="0"/>
              <a:t> kali </a:t>
            </a:r>
            <a:r>
              <a:rPr lang="en-US" dirty="0" err="1"/>
              <a:t>diterangkan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Paul John </a:t>
            </a:r>
            <a:r>
              <a:rPr lang="en-US" dirty="0" err="1"/>
              <a:t>Werbos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1974. </a:t>
            </a:r>
            <a:endParaRPr lang="en-US" dirty="0" smtClean="0"/>
          </a:p>
          <a:p>
            <a:r>
              <a:rPr lang="en-US" dirty="0" err="1"/>
              <a:t>Tahun</a:t>
            </a:r>
            <a:r>
              <a:rPr lang="en-US" dirty="0"/>
              <a:t> 1990-an </a:t>
            </a:r>
            <a:r>
              <a:rPr lang="en-US" dirty="0" err="1"/>
              <a:t>ditandai</a:t>
            </a:r>
            <a:r>
              <a:rPr lang="en-US" dirty="0"/>
              <a:t> </a:t>
            </a:r>
            <a:r>
              <a:rPr lang="en-US" dirty="0" err="1"/>
              <a:t>perolehan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AI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demonstrasi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macam</a:t>
            </a:r>
            <a:r>
              <a:rPr lang="en-US" dirty="0"/>
              <a:t> </a:t>
            </a:r>
            <a:r>
              <a:rPr lang="en-US" dirty="0" err="1"/>
              <a:t>aplikasi</a:t>
            </a:r>
            <a:r>
              <a:rPr lang="en-US" dirty="0"/>
              <a:t>.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khusus</a:t>
            </a:r>
            <a:r>
              <a:rPr lang="en-US" dirty="0"/>
              <a:t> </a:t>
            </a:r>
            <a:r>
              <a:rPr lang="en-US" b="1" dirty="0"/>
              <a:t>Deep Blue</a:t>
            </a:r>
            <a:r>
              <a:rPr lang="en-US" dirty="0"/>
              <a:t>,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 </a:t>
            </a:r>
            <a:r>
              <a:rPr lang="en-US" dirty="0" err="1"/>
              <a:t>permainan</a:t>
            </a:r>
            <a:r>
              <a:rPr lang="en-US" dirty="0"/>
              <a:t> </a:t>
            </a:r>
            <a:r>
              <a:rPr lang="en-US" dirty="0" err="1"/>
              <a:t>catur</a:t>
            </a:r>
            <a:r>
              <a:rPr lang="en-US" dirty="0"/>
              <a:t>, </a:t>
            </a:r>
            <a:r>
              <a:rPr lang="en-US" dirty="0" err="1"/>
              <a:t>mengalahkan</a:t>
            </a:r>
            <a:r>
              <a:rPr lang="en-US" dirty="0"/>
              <a:t> Garry Kasparov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pertandingan</a:t>
            </a:r>
            <a:r>
              <a:rPr lang="en-US" dirty="0"/>
              <a:t> 6 game yang </a:t>
            </a:r>
            <a:r>
              <a:rPr lang="en-US" dirty="0" err="1"/>
              <a:t>terkenal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smtClean="0"/>
              <a:t>1997</a:t>
            </a:r>
          </a:p>
          <a:p>
            <a:r>
              <a:rPr lang="en-US" b="1" dirty="0" smtClean="0"/>
              <a:t>DARPA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 2004, </a:t>
            </a:r>
            <a:r>
              <a:rPr lang="en-US" dirty="0" err="1" smtClean="0"/>
              <a:t>kendaraan</a:t>
            </a:r>
            <a:r>
              <a:rPr lang="en-US" dirty="0" smtClean="0"/>
              <a:t> </a:t>
            </a:r>
            <a:r>
              <a:rPr lang="en-US" dirty="0" err="1"/>
              <a:t>dikemudikan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komunikasi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, </a:t>
            </a:r>
            <a:r>
              <a:rPr lang="en-US" dirty="0" err="1"/>
              <a:t>menggunakan</a:t>
            </a:r>
            <a:r>
              <a:rPr lang="en-US" dirty="0"/>
              <a:t> GPS, </a:t>
            </a:r>
            <a:r>
              <a:rPr lang="en-US" dirty="0" err="1"/>
              <a:t>komputer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susunan</a:t>
            </a:r>
            <a:r>
              <a:rPr lang="en-US" dirty="0"/>
              <a:t> sensor yang </a:t>
            </a:r>
            <a:r>
              <a:rPr lang="en-US" dirty="0" err="1"/>
              <a:t>canggih</a:t>
            </a:r>
            <a:r>
              <a:rPr lang="en-US" dirty="0"/>
              <a:t>, </a:t>
            </a:r>
            <a:r>
              <a:rPr lang="en-US" dirty="0" err="1"/>
              <a:t>melintasi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ratus</a:t>
            </a:r>
            <a:r>
              <a:rPr lang="en-US" dirty="0"/>
              <a:t> mil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gurun</a:t>
            </a:r>
            <a:r>
              <a:rPr lang="en-US" dirty="0"/>
              <a:t> yang </a:t>
            </a:r>
            <a:r>
              <a:rPr lang="en-US" dirty="0" err="1"/>
              <a:t>menantang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1976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JENIS KECERDASAN BUATAN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</a:t>
            </a:r>
            <a:r>
              <a:rPr lang="en-US" dirty="0" err="1" smtClean="0"/>
              <a:t>Logika</a:t>
            </a:r>
            <a:r>
              <a:rPr lang="en-US" dirty="0" smtClean="0"/>
              <a:t> </a:t>
            </a:r>
            <a:r>
              <a:rPr lang="en-US" dirty="0"/>
              <a:t>Fuzzy </a:t>
            </a:r>
            <a:endParaRPr lang="en-US" dirty="0" smtClean="0"/>
          </a:p>
          <a:p>
            <a:r>
              <a:rPr lang="en-US" dirty="0" smtClean="0"/>
              <a:t>2</a:t>
            </a:r>
            <a:r>
              <a:rPr lang="en-US" dirty="0"/>
              <a:t>.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Syaraf</a:t>
            </a:r>
            <a:r>
              <a:rPr lang="en-US" dirty="0"/>
              <a:t> </a:t>
            </a:r>
            <a:r>
              <a:rPr lang="en-US" dirty="0" err="1"/>
              <a:t>Tiruan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3</a:t>
            </a:r>
            <a:r>
              <a:rPr lang="en-US" dirty="0"/>
              <a:t>. </a:t>
            </a:r>
            <a:r>
              <a:rPr lang="en-US" dirty="0" err="1"/>
              <a:t>Algoritma</a:t>
            </a:r>
            <a:r>
              <a:rPr lang="en-US" dirty="0"/>
              <a:t> </a:t>
            </a:r>
            <a:r>
              <a:rPr lang="en-US" dirty="0" err="1"/>
              <a:t>Genetik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4</a:t>
            </a:r>
            <a:r>
              <a:rPr lang="en-US" dirty="0"/>
              <a:t>.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Hibrid</a:t>
            </a:r>
            <a:r>
              <a:rPr lang="en-US" dirty="0"/>
              <a:t> / </a:t>
            </a:r>
            <a:r>
              <a:rPr lang="en-US" dirty="0" err="1"/>
              <a:t>Neuro</a:t>
            </a:r>
            <a:r>
              <a:rPr lang="en-US" dirty="0"/>
              <a:t> Fuzzy</a:t>
            </a:r>
          </a:p>
        </p:txBody>
      </p:sp>
    </p:spTree>
    <p:extLst>
      <p:ext uri="{BB962C8B-B14F-4D97-AF65-F5344CB8AC3E}">
        <p14:creationId xmlns:p14="http://schemas.microsoft.com/office/powerpoint/2010/main" val="354588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PENGGUNAAN KECERDASAN BUATAN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Pengontrol</a:t>
            </a:r>
            <a:r>
              <a:rPr lang="en-US" dirty="0"/>
              <a:t> (Controlling) </a:t>
            </a:r>
            <a:endParaRPr lang="en-US" dirty="0" smtClean="0"/>
          </a:p>
          <a:p>
            <a:pPr lvl="1"/>
            <a:r>
              <a:rPr lang="en-US" dirty="0" err="1" smtClean="0"/>
              <a:t>Kontrol</a:t>
            </a:r>
            <a:r>
              <a:rPr lang="en-US" dirty="0" smtClean="0"/>
              <a:t> </a:t>
            </a:r>
            <a:r>
              <a:rPr lang="en-US" dirty="0"/>
              <a:t>Process </a:t>
            </a:r>
            <a:endParaRPr lang="en-US" dirty="0" smtClean="0"/>
          </a:p>
          <a:p>
            <a:pPr lvl="2"/>
            <a:r>
              <a:rPr lang="en-US" dirty="0" err="1" smtClean="0"/>
              <a:t>Pengendali</a:t>
            </a:r>
            <a:r>
              <a:rPr lang="en-US" dirty="0" smtClean="0"/>
              <a:t> </a:t>
            </a:r>
            <a:r>
              <a:rPr lang="en-US" dirty="0"/>
              <a:t>temperature </a:t>
            </a:r>
            <a:endParaRPr lang="en-US" dirty="0" smtClean="0"/>
          </a:p>
          <a:p>
            <a:pPr lvl="2"/>
            <a:r>
              <a:rPr lang="en-US" dirty="0" err="1" smtClean="0"/>
              <a:t>Pengendali</a:t>
            </a:r>
            <a:r>
              <a:rPr lang="en-US" dirty="0" smtClean="0"/>
              <a:t> </a:t>
            </a:r>
            <a:r>
              <a:rPr lang="en-US" dirty="0" err="1"/>
              <a:t>Tekanan</a:t>
            </a:r>
            <a:r>
              <a:rPr lang="en-US" dirty="0"/>
              <a:t> </a:t>
            </a:r>
            <a:endParaRPr lang="en-US" dirty="0" smtClean="0"/>
          </a:p>
          <a:p>
            <a:pPr lvl="2"/>
            <a:r>
              <a:rPr lang="en-US" dirty="0" err="1" smtClean="0"/>
              <a:t>Pengendali</a:t>
            </a:r>
            <a:r>
              <a:rPr lang="en-US" dirty="0" smtClean="0"/>
              <a:t> Level</a:t>
            </a:r>
          </a:p>
          <a:p>
            <a:pPr lvl="2"/>
            <a:r>
              <a:rPr lang="en-US" dirty="0" smtClean="0"/>
              <a:t>Diagnosis </a:t>
            </a:r>
            <a:r>
              <a:rPr lang="en-US" dirty="0" err="1"/>
              <a:t>Kegagalan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err="1" smtClean="0"/>
              <a:t>Kontrol</a:t>
            </a:r>
            <a:r>
              <a:rPr lang="en-US" dirty="0" smtClean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Penggerak</a:t>
            </a:r>
            <a:r>
              <a:rPr lang="en-US" dirty="0"/>
              <a:t> </a:t>
            </a:r>
            <a:endParaRPr lang="en-US" dirty="0" smtClean="0"/>
          </a:p>
          <a:p>
            <a:pPr lvl="2"/>
            <a:r>
              <a:rPr lang="en-US" dirty="0" err="1" smtClean="0"/>
              <a:t>Pengendalian</a:t>
            </a:r>
            <a:r>
              <a:rPr lang="en-US" dirty="0" smtClean="0"/>
              <a:t> </a:t>
            </a:r>
            <a:r>
              <a:rPr lang="en-US" dirty="0"/>
              <a:t>Motor </a:t>
            </a:r>
            <a:r>
              <a:rPr lang="en-US" dirty="0" err="1" smtClean="0"/>
              <a:t>Listrik</a:t>
            </a:r>
            <a:endParaRPr lang="en-US" dirty="0" smtClean="0"/>
          </a:p>
          <a:p>
            <a:pPr lvl="2"/>
            <a:r>
              <a:rPr lang="en-US" dirty="0" err="1" smtClean="0"/>
              <a:t>Pengatur</a:t>
            </a:r>
            <a:r>
              <a:rPr lang="en-US" dirty="0" smtClean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sentral</a:t>
            </a:r>
            <a:r>
              <a:rPr lang="en-US" dirty="0"/>
              <a:t>/</a:t>
            </a:r>
            <a:r>
              <a:rPr lang="en-US" dirty="0" err="1"/>
              <a:t>distribusi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err="1" smtClean="0"/>
              <a:t>Kontrol</a:t>
            </a:r>
            <a:r>
              <a:rPr lang="en-US" dirty="0" smtClean="0"/>
              <a:t> </a:t>
            </a:r>
            <a:r>
              <a:rPr lang="en-US" dirty="0"/>
              <a:t>manufacturing </a:t>
            </a:r>
            <a:endParaRPr lang="en-US" dirty="0" smtClean="0"/>
          </a:p>
          <a:p>
            <a:pPr lvl="2"/>
            <a:r>
              <a:rPr lang="en-US" dirty="0" err="1" smtClean="0"/>
              <a:t>Penjadwalan</a:t>
            </a:r>
            <a:r>
              <a:rPr lang="en-US" dirty="0" smtClean="0"/>
              <a:t> </a:t>
            </a:r>
            <a:r>
              <a:rPr lang="en-US" dirty="0"/>
              <a:t>proses </a:t>
            </a:r>
            <a:r>
              <a:rPr lang="en-US" dirty="0" err="1"/>
              <a:t>kontrol</a:t>
            </a:r>
            <a:r>
              <a:rPr lang="en-US" dirty="0"/>
              <a:t> </a:t>
            </a:r>
            <a:endParaRPr lang="en-US" dirty="0" smtClean="0"/>
          </a:p>
          <a:p>
            <a:pPr lvl="2"/>
            <a:r>
              <a:rPr lang="en-US" dirty="0" err="1" smtClean="0"/>
              <a:t>Dekomposition</a:t>
            </a:r>
            <a:r>
              <a:rPr lang="en-US" dirty="0" smtClean="0"/>
              <a:t> </a:t>
            </a:r>
            <a:r>
              <a:rPr lang="en-US" dirty="0"/>
              <a:t>prose </a:t>
            </a:r>
            <a:r>
              <a:rPr lang="en-US" dirty="0" err="1"/>
              <a:t>kontrol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err="1"/>
              <a:t>Kontrol</a:t>
            </a:r>
            <a:r>
              <a:rPr lang="en-US" dirty="0"/>
              <a:t> Robot </a:t>
            </a:r>
            <a:endParaRPr lang="en-US" dirty="0" smtClean="0"/>
          </a:p>
          <a:p>
            <a:pPr lvl="2"/>
            <a:r>
              <a:rPr lang="en-US" dirty="0" err="1" smtClean="0"/>
              <a:t>Kontrol</a:t>
            </a:r>
            <a:r>
              <a:rPr lang="en-US" dirty="0" smtClean="0"/>
              <a:t> </a:t>
            </a:r>
            <a:r>
              <a:rPr lang="en-US" dirty="0" err="1"/>
              <a:t>posisi</a:t>
            </a:r>
            <a:r>
              <a:rPr lang="en-US" dirty="0"/>
              <a:t> </a:t>
            </a:r>
            <a:endParaRPr lang="en-US" dirty="0" smtClean="0"/>
          </a:p>
          <a:p>
            <a:pPr lvl="2"/>
            <a:r>
              <a:rPr lang="en-US" dirty="0" err="1" smtClean="0"/>
              <a:t>kontrol</a:t>
            </a:r>
            <a:r>
              <a:rPr lang="en-US" dirty="0" smtClean="0"/>
              <a:t> </a:t>
            </a:r>
            <a:r>
              <a:rPr lang="en-US" dirty="0" err="1"/>
              <a:t>jalur</a:t>
            </a:r>
            <a:r>
              <a:rPr lang="en-US" dirty="0"/>
              <a:t> </a:t>
            </a:r>
            <a:r>
              <a:rPr lang="en-US" dirty="0" err="1"/>
              <a:t>laluan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96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Peramalan</a:t>
            </a:r>
            <a:r>
              <a:rPr lang="en-US" dirty="0"/>
              <a:t> (Forecasting) </a:t>
            </a:r>
            <a:endParaRPr lang="en-US" dirty="0" smtClean="0"/>
          </a:p>
          <a:p>
            <a:pPr lvl="1"/>
            <a:r>
              <a:rPr lang="en-US" dirty="0" err="1" smtClean="0"/>
              <a:t>Peramalan</a:t>
            </a:r>
            <a:r>
              <a:rPr lang="en-US" dirty="0" smtClean="0"/>
              <a:t> </a:t>
            </a:r>
            <a:r>
              <a:rPr lang="en-US" dirty="0" err="1"/>
              <a:t>Pembebanan</a:t>
            </a:r>
            <a:r>
              <a:rPr lang="en-US" dirty="0"/>
              <a:t> (Load Forecasting) </a:t>
            </a:r>
            <a:endParaRPr lang="en-US" dirty="0" smtClean="0"/>
          </a:p>
          <a:p>
            <a:pPr lvl="1"/>
            <a:r>
              <a:rPr lang="en-US" dirty="0" err="1" smtClean="0"/>
              <a:t>Peramalan</a:t>
            </a:r>
            <a:r>
              <a:rPr lang="en-US" dirty="0" smtClean="0"/>
              <a:t> </a:t>
            </a:r>
            <a:r>
              <a:rPr lang="en-US" dirty="0" err="1"/>
              <a:t>Pemadaman</a:t>
            </a:r>
            <a:r>
              <a:rPr lang="en-US" dirty="0"/>
              <a:t> (Blackout Forecasting) </a:t>
            </a:r>
            <a:endParaRPr lang="en-US" dirty="0" smtClean="0"/>
          </a:p>
          <a:p>
            <a:pPr lvl="1"/>
            <a:r>
              <a:rPr lang="en-US" dirty="0" err="1" smtClean="0"/>
              <a:t>Peramalan</a:t>
            </a:r>
            <a:r>
              <a:rPr lang="en-US" dirty="0" smtClean="0"/>
              <a:t> </a:t>
            </a:r>
            <a:r>
              <a:rPr lang="en-US" dirty="0" err="1"/>
              <a:t>Saham</a:t>
            </a:r>
            <a:r>
              <a:rPr lang="en-US" dirty="0"/>
              <a:t> (Forex Forecasting) </a:t>
            </a:r>
            <a:endParaRPr lang="en-US" dirty="0" smtClean="0"/>
          </a:p>
          <a:p>
            <a:r>
              <a:rPr lang="en-US" dirty="0" err="1" smtClean="0"/>
              <a:t>Perencanaan</a:t>
            </a:r>
            <a:r>
              <a:rPr lang="en-US" dirty="0" smtClean="0"/>
              <a:t> </a:t>
            </a:r>
            <a:r>
              <a:rPr lang="en-US" dirty="0"/>
              <a:t>(Planning) </a:t>
            </a:r>
            <a:endParaRPr lang="en-US" dirty="0" smtClean="0"/>
          </a:p>
          <a:p>
            <a:pPr lvl="1"/>
            <a:r>
              <a:rPr lang="en-US" dirty="0" err="1" smtClean="0"/>
              <a:t>Perencanaan</a:t>
            </a:r>
            <a:r>
              <a:rPr lang="en-US" dirty="0" smtClean="0"/>
              <a:t> </a:t>
            </a:r>
            <a:r>
              <a:rPr lang="en-US" dirty="0" err="1"/>
              <a:t>proyek</a:t>
            </a:r>
            <a:r>
              <a:rPr lang="en-US" dirty="0"/>
              <a:t> (Project Planning) </a:t>
            </a:r>
            <a:endParaRPr lang="en-US" dirty="0" smtClean="0"/>
          </a:p>
          <a:p>
            <a:pPr lvl="1"/>
            <a:r>
              <a:rPr lang="en-US" dirty="0" err="1" smtClean="0"/>
              <a:t>Penjadwalan</a:t>
            </a:r>
            <a:r>
              <a:rPr lang="en-US" dirty="0" smtClean="0"/>
              <a:t> </a:t>
            </a:r>
            <a:r>
              <a:rPr lang="en-US" dirty="0" err="1"/>
              <a:t>kerja</a:t>
            </a:r>
            <a:r>
              <a:rPr lang="en-US" dirty="0"/>
              <a:t> (Job shop Scheduling) </a:t>
            </a:r>
            <a:endParaRPr lang="en-US" dirty="0" smtClean="0"/>
          </a:p>
          <a:p>
            <a:pPr lvl="1"/>
            <a:r>
              <a:rPr lang="en-US" dirty="0" err="1" smtClean="0"/>
              <a:t>Perencanaan</a:t>
            </a:r>
            <a:r>
              <a:rPr lang="en-US" dirty="0" smtClean="0"/>
              <a:t> </a:t>
            </a:r>
            <a:r>
              <a:rPr lang="en-US" dirty="0" err="1"/>
              <a:t>anggaran</a:t>
            </a:r>
            <a:r>
              <a:rPr lang="en-US" dirty="0"/>
              <a:t> (Budget Planning) </a:t>
            </a:r>
            <a:endParaRPr lang="en-US" dirty="0" smtClean="0"/>
          </a:p>
          <a:p>
            <a:r>
              <a:rPr lang="en-US" dirty="0" smtClean="0"/>
              <a:t>Proses </a:t>
            </a:r>
            <a:r>
              <a:rPr lang="en-US" dirty="0"/>
              <a:t>Image (Image Processing) </a:t>
            </a:r>
            <a:endParaRPr lang="en-US" dirty="0" smtClean="0"/>
          </a:p>
          <a:p>
            <a:pPr lvl="1"/>
            <a:r>
              <a:rPr lang="en-US" dirty="0" smtClean="0"/>
              <a:t>Computer </a:t>
            </a:r>
            <a:r>
              <a:rPr lang="en-US" dirty="0"/>
              <a:t>Vision </a:t>
            </a:r>
            <a:endParaRPr lang="en-US" dirty="0" smtClean="0"/>
          </a:p>
          <a:p>
            <a:pPr lvl="1"/>
            <a:r>
              <a:rPr lang="en-US" dirty="0" smtClean="0"/>
              <a:t>Speech </a:t>
            </a:r>
            <a:r>
              <a:rPr lang="en-US" dirty="0"/>
              <a:t>Recognition </a:t>
            </a:r>
            <a:endParaRPr lang="en-US" dirty="0" smtClean="0"/>
          </a:p>
          <a:p>
            <a:pPr lvl="1"/>
            <a:r>
              <a:rPr lang="en-US" dirty="0" smtClean="0"/>
              <a:t>Object </a:t>
            </a:r>
            <a:r>
              <a:rPr lang="en-US" dirty="0"/>
              <a:t>Recognition</a:t>
            </a:r>
          </a:p>
        </p:txBody>
      </p:sp>
    </p:spTree>
    <p:extLst>
      <p:ext uri="{BB962C8B-B14F-4D97-AF65-F5344CB8AC3E}">
        <p14:creationId xmlns:p14="http://schemas.microsoft.com/office/powerpoint/2010/main" val="285451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KELEBIHAN KECERDASAN BUATAN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memerlukan</a:t>
            </a:r>
            <a:r>
              <a:rPr lang="en-US" dirty="0"/>
              <a:t> </a:t>
            </a:r>
            <a:r>
              <a:rPr lang="en-US" dirty="0" err="1"/>
              <a:t>persamaan</a:t>
            </a:r>
            <a:r>
              <a:rPr lang="en-US" dirty="0"/>
              <a:t> </a:t>
            </a:r>
            <a:r>
              <a:rPr lang="en-US" dirty="0" err="1"/>
              <a:t>matematik</a:t>
            </a:r>
            <a:r>
              <a:rPr lang="en-US" dirty="0"/>
              <a:t> </a:t>
            </a:r>
            <a:r>
              <a:rPr lang="en-US" dirty="0" err="1" smtClean="0"/>
              <a:t>obyek</a:t>
            </a:r>
            <a:endParaRPr lang="en-US" dirty="0" smtClean="0"/>
          </a:p>
          <a:p>
            <a:pPr lvl="1"/>
            <a:r>
              <a:rPr lang="en-US" dirty="0" err="1" smtClean="0"/>
              <a:t>Konvensional</a:t>
            </a:r>
            <a:r>
              <a:rPr lang="en-US" dirty="0" smtClean="0"/>
              <a:t> </a:t>
            </a:r>
            <a:r>
              <a:rPr lang="en-US" dirty="0" err="1" smtClean="0"/>
              <a:t>memerlukan</a:t>
            </a:r>
            <a:r>
              <a:rPr lang="en-US" dirty="0" smtClean="0"/>
              <a:t> </a:t>
            </a:r>
            <a:r>
              <a:rPr lang="en-US" dirty="0" err="1" smtClean="0"/>
              <a:t>persamaan</a:t>
            </a:r>
            <a:r>
              <a:rPr lang="en-US" dirty="0" smtClean="0"/>
              <a:t> </a:t>
            </a:r>
            <a:r>
              <a:rPr lang="en-US" dirty="0" err="1" smtClean="0"/>
              <a:t>matematis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object yang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diproses</a:t>
            </a:r>
            <a:r>
              <a:rPr lang="en-US" dirty="0" smtClean="0"/>
              <a:t> (</a:t>
            </a:r>
            <a:r>
              <a:rPr lang="en-US" dirty="0" err="1" smtClean="0"/>
              <a:t>sistem</a:t>
            </a:r>
            <a:r>
              <a:rPr lang="en-US" dirty="0" smtClean="0"/>
              <a:t> linear </a:t>
            </a:r>
            <a:r>
              <a:rPr lang="en-US" dirty="0" err="1" smtClean="0"/>
              <a:t>dan</a:t>
            </a:r>
            <a:r>
              <a:rPr lang="en-US" dirty="0" smtClean="0"/>
              <a:t> non linear)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err="1" smtClean="0">
                <a:sym typeface="Wingdings" panose="05000000000000000000" pitchFamily="2" charset="2"/>
              </a:rPr>
              <a:t>sangat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sulit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untuk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direpresentasikan</a:t>
            </a:r>
            <a:endParaRPr lang="en-US" dirty="0" smtClean="0">
              <a:sym typeface="Wingdings" panose="05000000000000000000" pitchFamily="2" charset="2"/>
            </a:endParaRPr>
          </a:p>
          <a:p>
            <a:pPr lvl="1"/>
            <a:r>
              <a:rPr lang="en-US" dirty="0" err="1" smtClean="0">
                <a:sym typeface="Wingdings" panose="05000000000000000000" pitchFamily="2" charset="2"/>
              </a:rPr>
              <a:t>Pada</a:t>
            </a:r>
            <a:r>
              <a:rPr lang="en-US" dirty="0" smtClean="0">
                <a:sym typeface="Wingdings" panose="05000000000000000000" pitchFamily="2" charset="2"/>
              </a:rPr>
              <a:t> AI </a:t>
            </a:r>
            <a:r>
              <a:rPr lang="en-US" dirty="0" err="1" smtClean="0">
                <a:sym typeface="Wingdings" panose="05000000000000000000" pitchFamily="2" charset="2"/>
              </a:rPr>
              <a:t>menggunakan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pendekatan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informasi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penalaran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dari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perilaku</a:t>
            </a:r>
            <a:r>
              <a:rPr lang="en-US" dirty="0" smtClean="0">
                <a:sym typeface="Wingdings" panose="05000000000000000000" pitchFamily="2" charset="2"/>
              </a:rPr>
              <a:t> proses yang </a:t>
            </a:r>
            <a:r>
              <a:rPr lang="en-US" dirty="0" err="1" smtClean="0">
                <a:sym typeface="Wingdings" panose="05000000000000000000" pitchFamily="2" charset="2"/>
              </a:rPr>
              <a:t>dapat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berupa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(linguistic information) </a:t>
            </a:r>
            <a:endParaRPr lang="en-US" dirty="0" smtClean="0"/>
          </a:p>
          <a:p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proses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nn-NO" dirty="0"/>
              <a:t>mengambil kesimpulan berdasarkan data masukan-keluaran yang terdahulu</a:t>
            </a:r>
            <a:endParaRPr lang="en-US" dirty="0" smtClean="0"/>
          </a:p>
          <a:p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 smtClean="0"/>
              <a:t>adaptif</a:t>
            </a:r>
            <a:endParaRPr lang="en-US" dirty="0" smtClean="0"/>
          </a:p>
          <a:p>
            <a:pPr lvl="1"/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mengubah</a:t>
            </a:r>
            <a:r>
              <a:rPr lang="en-US" dirty="0"/>
              <a:t> parameter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mengadaptasi</a:t>
            </a:r>
            <a:r>
              <a:rPr lang="en-US" dirty="0"/>
              <a:t> parameter internal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mandiri</a:t>
            </a:r>
            <a:endParaRPr lang="en-US" dirty="0" smtClean="0"/>
          </a:p>
          <a:p>
            <a:r>
              <a:rPr lang="sv-SE" dirty="0"/>
              <a:t>Dapat kokoh terhadap </a:t>
            </a:r>
            <a:r>
              <a:rPr lang="sv-SE" dirty="0" smtClean="0"/>
              <a:t>perubahan </a:t>
            </a:r>
            <a:r>
              <a:rPr lang="sv-SE" dirty="0"/>
              <a:t>parameter </a:t>
            </a:r>
            <a:r>
              <a:rPr lang="sv-SE" dirty="0" smtClean="0"/>
              <a:t>obyek</a:t>
            </a:r>
          </a:p>
          <a:p>
            <a:pPr lvl="1"/>
            <a:r>
              <a:rPr lang="en-US" dirty="0" err="1"/>
              <a:t>mengantisipasi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parameter </a:t>
            </a:r>
            <a:r>
              <a:rPr lang="en-US" dirty="0" err="1"/>
              <a:t>obyek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mengadaptasi</a:t>
            </a:r>
            <a:r>
              <a:rPr lang="en-US" dirty="0"/>
              <a:t> parameter </a:t>
            </a:r>
            <a:r>
              <a:rPr lang="en-US" dirty="0" err="1"/>
              <a:t>internalnya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9579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KECERDASAN BUATAN DALAM ROBOTIK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Merupakan </a:t>
            </a:r>
            <a:r>
              <a:rPr lang="sv-SE" dirty="0"/>
              <a:t>suatu algorithma yang dipandang cerdas yang diprogramkan ke dalam kontroler </a:t>
            </a:r>
            <a:r>
              <a:rPr lang="sv-SE" dirty="0" smtClean="0"/>
              <a:t>robot</a:t>
            </a:r>
          </a:p>
          <a:p>
            <a:r>
              <a:rPr lang="en-US" dirty="0" err="1"/>
              <a:t>Pernyataan</a:t>
            </a:r>
            <a:r>
              <a:rPr lang="en-US" dirty="0"/>
              <a:t> </a:t>
            </a:r>
            <a:r>
              <a:rPr lang="en-US" dirty="0" err="1"/>
              <a:t>cerdas</a:t>
            </a:r>
            <a:r>
              <a:rPr lang="en-US" dirty="0"/>
              <a:t> yang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dasarnya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mengukur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berpikir</a:t>
            </a:r>
            <a:r>
              <a:rPr lang="en-US" dirty="0"/>
              <a:t> </a:t>
            </a:r>
            <a:r>
              <a:rPr lang="en-US" dirty="0" err="1" smtClean="0"/>
              <a:t>manusia</a:t>
            </a:r>
            <a:endParaRPr lang="en-US" dirty="0" smtClean="0"/>
          </a:p>
          <a:p>
            <a:r>
              <a:rPr lang="en-US" dirty="0"/>
              <a:t>Warren McCulloch,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filsuf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ahli</a:t>
            </a:r>
            <a:r>
              <a:rPr lang="en-US" dirty="0"/>
              <a:t> </a:t>
            </a:r>
            <a:r>
              <a:rPr lang="en-US" dirty="0" err="1"/>
              <a:t>perobatan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Columbia University, </a:t>
            </a:r>
            <a:r>
              <a:rPr lang="en-US" dirty="0" err="1"/>
              <a:t>dan</a:t>
            </a:r>
            <a:r>
              <a:rPr lang="en-US" dirty="0"/>
              <a:t> Walter Pitts,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matematikawan</a:t>
            </a:r>
            <a:r>
              <a:rPr lang="en-US" dirty="0"/>
              <a:t> </a:t>
            </a:r>
            <a:r>
              <a:rPr lang="en-US" dirty="0" err="1"/>
              <a:t>muda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smtClean="0"/>
              <a:t>1943 </a:t>
            </a:r>
            <a:r>
              <a:rPr lang="en-US" dirty="0" err="1" smtClean="0"/>
              <a:t>mengajukan</a:t>
            </a:r>
            <a:r>
              <a:rPr lang="en-US" dirty="0" smtClean="0"/>
              <a:t> </a:t>
            </a:r>
            <a:r>
              <a:rPr lang="en-US" dirty="0" err="1" smtClean="0"/>
              <a:t>teori</a:t>
            </a:r>
            <a:r>
              <a:rPr lang="en-US" dirty="0" smtClean="0"/>
              <a:t> </a:t>
            </a:r>
            <a:r>
              <a:rPr lang="en-US" dirty="0" err="1" smtClean="0"/>
              <a:t>jaringan</a:t>
            </a:r>
            <a:r>
              <a:rPr lang="en-US" dirty="0" smtClean="0"/>
              <a:t> </a:t>
            </a:r>
            <a:r>
              <a:rPr lang="en-US" dirty="0" err="1" smtClean="0"/>
              <a:t>syaraf</a:t>
            </a:r>
            <a:r>
              <a:rPr lang="en-US" dirty="0" smtClean="0"/>
              <a:t> </a:t>
            </a:r>
            <a:r>
              <a:rPr lang="en-US" dirty="0" err="1" smtClean="0"/>
              <a:t>tiruan</a:t>
            </a:r>
            <a:r>
              <a:rPr lang="en-US" dirty="0"/>
              <a:t> </a:t>
            </a:r>
            <a:r>
              <a:rPr lang="en-US" b="1" dirty="0"/>
              <a:t>(artificial neural network, ANN</a:t>
            </a:r>
            <a:r>
              <a:rPr lang="en-US" b="1" dirty="0" smtClean="0"/>
              <a:t>)</a:t>
            </a:r>
          </a:p>
          <a:p>
            <a:r>
              <a:rPr lang="en-US" dirty="0" err="1" smtClean="0"/>
              <a:t>Selanjutnya</a:t>
            </a:r>
            <a:r>
              <a:rPr lang="en-US" dirty="0" smtClean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ANN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neuron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dipostulasikan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 smtClean="0"/>
              <a:t>keadaan</a:t>
            </a:r>
            <a:r>
              <a:rPr lang="en-US" dirty="0" smtClean="0"/>
              <a:t> </a:t>
            </a:r>
            <a:r>
              <a:rPr lang="en-US" dirty="0" err="1"/>
              <a:t>biner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ON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smtClean="0"/>
              <a:t>OFF</a:t>
            </a:r>
          </a:p>
          <a:p>
            <a:r>
              <a:rPr lang="en-US" dirty="0" err="1"/>
              <a:t>Sementara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, </a:t>
            </a:r>
            <a:r>
              <a:rPr lang="en-US" dirty="0" err="1"/>
              <a:t>metoda</a:t>
            </a:r>
            <a:r>
              <a:rPr lang="en-US" dirty="0"/>
              <a:t> lain </a:t>
            </a:r>
            <a:r>
              <a:rPr lang="en-US" dirty="0" err="1"/>
              <a:t>dalam</a:t>
            </a:r>
            <a:r>
              <a:rPr lang="en-US" dirty="0"/>
              <a:t> AI 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terkenalnya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ANN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b="1" dirty="0"/>
              <a:t>Fuzzy Logic (</a:t>
            </a:r>
            <a:r>
              <a:rPr lang="en-US" b="1" dirty="0" smtClean="0"/>
              <a:t>FL/</a:t>
            </a:r>
            <a:r>
              <a:rPr lang="en-US" b="1" dirty="0" err="1" smtClean="0"/>
              <a:t>logika</a:t>
            </a:r>
            <a:r>
              <a:rPr lang="en-US" b="1" dirty="0" smtClean="0"/>
              <a:t> </a:t>
            </a:r>
            <a:r>
              <a:rPr lang="en-US" b="1" dirty="0" err="1" smtClean="0"/>
              <a:t>kekaburan</a:t>
            </a:r>
            <a:r>
              <a:rPr lang="en-US" b="1" dirty="0" smtClean="0"/>
              <a:t>) </a:t>
            </a:r>
            <a:r>
              <a:rPr lang="en-US" dirty="0" err="1" smtClean="0"/>
              <a:t>dipublikasikan</a:t>
            </a:r>
            <a:r>
              <a:rPr lang="en-US" b="1" dirty="0" smtClean="0"/>
              <a:t> </a:t>
            </a:r>
            <a:r>
              <a:rPr lang="en-US" dirty="0" err="1" smtClean="0"/>
              <a:t>oleh</a:t>
            </a:r>
            <a:r>
              <a:rPr lang="en-US" b="1" dirty="0" smtClean="0"/>
              <a:t> </a:t>
            </a:r>
            <a:r>
              <a:rPr lang="en-US" dirty="0" err="1"/>
              <a:t>Lukazewicz</a:t>
            </a:r>
            <a:r>
              <a:rPr lang="en-US" dirty="0"/>
              <a:t>,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filsuf</a:t>
            </a:r>
            <a:r>
              <a:rPr lang="en-US" dirty="0"/>
              <a:t>, </a:t>
            </a:r>
            <a:r>
              <a:rPr lang="en-US" dirty="0" err="1"/>
              <a:t>sekitar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1930-an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3125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logika</a:t>
            </a:r>
            <a:r>
              <a:rPr lang="en-US" dirty="0"/>
              <a:t> </a:t>
            </a:r>
            <a:r>
              <a:rPr lang="en-US" dirty="0" err="1"/>
              <a:t>klasik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menyatakan</a:t>
            </a:r>
            <a:r>
              <a:rPr lang="en-US" dirty="0"/>
              <a:t> 1 </a:t>
            </a:r>
            <a:r>
              <a:rPr lang="en-US" dirty="0" err="1"/>
              <a:t>atau</a:t>
            </a:r>
            <a:r>
              <a:rPr lang="en-US" dirty="0"/>
              <a:t> 0, 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mencoba</a:t>
            </a:r>
            <a:r>
              <a:rPr lang="en-US" dirty="0"/>
              <a:t> </a:t>
            </a:r>
            <a:r>
              <a:rPr lang="en-US" dirty="0" err="1"/>
              <a:t>mengembangkan</a:t>
            </a:r>
            <a:r>
              <a:rPr lang="en-US" dirty="0"/>
              <a:t> </a:t>
            </a:r>
            <a:r>
              <a:rPr lang="en-US" dirty="0" err="1"/>
              <a:t>pernyataan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menambahkan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kepercayaan</a:t>
            </a:r>
            <a:r>
              <a:rPr lang="en-US" dirty="0"/>
              <a:t> (truth value) di </a:t>
            </a:r>
            <a:r>
              <a:rPr lang="en-US" dirty="0" err="1"/>
              <a:t>antara</a:t>
            </a:r>
            <a:r>
              <a:rPr lang="en-US" dirty="0"/>
              <a:t> 0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smtClean="0"/>
              <a:t>1</a:t>
            </a:r>
          </a:p>
          <a:p>
            <a:r>
              <a:rPr lang="en-US" dirty="0" err="1"/>
              <a:t>Metoda</a:t>
            </a:r>
            <a:r>
              <a:rPr lang="en-US" dirty="0"/>
              <a:t> AI lain yang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berkembang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algorithma</a:t>
            </a:r>
            <a:r>
              <a:rPr lang="en-US" dirty="0"/>
              <a:t> </a:t>
            </a:r>
            <a:r>
              <a:rPr lang="en-US" dirty="0" err="1"/>
              <a:t>genetik</a:t>
            </a:r>
            <a:r>
              <a:rPr lang="en-US" dirty="0"/>
              <a:t> (</a:t>
            </a:r>
            <a:r>
              <a:rPr lang="en-US" b="1" dirty="0"/>
              <a:t>genetic algorithm, GA</a:t>
            </a:r>
            <a:r>
              <a:rPr lang="en-US" dirty="0" smtClean="0"/>
              <a:t>)</a:t>
            </a:r>
          </a:p>
          <a:p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pemrograman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, </a:t>
            </a:r>
            <a:r>
              <a:rPr lang="en-US" dirty="0" err="1"/>
              <a:t>aplikasi</a:t>
            </a:r>
            <a:r>
              <a:rPr lang="en-US" dirty="0"/>
              <a:t> GA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dikenal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pemrograman</a:t>
            </a:r>
            <a:r>
              <a:rPr lang="en-US" dirty="0"/>
              <a:t> </a:t>
            </a:r>
            <a:r>
              <a:rPr lang="en-US" dirty="0" err="1"/>
              <a:t>berbasis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evolusi</a:t>
            </a:r>
            <a:r>
              <a:rPr lang="en-US" dirty="0"/>
              <a:t> (</a:t>
            </a:r>
            <a:r>
              <a:rPr lang="en-US" b="1" dirty="0"/>
              <a:t>evolutionary computation, EC</a:t>
            </a:r>
            <a:r>
              <a:rPr lang="en-US" dirty="0"/>
              <a:t>) </a:t>
            </a:r>
            <a:r>
              <a:rPr lang="en-US" dirty="0" err="1"/>
              <a:t>Intinya</a:t>
            </a:r>
            <a:r>
              <a:rPr lang="en-US" dirty="0"/>
              <a:t>, </a:t>
            </a:r>
            <a:r>
              <a:rPr lang="en-US" dirty="0" err="1"/>
              <a:t>alam</a:t>
            </a:r>
            <a:r>
              <a:rPr lang="en-US" dirty="0"/>
              <a:t> (nature),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,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adaptasi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alami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dinyatakan</a:t>
            </a:r>
            <a:r>
              <a:rPr lang="en-US" dirty="0"/>
              <a:t>: </a:t>
            </a:r>
            <a:r>
              <a:rPr lang="en-US" dirty="0" err="1"/>
              <a:t>apa</a:t>
            </a:r>
            <a:r>
              <a:rPr lang="en-US" dirty="0"/>
              <a:t> yang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dilakukan</a:t>
            </a:r>
            <a:endParaRPr lang="en-US" dirty="0"/>
          </a:p>
          <a:p>
            <a:r>
              <a:rPr lang="en-US" dirty="0" smtClean="0"/>
              <a:t>GA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dasarnya</a:t>
            </a:r>
            <a:r>
              <a:rPr lang="en-US" dirty="0"/>
              <a:t>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macam</a:t>
            </a:r>
            <a:r>
              <a:rPr lang="en-US" dirty="0"/>
              <a:t> </a:t>
            </a:r>
            <a:r>
              <a:rPr lang="en-US" dirty="0" err="1"/>
              <a:t>mekanisme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b="1" dirty="0"/>
              <a:t>encoding </a:t>
            </a:r>
            <a:r>
              <a:rPr lang="en-US" b="1" dirty="0" err="1"/>
              <a:t>dan</a:t>
            </a:r>
            <a:r>
              <a:rPr lang="en-US" b="1" dirty="0"/>
              <a:t> evaluation</a:t>
            </a:r>
            <a:r>
              <a:rPr lang="en-US" b="1" dirty="0" smtClean="0"/>
              <a:t>.</a:t>
            </a:r>
          </a:p>
          <a:p>
            <a:r>
              <a:rPr lang="sv-SE" dirty="0"/>
              <a:t>Penggunaan AI dalam kontroler dilakukan untuk mendapatkan sifat dinamik kontroler secara </a:t>
            </a:r>
            <a:r>
              <a:rPr lang="sv-SE" dirty="0" smtClean="0"/>
              <a:t>cerdas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dijelaskan</a:t>
            </a:r>
            <a:r>
              <a:rPr lang="en-US" dirty="0"/>
              <a:t> di </a:t>
            </a:r>
            <a:r>
              <a:rPr lang="en-US" dirty="0" err="1"/>
              <a:t>muka</a:t>
            </a:r>
            <a:r>
              <a:rPr lang="en-US" dirty="0"/>
              <a:t>,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klasik</a:t>
            </a:r>
            <a:r>
              <a:rPr lang="en-US" dirty="0"/>
              <a:t>, </a:t>
            </a:r>
            <a:r>
              <a:rPr lang="en-US" dirty="0" err="1"/>
              <a:t>kontrol</a:t>
            </a:r>
            <a:r>
              <a:rPr lang="en-US" dirty="0"/>
              <a:t> P, I, D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kombinasi</a:t>
            </a:r>
            <a:r>
              <a:rPr lang="en-US" dirty="0"/>
              <a:t>,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adaptasi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dinamik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parameter P, I </a:t>
            </a:r>
            <a:r>
              <a:rPr lang="en-US" dirty="0" err="1"/>
              <a:t>dan</a:t>
            </a:r>
            <a:r>
              <a:rPr lang="en-US" dirty="0"/>
              <a:t> D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teoritis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efek</a:t>
            </a:r>
            <a:r>
              <a:rPr lang="en-US" dirty="0"/>
              <a:t> </a:t>
            </a:r>
            <a:r>
              <a:rPr lang="en-US" dirty="0" err="1"/>
              <a:t>kontrol</a:t>
            </a:r>
            <a:r>
              <a:rPr lang="en-US" dirty="0"/>
              <a:t> </a:t>
            </a:r>
            <a:r>
              <a:rPr lang="en-US" dirty="0" err="1"/>
              <a:t>terbaik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ketika</a:t>
            </a:r>
            <a:r>
              <a:rPr lang="en-US" dirty="0"/>
              <a:t> parameter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smtClean="0"/>
              <a:t>di-</a:t>
            </a:r>
            <a:r>
              <a:rPr lang="en-US" dirty="0" err="1" smtClean="0"/>
              <a:t>tun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499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 </a:t>
            </a:r>
            <a:r>
              <a:rPr lang="en-US" dirty="0" err="1"/>
              <a:t>sinilah</a:t>
            </a:r>
            <a:r>
              <a:rPr lang="en-US" dirty="0"/>
              <a:t>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dikatakan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kontrol</a:t>
            </a:r>
            <a:r>
              <a:rPr lang="en-US" dirty="0"/>
              <a:t> </a:t>
            </a:r>
            <a:r>
              <a:rPr lang="en-US" dirty="0" err="1"/>
              <a:t>klasik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cerdas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mengakomodasi</a:t>
            </a:r>
            <a:r>
              <a:rPr lang="en-US" dirty="0"/>
              <a:t> </a:t>
            </a:r>
            <a:r>
              <a:rPr lang="en-US" dirty="0" err="1"/>
              <a:t>sifat-sifat</a:t>
            </a:r>
            <a:r>
              <a:rPr lang="en-US" dirty="0"/>
              <a:t> </a:t>
            </a:r>
            <a:r>
              <a:rPr lang="en-US" dirty="0" err="1"/>
              <a:t>nonlinieritas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perubahan-perubahan</a:t>
            </a:r>
            <a:r>
              <a:rPr lang="en-US" dirty="0"/>
              <a:t> </a:t>
            </a:r>
            <a:r>
              <a:rPr lang="en-US" dirty="0" err="1"/>
              <a:t>dinamik</a:t>
            </a:r>
            <a:r>
              <a:rPr lang="en-US" dirty="0"/>
              <a:t>,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robot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/>
              <a:t>sendiri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gangguan</a:t>
            </a:r>
            <a:r>
              <a:rPr lang="en-US" dirty="0"/>
              <a:t> </a:t>
            </a:r>
            <a:r>
              <a:rPr lang="en-US" dirty="0" err="1" smtClean="0"/>
              <a:t>lingkungan</a:t>
            </a:r>
            <a:endParaRPr lang="en-US" dirty="0" smtClean="0"/>
          </a:p>
          <a:p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kajian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P, I </a:t>
            </a:r>
            <a:r>
              <a:rPr lang="en-US" dirty="0" err="1"/>
              <a:t>dan</a:t>
            </a:r>
            <a:r>
              <a:rPr lang="en-US" dirty="0"/>
              <a:t> D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dinamis</a:t>
            </a:r>
            <a:r>
              <a:rPr lang="en-US" dirty="0"/>
              <a:t>,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misalnya</a:t>
            </a:r>
            <a:r>
              <a:rPr lang="en-US" dirty="0"/>
              <a:t> </a:t>
            </a:r>
            <a:r>
              <a:rPr lang="en-US" b="1" dirty="0" err="1"/>
              <a:t>kontrol</a:t>
            </a:r>
            <a:r>
              <a:rPr lang="en-US" b="1" dirty="0"/>
              <a:t> </a:t>
            </a:r>
            <a:r>
              <a:rPr lang="en-US" b="1" dirty="0" err="1" smtClean="0"/>
              <a:t>adaptif</a:t>
            </a:r>
            <a:r>
              <a:rPr lang="en-US" dirty="0"/>
              <a:t> </a:t>
            </a:r>
            <a:r>
              <a:rPr lang="en-US" dirty="0" err="1"/>
              <a:t>namun</a:t>
            </a:r>
            <a:r>
              <a:rPr lang="en-US" dirty="0"/>
              <a:t> di </a:t>
            </a:r>
            <a:r>
              <a:rPr lang="en-US" dirty="0" err="1"/>
              <a:t>sini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dibahas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rekayasa</a:t>
            </a:r>
            <a:r>
              <a:rPr lang="en-US" dirty="0"/>
              <a:t>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kontrol</a:t>
            </a:r>
            <a:r>
              <a:rPr lang="en-US" dirty="0"/>
              <a:t>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/>
              <a:t>cerdas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pendekatan-pendekatan</a:t>
            </a:r>
            <a:r>
              <a:rPr lang="en-US" dirty="0"/>
              <a:t> AI yang </a:t>
            </a:r>
            <a:r>
              <a:rPr lang="en-US" dirty="0" err="1"/>
              <a:t>populer</a:t>
            </a:r>
            <a:r>
              <a:rPr lang="en-US" dirty="0"/>
              <a:t>,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b="1" dirty="0"/>
              <a:t>ANN, FL </a:t>
            </a:r>
            <a:r>
              <a:rPr lang="en-US" b="1" dirty="0" err="1"/>
              <a:t>dan</a:t>
            </a:r>
            <a:r>
              <a:rPr lang="en-US" b="1" dirty="0"/>
              <a:t> EC </a:t>
            </a:r>
            <a:r>
              <a:rPr lang="en-US" b="1" dirty="0" err="1"/>
              <a:t>atau</a:t>
            </a:r>
            <a:r>
              <a:rPr lang="en-US" b="1" dirty="0"/>
              <a:t> GA. </a:t>
            </a:r>
            <a:endParaRPr lang="en-US" b="1" dirty="0" smtClean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4030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BIDANG APLIKASI KECERDASAN BUATAN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err="1"/>
              <a:t>Sistem</a:t>
            </a:r>
            <a:r>
              <a:rPr lang="en-US" b="1" dirty="0"/>
              <a:t> </a:t>
            </a:r>
            <a:r>
              <a:rPr lang="en-US" b="1" dirty="0" err="1"/>
              <a:t>Pakar</a:t>
            </a:r>
            <a:r>
              <a:rPr lang="en-US" b="1" dirty="0"/>
              <a:t> (Expert </a:t>
            </a:r>
            <a:r>
              <a:rPr lang="en-US" b="1" dirty="0" err="1"/>
              <a:t>Systemi</a:t>
            </a:r>
            <a:r>
              <a:rPr lang="en-US" b="1" dirty="0"/>
              <a:t>), </a:t>
            </a:r>
            <a:r>
              <a:rPr lang="en-US" dirty="0" err="1"/>
              <a:t>yaitu</a:t>
            </a:r>
            <a:r>
              <a:rPr lang="en-US" dirty="0"/>
              <a:t> program </a:t>
            </a:r>
            <a:r>
              <a:rPr lang="en-US" dirty="0" err="1"/>
              <a:t>konsultasi</a:t>
            </a:r>
            <a:r>
              <a:rPr lang="en-US" dirty="0"/>
              <a:t> (advisory) yang </a:t>
            </a:r>
            <a:r>
              <a:rPr lang="en-US" dirty="0" err="1"/>
              <a:t>mencoba</a:t>
            </a:r>
            <a:r>
              <a:rPr lang="en-US" dirty="0"/>
              <a:t> </a:t>
            </a:r>
            <a:r>
              <a:rPr lang="en-US" dirty="0" err="1"/>
              <a:t>menirukan</a:t>
            </a:r>
            <a:r>
              <a:rPr lang="en-US" dirty="0"/>
              <a:t> proses </a:t>
            </a:r>
            <a:r>
              <a:rPr lang="en-US" dirty="0" err="1"/>
              <a:t>penalaran</a:t>
            </a:r>
            <a:r>
              <a:rPr lang="en-US" dirty="0"/>
              <a:t>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pakar</a:t>
            </a:r>
            <a:r>
              <a:rPr lang="en-US" dirty="0"/>
              <a:t>/</a:t>
            </a:r>
            <a:r>
              <a:rPr lang="en-US" dirty="0" err="1"/>
              <a:t>ahli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memecahkan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yang </a:t>
            </a:r>
            <a:r>
              <a:rPr lang="en-US" dirty="0" err="1"/>
              <a:t>rumit</a:t>
            </a:r>
            <a:r>
              <a:rPr lang="en-US" dirty="0" smtClean="0"/>
              <a:t>.</a:t>
            </a:r>
          </a:p>
          <a:p>
            <a:r>
              <a:rPr lang="en-US" b="1" dirty="0" err="1"/>
              <a:t>Pemrosesan</a:t>
            </a:r>
            <a:r>
              <a:rPr lang="en-US" b="1" dirty="0"/>
              <a:t> </a:t>
            </a:r>
            <a:r>
              <a:rPr lang="en-US" b="1" dirty="0" err="1"/>
              <a:t>Bahasa</a:t>
            </a:r>
            <a:r>
              <a:rPr lang="en-US" b="1" dirty="0"/>
              <a:t> </a:t>
            </a:r>
            <a:r>
              <a:rPr lang="en-US" b="1" dirty="0" err="1"/>
              <a:t>Alami</a:t>
            </a:r>
            <a:r>
              <a:rPr lang="en-US" b="1" dirty="0"/>
              <a:t> (Natural Language Processing), </a:t>
            </a:r>
            <a:r>
              <a:rPr lang="en-US" dirty="0"/>
              <a:t>yang </a:t>
            </a:r>
            <a:r>
              <a:rPr lang="en-US" dirty="0" err="1"/>
              <a:t>memberi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berkomunikasi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(</a:t>
            </a:r>
            <a:r>
              <a:rPr lang="en-US" dirty="0" err="1" smtClean="0"/>
              <a:t>bahasa</a:t>
            </a:r>
            <a:r>
              <a:rPr lang="en-US" dirty="0" smtClean="0"/>
              <a:t> </a:t>
            </a:r>
            <a:r>
              <a:rPr lang="en-US" dirty="0" err="1"/>
              <a:t>manusia</a:t>
            </a:r>
            <a:r>
              <a:rPr lang="en-US" dirty="0" smtClean="0"/>
              <a:t>).</a:t>
            </a:r>
          </a:p>
          <a:p>
            <a:r>
              <a:rPr lang="en-US" b="1" dirty="0" err="1"/>
              <a:t>Pemahaman</a:t>
            </a:r>
            <a:r>
              <a:rPr lang="en-US" b="1" dirty="0"/>
              <a:t> </a:t>
            </a:r>
            <a:r>
              <a:rPr lang="en-US" b="1" dirty="0" err="1"/>
              <a:t>Ucapan</a:t>
            </a:r>
            <a:r>
              <a:rPr lang="en-US" b="1" dirty="0"/>
              <a:t>/</a:t>
            </a:r>
            <a:r>
              <a:rPr lang="en-US" b="1" dirty="0" err="1"/>
              <a:t>Suara</a:t>
            </a:r>
            <a:r>
              <a:rPr lang="en-US" b="1" dirty="0"/>
              <a:t> (Speech/Voice Understanding)</a:t>
            </a:r>
            <a:r>
              <a:rPr lang="en-US" dirty="0"/>
              <a:t>,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teknik</a:t>
            </a:r>
            <a:r>
              <a:rPr lang="en-US" dirty="0"/>
              <a:t> agar </a:t>
            </a:r>
            <a:r>
              <a:rPr lang="en-US" dirty="0" err="1"/>
              <a:t>komputer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mengenali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memahami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</a:t>
            </a:r>
            <a:r>
              <a:rPr lang="en-US" dirty="0" err="1"/>
              <a:t>ucapan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b="1" dirty="0" err="1"/>
              <a:t>Sistem</a:t>
            </a:r>
            <a:r>
              <a:rPr lang="en-US" b="1" dirty="0"/>
              <a:t> Sensor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Robotika</a:t>
            </a:r>
            <a:r>
              <a:rPr lang="en-US" dirty="0"/>
              <a:t>. </a:t>
            </a:r>
            <a:r>
              <a:rPr lang="en-US" dirty="0" err="1"/>
              <a:t>Sistem</a:t>
            </a:r>
            <a:r>
              <a:rPr lang="en-US" dirty="0"/>
              <a:t> sensor,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visi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pencitraan</a:t>
            </a:r>
            <a:r>
              <a:rPr lang="en-US" dirty="0"/>
              <a:t>,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pengolahan</a:t>
            </a:r>
            <a:r>
              <a:rPr lang="en-US" dirty="0"/>
              <a:t> </a:t>
            </a:r>
            <a:r>
              <a:rPr lang="en-US" dirty="0" err="1"/>
              <a:t>sinyal</a:t>
            </a:r>
            <a:r>
              <a:rPr lang="en-US" dirty="0"/>
              <a:t>,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 smtClean="0"/>
              <a:t>robotika</a:t>
            </a:r>
            <a:endParaRPr lang="en-US" dirty="0" smtClean="0"/>
          </a:p>
          <a:p>
            <a:r>
              <a:rPr lang="en-US" b="1" dirty="0" err="1"/>
              <a:t>Komputer</a:t>
            </a:r>
            <a:r>
              <a:rPr lang="en-US" b="1" dirty="0"/>
              <a:t> </a:t>
            </a:r>
            <a:r>
              <a:rPr lang="en-US" b="1" dirty="0" err="1"/>
              <a:t>Visi</a:t>
            </a:r>
            <a:r>
              <a:rPr lang="en-US" b="1" dirty="0"/>
              <a:t>,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kombinasi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pencitraan</a:t>
            </a:r>
            <a:r>
              <a:rPr lang="en-US" dirty="0"/>
              <a:t>, </a:t>
            </a:r>
            <a:r>
              <a:rPr lang="en-US" dirty="0" err="1"/>
              <a:t>pengolahan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, </a:t>
            </a:r>
            <a:r>
              <a:rPr lang="en-US" dirty="0" err="1"/>
              <a:t>pengenalan</a:t>
            </a:r>
            <a:r>
              <a:rPr lang="en-US" dirty="0"/>
              <a:t> </a:t>
            </a:r>
            <a:r>
              <a:rPr lang="en-US" dirty="0" err="1"/>
              <a:t>pola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proses </a:t>
            </a:r>
            <a:r>
              <a:rPr lang="en-US" dirty="0" err="1"/>
              <a:t>pengambilan</a:t>
            </a:r>
            <a:r>
              <a:rPr lang="en-US" dirty="0"/>
              <a:t> </a:t>
            </a:r>
            <a:r>
              <a:rPr lang="en-US" dirty="0" err="1" smtClean="0"/>
              <a:t>keputusan</a:t>
            </a:r>
            <a:endParaRPr lang="en-US" dirty="0" smtClean="0"/>
          </a:p>
          <a:p>
            <a:r>
              <a:rPr lang="en-US" b="1" dirty="0"/>
              <a:t>Intelligent Tutoring/Intelligent Computer-Aided Instruction,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 yang </a:t>
            </a:r>
            <a:r>
              <a:rPr lang="en-US" dirty="0" err="1"/>
              <a:t>mengajari</a:t>
            </a:r>
            <a:r>
              <a:rPr lang="en-US" dirty="0"/>
              <a:t> </a:t>
            </a:r>
            <a:r>
              <a:rPr lang="en-US" dirty="0" err="1" smtClean="0"/>
              <a:t>manusia</a:t>
            </a:r>
            <a:endParaRPr lang="en-US" dirty="0" smtClean="0"/>
          </a:p>
          <a:p>
            <a:r>
              <a:rPr lang="en-US" b="1" dirty="0" err="1"/>
              <a:t>Mesin</a:t>
            </a:r>
            <a:r>
              <a:rPr lang="en-US" b="1" dirty="0"/>
              <a:t> </a:t>
            </a:r>
            <a:r>
              <a:rPr lang="en-US" b="1" dirty="0" err="1"/>
              <a:t>Belajar</a:t>
            </a:r>
            <a:r>
              <a:rPr lang="en-US" b="1" dirty="0"/>
              <a:t> (Machine Learning), </a:t>
            </a:r>
            <a:r>
              <a:rPr lang="en-US" dirty="0"/>
              <a:t>yang </a:t>
            </a:r>
            <a:r>
              <a:rPr lang="en-US" dirty="0" err="1"/>
              <a:t>berhubungan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sekumpulan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mencoba</a:t>
            </a:r>
            <a:r>
              <a:rPr lang="en-US" dirty="0"/>
              <a:t> </a:t>
            </a:r>
            <a:r>
              <a:rPr lang="en-US" dirty="0" err="1"/>
              <a:t>mengajari</a:t>
            </a:r>
            <a:r>
              <a:rPr lang="en-US" dirty="0"/>
              <a:t>/</a:t>
            </a:r>
            <a:r>
              <a:rPr lang="en-US" dirty="0" err="1"/>
              <a:t>melatih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memecahkan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mendukung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pemecahan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menganalisa</a:t>
            </a:r>
            <a:r>
              <a:rPr lang="en-US" dirty="0"/>
              <a:t> </a:t>
            </a:r>
            <a:r>
              <a:rPr lang="en-US" dirty="0" err="1"/>
              <a:t>kasus-kasus</a:t>
            </a:r>
            <a:r>
              <a:rPr lang="en-US" dirty="0"/>
              <a:t>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365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BERIKANLAH 3 CONTOH ROBOT YANG MENGGUNAKAN KECERDASAN BUATAN </a:t>
            </a:r>
          </a:p>
          <a:p>
            <a:r>
              <a:rPr lang="en-US" dirty="0" smtClean="0"/>
              <a:t>JELASKAN PRINSIP KERJA DARI ROBOT TERSEBUT</a:t>
            </a:r>
          </a:p>
          <a:p>
            <a:r>
              <a:rPr lang="en-US" dirty="0" smtClean="0"/>
              <a:t>JELASKAN JENIS KECERDASAN BUATAN YANG DIPAKAI DALAM ROBOT TERSEBUT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88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108</TotalTime>
  <Words>1155</Words>
  <Application>Microsoft Office PowerPoint</Application>
  <PresentationFormat>Widescreen</PresentationFormat>
  <Paragraphs>102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Calibri</vt:lpstr>
      <vt:lpstr>Calibri Light</vt:lpstr>
      <vt:lpstr>Wingdings</vt:lpstr>
      <vt:lpstr>Retrospect</vt:lpstr>
      <vt:lpstr>SISTEM KECEDASAN BUATAN</vt:lpstr>
      <vt:lpstr>DEFINISI</vt:lpstr>
      <vt:lpstr>PowerPoint Presentation</vt:lpstr>
      <vt:lpstr>SEJARAH KECERDASAN BUATAN</vt:lpstr>
      <vt:lpstr>PowerPoint Presentation</vt:lpstr>
      <vt:lpstr>JENIS KECERDASAN BUATAN</vt:lpstr>
      <vt:lpstr>PENGGUNAAN KECERDASAN BUATAN</vt:lpstr>
      <vt:lpstr>PowerPoint Presentation</vt:lpstr>
      <vt:lpstr>KELEBIHAN KECERDASAN BUATAN</vt:lpstr>
      <vt:lpstr>KECERDASAN BUATAN DALAM ROBOTIK</vt:lpstr>
      <vt:lpstr>PowerPoint Presentation</vt:lpstr>
      <vt:lpstr>PowerPoint Presentation</vt:lpstr>
      <vt:lpstr>BIDANG APLIKASI KECERDASAN BUATAN</vt:lpstr>
      <vt:lpstr>TUGAS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 KECEDASAN BUATAN</dc:title>
  <dc:creator>Lenovo</dc:creator>
  <cp:lastModifiedBy>Lenovo</cp:lastModifiedBy>
  <cp:revision>11</cp:revision>
  <dcterms:created xsi:type="dcterms:W3CDTF">2022-03-21T11:37:23Z</dcterms:created>
  <dcterms:modified xsi:type="dcterms:W3CDTF">2022-03-21T14:01:07Z</dcterms:modified>
</cp:coreProperties>
</file>