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1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2/25/2021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MODEL PENELITIAN PENGEMBANGAN DICK &amp; CAREY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RAHMAT ROBI WALIYANSYAH, M.KOM.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245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233082"/>
            <a:ext cx="9905998" cy="1340224"/>
          </a:xfrm>
        </p:spPr>
        <p:txBody>
          <a:bodyPr/>
          <a:lstStyle/>
          <a:p>
            <a:pPr algn="ctr"/>
            <a:r>
              <a:rPr lang="en-US" b="1" dirty="0" smtClean="0"/>
              <a:t>PENDAHULUAN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573307"/>
            <a:ext cx="9905998" cy="5002306"/>
          </a:xfrm>
        </p:spPr>
        <p:txBody>
          <a:bodyPr>
            <a:noAutofit/>
          </a:bodyPr>
          <a:lstStyle/>
          <a:p>
            <a:pPr algn="just"/>
            <a:r>
              <a:rPr lang="en-US" dirty="0"/>
              <a:t>Model R&amp;D Dick Carey </a:t>
            </a:r>
            <a:r>
              <a:rPr lang="en-US" dirty="0" err="1"/>
              <a:t>adalah</a:t>
            </a:r>
            <a:r>
              <a:rPr lang="en-US" dirty="0"/>
              <a:t> model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model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prosedural</a:t>
            </a:r>
            <a:r>
              <a:rPr lang="en-US" dirty="0"/>
              <a:t> yang </a:t>
            </a:r>
            <a:r>
              <a:rPr lang="en-US" dirty="0" err="1"/>
              <a:t>dikembangkan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Walter Dick, Lou Carey, </a:t>
            </a:r>
            <a:r>
              <a:rPr lang="en-US" dirty="0" err="1"/>
              <a:t>dan</a:t>
            </a:r>
            <a:r>
              <a:rPr lang="en-US" dirty="0"/>
              <a:t> James O. Carey </a:t>
            </a:r>
            <a:r>
              <a:rPr lang="en-US" dirty="0" err="1"/>
              <a:t>dalam</a:t>
            </a:r>
            <a:r>
              <a:rPr lang="en-US" dirty="0"/>
              <a:t> The Systematic Design of </a:t>
            </a:r>
            <a:r>
              <a:rPr lang="en-US" dirty="0" err="1"/>
              <a:t>Instruktion</a:t>
            </a:r>
            <a:r>
              <a:rPr lang="en-US" dirty="0"/>
              <a:t> </a:t>
            </a:r>
            <a:r>
              <a:rPr lang="en-US" dirty="0" err="1"/>
              <a:t>Edisi</a:t>
            </a:r>
            <a:r>
              <a:rPr lang="en-US" dirty="0"/>
              <a:t> ke-7 </a:t>
            </a:r>
            <a:r>
              <a:rPr lang="en-US" dirty="0" err="1"/>
              <a:t>tahun</a:t>
            </a:r>
            <a:r>
              <a:rPr lang="en-US" dirty="0"/>
              <a:t> 2009. </a:t>
            </a:r>
            <a:r>
              <a:rPr lang="en-US" dirty="0" err="1"/>
              <a:t>Kemudian</a:t>
            </a:r>
            <a:r>
              <a:rPr lang="en-US" dirty="0"/>
              <a:t> model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model </a:t>
            </a:r>
            <a:r>
              <a:rPr lang="en-US" dirty="0" err="1"/>
              <a:t>pengembangan</a:t>
            </a:r>
            <a:r>
              <a:rPr lang="en-US" dirty="0"/>
              <a:t> Dick, Carey, </a:t>
            </a:r>
            <a:r>
              <a:rPr lang="en-US" dirty="0" err="1"/>
              <a:t>dan</a:t>
            </a:r>
            <a:r>
              <a:rPr lang="en-US" dirty="0"/>
              <a:t> Carey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model Dick and Carey. </a:t>
            </a:r>
            <a:endParaRPr lang="en-US" dirty="0" smtClean="0"/>
          </a:p>
          <a:p>
            <a:pPr algn="just"/>
            <a:r>
              <a:rPr lang="en-US" dirty="0" smtClean="0"/>
              <a:t>Model </a:t>
            </a:r>
            <a:r>
              <a:rPr lang="en-US" dirty="0" err="1"/>
              <a:t>prosedural</a:t>
            </a:r>
            <a:r>
              <a:rPr lang="en-US" dirty="0"/>
              <a:t> Dick, Carey, </a:t>
            </a:r>
            <a:r>
              <a:rPr lang="en-US" dirty="0" err="1"/>
              <a:t>dan</a:t>
            </a:r>
            <a:r>
              <a:rPr lang="en-US" dirty="0"/>
              <a:t> Carey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model </a:t>
            </a: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menyarankan</a:t>
            </a:r>
            <a:r>
              <a:rPr lang="en-US" dirty="0"/>
              <a:t> agar </a:t>
            </a:r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prinsip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langkah-langkah</a:t>
            </a:r>
            <a:r>
              <a:rPr lang="en-US" dirty="0"/>
              <a:t> yang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ditempuh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berurutan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smtClean="0"/>
              <a:t>Model </a:t>
            </a:r>
            <a:r>
              <a:rPr lang="en-US" dirty="0" err="1"/>
              <a:t>prosedural</a:t>
            </a:r>
            <a:r>
              <a:rPr lang="en-US" dirty="0"/>
              <a:t> Dick and Carey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model </a:t>
            </a: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berorientasi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pemaparan</a:t>
            </a:r>
            <a:r>
              <a:rPr lang="en-US" dirty="0"/>
              <a:t> </a:t>
            </a:r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deskriptif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tahapan-tahapan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yakni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pra-pengembangan</a:t>
            </a:r>
            <a:r>
              <a:rPr lang="en-US" dirty="0"/>
              <a:t>, </a:t>
            </a:r>
            <a:r>
              <a:rPr lang="en-US" dirty="0" err="1"/>
              <a:t>pengembangan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pasca-pengembangan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4355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212" y="0"/>
            <a:ext cx="9905998" cy="1340224"/>
          </a:xfrm>
        </p:spPr>
        <p:txBody>
          <a:bodyPr/>
          <a:lstStyle/>
          <a:p>
            <a:pPr algn="ctr"/>
            <a:r>
              <a:rPr lang="en-US" b="1" dirty="0" err="1"/>
              <a:t>Langkah-langkah</a:t>
            </a:r>
            <a:r>
              <a:rPr lang="en-US" b="1" dirty="0"/>
              <a:t> </a:t>
            </a:r>
            <a:r>
              <a:rPr lang="en-US" b="1" dirty="0" err="1"/>
              <a:t>Penelitian</a:t>
            </a:r>
            <a:r>
              <a:rPr lang="en-US" b="1" dirty="0"/>
              <a:t> </a:t>
            </a:r>
            <a:r>
              <a:rPr lang="en-US" b="1" dirty="0" err="1"/>
              <a:t>Pengembangan</a:t>
            </a:r>
            <a:r>
              <a:rPr lang="en-US" b="1" dirty="0"/>
              <a:t> Dick Carey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519" y="1528483"/>
            <a:ext cx="11601383" cy="443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034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188258"/>
            <a:ext cx="9905998" cy="1277471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/>
              <a:t>Analisis</a:t>
            </a:r>
            <a:r>
              <a:rPr lang="en-US" b="1" dirty="0" smtClean="0"/>
              <a:t> </a:t>
            </a:r>
            <a:r>
              <a:rPr lang="en-US" b="1" dirty="0" err="1"/>
              <a:t>Kebutuhan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Tujuan</a:t>
            </a:r>
            <a:r>
              <a:rPr lang="en-US" b="1" dirty="0"/>
              <a:t> (Identity Instructional Goal (s</a:t>
            </a:r>
            <a:r>
              <a:rPr lang="en-US" b="1" dirty="0" smtClean="0"/>
              <a:t>)).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573306"/>
            <a:ext cx="9905998" cy="505609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tujuan</a:t>
            </a:r>
            <a:r>
              <a:rPr lang="en-US" dirty="0"/>
              <a:t> program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dikembangkan</a:t>
            </a:r>
            <a:r>
              <a:rPr lang="en-US" dirty="0"/>
              <a:t>.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analis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prioritas</a:t>
            </a:r>
            <a:r>
              <a:rPr lang="en-US" dirty="0"/>
              <a:t> yang </a:t>
            </a:r>
            <a:r>
              <a:rPr lang="en-US" dirty="0" err="1"/>
              <a:t>segera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dipenuhi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/>
              <a:t>mengkaji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, </a:t>
            </a:r>
            <a:r>
              <a:rPr lang="en-US" dirty="0" err="1"/>
              <a:t>pengembang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yang </a:t>
            </a:r>
            <a:r>
              <a:rPr lang="en-US" dirty="0" err="1"/>
              <a:t>seharusnya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(what should be)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riil</a:t>
            </a:r>
            <a:r>
              <a:rPr lang="en-US" dirty="0"/>
              <a:t> di </a:t>
            </a:r>
            <a:r>
              <a:rPr lang="en-US" dirty="0" err="1"/>
              <a:t>lapangan</a:t>
            </a:r>
            <a:r>
              <a:rPr lang="en-US" dirty="0"/>
              <a:t> yang </a:t>
            </a:r>
            <a:r>
              <a:rPr lang="en-US" dirty="0" err="1"/>
              <a:t>sebenarnya</a:t>
            </a:r>
            <a:r>
              <a:rPr lang="en-US" dirty="0"/>
              <a:t> (what is). </a:t>
            </a:r>
            <a:endParaRPr lang="en-US" dirty="0" smtClean="0"/>
          </a:p>
          <a:p>
            <a:pPr algn="just"/>
            <a:r>
              <a:rPr lang="en-US" dirty="0" err="1" smtClean="0"/>
              <a:t>Dengan</a:t>
            </a:r>
            <a:r>
              <a:rPr lang="en-US" dirty="0" smtClean="0"/>
              <a:t>  </a:t>
            </a:r>
            <a:r>
              <a:rPr lang="en-US" dirty="0" err="1"/>
              <a:t>cara</a:t>
            </a:r>
            <a:r>
              <a:rPr lang="en-US" dirty="0"/>
              <a:t> “</a:t>
            </a:r>
            <a:r>
              <a:rPr lang="en-US" dirty="0" err="1"/>
              <a:t>melihat</a:t>
            </a:r>
            <a:r>
              <a:rPr lang="en-US" dirty="0"/>
              <a:t>” </a:t>
            </a:r>
            <a:r>
              <a:rPr lang="en-US" dirty="0" err="1"/>
              <a:t>kesenjangan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gap yang </a:t>
            </a:r>
            <a:r>
              <a:rPr lang="en-US" dirty="0" err="1"/>
              <a:t>terjadi</a:t>
            </a:r>
            <a:r>
              <a:rPr lang="en-US" dirty="0"/>
              <a:t>,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menawarkan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pemecahan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mengembangkan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desain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  <a:r>
              <a:rPr lang="en-US" dirty="0" err="1"/>
              <a:t>Tentu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, </a:t>
            </a:r>
            <a:r>
              <a:rPr lang="en-US" dirty="0" err="1"/>
              <a:t>rencana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dilandasi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segi</a:t>
            </a:r>
            <a:r>
              <a:rPr lang="en-US" dirty="0"/>
              <a:t> </a:t>
            </a:r>
            <a:r>
              <a:rPr lang="en-US" dirty="0" err="1"/>
              <a:t>teori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kajian</a:t>
            </a:r>
            <a:r>
              <a:rPr lang="en-US" dirty="0"/>
              <a:t> </a:t>
            </a:r>
            <a:r>
              <a:rPr lang="en-US" dirty="0" err="1"/>
              <a:t>empiris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sebelumnya</a:t>
            </a:r>
            <a:r>
              <a:rPr lang="en-US" dirty="0"/>
              <a:t>,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hal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memang</a:t>
            </a:r>
            <a:r>
              <a:rPr lang="en-US" dirty="0"/>
              <a:t> </a:t>
            </a:r>
            <a:r>
              <a:rPr lang="en-US" dirty="0" err="1"/>
              <a:t>patut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layak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diadakan</a:t>
            </a:r>
            <a:r>
              <a:rPr lang="en-US" dirty="0"/>
              <a:t> </a:t>
            </a:r>
            <a:r>
              <a:rPr lang="en-US" dirty="0" err="1"/>
              <a:t>pengkajian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/>
              <a:t>kata lain,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pula,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mengetengahkan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persoalan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kesenjangan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sekaligus</a:t>
            </a:r>
            <a:r>
              <a:rPr lang="en-US" dirty="0"/>
              <a:t> </a:t>
            </a:r>
            <a:r>
              <a:rPr lang="en-US" dirty="0" err="1"/>
              <a:t>menawarkan</a:t>
            </a:r>
            <a:r>
              <a:rPr lang="en-US" dirty="0"/>
              <a:t> </a:t>
            </a:r>
            <a:r>
              <a:rPr lang="en-US" dirty="0" err="1"/>
              <a:t>solusinya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2114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Melakukan</a:t>
            </a:r>
            <a:r>
              <a:rPr lang="en-US" b="1" dirty="0" smtClean="0"/>
              <a:t> </a:t>
            </a:r>
            <a:r>
              <a:rPr lang="en-US" b="1" dirty="0" err="1"/>
              <a:t>Analisis</a:t>
            </a:r>
            <a:r>
              <a:rPr lang="en-US" b="1" dirty="0"/>
              <a:t> </a:t>
            </a:r>
            <a:r>
              <a:rPr lang="en-US" b="1" dirty="0" err="1"/>
              <a:t>Instruksional</a:t>
            </a:r>
            <a:r>
              <a:rPr lang="en-US" b="1" dirty="0"/>
              <a:t> (Conduct Instructional Analysis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err="1"/>
              <a:t>Apabila</a:t>
            </a:r>
            <a:r>
              <a:rPr lang="en-US" sz="2400" dirty="0"/>
              <a:t> yang </a:t>
            </a:r>
            <a:r>
              <a:rPr lang="en-US" sz="2400" dirty="0" err="1"/>
              <a:t>dipilih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latar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berikutnya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, yang </a:t>
            </a:r>
            <a:r>
              <a:rPr lang="en-US" sz="2400" dirty="0" err="1"/>
              <a:t>mencakup</a:t>
            </a:r>
            <a:r>
              <a:rPr lang="en-US" sz="2400" dirty="0"/>
              <a:t> </a:t>
            </a:r>
            <a:r>
              <a:rPr lang="en-US" sz="2400" dirty="0" err="1"/>
              <a:t>ketrampilan</a:t>
            </a:r>
            <a:r>
              <a:rPr lang="en-US" sz="2400" dirty="0"/>
              <a:t>, proses, </a:t>
            </a:r>
            <a:r>
              <a:rPr lang="en-US" sz="2400" dirty="0" err="1"/>
              <a:t>prosedur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tugas-tugas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. Hal-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</a:t>
            </a:r>
            <a:r>
              <a:rPr lang="en-US" sz="2400" dirty="0" err="1"/>
              <a:t>saja</a:t>
            </a:r>
            <a:r>
              <a:rPr lang="en-US" sz="2400" dirty="0"/>
              <a:t> yang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yang </a:t>
            </a:r>
            <a:r>
              <a:rPr lang="en-US" sz="2400" dirty="0" err="1"/>
              <a:t>dirasakan</a:t>
            </a:r>
            <a:r>
              <a:rPr lang="en-US" sz="2400" dirty="0"/>
              <a:t> “felt need”, </a:t>
            </a:r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diidentifikasi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selanjutnya</a:t>
            </a:r>
            <a:r>
              <a:rPr lang="en-US" sz="2400" dirty="0"/>
              <a:t> </a:t>
            </a:r>
            <a:r>
              <a:rPr lang="en-US" sz="2400" dirty="0" err="1"/>
              <a:t>diungkapkan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rancangan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yang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dikembangkan</a:t>
            </a:r>
            <a:r>
              <a:rPr lang="en-US" sz="2400" dirty="0"/>
              <a:t>.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spesifikasi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dikembangkan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lanjut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kekhasan</a:t>
            </a:r>
            <a:r>
              <a:rPr lang="en-US" sz="2400" dirty="0"/>
              <a:t> </a:t>
            </a:r>
            <a:r>
              <a:rPr lang="en-US" sz="2400" dirty="0" err="1"/>
              <a:t>tersendiri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51654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Analisis</a:t>
            </a:r>
            <a:r>
              <a:rPr lang="en-US" b="1" dirty="0" smtClean="0"/>
              <a:t> </a:t>
            </a:r>
            <a:r>
              <a:rPr lang="en-US" b="1" dirty="0" err="1"/>
              <a:t>Pembelajar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Konteks</a:t>
            </a:r>
            <a:r>
              <a:rPr lang="en-US" b="1" dirty="0"/>
              <a:t> (Analyze Learners and Contexts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simultan</a:t>
            </a:r>
            <a:r>
              <a:rPr lang="en-US" sz="2400" dirty="0"/>
              <a:t> </a:t>
            </a:r>
            <a:r>
              <a:rPr lang="en-US" sz="2400" dirty="0" err="1"/>
              <a:t>bersamaan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di </a:t>
            </a:r>
            <a:r>
              <a:rPr lang="en-US" sz="2400" dirty="0" err="1"/>
              <a:t>atas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. </a:t>
            </a:r>
            <a:r>
              <a:rPr lang="en-US" sz="2400" dirty="0" err="1"/>
              <a:t>Menganalis</a:t>
            </a:r>
            <a:r>
              <a:rPr lang="en-US" sz="2400" dirty="0"/>
              <a:t> </a:t>
            </a:r>
            <a:r>
              <a:rPr lang="en-US" sz="2400" dirty="0" err="1"/>
              <a:t>pembelajar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konteks</a:t>
            </a:r>
            <a:r>
              <a:rPr lang="en-US" sz="2400" dirty="0"/>
              <a:t>, yang </a:t>
            </a:r>
            <a:r>
              <a:rPr lang="en-US" sz="2400" dirty="0" err="1"/>
              <a:t>mencakup</a:t>
            </a:r>
            <a:r>
              <a:rPr lang="en-US" sz="2400" dirty="0"/>
              <a:t> </a:t>
            </a:r>
            <a:r>
              <a:rPr lang="en-US" sz="2400" dirty="0" err="1"/>
              <a:t>kemampuan</a:t>
            </a:r>
            <a:r>
              <a:rPr lang="en-US" sz="2400" dirty="0"/>
              <a:t>, </a:t>
            </a:r>
            <a:r>
              <a:rPr lang="en-US" sz="2400" dirty="0" err="1"/>
              <a:t>sikap</a:t>
            </a:r>
            <a:r>
              <a:rPr lang="en-US" sz="2400" dirty="0"/>
              <a:t>, </a:t>
            </a:r>
            <a:r>
              <a:rPr lang="en-US" sz="2400" dirty="0" err="1"/>
              <a:t>karakteristik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pembelajar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latar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. Dan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karakteristik</a:t>
            </a:r>
            <a:r>
              <a:rPr lang="en-US" sz="2400" dirty="0"/>
              <a:t> </a:t>
            </a:r>
            <a:r>
              <a:rPr lang="en-US" sz="2400" dirty="0" err="1"/>
              <a:t>latar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di </a:t>
            </a:r>
            <a:r>
              <a:rPr lang="en-US" sz="2400" dirty="0" err="1"/>
              <a:t>mana</a:t>
            </a:r>
            <a:r>
              <a:rPr lang="en-US" sz="2400" dirty="0"/>
              <a:t> </a:t>
            </a:r>
            <a:r>
              <a:rPr lang="en-US" sz="2400" dirty="0" err="1"/>
              <a:t>pengetahuan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keterampilan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merancang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instrusional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2361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Merumuskan</a:t>
            </a:r>
            <a:r>
              <a:rPr lang="en-US" b="1" dirty="0" smtClean="0"/>
              <a:t> </a:t>
            </a:r>
            <a:r>
              <a:rPr lang="en-US" b="1" dirty="0" err="1"/>
              <a:t>Tujuan</a:t>
            </a:r>
            <a:r>
              <a:rPr lang="en-US" b="1" dirty="0"/>
              <a:t> </a:t>
            </a:r>
            <a:r>
              <a:rPr lang="en-US" b="1" dirty="0" err="1"/>
              <a:t>Performasi</a:t>
            </a:r>
            <a:r>
              <a:rPr lang="en-US" b="1" dirty="0"/>
              <a:t> (Write Performance Objectives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err="1"/>
              <a:t>Merumuskan</a:t>
            </a:r>
            <a:r>
              <a:rPr lang="en-US" sz="2400" dirty="0"/>
              <a:t> </a:t>
            </a:r>
            <a:r>
              <a:rPr lang="en-US" sz="2400" dirty="0" err="1"/>
              <a:t>tujaun</a:t>
            </a:r>
            <a:r>
              <a:rPr lang="en-US" sz="2400" dirty="0"/>
              <a:t> </a:t>
            </a:r>
            <a:r>
              <a:rPr lang="en-US" sz="2400" dirty="0" err="1"/>
              <a:t>performasi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analisis-analisis</a:t>
            </a:r>
            <a:r>
              <a:rPr lang="en-US" sz="2400" dirty="0"/>
              <a:t> </a:t>
            </a:r>
            <a:r>
              <a:rPr lang="en-US" sz="2400" dirty="0" err="1"/>
              <a:t>pembelajar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konteks</a:t>
            </a:r>
            <a:r>
              <a:rPr lang="en-US" sz="2400" dirty="0"/>
              <a:t>. </a:t>
            </a:r>
            <a:r>
              <a:rPr lang="en-US" sz="2400" dirty="0" err="1"/>
              <a:t>Merumuskan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operasional</a:t>
            </a:r>
            <a:r>
              <a:rPr lang="en-US" sz="2400" dirty="0"/>
              <a:t>. </a:t>
            </a:r>
            <a:r>
              <a:rPr lang="en-US" sz="2400" dirty="0" err="1"/>
              <a:t>Gambaran</a:t>
            </a:r>
            <a:r>
              <a:rPr lang="en-US" sz="2400" dirty="0"/>
              <a:t> </a:t>
            </a:r>
            <a:r>
              <a:rPr lang="en-US" sz="2400" dirty="0" err="1"/>
              <a:t>rumusan</a:t>
            </a:r>
            <a:r>
              <a:rPr lang="en-US" sz="2400" dirty="0"/>
              <a:t> </a:t>
            </a:r>
            <a:r>
              <a:rPr lang="en-US" sz="2400" dirty="0" err="1"/>
              <a:t>oprasional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mencerminkan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 program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, </a:t>
            </a:r>
            <a:r>
              <a:rPr lang="en-US" sz="2400" dirty="0" err="1"/>
              <a:t>prosedur</a:t>
            </a:r>
            <a:r>
              <a:rPr lang="en-US" sz="2400" dirty="0"/>
              <a:t> yang </a:t>
            </a:r>
            <a:r>
              <a:rPr lang="en-US" sz="2400" dirty="0" err="1"/>
              <a:t>dikembangkan</a:t>
            </a:r>
            <a:r>
              <a:rPr lang="en-US" sz="2400" dirty="0"/>
              <a:t>.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spesifik</a:t>
            </a:r>
            <a:r>
              <a:rPr lang="en-US" sz="2400" dirty="0"/>
              <a:t> </a:t>
            </a: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butir-butir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. </a:t>
            </a:r>
            <a:r>
              <a:rPr lang="en-US" sz="2400" dirty="0" err="1"/>
              <a:t>Pengembang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penerjemahan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standar</a:t>
            </a:r>
            <a:r>
              <a:rPr lang="en-US" sz="2400" dirty="0"/>
              <a:t> </a:t>
            </a:r>
            <a:r>
              <a:rPr lang="en-US" sz="2400" dirty="0" err="1"/>
              <a:t>kompetensi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operasional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indikator-indikator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6710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Mengembangkan</a:t>
            </a:r>
            <a:r>
              <a:rPr lang="en-US" b="1" dirty="0" smtClean="0"/>
              <a:t> </a:t>
            </a:r>
            <a:r>
              <a:rPr lang="en-US" b="1" dirty="0" err="1"/>
              <a:t>Instrumen</a:t>
            </a:r>
            <a:r>
              <a:rPr lang="en-US" b="1" dirty="0"/>
              <a:t> (Develop </a:t>
            </a:r>
            <a:r>
              <a:rPr lang="en-US" b="1" dirty="0" err="1"/>
              <a:t>Assesment</a:t>
            </a:r>
            <a:r>
              <a:rPr lang="en-US" b="1" dirty="0"/>
              <a:t> Instruments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666999"/>
            <a:ext cx="9905998" cy="3975848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berikutnya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instrumen</a:t>
            </a:r>
            <a:r>
              <a:rPr lang="en-US" sz="2400" dirty="0"/>
              <a:t> assessment, yang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r>
              <a:rPr lang="en-US" sz="2400" dirty="0"/>
              <a:t> </a:t>
            </a:r>
            <a:r>
              <a:rPr lang="en-US" sz="2400" dirty="0" err="1"/>
              <a:t>berkaitan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, </a:t>
            </a:r>
            <a:r>
              <a:rPr lang="en-US" sz="2400" dirty="0" err="1"/>
              <a:t>operasional</a:t>
            </a:r>
            <a:r>
              <a:rPr lang="en-US" sz="2400" dirty="0"/>
              <a:t>. </a:t>
            </a:r>
            <a:r>
              <a:rPr lang="en-US" sz="2400" dirty="0" err="1"/>
              <a:t>Tugas</a:t>
            </a:r>
            <a:r>
              <a:rPr lang="en-US" sz="2400" dirty="0"/>
              <a:t> </a:t>
            </a:r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instrumen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penting</a:t>
            </a:r>
            <a:r>
              <a:rPr lang="en-US" sz="2400" dirty="0"/>
              <a:t>.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instrumen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berkaitan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operasional</a:t>
            </a:r>
            <a:r>
              <a:rPr lang="en-US" sz="2400" dirty="0"/>
              <a:t> yang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dicapai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indikator-indikator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instrumen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mengukur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yang </a:t>
            </a:r>
            <a:r>
              <a:rPr lang="en-US" sz="2400" dirty="0" err="1"/>
              <a:t>dikembangkan</a:t>
            </a:r>
            <a:r>
              <a:rPr lang="en-US" sz="2400" dirty="0"/>
              <a:t>. </a:t>
            </a:r>
            <a:r>
              <a:rPr lang="en-US" sz="2400" dirty="0" err="1"/>
              <a:t>Instrumen</a:t>
            </a:r>
            <a:r>
              <a:rPr lang="en-US" sz="2400" dirty="0"/>
              <a:t> yang </a:t>
            </a:r>
            <a:r>
              <a:rPr lang="en-US" sz="2400" dirty="0" err="1"/>
              <a:t>berkaitan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, </a:t>
            </a:r>
            <a:r>
              <a:rPr lang="en-US" sz="2400" dirty="0" err="1"/>
              <a:t>sedangkan</a:t>
            </a:r>
            <a:r>
              <a:rPr lang="en-US" sz="2400" dirty="0"/>
              <a:t> </a:t>
            </a:r>
            <a:r>
              <a:rPr lang="en-US" sz="2400" dirty="0" err="1"/>
              <a:t>instrumen</a:t>
            </a:r>
            <a:r>
              <a:rPr lang="en-US" sz="2400" dirty="0"/>
              <a:t> yang </a:t>
            </a:r>
            <a:r>
              <a:rPr lang="en-US" sz="2400" dirty="0" err="1"/>
              <a:t>berkaitan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yang </a:t>
            </a:r>
            <a:r>
              <a:rPr lang="en-US" sz="2400" dirty="0" err="1"/>
              <a:t>dikembangkan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berupa</a:t>
            </a:r>
            <a:r>
              <a:rPr lang="en-US" sz="2400" dirty="0"/>
              <a:t> </a:t>
            </a:r>
            <a:r>
              <a:rPr lang="en-US" sz="2400" dirty="0" err="1"/>
              <a:t>kuesioner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daftar</a:t>
            </a:r>
            <a:r>
              <a:rPr lang="en-US" sz="2400" dirty="0"/>
              <a:t> </a:t>
            </a:r>
            <a:r>
              <a:rPr lang="en-US" sz="2400" dirty="0" err="1"/>
              <a:t>cek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60110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98611"/>
            <a:ext cx="9905998" cy="1447801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 smtClean="0"/>
              <a:t>Mengembangkan</a:t>
            </a:r>
            <a:r>
              <a:rPr lang="en-US" b="1" dirty="0" smtClean="0"/>
              <a:t> </a:t>
            </a:r>
            <a:r>
              <a:rPr lang="en-US" b="1" dirty="0" err="1"/>
              <a:t>Strategi</a:t>
            </a:r>
            <a:r>
              <a:rPr lang="en-US" b="1" dirty="0"/>
              <a:t> </a:t>
            </a:r>
            <a:r>
              <a:rPr lang="en-US" b="1" dirty="0" err="1"/>
              <a:t>Instruksional</a:t>
            </a:r>
            <a:r>
              <a:rPr lang="en-US" b="1" dirty="0"/>
              <a:t> (Develop Instructional Strategy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546412"/>
            <a:ext cx="9905998" cy="5123329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instruksional</a:t>
            </a:r>
            <a:r>
              <a:rPr lang="en-US" sz="2400" dirty="0"/>
              <a:t>, yang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spesifik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membantu</a:t>
            </a:r>
            <a:r>
              <a:rPr lang="en-US" sz="2400" dirty="0"/>
              <a:t> </a:t>
            </a:r>
            <a:r>
              <a:rPr lang="en-US" sz="2400" dirty="0" err="1"/>
              <a:t>pembelajar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.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instruksional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 yang </a:t>
            </a:r>
            <a:r>
              <a:rPr lang="en-US" sz="2400" dirty="0" err="1"/>
              <a:t>dirancang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dinyatakan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eksplisit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pengembang</a:t>
            </a:r>
            <a:r>
              <a:rPr lang="en-US" sz="2400" dirty="0"/>
              <a:t>.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yang </a:t>
            </a:r>
            <a:r>
              <a:rPr lang="en-US" sz="2400" dirty="0" err="1"/>
              <a:t>dirancang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berkaitan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yang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dikembangkan</a:t>
            </a:r>
            <a:r>
              <a:rPr lang="en-US" sz="2400" dirty="0"/>
              <a:t>.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contoh</a:t>
            </a:r>
            <a:r>
              <a:rPr lang="en-US" sz="2400" dirty="0"/>
              <a:t>,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pengembang</a:t>
            </a:r>
            <a:r>
              <a:rPr lang="en-US" sz="2400" dirty="0"/>
              <a:t>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media </a:t>
            </a:r>
            <a:r>
              <a:rPr lang="en-US" sz="2400" dirty="0" err="1"/>
              <a:t>gambar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yang </a:t>
            </a:r>
            <a:r>
              <a:rPr lang="en-US" sz="2400" dirty="0" err="1"/>
              <a:t>dipakai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membuat</a:t>
            </a:r>
            <a:r>
              <a:rPr lang="en-US" sz="2400" dirty="0"/>
              <a:t> </a:t>
            </a:r>
            <a:r>
              <a:rPr lang="en-US" sz="2400" dirty="0" err="1"/>
              <a:t>mempresentasikan</a:t>
            </a:r>
            <a:r>
              <a:rPr lang="en-US" sz="2400" dirty="0"/>
              <a:t> media </a:t>
            </a:r>
            <a:r>
              <a:rPr lang="en-US" sz="2400" dirty="0" err="1"/>
              <a:t>gambar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pengembang</a:t>
            </a:r>
            <a:r>
              <a:rPr lang="en-US" sz="2400" dirty="0"/>
              <a:t>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yang </a:t>
            </a:r>
            <a:r>
              <a:rPr lang="en-US" sz="2400" dirty="0" err="1"/>
              <a:t>cocok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dipilih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menunjang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. </a:t>
            </a:r>
            <a:r>
              <a:rPr lang="en-US" sz="2400" dirty="0" err="1"/>
              <a:t>Jadi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pendek</a:t>
            </a:r>
            <a:r>
              <a:rPr lang="en-US" sz="2400" dirty="0"/>
              <a:t> kata, </a:t>
            </a:r>
            <a:r>
              <a:rPr lang="en-US" sz="2400" dirty="0" err="1"/>
              <a:t>peranan</a:t>
            </a:r>
            <a:r>
              <a:rPr lang="en-US" sz="2400" dirty="0"/>
              <a:t>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tetap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penting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kaitannya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proses </a:t>
            </a:r>
            <a:r>
              <a:rPr lang="en-US" sz="2400" dirty="0" err="1"/>
              <a:t>pengembangan</a:t>
            </a:r>
            <a:r>
              <a:rPr lang="en-US" sz="2400" dirty="0"/>
              <a:t> yang </a:t>
            </a:r>
            <a:r>
              <a:rPr lang="en-US" sz="2400" dirty="0" err="1"/>
              <a:t>ingin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38426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Mengembangkan</a:t>
            </a:r>
            <a:r>
              <a:rPr lang="en-US" b="1" dirty="0" smtClean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Memilih</a:t>
            </a:r>
            <a:r>
              <a:rPr lang="en-US" b="1" dirty="0"/>
              <a:t> Material </a:t>
            </a:r>
            <a:r>
              <a:rPr lang="en-US" b="1" dirty="0" err="1"/>
              <a:t>Instruksional</a:t>
            </a:r>
            <a:r>
              <a:rPr lang="en-US" b="1" dirty="0"/>
              <a:t> (Develop and Select Instructional Materials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635624"/>
            <a:ext cx="9905998" cy="4061011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nyata</a:t>
            </a:r>
            <a:r>
              <a:rPr lang="en-US" sz="2400" dirty="0"/>
              <a:t> yang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pengembang</a:t>
            </a:r>
            <a:r>
              <a:rPr lang="en-US" sz="2400" dirty="0"/>
              <a:t>. </a:t>
            </a:r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memilih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, yang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berupa</a:t>
            </a:r>
            <a:r>
              <a:rPr lang="en-US" sz="2400" dirty="0"/>
              <a:t> :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cetak</a:t>
            </a:r>
            <a:r>
              <a:rPr lang="en-US" sz="2400" dirty="0"/>
              <a:t>, manual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pebelajar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pembelajarn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media lain yang </a:t>
            </a:r>
            <a:r>
              <a:rPr lang="en-US" sz="2400" dirty="0" err="1"/>
              <a:t>dirancang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mendukung</a:t>
            </a:r>
            <a:r>
              <a:rPr lang="en-US" sz="2400" dirty="0"/>
              <a:t> </a:t>
            </a:r>
            <a:r>
              <a:rPr lang="en-US" sz="2400" dirty="0" err="1"/>
              <a:t>pencapaian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.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yang </a:t>
            </a:r>
            <a:r>
              <a:rPr lang="en-US" sz="2400" dirty="0" err="1"/>
              <a:t>dikembangkan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tipe</a:t>
            </a:r>
            <a:r>
              <a:rPr lang="en-US" sz="2400" dirty="0"/>
              <a:t>, </a:t>
            </a:r>
            <a:r>
              <a:rPr lang="en-US" sz="2400" dirty="0" err="1"/>
              <a:t>jenis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model </a:t>
            </a:r>
            <a:r>
              <a:rPr lang="en-US" sz="2400" dirty="0" err="1"/>
              <a:t>tertentu</a:t>
            </a:r>
            <a:r>
              <a:rPr lang="en-US" sz="2400" dirty="0"/>
              <a:t> </a:t>
            </a:r>
            <a:r>
              <a:rPr lang="en-US" sz="2400" dirty="0" err="1"/>
              <a:t>perlu</a:t>
            </a:r>
            <a:r>
              <a:rPr lang="en-US" sz="2400" dirty="0"/>
              <a:t>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argumen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alasan</a:t>
            </a:r>
            <a:r>
              <a:rPr lang="en-US" sz="2400" dirty="0"/>
              <a:t> </a:t>
            </a:r>
            <a:r>
              <a:rPr lang="en-US" sz="2400" dirty="0" err="1"/>
              <a:t>mengapa</a:t>
            </a:r>
            <a:r>
              <a:rPr lang="en-US" sz="2400" dirty="0"/>
              <a:t> </a:t>
            </a:r>
            <a:r>
              <a:rPr lang="en-US" sz="2400" dirty="0" err="1"/>
              <a:t>memilih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mengembangkan</a:t>
            </a:r>
            <a:r>
              <a:rPr lang="en-US" sz="2400" dirty="0"/>
              <a:t> </a:t>
            </a:r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tipe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model </a:t>
            </a:r>
            <a:r>
              <a:rPr lang="en-US" sz="2400" dirty="0" err="1"/>
              <a:t>tersebut</a:t>
            </a:r>
            <a:r>
              <a:rPr lang="en-US" sz="2400" dirty="0"/>
              <a:t>. </a:t>
            </a:r>
            <a:r>
              <a:rPr lang="en-US" sz="2400" dirty="0" err="1"/>
              <a:t>Alasan</a:t>
            </a:r>
            <a:r>
              <a:rPr lang="en-US" sz="2400" dirty="0"/>
              <a:t> </a:t>
            </a:r>
            <a:r>
              <a:rPr lang="en-US" sz="2400" dirty="0" err="1"/>
              <a:t>memilih</a:t>
            </a:r>
            <a:r>
              <a:rPr lang="en-US" sz="2400" dirty="0"/>
              <a:t> </a:t>
            </a:r>
            <a:r>
              <a:rPr lang="en-US" sz="2400" dirty="0" err="1"/>
              <a:t>tipe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model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dikemukakan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subbagian</a:t>
            </a:r>
            <a:r>
              <a:rPr lang="en-US" sz="2400" dirty="0"/>
              <a:t> model </a:t>
            </a:r>
            <a:r>
              <a:rPr lang="en-US" sz="2400" dirty="0" err="1"/>
              <a:t>pengembangan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87680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Merancang</a:t>
            </a:r>
            <a:r>
              <a:rPr lang="en-US" b="1" dirty="0" smtClean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Melakukan</a:t>
            </a:r>
            <a:r>
              <a:rPr lang="en-US" b="1" dirty="0"/>
              <a:t> </a:t>
            </a:r>
            <a:r>
              <a:rPr lang="en-US" b="1" dirty="0" err="1"/>
              <a:t>Evaluasi</a:t>
            </a:r>
            <a:r>
              <a:rPr lang="en-US" b="1" dirty="0"/>
              <a:t> </a:t>
            </a:r>
            <a:r>
              <a:rPr lang="en-US" b="1" dirty="0" err="1"/>
              <a:t>Formatif</a:t>
            </a:r>
            <a:r>
              <a:rPr lang="en-US" b="1" dirty="0"/>
              <a:t> (Design and Conduct Formative Evaluation of Instruction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Merancang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formatif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yang </a:t>
            </a:r>
            <a:r>
              <a:rPr lang="en-US" sz="2400" dirty="0" err="1"/>
              <a:t>dilaksanakan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pengembang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proses, </a:t>
            </a:r>
            <a:r>
              <a:rPr lang="en-US" sz="2400" dirty="0" err="1"/>
              <a:t>prosedur</a:t>
            </a:r>
            <a:r>
              <a:rPr lang="en-US" sz="2400" dirty="0"/>
              <a:t>, program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dikembangkan</a:t>
            </a:r>
            <a:r>
              <a:rPr lang="en-US" sz="2400" dirty="0"/>
              <a:t>. </a:t>
            </a:r>
            <a:r>
              <a:rPr lang="en-US" sz="2400" dirty="0" err="1"/>
              <a:t>Atau</a:t>
            </a:r>
            <a:r>
              <a:rPr lang="en-US" sz="2400" dirty="0"/>
              <a:t>,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formatif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proses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berlangsung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maksud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mendukung</a:t>
            </a:r>
            <a:r>
              <a:rPr lang="en-US" sz="2400" dirty="0"/>
              <a:t> proses </a:t>
            </a:r>
            <a:r>
              <a:rPr lang="en-US" sz="2400" dirty="0" err="1"/>
              <a:t>peningkatan</a:t>
            </a:r>
            <a:r>
              <a:rPr lang="en-US" sz="2400" dirty="0"/>
              <a:t> </a:t>
            </a:r>
            <a:r>
              <a:rPr lang="en-US" sz="2400" dirty="0" err="1"/>
              <a:t>efektivitas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4538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Merancang</a:t>
            </a:r>
            <a:r>
              <a:rPr lang="en-US" b="1" dirty="0" smtClean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Melakukan</a:t>
            </a:r>
            <a:r>
              <a:rPr lang="en-US" b="1" dirty="0"/>
              <a:t> </a:t>
            </a:r>
            <a:r>
              <a:rPr lang="en-US" b="1" dirty="0" err="1"/>
              <a:t>Evaluasi</a:t>
            </a:r>
            <a:r>
              <a:rPr lang="en-US" b="1" dirty="0"/>
              <a:t> </a:t>
            </a:r>
            <a:r>
              <a:rPr lang="en-US" b="1" dirty="0" err="1"/>
              <a:t>Formatif</a:t>
            </a:r>
            <a:r>
              <a:rPr lang="en-US" b="1" dirty="0"/>
              <a:t> (Design and Conduct Formative Evaluation of Instruction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, </a:t>
            </a:r>
            <a:r>
              <a:rPr lang="en-US" sz="2400" dirty="0" err="1"/>
              <a:t>pengembang</a:t>
            </a:r>
            <a:r>
              <a:rPr lang="en-US" sz="2400" dirty="0"/>
              <a:t>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Dick &amp; Carey </a:t>
            </a:r>
            <a:r>
              <a:rPr lang="en-US" sz="2400" dirty="0" err="1"/>
              <a:t>merekomendasikan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proses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formatif</a:t>
            </a:r>
            <a:r>
              <a:rPr lang="en-US" sz="2400" dirty="0"/>
              <a:t> yang </a:t>
            </a:r>
            <a:r>
              <a:rPr lang="en-US" sz="2400" dirty="0" err="1"/>
              <a:t>terdiri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tiga</a:t>
            </a:r>
            <a:r>
              <a:rPr lang="en-US" sz="2400" dirty="0"/>
              <a:t> </a:t>
            </a:r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smtClean="0"/>
              <a:t>:</a:t>
            </a:r>
          </a:p>
          <a:p>
            <a:pPr algn="just"/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coba</a:t>
            </a:r>
            <a:r>
              <a:rPr lang="en-US" sz="2400" dirty="0"/>
              <a:t> </a:t>
            </a:r>
            <a:r>
              <a:rPr lang="en-US" sz="2400" dirty="0" err="1"/>
              <a:t>prototipe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perorangan</a:t>
            </a:r>
            <a:r>
              <a:rPr lang="en-US" sz="2400" dirty="0"/>
              <a:t> (one-to-one trying out) ; </a:t>
            </a:r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coba</a:t>
            </a:r>
            <a:r>
              <a:rPr lang="en-US" sz="2400" dirty="0"/>
              <a:t> </a:t>
            </a:r>
            <a:r>
              <a:rPr lang="en-US" sz="2400" dirty="0" err="1"/>
              <a:t>perorangan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memperoleh</a:t>
            </a:r>
            <a:r>
              <a:rPr lang="en-US" sz="2400" dirty="0"/>
              <a:t> </a:t>
            </a:r>
            <a:r>
              <a:rPr lang="en-US" sz="2400" dirty="0" err="1"/>
              <a:t>masukan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rancangan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en-US" sz="2400" dirty="0"/>
              <a:t>. </a:t>
            </a:r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coba</a:t>
            </a:r>
            <a:r>
              <a:rPr lang="en-US" sz="2400" dirty="0"/>
              <a:t> </a:t>
            </a:r>
            <a:r>
              <a:rPr lang="en-US" sz="2400" dirty="0" err="1"/>
              <a:t>perorangan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subjek</a:t>
            </a:r>
            <a:r>
              <a:rPr lang="en-US" sz="2400" dirty="0"/>
              <a:t> 1-3 orang.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coba</a:t>
            </a:r>
            <a:r>
              <a:rPr lang="en-US" sz="2400" dirty="0"/>
              <a:t> </a:t>
            </a:r>
            <a:r>
              <a:rPr lang="en-US" sz="2400" dirty="0" err="1"/>
              <a:t>perorangan</a:t>
            </a:r>
            <a:r>
              <a:rPr lang="en-US" sz="2400" dirty="0"/>
              <a:t>, </a:t>
            </a:r>
            <a:r>
              <a:rPr lang="en-US" sz="2400" dirty="0" err="1"/>
              <a:t>produk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rancangan</a:t>
            </a:r>
            <a:r>
              <a:rPr lang="en-US" sz="2400" dirty="0"/>
              <a:t> </a:t>
            </a:r>
            <a:r>
              <a:rPr lang="en-US" sz="2400" dirty="0" err="1"/>
              <a:t>revisi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35687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Merancang</a:t>
            </a:r>
            <a:r>
              <a:rPr lang="en-US" b="1" dirty="0" smtClean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Melakukan</a:t>
            </a:r>
            <a:r>
              <a:rPr lang="en-US" b="1" dirty="0"/>
              <a:t> </a:t>
            </a:r>
            <a:r>
              <a:rPr lang="en-US" b="1" dirty="0" err="1"/>
              <a:t>Evaluasi</a:t>
            </a:r>
            <a:r>
              <a:rPr lang="en-US" b="1" dirty="0"/>
              <a:t> </a:t>
            </a:r>
            <a:r>
              <a:rPr lang="en-US" b="1" dirty="0" err="1"/>
              <a:t>Formatif</a:t>
            </a:r>
            <a:r>
              <a:rPr lang="en-US" b="1" dirty="0"/>
              <a:t> (Design and Conduct Formative Evaluation of Instruction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coba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kecil</a:t>
            </a:r>
            <a:r>
              <a:rPr lang="en-US" sz="2400" dirty="0"/>
              <a:t> (small group tryout). </a:t>
            </a:r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coba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melibatkan</a:t>
            </a:r>
            <a:r>
              <a:rPr lang="en-US" sz="2400" dirty="0"/>
              <a:t> </a:t>
            </a:r>
            <a:r>
              <a:rPr lang="en-US" sz="2400" dirty="0" err="1"/>
              <a:t>subjek</a:t>
            </a:r>
            <a:r>
              <a:rPr lang="en-US" sz="2400" dirty="0"/>
              <a:t> yang </a:t>
            </a:r>
            <a:r>
              <a:rPr lang="en-US" sz="2400" dirty="0" err="1"/>
              <a:t>terdiri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6-8 </a:t>
            </a:r>
            <a:r>
              <a:rPr lang="en-US" sz="2400" dirty="0" err="1"/>
              <a:t>subjek</a:t>
            </a:r>
            <a:r>
              <a:rPr lang="en-US" sz="2400" dirty="0"/>
              <a:t>.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coba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 </a:t>
            </a:r>
            <a:r>
              <a:rPr lang="en-US" sz="2400" dirty="0" err="1"/>
              <a:t>kecil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dipakai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revisi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rancangan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coba</a:t>
            </a:r>
            <a:r>
              <a:rPr lang="en-US" sz="2400" dirty="0"/>
              <a:t> </a:t>
            </a:r>
            <a:r>
              <a:rPr lang="en-US" sz="2400" dirty="0" err="1"/>
              <a:t>lapangan</a:t>
            </a:r>
            <a:r>
              <a:rPr lang="en-US" sz="2400" dirty="0"/>
              <a:t> (field tryout). </a:t>
            </a:r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coba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melibatkan</a:t>
            </a:r>
            <a:r>
              <a:rPr lang="en-US" sz="2400" dirty="0"/>
              <a:t> </a:t>
            </a:r>
            <a:r>
              <a:rPr lang="en-US" sz="2400" dirty="0" err="1"/>
              <a:t>subjek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yakni</a:t>
            </a:r>
            <a:r>
              <a:rPr lang="en-US" sz="2400" dirty="0"/>
              <a:t> </a:t>
            </a:r>
            <a:r>
              <a:rPr lang="en-US" sz="2400" dirty="0" err="1"/>
              <a:t>sekitar</a:t>
            </a:r>
            <a:r>
              <a:rPr lang="en-US" sz="2400" dirty="0"/>
              <a:t> 15-30 </a:t>
            </a:r>
            <a:r>
              <a:rPr lang="en-US" sz="2400" dirty="0" err="1"/>
              <a:t>subjek</a:t>
            </a:r>
            <a:r>
              <a:rPr lang="en-US" sz="2400" dirty="0"/>
              <a:t> (a whole class of learners).</a:t>
            </a:r>
          </a:p>
        </p:txBody>
      </p:sp>
    </p:spTree>
    <p:extLst>
      <p:ext uri="{BB962C8B-B14F-4D97-AF65-F5344CB8AC3E}">
        <p14:creationId xmlns:p14="http://schemas.microsoft.com/office/powerpoint/2010/main" val="2588965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Merancang</a:t>
            </a:r>
            <a:r>
              <a:rPr lang="en-US" b="1" dirty="0" smtClean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Melakukan</a:t>
            </a:r>
            <a:r>
              <a:rPr lang="en-US" b="1" dirty="0"/>
              <a:t> </a:t>
            </a:r>
            <a:r>
              <a:rPr lang="en-US" b="1" dirty="0" err="1"/>
              <a:t>Evaluasi</a:t>
            </a:r>
            <a:r>
              <a:rPr lang="en-US" b="1" dirty="0"/>
              <a:t> </a:t>
            </a:r>
            <a:r>
              <a:rPr lang="en-US" b="1" dirty="0" err="1"/>
              <a:t>Formatif</a:t>
            </a:r>
            <a:r>
              <a:rPr lang="en-US" b="1" dirty="0"/>
              <a:t> (Design and Conduct Formative Evaluation of Instruction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400" dirty="0" err="1"/>
              <a:t>Selama</a:t>
            </a:r>
            <a:r>
              <a:rPr lang="en-US" sz="2400" dirty="0"/>
              <a:t> </a:t>
            </a:r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coba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, </a:t>
            </a:r>
            <a:r>
              <a:rPr lang="en-US" sz="2400" dirty="0" err="1"/>
              <a:t>pengembang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observasi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wawancara</a:t>
            </a:r>
            <a:r>
              <a:rPr lang="en-US" sz="2400" dirty="0"/>
              <a:t>.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demikian</a:t>
            </a:r>
            <a:r>
              <a:rPr lang="en-US" sz="2400" dirty="0"/>
              <a:t>, </a:t>
            </a:r>
            <a:r>
              <a:rPr lang="en-US" sz="2400" dirty="0" err="1"/>
              <a:t>pengembang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pendekatan</a:t>
            </a:r>
            <a:r>
              <a:rPr lang="en-US" sz="2400" dirty="0"/>
              <a:t> </a:t>
            </a:r>
            <a:r>
              <a:rPr lang="en-US" sz="2400" dirty="0" err="1"/>
              <a:t>kualitatif</a:t>
            </a:r>
            <a:r>
              <a:rPr lang="en-US" sz="2400" dirty="0"/>
              <a:t> </a:t>
            </a:r>
            <a:r>
              <a:rPr lang="en-US" sz="2400" dirty="0" err="1"/>
              <a:t>disamping</a:t>
            </a:r>
            <a:r>
              <a:rPr lang="en-US" sz="2400" dirty="0"/>
              <a:t> data </a:t>
            </a:r>
            <a:r>
              <a:rPr lang="en-US" sz="2400" dirty="0" err="1"/>
              <a:t>kuantitatif</a:t>
            </a:r>
            <a:r>
              <a:rPr lang="en-US" sz="2400" dirty="0"/>
              <a:t> (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, </a:t>
            </a:r>
            <a:r>
              <a:rPr lang="en-US" sz="2400" dirty="0" err="1"/>
              <a:t>skala</a:t>
            </a:r>
            <a:r>
              <a:rPr lang="en-US" sz="2400" dirty="0"/>
              <a:t> </a:t>
            </a:r>
            <a:r>
              <a:rPr lang="en-US" sz="2400" dirty="0" err="1"/>
              <a:t>sikap</a:t>
            </a:r>
            <a:r>
              <a:rPr lang="en-US" sz="2400" dirty="0"/>
              <a:t>, </a:t>
            </a:r>
            <a:r>
              <a:rPr lang="en-US" sz="2400" dirty="0" err="1"/>
              <a:t>rubrik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sebagainya</a:t>
            </a:r>
            <a:r>
              <a:rPr lang="en-US" sz="2400" dirty="0"/>
              <a:t>).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validasi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langkah</a:t>
            </a:r>
            <a:r>
              <a:rPr lang="en-US" sz="2400" dirty="0"/>
              <a:t> 8 </a:t>
            </a:r>
            <a:r>
              <a:rPr lang="en-US" sz="2400" dirty="0" err="1"/>
              <a:t>inilah</a:t>
            </a:r>
            <a:r>
              <a:rPr lang="en-US" sz="2400" dirty="0"/>
              <a:t> yang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dipakai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revisi</a:t>
            </a:r>
            <a:r>
              <a:rPr lang="en-US" sz="2400" dirty="0"/>
              <a:t> di </a:t>
            </a:r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selanjutnya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0226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Melakukan</a:t>
            </a:r>
            <a:r>
              <a:rPr lang="en-US" b="1" dirty="0"/>
              <a:t> </a:t>
            </a:r>
            <a:r>
              <a:rPr lang="en-US" b="1" dirty="0" err="1"/>
              <a:t>Revisi</a:t>
            </a:r>
            <a:r>
              <a:rPr lang="en-US" b="1" dirty="0"/>
              <a:t> </a:t>
            </a:r>
            <a:r>
              <a:rPr lang="en-US" b="1" dirty="0" err="1"/>
              <a:t>Instruksional</a:t>
            </a:r>
            <a:r>
              <a:rPr lang="en-US" b="1" dirty="0"/>
              <a:t> (Revise Instruction).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666999"/>
            <a:ext cx="9905998" cy="3545542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/>
              <a:t>Revisi</a:t>
            </a:r>
            <a:r>
              <a:rPr lang="en-US" sz="2400" dirty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proses (</a:t>
            </a:r>
            <a:r>
              <a:rPr lang="en-US" sz="2400" dirty="0" err="1"/>
              <a:t>pembelajaran</a:t>
            </a:r>
            <a:r>
              <a:rPr lang="en-US" sz="2400" dirty="0"/>
              <a:t>), </a:t>
            </a:r>
            <a:r>
              <a:rPr lang="en-US" sz="2400" dirty="0" err="1"/>
              <a:t>prosedur</a:t>
            </a:r>
            <a:r>
              <a:rPr lang="en-US" sz="2400" dirty="0"/>
              <a:t>, program,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yang </a:t>
            </a:r>
            <a:r>
              <a:rPr lang="en-US" sz="2400" dirty="0" err="1"/>
              <a:t>dikaitkan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langkah-langkah</a:t>
            </a:r>
            <a:r>
              <a:rPr lang="en-US" sz="2400" dirty="0"/>
              <a:t> </a:t>
            </a:r>
            <a:r>
              <a:rPr lang="en-US" sz="2400" dirty="0" err="1"/>
              <a:t>sebelumnya</a:t>
            </a:r>
            <a:r>
              <a:rPr lang="en-US" sz="2400" dirty="0"/>
              <a:t>. </a:t>
            </a:r>
            <a:r>
              <a:rPr lang="en-US" sz="2400" dirty="0" err="1"/>
              <a:t>Revisi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tujuh</a:t>
            </a:r>
            <a:r>
              <a:rPr lang="en-US" sz="2400" dirty="0"/>
              <a:t> </a:t>
            </a:r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pertama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mulai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: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, </a:t>
            </a:r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, </a:t>
            </a:r>
            <a:r>
              <a:rPr lang="en-US" sz="2400" dirty="0" err="1"/>
              <a:t>perilaku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,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unjuk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performansi</a:t>
            </a:r>
            <a:r>
              <a:rPr lang="en-US" sz="2400" dirty="0"/>
              <a:t>, </a:t>
            </a:r>
            <a:r>
              <a:rPr lang="en-US" sz="2400" dirty="0" err="1"/>
              <a:t>butir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,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/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bahan-bahan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.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instruksional</a:t>
            </a:r>
            <a:r>
              <a:rPr lang="en-US" sz="2400" dirty="0"/>
              <a:t> </a:t>
            </a:r>
            <a:r>
              <a:rPr lang="en-US" sz="2400" dirty="0" err="1"/>
              <a:t>ditinjau</a:t>
            </a:r>
            <a:r>
              <a:rPr lang="en-US" sz="2400" dirty="0"/>
              <a:t> </a:t>
            </a:r>
            <a:r>
              <a:rPr lang="en-US" sz="2400" dirty="0" err="1"/>
              <a:t>kembali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akhirnya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pertimbangan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dimasukkan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revisi</a:t>
            </a:r>
            <a:r>
              <a:rPr lang="en-US" sz="2400" dirty="0"/>
              <a:t> </a:t>
            </a:r>
            <a:r>
              <a:rPr lang="en-US" sz="2400" dirty="0" err="1"/>
              <a:t>instruksional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membuatnya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alat</a:t>
            </a:r>
            <a:r>
              <a:rPr lang="en-US" sz="2400" dirty="0"/>
              <a:t> </a:t>
            </a:r>
            <a:r>
              <a:rPr lang="en-US" sz="2400" dirty="0" err="1"/>
              <a:t>instruksional</a:t>
            </a:r>
            <a:r>
              <a:rPr lang="en-US" sz="2400" dirty="0"/>
              <a:t>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efektif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3358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Merancang</a:t>
            </a:r>
            <a:r>
              <a:rPr lang="en-US" b="1" dirty="0" smtClean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Melaksanakan</a:t>
            </a:r>
            <a:r>
              <a:rPr lang="en-US" b="1" dirty="0"/>
              <a:t> </a:t>
            </a:r>
            <a:r>
              <a:rPr lang="en-US" b="1" dirty="0" err="1"/>
              <a:t>Evaluasi</a:t>
            </a:r>
            <a:r>
              <a:rPr lang="en-US" b="1" dirty="0"/>
              <a:t> </a:t>
            </a:r>
            <a:r>
              <a:rPr lang="en-US" b="1" dirty="0" err="1"/>
              <a:t>Sumatif</a:t>
            </a:r>
            <a:r>
              <a:rPr lang="en-US" b="1" dirty="0"/>
              <a:t> (Design and Conduct Summative Evaluation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666999"/>
            <a:ext cx="9905998" cy="3639672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/>
              <a:t>Hasil-hasil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tahap</a:t>
            </a:r>
            <a:r>
              <a:rPr lang="en-US" sz="2400" dirty="0"/>
              <a:t> </a:t>
            </a:r>
            <a:r>
              <a:rPr lang="en-US" sz="2400" dirty="0" err="1"/>
              <a:t>revisi</a:t>
            </a:r>
            <a:r>
              <a:rPr lang="en-US" sz="2400" dirty="0"/>
              <a:t> </a:t>
            </a:r>
            <a:r>
              <a:rPr lang="en-US" sz="2400" dirty="0" err="1"/>
              <a:t>instruksional</a:t>
            </a:r>
            <a:r>
              <a:rPr lang="en-US" sz="2400" dirty="0"/>
              <a:t> </a:t>
            </a:r>
            <a:r>
              <a:rPr lang="en-US" sz="2400" dirty="0" err="1"/>
              <a:t>dijadikan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menulis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yang </a:t>
            </a:r>
            <a:r>
              <a:rPr lang="en-US" sz="2400" dirty="0" err="1"/>
              <a:t>dibutuhkan</a:t>
            </a:r>
            <a:r>
              <a:rPr lang="en-US" sz="2400" dirty="0"/>
              <a:t>.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perangkat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selanjutnya</a:t>
            </a:r>
            <a:r>
              <a:rPr lang="en-US" sz="2400" dirty="0"/>
              <a:t> </a:t>
            </a:r>
            <a:r>
              <a:rPr lang="en-US" sz="2400" dirty="0" err="1"/>
              <a:t>divalidasi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diujicobakan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diimplementasikan</a:t>
            </a:r>
            <a:r>
              <a:rPr lang="en-US" sz="2400" dirty="0"/>
              <a:t> di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sumatif</a:t>
            </a:r>
            <a:r>
              <a:rPr lang="en-US" sz="2400" dirty="0"/>
              <a:t>.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, program </a:t>
            </a:r>
            <a:r>
              <a:rPr lang="en-US" sz="2400" dirty="0" err="1"/>
              <a:t>atau</a:t>
            </a:r>
            <a:r>
              <a:rPr lang="en-US" sz="2400" dirty="0"/>
              <a:t> proses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selesai</a:t>
            </a:r>
            <a:r>
              <a:rPr lang="en-US" sz="2400" dirty="0"/>
              <a:t> </a:t>
            </a:r>
            <a:r>
              <a:rPr lang="en-US" sz="2400" dirty="0" err="1"/>
              <a:t>dikembangkan</a:t>
            </a:r>
            <a:r>
              <a:rPr lang="en-US" sz="2400" dirty="0"/>
              <a:t>, </a:t>
            </a:r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berikutnya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sumatif</a:t>
            </a:r>
            <a:r>
              <a:rPr lang="en-US" sz="2400" dirty="0"/>
              <a:t>.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sumatif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dilaksanakan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menentukan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efektivitas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, program, </a:t>
            </a:r>
            <a:r>
              <a:rPr lang="en-US" sz="2400" dirty="0" err="1"/>
              <a:t>atau</a:t>
            </a:r>
            <a:r>
              <a:rPr lang="en-US" sz="2400" dirty="0"/>
              <a:t> proses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keseluruhan</a:t>
            </a:r>
            <a:r>
              <a:rPr lang="en-US" sz="2400" dirty="0"/>
              <a:t> </a:t>
            </a:r>
            <a:r>
              <a:rPr lang="en-US" sz="2400" dirty="0" err="1"/>
              <a:t>dibandingkan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program lain.</a:t>
            </a:r>
          </a:p>
        </p:txBody>
      </p:sp>
    </p:spTree>
    <p:extLst>
      <p:ext uri="{BB962C8B-B14F-4D97-AF65-F5344CB8AC3E}">
        <p14:creationId xmlns:p14="http://schemas.microsoft.com/office/powerpoint/2010/main" val="2037256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err="1" smtClean="0"/>
              <a:t>Merancang</a:t>
            </a:r>
            <a:r>
              <a:rPr lang="en-US" b="1" dirty="0" smtClean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Melaksanakan</a:t>
            </a:r>
            <a:r>
              <a:rPr lang="en-US" b="1" dirty="0"/>
              <a:t> </a:t>
            </a:r>
            <a:r>
              <a:rPr lang="en-US" b="1" dirty="0" err="1"/>
              <a:t>Evaluasi</a:t>
            </a:r>
            <a:r>
              <a:rPr lang="en-US" b="1" dirty="0"/>
              <a:t> </a:t>
            </a:r>
            <a:r>
              <a:rPr lang="en-US" b="1" dirty="0" err="1"/>
              <a:t>Sumatif</a:t>
            </a:r>
            <a:r>
              <a:rPr lang="en-US" b="1" dirty="0"/>
              <a:t> (Design and Conduct Summative Evaluation</a:t>
            </a:r>
            <a:r>
              <a:rPr lang="en-US" b="1" dirty="0" smtClean="0"/>
              <a:t>).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666999"/>
            <a:ext cx="9905998" cy="3639672"/>
          </a:xfrm>
        </p:spPr>
        <p:txBody>
          <a:bodyPr>
            <a:noAutofit/>
          </a:bodyPr>
          <a:lstStyle/>
          <a:p>
            <a:pPr algn="just"/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keperluan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peneliti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kesembilan</a:t>
            </a:r>
            <a:r>
              <a:rPr lang="en-US" sz="2400" dirty="0"/>
              <a:t>, </a:t>
            </a:r>
            <a:r>
              <a:rPr lang="en-US" sz="2400" dirty="0" err="1"/>
              <a:t>yakni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formatif</a:t>
            </a:r>
            <a:r>
              <a:rPr lang="en-US" sz="2400" dirty="0"/>
              <a:t> di </a:t>
            </a:r>
            <a:r>
              <a:rPr lang="en-US" sz="2400" dirty="0" err="1"/>
              <a:t>mana</a:t>
            </a:r>
            <a:r>
              <a:rPr lang="en-US" sz="2400" dirty="0"/>
              <a:t> </a:t>
            </a:r>
            <a:r>
              <a:rPr lang="en-US" sz="2400" dirty="0" err="1"/>
              <a:t>rancangan</a:t>
            </a:r>
            <a:r>
              <a:rPr lang="en-US" sz="2400" dirty="0"/>
              <a:t>, proses, </a:t>
            </a:r>
            <a:r>
              <a:rPr lang="en-US" sz="2400" dirty="0" err="1"/>
              <a:t>atau</a:t>
            </a:r>
            <a:r>
              <a:rPr lang="en-US" sz="2400" dirty="0"/>
              <a:t> program </a:t>
            </a:r>
            <a:r>
              <a:rPr lang="en-US" sz="2400" dirty="0" err="1"/>
              <a:t>sudah</a:t>
            </a:r>
            <a:r>
              <a:rPr lang="en-US" sz="2400" dirty="0"/>
              <a:t>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selesai</a:t>
            </a:r>
            <a:r>
              <a:rPr lang="en-US" sz="2400" dirty="0"/>
              <a:t>. Akan </a:t>
            </a:r>
            <a:r>
              <a:rPr lang="en-US" sz="2400" dirty="0" err="1"/>
              <a:t>tetapi</a:t>
            </a:r>
            <a:r>
              <a:rPr lang="en-US" sz="2400" dirty="0"/>
              <a:t>,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keperluan</a:t>
            </a:r>
            <a:r>
              <a:rPr lang="en-US" sz="2400" dirty="0"/>
              <a:t> </a:t>
            </a:r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efektivitas</a:t>
            </a:r>
            <a:r>
              <a:rPr lang="en-US" sz="2400" dirty="0"/>
              <a:t> </a:t>
            </a:r>
            <a:r>
              <a:rPr lang="en-US" sz="2400" dirty="0" err="1"/>
              <a:t>rancangan</a:t>
            </a:r>
            <a:r>
              <a:rPr lang="en-US" sz="2400" dirty="0"/>
              <a:t>, proses, </a:t>
            </a:r>
            <a:r>
              <a:rPr lang="en-US" sz="2400" dirty="0" err="1"/>
              <a:t>dan</a:t>
            </a:r>
            <a:r>
              <a:rPr lang="en-US" sz="2400" dirty="0"/>
              <a:t> program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menyeluruh</a:t>
            </a:r>
            <a:r>
              <a:rPr lang="en-US" sz="2400" dirty="0"/>
              <a:t> </a:t>
            </a:r>
            <a:r>
              <a:rPr lang="en-US" sz="2400" dirty="0" err="1"/>
              <a:t>diperlukan</a:t>
            </a:r>
            <a:r>
              <a:rPr lang="en-US" sz="2400" dirty="0"/>
              <a:t> </a:t>
            </a:r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evaluasi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eksternal</a:t>
            </a:r>
            <a:r>
              <a:rPr lang="en-US" sz="2400" dirty="0"/>
              <a:t>.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demikian</a:t>
            </a:r>
            <a:r>
              <a:rPr lang="en-US" sz="2400" dirty="0"/>
              <a:t>, </a:t>
            </a:r>
            <a:r>
              <a:rPr lang="en-US" sz="2400" dirty="0" err="1"/>
              <a:t>diperoleh</a:t>
            </a:r>
            <a:r>
              <a:rPr lang="en-US" sz="2400" dirty="0"/>
              <a:t> </a:t>
            </a:r>
            <a:r>
              <a:rPr lang="en-US" sz="2400" dirty="0" err="1"/>
              <a:t>tingkat</a:t>
            </a:r>
            <a:r>
              <a:rPr lang="en-US" sz="2400" dirty="0"/>
              <a:t> </a:t>
            </a:r>
            <a:r>
              <a:rPr lang="en-US" sz="2400" dirty="0" err="1"/>
              <a:t>efisiensi</a:t>
            </a:r>
            <a:r>
              <a:rPr lang="en-US" sz="2400" dirty="0"/>
              <a:t>, </a:t>
            </a:r>
            <a:r>
              <a:rPr lang="en-US" sz="2400" dirty="0" err="1"/>
              <a:t>efektiviras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tarik</a:t>
            </a:r>
            <a:r>
              <a:rPr lang="en-US" sz="2400" dirty="0"/>
              <a:t> </a:t>
            </a:r>
            <a:r>
              <a:rPr lang="en-US" sz="2400" dirty="0" err="1"/>
              <a:t>rancangan</a:t>
            </a:r>
            <a:r>
              <a:rPr lang="en-US" sz="2400" dirty="0"/>
              <a:t>, proses </a:t>
            </a:r>
            <a:r>
              <a:rPr lang="en-US" sz="2400" dirty="0" err="1"/>
              <a:t>dan</a:t>
            </a:r>
            <a:r>
              <a:rPr lang="en-US" sz="2400" dirty="0"/>
              <a:t> program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menyeluru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7268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2437" y="2330823"/>
            <a:ext cx="9905998" cy="1905000"/>
          </a:xfrm>
        </p:spPr>
        <p:txBody>
          <a:bodyPr/>
          <a:lstStyle/>
          <a:p>
            <a:pPr algn="ctr"/>
            <a:r>
              <a:rPr lang="nn-NO" b="1" dirty="0"/>
              <a:t>Kekurangan dan Kelebihan Penelitian Pengembangan Dick Carey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33888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Kelebihan</a:t>
            </a:r>
            <a:r>
              <a:rPr lang="en-US" b="1" dirty="0"/>
              <a:t> Model Dick Carey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259107"/>
            <a:ext cx="9905998" cy="4397188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Setiap </a:t>
            </a:r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jelas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diikuti</a:t>
            </a:r>
            <a:r>
              <a:rPr lang="en-US" sz="2400" dirty="0"/>
              <a:t>. </a:t>
            </a:r>
            <a:r>
              <a:rPr lang="en-US" sz="2400" dirty="0" err="1"/>
              <a:t>Tahapan-tahapan</a:t>
            </a:r>
            <a:r>
              <a:rPr lang="en-US" sz="2400" dirty="0"/>
              <a:t>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tahapan</a:t>
            </a:r>
            <a:r>
              <a:rPr lang="en-US" sz="2400" dirty="0"/>
              <a:t> </a:t>
            </a:r>
            <a:r>
              <a:rPr lang="en-US" sz="2400" dirty="0" err="1"/>
              <a:t>logis</a:t>
            </a:r>
            <a:r>
              <a:rPr lang="en-US" sz="2400" dirty="0"/>
              <a:t> </a:t>
            </a:r>
            <a:r>
              <a:rPr lang="en-US" sz="2400" dirty="0" err="1"/>
              <a:t>sederhana</a:t>
            </a:r>
            <a:r>
              <a:rPr lang="en-US" sz="2400" dirty="0"/>
              <a:t>, </a:t>
            </a:r>
            <a:r>
              <a:rPr lang="en-US" sz="2400" dirty="0" err="1"/>
              <a:t>artinya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berpikir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kebanyakan</a:t>
            </a:r>
            <a:r>
              <a:rPr lang="en-US" sz="2400" dirty="0"/>
              <a:t> orang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program.</a:t>
            </a:r>
          </a:p>
          <a:p>
            <a:pPr algn="just"/>
            <a:r>
              <a:rPr lang="en-US" sz="2400" dirty="0" err="1"/>
              <a:t>Teratur</a:t>
            </a:r>
            <a:r>
              <a:rPr lang="en-US" sz="2400" dirty="0"/>
              <a:t>, </a:t>
            </a:r>
            <a:r>
              <a:rPr lang="en-US" sz="2400" dirty="0" err="1"/>
              <a:t>efektif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efisien.Langkah-langkah</a:t>
            </a:r>
            <a:r>
              <a:rPr lang="en-US" sz="2400" dirty="0"/>
              <a:t> yang </a:t>
            </a:r>
            <a:r>
              <a:rPr lang="en-US" sz="2400" dirty="0" err="1"/>
              <a:t>dijelaskan</a:t>
            </a:r>
            <a:r>
              <a:rPr lang="en-US" sz="2400" dirty="0"/>
              <a:t> </a:t>
            </a:r>
            <a:r>
              <a:rPr lang="en-US" sz="2400" dirty="0" err="1"/>
              <a:t>tiap</a:t>
            </a:r>
            <a:r>
              <a:rPr lang="en-US" sz="2400" dirty="0"/>
              <a:t> </a:t>
            </a:r>
            <a:r>
              <a:rPr lang="en-US" sz="2400" dirty="0" err="1"/>
              <a:t>tahap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menghindarkan</a:t>
            </a:r>
            <a:r>
              <a:rPr lang="en-US" sz="2400" dirty="0"/>
              <a:t> </a:t>
            </a:r>
            <a:r>
              <a:rPr lang="en-US" sz="2400" dirty="0" err="1"/>
              <a:t>desainer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multitafsir</a:t>
            </a:r>
            <a:r>
              <a:rPr lang="en-US" sz="2400" dirty="0"/>
              <a:t>,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desainer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melewati</a:t>
            </a:r>
            <a:r>
              <a:rPr lang="en-US" sz="2400" dirty="0"/>
              <a:t> </a:t>
            </a:r>
            <a:r>
              <a:rPr lang="en-US" sz="2400" dirty="0" err="1"/>
              <a:t>urutan</a:t>
            </a:r>
            <a:r>
              <a:rPr lang="en-US" sz="2400" dirty="0"/>
              <a:t> yang </a:t>
            </a:r>
            <a:r>
              <a:rPr lang="en-US" sz="2400" dirty="0" err="1"/>
              <a:t>sama</a:t>
            </a:r>
            <a:r>
              <a:rPr lang="en-US" sz="2400" dirty="0"/>
              <a:t>. </a:t>
            </a:r>
            <a:r>
              <a:rPr lang="en-US" sz="2400" dirty="0" err="1"/>
              <a:t>Bandingkan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model </a:t>
            </a:r>
            <a:r>
              <a:rPr lang="en-US" sz="2400" dirty="0" err="1"/>
              <a:t>sirkular</a:t>
            </a:r>
            <a:r>
              <a:rPr lang="en-US" sz="2400" dirty="0"/>
              <a:t>, yang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desainer</a:t>
            </a:r>
            <a:r>
              <a:rPr lang="en-US" sz="2400" dirty="0"/>
              <a:t> </a:t>
            </a:r>
            <a:r>
              <a:rPr lang="en-US" sz="2400" dirty="0" err="1"/>
              <a:t>memilih</a:t>
            </a:r>
            <a:r>
              <a:rPr lang="en-US" sz="2400" dirty="0"/>
              <a:t> </a:t>
            </a:r>
            <a:r>
              <a:rPr lang="en-US" sz="2400" dirty="0" err="1"/>
              <a:t>langkah</a:t>
            </a:r>
            <a:r>
              <a:rPr lang="en-US" sz="2400" dirty="0"/>
              <a:t> yang </a:t>
            </a:r>
            <a:r>
              <a:rPr lang="en-US" sz="2400" dirty="0" err="1"/>
              <a:t>mungkin</a:t>
            </a:r>
            <a:r>
              <a:rPr lang="en-US" sz="2400" dirty="0"/>
              <a:t>. </a:t>
            </a:r>
            <a:r>
              <a:rPr lang="en-US" sz="2400" dirty="0" err="1"/>
              <a:t>Selain</a:t>
            </a:r>
            <a:r>
              <a:rPr lang="en-US" sz="2400" dirty="0"/>
              <a:t> </a:t>
            </a:r>
            <a:r>
              <a:rPr lang="en-US" sz="2400" dirty="0" err="1"/>
              <a:t>itu</a:t>
            </a:r>
            <a:r>
              <a:rPr lang="en-US" sz="2400" dirty="0"/>
              <a:t>,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terperinci</a:t>
            </a:r>
            <a:r>
              <a:rPr lang="en-US" sz="2400" dirty="0"/>
              <a:t> </a:t>
            </a:r>
            <a:r>
              <a:rPr lang="en-US" sz="2400" dirty="0" err="1"/>
              <a:t>urutannya</a:t>
            </a:r>
            <a:r>
              <a:rPr lang="en-US" sz="2400" dirty="0"/>
              <a:t>,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, </a:t>
            </a:r>
            <a:r>
              <a:rPr lang="en-US" sz="2400" dirty="0" err="1"/>
              <a:t>jelas</a:t>
            </a:r>
            <a:r>
              <a:rPr lang="en-US" sz="2400" dirty="0"/>
              <a:t>,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efektif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8088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Kelebihan</a:t>
            </a:r>
            <a:r>
              <a:rPr lang="en-US" b="1" dirty="0"/>
              <a:t> Model Dick Carey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259107"/>
            <a:ext cx="9905998" cy="4397188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Walaupun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tahapan</a:t>
            </a:r>
            <a:r>
              <a:rPr lang="en-US" sz="2400" dirty="0"/>
              <a:t>,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tahapan</a:t>
            </a:r>
            <a:r>
              <a:rPr lang="en-US" sz="2400" dirty="0"/>
              <a:t> </a:t>
            </a:r>
            <a:r>
              <a:rPr lang="en-US" sz="2400" dirty="0" err="1"/>
              <a:t>prosedur</a:t>
            </a:r>
            <a:r>
              <a:rPr lang="en-US" sz="2400" dirty="0"/>
              <a:t>,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tetapi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masih</a:t>
            </a:r>
            <a:r>
              <a:rPr lang="en-US" sz="2400" dirty="0"/>
              <a:t>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ruang</a:t>
            </a:r>
            <a:r>
              <a:rPr lang="en-US" sz="2400" dirty="0"/>
              <a:t> </a:t>
            </a:r>
            <a:r>
              <a:rPr lang="en-US" sz="2400" dirty="0" err="1"/>
              <a:t>perbaikan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langkah</a:t>
            </a:r>
            <a:r>
              <a:rPr lang="en-US" sz="2400" dirty="0"/>
              <a:t> ke-9. </a:t>
            </a:r>
            <a:r>
              <a:rPr lang="en-US" sz="2400" dirty="0" err="1"/>
              <a:t>Adanya</a:t>
            </a:r>
            <a:r>
              <a:rPr lang="en-US" sz="2400" dirty="0"/>
              <a:t> </a:t>
            </a:r>
            <a:r>
              <a:rPr lang="en-US" sz="2400" dirty="0" err="1"/>
              <a:t>revisi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, </a:t>
            </a:r>
            <a:r>
              <a:rPr lang="en-US" sz="2400" dirty="0" err="1"/>
              <a:t>memungkinkan</a:t>
            </a:r>
            <a:r>
              <a:rPr lang="en-US" sz="2400" dirty="0"/>
              <a:t> </a:t>
            </a:r>
            <a:r>
              <a:rPr lang="en-US" sz="2400" dirty="0" err="1"/>
              <a:t>perbaikan</a:t>
            </a:r>
            <a:r>
              <a:rPr lang="en-US" sz="2400" dirty="0"/>
              <a:t>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</a:t>
            </a:r>
            <a:r>
              <a:rPr lang="en-US" sz="2400" dirty="0" err="1"/>
              <a:t>kesalahan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segera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analisis</a:t>
            </a:r>
            <a:r>
              <a:rPr lang="en-US" sz="2400" dirty="0"/>
              <a:t> </a:t>
            </a:r>
            <a:r>
              <a:rPr lang="en-US" sz="2400" dirty="0" err="1"/>
              <a:t>instruksional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, </a:t>
            </a:r>
            <a:r>
              <a:rPr lang="en-US" sz="2400" dirty="0" err="1"/>
              <a:t>sebelum</a:t>
            </a:r>
            <a:r>
              <a:rPr lang="en-US" sz="2400" dirty="0"/>
              <a:t> </a:t>
            </a:r>
            <a:r>
              <a:rPr lang="en-US" sz="2400" dirty="0" err="1"/>
              <a:t>kesalahan</a:t>
            </a:r>
            <a:r>
              <a:rPr lang="en-US" sz="2400" dirty="0"/>
              <a:t> </a:t>
            </a:r>
            <a:r>
              <a:rPr lang="en-US" sz="2400" dirty="0" err="1"/>
              <a:t>didalamnya</a:t>
            </a:r>
            <a:r>
              <a:rPr lang="en-US" sz="2400" dirty="0"/>
              <a:t> </a:t>
            </a:r>
            <a:r>
              <a:rPr lang="en-US" sz="2400" dirty="0" err="1"/>
              <a:t>ikut</a:t>
            </a:r>
            <a:r>
              <a:rPr lang="en-US" sz="2400" dirty="0"/>
              <a:t> </a:t>
            </a:r>
            <a:r>
              <a:rPr lang="en-US" sz="2400" dirty="0" err="1"/>
              <a:t>mempengaruhi</a:t>
            </a:r>
            <a:r>
              <a:rPr lang="en-US" sz="2400" dirty="0"/>
              <a:t> </a:t>
            </a:r>
            <a:r>
              <a:rPr lang="en-US" sz="2400" dirty="0" err="1"/>
              <a:t>kesalahan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setelahnya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/>
              <a:t>Model Dick and Carey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design </a:t>
            </a:r>
            <a:r>
              <a:rPr lang="en-US" sz="2400" dirty="0" err="1"/>
              <a:t>pembelajaran</a:t>
            </a:r>
            <a:r>
              <a:rPr lang="en-US" sz="2400" dirty="0"/>
              <a:t>, </a:t>
            </a:r>
            <a:r>
              <a:rPr lang="en-US" sz="2400" dirty="0" err="1"/>
              <a:t>bahkan</a:t>
            </a:r>
            <a:r>
              <a:rPr lang="en-US" sz="2400" dirty="0"/>
              <a:t> Gall </a:t>
            </a:r>
            <a:r>
              <a:rPr lang="en-US" sz="2400" dirty="0" err="1"/>
              <a:t>menyebutkan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tak</a:t>
            </a:r>
            <a:r>
              <a:rPr lang="en-US" sz="2400" dirty="0"/>
              <a:t> </a:t>
            </a:r>
            <a:r>
              <a:rPr lang="en-US" sz="2400" dirty="0" err="1"/>
              <a:t>hanya</a:t>
            </a:r>
            <a:r>
              <a:rPr lang="en-US" sz="2400" dirty="0"/>
              <a:t> </a:t>
            </a:r>
            <a:r>
              <a:rPr lang="en-US" sz="2400" dirty="0" err="1"/>
              <a:t>cocok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design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namun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umum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372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259977"/>
            <a:ext cx="9905998" cy="1313329"/>
          </a:xfrm>
        </p:spPr>
        <p:txBody>
          <a:bodyPr/>
          <a:lstStyle/>
          <a:p>
            <a:pPr algn="ctr"/>
            <a:r>
              <a:rPr lang="en-US" b="1" dirty="0" err="1"/>
              <a:t>Kelebihan</a:t>
            </a:r>
            <a:r>
              <a:rPr lang="en-US" b="1" dirty="0"/>
              <a:t> Model Dick Carey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42247"/>
            <a:ext cx="9905998" cy="4921623"/>
          </a:xfrm>
        </p:spPr>
        <p:txBody>
          <a:bodyPr>
            <a:noAutofit/>
          </a:bodyPr>
          <a:lstStyle/>
          <a:p>
            <a:pPr algn="just"/>
            <a:r>
              <a:rPr lang="en-US" sz="2400" dirty="0"/>
              <a:t>Model Dick and Carey </a:t>
            </a:r>
            <a:r>
              <a:rPr lang="en-US" sz="2400" dirty="0" err="1"/>
              <a:t>diacu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model </a:t>
            </a:r>
            <a:r>
              <a:rPr lang="en-US" sz="2400" dirty="0" err="1"/>
              <a:t>teoretis</a:t>
            </a:r>
            <a:r>
              <a:rPr lang="en-US" sz="2400" dirty="0"/>
              <a:t> </a:t>
            </a:r>
            <a:r>
              <a:rPr lang="en-US" sz="2400" dirty="0" err="1"/>
              <a:t>mandiri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ranah</a:t>
            </a:r>
            <a:r>
              <a:rPr lang="en-US" sz="2400" dirty="0"/>
              <a:t> </a:t>
            </a:r>
            <a:r>
              <a:rPr lang="en-US" sz="2400" dirty="0" err="1"/>
              <a:t>disiplin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salah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model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Research and Development (R&amp;D).</a:t>
            </a:r>
          </a:p>
          <a:p>
            <a:pPr algn="just"/>
            <a:r>
              <a:rPr lang="en-US" sz="2400" dirty="0"/>
              <a:t>Model Dick and Carey </a:t>
            </a:r>
            <a:r>
              <a:rPr lang="en-US" sz="2400" dirty="0" err="1"/>
              <a:t>relatif</a:t>
            </a:r>
            <a:r>
              <a:rPr lang="en-US" sz="2400" dirty="0"/>
              <a:t> </a:t>
            </a:r>
            <a:r>
              <a:rPr lang="en-US" sz="2400" dirty="0" err="1"/>
              <a:t>sederhana</a:t>
            </a:r>
            <a:r>
              <a:rPr lang="en-US" sz="2400" dirty="0"/>
              <a:t>, </a:t>
            </a:r>
            <a:r>
              <a:rPr lang="en-US" sz="2400" dirty="0" err="1"/>
              <a:t>namun</a:t>
            </a:r>
            <a:r>
              <a:rPr lang="en-US" sz="2400" dirty="0"/>
              <a:t> </a:t>
            </a:r>
            <a:r>
              <a:rPr lang="en-US" sz="2400" dirty="0" err="1"/>
              <a:t>tahapan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yang </a:t>
            </a:r>
            <a:r>
              <a:rPr lang="en-US" sz="2400" dirty="0" err="1"/>
              <a:t>dikembangkan</a:t>
            </a:r>
            <a:r>
              <a:rPr lang="en-US" sz="2400" dirty="0"/>
              <a:t> </a:t>
            </a:r>
            <a:r>
              <a:rPr lang="en-US" sz="2400" dirty="0" err="1"/>
              <a:t>rinci</a:t>
            </a:r>
            <a:endParaRPr lang="en-US" sz="2400" dirty="0"/>
          </a:p>
          <a:p>
            <a:pPr algn="just"/>
            <a:r>
              <a:rPr lang="en-US" sz="2400" dirty="0"/>
              <a:t>Setiap </a:t>
            </a:r>
            <a:r>
              <a:rPr lang="en-US" sz="2400" dirty="0" err="1"/>
              <a:t>langkah</a:t>
            </a:r>
            <a:r>
              <a:rPr lang="en-US" sz="2400" dirty="0"/>
              <a:t> model Dick and Carey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prosedur</a:t>
            </a:r>
            <a:r>
              <a:rPr lang="en-US" sz="2400" dirty="0"/>
              <a:t> yang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sistematis</a:t>
            </a:r>
            <a:r>
              <a:rPr lang="en-US" sz="2400" dirty="0"/>
              <a:t> </a:t>
            </a: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dibandingkan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model-model instructional </a:t>
            </a:r>
            <a:r>
              <a:rPr lang="en-US" sz="2400" dirty="0" err="1"/>
              <a:t>lainnya</a:t>
            </a:r>
            <a:r>
              <a:rPr lang="en-US" sz="2400" dirty="0"/>
              <a:t>. </a:t>
            </a:r>
            <a:r>
              <a:rPr lang="en-US" sz="2400" dirty="0" err="1"/>
              <a:t>Mulai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tahap</a:t>
            </a:r>
            <a:r>
              <a:rPr lang="en-US" sz="2400" dirty="0"/>
              <a:t> </a:t>
            </a:r>
            <a:r>
              <a:rPr lang="en-US" sz="2400" dirty="0" err="1"/>
              <a:t>awal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sampai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desiminasi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yang </a:t>
            </a:r>
            <a:r>
              <a:rPr lang="en-US" sz="2400" dirty="0" err="1"/>
              <a:t>dikembangkan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proses </a:t>
            </a:r>
            <a:r>
              <a:rPr lang="en-US" sz="2400" dirty="0" err="1"/>
              <a:t>perbaikan</a:t>
            </a:r>
            <a:r>
              <a:rPr lang="en-US" sz="2400" dirty="0"/>
              <a:t> yang </a:t>
            </a:r>
            <a:r>
              <a:rPr lang="en-US" sz="2400" dirty="0" err="1"/>
              <a:t>berlangsung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terus-menerus</a:t>
            </a:r>
            <a:r>
              <a:rPr lang="en-US" sz="2400" dirty="0"/>
              <a:t> </a:t>
            </a:r>
            <a:r>
              <a:rPr lang="en-US" sz="2400" dirty="0" err="1"/>
              <a:t>hingga</a:t>
            </a:r>
            <a:r>
              <a:rPr lang="en-US" sz="2400" dirty="0"/>
              <a:t> target (</a:t>
            </a:r>
            <a:r>
              <a:rPr lang="en-US" sz="2400" dirty="0" err="1"/>
              <a:t>standar</a:t>
            </a:r>
            <a:r>
              <a:rPr lang="en-US" sz="2400" dirty="0"/>
              <a:t> </a:t>
            </a:r>
            <a:r>
              <a:rPr lang="en-US" sz="2400" dirty="0" err="1"/>
              <a:t>kualitas</a:t>
            </a:r>
            <a:r>
              <a:rPr lang="en-US" sz="2400" dirty="0"/>
              <a:t>) </a:t>
            </a:r>
            <a:r>
              <a:rPr lang="en-US" sz="2400" dirty="0" err="1"/>
              <a:t>produk</a:t>
            </a:r>
            <a:r>
              <a:rPr lang="en-US" sz="2400" dirty="0"/>
              <a:t> yang </a:t>
            </a:r>
            <a:r>
              <a:rPr lang="en-US" sz="2400" dirty="0" err="1"/>
              <a:t>dikembangkan</a:t>
            </a:r>
            <a:r>
              <a:rPr lang="en-US" sz="2400" dirty="0"/>
              <a:t> </a:t>
            </a:r>
            <a:r>
              <a:rPr lang="en-US" sz="2400" dirty="0" err="1"/>
              <a:t>tercapai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</a:t>
            </a:r>
            <a:r>
              <a:rPr lang="en-US" sz="2400" dirty="0" err="1"/>
              <a:t>efektif</a:t>
            </a:r>
            <a:r>
              <a:rPr lang="en-US" sz="2400" dirty="0"/>
              <a:t>, </a:t>
            </a:r>
            <a:r>
              <a:rPr lang="en-US" sz="2400" dirty="0" err="1"/>
              <a:t>efisien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berkualitas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5644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Kelemahan</a:t>
            </a:r>
            <a:r>
              <a:rPr lang="en-US" b="1" dirty="0"/>
              <a:t> Model Dick Carey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dirty="0"/>
              <a:t>Desain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prosedural</a:t>
            </a:r>
            <a:r>
              <a:rPr lang="en-US" sz="2400" dirty="0"/>
              <a:t>, </a:t>
            </a:r>
            <a:r>
              <a:rPr lang="en-US" sz="2400" dirty="0" err="1"/>
              <a:t>artinya</a:t>
            </a:r>
            <a:r>
              <a:rPr lang="en-US" sz="2400" dirty="0"/>
              <a:t> </a:t>
            </a:r>
            <a:r>
              <a:rPr lang="en-US" sz="2400" dirty="0" err="1"/>
              <a:t>desainer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melewati</a:t>
            </a:r>
            <a:r>
              <a:rPr lang="en-US" sz="2400" dirty="0"/>
              <a:t> </a:t>
            </a:r>
            <a:r>
              <a:rPr lang="en-US" sz="2400" dirty="0" err="1"/>
              <a:t>tahapan-tahapan</a:t>
            </a:r>
            <a:r>
              <a:rPr lang="en-US" sz="2400" dirty="0"/>
              <a:t> yang </a:t>
            </a:r>
            <a:r>
              <a:rPr lang="en-US" sz="2400" dirty="0" err="1"/>
              <a:t>ditentukan</a:t>
            </a:r>
            <a:r>
              <a:rPr lang="en-US" sz="2400" dirty="0"/>
              <a:t>, </a:t>
            </a:r>
            <a:r>
              <a:rPr lang="en-US" sz="2400" dirty="0" err="1"/>
              <a:t>sehingga</a:t>
            </a:r>
            <a:r>
              <a:rPr lang="en-US" sz="2400" dirty="0"/>
              <a:t> model </a:t>
            </a:r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Dick </a:t>
            </a:r>
            <a:r>
              <a:rPr lang="en-US" sz="2400" dirty="0" err="1"/>
              <a:t>dan</a:t>
            </a:r>
            <a:r>
              <a:rPr lang="en-US" sz="2400" dirty="0"/>
              <a:t> Carey </a:t>
            </a:r>
            <a:r>
              <a:rPr lang="en-US" sz="2400" dirty="0" err="1"/>
              <a:t>terkesan</a:t>
            </a:r>
            <a:r>
              <a:rPr lang="en-US" sz="2400" dirty="0"/>
              <a:t> </a:t>
            </a:r>
            <a:r>
              <a:rPr lang="en-US" sz="2400" dirty="0" err="1"/>
              <a:t>kaku</a:t>
            </a:r>
            <a:r>
              <a:rPr lang="en-US" sz="2400" dirty="0"/>
              <a:t>,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langkah</a:t>
            </a:r>
            <a:r>
              <a:rPr lang="en-US" sz="2400" dirty="0"/>
              <a:t> </a:t>
            </a:r>
            <a:r>
              <a:rPr lang="en-US" sz="2400" dirty="0" err="1"/>
              <a:t>telah</a:t>
            </a:r>
            <a:r>
              <a:rPr lang="en-US" sz="2400" dirty="0"/>
              <a:t> di </a:t>
            </a:r>
            <a:r>
              <a:rPr lang="en-US" sz="2400" dirty="0" err="1"/>
              <a:t>tentukan</a:t>
            </a:r>
            <a:endParaRPr lang="en-US" sz="2400" dirty="0"/>
          </a:p>
          <a:p>
            <a:pPr algn="just"/>
            <a:r>
              <a:rPr lang="en-US" sz="2400" dirty="0"/>
              <a:t>Desain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yang </a:t>
            </a:r>
            <a:r>
              <a:rPr lang="en-US" sz="2400" dirty="0" err="1"/>
              <a:t>matang</a:t>
            </a:r>
            <a:r>
              <a:rPr lang="en-US" sz="2400" dirty="0"/>
              <a:t>, </a:t>
            </a:r>
            <a:r>
              <a:rPr lang="en-US" sz="2400" dirty="0" err="1"/>
              <a:t>artinya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menyediakan</a:t>
            </a:r>
            <a:r>
              <a:rPr lang="en-US" sz="2400" dirty="0"/>
              <a:t> </a:t>
            </a:r>
            <a:r>
              <a:rPr lang="en-US" sz="2400" dirty="0" err="1"/>
              <a:t>ruang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uji</a:t>
            </a:r>
            <a:r>
              <a:rPr lang="en-US" sz="2400" dirty="0"/>
              <a:t> </a:t>
            </a:r>
            <a:r>
              <a:rPr lang="en-US" sz="2400" dirty="0" err="1"/>
              <a:t>coba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kegiatan</a:t>
            </a:r>
            <a:r>
              <a:rPr lang="en-US" sz="2400" dirty="0"/>
              <a:t> </a:t>
            </a:r>
            <a:r>
              <a:rPr lang="en-US" sz="2400" dirty="0" err="1"/>
              <a:t>revisi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dilaksanakan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diadakan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 </a:t>
            </a:r>
            <a:r>
              <a:rPr lang="en-US" sz="2400" dirty="0" err="1"/>
              <a:t>formatif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5791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/>
              <a:t>Kelemahan</a:t>
            </a:r>
            <a:r>
              <a:rPr lang="en-US" b="1" dirty="0"/>
              <a:t> Model Dick Carey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339788"/>
            <a:ext cx="9905998" cy="4222377"/>
          </a:xfrm>
        </p:spPr>
        <p:txBody>
          <a:bodyPr>
            <a:normAutofit/>
          </a:bodyPr>
          <a:lstStyle/>
          <a:p>
            <a:pPr algn="just"/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basis internet </a:t>
            </a:r>
            <a:r>
              <a:rPr lang="en-US" sz="2400" dirty="0" err="1"/>
              <a:t>dan</a:t>
            </a:r>
            <a:r>
              <a:rPr lang="en-US" sz="2400" dirty="0"/>
              <a:t> model </a:t>
            </a:r>
            <a:r>
              <a:rPr lang="en-US" sz="2400" dirty="0" err="1"/>
              <a:t>interaktif</a:t>
            </a:r>
            <a:r>
              <a:rPr lang="en-US" sz="2400" dirty="0"/>
              <a:t>, </a:t>
            </a:r>
            <a:r>
              <a:rPr lang="en-US" sz="2400" dirty="0" err="1"/>
              <a:t>dimana</a:t>
            </a:r>
            <a:r>
              <a:rPr lang="en-US" sz="2400" dirty="0"/>
              <a:t> guru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bertemu</a:t>
            </a:r>
            <a:r>
              <a:rPr lang="en-US" sz="2400" dirty="0"/>
              <a:t> </a:t>
            </a:r>
            <a:r>
              <a:rPr lang="en-US" sz="2400" dirty="0" err="1"/>
              <a:t>langsung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siswa-siswanya</a:t>
            </a:r>
            <a:r>
              <a:rPr lang="en-US" sz="2400" dirty="0"/>
              <a:t>, </a:t>
            </a:r>
            <a:r>
              <a:rPr lang="en-US" sz="2400" dirty="0" err="1"/>
              <a:t>kecuali</a:t>
            </a:r>
            <a:r>
              <a:rPr lang="en-US" sz="2400" dirty="0"/>
              <a:t> </a:t>
            </a:r>
            <a:r>
              <a:rPr lang="en-US" sz="2400" dirty="0" err="1"/>
              <a:t>interaksi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orang </a:t>
            </a:r>
            <a:r>
              <a:rPr lang="en-US" sz="2400" dirty="0" err="1"/>
              <a:t>siswa</a:t>
            </a:r>
            <a:r>
              <a:rPr lang="en-US" sz="2400" dirty="0"/>
              <a:t>. Model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mengalami</a:t>
            </a:r>
            <a:r>
              <a:rPr lang="en-US" sz="2400" dirty="0"/>
              <a:t> </a:t>
            </a:r>
            <a:r>
              <a:rPr lang="en-US" sz="2400" dirty="0" err="1"/>
              <a:t>kesulitan</a:t>
            </a:r>
            <a:r>
              <a:rPr lang="en-US" sz="2400" dirty="0"/>
              <a:t>, </a:t>
            </a:r>
            <a:r>
              <a:rPr lang="en-US" sz="2400" dirty="0" err="1"/>
              <a:t>terutama</a:t>
            </a:r>
            <a:r>
              <a:rPr lang="en-US" sz="2400" dirty="0"/>
              <a:t> </a:t>
            </a:r>
            <a:r>
              <a:rPr lang="en-US" sz="2400" dirty="0" err="1"/>
              <a:t>ketika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menganalisis</a:t>
            </a:r>
            <a:r>
              <a:rPr lang="en-US" sz="2400" dirty="0"/>
              <a:t> </a:t>
            </a:r>
            <a:r>
              <a:rPr lang="en-US" sz="2400" dirty="0" err="1"/>
              <a:t>karakteristik</a:t>
            </a:r>
            <a:r>
              <a:rPr lang="en-US" sz="2400" dirty="0"/>
              <a:t> </a:t>
            </a:r>
            <a:r>
              <a:rPr lang="en-US" sz="2400" dirty="0" err="1"/>
              <a:t>siswa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tahap-tahap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tes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belajar</a:t>
            </a:r>
            <a:r>
              <a:rPr lang="en-US" sz="2400" dirty="0"/>
              <a:t>, </a:t>
            </a:r>
            <a:r>
              <a:rPr lang="en-US" sz="2400" dirty="0" err="1"/>
              <a:t>strategi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penilaian</a:t>
            </a:r>
            <a:r>
              <a:rPr lang="en-US" sz="2400" dirty="0"/>
              <a:t>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pembelajaran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nampak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jelas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tidaknya</a:t>
            </a:r>
            <a:r>
              <a:rPr lang="en-US" sz="2400" dirty="0"/>
              <a:t> </a:t>
            </a:r>
            <a:r>
              <a:rPr lang="en-US" sz="2400" dirty="0" err="1"/>
              <a:t>penilaian</a:t>
            </a:r>
            <a:r>
              <a:rPr lang="en-US" sz="2400" dirty="0"/>
              <a:t> </a:t>
            </a:r>
            <a:r>
              <a:rPr lang="en-US" sz="2400" dirty="0" err="1"/>
              <a:t>pakar</a:t>
            </a:r>
            <a:r>
              <a:rPr lang="en-US" sz="2400" dirty="0"/>
              <a:t> (</a:t>
            </a:r>
            <a:r>
              <a:rPr lang="en-US" sz="2400" dirty="0" err="1"/>
              <a:t>validasi</a:t>
            </a:r>
            <a:r>
              <a:rPr lang="en-US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8082431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F4B54B"/>
      </a:accent1>
      <a:accent2>
        <a:srgbClr val="A2C84E"/>
      </a:accent2>
      <a:accent3>
        <a:srgbClr val="4BC298"/>
      </a:accent3>
      <a:accent4>
        <a:srgbClr val="4CB5D3"/>
      </a:accent4>
      <a:accent5>
        <a:srgbClr val="9167E3"/>
      </a:accent5>
      <a:accent6>
        <a:srgbClr val="E05073"/>
      </a:accent6>
      <a:hlink>
        <a:srgbClr val="E19520"/>
      </a:hlink>
      <a:folHlink>
        <a:srgbClr val="E8B15D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DD1DAD52-B525-46B5-8E87-60EE23581B9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21</TotalTime>
  <Words>1763</Words>
  <Application>Microsoft Office PowerPoint</Application>
  <PresentationFormat>Widescreen</PresentationFormat>
  <Paragraphs>58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Century Gothic</vt:lpstr>
      <vt:lpstr>Mesh</vt:lpstr>
      <vt:lpstr>MODEL PENELITIAN PENGEMBANGAN DICK &amp; CAREY</vt:lpstr>
      <vt:lpstr>PENDAHULUAN</vt:lpstr>
      <vt:lpstr>Langkah-langkah Penelitian Pengembangan Dick Carey</vt:lpstr>
      <vt:lpstr>Analisis Kebutuhan dan Tujuan (Identity Instructional Goal (s)).</vt:lpstr>
      <vt:lpstr>Melakukan Analisis Instruksional (Conduct Instructional Analysis).</vt:lpstr>
      <vt:lpstr>Analisis Pembelajar dan Konteks (Analyze Learners and Contexts).</vt:lpstr>
      <vt:lpstr>Merumuskan Tujuan Performasi (Write Performance Objectives).</vt:lpstr>
      <vt:lpstr>Mengembangkan Instrumen (Develop Assesment Instruments).</vt:lpstr>
      <vt:lpstr>Mengembangkan Strategi Instruksional (Develop Instructional Strategy).</vt:lpstr>
      <vt:lpstr>Mengembangkan dan Memilih Material Instruksional (Develop and Select Instructional Materials).</vt:lpstr>
      <vt:lpstr>Merancang dan Melakukan Evaluasi Formatif (Design and Conduct Formative Evaluation of Instruction).</vt:lpstr>
      <vt:lpstr>Merancang dan Melakukan Evaluasi Formatif (Design and Conduct Formative Evaluation of Instruction).</vt:lpstr>
      <vt:lpstr>Merancang dan Melakukan Evaluasi Formatif (Design and Conduct Formative Evaluation of Instruction).</vt:lpstr>
      <vt:lpstr>Merancang dan Melakukan Evaluasi Formatif (Design and Conduct Formative Evaluation of Instruction).</vt:lpstr>
      <vt:lpstr>Melakukan Revisi Instruksional (Revise Instruction).</vt:lpstr>
      <vt:lpstr>Merancang dan Melaksanakan Evaluasi Sumatif (Design and Conduct Summative Evaluation).</vt:lpstr>
      <vt:lpstr>Merancang dan Melaksanakan Evaluasi Sumatif (Design and Conduct Summative Evaluation).</vt:lpstr>
      <vt:lpstr>Kekurangan dan Kelebihan Penelitian Pengembangan Dick Carey</vt:lpstr>
      <vt:lpstr>Kelebihan Model Dick Carey</vt:lpstr>
      <vt:lpstr>Kelebihan Model Dick Carey</vt:lpstr>
      <vt:lpstr>Kelebihan Model Dick Carey</vt:lpstr>
      <vt:lpstr>Kelemahan Model Dick Carey</vt:lpstr>
      <vt:lpstr>Kelemahan Model Dick Carey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PENELITIAN PENGEMBANGAN DICK &amp; CAREY</dc:title>
  <dc:creator>Robi</dc:creator>
  <cp:lastModifiedBy>Robi</cp:lastModifiedBy>
  <cp:revision>4</cp:revision>
  <dcterms:created xsi:type="dcterms:W3CDTF">2021-02-25T06:56:40Z</dcterms:created>
  <dcterms:modified xsi:type="dcterms:W3CDTF">2021-02-25T07:18:10Z</dcterms:modified>
</cp:coreProperties>
</file>