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1208" y="-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98015" y="563702"/>
            <a:ext cx="6347968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1">
                <a:solidFill>
                  <a:srgbClr val="FF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1">
                <a:solidFill>
                  <a:srgbClr val="FF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1">
                <a:solidFill>
                  <a:srgbClr val="FF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1">
                <a:solidFill>
                  <a:srgbClr val="FF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3262" y="461772"/>
            <a:ext cx="1619250" cy="8001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67537" y="1412747"/>
            <a:ext cx="8209280" cy="0"/>
          </a:xfrm>
          <a:custGeom>
            <a:avLst/>
            <a:gdLst/>
            <a:ahLst/>
            <a:cxnLst/>
            <a:rect l="l" t="t" r="r" b="b"/>
            <a:pathLst>
              <a:path w="8209280">
                <a:moveTo>
                  <a:pt x="0" y="0"/>
                </a:moveTo>
                <a:lnTo>
                  <a:pt x="8208975" y="0"/>
                </a:lnTo>
              </a:path>
            </a:pathLst>
          </a:custGeom>
          <a:ln w="5080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8015" y="563702"/>
            <a:ext cx="6347968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1">
                <a:solidFill>
                  <a:srgbClr val="FF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2762" y="1394763"/>
            <a:ext cx="7570470" cy="1376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68882" y="3150184"/>
            <a:ext cx="6200140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4000" i="1" spc="-250" dirty="0">
                <a:solidFill>
                  <a:srgbClr val="FF0000"/>
                </a:solidFill>
                <a:latin typeface="Trebuchet MS"/>
                <a:cs typeface="Trebuchet MS"/>
              </a:rPr>
              <a:t>Struktur </a:t>
            </a:r>
            <a:r>
              <a:rPr sz="4000" i="1" spc="-114" dirty="0">
                <a:solidFill>
                  <a:srgbClr val="FF0000"/>
                </a:solidFill>
                <a:latin typeface="Trebuchet MS"/>
                <a:cs typeface="Trebuchet MS"/>
              </a:rPr>
              <a:t>Rangka Batang</a:t>
            </a:r>
            <a:r>
              <a:rPr sz="4000" i="1" spc="-50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4000" i="1" spc="-220" dirty="0" err="1">
                <a:solidFill>
                  <a:srgbClr val="FF0000"/>
                </a:solidFill>
                <a:latin typeface="Trebuchet MS"/>
                <a:cs typeface="Trebuchet MS"/>
              </a:rPr>
              <a:t>Statis</a:t>
            </a:r>
            <a:r>
              <a:rPr sz="4000" i="1" spc="-220" dirty="0">
                <a:solidFill>
                  <a:srgbClr val="FF0000"/>
                </a:solidFill>
                <a:latin typeface="Trebuchet MS"/>
                <a:cs typeface="Trebuchet MS"/>
              </a:rPr>
              <a:t>  </a:t>
            </a:r>
            <a:r>
              <a:rPr sz="4000" i="1" spc="-325" dirty="0" err="1" smtClean="0">
                <a:solidFill>
                  <a:srgbClr val="FF0000"/>
                </a:solidFill>
                <a:latin typeface="Trebuchet MS"/>
                <a:cs typeface="Trebuchet MS"/>
              </a:rPr>
              <a:t>Tertentu</a:t>
            </a:r>
            <a:endParaRPr sz="40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636268"/>
            <a:ext cx="11303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50" dirty="0">
                <a:latin typeface="Arial"/>
                <a:cs typeface="Arial"/>
              </a:rPr>
              <a:t>TIU </a:t>
            </a:r>
            <a:r>
              <a:rPr sz="3200" spc="-35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2235200"/>
            <a:ext cx="7813675" cy="2609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37870" marR="8382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737870" algn="l"/>
                <a:tab pos="738505" algn="l"/>
              </a:tabLst>
            </a:pPr>
            <a:r>
              <a:rPr sz="2000" spc="-110" dirty="0">
                <a:latin typeface="Arial"/>
                <a:cs typeface="Arial"/>
              </a:rPr>
              <a:t>Mahasiswa </a:t>
            </a:r>
            <a:r>
              <a:rPr sz="2000" spc="-70" dirty="0">
                <a:latin typeface="Arial"/>
                <a:cs typeface="Arial"/>
              </a:rPr>
              <a:t>dapat </a:t>
            </a:r>
            <a:r>
              <a:rPr sz="2000" spc="-65" dirty="0">
                <a:latin typeface="Arial"/>
                <a:cs typeface="Arial"/>
              </a:rPr>
              <a:t>menghitung </a:t>
            </a:r>
            <a:r>
              <a:rPr sz="2000" spc="-100" dirty="0">
                <a:latin typeface="Arial"/>
                <a:cs typeface="Arial"/>
              </a:rPr>
              <a:t>reaksi </a:t>
            </a:r>
            <a:r>
              <a:rPr sz="2000" spc="-70" dirty="0">
                <a:latin typeface="Arial"/>
                <a:cs typeface="Arial"/>
              </a:rPr>
              <a:t>perletakan </a:t>
            </a:r>
            <a:r>
              <a:rPr sz="2000" spc="-110" dirty="0">
                <a:latin typeface="Arial"/>
                <a:cs typeface="Arial"/>
              </a:rPr>
              <a:t>pada </a:t>
            </a:r>
            <a:r>
              <a:rPr sz="2000" spc="-25" dirty="0">
                <a:latin typeface="Arial"/>
                <a:cs typeface="Arial"/>
              </a:rPr>
              <a:t>struktur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statis  </a:t>
            </a:r>
            <a:r>
              <a:rPr sz="2000" spc="-10" dirty="0">
                <a:latin typeface="Arial"/>
                <a:cs typeface="Arial"/>
              </a:rPr>
              <a:t>tertentu</a:t>
            </a:r>
            <a:endParaRPr sz="2000" dirty="0">
              <a:latin typeface="Arial"/>
              <a:cs typeface="Arial"/>
            </a:endParaRPr>
          </a:p>
          <a:p>
            <a:pPr marL="737870" marR="67310" indent="-342900">
              <a:lnSpc>
                <a:spcPct val="100000"/>
              </a:lnSpc>
              <a:spcBef>
                <a:spcPts val="790"/>
              </a:spcBef>
              <a:buChar char="•"/>
              <a:tabLst>
                <a:tab pos="737870" algn="l"/>
                <a:tab pos="738505" algn="l"/>
              </a:tabLst>
            </a:pPr>
            <a:r>
              <a:rPr sz="2000" spc="-110" dirty="0">
                <a:latin typeface="Arial"/>
                <a:cs typeface="Arial"/>
              </a:rPr>
              <a:t>Mahasiswa </a:t>
            </a:r>
            <a:r>
              <a:rPr sz="2000" spc="-70" dirty="0">
                <a:latin typeface="Arial"/>
                <a:cs typeface="Arial"/>
              </a:rPr>
              <a:t>dapat </a:t>
            </a:r>
            <a:r>
              <a:rPr sz="2000" spc="-65" dirty="0">
                <a:latin typeface="Arial"/>
                <a:cs typeface="Arial"/>
              </a:rPr>
              <a:t>menghitung </a:t>
            </a:r>
            <a:r>
              <a:rPr sz="2000" spc="-160" dirty="0" err="1">
                <a:latin typeface="Arial"/>
                <a:cs typeface="Arial"/>
              </a:rPr>
              <a:t>gaya-gaya</a:t>
            </a:r>
            <a:r>
              <a:rPr sz="2000" spc="-160" dirty="0">
                <a:latin typeface="Arial"/>
                <a:cs typeface="Arial"/>
              </a:rPr>
              <a:t> </a:t>
            </a:r>
            <a:r>
              <a:rPr sz="2000" spc="-90" dirty="0" err="1" smtClean="0">
                <a:latin typeface="Arial"/>
                <a:cs typeface="Arial"/>
              </a:rPr>
              <a:t>dalam</a:t>
            </a:r>
            <a:r>
              <a:rPr lang="en-US" sz="2000" spc="-90" dirty="0" smtClean="0">
                <a:latin typeface="Arial"/>
                <a:cs typeface="Arial"/>
              </a:rPr>
              <a:t>,</a:t>
            </a:r>
            <a:r>
              <a:rPr sz="2000" spc="-90" dirty="0" smtClean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momen, </a:t>
            </a:r>
            <a:r>
              <a:rPr sz="2000" spc="-55" dirty="0">
                <a:latin typeface="Arial"/>
                <a:cs typeface="Arial"/>
              </a:rPr>
              <a:t>lintang </a:t>
            </a:r>
            <a:r>
              <a:rPr sz="2000" spc="-100" dirty="0">
                <a:latin typeface="Arial"/>
                <a:cs typeface="Arial"/>
              </a:rPr>
              <a:t>dan  </a:t>
            </a:r>
            <a:r>
              <a:rPr sz="2000" spc="-55" dirty="0">
                <a:latin typeface="Arial"/>
                <a:cs typeface="Arial"/>
              </a:rPr>
              <a:t>normal </a:t>
            </a:r>
            <a:r>
              <a:rPr sz="2000" spc="-110" dirty="0">
                <a:latin typeface="Arial"/>
                <a:cs typeface="Arial"/>
              </a:rPr>
              <a:t>pada </a:t>
            </a:r>
            <a:r>
              <a:rPr sz="2000" spc="-25" dirty="0">
                <a:latin typeface="Arial"/>
                <a:cs typeface="Arial"/>
              </a:rPr>
              <a:t>struktur </a:t>
            </a:r>
            <a:r>
              <a:rPr sz="2000" spc="-70" dirty="0">
                <a:latin typeface="Arial"/>
                <a:cs typeface="Arial"/>
              </a:rPr>
              <a:t>statis</a:t>
            </a:r>
            <a:r>
              <a:rPr sz="2000" spc="-2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tertentu</a:t>
            </a:r>
            <a:endParaRPr sz="20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3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20" dirty="0">
                <a:latin typeface="Arial"/>
                <a:cs typeface="Arial"/>
              </a:rPr>
              <a:t>TIK</a:t>
            </a:r>
            <a:r>
              <a:rPr sz="3200" spc="-175" dirty="0">
                <a:latin typeface="Arial"/>
                <a:cs typeface="Arial"/>
              </a:rPr>
              <a:t> </a:t>
            </a:r>
            <a:r>
              <a:rPr sz="3200" spc="-35" dirty="0">
                <a:latin typeface="Arial"/>
                <a:cs typeface="Arial"/>
              </a:rPr>
              <a:t>:</a:t>
            </a:r>
            <a:endParaRPr sz="3200" dirty="0">
              <a:latin typeface="Arial"/>
              <a:cs typeface="Arial"/>
            </a:endParaRPr>
          </a:p>
          <a:p>
            <a:pPr marL="727710" marR="5080" lvl="1" indent="-343535">
              <a:lnSpc>
                <a:spcPct val="100000"/>
              </a:lnSpc>
              <a:spcBef>
                <a:spcPts val="575"/>
              </a:spcBef>
              <a:buChar char="•"/>
              <a:tabLst>
                <a:tab pos="727710" algn="l"/>
                <a:tab pos="728345" algn="l"/>
              </a:tabLst>
            </a:pPr>
            <a:r>
              <a:rPr sz="2000" spc="-110" dirty="0">
                <a:latin typeface="Arial"/>
                <a:cs typeface="Arial"/>
              </a:rPr>
              <a:t>Mahasiswa </a:t>
            </a:r>
            <a:r>
              <a:rPr sz="2000" spc="-70" dirty="0">
                <a:latin typeface="Arial"/>
                <a:cs typeface="Arial"/>
              </a:rPr>
              <a:t>dapat </a:t>
            </a:r>
            <a:r>
              <a:rPr sz="2000" spc="-95" dirty="0">
                <a:latin typeface="Arial"/>
                <a:cs typeface="Arial"/>
              </a:rPr>
              <a:t>melakukan analisis </a:t>
            </a:r>
            <a:r>
              <a:rPr sz="2000" spc="-100" dirty="0">
                <a:latin typeface="Arial"/>
                <a:cs typeface="Arial"/>
              </a:rPr>
              <a:t>reaksi </a:t>
            </a:r>
            <a:r>
              <a:rPr sz="2000" spc="-70" dirty="0">
                <a:latin typeface="Arial"/>
                <a:cs typeface="Arial"/>
              </a:rPr>
              <a:t>perletakan </a:t>
            </a:r>
            <a:r>
              <a:rPr sz="2000" spc="-110" dirty="0">
                <a:latin typeface="Arial"/>
                <a:cs typeface="Arial"/>
              </a:rPr>
              <a:t>pada </a:t>
            </a:r>
            <a:r>
              <a:rPr sz="2000" spc="-25" dirty="0">
                <a:latin typeface="Arial"/>
                <a:cs typeface="Arial"/>
              </a:rPr>
              <a:t>struktur  </a:t>
            </a:r>
            <a:r>
              <a:rPr sz="2000" spc="-114" dirty="0">
                <a:latin typeface="Arial"/>
                <a:cs typeface="Arial"/>
              </a:rPr>
              <a:t>rangka </a:t>
            </a:r>
            <a:r>
              <a:rPr sz="2000" spc="-90" dirty="0">
                <a:latin typeface="Arial"/>
                <a:cs typeface="Arial"/>
              </a:rPr>
              <a:t>batang </a:t>
            </a:r>
            <a:r>
              <a:rPr sz="2000" spc="-70" dirty="0">
                <a:latin typeface="Arial"/>
                <a:cs typeface="Arial"/>
              </a:rPr>
              <a:t>statis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tertentu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46303" y="1615841"/>
            <a:ext cx="5434965" cy="124523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0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80" dirty="0">
                <a:solidFill>
                  <a:srgbClr val="E36C09"/>
                </a:solidFill>
                <a:latin typeface="Arial"/>
                <a:cs typeface="Arial"/>
              </a:rPr>
              <a:t>Sub </a:t>
            </a:r>
            <a:r>
              <a:rPr sz="2000" spc="-145" dirty="0">
                <a:solidFill>
                  <a:srgbClr val="E36C09"/>
                </a:solidFill>
                <a:latin typeface="Arial"/>
                <a:cs typeface="Arial"/>
              </a:rPr>
              <a:t>Pokok </a:t>
            </a:r>
            <a:r>
              <a:rPr sz="2000" spc="-150" dirty="0">
                <a:solidFill>
                  <a:srgbClr val="E36C09"/>
                </a:solidFill>
                <a:latin typeface="Arial"/>
                <a:cs typeface="Arial"/>
              </a:rPr>
              <a:t>Bahasan</a:t>
            </a:r>
            <a:r>
              <a:rPr sz="2000" spc="-10" dirty="0">
                <a:solidFill>
                  <a:srgbClr val="E36C09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E36C09"/>
                </a:solidFill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737870" lvl="1" indent="-342900">
              <a:lnSpc>
                <a:spcPct val="100000"/>
              </a:lnSpc>
              <a:spcBef>
                <a:spcPts val="810"/>
              </a:spcBef>
              <a:buChar char="•"/>
              <a:tabLst>
                <a:tab pos="737870" algn="l"/>
                <a:tab pos="738505" algn="l"/>
              </a:tabLst>
            </a:pPr>
            <a:r>
              <a:rPr sz="2000" spc="-70" dirty="0">
                <a:latin typeface="Arial"/>
                <a:cs typeface="Arial"/>
              </a:rPr>
              <a:t>Definisi </a:t>
            </a:r>
            <a:r>
              <a:rPr sz="2000" spc="-25" dirty="0">
                <a:latin typeface="Arial"/>
                <a:cs typeface="Arial"/>
              </a:rPr>
              <a:t>struktur </a:t>
            </a:r>
            <a:r>
              <a:rPr sz="2000" spc="-110" dirty="0">
                <a:latin typeface="Arial"/>
                <a:cs typeface="Arial"/>
              </a:rPr>
              <a:t>rangka </a:t>
            </a:r>
            <a:r>
              <a:rPr sz="2000" spc="-90" dirty="0">
                <a:latin typeface="Arial"/>
                <a:cs typeface="Arial"/>
              </a:rPr>
              <a:t>batang </a:t>
            </a:r>
            <a:r>
              <a:rPr sz="2000" spc="-70" dirty="0">
                <a:latin typeface="Arial"/>
                <a:cs typeface="Arial"/>
              </a:rPr>
              <a:t>statis</a:t>
            </a:r>
            <a:r>
              <a:rPr sz="2000" spc="-2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tertentu</a:t>
            </a:r>
            <a:endParaRPr sz="2000">
              <a:latin typeface="Arial"/>
              <a:cs typeface="Arial"/>
            </a:endParaRPr>
          </a:p>
          <a:p>
            <a:pPr marL="737870" lvl="1" indent="-342900">
              <a:lnSpc>
                <a:spcPct val="100000"/>
              </a:lnSpc>
              <a:spcBef>
                <a:spcPts val="790"/>
              </a:spcBef>
              <a:buChar char="•"/>
              <a:tabLst>
                <a:tab pos="737870" algn="l"/>
                <a:tab pos="738505" algn="l"/>
              </a:tabLst>
            </a:pPr>
            <a:r>
              <a:rPr sz="2000" spc="-105" dirty="0">
                <a:latin typeface="Arial"/>
                <a:cs typeface="Arial"/>
              </a:rPr>
              <a:t>Analisa </a:t>
            </a:r>
            <a:r>
              <a:rPr sz="2000" spc="-100" dirty="0">
                <a:latin typeface="Arial"/>
                <a:cs typeface="Arial"/>
              </a:rPr>
              <a:t>reaksi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perletakan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16428"/>
            <a:ext cx="7951470" cy="2247900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2400" b="1" spc="-180" dirty="0">
                <a:solidFill>
                  <a:srgbClr val="00AF50"/>
                </a:solidFill>
                <a:latin typeface="Arial"/>
                <a:cs typeface="Arial"/>
              </a:rPr>
              <a:t>Plane</a:t>
            </a:r>
            <a:r>
              <a:rPr sz="2400" b="1" spc="-1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290" dirty="0">
                <a:solidFill>
                  <a:srgbClr val="00AF50"/>
                </a:solidFill>
                <a:latin typeface="Arial"/>
                <a:cs typeface="Arial"/>
              </a:rPr>
              <a:t>Truss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83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50" dirty="0">
                <a:latin typeface="Arial"/>
                <a:cs typeface="Arial"/>
              </a:rPr>
              <a:t>Sebuah </a:t>
            </a:r>
            <a:r>
              <a:rPr sz="2000" spc="-114" dirty="0">
                <a:latin typeface="Arial"/>
                <a:cs typeface="Arial"/>
              </a:rPr>
              <a:t>rangka </a:t>
            </a:r>
            <a:r>
              <a:rPr sz="2000" spc="-130" dirty="0">
                <a:latin typeface="Arial"/>
                <a:cs typeface="Arial"/>
              </a:rPr>
              <a:t>yang </a:t>
            </a:r>
            <a:r>
              <a:rPr sz="2000" spc="-5" dirty="0">
                <a:latin typeface="Arial"/>
                <a:cs typeface="Arial"/>
              </a:rPr>
              <a:t>terdiri </a:t>
            </a:r>
            <a:r>
              <a:rPr sz="2000" spc="-45" dirty="0">
                <a:latin typeface="Arial"/>
                <a:cs typeface="Arial"/>
              </a:rPr>
              <a:t>dari </a:t>
            </a:r>
            <a:r>
              <a:rPr sz="2000" spc="-85" dirty="0">
                <a:latin typeface="Arial"/>
                <a:cs typeface="Arial"/>
              </a:rPr>
              <a:t>sejumlah </a:t>
            </a:r>
            <a:r>
              <a:rPr sz="2000" i="1" spc="-85" dirty="0">
                <a:latin typeface="Trebuchet MS"/>
                <a:cs typeface="Trebuchet MS"/>
              </a:rPr>
              <a:t>bar </a:t>
            </a:r>
            <a:r>
              <a:rPr sz="2000" spc="-75" dirty="0">
                <a:latin typeface="Arial"/>
                <a:cs typeface="Arial"/>
              </a:rPr>
              <a:t>terkoneksi setiap </a:t>
            </a:r>
            <a:r>
              <a:rPr sz="2000" spc="-90" dirty="0">
                <a:latin typeface="Arial"/>
                <a:cs typeface="Arial"/>
              </a:rPr>
              <a:t>ujungnya  </a:t>
            </a:r>
            <a:r>
              <a:rPr sz="2000" spc="-110" dirty="0">
                <a:latin typeface="Arial"/>
                <a:cs typeface="Arial"/>
              </a:rPr>
              <a:t>dengan </a:t>
            </a:r>
            <a:r>
              <a:rPr sz="2000" spc="-120" dirty="0">
                <a:latin typeface="Arial"/>
                <a:cs typeface="Arial"/>
              </a:rPr>
              <a:t>sambungan </a:t>
            </a:r>
            <a:r>
              <a:rPr sz="2000" i="1" spc="-105" dirty="0">
                <a:latin typeface="Trebuchet MS"/>
                <a:cs typeface="Trebuchet MS"/>
              </a:rPr>
              <a:t>pin </a:t>
            </a:r>
            <a:r>
              <a:rPr sz="2000" spc="-35" dirty="0">
                <a:latin typeface="Arial"/>
                <a:cs typeface="Arial"/>
              </a:rPr>
              <a:t>untuk </a:t>
            </a:r>
            <a:r>
              <a:rPr sz="2000" spc="-65" dirty="0">
                <a:latin typeface="Arial"/>
                <a:cs typeface="Arial"/>
              </a:rPr>
              <a:t>membentuk </a:t>
            </a:r>
            <a:r>
              <a:rPr sz="2000" spc="-114" dirty="0">
                <a:latin typeface="Arial"/>
                <a:cs typeface="Arial"/>
              </a:rPr>
              <a:t>sebuah </a:t>
            </a:r>
            <a:r>
              <a:rPr sz="2000" spc="-25" dirty="0">
                <a:latin typeface="Arial"/>
                <a:cs typeface="Arial"/>
              </a:rPr>
              <a:t>struktur </a:t>
            </a:r>
            <a:r>
              <a:rPr sz="2000" spc="-130" dirty="0">
                <a:latin typeface="Arial"/>
                <a:cs typeface="Arial"/>
              </a:rPr>
              <a:t>yang </a:t>
            </a:r>
            <a:r>
              <a:rPr sz="2000" spc="-114" dirty="0">
                <a:latin typeface="Arial"/>
                <a:cs typeface="Arial"/>
              </a:rPr>
              <a:t>kaku</a:t>
            </a:r>
            <a:r>
              <a:rPr sz="2000" spc="-330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dan  </a:t>
            </a:r>
            <a:r>
              <a:rPr sz="2000" spc="-60" dirty="0">
                <a:latin typeface="Arial"/>
                <a:cs typeface="Arial"/>
              </a:rPr>
              <a:t>stabil disebut </a:t>
            </a:r>
            <a:r>
              <a:rPr sz="2000" i="1" spc="-95" dirty="0">
                <a:latin typeface="Trebuchet MS"/>
                <a:cs typeface="Trebuchet MS"/>
              </a:rPr>
              <a:t>truss </a:t>
            </a:r>
            <a:r>
              <a:rPr sz="2000" spc="-155" dirty="0">
                <a:latin typeface="Arial"/>
                <a:cs typeface="Arial"/>
              </a:rPr>
              <a:t>(Rangka</a:t>
            </a:r>
            <a:r>
              <a:rPr sz="2000" spc="-260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Batang)</a:t>
            </a:r>
            <a:endParaRPr sz="2000">
              <a:latin typeface="Arial"/>
              <a:cs typeface="Arial"/>
            </a:endParaRPr>
          </a:p>
          <a:p>
            <a:pPr marL="355600" marR="1393190" indent="-342900">
              <a:lnSpc>
                <a:spcPct val="100000"/>
              </a:lnSpc>
              <a:spcBef>
                <a:spcPts val="79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50" dirty="0">
                <a:latin typeface="Arial"/>
                <a:cs typeface="Arial"/>
              </a:rPr>
              <a:t>Jenis </a:t>
            </a:r>
            <a:r>
              <a:rPr sz="2000" spc="-25" dirty="0">
                <a:latin typeface="Arial"/>
                <a:cs typeface="Arial"/>
              </a:rPr>
              <a:t>struktur </a:t>
            </a:r>
            <a:r>
              <a:rPr sz="2000" i="1" spc="-120" dirty="0">
                <a:latin typeface="Trebuchet MS"/>
                <a:cs typeface="Trebuchet MS"/>
              </a:rPr>
              <a:t>Truss </a:t>
            </a:r>
            <a:r>
              <a:rPr sz="2000" spc="-114" dirty="0">
                <a:latin typeface="Arial"/>
                <a:cs typeface="Arial"/>
              </a:rPr>
              <a:t>banyak </a:t>
            </a:r>
            <a:r>
              <a:rPr sz="2000" spc="-95" dirty="0">
                <a:latin typeface="Arial"/>
                <a:cs typeface="Arial"/>
              </a:rPr>
              <a:t>digunakan </a:t>
            </a:r>
            <a:r>
              <a:rPr sz="2000" spc="-90" dirty="0">
                <a:latin typeface="Arial"/>
                <a:cs typeface="Arial"/>
              </a:rPr>
              <a:t>dalam </a:t>
            </a:r>
            <a:r>
              <a:rPr sz="2000" spc="-65" dirty="0">
                <a:latin typeface="Arial"/>
                <a:cs typeface="Arial"/>
              </a:rPr>
              <a:t>jembatan,</a:t>
            </a:r>
            <a:r>
              <a:rPr sz="2000" spc="-204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atap  </a:t>
            </a:r>
            <a:r>
              <a:rPr sz="2000" spc="-65" dirty="0">
                <a:latin typeface="Arial"/>
                <a:cs typeface="Arial"/>
              </a:rPr>
              <a:t>rumah/gedung </a:t>
            </a:r>
            <a:r>
              <a:rPr sz="2000" spc="-95" dirty="0">
                <a:latin typeface="Arial"/>
                <a:cs typeface="Arial"/>
              </a:rPr>
              <a:t>dan </a:t>
            </a:r>
            <a:r>
              <a:rPr sz="2000" spc="-100" dirty="0">
                <a:latin typeface="Arial"/>
                <a:cs typeface="Arial"/>
              </a:rPr>
              <a:t>menara</a:t>
            </a:r>
            <a:r>
              <a:rPr sz="2000" spc="-204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elektrik/komunikasi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3564" y="3900144"/>
            <a:ext cx="1676400" cy="2829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14600" y="4724400"/>
            <a:ext cx="3133725" cy="1181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43600" y="4495800"/>
            <a:ext cx="2466975" cy="1847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645412"/>
            <a:ext cx="7733030" cy="3074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70" dirty="0">
                <a:latin typeface="Arial"/>
                <a:cs typeface="Arial"/>
              </a:rPr>
              <a:t>Rangka </a:t>
            </a:r>
            <a:r>
              <a:rPr sz="2000" spc="-90" dirty="0">
                <a:latin typeface="Arial"/>
                <a:cs typeface="Arial"/>
              </a:rPr>
              <a:t>batang </a:t>
            </a:r>
            <a:r>
              <a:rPr sz="2000" spc="-130" dirty="0">
                <a:latin typeface="Arial"/>
                <a:cs typeface="Arial"/>
              </a:rPr>
              <a:t>yang </a:t>
            </a:r>
            <a:r>
              <a:rPr sz="2000" spc="-75" dirty="0">
                <a:latin typeface="Arial"/>
                <a:cs typeface="Arial"/>
              </a:rPr>
              <a:t>seluruh </a:t>
            </a:r>
            <a:r>
              <a:rPr sz="2000" spc="-80" dirty="0">
                <a:latin typeface="Arial"/>
                <a:cs typeface="Arial"/>
              </a:rPr>
              <a:t>elemen </a:t>
            </a:r>
            <a:r>
              <a:rPr sz="2000" spc="-125" dirty="0">
                <a:latin typeface="Arial"/>
                <a:cs typeface="Arial"/>
              </a:rPr>
              <a:t>nya </a:t>
            </a:r>
            <a:r>
              <a:rPr sz="2000" spc="-95" dirty="0">
                <a:latin typeface="Arial"/>
                <a:cs typeface="Arial"/>
              </a:rPr>
              <a:t>berada </a:t>
            </a:r>
            <a:r>
              <a:rPr sz="2000" spc="-90" dirty="0">
                <a:latin typeface="Arial"/>
                <a:cs typeface="Arial"/>
              </a:rPr>
              <a:t>dalam satu </a:t>
            </a:r>
            <a:r>
              <a:rPr sz="2000" spc="-85" dirty="0">
                <a:latin typeface="Arial"/>
                <a:cs typeface="Arial"/>
              </a:rPr>
              <a:t>bidang </a:t>
            </a:r>
            <a:r>
              <a:rPr sz="2000" spc="-110" dirty="0">
                <a:latin typeface="Arial"/>
                <a:cs typeface="Arial"/>
              </a:rPr>
              <a:t>(2D)  </a:t>
            </a:r>
            <a:r>
              <a:rPr sz="2000" spc="-60" dirty="0">
                <a:latin typeface="Arial"/>
                <a:cs typeface="Arial"/>
              </a:rPr>
              <a:t>disebut </a:t>
            </a:r>
            <a:r>
              <a:rPr sz="2000" i="1" spc="-100" dirty="0">
                <a:latin typeface="Trebuchet MS"/>
                <a:cs typeface="Trebuchet MS"/>
              </a:rPr>
              <a:t>plane</a:t>
            </a:r>
            <a:r>
              <a:rPr sz="2000" i="1" spc="-225" dirty="0">
                <a:latin typeface="Trebuchet MS"/>
                <a:cs typeface="Trebuchet MS"/>
              </a:rPr>
              <a:t> </a:t>
            </a:r>
            <a:r>
              <a:rPr sz="2000" i="1" spc="-95" dirty="0">
                <a:latin typeface="Trebuchet MS"/>
                <a:cs typeface="Trebuchet MS"/>
              </a:rPr>
              <a:t>truss</a:t>
            </a:r>
            <a:endParaRPr sz="2000">
              <a:latin typeface="Trebuchet MS"/>
              <a:cs typeface="Trebuchet MS"/>
            </a:endParaRPr>
          </a:p>
          <a:p>
            <a:pPr marL="355600" marR="76835" indent="-342900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20" dirty="0">
                <a:latin typeface="Arial"/>
                <a:cs typeface="Arial"/>
              </a:rPr>
              <a:t>Elemen </a:t>
            </a:r>
            <a:r>
              <a:rPr sz="2000" spc="-114" dirty="0">
                <a:latin typeface="Arial"/>
                <a:cs typeface="Arial"/>
              </a:rPr>
              <a:t>dasar </a:t>
            </a:r>
            <a:r>
              <a:rPr sz="2000" spc="-45" dirty="0">
                <a:latin typeface="Arial"/>
                <a:cs typeface="Arial"/>
              </a:rPr>
              <a:t>dari </a:t>
            </a:r>
            <a:r>
              <a:rPr sz="2000" i="1" spc="-100" dirty="0">
                <a:latin typeface="Trebuchet MS"/>
                <a:cs typeface="Trebuchet MS"/>
              </a:rPr>
              <a:t>plane </a:t>
            </a:r>
            <a:r>
              <a:rPr sz="2000" i="1" spc="-95" dirty="0">
                <a:latin typeface="Trebuchet MS"/>
                <a:cs typeface="Trebuchet MS"/>
              </a:rPr>
              <a:t>truss </a:t>
            </a:r>
            <a:r>
              <a:rPr sz="2000" spc="-95" dirty="0">
                <a:latin typeface="Arial"/>
                <a:cs typeface="Arial"/>
              </a:rPr>
              <a:t>adalah </a:t>
            </a:r>
            <a:r>
              <a:rPr sz="2000" spc="-55" dirty="0">
                <a:latin typeface="Arial"/>
                <a:cs typeface="Arial"/>
              </a:rPr>
              <a:t>berbentuk </a:t>
            </a:r>
            <a:r>
              <a:rPr sz="2000" spc="-114" dirty="0">
                <a:latin typeface="Arial"/>
                <a:cs typeface="Arial"/>
              </a:rPr>
              <a:t>sebuah </a:t>
            </a:r>
            <a:r>
              <a:rPr sz="2000" spc="-95" dirty="0">
                <a:latin typeface="Arial"/>
                <a:cs typeface="Arial"/>
              </a:rPr>
              <a:t>segitiga </a:t>
            </a:r>
            <a:r>
              <a:rPr sz="2000" spc="-130" dirty="0">
                <a:latin typeface="Arial"/>
                <a:cs typeface="Arial"/>
              </a:rPr>
              <a:t>yang  </a:t>
            </a:r>
            <a:r>
              <a:rPr sz="2000" spc="-35" dirty="0">
                <a:latin typeface="Arial"/>
                <a:cs typeface="Arial"/>
              </a:rPr>
              <a:t>terbentuk </a:t>
            </a:r>
            <a:r>
              <a:rPr sz="2000" spc="-45" dirty="0">
                <a:latin typeface="Arial"/>
                <a:cs typeface="Arial"/>
              </a:rPr>
              <a:t>dari </a:t>
            </a:r>
            <a:r>
              <a:rPr sz="2000" spc="-60" dirty="0">
                <a:latin typeface="Arial"/>
                <a:cs typeface="Arial"/>
              </a:rPr>
              <a:t>tiga </a:t>
            </a:r>
            <a:r>
              <a:rPr sz="2000" spc="-90" dirty="0">
                <a:latin typeface="Arial"/>
                <a:cs typeface="Arial"/>
              </a:rPr>
              <a:t>batang </a:t>
            </a:r>
            <a:r>
              <a:rPr sz="2000" spc="-114" dirty="0">
                <a:latin typeface="Arial"/>
                <a:cs typeface="Arial"/>
              </a:rPr>
              <a:t>rangka </a:t>
            </a:r>
            <a:r>
              <a:rPr sz="2000" spc="-100" dirty="0">
                <a:latin typeface="Arial"/>
                <a:cs typeface="Arial"/>
              </a:rPr>
              <a:t>saling </a:t>
            </a:r>
            <a:r>
              <a:rPr sz="2000" spc="-75" dirty="0">
                <a:latin typeface="Arial"/>
                <a:cs typeface="Arial"/>
              </a:rPr>
              <a:t>terkoneksi </a:t>
            </a:r>
            <a:r>
              <a:rPr sz="2000" spc="-110" dirty="0">
                <a:latin typeface="Arial"/>
                <a:cs typeface="Arial"/>
              </a:rPr>
              <a:t>dengan</a:t>
            </a:r>
            <a:r>
              <a:rPr sz="2000" spc="-275" dirty="0">
                <a:latin typeface="Arial"/>
                <a:cs typeface="Arial"/>
              </a:rPr>
              <a:t> </a:t>
            </a:r>
            <a:r>
              <a:rPr sz="2000" spc="-120" dirty="0">
                <a:latin typeface="Arial"/>
                <a:cs typeface="Arial"/>
              </a:rPr>
              <a:t>sambungan  </a:t>
            </a:r>
            <a:r>
              <a:rPr sz="2000" spc="-40" dirty="0">
                <a:latin typeface="Arial"/>
                <a:cs typeface="Arial"/>
              </a:rPr>
              <a:t>pin </a:t>
            </a:r>
            <a:r>
              <a:rPr sz="2000" spc="-65" dirty="0">
                <a:latin typeface="Arial"/>
                <a:cs typeface="Arial"/>
              </a:rPr>
              <a:t>disetiap</a:t>
            </a:r>
            <a:r>
              <a:rPr sz="2000" spc="-17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ujungnya.</a:t>
            </a:r>
            <a:endParaRPr sz="2000">
              <a:latin typeface="Arial"/>
              <a:cs typeface="Arial"/>
            </a:endParaRPr>
          </a:p>
          <a:p>
            <a:pPr marL="355600" marR="60325" indent="-342900">
              <a:lnSpc>
                <a:spcPct val="100000"/>
              </a:lnSpc>
              <a:spcBef>
                <a:spcPts val="79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45" dirty="0">
                <a:latin typeface="Arial"/>
                <a:cs typeface="Arial"/>
              </a:rPr>
              <a:t>Struktur </a:t>
            </a:r>
            <a:r>
              <a:rPr sz="2000" spc="-130" dirty="0">
                <a:latin typeface="Arial"/>
                <a:cs typeface="Arial"/>
              </a:rPr>
              <a:t>yang </a:t>
            </a:r>
            <a:r>
              <a:rPr sz="2000" spc="-35" dirty="0">
                <a:latin typeface="Arial"/>
                <a:cs typeface="Arial"/>
              </a:rPr>
              <a:t>terbentuk </a:t>
            </a:r>
            <a:r>
              <a:rPr sz="2000" spc="-45" dirty="0">
                <a:latin typeface="Arial"/>
                <a:cs typeface="Arial"/>
              </a:rPr>
              <a:t>dari </a:t>
            </a:r>
            <a:r>
              <a:rPr sz="2000" spc="-80" dirty="0">
                <a:latin typeface="Arial"/>
                <a:cs typeface="Arial"/>
              </a:rPr>
              <a:t>elemen </a:t>
            </a:r>
            <a:r>
              <a:rPr sz="2000" spc="-95" dirty="0">
                <a:latin typeface="Arial"/>
                <a:cs typeface="Arial"/>
              </a:rPr>
              <a:t>segitiga </a:t>
            </a:r>
            <a:r>
              <a:rPr sz="2000" spc="-55" dirty="0">
                <a:latin typeface="Arial"/>
                <a:cs typeface="Arial"/>
              </a:rPr>
              <a:t>seperti </a:t>
            </a:r>
            <a:r>
              <a:rPr sz="2000" spc="-75" dirty="0">
                <a:latin typeface="Arial"/>
                <a:cs typeface="Arial"/>
              </a:rPr>
              <a:t>disebutkan </a:t>
            </a:r>
            <a:r>
              <a:rPr sz="2000" spc="-25" dirty="0">
                <a:latin typeface="Arial"/>
                <a:cs typeface="Arial"/>
              </a:rPr>
              <a:t>di</a:t>
            </a:r>
            <a:r>
              <a:rPr sz="2000" spc="-345" dirty="0">
                <a:latin typeface="Arial"/>
                <a:cs typeface="Arial"/>
              </a:rPr>
              <a:t> </a:t>
            </a:r>
            <a:r>
              <a:rPr sz="2000" spc="-120" dirty="0">
                <a:latin typeface="Arial"/>
                <a:cs typeface="Arial"/>
              </a:rPr>
              <a:t>atas  </a:t>
            </a:r>
            <a:r>
              <a:rPr sz="2000" spc="-60" dirty="0">
                <a:latin typeface="Arial"/>
                <a:cs typeface="Arial"/>
              </a:rPr>
              <a:t>disebut </a:t>
            </a:r>
            <a:r>
              <a:rPr sz="2000" spc="-110" dirty="0">
                <a:latin typeface="Arial"/>
                <a:cs typeface="Arial"/>
              </a:rPr>
              <a:t>dengan </a:t>
            </a:r>
            <a:r>
              <a:rPr sz="2000" i="1" spc="-114" dirty="0">
                <a:latin typeface="Trebuchet MS"/>
                <a:cs typeface="Trebuchet MS"/>
              </a:rPr>
              <a:t>simple</a:t>
            </a:r>
            <a:r>
              <a:rPr sz="2000" i="1" spc="-220" dirty="0">
                <a:latin typeface="Trebuchet MS"/>
                <a:cs typeface="Trebuchet MS"/>
              </a:rPr>
              <a:t> </a:t>
            </a:r>
            <a:r>
              <a:rPr sz="2000" i="1" spc="-85" dirty="0">
                <a:latin typeface="Trebuchet MS"/>
                <a:cs typeface="Trebuchet MS"/>
              </a:rPr>
              <a:t>truss</a:t>
            </a:r>
            <a:r>
              <a:rPr sz="2000" spc="-85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10" dirty="0">
                <a:latin typeface="Arial"/>
                <a:cs typeface="Arial"/>
              </a:rPr>
              <a:t>Setiap </a:t>
            </a:r>
            <a:r>
              <a:rPr sz="2000" spc="-80" dirty="0">
                <a:latin typeface="Arial"/>
                <a:cs typeface="Arial"/>
              </a:rPr>
              <a:t>elemen </a:t>
            </a:r>
            <a:r>
              <a:rPr sz="2000" spc="-90" dirty="0">
                <a:latin typeface="Arial"/>
                <a:cs typeface="Arial"/>
              </a:rPr>
              <a:t>dalam </a:t>
            </a:r>
            <a:r>
              <a:rPr sz="2000" spc="-80" dirty="0">
                <a:latin typeface="Arial"/>
                <a:cs typeface="Arial"/>
              </a:rPr>
              <a:t>simple </a:t>
            </a:r>
            <a:r>
              <a:rPr sz="2000" spc="-70" dirty="0">
                <a:latin typeface="Arial"/>
                <a:cs typeface="Arial"/>
              </a:rPr>
              <a:t>truss </a:t>
            </a:r>
            <a:r>
              <a:rPr sz="2000" spc="-95" dirty="0">
                <a:latin typeface="Arial"/>
                <a:cs typeface="Arial"/>
              </a:rPr>
              <a:t>berada </a:t>
            </a:r>
            <a:r>
              <a:rPr sz="2000" spc="-90" dirty="0">
                <a:latin typeface="Arial"/>
                <a:cs typeface="Arial"/>
              </a:rPr>
              <a:t>dalam </a:t>
            </a:r>
            <a:r>
              <a:rPr sz="2000" spc="-120" dirty="0">
                <a:latin typeface="Arial"/>
                <a:cs typeface="Arial"/>
              </a:rPr>
              <a:t>keadaan</a:t>
            </a:r>
            <a:r>
              <a:rPr sz="2000" spc="-20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tertarik</a:t>
            </a:r>
            <a:endParaRPr sz="2000">
              <a:latin typeface="Arial"/>
              <a:cs typeface="Arial"/>
            </a:endParaRPr>
          </a:p>
          <a:p>
            <a:pPr marL="354965">
              <a:lnSpc>
                <a:spcPct val="100000"/>
              </a:lnSpc>
            </a:pPr>
            <a:r>
              <a:rPr sz="2000" spc="-90" dirty="0">
                <a:latin typeface="Arial"/>
                <a:cs typeface="Arial"/>
              </a:rPr>
              <a:t>(</a:t>
            </a:r>
            <a:r>
              <a:rPr sz="2000" i="1" spc="-90" dirty="0">
                <a:latin typeface="Trebuchet MS"/>
                <a:cs typeface="Trebuchet MS"/>
              </a:rPr>
              <a:t>tension</a:t>
            </a:r>
            <a:r>
              <a:rPr sz="2000" spc="-90" dirty="0">
                <a:latin typeface="Arial"/>
                <a:cs typeface="Arial"/>
              </a:rPr>
              <a:t>) </a:t>
            </a:r>
            <a:r>
              <a:rPr sz="2000" spc="-75" dirty="0">
                <a:latin typeface="Arial"/>
                <a:cs typeface="Arial"/>
              </a:rPr>
              <a:t>atau </a:t>
            </a:r>
            <a:r>
              <a:rPr sz="2000" spc="-50" dirty="0">
                <a:latin typeface="Arial"/>
                <a:cs typeface="Arial"/>
              </a:rPr>
              <a:t>tertekan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(</a:t>
            </a:r>
            <a:r>
              <a:rPr sz="2000" i="1" spc="-80" dirty="0">
                <a:latin typeface="Trebuchet MS"/>
                <a:cs typeface="Trebuchet MS"/>
              </a:rPr>
              <a:t>compression</a:t>
            </a:r>
            <a:r>
              <a:rPr sz="2000" spc="-80" dirty="0"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19373" y="5096764"/>
            <a:ext cx="3843040" cy="12562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5528" y="4941176"/>
            <a:ext cx="3733800" cy="14118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5714" y="1707299"/>
            <a:ext cx="2667000" cy="4514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15792" y="1700783"/>
            <a:ext cx="2905125" cy="3190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78246" y="1743227"/>
            <a:ext cx="3333750" cy="44862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240779" y="1700783"/>
            <a:ext cx="2438400" cy="2514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99766" y="2873197"/>
            <a:ext cx="3571875" cy="38192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546" y="1700783"/>
            <a:ext cx="2562225" cy="228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116828" y="5121145"/>
            <a:ext cx="321945" cy="0"/>
          </a:xfrm>
          <a:custGeom>
            <a:avLst/>
            <a:gdLst/>
            <a:ahLst/>
            <a:cxnLst/>
            <a:rect l="l" t="t" r="r" b="b"/>
            <a:pathLst>
              <a:path w="321945">
                <a:moveTo>
                  <a:pt x="0" y="0"/>
                </a:moveTo>
                <a:lnTo>
                  <a:pt x="321947" y="0"/>
                </a:lnTo>
              </a:path>
            </a:pathLst>
          </a:custGeom>
          <a:ln w="5080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16046" y="4988305"/>
            <a:ext cx="80010" cy="85090"/>
          </a:xfrm>
          <a:custGeom>
            <a:avLst/>
            <a:gdLst/>
            <a:ahLst/>
            <a:cxnLst/>
            <a:rect l="l" t="t" r="r" b="b"/>
            <a:pathLst>
              <a:path w="80010" h="85089">
                <a:moveTo>
                  <a:pt x="79628" y="0"/>
                </a:moveTo>
                <a:lnTo>
                  <a:pt x="0" y="0"/>
                </a:lnTo>
                <a:lnTo>
                  <a:pt x="0" y="84582"/>
                </a:lnTo>
                <a:lnTo>
                  <a:pt x="79628" y="84582"/>
                </a:lnTo>
                <a:lnTo>
                  <a:pt x="7962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23590" y="4948554"/>
            <a:ext cx="264795" cy="0"/>
          </a:xfrm>
          <a:custGeom>
            <a:avLst/>
            <a:gdLst/>
            <a:ahLst/>
            <a:cxnLst/>
            <a:rect l="l" t="t" r="r" b="b"/>
            <a:pathLst>
              <a:path w="264795">
                <a:moveTo>
                  <a:pt x="0" y="0"/>
                </a:moveTo>
                <a:lnTo>
                  <a:pt x="264540" y="0"/>
                </a:lnTo>
              </a:path>
            </a:pathLst>
          </a:custGeom>
          <a:ln w="7950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16046" y="4824221"/>
            <a:ext cx="80010" cy="85090"/>
          </a:xfrm>
          <a:custGeom>
            <a:avLst/>
            <a:gdLst/>
            <a:ahLst/>
            <a:cxnLst/>
            <a:rect l="l" t="t" r="r" b="b"/>
            <a:pathLst>
              <a:path w="80010" h="85089">
                <a:moveTo>
                  <a:pt x="79628" y="0"/>
                </a:moveTo>
                <a:lnTo>
                  <a:pt x="0" y="0"/>
                </a:lnTo>
                <a:lnTo>
                  <a:pt x="0" y="84581"/>
                </a:lnTo>
                <a:lnTo>
                  <a:pt x="79628" y="84581"/>
                </a:lnTo>
                <a:lnTo>
                  <a:pt x="7962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23590" y="4824221"/>
            <a:ext cx="264795" cy="248920"/>
          </a:xfrm>
          <a:custGeom>
            <a:avLst/>
            <a:gdLst/>
            <a:ahLst/>
            <a:cxnLst/>
            <a:rect l="l" t="t" r="r" b="b"/>
            <a:pathLst>
              <a:path w="264795" h="248920">
                <a:moveTo>
                  <a:pt x="0" y="84581"/>
                </a:moveTo>
                <a:lnTo>
                  <a:pt x="92456" y="84581"/>
                </a:lnTo>
                <a:lnTo>
                  <a:pt x="92456" y="0"/>
                </a:lnTo>
                <a:lnTo>
                  <a:pt x="172085" y="0"/>
                </a:lnTo>
                <a:lnTo>
                  <a:pt x="172085" y="84581"/>
                </a:lnTo>
                <a:lnTo>
                  <a:pt x="264540" y="84581"/>
                </a:lnTo>
                <a:lnTo>
                  <a:pt x="264540" y="164083"/>
                </a:lnTo>
                <a:lnTo>
                  <a:pt x="172085" y="164083"/>
                </a:lnTo>
                <a:lnTo>
                  <a:pt x="172085" y="248665"/>
                </a:lnTo>
                <a:lnTo>
                  <a:pt x="92456" y="248665"/>
                </a:lnTo>
                <a:lnTo>
                  <a:pt x="92456" y="164083"/>
                </a:lnTo>
                <a:lnTo>
                  <a:pt x="0" y="164083"/>
                </a:lnTo>
                <a:lnTo>
                  <a:pt x="0" y="84581"/>
                </a:lnTo>
                <a:close/>
              </a:path>
            </a:pathLst>
          </a:custGeom>
          <a:ln w="2540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65476" y="3883962"/>
            <a:ext cx="4663309" cy="2949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8540" y="1646935"/>
            <a:ext cx="7926705" cy="215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74955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110" dirty="0">
                <a:latin typeface="Arial"/>
                <a:cs typeface="Arial"/>
              </a:rPr>
              <a:t>Dalam </a:t>
            </a:r>
            <a:r>
              <a:rPr sz="1800" spc="-25" dirty="0">
                <a:latin typeface="Arial"/>
                <a:cs typeface="Arial"/>
              </a:rPr>
              <a:t>struktur </a:t>
            </a:r>
            <a:r>
              <a:rPr sz="1800" i="1" spc="-100" dirty="0">
                <a:latin typeface="Trebuchet MS"/>
                <a:cs typeface="Trebuchet MS"/>
              </a:rPr>
              <a:t>Truss</a:t>
            </a:r>
            <a:r>
              <a:rPr sz="1800" spc="-100" dirty="0">
                <a:latin typeface="Arial"/>
                <a:cs typeface="Arial"/>
              </a:rPr>
              <a:t>, </a:t>
            </a:r>
            <a:r>
              <a:rPr sz="1800" spc="-95" dirty="0">
                <a:latin typeface="Arial"/>
                <a:cs typeface="Arial"/>
              </a:rPr>
              <a:t>diasumsikan bahwa </a:t>
            </a:r>
            <a:r>
              <a:rPr sz="1800" spc="-114" dirty="0">
                <a:latin typeface="Arial"/>
                <a:cs typeface="Arial"/>
              </a:rPr>
              <a:t>semua </a:t>
            </a:r>
            <a:r>
              <a:rPr sz="1800" spc="-155" dirty="0">
                <a:latin typeface="Arial"/>
                <a:cs typeface="Arial"/>
              </a:rPr>
              <a:t>gaya </a:t>
            </a:r>
            <a:r>
              <a:rPr sz="1800" spc="-70" dirty="0">
                <a:latin typeface="Arial"/>
                <a:cs typeface="Arial"/>
              </a:rPr>
              <a:t>bekerja </a:t>
            </a:r>
            <a:r>
              <a:rPr sz="1800" spc="-110" dirty="0">
                <a:latin typeface="Arial"/>
                <a:cs typeface="Arial"/>
              </a:rPr>
              <a:t>hanya </a:t>
            </a:r>
            <a:r>
              <a:rPr sz="1800" spc="-100" dirty="0">
                <a:latin typeface="Arial"/>
                <a:cs typeface="Arial"/>
              </a:rPr>
              <a:t>pada  </a:t>
            </a:r>
            <a:r>
              <a:rPr sz="1800" spc="-110" dirty="0">
                <a:latin typeface="Arial"/>
                <a:cs typeface="Arial"/>
              </a:rPr>
              <a:t>sambungan </a:t>
            </a:r>
            <a:r>
              <a:rPr sz="1800" spc="-40" dirty="0">
                <a:latin typeface="Arial"/>
                <a:cs typeface="Arial"/>
              </a:rPr>
              <a:t>pin </a:t>
            </a:r>
            <a:r>
              <a:rPr sz="1800" spc="-114" dirty="0">
                <a:latin typeface="Arial"/>
                <a:cs typeface="Arial"/>
              </a:rPr>
              <a:t>saja </a:t>
            </a:r>
            <a:r>
              <a:rPr sz="1800" spc="-90" dirty="0">
                <a:latin typeface="Arial"/>
                <a:cs typeface="Arial"/>
              </a:rPr>
              <a:t>dan </a:t>
            </a:r>
            <a:r>
              <a:rPr sz="1800" spc="-80" dirty="0">
                <a:latin typeface="Arial"/>
                <a:cs typeface="Arial"/>
              </a:rPr>
              <a:t>merupakan </a:t>
            </a:r>
            <a:r>
              <a:rPr sz="1800" spc="-155" dirty="0">
                <a:latin typeface="Arial"/>
                <a:cs typeface="Arial"/>
              </a:rPr>
              <a:t>gaya </a:t>
            </a:r>
            <a:r>
              <a:rPr sz="1800" spc="-95" dirty="0">
                <a:latin typeface="Arial"/>
                <a:cs typeface="Arial"/>
              </a:rPr>
              <a:t>aksial </a:t>
            </a:r>
            <a:r>
              <a:rPr sz="1800" spc="-135" dirty="0">
                <a:latin typeface="Arial"/>
                <a:cs typeface="Arial"/>
              </a:rPr>
              <a:t>(gaya </a:t>
            </a:r>
            <a:r>
              <a:rPr sz="1800" spc="-50" dirty="0">
                <a:latin typeface="Arial"/>
                <a:cs typeface="Arial"/>
              </a:rPr>
              <a:t>normal </a:t>
            </a:r>
            <a:r>
              <a:rPr sz="1800" spc="-105" dirty="0">
                <a:latin typeface="Arial"/>
                <a:cs typeface="Arial"/>
              </a:rPr>
              <a:t>saja, </a:t>
            </a:r>
            <a:r>
              <a:rPr sz="1800" spc="-70" dirty="0">
                <a:latin typeface="Arial"/>
                <a:cs typeface="Arial"/>
              </a:rPr>
              <a:t>momen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0)</a:t>
            </a:r>
            <a:endParaRPr sz="1800">
              <a:latin typeface="Arial"/>
              <a:cs typeface="Arial"/>
            </a:endParaRPr>
          </a:p>
          <a:p>
            <a:pPr marL="355600" marR="347345" indent="-342900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165" dirty="0">
                <a:latin typeface="Arial"/>
                <a:cs typeface="Arial"/>
              </a:rPr>
              <a:t>Pada </a:t>
            </a:r>
            <a:r>
              <a:rPr sz="1800" spc="-25" dirty="0">
                <a:latin typeface="Arial"/>
                <a:cs typeface="Arial"/>
              </a:rPr>
              <a:t>struktur </a:t>
            </a:r>
            <a:r>
              <a:rPr sz="1800" spc="-70" dirty="0">
                <a:latin typeface="Arial"/>
                <a:cs typeface="Arial"/>
              </a:rPr>
              <a:t>truss </a:t>
            </a:r>
            <a:r>
              <a:rPr sz="1800" spc="-60" dirty="0">
                <a:latin typeface="Arial"/>
                <a:cs typeface="Arial"/>
              </a:rPr>
              <a:t>jembatan, </a:t>
            </a:r>
            <a:r>
              <a:rPr sz="1800" spc="-90" dirty="0">
                <a:latin typeface="Arial"/>
                <a:cs typeface="Arial"/>
              </a:rPr>
              <a:t>bagian </a:t>
            </a:r>
            <a:r>
              <a:rPr sz="1800" spc="-80" dirty="0">
                <a:latin typeface="Arial"/>
                <a:cs typeface="Arial"/>
              </a:rPr>
              <a:t>d</a:t>
            </a:r>
            <a:r>
              <a:rPr sz="1800" i="1" spc="-80" dirty="0">
                <a:latin typeface="Trebuchet MS"/>
                <a:cs typeface="Trebuchet MS"/>
              </a:rPr>
              <a:t>eck </a:t>
            </a:r>
            <a:r>
              <a:rPr sz="1800" spc="-35" dirty="0">
                <a:latin typeface="Arial"/>
                <a:cs typeface="Arial"/>
              </a:rPr>
              <a:t>terletak </a:t>
            </a:r>
            <a:r>
              <a:rPr sz="1800" spc="-80" dirty="0">
                <a:latin typeface="Arial"/>
                <a:cs typeface="Arial"/>
              </a:rPr>
              <a:t>diatas </a:t>
            </a:r>
            <a:r>
              <a:rPr sz="1800" spc="-25" dirty="0">
                <a:latin typeface="Arial"/>
                <a:cs typeface="Arial"/>
              </a:rPr>
              <a:t>struktur </a:t>
            </a:r>
            <a:r>
              <a:rPr sz="1800" spc="-70" dirty="0">
                <a:latin typeface="Arial"/>
                <a:cs typeface="Arial"/>
              </a:rPr>
              <a:t>balok</a:t>
            </a:r>
            <a:r>
              <a:rPr sz="1800" spc="-27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(</a:t>
            </a:r>
            <a:r>
              <a:rPr sz="1800" i="1" spc="-65" dirty="0">
                <a:latin typeface="Trebuchet MS"/>
                <a:cs typeface="Trebuchet MS"/>
              </a:rPr>
              <a:t>cross  </a:t>
            </a:r>
            <a:r>
              <a:rPr sz="1800" i="1" spc="-70" dirty="0">
                <a:latin typeface="Trebuchet MS"/>
                <a:cs typeface="Trebuchet MS"/>
              </a:rPr>
              <a:t>beam</a:t>
            </a:r>
            <a:r>
              <a:rPr sz="1800" spc="-70" dirty="0">
                <a:latin typeface="Arial"/>
                <a:cs typeface="Arial"/>
              </a:rPr>
              <a:t>) </a:t>
            </a:r>
            <a:r>
              <a:rPr sz="1800" spc="-114" dirty="0">
                <a:latin typeface="Arial"/>
                <a:cs typeface="Arial"/>
              </a:rPr>
              <a:t>yang </a:t>
            </a:r>
            <a:r>
              <a:rPr sz="1800" spc="-40" dirty="0">
                <a:latin typeface="Arial"/>
                <a:cs typeface="Arial"/>
              </a:rPr>
              <a:t>bertumpu </a:t>
            </a:r>
            <a:r>
              <a:rPr sz="1800" spc="-100" dirty="0">
                <a:latin typeface="Arial"/>
                <a:cs typeface="Arial"/>
              </a:rPr>
              <a:t>pada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sambungan/</a:t>
            </a:r>
            <a:r>
              <a:rPr sz="1800" i="1" spc="-90" dirty="0">
                <a:latin typeface="Trebuchet MS"/>
                <a:cs typeface="Trebuchet MS"/>
              </a:rPr>
              <a:t>joint</a:t>
            </a:r>
            <a:r>
              <a:rPr sz="1800" spc="-90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45" dirty="0">
                <a:latin typeface="Arial"/>
                <a:cs typeface="Arial"/>
              </a:rPr>
              <a:t>Struktur </a:t>
            </a:r>
            <a:r>
              <a:rPr sz="1800" spc="-105" dirty="0">
                <a:latin typeface="Arial"/>
                <a:cs typeface="Arial"/>
              </a:rPr>
              <a:t>rangka </a:t>
            </a:r>
            <a:r>
              <a:rPr sz="1800" spc="-95" dirty="0">
                <a:latin typeface="Arial"/>
                <a:cs typeface="Arial"/>
              </a:rPr>
              <a:t>besar </a:t>
            </a:r>
            <a:r>
              <a:rPr sz="1800" spc="-100" dirty="0">
                <a:latin typeface="Arial"/>
                <a:cs typeface="Arial"/>
              </a:rPr>
              <a:t>pada </a:t>
            </a:r>
            <a:r>
              <a:rPr sz="1800" spc="-85" dirty="0">
                <a:latin typeface="Arial"/>
                <a:cs typeface="Arial"/>
              </a:rPr>
              <a:t>umumnya </a:t>
            </a:r>
            <a:r>
              <a:rPr sz="1800" spc="-35" dirty="0">
                <a:latin typeface="Arial"/>
                <a:cs typeface="Arial"/>
              </a:rPr>
              <a:t>memiliki </a:t>
            </a:r>
            <a:r>
              <a:rPr sz="1800" spc="-45" dirty="0">
                <a:latin typeface="Arial"/>
                <a:cs typeface="Arial"/>
              </a:rPr>
              <a:t>tumpuan </a:t>
            </a:r>
            <a:r>
              <a:rPr sz="1800" spc="-70" dirty="0">
                <a:latin typeface="Arial"/>
                <a:cs typeface="Arial"/>
              </a:rPr>
              <a:t>jenis </a:t>
            </a:r>
            <a:r>
              <a:rPr sz="1800" spc="-140" dirty="0">
                <a:latin typeface="Arial"/>
                <a:cs typeface="Arial"/>
              </a:rPr>
              <a:t>Rol </a:t>
            </a:r>
            <a:r>
              <a:rPr sz="1800" spc="-100" dirty="0">
                <a:latin typeface="Arial"/>
                <a:cs typeface="Arial"/>
              </a:rPr>
              <a:t>pada </a:t>
            </a:r>
            <a:r>
              <a:rPr sz="1800" spc="-105" dirty="0">
                <a:latin typeface="Arial"/>
                <a:cs typeface="Arial"/>
              </a:rPr>
              <a:t>salah </a:t>
            </a:r>
            <a:r>
              <a:rPr sz="1800" spc="-80" dirty="0">
                <a:latin typeface="Arial"/>
                <a:cs typeface="Arial"/>
              </a:rPr>
              <a:t>satu  </a:t>
            </a:r>
            <a:r>
              <a:rPr sz="1800" spc="-65" dirty="0">
                <a:latin typeface="Arial"/>
                <a:cs typeface="Arial"/>
              </a:rPr>
              <a:t>tumpuannya. </a:t>
            </a:r>
            <a:r>
              <a:rPr sz="1800" spc="-105" dirty="0">
                <a:latin typeface="Arial"/>
                <a:cs typeface="Arial"/>
              </a:rPr>
              <a:t>Hal </a:t>
            </a:r>
            <a:r>
              <a:rPr sz="1800" spc="-15" dirty="0">
                <a:latin typeface="Arial"/>
                <a:cs typeface="Arial"/>
              </a:rPr>
              <a:t>ini </a:t>
            </a:r>
            <a:r>
              <a:rPr sz="1800" spc="-40" dirty="0">
                <a:latin typeface="Arial"/>
                <a:cs typeface="Arial"/>
              </a:rPr>
              <a:t>bertujuan </a:t>
            </a:r>
            <a:r>
              <a:rPr sz="1800" spc="-35" dirty="0">
                <a:latin typeface="Arial"/>
                <a:cs typeface="Arial"/>
              </a:rPr>
              <a:t>untuk </a:t>
            </a:r>
            <a:r>
              <a:rPr sz="1800" spc="-80" dirty="0">
                <a:latin typeface="Arial"/>
                <a:cs typeface="Arial"/>
              </a:rPr>
              <a:t>mengantisipasi </a:t>
            </a:r>
            <a:r>
              <a:rPr sz="1800" spc="-70" dirty="0">
                <a:latin typeface="Arial"/>
                <a:cs typeface="Arial"/>
              </a:rPr>
              <a:t>deformasi </a:t>
            </a:r>
            <a:r>
              <a:rPr sz="1800" spc="-55" dirty="0">
                <a:latin typeface="Arial"/>
                <a:cs typeface="Arial"/>
              </a:rPr>
              <a:t>akibat  </a:t>
            </a:r>
            <a:r>
              <a:rPr sz="1800" spc="-85" dirty="0">
                <a:latin typeface="Arial"/>
                <a:cs typeface="Arial"/>
              </a:rPr>
              <a:t>pembebanan </a:t>
            </a:r>
            <a:r>
              <a:rPr sz="1800" spc="-75" dirty="0">
                <a:latin typeface="Arial"/>
                <a:cs typeface="Arial"/>
              </a:rPr>
              <a:t>maupun perubahan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suhu.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7537" y="4365142"/>
            <a:ext cx="3301238" cy="19871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98292" y="2108130"/>
            <a:ext cx="7406893" cy="45093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48360" y="1566494"/>
            <a:ext cx="26879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145" dirty="0">
                <a:solidFill>
                  <a:srgbClr val="00AF50"/>
                </a:solidFill>
                <a:latin typeface="Arial"/>
                <a:cs typeface="Arial"/>
              </a:rPr>
              <a:t>Stabilitas </a:t>
            </a:r>
            <a:r>
              <a:rPr sz="2400" b="1" i="1" spc="-170" dirty="0">
                <a:solidFill>
                  <a:srgbClr val="00AF50"/>
                </a:solidFill>
                <a:latin typeface="Arial"/>
                <a:cs typeface="Arial"/>
              </a:rPr>
              <a:t>Plane</a:t>
            </a:r>
            <a:r>
              <a:rPr sz="2400" b="1" i="1" spc="-20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i="1" spc="-295" dirty="0">
                <a:solidFill>
                  <a:srgbClr val="00AF50"/>
                </a:solidFill>
                <a:latin typeface="Arial"/>
                <a:cs typeface="Arial"/>
              </a:rPr>
              <a:t>Truss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837488" y="1660874"/>
            <a:ext cx="2507429" cy="25512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2230" y="2140444"/>
            <a:ext cx="3230168" cy="14344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85995" y="4117390"/>
            <a:ext cx="2562225" cy="21789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0562" y="4543276"/>
            <a:ext cx="3164426" cy="143438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940477" y="1622670"/>
            <a:ext cx="7353820" cy="44144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07924" y="1886291"/>
            <a:ext cx="3754143" cy="1964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38164" y="1555973"/>
            <a:ext cx="2926775" cy="22442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07924" y="4583371"/>
            <a:ext cx="3940274" cy="19546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65928" y="4070387"/>
            <a:ext cx="2875146" cy="26786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95910" y="2468166"/>
            <a:ext cx="7092135" cy="31902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56336" y="1624329"/>
            <a:ext cx="42500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1" spc="-135" dirty="0">
                <a:solidFill>
                  <a:srgbClr val="00AF50"/>
                </a:solidFill>
                <a:latin typeface="Trebuchet MS"/>
                <a:cs typeface="Trebuchet MS"/>
              </a:rPr>
              <a:t>Plane </a:t>
            </a:r>
            <a:r>
              <a:rPr sz="2800" i="1" spc="-165" dirty="0">
                <a:solidFill>
                  <a:srgbClr val="00AF50"/>
                </a:solidFill>
                <a:latin typeface="Trebuchet MS"/>
                <a:cs typeface="Trebuchet MS"/>
              </a:rPr>
              <a:t>Truss </a:t>
            </a:r>
            <a:r>
              <a:rPr sz="2800" i="1" spc="-120" dirty="0">
                <a:solidFill>
                  <a:srgbClr val="00AF50"/>
                </a:solidFill>
                <a:latin typeface="Trebuchet MS"/>
                <a:cs typeface="Trebuchet MS"/>
              </a:rPr>
              <a:t>Analysis</a:t>
            </a:r>
            <a:r>
              <a:rPr sz="2800" i="1" spc="-35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800" i="1" spc="-75" dirty="0">
                <a:solidFill>
                  <a:srgbClr val="00AF50"/>
                </a:solidFill>
                <a:latin typeface="Trebuchet MS"/>
                <a:cs typeface="Trebuchet MS"/>
              </a:rPr>
              <a:t>Methods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639316"/>
            <a:ext cx="64109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10" dirty="0">
                <a:solidFill>
                  <a:srgbClr val="FF0000"/>
                </a:solidFill>
                <a:latin typeface="Arial"/>
                <a:cs typeface="Arial"/>
              </a:rPr>
              <a:t>Method </a:t>
            </a:r>
            <a:r>
              <a:rPr sz="2800" b="1" spc="-130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2800" b="1" spc="-235" dirty="0">
                <a:solidFill>
                  <a:srgbClr val="FF0000"/>
                </a:solidFill>
                <a:latin typeface="Arial"/>
                <a:cs typeface="Arial"/>
              </a:rPr>
              <a:t>Joint </a:t>
            </a:r>
            <a:r>
              <a:rPr sz="2800" b="1" spc="-220" dirty="0">
                <a:solidFill>
                  <a:srgbClr val="FF0000"/>
                </a:solidFill>
                <a:latin typeface="Arial"/>
                <a:cs typeface="Arial"/>
              </a:rPr>
              <a:t>(keseimbangan </a:t>
            </a:r>
            <a:r>
              <a:rPr sz="2800" b="1" spc="-65" dirty="0">
                <a:solidFill>
                  <a:srgbClr val="FF0000"/>
                </a:solidFill>
                <a:latin typeface="Arial"/>
                <a:cs typeface="Arial"/>
              </a:rPr>
              <a:t>titik</a:t>
            </a:r>
            <a:r>
              <a:rPr sz="28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170" dirty="0">
                <a:solidFill>
                  <a:srgbClr val="FF0000"/>
                </a:solidFill>
                <a:latin typeface="Arial"/>
                <a:cs typeface="Arial"/>
              </a:rPr>
              <a:t>buhul)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1267" y="2314985"/>
            <a:ext cx="6881082" cy="32060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2406" y="5985764"/>
            <a:ext cx="60115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75" dirty="0">
                <a:latin typeface="Trebuchet MS"/>
                <a:cs typeface="Trebuchet MS"/>
              </a:rPr>
              <a:t>Always </a:t>
            </a:r>
            <a:r>
              <a:rPr sz="1800" i="1" spc="-65" dirty="0">
                <a:latin typeface="Trebuchet MS"/>
                <a:cs typeface="Trebuchet MS"/>
              </a:rPr>
              <a:t>assume </a:t>
            </a:r>
            <a:r>
              <a:rPr sz="1800" i="1" spc="-114" dirty="0">
                <a:latin typeface="Trebuchet MS"/>
                <a:cs typeface="Trebuchet MS"/>
              </a:rPr>
              <a:t>the </a:t>
            </a:r>
            <a:r>
              <a:rPr sz="1800" i="1" spc="-70" dirty="0">
                <a:latin typeface="Trebuchet MS"/>
                <a:cs typeface="Trebuchet MS"/>
              </a:rPr>
              <a:t>unknown </a:t>
            </a:r>
            <a:r>
              <a:rPr sz="1800" i="1" spc="-95" dirty="0">
                <a:latin typeface="Trebuchet MS"/>
                <a:cs typeface="Trebuchet MS"/>
              </a:rPr>
              <a:t>member </a:t>
            </a:r>
            <a:r>
              <a:rPr sz="1800" i="1" spc="-105" dirty="0">
                <a:latin typeface="Trebuchet MS"/>
                <a:cs typeface="Trebuchet MS"/>
              </a:rPr>
              <a:t>forces </a:t>
            </a:r>
            <a:r>
              <a:rPr sz="1800" i="1" spc="-80" dirty="0">
                <a:latin typeface="Trebuchet MS"/>
                <a:cs typeface="Trebuchet MS"/>
              </a:rPr>
              <a:t>acting </a:t>
            </a:r>
            <a:r>
              <a:rPr sz="1800" i="1" spc="-55" dirty="0">
                <a:latin typeface="Trebuchet MS"/>
                <a:cs typeface="Trebuchet MS"/>
              </a:rPr>
              <a:t>on</a:t>
            </a:r>
            <a:r>
              <a:rPr sz="1800" i="1" spc="-409" dirty="0">
                <a:latin typeface="Trebuchet MS"/>
                <a:cs typeface="Trebuchet MS"/>
              </a:rPr>
              <a:t> </a:t>
            </a:r>
            <a:r>
              <a:rPr sz="1800" i="1" spc="-114" dirty="0">
                <a:latin typeface="Trebuchet MS"/>
                <a:cs typeface="Trebuchet MS"/>
              </a:rPr>
              <a:t>the </a:t>
            </a:r>
            <a:r>
              <a:rPr sz="1800" i="1" spc="-140" dirty="0">
                <a:latin typeface="Trebuchet MS"/>
                <a:cs typeface="Trebuchet MS"/>
              </a:rPr>
              <a:t>joint’s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i="1" spc="-105" dirty="0">
                <a:latin typeface="Trebuchet MS"/>
                <a:cs typeface="Trebuchet MS"/>
              </a:rPr>
              <a:t>free-body </a:t>
            </a:r>
            <a:r>
              <a:rPr sz="1800" i="1" spc="-70" dirty="0">
                <a:latin typeface="Trebuchet MS"/>
                <a:cs typeface="Trebuchet MS"/>
              </a:rPr>
              <a:t>diagram </a:t>
            </a:r>
            <a:r>
              <a:rPr sz="1800" i="1" spc="-114" dirty="0">
                <a:latin typeface="Trebuchet MS"/>
                <a:cs typeface="Trebuchet MS"/>
              </a:rPr>
              <a:t>to </a:t>
            </a:r>
            <a:r>
              <a:rPr sz="1800" i="1" spc="-95" dirty="0">
                <a:latin typeface="Trebuchet MS"/>
                <a:cs typeface="Trebuchet MS"/>
              </a:rPr>
              <a:t>be </a:t>
            </a:r>
            <a:r>
              <a:rPr sz="1800" i="1" spc="-105" dirty="0">
                <a:latin typeface="Trebuchet MS"/>
                <a:cs typeface="Trebuchet MS"/>
              </a:rPr>
              <a:t>in tension, </a:t>
            </a:r>
            <a:r>
              <a:rPr sz="1800" i="1" spc="-180" dirty="0">
                <a:latin typeface="Trebuchet MS"/>
                <a:cs typeface="Trebuchet MS"/>
              </a:rPr>
              <a:t>i.e., </a:t>
            </a:r>
            <a:r>
              <a:rPr sz="1800" i="1" spc="-125" dirty="0">
                <a:latin typeface="Trebuchet MS"/>
                <a:cs typeface="Trebuchet MS"/>
              </a:rPr>
              <a:t>“pulling” </a:t>
            </a:r>
            <a:r>
              <a:rPr sz="1800" i="1" spc="-55" dirty="0">
                <a:latin typeface="Trebuchet MS"/>
                <a:cs typeface="Trebuchet MS"/>
              </a:rPr>
              <a:t>on </a:t>
            </a:r>
            <a:r>
              <a:rPr sz="1800" i="1" spc="-120" dirty="0">
                <a:latin typeface="Trebuchet MS"/>
                <a:cs typeface="Trebuchet MS"/>
              </a:rPr>
              <a:t>the</a:t>
            </a:r>
            <a:r>
              <a:rPr sz="1800" i="1" spc="-375" dirty="0">
                <a:latin typeface="Trebuchet MS"/>
                <a:cs typeface="Trebuchet MS"/>
              </a:rPr>
              <a:t> </a:t>
            </a:r>
            <a:r>
              <a:rPr sz="1800" i="1" spc="-100" dirty="0">
                <a:latin typeface="Trebuchet MS"/>
                <a:cs typeface="Trebuchet MS"/>
              </a:rPr>
              <a:t>pin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990600" y="1066800"/>
            <a:ext cx="6858000" cy="46184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970711" y="3610190"/>
            <a:ext cx="7241032" cy="29309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56666" y="1506196"/>
            <a:ext cx="7150100" cy="2042795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1145"/>
              </a:spcBef>
            </a:pPr>
            <a:r>
              <a:rPr sz="2800" spc="-135" dirty="0">
                <a:latin typeface="Arial"/>
                <a:cs typeface="Arial"/>
              </a:rPr>
              <a:t>Contoh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225" dirty="0">
                <a:latin typeface="Arial"/>
                <a:cs typeface="Arial"/>
              </a:rPr>
              <a:t>Soal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70"/>
              </a:spcBef>
            </a:pPr>
            <a:r>
              <a:rPr sz="1800" spc="-95" dirty="0">
                <a:latin typeface="Arial"/>
                <a:cs typeface="Arial"/>
              </a:rPr>
              <a:t>Tentukanlah besar </a:t>
            </a:r>
            <a:r>
              <a:rPr sz="1800" spc="-65" dirty="0">
                <a:latin typeface="Arial"/>
                <a:cs typeface="Arial"/>
              </a:rPr>
              <a:t>seluruh </a:t>
            </a:r>
            <a:r>
              <a:rPr sz="1800" spc="-155" dirty="0">
                <a:latin typeface="Arial"/>
                <a:cs typeface="Arial"/>
              </a:rPr>
              <a:t>gaya </a:t>
            </a:r>
            <a:r>
              <a:rPr sz="1800" spc="-85" dirty="0">
                <a:latin typeface="Arial"/>
                <a:cs typeface="Arial"/>
              </a:rPr>
              <a:t>batang </a:t>
            </a:r>
            <a:r>
              <a:rPr sz="1800" spc="-40" dirty="0">
                <a:latin typeface="Arial"/>
                <a:cs typeface="Arial"/>
              </a:rPr>
              <a:t>dari </a:t>
            </a:r>
            <a:r>
              <a:rPr sz="1800" spc="-25" dirty="0">
                <a:latin typeface="Arial"/>
                <a:cs typeface="Arial"/>
              </a:rPr>
              <a:t>struktur </a:t>
            </a:r>
            <a:r>
              <a:rPr sz="1800" spc="-105" dirty="0">
                <a:latin typeface="Arial"/>
                <a:cs typeface="Arial"/>
              </a:rPr>
              <a:t>rangka </a:t>
            </a:r>
            <a:r>
              <a:rPr sz="1800" spc="-100" dirty="0">
                <a:latin typeface="Arial"/>
                <a:cs typeface="Arial"/>
              </a:rPr>
              <a:t>pada </a:t>
            </a:r>
            <a:r>
              <a:rPr sz="1800" spc="-95" dirty="0">
                <a:latin typeface="Arial"/>
                <a:cs typeface="Arial"/>
              </a:rPr>
              <a:t>gambar </a:t>
            </a:r>
            <a:r>
              <a:rPr sz="1800" spc="-60" dirty="0">
                <a:latin typeface="Arial"/>
                <a:cs typeface="Arial"/>
              </a:rPr>
              <a:t>jika  </a:t>
            </a:r>
            <a:r>
              <a:rPr sz="1800" spc="-185" dirty="0">
                <a:latin typeface="Arial"/>
                <a:cs typeface="Arial"/>
              </a:rPr>
              <a:t>P1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85" dirty="0">
                <a:latin typeface="Arial"/>
                <a:cs typeface="Arial"/>
              </a:rPr>
              <a:t>P5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250</a:t>
            </a:r>
            <a:r>
              <a:rPr sz="1800" spc="229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kg,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85" dirty="0">
                <a:latin typeface="Arial"/>
                <a:cs typeface="Arial"/>
              </a:rPr>
              <a:t>P2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85" dirty="0">
                <a:latin typeface="Arial"/>
                <a:cs typeface="Arial"/>
              </a:rPr>
              <a:t>P3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85" dirty="0">
                <a:latin typeface="Arial"/>
                <a:cs typeface="Arial"/>
              </a:rPr>
              <a:t>P4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500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kg,</a:t>
            </a:r>
            <a:endParaRPr sz="1800">
              <a:latin typeface="Arial"/>
              <a:cs typeface="Arial"/>
            </a:endParaRPr>
          </a:p>
          <a:p>
            <a:pPr marL="12700" marR="5149850">
              <a:lnSpc>
                <a:spcPct val="100000"/>
              </a:lnSpc>
            </a:pPr>
            <a:r>
              <a:rPr sz="1800" spc="-95" dirty="0">
                <a:latin typeface="Arial"/>
                <a:cs typeface="Arial"/>
              </a:rPr>
              <a:t>Sudut </a:t>
            </a:r>
            <a:r>
              <a:rPr sz="1800" spc="-80" dirty="0">
                <a:latin typeface="Arial"/>
                <a:cs typeface="Arial"/>
              </a:rPr>
              <a:t>alpha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i="1" spc="-35" dirty="0">
                <a:latin typeface="Trebuchet MS"/>
                <a:cs typeface="Trebuchet MS"/>
              </a:rPr>
              <a:t>35 </a:t>
            </a:r>
            <a:r>
              <a:rPr sz="1800" i="1" spc="-179" baseline="25462" dirty="0">
                <a:latin typeface="Trebuchet MS"/>
                <a:cs typeface="Trebuchet MS"/>
              </a:rPr>
              <a:t>0</a:t>
            </a:r>
            <a:r>
              <a:rPr sz="1800" i="1" spc="-120" dirty="0">
                <a:latin typeface="Trebuchet MS"/>
                <a:cs typeface="Trebuchet MS"/>
              </a:rPr>
              <a:t>,  </a:t>
            </a:r>
            <a:r>
              <a:rPr sz="1800" i="1" spc="-70" dirty="0">
                <a:latin typeface="Trebuchet MS"/>
                <a:cs typeface="Trebuchet MS"/>
              </a:rPr>
              <a:t>Bentang </a:t>
            </a:r>
            <a:r>
              <a:rPr sz="1800" i="1" spc="-85" dirty="0">
                <a:latin typeface="Trebuchet MS"/>
                <a:cs typeface="Trebuchet MS"/>
              </a:rPr>
              <a:t>AB</a:t>
            </a:r>
            <a:r>
              <a:rPr sz="1800" spc="-8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8</a:t>
            </a:r>
            <a:r>
              <a:rPr sz="1800" spc="-23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meter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260729" y="1758810"/>
            <a:ext cx="5148700" cy="45657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61771" y="2501849"/>
            <a:ext cx="6305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5" dirty="0">
                <a:solidFill>
                  <a:srgbClr val="FF0000"/>
                </a:solidFill>
                <a:latin typeface="Symbol"/>
                <a:cs typeface="Symbol"/>
              </a:rPr>
              <a:t></a:t>
            </a:r>
            <a:r>
              <a:rPr sz="1800" b="1" spc="-65" dirty="0">
                <a:solidFill>
                  <a:srgbClr val="FF0000"/>
                </a:solidFill>
                <a:latin typeface="Arial"/>
                <a:cs typeface="Arial"/>
              </a:rPr>
              <a:t>V </a:t>
            </a:r>
            <a:r>
              <a:rPr sz="1800" b="1" spc="-155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800" b="1" spc="-2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90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6739" y="2906014"/>
            <a:ext cx="9080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6559" algn="l"/>
                <a:tab pos="817244" algn="l"/>
              </a:tabLst>
            </a:pPr>
            <a:r>
              <a:rPr sz="1200" i="1" spc="-55" dirty="0">
                <a:latin typeface="Trebuchet MS"/>
                <a:cs typeface="Trebuchet MS"/>
              </a:rPr>
              <a:t>v	</a:t>
            </a:r>
            <a:r>
              <a:rPr sz="1200" spc="-60" dirty="0">
                <a:latin typeface="Arial"/>
                <a:cs typeface="Arial"/>
              </a:rPr>
              <a:t>1	6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1771" y="2773426"/>
            <a:ext cx="19138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71195" algn="l"/>
              </a:tabLst>
            </a:pPr>
            <a:r>
              <a:rPr sz="1800" i="1" spc="-60" dirty="0">
                <a:latin typeface="Trebuchet MS"/>
                <a:cs typeface="Trebuchet MS"/>
              </a:rPr>
              <a:t>A</a:t>
            </a:r>
            <a:r>
              <a:rPr sz="1800" i="1" spc="33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Arial"/>
                <a:cs typeface="Arial"/>
              </a:rPr>
              <a:t>–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i="1" spc="-50" dirty="0">
                <a:latin typeface="Trebuchet MS"/>
                <a:cs typeface="Trebuchet MS"/>
              </a:rPr>
              <a:t>P	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i="1" spc="-55" dirty="0">
                <a:latin typeface="Trebuchet MS"/>
                <a:cs typeface="Trebuchet MS"/>
              </a:rPr>
              <a:t>S </a:t>
            </a:r>
            <a:r>
              <a:rPr sz="1800" spc="-85" dirty="0">
                <a:latin typeface="Arial"/>
                <a:cs typeface="Arial"/>
              </a:rPr>
              <a:t>sin </a:t>
            </a:r>
            <a:r>
              <a:rPr sz="1800" spc="-90" dirty="0">
                <a:latin typeface="Arial"/>
                <a:cs typeface="Arial"/>
              </a:rPr>
              <a:t>35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1771" y="3047746"/>
            <a:ext cx="2337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Arial"/>
                <a:cs typeface="Arial"/>
              </a:rPr>
              <a:t>1000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90" dirty="0">
                <a:latin typeface="Arial"/>
                <a:cs typeface="Arial"/>
              </a:rPr>
              <a:t>250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10" dirty="0">
                <a:latin typeface="Arial"/>
                <a:cs typeface="Arial"/>
              </a:rPr>
              <a:t>S</a:t>
            </a:r>
            <a:r>
              <a:rPr sz="1800" spc="-165" baseline="-20833" dirty="0">
                <a:latin typeface="Arial"/>
                <a:cs typeface="Arial"/>
              </a:rPr>
              <a:t>6</a:t>
            </a:r>
            <a:r>
              <a:rPr sz="1800" spc="-110" dirty="0">
                <a:latin typeface="Arial"/>
                <a:cs typeface="Arial"/>
              </a:rPr>
              <a:t>(0,57)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5573" y="3362464"/>
            <a:ext cx="1754505" cy="360045"/>
          </a:xfrm>
          <a:prstGeom prst="rect">
            <a:avLst/>
          </a:prstGeom>
          <a:ln w="25402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18745">
              <a:lnSpc>
                <a:spcPts val="1955"/>
              </a:lnSpc>
            </a:pPr>
            <a:r>
              <a:rPr sz="1800" b="1" i="1" spc="-21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1800" b="1" spc="-322" baseline="-20833" dirty="0">
                <a:solidFill>
                  <a:srgbClr val="006FC0"/>
                </a:solidFill>
                <a:latin typeface="Arial"/>
                <a:cs typeface="Arial"/>
              </a:rPr>
              <a:t>6 </a:t>
            </a:r>
            <a:r>
              <a:rPr sz="1800" b="1" spc="-155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− </a:t>
            </a:r>
            <a:r>
              <a:rPr sz="1800" b="1" spc="-75" dirty="0">
                <a:solidFill>
                  <a:srgbClr val="006FC0"/>
                </a:solidFill>
                <a:latin typeface="Arial"/>
                <a:cs typeface="Arial"/>
              </a:rPr>
              <a:t>1.315</a:t>
            </a:r>
            <a:r>
              <a:rPr sz="1800" b="1" spc="-1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006FC0"/>
                </a:solidFill>
                <a:latin typeface="Arial"/>
                <a:cs typeface="Arial"/>
              </a:rPr>
              <a:t>kg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0986" y="4026789"/>
            <a:ext cx="1994535" cy="845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50"/>
              </a:lnSpc>
              <a:spcBef>
                <a:spcPts val="100"/>
              </a:spcBef>
            </a:pPr>
            <a:r>
              <a:rPr sz="1800" b="1" spc="-80" dirty="0">
                <a:solidFill>
                  <a:srgbClr val="FF0000"/>
                </a:solidFill>
                <a:latin typeface="Symbol"/>
                <a:cs typeface="Symbol"/>
              </a:rPr>
              <a:t></a:t>
            </a:r>
            <a:r>
              <a:rPr sz="1800" b="1" spc="-80" dirty="0">
                <a:solidFill>
                  <a:srgbClr val="FF0000"/>
                </a:solidFill>
                <a:latin typeface="Arial"/>
                <a:cs typeface="Arial"/>
              </a:rPr>
              <a:t>H </a:t>
            </a:r>
            <a:r>
              <a:rPr sz="1800" b="1" spc="-155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800" b="1" spc="-1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90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50"/>
              </a:lnSpc>
            </a:pPr>
            <a:r>
              <a:rPr sz="1800" i="1" spc="-105" dirty="0">
                <a:latin typeface="Trebuchet MS"/>
                <a:cs typeface="Trebuchet MS"/>
              </a:rPr>
              <a:t>S</a:t>
            </a:r>
            <a:r>
              <a:rPr sz="1800" spc="-157" baseline="-20833" dirty="0">
                <a:latin typeface="Arial"/>
                <a:cs typeface="Arial"/>
              </a:rPr>
              <a:t>6</a:t>
            </a:r>
            <a:r>
              <a:rPr sz="1800" spc="-105" dirty="0">
                <a:latin typeface="Arial"/>
                <a:cs typeface="Arial"/>
              </a:rPr>
              <a:t>cos </a:t>
            </a:r>
            <a:r>
              <a:rPr sz="1800" spc="-90" dirty="0">
                <a:latin typeface="Arial"/>
                <a:cs typeface="Arial"/>
              </a:rPr>
              <a:t>35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i="1" spc="-60" dirty="0">
                <a:latin typeface="Trebuchet MS"/>
                <a:cs typeface="Trebuchet MS"/>
              </a:rPr>
              <a:t>S</a:t>
            </a:r>
            <a:r>
              <a:rPr sz="1800" spc="-89" baseline="-20833" dirty="0">
                <a:latin typeface="Arial"/>
                <a:cs typeface="Arial"/>
              </a:rPr>
              <a:t>1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17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80" dirty="0">
                <a:latin typeface="Arial"/>
                <a:cs typeface="Arial"/>
              </a:rPr>
              <a:t>1.315(0,82)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215" dirty="0">
                <a:latin typeface="Arial"/>
                <a:cs typeface="Arial"/>
              </a:rPr>
              <a:t>S</a:t>
            </a:r>
            <a:r>
              <a:rPr sz="1800" spc="-322" baseline="-20833" dirty="0">
                <a:latin typeface="Arial"/>
                <a:cs typeface="Arial"/>
              </a:rPr>
              <a:t>1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0166" y="4836172"/>
            <a:ext cx="1691639" cy="360045"/>
          </a:xfrm>
          <a:prstGeom prst="rect">
            <a:avLst/>
          </a:prstGeom>
          <a:ln w="25402">
            <a:solidFill>
              <a:srgbClr val="FF0000"/>
            </a:solidFill>
          </a:ln>
        </p:spPr>
        <p:txBody>
          <a:bodyPr vert="horz" wrap="square" lIns="0" tIns="24765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195"/>
              </a:spcBef>
            </a:pPr>
            <a:r>
              <a:rPr sz="1800" b="1" i="1" spc="-21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1800" b="1" spc="-322" baseline="-20833" dirty="0">
                <a:solidFill>
                  <a:srgbClr val="006FC0"/>
                </a:solidFill>
                <a:latin typeface="Arial"/>
                <a:cs typeface="Arial"/>
              </a:rPr>
              <a:t>1 </a:t>
            </a:r>
            <a:r>
              <a:rPr sz="1800" b="1" spc="-155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+ </a:t>
            </a:r>
            <a:r>
              <a:rPr sz="1800" b="1" spc="-75" dirty="0">
                <a:solidFill>
                  <a:srgbClr val="006FC0"/>
                </a:solidFill>
                <a:latin typeface="Arial"/>
                <a:cs typeface="Arial"/>
              </a:rPr>
              <a:t>1.078</a:t>
            </a:r>
            <a:r>
              <a:rPr sz="1800" b="1" spc="-14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006FC0"/>
                </a:solidFill>
                <a:latin typeface="Arial"/>
                <a:cs typeface="Arial"/>
              </a:rPr>
              <a:t>kg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8540" y="1636268"/>
            <a:ext cx="26212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70" dirty="0">
                <a:latin typeface="Arial"/>
                <a:cs typeface="Arial"/>
              </a:rPr>
              <a:t>Titik </a:t>
            </a:r>
            <a:r>
              <a:rPr sz="3200" spc="-160" dirty="0">
                <a:latin typeface="Arial"/>
                <a:cs typeface="Arial"/>
              </a:rPr>
              <a:t>Simpul</a:t>
            </a:r>
            <a:r>
              <a:rPr sz="3200" spc="-295" dirty="0">
                <a:latin typeface="Arial"/>
                <a:cs typeface="Arial"/>
              </a:rPr>
              <a:t> </a:t>
            </a:r>
            <a:r>
              <a:rPr sz="3200" spc="-285" dirty="0">
                <a:latin typeface="Arial"/>
                <a:cs typeface="Arial"/>
              </a:rPr>
              <a:t>A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095335" y="2664332"/>
            <a:ext cx="171450" cy="406400"/>
          </a:xfrm>
          <a:custGeom>
            <a:avLst/>
            <a:gdLst/>
            <a:ahLst/>
            <a:cxnLst/>
            <a:rect l="l" t="t" r="r" b="b"/>
            <a:pathLst>
              <a:path w="171450" h="406400">
                <a:moveTo>
                  <a:pt x="16480" y="234898"/>
                </a:moveTo>
                <a:lnTo>
                  <a:pt x="9304" y="237362"/>
                </a:lnTo>
                <a:lnTo>
                  <a:pt x="3679" y="242341"/>
                </a:lnTo>
                <a:lnTo>
                  <a:pt x="494" y="248904"/>
                </a:lnTo>
                <a:lnTo>
                  <a:pt x="0" y="256204"/>
                </a:lnTo>
                <a:lnTo>
                  <a:pt x="2446" y="263397"/>
                </a:lnTo>
                <a:lnTo>
                  <a:pt x="85631" y="405891"/>
                </a:lnTo>
                <a:lnTo>
                  <a:pt x="107691" y="368045"/>
                </a:lnTo>
                <a:lnTo>
                  <a:pt x="66581" y="368045"/>
                </a:lnTo>
                <a:lnTo>
                  <a:pt x="66454" y="297561"/>
                </a:lnTo>
                <a:lnTo>
                  <a:pt x="35339" y="244220"/>
                </a:lnTo>
                <a:lnTo>
                  <a:pt x="30307" y="238541"/>
                </a:lnTo>
                <a:lnTo>
                  <a:pt x="23750" y="235362"/>
                </a:lnTo>
                <a:lnTo>
                  <a:pt x="16480" y="234898"/>
                </a:lnTo>
                <a:close/>
              </a:path>
              <a:path w="171450" h="406400">
                <a:moveTo>
                  <a:pt x="66581" y="297778"/>
                </a:moveTo>
                <a:lnTo>
                  <a:pt x="66581" y="368045"/>
                </a:lnTo>
                <a:lnTo>
                  <a:pt x="104681" y="368045"/>
                </a:lnTo>
                <a:lnTo>
                  <a:pt x="104681" y="358520"/>
                </a:lnTo>
                <a:lnTo>
                  <a:pt x="69121" y="358520"/>
                </a:lnTo>
                <a:lnTo>
                  <a:pt x="85568" y="330326"/>
                </a:lnTo>
                <a:lnTo>
                  <a:pt x="66581" y="297778"/>
                </a:lnTo>
                <a:close/>
              </a:path>
              <a:path w="171450" h="406400">
                <a:moveTo>
                  <a:pt x="154709" y="234898"/>
                </a:moveTo>
                <a:lnTo>
                  <a:pt x="147433" y="235362"/>
                </a:lnTo>
                <a:lnTo>
                  <a:pt x="140846" y="238541"/>
                </a:lnTo>
                <a:lnTo>
                  <a:pt x="135796" y="244220"/>
                </a:lnTo>
                <a:lnTo>
                  <a:pt x="104681" y="297561"/>
                </a:lnTo>
                <a:lnTo>
                  <a:pt x="104681" y="368045"/>
                </a:lnTo>
                <a:lnTo>
                  <a:pt x="107691" y="368045"/>
                </a:lnTo>
                <a:lnTo>
                  <a:pt x="168689" y="263397"/>
                </a:lnTo>
                <a:lnTo>
                  <a:pt x="171154" y="256204"/>
                </a:lnTo>
                <a:lnTo>
                  <a:pt x="170689" y="248904"/>
                </a:lnTo>
                <a:lnTo>
                  <a:pt x="167511" y="242341"/>
                </a:lnTo>
                <a:lnTo>
                  <a:pt x="161831" y="237362"/>
                </a:lnTo>
                <a:lnTo>
                  <a:pt x="154709" y="234898"/>
                </a:lnTo>
                <a:close/>
              </a:path>
              <a:path w="171450" h="406400">
                <a:moveTo>
                  <a:pt x="85568" y="330326"/>
                </a:moveTo>
                <a:lnTo>
                  <a:pt x="69121" y="358520"/>
                </a:lnTo>
                <a:lnTo>
                  <a:pt x="102014" y="358520"/>
                </a:lnTo>
                <a:lnTo>
                  <a:pt x="85568" y="330326"/>
                </a:lnTo>
                <a:close/>
              </a:path>
              <a:path w="171450" h="406400">
                <a:moveTo>
                  <a:pt x="104681" y="297561"/>
                </a:moveTo>
                <a:lnTo>
                  <a:pt x="85568" y="330326"/>
                </a:lnTo>
                <a:lnTo>
                  <a:pt x="102014" y="358520"/>
                </a:lnTo>
                <a:lnTo>
                  <a:pt x="104681" y="358520"/>
                </a:lnTo>
                <a:lnTo>
                  <a:pt x="104681" y="297561"/>
                </a:lnTo>
                <a:close/>
              </a:path>
              <a:path w="171450" h="406400">
                <a:moveTo>
                  <a:pt x="104681" y="0"/>
                </a:moveTo>
                <a:lnTo>
                  <a:pt x="66581" y="126"/>
                </a:lnTo>
                <a:lnTo>
                  <a:pt x="66581" y="297778"/>
                </a:lnTo>
                <a:lnTo>
                  <a:pt x="85568" y="330326"/>
                </a:lnTo>
                <a:lnTo>
                  <a:pt x="104554" y="297778"/>
                </a:lnTo>
                <a:lnTo>
                  <a:pt x="104681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95335" y="3070098"/>
            <a:ext cx="171450" cy="1561465"/>
          </a:xfrm>
          <a:custGeom>
            <a:avLst/>
            <a:gdLst/>
            <a:ahLst/>
            <a:cxnLst/>
            <a:rect l="l" t="t" r="r" b="b"/>
            <a:pathLst>
              <a:path w="171450" h="1561464">
                <a:moveTo>
                  <a:pt x="85568" y="75564"/>
                </a:moveTo>
                <a:lnTo>
                  <a:pt x="66581" y="108113"/>
                </a:lnTo>
                <a:lnTo>
                  <a:pt x="66581" y="1560957"/>
                </a:lnTo>
                <a:lnTo>
                  <a:pt x="104681" y="1560957"/>
                </a:lnTo>
                <a:lnTo>
                  <a:pt x="104554" y="108113"/>
                </a:lnTo>
                <a:lnTo>
                  <a:pt x="85568" y="75564"/>
                </a:lnTo>
                <a:close/>
              </a:path>
              <a:path w="171450" h="1561464">
                <a:moveTo>
                  <a:pt x="85631" y="0"/>
                </a:moveTo>
                <a:lnTo>
                  <a:pt x="2446" y="142493"/>
                </a:lnTo>
                <a:lnTo>
                  <a:pt x="0" y="149615"/>
                </a:lnTo>
                <a:lnTo>
                  <a:pt x="494" y="156892"/>
                </a:lnTo>
                <a:lnTo>
                  <a:pt x="3679" y="163478"/>
                </a:lnTo>
                <a:lnTo>
                  <a:pt x="9304" y="168528"/>
                </a:lnTo>
                <a:lnTo>
                  <a:pt x="16480" y="170975"/>
                </a:lnTo>
                <a:lnTo>
                  <a:pt x="23750" y="170481"/>
                </a:lnTo>
                <a:lnTo>
                  <a:pt x="30307" y="167296"/>
                </a:lnTo>
                <a:lnTo>
                  <a:pt x="35339" y="161671"/>
                </a:lnTo>
                <a:lnTo>
                  <a:pt x="66454" y="108330"/>
                </a:lnTo>
                <a:lnTo>
                  <a:pt x="66581" y="37718"/>
                </a:lnTo>
                <a:lnTo>
                  <a:pt x="107617" y="37718"/>
                </a:lnTo>
                <a:lnTo>
                  <a:pt x="85631" y="0"/>
                </a:lnTo>
                <a:close/>
              </a:path>
              <a:path w="171450" h="1561464">
                <a:moveTo>
                  <a:pt x="107617" y="37718"/>
                </a:moveTo>
                <a:lnTo>
                  <a:pt x="104681" y="37718"/>
                </a:lnTo>
                <a:lnTo>
                  <a:pt x="104681" y="108330"/>
                </a:lnTo>
                <a:lnTo>
                  <a:pt x="135796" y="161671"/>
                </a:lnTo>
                <a:lnTo>
                  <a:pt x="140846" y="167296"/>
                </a:lnTo>
                <a:lnTo>
                  <a:pt x="147433" y="170481"/>
                </a:lnTo>
                <a:lnTo>
                  <a:pt x="154709" y="170975"/>
                </a:lnTo>
                <a:lnTo>
                  <a:pt x="161831" y="168528"/>
                </a:lnTo>
                <a:lnTo>
                  <a:pt x="167511" y="163478"/>
                </a:lnTo>
                <a:lnTo>
                  <a:pt x="170689" y="156892"/>
                </a:lnTo>
                <a:lnTo>
                  <a:pt x="171154" y="149615"/>
                </a:lnTo>
                <a:lnTo>
                  <a:pt x="168689" y="142493"/>
                </a:lnTo>
                <a:lnTo>
                  <a:pt x="107617" y="37718"/>
                </a:lnTo>
                <a:close/>
              </a:path>
              <a:path w="171450" h="1561464">
                <a:moveTo>
                  <a:pt x="104681" y="47371"/>
                </a:moveTo>
                <a:lnTo>
                  <a:pt x="102014" y="47371"/>
                </a:lnTo>
                <a:lnTo>
                  <a:pt x="85568" y="75564"/>
                </a:lnTo>
                <a:lnTo>
                  <a:pt x="104681" y="108330"/>
                </a:lnTo>
                <a:lnTo>
                  <a:pt x="104681" y="47371"/>
                </a:lnTo>
                <a:close/>
              </a:path>
              <a:path w="171450" h="1561464">
                <a:moveTo>
                  <a:pt x="104681" y="37718"/>
                </a:moveTo>
                <a:lnTo>
                  <a:pt x="66581" y="37718"/>
                </a:lnTo>
                <a:lnTo>
                  <a:pt x="66581" y="108113"/>
                </a:lnTo>
                <a:lnTo>
                  <a:pt x="85568" y="75564"/>
                </a:lnTo>
                <a:lnTo>
                  <a:pt x="69121" y="47371"/>
                </a:lnTo>
                <a:lnTo>
                  <a:pt x="104681" y="47371"/>
                </a:lnTo>
                <a:lnTo>
                  <a:pt x="104681" y="37718"/>
                </a:lnTo>
                <a:close/>
              </a:path>
              <a:path w="171450" h="1561464">
                <a:moveTo>
                  <a:pt x="102014" y="47371"/>
                </a:moveTo>
                <a:lnTo>
                  <a:pt x="69121" y="47371"/>
                </a:lnTo>
                <a:lnTo>
                  <a:pt x="85568" y="75564"/>
                </a:lnTo>
                <a:lnTo>
                  <a:pt x="102014" y="4737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209925" y="3656838"/>
            <a:ext cx="9055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spc="-140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350" b="1" i="1" spc="-209" baseline="-21604" dirty="0">
                <a:solidFill>
                  <a:srgbClr val="00AF50"/>
                </a:solidFill>
                <a:latin typeface="Arial"/>
                <a:cs typeface="Arial"/>
              </a:rPr>
              <a:t>v </a:t>
            </a:r>
            <a:r>
              <a:rPr sz="1400" spc="-120" dirty="0">
                <a:solidFill>
                  <a:srgbClr val="00AF50"/>
                </a:solidFill>
                <a:latin typeface="Arial"/>
                <a:cs typeface="Arial"/>
              </a:rPr>
              <a:t>= </a:t>
            </a:r>
            <a:r>
              <a:rPr sz="1400" spc="-70" dirty="0">
                <a:solidFill>
                  <a:srgbClr val="00AF50"/>
                </a:solidFill>
                <a:latin typeface="Arial"/>
                <a:cs typeface="Arial"/>
              </a:rPr>
              <a:t>1000</a:t>
            </a:r>
            <a:r>
              <a:rPr sz="1400" spc="-1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spc="-90" dirty="0">
                <a:solidFill>
                  <a:srgbClr val="00AF50"/>
                </a:solidFill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180966" y="2984575"/>
            <a:ext cx="857250" cy="171450"/>
          </a:xfrm>
          <a:custGeom>
            <a:avLst/>
            <a:gdLst/>
            <a:ahLst/>
            <a:cxnLst/>
            <a:rect l="l" t="t" r="r" b="b"/>
            <a:pathLst>
              <a:path w="857250" h="171450">
                <a:moveTo>
                  <a:pt x="781303" y="85586"/>
                </a:moveTo>
                <a:lnTo>
                  <a:pt x="695198" y="135814"/>
                </a:lnTo>
                <a:lnTo>
                  <a:pt x="689518" y="140793"/>
                </a:lnTo>
                <a:lnTo>
                  <a:pt x="686339" y="147355"/>
                </a:lnTo>
                <a:lnTo>
                  <a:pt x="685875" y="154656"/>
                </a:lnTo>
                <a:lnTo>
                  <a:pt x="688340" y="161849"/>
                </a:lnTo>
                <a:lnTo>
                  <a:pt x="693372" y="167475"/>
                </a:lnTo>
                <a:lnTo>
                  <a:pt x="699928" y="170660"/>
                </a:lnTo>
                <a:lnTo>
                  <a:pt x="707199" y="171154"/>
                </a:lnTo>
                <a:lnTo>
                  <a:pt x="714375" y="168707"/>
                </a:lnTo>
                <a:lnTo>
                  <a:pt x="824236" y="104572"/>
                </a:lnTo>
                <a:lnTo>
                  <a:pt x="819150" y="104572"/>
                </a:lnTo>
                <a:lnTo>
                  <a:pt x="819150" y="102032"/>
                </a:lnTo>
                <a:lnTo>
                  <a:pt x="809498" y="102032"/>
                </a:lnTo>
                <a:lnTo>
                  <a:pt x="781303" y="85586"/>
                </a:lnTo>
                <a:close/>
              </a:path>
              <a:path w="857250" h="171450">
                <a:moveTo>
                  <a:pt x="748538" y="66472"/>
                </a:moveTo>
                <a:lnTo>
                  <a:pt x="0" y="66472"/>
                </a:lnTo>
                <a:lnTo>
                  <a:pt x="0" y="104572"/>
                </a:lnTo>
                <a:lnTo>
                  <a:pt x="748755" y="104572"/>
                </a:lnTo>
                <a:lnTo>
                  <a:pt x="781303" y="85586"/>
                </a:lnTo>
                <a:lnTo>
                  <a:pt x="748538" y="66472"/>
                </a:lnTo>
                <a:close/>
              </a:path>
              <a:path w="857250" h="171450">
                <a:moveTo>
                  <a:pt x="824186" y="66472"/>
                </a:moveTo>
                <a:lnTo>
                  <a:pt x="819150" y="66472"/>
                </a:lnTo>
                <a:lnTo>
                  <a:pt x="819150" y="104572"/>
                </a:lnTo>
                <a:lnTo>
                  <a:pt x="824236" y="104572"/>
                </a:lnTo>
                <a:lnTo>
                  <a:pt x="856869" y="85522"/>
                </a:lnTo>
                <a:lnTo>
                  <a:pt x="824186" y="66472"/>
                </a:lnTo>
                <a:close/>
              </a:path>
              <a:path w="857250" h="171450">
                <a:moveTo>
                  <a:pt x="809498" y="69139"/>
                </a:moveTo>
                <a:lnTo>
                  <a:pt x="781303" y="85586"/>
                </a:lnTo>
                <a:lnTo>
                  <a:pt x="809498" y="102032"/>
                </a:lnTo>
                <a:lnTo>
                  <a:pt x="809498" y="69139"/>
                </a:lnTo>
                <a:close/>
              </a:path>
              <a:path w="857250" h="171450">
                <a:moveTo>
                  <a:pt x="819150" y="69139"/>
                </a:moveTo>
                <a:lnTo>
                  <a:pt x="809498" y="69139"/>
                </a:lnTo>
                <a:lnTo>
                  <a:pt x="809498" y="102032"/>
                </a:lnTo>
                <a:lnTo>
                  <a:pt x="819150" y="102032"/>
                </a:lnTo>
                <a:lnTo>
                  <a:pt x="819150" y="69139"/>
                </a:lnTo>
                <a:close/>
              </a:path>
              <a:path w="857250" h="171450">
                <a:moveTo>
                  <a:pt x="707199" y="0"/>
                </a:moveTo>
                <a:lnTo>
                  <a:pt x="699928" y="464"/>
                </a:lnTo>
                <a:lnTo>
                  <a:pt x="693372" y="3643"/>
                </a:lnTo>
                <a:lnTo>
                  <a:pt x="688340" y="9322"/>
                </a:lnTo>
                <a:lnTo>
                  <a:pt x="685875" y="16444"/>
                </a:lnTo>
                <a:lnTo>
                  <a:pt x="686339" y="23721"/>
                </a:lnTo>
                <a:lnTo>
                  <a:pt x="689518" y="30307"/>
                </a:lnTo>
                <a:lnTo>
                  <a:pt x="695198" y="35357"/>
                </a:lnTo>
                <a:lnTo>
                  <a:pt x="781303" y="85586"/>
                </a:lnTo>
                <a:lnTo>
                  <a:pt x="809498" y="69139"/>
                </a:lnTo>
                <a:lnTo>
                  <a:pt x="819150" y="69139"/>
                </a:lnTo>
                <a:lnTo>
                  <a:pt x="819150" y="66472"/>
                </a:lnTo>
                <a:lnTo>
                  <a:pt x="824186" y="66472"/>
                </a:lnTo>
                <a:lnTo>
                  <a:pt x="714375" y="2464"/>
                </a:lnTo>
                <a:lnTo>
                  <a:pt x="707199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94047" y="2393314"/>
            <a:ext cx="843915" cy="692150"/>
          </a:xfrm>
          <a:custGeom>
            <a:avLst/>
            <a:gdLst/>
            <a:ahLst/>
            <a:cxnLst/>
            <a:rect l="l" t="t" r="r" b="b"/>
            <a:pathLst>
              <a:path w="843914" h="692150">
                <a:moveTo>
                  <a:pt x="785165" y="47711"/>
                </a:moveTo>
                <a:lnTo>
                  <a:pt x="747805" y="53556"/>
                </a:lnTo>
                <a:lnTo>
                  <a:pt x="0" y="662051"/>
                </a:lnTo>
                <a:lnTo>
                  <a:pt x="24002" y="691642"/>
                </a:lnTo>
                <a:lnTo>
                  <a:pt x="771847" y="83094"/>
                </a:lnTo>
                <a:lnTo>
                  <a:pt x="785165" y="47711"/>
                </a:lnTo>
                <a:close/>
              </a:path>
              <a:path w="843914" h="692150">
                <a:moveTo>
                  <a:pt x="840351" y="9144"/>
                </a:moveTo>
                <a:lnTo>
                  <a:pt x="802386" y="9144"/>
                </a:lnTo>
                <a:lnTo>
                  <a:pt x="826515" y="38608"/>
                </a:lnTo>
                <a:lnTo>
                  <a:pt x="771847" y="83094"/>
                </a:lnTo>
                <a:lnTo>
                  <a:pt x="750062" y="140970"/>
                </a:lnTo>
                <a:lnTo>
                  <a:pt x="748861" y="148462"/>
                </a:lnTo>
                <a:lnTo>
                  <a:pt x="750554" y="155575"/>
                </a:lnTo>
                <a:lnTo>
                  <a:pt x="754794" y="161544"/>
                </a:lnTo>
                <a:lnTo>
                  <a:pt x="761238" y="165608"/>
                </a:lnTo>
                <a:lnTo>
                  <a:pt x="768675" y="166808"/>
                </a:lnTo>
                <a:lnTo>
                  <a:pt x="775779" y="165115"/>
                </a:lnTo>
                <a:lnTo>
                  <a:pt x="781740" y="160875"/>
                </a:lnTo>
                <a:lnTo>
                  <a:pt x="785749" y="154432"/>
                </a:lnTo>
                <a:lnTo>
                  <a:pt x="840351" y="9144"/>
                </a:lnTo>
                <a:close/>
              </a:path>
              <a:path w="843914" h="692150">
                <a:moveTo>
                  <a:pt x="808938" y="17145"/>
                </a:moveTo>
                <a:lnTo>
                  <a:pt x="796671" y="17145"/>
                </a:lnTo>
                <a:lnTo>
                  <a:pt x="817372" y="42672"/>
                </a:lnTo>
                <a:lnTo>
                  <a:pt x="785165" y="47711"/>
                </a:lnTo>
                <a:lnTo>
                  <a:pt x="771847" y="83094"/>
                </a:lnTo>
                <a:lnTo>
                  <a:pt x="826515" y="38608"/>
                </a:lnTo>
                <a:lnTo>
                  <a:pt x="808938" y="17145"/>
                </a:lnTo>
                <a:close/>
              </a:path>
              <a:path w="843914" h="692150">
                <a:moveTo>
                  <a:pt x="843788" y="0"/>
                </a:moveTo>
                <a:lnTo>
                  <a:pt x="680719" y="25400"/>
                </a:lnTo>
                <a:lnTo>
                  <a:pt x="664844" y="47244"/>
                </a:lnTo>
                <a:lnTo>
                  <a:pt x="667490" y="54350"/>
                </a:lnTo>
                <a:lnTo>
                  <a:pt x="672480" y="59705"/>
                </a:lnTo>
                <a:lnTo>
                  <a:pt x="679114" y="62799"/>
                </a:lnTo>
                <a:lnTo>
                  <a:pt x="686688" y="63119"/>
                </a:lnTo>
                <a:lnTo>
                  <a:pt x="747805" y="53556"/>
                </a:lnTo>
                <a:lnTo>
                  <a:pt x="802386" y="9144"/>
                </a:lnTo>
                <a:lnTo>
                  <a:pt x="840351" y="9144"/>
                </a:lnTo>
                <a:lnTo>
                  <a:pt x="843788" y="0"/>
                </a:lnTo>
                <a:close/>
              </a:path>
              <a:path w="843914" h="692150">
                <a:moveTo>
                  <a:pt x="802386" y="9144"/>
                </a:moveTo>
                <a:lnTo>
                  <a:pt x="747805" y="53556"/>
                </a:lnTo>
                <a:lnTo>
                  <a:pt x="785165" y="47711"/>
                </a:lnTo>
                <a:lnTo>
                  <a:pt x="796671" y="17145"/>
                </a:lnTo>
                <a:lnTo>
                  <a:pt x="808938" y="17145"/>
                </a:lnTo>
                <a:lnTo>
                  <a:pt x="802386" y="9144"/>
                </a:lnTo>
                <a:close/>
              </a:path>
              <a:path w="843914" h="692150">
                <a:moveTo>
                  <a:pt x="796671" y="17145"/>
                </a:moveTo>
                <a:lnTo>
                  <a:pt x="785165" y="47711"/>
                </a:lnTo>
                <a:lnTo>
                  <a:pt x="817372" y="42672"/>
                </a:lnTo>
                <a:lnTo>
                  <a:pt x="796671" y="17145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369945" y="2683001"/>
            <a:ext cx="85725" cy="168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b="1" i="1" spc="-30" dirty="0">
                <a:solidFill>
                  <a:srgbClr val="6F2F9F"/>
                </a:solidFill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75457" y="2580894"/>
            <a:ext cx="8261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190" dirty="0">
                <a:solidFill>
                  <a:srgbClr val="6F2F9F"/>
                </a:solidFill>
                <a:latin typeface="Arial"/>
                <a:cs typeface="Arial"/>
              </a:rPr>
              <a:t>P </a:t>
            </a:r>
            <a:r>
              <a:rPr sz="1400" spc="-120" dirty="0">
                <a:solidFill>
                  <a:srgbClr val="6F2F9F"/>
                </a:solidFill>
                <a:latin typeface="Arial"/>
                <a:cs typeface="Arial"/>
              </a:rPr>
              <a:t>= </a:t>
            </a:r>
            <a:r>
              <a:rPr sz="1400" spc="-75" dirty="0">
                <a:solidFill>
                  <a:srgbClr val="6F2F9F"/>
                </a:solidFill>
                <a:latin typeface="Arial"/>
                <a:cs typeface="Arial"/>
              </a:rPr>
              <a:t>250</a:t>
            </a:r>
            <a:r>
              <a:rPr sz="1400" spc="-1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400" spc="-90" dirty="0">
                <a:solidFill>
                  <a:srgbClr val="6F2F9F"/>
                </a:solidFill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73573" y="2115134"/>
            <a:ext cx="16827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290" dirty="0">
                <a:latin typeface="Arial"/>
                <a:cs typeface="Arial"/>
              </a:rPr>
              <a:t>S</a:t>
            </a:r>
            <a:r>
              <a:rPr sz="1350" b="1" i="1" spc="-37" baseline="-21604" dirty="0">
                <a:latin typeface="Arial"/>
                <a:cs typeface="Arial"/>
              </a:rPr>
              <a:t>6</a:t>
            </a:r>
            <a:endParaRPr sz="1350" baseline="-21604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74158" y="2937763"/>
            <a:ext cx="1682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295" dirty="0">
                <a:latin typeface="Arial"/>
                <a:cs typeface="Arial"/>
              </a:rPr>
              <a:t>S</a:t>
            </a:r>
            <a:r>
              <a:rPr sz="1350" b="1" i="1" spc="-44" baseline="-21604" dirty="0">
                <a:latin typeface="Arial"/>
                <a:cs typeface="Arial"/>
              </a:rPr>
              <a:t>1</a:t>
            </a:r>
            <a:endParaRPr sz="1350" baseline="-21604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467414" y="2813112"/>
            <a:ext cx="149228" cy="2514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701666" y="2734818"/>
            <a:ext cx="2679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75" dirty="0">
                <a:latin typeface="Arial"/>
                <a:cs typeface="Arial"/>
              </a:rPr>
              <a:t>35</a:t>
            </a:r>
            <a:r>
              <a:rPr sz="1350" b="1" i="1" spc="-89" baseline="24691" dirty="0">
                <a:latin typeface="Arial"/>
                <a:cs typeface="Arial"/>
              </a:rPr>
              <a:t>o</a:t>
            </a:r>
            <a:endParaRPr sz="1350" baseline="24691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253735" y="3231133"/>
            <a:ext cx="1564056" cy="16466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313426" y="4858003"/>
            <a:ext cx="10718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spc="-160" dirty="0">
                <a:latin typeface="Arial"/>
                <a:cs typeface="Arial"/>
              </a:rPr>
              <a:t>S</a:t>
            </a:r>
            <a:r>
              <a:rPr sz="1350" b="1" i="1" spc="-240" baseline="-21604" dirty="0">
                <a:latin typeface="Arial"/>
                <a:cs typeface="Arial"/>
              </a:rPr>
              <a:t>1 </a:t>
            </a:r>
            <a:r>
              <a:rPr sz="1400" b="1" spc="-120" dirty="0">
                <a:latin typeface="Arial"/>
                <a:cs typeface="Arial"/>
              </a:rPr>
              <a:t>= + </a:t>
            </a:r>
            <a:r>
              <a:rPr sz="1400" b="1" spc="-65" dirty="0">
                <a:latin typeface="Arial"/>
                <a:cs typeface="Arial"/>
              </a:rPr>
              <a:t>1.078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150" dirty="0"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24598" y="4065523"/>
            <a:ext cx="9055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spc="-140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350" b="1" i="1" spc="-209" baseline="-21604" dirty="0">
                <a:solidFill>
                  <a:srgbClr val="00AF50"/>
                </a:solidFill>
                <a:latin typeface="Arial"/>
                <a:cs typeface="Arial"/>
              </a:rPr>
              <a:t>v </a:t>
            </a:r>
            <a:r>
              <a:rPr sz="1400" spc="-120" dirty="0">
                <a:solidFill>
                  <a:srgbClr val="00AF50"/>
                </a:solidFill>
                <a:latin typeface="Arial"/>
                <a:cs typeface="Arial"/>
              </a:rPr>
              <a:t>= </a:t>
            </a:r>
            <a:r>
              <a:rPr sz="1400" spc="-70" dirty="0">
                <a:solidFill>
                  <a:srgbClr val="00AF50"/>
                </a:solidFill>
                <a:latin typeface="Arial"/>
                <a:cs typeface="Arial"/>
              </a:rPr>
              <a:t>1000</a:t>
            </a:r>
            <a:r>
              <a:rPr sz="1400" spc="-1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spc="-90" dirty="0">
                <a:solidFill>
                  <a:srgbClr val="00AF50"/>
                </a:solidFill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816600" y="3332226"/>
            <a:ext cx="85725" cy="168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b="1" i="1" spc="-30" dirty="0">
                <a:solidFill>
                  <a:srgbClr val="6F2F9F"/>
                </a:solidFill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722111" y="3230118"/>
            <a:ext cx="8261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190" dirty="0">
                <a:solidFill>
                  <a:srgbClr val="6F2F9F"/>
                </a:solidFill>
                <a:latin typeface="Arial"/>
                <a:cs typeface="Arial"/>
              </a:rPr>
              <a:t>P </a:t>
            </a:r>
            <a:r>
              <a:rPr sz="1400" spc="-120" dirty="0">
                <a:solidFill>
                  <a:srgbClr val="6F2F9F"/>
                </a:solidFill>
                <a:latin typeface="Arial"/>
                <a:cs typeface="Arial"/>
              </a:rPr>
              <a:t>= </a:t>
            </a:r>
            <a:r>
              <a:rPr sz="1400" spc="-75" dirty="0">
                <a:solidFill>
                  <a:srgbClr val="6F2F9F"/>
                </a:solidFill>
                <a:latin typeface="Arial"/>
                <a:cs typeface="Arial"/>
              </a:rPr>
              <a:t>250</a:t>
            </a:r>
            <a:r>
              <a:rPr sz="1400" spc="-1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400" spc="-90" dirty="0">
                <a:solidFill>
                  <a:srgbClr val="6F2F9F"/>
                </a:solidFill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636268"/>
            <a:ext cx="14452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60" dirty="0">
                <a:latin typeface="Arial"/>
                <a:cs typeface="Arial"/>
              </a:rPr>
              <a:t>Simpul</a:t>
            </a:r>
            <a:r>
              <a:rPr sz="3200" spc="-204" dirty="0">
                <a:latin typeface="Arial"/>
                <a:cs typeface="Arial"/>
              </a:rPr>
              <a:t> </a:t>
            </a:r>
            <a:r>
              <a:rPr sz="3200" b="1" spc="-575" dirty="0"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56791" y="3069335"/>
            <a:ext cx="843915" cy="692150"/>
          </a:xfrm>
          <a:custGeom>
            <a:avLst/>
            <a:gdLst/>
            <a:ahLst/>
            <a:cxnLst/>
            <a:rect l="l" t="t" r="r" b="b"/>
            <a:pathLst>
              <a:path w="843914" h="692150">
                <a:moveTo>
                  <a:pt x="785172" y="47820"/>
                </a:moveTo>
                <a:lnTo>
                  <a:pt x="747847" y="53618"/>
                </a:lnTo>
                <a:lnTo>
                  <a:pt x="0" y="662051"/>
                </a:lnTo>
                <a:lnTo>
                  <a:pt x="24129" y="691641"/>
                </a:lnTo>
                <a:lnTo>
                  <a:pt x="771847" y="83218"/>
                </a:lnTo>
                <a:lnTo>
                  <a:pt x="785172" y="47820"/>
                </a:lnTo>
                <a:close/>
              </a:path>
              <a:path w="843914" h="692150">
                <a:moveTo>
                  <a:pt x="840351" y="9143"/>
                </a:moveTo>
                <a:lnTo>
                  <a:pt x="802513" y="9143"/>
                </a:lnTo>
                <a:lnTo>
                  <a:pt x="826515" y="38735"/>
                </a:lnTo>
                <a:lnTo>
                  <a:pt x="771847" y="83218"/>
                </a:lnTo>
                <a:lnTo>
                  <a:pt x="750061" y="141097"/>
                </a:lnTo>
                <a:lnTo>
                  <a:pt x="748861" y="148534"/>
                </a:lnTo>
                <a:lnTo>
                  <a:pt x="750554" y="155638"/>
                </a:lnTo>
                <a:lnTo>
                  <a:pt x="754794" y="161599"/>
                </a:lnTo>
                <a:lnTo>
                  <a:pt x="761238" y="165608"/>
                </a:lnTo>
                <a:lnTo>
                  <a:pt x="768729" y="166808"/>
                </a:lnTo>
                <a:lnTo>
                  <a:pt x="775827" y="165115"/>
                </a:lnTo>
                <a:lnTo>
                  <a:pt x="781758" y="160875"/>
                </a:lnTo>
                <a:lnTo>
                  <a:pt x="785748" y="154431"/>
                </a:lnTo>
                <a:lnTo>
                  <a:pt x="840351" y="9143"/>
                </a:lnTo>
                <a:close/>
              </a:path>
              <a:path w="843914" h="692150">
                <a:moveTo>
                  <a:pt x="809106" y="17272"/>
                </a:moveTo>
                <a:lnTo>
                  <a:pt x="796670" y="17272"/>
                </a:lnTo>
                <a:lnTo>
                  <a:pt x="817498" y="42799"/>
                </a:lnTo>
                <a:lnTo>
                  <a:pt x="785172" y="47820"/>
                </a:lnTo>
                <a:lnTo>
                  <a:pt x="771847" y="83218"/>
                </a:lnTo>
                <a:lnTo>
                  <a:pt x="826515" y="38735"/>
                </a:lnTo>
                <a:lnTo>
                  <a:pt x="809106" y="17272"/>
                </a:lnTo>
                <a:close/>
              </a:path>
              <a:path w="843914" h="692150">
                <a:moveTo>
                  <a:pt x="843788" y="0"/>
                </a:moveTo>
                <a:lnTo>
                  <a:pt x="680846" y="25526"/>
                </a:lnTo>
                <a:lnTo>
                  <a:pt x="664971" y="47243"/>
                </a:lnTo>
                <a:lnTo>
                  <a:pt x="667597" y="54350"/>
                </a:lnTo>
                <a:lnTo>
                  <a:pt x="672544" y="59705"/>
                </a:lnTo>
                <a:lnTo>
                  <a:pt x="679134" y="62799"/>
                </a:lnTo>
                <a:lnTo>
                  <a:pt x="686688" y="63118"/>
                </a:lnTo>
                <a:lnTo>
                  <a:pt x="747847" y="53618"/>
                </a:lnTo>
                <a:lnTo>
                  <a:pt x="802513" y="9143"/>
                </a:lnTo>
                <a:lnTo>
                  <a:pt x="840351" y="9143"/>
                </a:lnTo>
                <a:lnTo>
                  <a:pt x="843788" y="0"/>
                </a:lnTo>
                <a:close/>
              </a:path>
              <a:path w="843914" h="692150">
                <a:moveTo>
                  <a:pt x="802513" y="9143"/>
                </a:moveTo>
                <a:lnTo>
                  <a:pt x="747847" y="53618"/>
                </a:lnTo>
                <a:lnTo>
                  <a:pt x="785172" y="47820"/>
                </a:lnTo>
                <a:lnTo>
                  <a:pt x="796670" y="17272"/>
                </a:lnTo>
                <a:lnTo>
                  <a:pt x="809106" y="17272"/>
                </a:lnTo>
                <a:lnTo>
                  <a:pt x="802513" y="9143"/>
                </a:lnTo>
                <a:close/>
              </a:path>
              <a:path w="843914" h="692150">
                <a:moveTo>
                  <a:pt x="796670" y="17272"/>
                </a:moveTo>
                <a:lnTo>
                  <a:pt x="785172" y="47820"/>
                </a:lnTo>
                <a:lnTo>
                  <a:pt x="817498" y="42799"/>
                </a:lnTo>
                <a:lnTo>
                  <a:pt x="796670" y="17272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57923" y="3758438"/>
            <a:ext cx="884555" cy="692150"/>
          </a:xfrm>
          <a:custGeom>
            <a:avLst/>
            <a:gdLst/>
            <a:ahLst/>
            <a:cxnLst/>
            <a:rect l="l" t="t" r="r" b="b"/>
            <a:pathLst>
              <a:path w="884555" h="692150">
                <a:moveTo>
                  <a:pt x="79019" y="526930"/>
                </a:moveTo>
                <a:lnTo>
                  <a:pt x="71875" y="528446"/>
                </a:lnTo>
                <a:lnTo>
                  <a:pt x="65826" y="532534"/>
                </a:lnTo>
                <a:lnTo>
                  <a:pt x="61671" y="538861"/>
                </a:lnTo>
                <a:lnTo>
                  <a:pt x="0" y="691895"/>
                </a:lnTo>
                <a:lnTo>
                  <a:pt x="61221" y="683768"/>
                </a:lnTo>
                <a:lnTo>
                  <a:pt x="41554" y="683768"/>
                </a:lnTo>
                <a:lnTo>
                  <a:pt x="18199" y="653669"/>
                </a:lnTo>
                <a:lnTo>
                  <a:pt x="73861" y="610492"/>
                </a:lnTo>
                <a:lnTo>
                  <a:pt x="97002" y="553085"/>
                </a:lnTo>
                <a:lnTo>
                  <a:pt x="98388" y="545643"/>
                </a:lnTo>
                <a:lnTo>
                  <a:pt x="96866" y="538511"/>
                </a:lnTo>
                <a:lnTo>
                  <a:pt x="92777" y="532475"/>
                </a:lnTo>
                <a:lnTo>
                  <a:pt x="86461" y="528319"/>
                </a:lnTo>
                <a:lnTo>
                  <a:pt x="79019" y="526930"/>
                </a:lnTo>
                <a:close/>
              </a:path>
              <a:path w="884555" h="692150">
                <a:moveTo>
                  <a:pt x="73861" y="610492"/>
                </a:moveTo>
                <a:lnTo>
                  <a:pt x="18199" y="653669"/>
                </a:lnTo>
                <a:lnTo>
                  <a:pt x="41554" y="683768"/>
                </a:lnTo>
                <a:lnTo>
                  <a:pt x="51869" y="675767"/>
                </a:lnTo>
                <a:lnTo>
                  <a:pt x="47548" y="675767"/>
                </a:lnTo>
                <a:lnTo>
                  <a:pt x="27381" y="649859"/>
                </a:lnTo>
                <a:lnTo>
                  <a:pt x="59721" y="645569"/>
                </a:lnTo>
                <a:lnTo>
                  <a:pt x="73861" y="610492"/>
                </a:lnTo>
                <a:close/>
              </a:path>
              <a:path w="884555" h="692150">
                <a:moveTo>
                  <a:pt x="158572" y="632460"/>
                </a:moveTo>
                <a:lnTo>
                  <a:pt x="97208" y="640598"/>
                </a:lnTo>
                <a:lnTo>
                  <a:pt x="41554" y="683768"/>
                </a:lnTo>
                <a:lnTo>
                  <a:pt x="61221" y="683768"/>
                </a:lnTo>
                <a:lnTo>
                  <a:pt x="163576" y="670179"/>
                </a:lnTo>
                <a:lnTo>
                  <a:pt x="179959" y="648843"/>
                </a:lnTo>
                <a:lnTo>
                  <a:pt x="177499" y="641693"/>
                </a:lnTo>
                <a:lnTo>
                  <a:pt x="172656" y="636222"/>
                </a:lnTo>
                <a:lnTo>
                  <a:pt x="166117" y="632966"/>
                </a:lnTo>
                <a:lnTo>
                  <a:pt x="158572" y="632460"/>
                </a:lnTo>
                <a:close/>
              </a:path>
              <a:path w="884555" h="692150">
                <a:moveTo>
                  <a:pt x="59721" y="645569"/>
                </a:moveTo>
                <a:lnTo>
                  <a:pt x="27381" y="649859"/>
                </a:lnTo>
                <a:lnTo>
                  <a:pt x="47548" y="675767"/>
                </a:lnTo>
                <a:lnTo>
                  <a:pt x="59721" y="645569"/>
                </a:lnTo>
                <a:close/>
              </a:path>
              <a:path w="884555" h="692150">
                <a:moveTo>
                  <a:pt x="97208" y="640598"/>
                </a:moveTo>
                <a:lnTo>
                  <a:pt x="59721" y="645569"/>
                </a:lnTo>
                <a:lnTo>
                  <a:pt x="47548" y="675767"/>
                </a:lnTo>
                <a:lnTo>
                  <a:pt x="51869" y="675767"/>
                </a:lnTo>
                <a:lnTo>
                  <a:pt x="97208" y="640598"/>
                </a:lnTo>
                <a:close/>
              </a:path>
              <a:path w="884555" h="692150">
                <a:moveTo>
                  <a:pt x="860894" y="0"/>
                </a:moveTo>
                <a:lnTo>
                  <a:pt x="73861" y="610492"/>
                </a:lnTo>
                <a:lnTo>
                  <a:pt x="59721" y="645569"/>
                </a:lnTo>
                <a:lnTo>
                  <a:pt x="97208" y="640598"/>
                </a:lnTo>
                <a:lnTo>
                  <a:pt x="884262" y="30099"/>
                </a:lnTo>
                <a:lnTo>
                  <a:pt x="860894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23720" y="3759834"/>
            <a:ext cx="864235" cy="692150"/>
          </a:xfrm>
          <a:custGeom>
            <a:avLst/>
            <a:gdLst/>
            <a:ahLst/>
            <a:cxnLst/>
            <a:rect l="l" t="t" r="r" b="b"/>
            <a:pathLst>
              <a:path w="864235" h="692150">
                <a:moveTo>
                  <a:pt x="706374" y="630427"/>
                </a:moveTo>
                <a:lnTo>
                  <a:pt x="698821" y="630840"/>
                </a:lnTo>
                <a:lnTo>
                  <a:pt x="692245" y="634015"/>
                </a:lnTo>
                <a:lnTo>
                  <a:pt x="687335" y="639429"/>
                </a:lnTo>
                <a:lnTo>
                  <a:pt x="684784" y="646557"/>
                </a:lnTo>
                <a:lnTo>
                  <a:pt x="685196" y="654109"/>
                </a:lnTo>
                <a:lnTo>
                  <a:pt x="688371" y="660685"/>
                </a:lnTo>
                <a:lnTo>
                  <a:pt x="693785" y="665595"/>
                </a:lnTo>
                <a:lnTo>
                  <a:pt x="700913" y="668146"/>
                </a:lnTo>
                <a:lnTo>
                  <a:pt x="864235" y="691641"/>
                </a:lnTo>
                <a:lnTo>
                  <a:pt x="860915" y="683132"/>
                </a:lnTo>
                <a:lnTo>
                  <a:pt x="822706" y="683132"/>
                </a:lnTo>
                <a:lnTo>
                  <a:pt x="767461" y="639256"/>
                </a:lnTo>
                <a:lnTo>
                  <a:pt x="706374" y="630427"/>
                </a:lnTo>
                <a:close/>
              </a:path>
              <a:path w="864235" h="692150">
                <a:moveTo>
                  <a:pt x="767461" y="639256"/>
                </a:moveTo>
                <a:lnTo>
                  <a:pt x="822706" y="683132"/>
                </a:lnTo>
                <a:lnTo>
                  <a:pt x="829072" y="675132"/>
                </a:lnTo>
                <a:lnTo>
                  <a:pt x="816863" y="675132"/>
                </a:lnTo>
                <a:lnTo>
                  <a:pt x="805010" y="644682"/>
                </a:lnTo>
                <a:lnTo>
                  <a:pt x="767461" y="639256"/>
                </a:lnTo>
                <a:close/>
              </a:path>
              <a:path w="864235" h="692150">
                <a:moveTo>
                  <a:pt x="787092" y="525774"/>
                </a:moveTo>
                <a:lnTo>
                  <a:pt x="779653" y="527050"/>
                </a:lnTo>
                <a:lnTo>
                  <a:pt x="773287" y="531187"/>
                </a:lnTo>
                <a:lnTo>
                  <a:pt x="769112" y="537194"/>
                </a:lnTo>
                <a:lnTo>
                  <a:pt x="767508" y="544320"/>
                </a:lnTo>
                <a:lnTo>
                  <a:pt x="768857" y="551814"/>
                </a:lnTo>
                <a:lnTo>
                  <a:pt x="791315" y="609503"/>
                </a:lnTo>
                <a:lnTo>
                  <a:pt x="846455" y="653288"/>
                </a:lnTo>
                <a:lnTo>
                  <a:pt x="822706" y="683132"/>
                </a:lnTo>
                <a:lnTo>
                  <a:pt x="860915" y="683132"/>
                </a:lnTo>
                <a:lnTo>
                  <a:pt x="804291" y="537971"/>
                </a:lnTo>
                <a:lnTo>
                  <a:pt x="800209" y="531604"/>
                </a:lnTo>
                <a:lnTo>
                  <a:pt x="794210" y="527415"/>
                </a:lnTo>
                <a:lnTo>
                  <a:pt x="787092" y="525774"/>
                </a:lnTo>
                <a:close/>
              </a:path>
              <a:path w="864235" h="692150">
                <a:moveTo>
                  <a:pt x="805010" y="644682"/>
                </a:moveTo>
                <a:lnTo>
                  <a:pt x="816863" y="675132"/>
                </a:lnTo>
                <a:lnTo>
                  <a:pt x="837311" y="649351"/>
                </a:lnTo>
                <a:lnTo>
                  <a:pt x="805010" y="644682"/>
                </a:lnTo>
                <a:close/>
              </a:path>
              <a:path w="864235" h="692150">
                <a:moveTo>
                  <a:pt x="791315" y="609503"/>
                </a:moveTo>
                <a:lnTo>
                  <a:pt x="805010" y="644682"/>
                </a:lnTo>
                <a:lnTo>
                  <a:pt x="837311" y="649351"/>
                </a:lnTo>
                <a:lnTo>
                  <a:pt x="816863" y="675132"/>
                </a:lnTo>
                <a:lnTo>
                  <a:pt x="829072" y="675132"/>
                </a:lnTo>
                <a:lnTo>
                  <a:pt x="846455" y="653288"/>
                </a:lnTo>
                <a:lnTo>
                  <a:pt x="791315" y="609503"/>
                </a:lnTo>
                <a:close/>
              </a:path>
              <a:path w="864235" h="692150">
                <a:moveTo>
                  <a:pt x="23749" y="0"/>
                </a:moveTo>
                <a:lnTo>
                  <a:pt x="0" y="29717"/>
                </a:lnTo>
                <a:lnTo>
                  <a:pt x="767461" y="639256"/>
                </a:lnTo>
                <a:lnTo>
                  <a:pt x="805010" y="644682"/>
                </a:lnTo>
                <a:lnTo>
                  <a:pt x="791315" y="609503"/>
                </a:lnTo>
                <a:lnTo>
                  <a:pt x="23749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44870" y="2954147"/>
            <a:ext cx="171450" cy="792480"/>
          </a:xfrm>
          <a:custGeom>
            <a:avLst/>
            <a:gdLst/>
            <a:ahLst/>
            <a:cxnLst/>
            <a:rect l="l" t="t" r="r" b="b"/>
            <a:pathLst>
              <a:path w="171450" h="792479">
                <a:moveTo>
                  <a:pt x="16498" y="621105"/>
                </a:moveTo>
                <a:lnTo>
                  <a:pt x="9304" y="623569"/>
                </a:lnTo>
                <a:lnTo>
                  <a:pt x="3679" y="628620"/>
                </a:lnTo>
                <a:lnTo>
                  <a:pt x="494" y="635206"/>
                </a:lnTo>
                <a:lnTo>
                  <a:pt x="0" y="642483"/>
                </a:lnTo>
                <a:lnTo>
                  <a:pt x="2446" y="649604"/>
                </a:lnTo>
                <a:lnTo>
                  <a:pt x="85631" y="792098"/>
                </a:lnTo>
                <a:lnTo>
                  <a:pt x="107617" y="754379"/>
                </a:lnTo>
                <a:lnTo>
                  <a:pt x="66581" y="754379"/>
                </a:lnTo>
                <a:lnTo>
                  <a:pt x="66454" y="683768"/>
                </a:lnTo>
                <a:lnTo>
                  <a:pt x="35339" y="630427"/>
                </a:lnTo>
                <a:lnTo>
                  <a:pt x="30360" y="624748"/>
                </a:lnTo>
                <a:lnTo>
                  <a:pt x="23798" y="621569"/>
                </a:lnTo>
                <a:lnTo>
                  <a:pt x="16498" y="621105"/>
                </a:lnTo>
                <a:close/>
              </a:path>
              <a:path w="171450" h="792479">
                <a:moveTo>
                  <a:pt x="66581" y="683985"/>
                </a:moveTo>
                <a:lnTo>
                  <a:pt x="66581" y="754379"/>
                </a:lnTo>
                <a:lnTo>
                  <a:pt x="104681" y="754379"/>
                </a:lnTo>
                <a:lnTo>
                  <a:pt x="104681" y="744727"/>
                </a:lnTo>
                <a:lnTo>
                  <a:pt x="69121" y="744727"/>
                </a:lnTo>
                <a:lnTo>
                  <a:pt x="85568" y="716533"/>
                </a:lnTo>
                <a:lnTo>
                  <a:pt x="66581" y="683985"/>
                </a:lnTo>
                <a:close/>
              </a:path>
              <a:path w="171450" h="792479">
                <a:moveTo>
                  <a:pt x="154709" y="621105"/>
                </a:moveTo>
                <a:lnTo>
                  <a:pt x="147433" y="621569"/>
                </a:lnTo>
                <a:lnTo>
                  <a:pt x="140846" y="624748"/>
                </a:lnTo>
                <a:lnTo>
                  <a:pt x="135796" y="630427"/>
                </a:lnTo>
                <a:lnTo>
                  <a:pt x="104681" y="683768"/>
                </a:lnTo>
                <a:lnTo>
                  <a:pt x="104681" y="754379"/>
                </a:lnTo>
                <a:lnTo>
                  <a:pt x="107617" y="754379"/>
                </a:lnTo>
                <a:lnTo>
                  <a:pt x="168689" y="649604"/>
                </a:lnTo>
                <a:lnTo>
                  <a:pt x="171154" y="642483"/>
                </a:lnTo>
                <a:lnTo>
                  <a:pt x="170689" y="635206"/>
                </a:lnTo>
                <a:lnTo>
                  <a:pt x="167511" y="628620"/>
                </a:lnTo>
                <a:lnTo>
                  <a:pt x="161831" y="623569"/>
                </a:lnTo>
                <a:lnTo>
                  <a:pt x="154709" y="621105"/>
                </a:lnTo>
                <a:close/>
              </a:path>
              <a:path w="171450" h="792479">
                <a:moveTo>
                  <a:pt x="85568" y="716533"/>
                </a:moveTo>
                <a:lnTo>
                  <a:pt x="69121" y="744727"/>
                </a:lnTo>
                <a:lnTo>
                  <a:pt x="102014" y="744727"/>
                </a:lnTo>
                <a:lnTo>
                  <a:pt x="85568" y="716533"/>
                </a:lnTo>
                <a:close/>
              </a:path>
              <a:path w="171450" h="792479">
                <a:moveTo>
                  <a:pt x="104681" y="683768"/>
                </a:moveTo>
                <a:lnTo>
                  <a:pt x="85568" y="716533"/>
                </a:lnTo>
                <a:lnTo>
                  <a:pt x="102014" y="744727"/>
                </a:lnTo>
                <a:lnTo>
                  <a:pt x="104681" y="744727"/>
                </a:lnTo>
                <a:lnTo>
                  <a:pt x="104681" y="683768"/>
                </a:lnTo>
                <a:close/>
              </a:path>
              <a:path w="171450" h="792479">
                <a:moveTo>
                  <a:pt x="104681" y="0"/>
                </a:moveTo>
                <a:lnTo>
                  <a:pt x="66581" y="0"/>
                </a:lnTo>
                <a:lnTo>
                  <a:pt x="66581" y="683985"/>
                </a:lnTo>
                <a:lnTo>
                  <a:pt x="85568" y="716533"/>
                </a:lnTo>
                <a:lnTo>
                  <a:pt x="104554" y="683985"/>
                </a:lnTo>
                <a:lnTo>
                  <a:pt x="104681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79551" y="4065473"/>
            <a:ext cx="132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365" dirty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6231" y="4198061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60" dirty="0">
                <a:latin typeface="Arial"/>
                <a:cs typeface="Arial"/>
              </a:rPr>
              <a:t>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86989" y="2772917"/>
            <a:ext cx="2101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365" dirty="0">
                <a:latin typeface="Arial"/>
                <a:cs typeface="Arial"/>
              </a:rPr>
              <a:t>S</a:t>
            </a:r>
            <a:r>
              <a:rPr sz="1800" b="1" i="1" spc="-89" baseline="-20833" dirty="0">
                <a:latin typeface="Arial"/>
                <a:cs typeface="Arial"/>
              </a:rPr>
              <a:t>5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67076" y="4364863"/>
            <a:ext cx="209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365" dirty="0">
                <a:latin typeface="Arial"/>
                <a:cs typeface="Arial"/>
              </a:rPr>
              <a:t>S</a:t>
            </a:r>
            <a:r>
              <a:rPr sz="1800" b="1" i="1" spc="-89" baseline="-20833" dirty="0">
                <a:latin typeface="Arial"/>
                <a:cs typeface="Arial"/>
              </a:rPr>
              <a:t>7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4580" y="2812161"/>
            <a:ext cx="5740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85" dirty="0">
                <a:latin typeface="Arial"/>
                <a:cs typeface="Arial"/>
              </a:rPr>
              <a:t>500</a:t>
            </a:r>
            <a:r>
              <a:rPr sz="1600" b="1" spc="-145" dirty="0">
                <a:latin typeface="Arial"/>
                <a:cs typeface="Arial"/>
              </a:rPr>
              <a:t> </a:t>
            </a:r>
            <a:r>
              <a:rPr sz="1600" b="1" spc="-175" dirty="0">
                <a:latin typeface="Arial"/>
                <a:cs typeface="Arial"/>
              </a:rPr>
              <a:t>kg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65313" y="4231640"/>
            <a:ext cx="670560" cy="0"/>
          </a:xfrm>
          <a:custGeom>
            <a:avLst/>
            <a:gdLst/>
            <a:ahLst/>
            <a:cxnLst/>
            <a:rect l="l" t="t" r="r" b="b"/>
            <a:pathLst>
              <a:path w="670560">
                <a:moveTo>
                  <a:pt x="0" y="0"/>
                </a:moveTo>
                <a:lnTo>
                  <a:pt x="670217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22845" y="3898519"/>
            <a:ext cx="361315" cy="174625"/>
          </a:xfrm>
          <a:custGeom>
            <a:avLst/>
            <a:gdLst/>
            <a:ahLst/>
            <a:cxnLst/>
            <a:rect l="l" t="t" r="r" b="b"/>
            <a:pathLst>
              <a:path w="361315" h="174625">
                <a:moveTo>
                  <a:pt x="276999" y="112902"/>
                </a:moveTo>
                <a:lnTo>
                  <a:pt x="274078" y="113537"/>
                </a:lnTo>
                <a:lnTo>
                  <a:pt x="272681" y="115823"/>
                </a:lnTo>
                <a:lnTo>
                  <a:pt x="271284" y="117982"/>
                </a:lnTo>
                <a:lnTo>
                  <a:pt x="271919" y="121030"/>
                </a:lnTo>
                <a:lnTo>
                  <a:pt x="355358" y="174243"/>
                </a:lnTo>
                <a:lnTo>
                  <a:pt x="355695" y="168020"/>
                </a:lnTo>
                <a:lnTo>
                  <a:pt x="346722" y="168020"/>
                </a:lnTo>
                <a:lnTo>
                  <a:pt x="338828" y="152468"/>
                </a:lnTo>
                <a:lnTo>
                  <a:pt x="279285" y="114299"/>
                </a:lnTo>
                <a:lnTo>
                  <a:pt x="276999" y="112902"/>
                </a:lnTo>
                <a:close/>
              </a:path>
              <a:path w="361315" h="174625">
                <a:moveTo>
                  <a:pt x="338828" y="152468"/>
                </a:moveTo>
                <a:lnTo>
                  <a:pt x="346722" y="168020"/>
                </a:lnTo>
                <a:lnTo>
                  <a:pt x="351477" y="165607"/>
                </a:lnTo>
                <a:lnTo>
                  <a:pt x="346214" y="165607"/>
                </a:lnTo>
                <a:lnTo>
                  <a:pt x="346659" y="157488"/>
                </a:lnTo>
                <a:lnTo>
                  <a:pt x="338828" y="152468"/>
                </a:lnTo>
                <a:close/>
              </a:path>
              <a:path w="361315" h="174625">
                <a:moveTo>
                  <a:pt x="353453" y="72897"/>
                </a:moveTo>
                <a:lnTo>
                  <a:pt x="351167" y="74929"/>
                </a:lnTo>
                <a:lnTo>
                  <a:pt x="350922" y="79755"/>
                </a:lnTo>
                <a:lnTo>
                  <a:pt x="347183" y="147946"/>
                </a:lnTo>
                <a:lnTo>
                  <a:pt x="355231" y="163702"/>
                </a:lnTo>
                <a:lnTo>
                  <a:pt x="346722" y="168020"/>
                </a:lnTo>
                <a:lnTo>
                  <a:pt x="355695" y="168020"/>
                </a:lnTo>
                <a:lnTo>
                  <a:pt x="360589" y="77596"/>
                </a:lnTo>
                <a:lnTo>
                  <a:pt x="360692" y="75437"/>
                </a:lnTo>
                <a:lnTo>
                  <a:pt x="358660" y="73151"/>
                </a:lnTo>
                <a:lnTo>
                  <a:pt x="353453" y="72897"/>
                </a:lnTo>
                <a:close/>
              </a:path>
              <a:path w="361315" h="174625">
                <a:moveTo>
                  <a:pt x="346659" y="157488"/>
                </a:moveTo>
                <a:lnTo>
                  <a:pt x="346214" y="165607"/>
                </a:lnTo>
                <a:lnTo>
                  <a:pt x="353580" y="161924"/>
                </a:lnTo>
                <a:lnTo>
                  <a:pt x="346659" y="157488"/>
                </a:lnTo>
                <a:close/>
              </a:path>
              <a:path w="361315" h="174625">
                <a:moveTo>
                  <a:pt x="347183" y="147946"/>
                </a:moveTo>
                <a:lnTo>
                  <a:pt x="346659" y="157488"/>
                </a:lnTo>
                <a:lnTo>
                  <a:pt x="353580" y="161924"/>
                </a:lnTo>
                <a:lnTo>
                  <a:pt x="346214" y="165607"/>
                </a:lnTo>
                <a:lnTo>
                  <a:pt x="351477" y="165607"/>
                </a:lnTo>
                <a:lnTo>
                  <a:pt x="355231" y="163702"/>
                </a:lnTo>
                <a:lnTo>
                  <a:pt x="347183" y="147946"/>
                </a:lnTo>
                <a:close/>
              </a:path>
              <a:path w="361315" h="174625">
                <a:moveTo>
                  <a:pt x="172711" y="9524"/>
                </a:moveTo>
                <a:lnTo>
                  <a:pt x="103403" y="9524"/>
                </a:lnTo>
                <a:lnTo>
                  <a:pt x="116052" y="9778"/>
                </a:lnTo>
                <a:lnTo>
                  <a:pt x="128524" y="10794"/>
                </a:lnTo>
                <a:lnTo>
                  <a:pt x="178015" y="20954"/>
                </a:lnTo>
                <a:lnTo>
                  <a:pt x="213550" y="34797"/>
                </a:lnTo>
                <a:lnTo>
                  <a:pt x="247408" y="53847"/>
                </a:lnTo>
                <a:lnTo>
                  <a:pt x="288302" y="86867"/>
                </a:lnTo>
                <a:lnTo>
                  <a:pt x="323227" y="127888"/>
                </a:lnTo>
                <a:lnTo>
                  <a:pt x="338828" y="152468"/>
                </a:lnTo>
                <a:lnTo>
                  <a:pt x="346659" y="157488"/>
                </a:lnTo>
                <a:lnTo>
                  <a:pt x="330847" y="122046"/>
                </a:lnTo>
                <a:lnTo>
                  <a:pt x="294525" y="79755"/>
                </a:lnTo>
                <a:lnTo>
                  <a:pt x="252234" y="45719"/>
                </a:lnTo>
                <a:lnTo>
                  <a:pt x="217449" y="26161"/>
                </a:lnTo>
                <a:lnTo>
                  <a:pt x="180594" y="11810"/>
                </a:lnTo>
                <a:lnTo>
                  <a:pt x="172711" y="9524"/>
                </a:lnTo>
                <a:close/>
              </a:path>
              <a:path w="361315" h="174625">
                <a:moveTo>
                  <a:pt x="103187" y="0"/>
                </a:moveTo>
                <a:lnTo>
                  <a:pt x="63944" y="3047"/>
                </a:lnTo>
                <a:lnTo>
                  <a:pt x="25107" y="12445"/>
                </a:lnTo>
                <a:lnTo>
                  <a:pt x="0" y="22224"/>
                </a:lnTo>
                <a:lnTo>
                  <a:pt x="3708" y="30987"/>
                </a:lnTo>
                <a:lnTo>
                  <a:pt x="16090" y="25780"/>
                </a:lnTo>
                <a:lnTo>
                  <a:pt x="28321" y="21462"/>
                </a:lnTo>
                <a:lnTo>
                  <a:pt x="65684" y="12318"/>
                </a:lnTo>
                <a:lnTo>
                  <a:pt x="103403" y="9524"/>
                </a:lnTo>
                <a:lnTo>
                  <a:pt x="172711" y="9524"/>
                </a:lnTo>
                <a:lnTo>
                  <a:pt x="167894" y="8127"/>
                </a:lnTo>
                <a:lnTo>
                  <a:pt x="155194" y="5333"/>
                </a:lnTo>
                <a:lnTo>
                  <a:pt x="142278" y="2920"/>
                </a:lnTo>
                <a:lnTo>
                  <a:pt x="129311" y="1269"/>
                </a:lnTo>
                <a:lnTo>
                  <a:pt x="116255" y="253"/>
                </a:lnTo>
                <a:lnTo>
                  <a:pt x="103187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7272" y="4235196"/>
            <a:ext cx="235585" cy="354965"/>
          </a:xfrm>
          <a:custGeom>
            <a:avLst/>
            <a:gdLst/>
            <a:ahLst/>
            <a:cxnLst/>
            <a:rect l="l" t="t" r="r" b="b"/>
            <a:pathLst>
              <a:path w="235584" h="354964">
                <a:moveTo>
                  <a:pt x="163877" y="17587"/>
                </a:moveTo>
                <a:lnTo>
                  <a:pt x="162211" y="28579"/>
                </a:lnTo>
                <a:lnTo>
                  <a:pt x="164972" y="38988"/>
                </a:lnTo>
                <a:lnTo>
                  <a:pt x="167766" y="51561"/>
                </a:lnTo>
                <a:lnTo>
                  <a:pt x="169799" y="64007"/>
                </a:lnTo>
                <a:lnTo>
                  <a:pt x="171196" y="76580"/>
                </a:lnTo>
                <a:lnTo>
                  <a:pt x="171811" y="88772"/>
                </a:lnTo>
                <a:lnTo>
                  <a:pt x="171958" y="101853"/>
                </a:lnTo>
                <a:lnTo>
                  <a:pt x="171450" y="114426"/>
                </a:lnTo>
                <a:lnTo>
                  <a:pt x="162687" y="163956"/>
                </a:lnTo>
                <a:lnTo>
                  <a:pt x="149733" y="199897"/>
                </a:lnTo>
                <a:lnTo>
                  <a:pt x="124587" y="244855"/>
                </a:lnTo>
                <a:lnTo>
                  <a:pt x="90805" y="285114"/>
                </a:lnTo>
                <a:lnTo>
                  <a:pt x="49021" y="319277"/>
                </a:lnTo>
                <a:lnTo>
                  <a:pt x="0" y="346074"/>
                </a:lnTo>
                <a:lnTo>
                  <a:pt x="4064" y="354583"/>
                </a:lnTo>
                <a:lnTo>
                  <a:pt x="54864" y="326897"/>
                </a:lnTo>
                <a:lnTo>
                  <a:pt x="97790" y="291591"/>
                </a:lnTo>
                <a:lnTo>
                  <a:pt x="132715" y="249935"/>
                </a:lnTo>
                <a:lnTo>
                  <a:pt x="152908" y="215518"/>
                </a:lnTo>
                <a:lnTo>
                  <a:pt x="168021" y="178942"/>
                </a:lnTo>
                <a:lnTo>
                  <a:pt x="177672" y="140842"/>
                </a:lnTo>
                <a:lnTo>
                  <a:pt x="181476" y="101853"/>
                </a:lnTo>
                <a:lnTo>
                  <a:pt x="181356" y="88772"/>
                </a:lnTo>
                <a:lnTo>
                  <a:pt x="177037" y="49402"/>
                </a:lnTo>
                <a:lnTo>
                  <a:pt x="170417" y="22714"/>
                </a:lnTo>
                <a:lnTo>
                  <a:pt x="163877" y="17587"/>
                </a:lnTo>
                <a:close/>
              </a:path>
              <a:path w="235584" h="354964">
                <a:moveTo>
                  <a:pt x="156844" y="0"/>
                </a:moveTo>
                <a:lnTo>
                  <a:pt x="142494" y="95249"/>
                </a:lnTo>
                <a:lnTo>
                  <a:pt x="142112" y="97916"/>
                </a:lnTo>
                <a:lnTo>
                  <a:pt x="143890" y="100329"/>
                </a:lnTo>
                <a:lnTo>
                  <a:pt x="149097" y="101091"/>
                </a:lnTo>
                <a:lnTo>
                  <a:pt x="151511" y="99313"/>
                </a:lnTo>
                <a:lnTo>
                  <a:pt x="151891" y="96646"/>
                </a:lnTo>
                <a:lnTo>
                  <a:pt x="162211" y="28579"/>
                </a:lnTo>
                <a:lnTo>
                  <a:pt x="161671" y="26542"/>
                </a:lnTo>
                <a:lnTo>
                  <a:pt x="157480" y="14223"/>
                </a:lnTo>
                <a:lnTo>
                  <a:pt x="155956" y="10540"/>
                </a:lnTo>
                <a:lnTo>
                  <a:pt x="164846" y="6984"/>
                </a:lnTo>
                <a:lnTo>
                  <a:pt x="165770" y="6984"/>
                </a:lnTo>
                <a:lnTo>
                  <a:pt x="156844" y="0"/>
                </a:lnTo>
                <a:close/>
              </a:path>
              <a:path w="235584" h="354964">
                <a:moveTo>
                  <a:pt x="165770" y="6984"/>
                </a:moveTo>
                <a:lnTo>
                  <a:pt x="164846" y="6984"/>
                </a:lnTo>
                <a:lnTo>
                  <a:pt x="166243" y="10667"/>
                </a:lnTo>
                <a:lnTo>
                  <a:pt x="170417" y="22714"/>
                </a:lnTo>
                <a:lnTo>
                  <a:pt x="226822" y="66928"/>
                </a:lnTo>
                <a:lnTo>
                  <a:pt x="228981" y="68579"/>
                </a:lnTo>
                <a:lnTo>
                  <a:pt x="231902" y="68198"/>
                </a:lnTo>
                <a:lnTo>
                  <a:pt x="233553" y="66166"/>
                </a:lnTo>
                <a:lnTo>
                  <a:pt x="235203" y="64007"/>
                </a:lnTo>
                <a:lnTo>
                  <a:pt x="234822" y="61086"/>
                </a:lnTo>
                <a:lnTo>
                  <a:pt x="232790" y="59435"/>
                </a:lnTo>
                <a:lnTo>
                  <a:pt x="165770" y="6984"/>
                </a:lnTo>
                <a:close/>
              </a:path>
              <a:path w="235584" h="354964">
                <a:moveTo>
                  <a:pt x="164846" y="6984"/>
                </a:moveTo>
                <a:lnTo>
                  <a:pt x="155956" y="10540"/>
                </a:lnTo>
                <a:lnTo>
                  <a:pt x="157480" y="14223"/>
                </a:lnTo>
                <a:lnTo>
                  <a:pt x="161671" y="26542"/>
                </a:lnTo>
                <a:lnTo>
                  <a:pt x="162211" y="28579"/>
                </a:lnTo>
                <a:lnTo>
                  <a:pt x="163877" y="17587"/>
                </a:lnTo>
                <a:lnTo>
                  <a:pt x="157480" y="12572"/>
                </a:lnTo>
                <a:lnTo>
                  <a:pt x="165100" y="9524"/>
                </a:lnTo>
                <a:lnTo>
                  <a:pt x="165809" y="9524"/>
                </a:lnTo>
                <a:lnTo>
                  <a:pt x="164846" y="6984"/>
                </a:lnTo>
                <a:close/>
              </a:path>
              <a:path w="235584" h="354964">
                <a:moveTo>
                  <a:pt x="165809" y="9524"/>
                </a:moveTo>
                <a:lnTo>
                  <a:pt x="165100" y="9524"/>
                </a:lnTo>
                <a:lnTo>
                  <a:pt x="163877" y="17587"/>
                </a:lnTo>
                <a:lnTo>
                  <a:pt x="170417" y="22714"/>
                </a:lnTo>
                <a:lnTo>
                  <a:pt x="166194" y="10540"/>
                </a:lnTo>
                <a:lnTo>
                  <a:pt x="165809" y="9524"/>
                </a:lnTo>
                <a:close/>
              </a:path>
              <a:path w="235584" h="354964">
                <a:moveTo>
                  <a:pt x="165100" y="9524"/>
                </a:moveTo>
                <a:lnTo>
                  <a:pt x="157480" y="12572"/>
                </a:lnTo>
                <a:lnTo>
                  <a:pt x="163877" y="17587"/>
                </a:lnTo>
                <a:lnTo>
                  <a:pt x="165100" y="9524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524761" y="3938396"/>
            <a:ext cx="337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95" dirty="0">
                <a:latin typeface="Arial"/>
                <a:cs typeface="Arial"/>
              </a:rPr>
              <a:t>35</a:t>
            </a:r>
            <a:r>
              <a:rPr sz="1800" b="1" i="1" spc="-157" baseline="25462" dirty="0">
                <a:latin typeface="Arial"/>
                <a:cs typeface="Arial"/>
              </a:rPr>
              <a:t>o</a:t>
            </a:r>
            <a:endParaRPr sz="1800" baseline="25462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27070" y="1580515"/>
            <a:ext cx="5640070" cy="148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75"/>
              </a:lnSpc>
              <a:spcBef>
                <a:spcPts val="100"/>
              </a:spcBef>
            </a:pPr>
            <a:r>
              <a:rPr sz="2400" b="1" spc="-90" dirty="0">
                <a:solidFill>
                  <a:srgbClr val="FF0000"/>
                </a:solidFill>
                <a:latin typeface="Symbol"/>
                <a:cs typeface="Symbol"/>
              </a:rPr>
              <a:t></a:t>
            </a:r>
            <a:r>
              <a:rPr sz="2400" b="1" spc="-90" dirty="0">
                <a:solidFill>
                  <a:srgbClr val="FF0000"/>
                </a:solidFill>
                <a:latin typeface="Arial"/>
                <a:cs typeface="Arial"/>
              </a:rPr>
              <a:t>V </a:t>
            </a:r>
            <a:r>
              <a:rPr sz="2400" b="1" spc="-210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2400" b="1" spc="-1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20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70"/>
              </a:lnSpc>
            </a:pPr>
            <a:r>
              <a:rPr sz="2400" i="1" spc="-85" dirty="0">
                <a:latin typeface="Times New Roman"/>
                <a:cs typeface="Times New Roman"/>
              </a:rPr>
              <a:t>−</a:t>
            </a:r>
            <a:r>
              <a:rPr sz="2400" i="1" spc="-85" dirty="0">
                <a:latin typeface="Trebuchet MS"/>
                <a:cs typeface="Trebuchet MS"/>
              </a:rPr>
              <a:t>S</a:t>
            </a:r>
            <a:r>
              <a:rPr sz="2400" spc="-127" baseline="-20833" dirty="0">
                <a:latin typeface="Arial"/>
                <a:cs typeface="Arial"/>
              </a:rPr>
              <a:t>6</a:t>
            </a:r>
            <a:r>
              <a:rPr sz="2400" spc="-85" dirty="0">
                <a:latin typeface="Arial"/>
                <a:cs typeface="Arial"/>
              </a:rPr>
              <a:t>sin </a:t>
            </a:r>
            <a:r>
              <a:rPr sz="2400" spc="-120" dirty="0">
                <a:latin typeface="Arial"/>
                <a:cs typeface="Arial"/>
              </a:rPr>
              <a:t>35 </a:t>
            </a:r>
            <a:r>
              <a:rPr sz="2400" spc="-204" dirty="0">
                <a:latin typeface="Arial"/>
                <a:cs typeface="Arial"/>
              </a:rPr>
              <a:t>− </a:t>
            </a:r>
            <a:r>
              <a:rPr sz="2400" i="1" spc="-80" dirty="0">
                <a:latin typeface="Trebuchet MS"/>
                <a:cs typeface="Trebuchet MS"/>
              </a:rPr>
              <a:t>P</a:t>
            </a:r>
            <a:r>
              <a:rPr sz="2400" spc="-120" baseline="-20833" dirty="0">
                <a:latin typeface="Arial"/>
                <a:cs typeface="Arial"/>
              </a:rPr>
              <a:t>2 </a:t>
            </a:r>
            <a:r>
              <a:rPr sz="2400" spc="-204" dirty="0">
                <a:latin typeface="Arial"/>
                <a:cs typeface="Arial"/>
              </a:rPr>
              <a:t>+ </a:t>
            </a:r>
            <a:r>
              <a:rPr sz="2400" i="1" spc="-100" dirty="0">
                <a:latin typeface="Trebuchet MS"/>
                <a:cs typeface="Trebuchet MS"/>
              </a:rPr>
              <a:t>S</a:t>
            </a:r>
            <a:r>
              <a:rPr sz="2400" spc="-150" baseline="-20833" dirty="0">
                <a:latin typeface="Arial"/>
                <a:cs typeface="Arial"/>
              </a:rPr>
              <a:t>5</a:t>
            </a:r>
            <a:r>
              <a:rPr sz="2400" spc="-100" dirty="0">
                <a:latin typeface="Arial"/>
                <a:cs typeface="Arial"/>
              </a:rPr>
              <a:t>sin </a:t>
            </a:r>
            <a:r>
              <a:rPr sz="2400" spc="-120" dirty="0">
                <a:latin typeface="Arial"/>
                <a:cs typeface="Arial"/>
              </a:rPr>
              <a:t>35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i="1" spc="-100" dirty="0">
                <a:latin typeface="Trebuchet MS"/>
                <a:cs typeface="Trebuchet MS"/>
              </a:rPr>
              <a:t>S</a:t>
            </a:r>
            <a:r>
              <a:rPr sz="2400" spc="-150" baseline="-20833" dirty="0">
                <a:latin typeface="Arial"/>
                <a:cs typeface="Arial"/>
              </a:rPr>
              <a:t>7</a:t>
            </a:r>
            <a:r>
              <a:rPr sz="2400" spc="-100" dirty="0">
                <a:latin typeface="Arial"/>
                <a:cs typeface="Arial"/>
              </a:rPr>
              <a:t>sin </a:t>
            </a:r>
            <a:r>
              <a:rPr sz="2400" spc="-120" dirty="0">
                <a:latin typeface="Arial"/>
                <a:cs typeface="Arial"/>
              </a:rPr>
              <a:t>35 </a:t>
            </a:r>
            <a:r>
              <a:rPr sz="2400" spc="-204" dirty="0">
                <a:latin typeface="Arial"/>
                <a:cs typeface="Arial"/>
              </a:rPr>
              <a:t>=</a:t>
            </a:r>
            <a:r>
              <a:rPr sz="2400" spc="-29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ts val="2880"/>
              </a:lnSpc>
              <a:spcBef>
                <a:spcPts val="90"/>
              </a:spcBef>
            </a:pP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00" dirty="0">
                <a:latin typeface="Arial"/>
                <a:cs typeface="Arial"/>
              </a:rPr>
              <a:t>(-1.315)(0,57)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25" dirty="0">
                <a:latin typeface="Arial"/>
                <a:cs typeface="Arial"/>
              </a:rPr>
              <a:t>500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5</a:t>
            </a:r>
            <a:r>
              <a:rPr sz="2400" spc="-150" dirty="0">
                <a:latin typeface="Arial"/>
                <a:cs typeface="Arial"/>
              </a:rPr>
              <a:t>(0,57)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7</a:t>
            </a:r>
            <a:r>
              <a:rPr sz="2400" spc="-150" dirty="0">
                <a:latin typeface="Arial"/>
                <a:cs typeface="Arial"/>
              </a:rPr>
              <a:t>(0,57)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120" dirty="0">
                <a:latin typeface="Arial"/>
                <a:cs typeface="Arial"/>
              </a:rPr>
              <a:t>0  </a:t>
            </a:r>
            <a:r>
              <a:rPr sz="2400" spc="-125" dirty="0">
                <a:latin typeface="Arial"/>
                <a:cs typeface="Arial"/>
              </a:rPr>
              <a:t>750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25" dirty="0">
                <a:latin typeface="Arial"/>
                <a:cs typeface="Arial"/>
              </a:rPr>
              <a:t>500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5</a:t>
            </a:r>
            <a:r>
              <a:rPr sz="2400" spc="-150" dirty="0">
                <a:latin typeface="Arial"/>
                <a:cs typeface="Arial"/>
              </a:rPr>
              <a:t>(0,57)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7</a:t>
            </a:r>
            <a:r>
              <a:rPr sz="2400" spc="-150" dirty="0">
                <a:latin typeface="Arial"/>
                <a:cs typeface="Arial"/>
              </a:rPr>
              <a:t>(0,57) </a:t>
            </a:r>
            <a:r>
              <a:rPr sz="2400" spc="-210" dirty="0">
                <a:latin typeface="Arial"/>
                <a:cs typeface="Arial"/>
              </a:rPr>
              <a:t>=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99578" y="3040760"/>
            <a:ext cx="2895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75" dirty="0">
                <a:solidFill>
                  <a:srgbClr val="006FC0"/>
                </a:solidFill>
                <a:latin typeface="Arial"/>
                <a:cs typeface="Arial"/>
              </a:rPr>
              <a:t>(</a:t>
            </a:r>
            <a:r>
              <a:rPr sz="2400" b="1" spc="-70" dirty="0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27070" y="2927349"/>
            <a:ext cx="4356735" cy="1348740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2400" b="1" spc="-202" baseline="-20833" dirty="0">
                <a:solidFill>
                  <a:srgbClr val="006FC0"/>
                </a:solidFill>
                <a:latin typeface="Arial"/>
                <a:cs typeface="Arial"/>
              </a:rPr>
              <a:t>5</a:t>
            </a: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(0,57) </a:t>
            </a:r>
            <a:r>
              <a:rPr sz="2400" b="1" spc="-140" dirty="0">
                <a:solidFill>
                  <a:srgbClr val="006FC0"/>
                </a:solidFill>
                <a:latin typeface="Arial"/>
                <a:cs typeface="Arial"/>
              </a:rPr>
              <a:t>– </a:t>
            </a: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2400" b="1" spc="-202" baseline="-20833" dirty="0">
                <a:solidFill>
                  <a:srgbClr val="006FC0"/>
                </a:solidFill>
                <a:latin typeface="Arial"/>
                <a:cs typeface="Arial"/>
              </a:rPr>
              <a:t>7</a:t>
            </a: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(0,57) </a:t>
            </a:r>
            <a:r>
              <a:rPr sz="2400" b="1" spc="-210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2400" b="1" spc="-140" dirty="0">
                <a:solidFill>
                  <a:srgbClr val="006FC0"/>
                </a:solidFill>
                <a:latin typeface="Arial"/>
                <a:cs typeface="Arial"/>
              </a:rPr>
              <a:t>–</a:t>
            </a:r>
            <a:r>
              <a:rPr sz="240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125" dirty="0">
                <a:solidFill>
                  <a:srgbClr val="006FC0"/>
                </a:solidFill>
                <a:latin typeface="Arial"/>
                <a:cs typeface="Arial"/>
              </a:rPr>
              <a:t>250</a:t>
            </a:r>
            <a:endParaRPr sz="2400">
              <a:latin typeface="Arial"/>
              <a:cs typeface="Arial"/>
            </a:endParaRPr>
          </a:p>
          <a:p>
            <a:pPr marL="38100">
              <a:lnSpc>
                <a:spcPts val="2875"/>
              </a:lnSpc>
              <a:spcBef>
                <a:spcPts val="894"/>
              </a:spcBef>
            </a:pPr>
            <a:r>
              <a:rPr sz="2400" b="1" spc="-110" dirty="0">
                <a:solidFill>
                  <a:srgbClr val="FF0000"/>
                </a:solidFill>
                <a:latin typeface="Symbol"/>
                <a:cs typeface="Symbol"/>
              </a:rPr>
              <a:t></a:t>
            </a:r>
            <a:r>
              <a:rPr sz="2400" b="1" spc="-110" dirty="0">
                <a:solidFill>
                  <a:srgbClr val="FF0000"/>
                </a:solidFill>
                <a:latin typeface="Arial"/>
                <a:cs typeface="Arial"/>
              </a:rPr>
              <a:t>H </a:t>
            </a:r>
            <a:r>
              <a:rPr sz="2400" b="1" spc="-210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2400" b="1" spc="-1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20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  <a:p>
            <a:pPr marL="38100">
              <a:lnSpc>
                <a:spcPts val="2875"/>
              </a:lnSpc>
            </a:pPr>
            <a:r>
              <a:rPr sz="2400" i="1" spc="-114" dirty="0">
                <a:latin typeface="Times New Roman"/>
                <a:cs typeface="Times New Roman"/>
              </a:rPr>
              <a:t>−</a:t>
            </a:r>
            <a:r>
              <a:rPr sz="2400" i="1" spc="-114" dirty="0">
                <a:latin typeface="Trebuchet MS"/>
                <a:cs typeface="Trebuchet MS"/>
              </a:rPr>
              <a:t>S</a:t>
            </a:r>
            <a:r>
              <a:rPr sz="2400" spc="-172" baseline="-20833" dirty="0">
                <a:latin typeface="Arial"/>
                <a:cs typeface="Arial"/>
              </a:rPr>
              <a:t>6</a:t>
            </a:r>
            <a:r>
              <a:rPr sz="2400" spc="-114" dirty="0">
                <a:latin typeface="Arial"/>
                <a:cs typeface="Arial"/>
              </a:rPr>
              <a:t>cos </a:t>
            </a:r>
            <a:r>
              <a:rPr sz="2400" spc="-125" dirty="0">
                <a:latin typeface="Arial"/>
                <a:cs typeface="Arial"/>
              </a:rPr>
              <a:t>35 </a:t>
            </a:r>
            <a:r>
              <a:rPr sz="2400" spc="-204" dirty="0">
                <a:latin typeface="Arial"/>
                <a:cs typeface="Arial"/>
              </a:rPr>
              <a:t>+ </a:t>
            </a:r>
            <a:r>
              <a:rPr sz="2400" i="1" spc="-140" dirty="0">
                <a:latin typeface="Trebuchet MS"/>
                <a:cs typeface="Trebuchet MS"/>
              </a:rPr>
              <a:t>S</a:t>
            </a:r>
            <a:r>
              <a:rPr sz="2400" spc="-209" baseline="-20833" dirty="0">
                <a:latin typeface="Arial"/>
                <a:cs typeface="Arial"/>
              </a:rPr>
              <a:t>5</a:t>
            </a:r>
            <a:r>
              <a:rPr sz="2400" spc="-140" dirty="0">
                <a:latin typeface="Arial"/>
                <a:cs typeface="Arial"/>
              </a:rPr>
              <a:t>cos </a:t>
            </a:r>
            <a:r>
              <a:rPr sz="2400" spc="-125" dirty="0">
                <a:latin typeface="Arial"/>
                <a:cs typeface="Arial"/>
              </a:rPr>
              <a:t>35 </a:t>
            </a:r>
            <a:r>
              <a:rPr sz="2400" spc="-204" dirty="0">
                <a:latin typeface="Arial"/>
                <a:cs typeface="Arial"/>
              </a:rPr>
              <a:t>+ </a:t>
            </a:r>
            <a:r>
              <a:rPr sz="2400" i="1" spc="-140" dirty="0">
                <a:latin typeface="Trebuchet MS"/>
                <a:cs typeface="Trebuchet MS"/>
              </a:rPr>
              <a:t>S</a:t>
            </a:r>
            <a:r>
              <a:rPr sz="2400" spc="-209" baseline="-20833" dirty="0">
                <a:latin typeface="Arial"/>
                <a:cs typeface="Arial"/>
              </a:rPr>
              <a:t>7</a:t>
            </a:r>
            <a:r>
              <a:rPr sz="2400" spc="-140" dirty="0">
                <a:latin typeface="Arial"/>
                <a:cs typeface="Arial"/>
              </a:rPr>
              <a:t>cos </a:t>
            </a:r>
            <a:r>
              <a:rPr sz="2400" spc="-125" dirty="0">
                <a:latin typeface="Arial"/>
                <a:cs typeface="Arial"/>
              </a:rPr>
              <a:t>35 </a:t>
            </a:r>
            <a:r>
              <a:rPr sz="2400" spc="-204" dirty="0">
                <a:latin typeface="Arial"/>
                <a:cs typeface="Arial"/>
              </a:rPr>
              <a:t>=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52978" y="4248657"/>
            <a:ext cx="48914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00" dirty="0">
                <a:latin typeface="Arial"/>
                <a:cs typeface="Arial"/>
              </a:rPr>
              <a:t>(-1.315)(0,82)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5</a:t>
            </a:r>
            <a:r>
              <a:rPr sz="2400" spc="-150" dirty="0">
                <a:latin typeface="Arial"/>
                <a:cs typeface="Arial"/>
              </a:rPr>
              <a:t>(0,82)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7</a:t>
            </a:r>
            <a:r>
              <a:rPr sz="2400" spc="-150" dirty="0">
                <a:latin typeface="Arial"/>
                <a:cs typeface="Arial"/>
              </a:rPr>
              <a:t>(0,82)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120" dirty="0">
                <a:latin typeface="Arial"/>
                <a:cs typeface="Arial"/>
              </a:rPr>
              <a:t>0  </a:t>
            </a:r>
            <a:r>
              <a:rPr sz="2400" spc="-114" dirty="0">
                <a:latin typeface="Arial"/>
                <a:cs typeface="Arial"/>
              </a:rPr>
              <a:t>1.078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5</a:t>
            </a:r>
            <a:r>
              <a:rPr sz="2400" spc="-150" dirty="0">
                <a:latin typeface="Arial"/>
                <a:cs typeface="Arial"/>
              </a:rPr>
              <a:t>(0,82)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7</a:t>
            </a:r>
            <a:r>
              <a:rPr sz="2400" spc="-150" dirty="0">
                <a:latin typeface="Arial"/>
                <a:cs typeface="Arial"/>
              </a:rPr>
              <a:t>(0,82) </a:t>
            </a:r>
            <a:r>
              <a:rPr sz="2400" spc="-210" dirty="0">
                <a:latin typeface="Arial"/>
                <a:cs typeface="Arial"/>
              </a:rPr>
              <a:t>=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3087" y="4980178"/>
            <a:ext cx="7467600" cy="855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2540">
              <a:lnSpc>
                <a:spcPct val="100000"/>
              </a:lnSpc>
              <a:spcBef>
                <a:spcPts val="100"/>
              </a:spcBef>
              <a:tabLst>
                <a:tab pos="7115175" algn="l"/>
              </a:tabLst>
            </a:pPr>
            <a:r>
              <a:rPr sz="2400" b="1" spc="-46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2400" b="1" spc="-135" baseline="-20833" dirty="0">
                <a:solidFill>
                  <a:srgbClr val="006FC0"/>
                </a:solidFill>
                <a:latin typeface="Arial"/>
                <a:cs typeface="Arial"/>
              </a:rPr>
              <a:t>5</a:t>
            </a:r>
            <a:r>
              <a:rPr sz="2400" b="1" spc="-90" dirty="0">
                <a:solidFill>
                  <a:srgbClr val="006FC0"/>
                </a:solidFill>
                <a:latin typeface="Arial"/>
                <a:cs typeface="Arial"/>
              </a:rPr>
              <a:t>(0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,</a:t>
            </a:r>
            <a:r>
              <a:rPr sz="2400" b="1" spc="-125" dirty="0">
                <a:solidFill>
                  <a:srgbClr val="006FC0"/>
                </a:solidFill>
                <a:latin typeface="Arial"/>
                <a:cs typeface="Arial"/>
              </a:rPr>
              <a:t>82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)</a:t>
            </a:r>
            <a:r>
              <a:rPr sz="2400" b="1" spc="-1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210" dirty="0">
                <a:solidFill>
                  <a:srgbClr val="006FC0"/>
                </a:solidFill>
                <a:latin typeface="Arial"/>
                <a:cs typeface="Arial"/>
              </a:rPr>
              <a:t>+</a:t>
            </a:r>
            <a:r>
              <a:rPr sz="2400" b="1" spc="-1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46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2400" b="1" spc="-135" baseline="-20833" dirty="0">
                <a:solidFill>
                  <a:srgbClr val="006FC0"/>
                </a:solidFill>
                <a:latin typeface="Arial"/>
                <a:cs typeface="Arial"/>
              </a:rPr>
              <a:t>7</a:t>
            </a:r>
            <a:r>
              <a:rPr sz="2400" b="1" spc="-90" dirty="0">
                <a:solidFill>
                  <a:srgbClr val="006FC0"/>
                </a:solidFill>
                <a:latin typeface="Arial"/>
                <a:cs typeface="Arial"/>
              </a:rPr>
              <a:t>(0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,</a:t>
            </a:r>
            <a:r>
              <a:rPr sz="2400" b="1" spc="-125" dirty="0">
                <a:solidFill>
                  <a:srgbClr val="006FC0"/>
                </a:solidFill>
                <a:latin typeface="Arial"/>
                <a:cs typeface="Arial"/>
              </a:rPr>
              <a:t>82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)</a:t>
            </a:r>
            <a:r>
              <a:rPr sz="2400" b="1" spc="-1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210" dirty="0">
                <a:solidFill>
                  <a:srgbClr val="006FC0"/>
                </a:solidFill>
                <a:latin typeface="Arial"/>
                <a:cs typeface="Arial"/>
              </a:rPr>
              <a:t>=</a:t>
            </a:r>
            <a:r>
              <a:rPr sz="2400" b="1" spc="-1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140" dirty="0">
                <a:solidFill>
                  <a:srgbClr val="006FC0"/>
                </a:solidFill>
                <a:latin typeface="Arial"/>
                <a:cs typeface="Arial"/>
              </a:rPr>
              <a:t>–</a:t>
            </a: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105" dirty="0">
                <a:solidFill>
                  <a:srgbClr val="006FC0"/>
                </a:solidFill>
                <a:latin typeface="Arial"/>
                <a:cs typeface="Arial"/>
              </a:rPr>
              <a:t>1.07</a:t>
            </a:r>
            <a:r>
              <a:rPr sz="2400" b="1" spc="-114" dirty="0">
                <a:solidFill>
                  <a:srgbClr val="006FC0"/>
                </a:solidFill>
                <a:latin typeface="Arial"/>
                <a:cs typeface="Arial"/>
              </a:rPr>
              <a:t>8</a:t>
            </a:r>
            <a:r>
              <a:rPr sz="24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2400" b="1" spc="-70" dirty="0">
                <a:solidFill>
                  <a:srgbClr val="006FC0"/>
                </a:solidFill>
                <a:latin typeface="Arial"/>
                <a:cs typeface="Arial"/>
              </a:rPr>
              <a:t>(i</a:t>
            </a:r>
            <a:r>
              <a:rPr sz="2400" b="1" spc="-85" dirty="0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95"/>
              </a:spcBef>
            </a:pPr>
            <a:r>
              <a:rPr sz="1800" spc="-80" dirty="0">
                <a:latin typeface="Arial"/>
                <a:cs typeface="Arial"/>
              </a:rPr>
              <a:t>Dari </a:t>
            </a:r>
            <a:r>
              <a:rPr sz="1800" spc="-105" dirty="0">
                <a:latin typeface="Arial"/>
                <a:cs typeface="Arial"/>
              </a:rPr>
              <a:t>persamaan </a:t>
            </a:r>
            <a:r>
              <a:rPr sz="1800" spc="-40" dirty="0">
                <a:latin typeface="Arial"/>
                <a:cs typeface="Arial"/>
              </a:rPr>
              <a:t>(i) </a:t>
            </a:r>
            <a:r>
              <a:rPr sz="1800" spc="-90" dirty="0">
                <a:latin typeface="Arial"/>
                <a:cs typeface="Arial"/>
              </a:rPr>
              <a:t>dan </a:t>
            </a:r>
            <a:r>
              <a:rPr sz="1800" spc="-35" dirty="0">
                <a:latin typeface="Arial"/>
                <a:cs typeface="Arial"/>
              </a:rPr>
              <a:t>(ii), </a:t>
            </a:r>
            <a:r>
              <a:rPr sz="1800" spc="-50" dirty="0">
                <a:latin typeface="Arial"/>
                <a:cs typeface="Arial"/>
              </a:rPr>
              <a:t>diperoleh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9678" y="5855792"/>
            <a:ext cx="3344545" cy="418465"/>
          </a:xfrm>
          <a:prstGeom prst="rect">
            <a:avLst/>
          </a:prstGeom>
          <a:ln w="25402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55575">
              <a:lnSpc>
                <a:spcPts val="2135"/>
              </a:lnSpc>
              <a:tabLst>
                <a:tab pos="1985010" algn="l"/>
              </a:tabLst>
            </a:pPr>
            <a:r>
              <a:rPr sz="2000" b="1" spc="-220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1950" b="1" spc="-330" baseline="-21367" dirty="0">
                <a:solidFill>
                  <a:srgbClr val="006FC0"/>
                </a:solidFill>
                <a:latin typeface="Arial"/>
                <a:cs typeface="Arial"/>
              </a:rPr>
              <a:t>5   </a:t>
            </a:r>
            <a:r>
              <a:rPr sz="2000" b="1" spc="-170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2000" b="1" spc="-55" dirty="0">
                <a:solidFill>
                  <a:srgbClr val="006FC0"/>
                </a:solidFill>
                <a:latin typeface="Arial"/>
                <a:cs typeface="Arial"/>
              </a:rPr>
              <a:t>-</a:t>
            </a:r>
            <a:r>
              <a:rPr sz="2000" b="1" spc="-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95" dirty="0">
                <a:solidFill>
                  <a:srgbClr val="006FC0"/>
                </a:solidFill>
                <a:latin typeface="Arial"/>
                <a:cs typeface="Arial"/>
              </a:rPr>
              <a:t>877</a:t>
            </a:r>
            <a:r>
              <a:rPr sz="2000" b="1" spc="-114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215" dirty="0">
                <a:solidFill>
                  <a:srgbClr val="006FC0"/>
                </a:solidFill>
                <a:latin typeface="Arial"/>
                <a:cs typeface="Arial"/>
              </a:rPr>
              <a:t>kg	</a:t>
            </a:r>
            <a:r>
              <a:rPr sz="2000" b="1" spc="-220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1950" b="1" spc="-330" baseline="-21367" dirty="0">
                <a:solidFill>
                  <a:srgbClr val="006FC0"/>
                </a:solidFill>
                <a:latin typeface="Arial"/>
                <a:cs typeface="Arial"/>
              </a:rPr>
              <a:t>7 </a:t>
            </a:r>
            <a:r>
              <a:rPr sz="2000" b="1" spc="-170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2000" b="1" spc="-55" dirty="0">
                <a:solidFill>
                  <a:srgbClr val="006FC0"/>
                </a:solidFill>
                <a:latin typeface="Arial"/>
                <a:cs typeface="Arial"/>
              </a:rPr>
              <a:t>- </a:t>
            </a:r>
            <a:r>
              <a:rPr sz="2000" b="1" spc="-95" dirty="0">
                <a:solidFill>
                  <a:srgbClr val="006FC0"/>
                </a:solidFill>
                <a:latin typeface="Arial"/>
                <a:cs typeface="Arial"/>
              </a:rPr>
              <a:t>439</a:t>
            </a:r>
            <a:r>
              <a:rPr sz="2000" b="1" spc="-14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215" dirty="0">
                <a:solidFill>
                  <a:srgbClr val="006FC0"/>
                </a:solidFill>
                <a:latin typeface="Arial"/>
                <a:cs typeface="Arial"/>
              </a:rPr>
              <a:t>kg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2577</TotalTime>
  <Words>511</Words>
  <Application>Microsoft Office PowerPoint</Application>
  <PresentationFormat>On-screen Show (4:3)</PresentationFormat>
  <Paragraphs>67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Symbol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Agus Setiawan</dc:creator>
  <cp:lastModifiedBy>Mr.Luqman</cp:lastModifiedBy>
  <cp:revision>9</cp:revision>
  <dcterms:created xsi:type="dcterms:W3CDTF">2018-11-11T05:51:20Z</dcterms:created>
  <dcterms:modified xsi:type="dcterms:W3CDTF">2022-05-12T21:13:47Z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2015-01-08T00:00:00Z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2018-11-11T00:00:00Z</vt:filetime>
  </property>
</Properties>
</file>