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069" autoAdjust="0"/>
    <p:restoredTop sz="94660"/>
  </p:normalViewPr>
  <p:slideViewPr>
    <p:cSldViewPr snapToGrid="0">
      <p:cViewPr varScale="1">
        <p:scale>
          <a:sx n="65" d="100"/>
          <a:sy n="65" d="100"/>
        </p:scale>
        <p:origin x="12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738797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4508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67428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3041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680852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62337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63209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85557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90910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76530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F9B8CD-342D-4579-98EC-A8FD6B7370E1}" type="datetimeFigureOut">
              <a:rPr lang="en-US" smtClean="0"/>
              <a:pPr eaLnBrk="1" latinLnBrk="0" hangingPunct="1"/>
              <a:t>2/22/2022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7558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2/22/2022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269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4" name="Picture 4" descr="DC-richmond road 19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264" y="888320"/>
            <a:ext cx="4953000" cy="345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44905" y="4910466"/>
            <a:ext cx="5472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Tanah </a:t>
            </a:r>
            <a:r>
              <a:rPr lang="en-US" b="1" dirty="0" err="1" smtClean="0"/>
              <a:t>asli</a:t>
            </a:r>
            <a:r>
              <a:rPr lang="en-US" b="1" dirty="0" smtClean="0"/>
              <a:t>/</a:t>
            </a:r>
            <a:r>
              <a:rPr lang="en-US" b="1" dirty="0" err="1" smtClean="0"/>
              <a:t>alam</a:t>
            </a:r>
            <a:r>
              <a:rPr lang="en-US" b="1" dirty="0" smtClean="0"/>
              <a:t> </a:t>
            </a:r>
            <a:r>
              <a:rPr lang="en-US" b="1" dirty="0" smtClean="0">
                <a:sym typeface="Wingdings" panose="05000000000000000000" pitchFamily="2" charset="2"/>
              </a:rPr>
              <a:t> </a:t>
            </a:r>
            <a:r>
              <a:rPr lang="en-US" b="1" dirty="0" err="1" smtClean="0">
                <a:sym typeface="Wingdings" panose="05000000000000000000" pitchFamily="2" charset="2"/>
              </a:rPr>
              <a:t>jarang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sekali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mampu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mendukung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beban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berulang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dari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lalu</a:t>
            </a:r>
            <a:r>
              <a:rPr lang="en-US" b="1" dirty="0" smtClean="0">
                <a:sym typeface="Wingdings" panose="05000000000000000000" pitchFamily="2" charset="2"/>
              </a:rPr>
              <a:t> </a:t>
            </a:r>
            <a:r>
              <a:rPr lang="en-US" b="1" dirty="0" err="1" smtClean="0">
                <a:sym typeface="Wingdings" panose="05000000000000000000" pitchFamily="2" charset="2"/>
              </a:rPr>
              <a:t>lintas</a:t>
            </a:r>
            <a:r>
              <a:rPr lang="en-US" b="1" dirty="0" smtClean="0">
                <a:sym typeface="Wingdings" panose="05000000000000000000" pitchFamily="2" charset="2"/>
              </a:rPr>
              <a:t>.</a:t>
            </a:r>
            <a:endParaRPr lang="en-US" b="1" dirty="0"/>
          </a:p>
        </p:txBody>
      </p:sp>
      <p:sp>
        <p:nvSpPr>
          <p:cNvPr id="6" name="Down Arrow 5"/>
          <p:cNvSpPr/>
          <p:nvPr/>
        </p:nvSpPr>
        <p:spPr>
          <a:xfrm>
            <a:off x="4854388" y="5634318"/>
            <a:ext cx="867335" cy="41685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44906" y="6170053"/>
            <a:ext cx="547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Mengalami</a:t>
            </a:r>
            <a:r>
              <a:rPr lang="en-US" b="1" dirty="0" smtClean="0"/>
              <a:t> </a:t>
            </a:r>
            <a:r>
              <a:rPr lang="en-US" b="1" i="1" u="sng" dirty="0" smtClean="0">
                <a:solidFill>
                  <a:srgbClr val="FF0000"/>
                </a:solidFill>
              </a:rPr>
              <a:t>DEFORMASI</a:t>
            </a:r>
            <a:r>
              <a:rPr lang="en-US" b="1" dirty="0" smtClean="0"/>
              <a:t> yang </a:t>
            </a:r>
            <a:r>
              <a:rPr lang="en-US" b="1" dirty="0" err="1" smtClean="0"/>
              <a:t>besar</a:t>
            </a:r>
            <a:r>
              <a:rPr lang="en-US" b="1" dirty="0" smtClean="0"/>
              <a:t>.</a:t>
            </a:r>
            <a:endParaRPr lang="en-US" b="1" dirty="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853639" y="4420979"/>
            <a:ext cx="47466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sz="1400" dirty="0">
                <a:latin typeface="Arial" pitchFamily="34" charset="0"/>
              </a:rPr>
              <a:t>DC to Richmond Road in 1919 – from the Asphalt Institute</a:t>
            </a:r>
          </a:p>
        </p:txBody>
      </p:sp>
    </p:spTree>
    <p:extLst>
      <p:ext uri="{BB962C8B-B14F-4D97-AF65-F5344CB8AC3E}">
        <p14:creationId xmlns:p14="http://schemas.microsoft.com/office/powerpoint/2010/main" val="163487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4" name="Picture 4" descr="DC-richmond road 19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041" y="1170910"/>
            <a:ext cx="4953000" cy="345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85247" y="4869110"/>
            <a:ext cx="5472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Akibat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DEFORMASI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besar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perlu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perlindungan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4854388" y="5634318"/>
            <a:ext cx="867335" cy="41685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110752" y="6131858"/>
            <a:ext cx="5472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STRUKTUR </a:t>
            </a:r>
            <a:r>
              <a:rPr lang="en-US" b="1" dirty="0" smtClean="0">
                <a:sym typeface="Wingdings" panose="05000000000000000000" pitchFamily="2" charset="2"/>
              </a:rPr>
              <a:t> PERKERASAN (</a:t>
            </a:r>
            <a:r>
              <a:rPr lang="en-US" b="1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Pavement</a:t>
            </a:r>
            <a:r>
              <a:rPr lang="en-US" b="1" dirty="0" smtClean="0">
                <a:sym typeface="Wingdings" panose="05000000000000000000" pitchFamily="2" charset="2"/>
              </a:rPr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0072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6772902" y="2407021"/>
            <a:ext cx="2245659" cy="806824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Perkerasan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9" name="Notched Right Arrow 8"/>
          <p:cNvSpPr/>
          <p:nvPr/>
        </p:nvSpPr>
        <p:spPr>
          <a:xfrm rot="5400000">
            <a:off x="7543799" y="3429000"/>
            <a:ext cx="753035" cy="753035"/>
          </a:xfrm>
          <a:prstGeom prst="notch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688106" y="4410636"/>
            <a:ext cx="3330455" cy="143883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 smtClean="0">
                <a:solidFill>
                  <a:schemeClr val="tx1"/>
                </a:solidFill>
              </a:rPr>
              <a:t>Melindungi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tanah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dasar</a:t>
            </a:r>
            <a:r>
              <a:rPr lang="en-US" b="1" dirty="0" smtClean="0">
                <a:solidFill>
                  <a:schemeClr val="tx1"/>
                </a:solidFill>
              </a:rPr>
              <a:t> (</a:t>
            </a:r>
            <a:r>
              <a:rPr lang="en-US" b="1" i="1" dirty="0" smtClean="0">
                <a:solidFill>
                  <a:srgbClr val="FF0000"/>
                </a:solidFill>
              </a:rPr>
              <a:t>subgrade</a:t>
            </a:r>
            <a:r>
              <a:rPr lang="en-US" b="1" dirty="0" smtClean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 smtClean="0">
                <a:solidFill>
                  <a:schemeClr val="tx1"/>
                </a:solidFill>
              </a:rPr>
              <a:t>Lapisan-lapisan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pembentuk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perkerasan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Striped Right Arrow 10"/>
          <p:cNvSpPr/>
          <p:nvPr/>
        </p:nvSpPr>
        <p:spPr>
          <a:xfrm rot="10800000">
            <a:off x="4867836" y="4840942"/>
            <a:ext cx="611841" cy="658906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286000" y="4840941"/>
            <a:ext cx="2635624" cy="1008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Supaya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tidak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mengalami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tegangan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regangan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berlebihan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oleh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akibat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lalu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lintas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61812"/>
            <a:ext cx="2695041" cy="136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434" y="2591235"/>
            <a:ext cx="3194583" cy="1499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653553" y="1631509"/>
                <a:ext cx="533400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𝝉</m:t>
                      </m:r>
                    </m:oMath>
                  </m:oMathPara>
                </a14:m>
                <a:endParaRPr lang="en-US" sz="32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553" y="1631509"/>
                <a:ext cx="533400" cy="5847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>
            <a:off x="3133165" y="1938310"/>
            <a:ext cx="941294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03812" y="3213845"/>
            <a:ext cx="6096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0" name="Straight Arrow Connector 19"/>
          <p:cNvCxnSpPr>
            <a:endCxn id="14" idx="2"/>
          </p:cNvCxnSpPr>
          <p:nvPr/>
        </p:nvCxnSpPr>
        <p:spPr>
          <a:xfrm>
            <a:off x="4387367" y="3429000"/>
            <a:ext cx="18359" cy="662039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42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8" name="Picture 5" descr="IM00329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354" y="1586754"/>
            <a:ext cx="3509682" cy="2177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161" y="878541"/>
            <a:ext cx="3635193" cy="2605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2286001" y="3764056"/>
            <a:ext cx="6468036" cy="11172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merupakan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diletakkan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memisahkan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antara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ban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kendaraan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dgn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berada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dibawahnya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908176" y="4881281"/>
            <a:ext cx="537883" cy="524437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286000" y="5405717"/>
            <a:ext cx="6468036" cy="11172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harus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memberikan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permukaan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rata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dgn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kekesatan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tertentu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umur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pelayanan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cukup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panjang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serta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pemeliharaan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minimum.</a:t>
            </a:r>
            <a:endParaRPr 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760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9" name="Picture 8" descr="hma_stru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160929"/>
            <a:ext cx="55626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2286001" y="3764057"/>
            <a:ext cx="6468036" cy="3776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Gambar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STRUKTUR PERKERASAN JALAN</a:t>
            </a:r>
            <a:endParaRPr 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38082" y="4530539"/>
            <a:ext cx="6468036" cy="11172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Komponen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lapisan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terdiri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bbrp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macam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bahan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granuler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memberikan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sokongan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penting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kapasitas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structural system </a:t>
            </a:r>
            <a:r>
              <a:rPr 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khususnya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lentur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009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sil gambar untuk tipikal perkerasan jalan kompos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7" y="0"/>
            <a:ext cx="6858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766" y="4511478"/>
            <a:ext cx="3142697" cy="225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654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1026" name="Picture 2" descr="Hasil gambar untuk gambar tipikal penampang melintang struktur perkerasan jal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001" y="117856"/>
            <a:ext cx="8162176" cy="288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3116079" y="2379539"/>
            <a:ext cx="4370293" cy="3776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Gambar</a:t>
            </a:r>
            <a:r>
              <a:rPr lang="en-US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en-US" sz="12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Tampang</a:t>
            </a:r>
            <a:r>
              <a:rPr lang="en-US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Melintang</a:t>
            </a:r>
            <a:r>
              <a:rPr lang="en-US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Tipikal</a:t>
            </a:r>
            <a:r>
              <a:rPr lang="en-US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1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Raya</a:t>
            </a:r>
            <a:endParaRPr lang="en-US" sz="12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Gambar terka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24" y="2757177"/>
            <a:ext cx="5372470" cy="402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88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874059" y="927848"/>
            <a:ext cx="7368988" cy="546062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Komponen</a:t>
            </a:r>
            <a:r>
              <a:rPr lang="en-US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meliputi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(FHWA, federal highway administration, 2006):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Lapis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wearing course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memberi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cukup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kekesatan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tahanan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gesek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penutup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kedap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drainase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permukaan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terikat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tersementasi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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memberikan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daya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dukung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cukup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sekaligus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sbg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penghalang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masuk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dlm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material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terikat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dibawahnya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base course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&amp; lapis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subbase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course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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terikat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memberikan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tambahan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kekuatan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khusus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lentur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ketahanan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thd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pengaruh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merusak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struktur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serta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pengaruh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degradasi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lain (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erosi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intrusi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butiran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halus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).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dasar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subgrade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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memberikan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cukup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kekakuan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kekuatan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seragam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mrpakn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landasan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stabil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material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diatasnya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Sistem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drainase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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dpt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membuang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cepat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system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sblm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air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menurunkan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kualitas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lapisan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material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granuler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tak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terikat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dasar</a:t>
            </a:r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045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856196" y="1707774"/>
            <a:ext cx="2245659" cy="833720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Fungsi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utama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Perkerasan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Striped Right Arrow 4"/>
          <p:cNvSpPr/>
          <p:nvPr/>
        </p:nvSpPr>
        <p:spPr>
          <a:xfrm>
            <a:off x="3213848" y="1795181"/>
            <a:ext cx="611841" cy="658906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Document 2"/>
          <p:cNvSpPr/>
          <p:nvPr/>
        </p:nvSpPr>
        <p:spPr>
          <a:xfrm>
            <a:off x="3937682" y="1280829"/>
            <a:ext cx="4318812" cy="2820523"/>
          </a:xfrm>
          <a:prstGeom prst="flowChartDocumen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Menyebarkan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roda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area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permukaan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lebih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luas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dibandingkan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kontak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roda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shg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mereduksi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tegangan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maksimum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terjadi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yaitu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pd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tekanan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dimana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tdk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mengalami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deformasi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berlebihan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selama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masa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pelayanan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605119" y="4603373"/>
            <a:ext cx="2608730" cy="1044391"/>
          </a:xfrm>
          <a:prstGeom prst="ellipse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Fungsi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scr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umum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Perkerasan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" name="Striped Right Arrow 7"/>
          <p:cNvSpPr/>
          <p:nvPr/>
        </p:nvSpPr>
        <p:spPr>
          <a:xfrm>
            <a:off x="3325841" y="4779307"/>
            <a:ext cx="611841" cy="658906"/>
          </a:xfrm>
          <a:prstGeom prst="strip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Document 8"/>
          <p:cNvSpPr/>
          <p:nvPr/>
        </p:nvSpPr>
        <p:spPr>
          <a:xfrm>
            <a:off x="3937682" y="4101352"/>
            <a:ext cx="4318812" cy="2820523"/>
          </a:xfrm>
          <a:prstGeom prst="flowChartDocumen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Memberikan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kuat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2)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memberikan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permukaan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rata, 3)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memberikan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kekesatan</a:t>
            </a:r>
            <a:r>
              <a:rPr lang="en-US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atau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tahanan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gelincir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4)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mendistribusikan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kendaraan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tnh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 5)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melindungi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pengaruh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buruk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cuaca</a:t>
            </a:r>
            <a:r>
              <a:rPr lang="en-US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373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223682" y="1264024"/>
            <a:ext cx="6468036" cy="50157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Perancangan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ditinjau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geoteknik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difokuskan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algn="just"/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+mj-lt"/>
              <a:buAutoNum type="alphaLcParenR"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Pemilihan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material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lolos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lapis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pondasi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pondasi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bawah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tdk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sensitive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thd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kelembaban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air.</a:t>
            </a:r>
          </a:p>
          <a:p>
            <a:pPr marL="457200" indent="-457200" algn="just">
              <a:buFont typeface="+mj-lt"/>
              <a:buAutoNum type="alphaLcParenR"/>
            </a:pP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+mj-lt"/>
              <a:buAutoNum type="alphaLcParenR"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Stabilisasi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sensitive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thd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perubahan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air.</a:t>
            </a:r>
          </a:p>
          <a:p>
            <a:pPr marL="457200" indent="-457200" algn="just">
              <a:buFont typeface="+mj-lt"/>
              <a:buAutoNum type="alphaLcParenR"/>
            </a:pP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+mj-lt"/>
              <a:buAutoNum type="alphaLcParenR"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Menyediakan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pembuangan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(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drainase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terhadap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air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terinfiltrasi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system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457200" indent="-457200" algn="just">
              <a:buFont typeface="+mj-lt"/>
              <a:buAutoNum type="alphaLcParenR"/>
            </a:pPr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428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3074" name="Picture 2" descr="Hasil gambar untuk gambar potongan melintang jal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98" y="1331258"/>
            <a:ext cx="8621482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59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3"/>
            <a:ext cx="8095130" cy="46123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Badan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meliputi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tanpa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pemisah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bahu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digunakan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untuk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scr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fisik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berupa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Batas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dpt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berupa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median,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bahu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trotoar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pemisah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/separator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Lajur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memanjang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tanpa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marka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memiliki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cukup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satu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bermotor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sedang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(PP RI No.43, 1993).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Kemiringan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lajur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arah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melintang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umumnya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sekitar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2 – 3%.</a:t>
            </a:r>
          </a:p>
        </p:txBody>
      </p:sp>
    </p:spTree>
    <p:extLst>
      <p:ext uri="{BB962C8B-B14F-4D97-AF65-F5344CB8AC3E}">
        <p14:creationId xmlns:p14="http://schemas.microsoft.com/office/powerpoint/2010/main" val="29067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96" y="2124635"/>
            <a:ext cx="8112109" cy="2622176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32496" y="1693738"/>
            <a:ext cx="7355057" cy="4174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Tabel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Lebar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lajur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(RSNI T – 14 – 2004)</a:t>
            </a:r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378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3"/>
            <a:ext cx="8095130" cy="46123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Jalur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lalulintas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utk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kendaraan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direncanakan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khusus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lintasan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bermotor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pejalan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kaki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direncanakan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khusus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kaki.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>
              <a:tabLst>
                <a:tab pos="6683375" algn="l"/>
              </a:tabLst>
            </a:pP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hijau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disediakan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penataan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tanaman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pohon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perdu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rumput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ditempatkan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menerus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berdampingan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trotoar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sepeda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bahu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pada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median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754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3"/>
            <a:ext cx="8095130" cy="46123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Jalur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tepian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median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ditinggikan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separator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berfungsi</a:t>
            </a:r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memberikan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ruang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bebas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pd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lalulintasnya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Bahu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(shoulder)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bersebelahan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bahu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berkisar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60 – 360 cm. </a:t>
            </a:r>
            <a:r>
              <a:rPr lang="en-US" sz="24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emiringan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bahu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arah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melintang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: 4 – 6%.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>
              <a:tabLst>
                <a:tab pos="6683375" algn="l"/>
              </a:tabLst>
            </a:pP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Kereb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kerb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curb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suatu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bentuk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elemen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pembatas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dipasang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di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tepi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973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3"/>
            <a:ext cx="8095130" cy="46123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kereb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algn="just"/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Penghalang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pencegah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keluar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Pengaman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terhadap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kaki,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mempertegas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tepi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Memperbaiki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estetika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pemandangan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418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7170" name="Picture 2" descr="Hasil gambar untuk bentuk ker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718" y="1013840"/>
            <a:ext cx="5314762" cy="1213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asil gambar untuk bentuk ker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517" y="2855446"/>
            <a:ext cx="223837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Gambar terka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892" y="2371858"/>
            <a:ext cx="2562225" cy="178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Gambar terkai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892" y="4015302"/>
            <a:ext cx="3429018" cy="257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51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3"/>
            <a:ext cx="8095130" cy="46123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Trotoar</a:t>
            </a:r>
            <a:r>
              <a:rPr lang="en-U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jalur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kaki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umumnya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sejajar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sumbu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tinggi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permukaan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menjamin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keselamatan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kaki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bersangkutan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). 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Median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tidak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dpt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dilalui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oleh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bentuk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memanjang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sejajar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Terletak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di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sumbu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tengah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dimaksudkan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memisahkan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arus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berlawanan</a:t>
            </a:r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8839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69" y="2447364"/>
            <a:ext cx="8712843" cy="350555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32496" y="1693738"/>
            <a:ext cx="7825704" cy="4846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Tabel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Klasifikasi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menurut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kelas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dimensi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kendaraan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muatan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sumbu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terberat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(RSNI T-14-</a:t>
            </a:r>
          </a:p>
          <a:p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2004)</a:t>
            </a:r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563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3"/>
            <a:ext cx="8095130" cy="46123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arteri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melayani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angkutan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utama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ciri-ciri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perjalanan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jarak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jauh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kecepatan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rata-rata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tinggi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jumlah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masuk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dibatasi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secara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efisien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Undang-Undang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RI No. 13, 1980).</a:t>
            </a: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kolektor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melayani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angkutan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pengumpulan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pembagian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ciri-ciri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perjalanan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jarak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sedang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kecepatan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rata-rata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sedang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jumlah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masuk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dibatasi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</a:t>
            </a:r>
            <a:r>
              <a:rPr lang="en-US" sz="24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Undang-Undang</a:t>
            </a:r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RI No. 13, 1980).</a:t>
            </a: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>
              <a:tabLst>
                <a:tab pos="6683375" algn="l"/>
              </a:tabLst>
            </a:pP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lokal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melayani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angkutan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setempat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ciri-ciri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perjalanan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jarak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dekat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kecepatan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rata-rata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rendah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&amp;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jumlah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masuk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tidak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dibatasi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</a:t>
            </a:r>
            <a:r>
              <a:rPr lang="en-US" sz="2400" b="1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Undang-Undang</a:t>
            </a:r>
            <a:r>
              <a:rPr lang="en-US" sz="24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RI No. 13, 1980).</a:t>
            </a:r>
            <a:endParaRPr lang="en-US" sz="24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8070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2"/>
            <a:ext cx="8095130" cy="43165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endParaRPr lang="en-US" sz="24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lentur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Flexible Pavement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è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Secara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umum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lentur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terdiri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r>
              <a:rPr 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tiga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utama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:</a:t>
            </a: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permukaan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surface course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</a:p>
          <a:p>
            <a:pPr marL="457200" indent="-457200" algn="just">
              <a:buFont typeface="+mj-lt"/>
              <a:buAutoNum type="arabicParenR"/>
            </a:pPr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base course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</a:p>
          <a:p>
            <a:pPr marL="457200" indent="-457200" algn="just">
              <a:buFont typeface="+mj-lt"/>
              <a:buAutoNum type="arabicParenR"/>
            </a:pPr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subbase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course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1890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2"/>
            <a:ext cx="8095130" cy="43165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endParaRPr lang="en-US" sz="24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Dalam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bbrp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kasus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tidak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digunakan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yaitu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bila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merupakan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di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seluruh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kedalamannya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full depth asphalt pavement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).</a:t>
            </a:r>
          </a:p>
          <a:p>
            <a:pPr algn="just"/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Kasus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yang lain,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yang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distabilisasi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menggunakan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semen.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0227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64776" y="1264022"/>
            <a:ext cx="8095130" cy="43165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tipe</a:t>
            </a:r>
            <a:r>
              <a:rPr lang="en-US" sz="2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endParaRPr lang="en-US" sz="24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kaku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Rigid Pavement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è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Secara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umum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concrete pavement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banyak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digunakan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jalan-jalan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utama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bandara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Sangat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cocok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digunakan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pada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jalan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raya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melayani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tinggi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berat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Susunan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struktur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kaku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terdiri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dari</a:t>
            </a:r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dasar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subgrade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(</a:t>
            </a:r>
            <a:r>
              <a:rPr lang="en-US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subbase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course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Pelat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semen Portland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tanpa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tulangan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8919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19635"/>
            <a:ext cx="6172200" cy="7082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PERKERASAN JALAN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342" y="1317810"/>
            <a:ext cx="7444361" cy="456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0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964" y="927848"/>
            <a:ext cx="4757575" cy="586643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 rot="10800000" flipV="1">
            <a:off x="1532964" y="228601"/>
            <a:ext cx="6468039" cy="6992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Tabel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Perbedaan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antara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lentur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kaku</a:t>
            </a:r>
            <a:endParaRPr 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154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35" y="687952"/>
            <a:ext cx="7279773" cy="268726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048870" y="3833489"/>
            <a:ext cx="8095130" cy="15049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lentur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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kekuatan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bergantung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pada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ketebalan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bawah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pondasi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atas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lapis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permukaannya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algn="just"/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kaku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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bersifat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kaku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maka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beban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bekerja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disebarkan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area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luas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tanah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dasar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443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93376" y="391040"/>
            <a:ext cx="8095130" cy="61845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Keuntungan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pemakaian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lentur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Memberikan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kualitas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layanan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nyaman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krn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tdk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bersambungan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Pada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kaku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banyaknya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sambungan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diantara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blok-blok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plat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jdi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gangguan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ketidaknyamanan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berkendara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tdk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menimbulkan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banyak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gangguan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suara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akibat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kontak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roda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kendaraan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permukaan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bisa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dengan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cepat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dibuka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utk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lalulintas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segera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setelah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pemadatan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selesai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pendinginan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mencapai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keseimbangan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suhu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sekitar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Pada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stlh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pengecoran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plat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harus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menunggu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waktu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relative lama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sampai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kekuatan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betonnya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tercapai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913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93376" y="391040"/>
            <a:ext cx="8095130" cy="61845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Kelebihan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pemakaian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beton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 algn="just"/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mampu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mengatasi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kelebihan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beban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tdk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diharapkan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,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tahan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terhadap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tumpahan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bakar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dalam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area industry.</a:t>
            </a:r>
          </a:p>
          <a:p>
            <a:pPr marL="457200" indent="-457200" algn="just">
              <a:buFont typeface="+mj-lt"/>
              <a:buAutoNum type="arabicParenR"/>
            </a:pPr>
            <a:endParaRPr lang="en-US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tahan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dlm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menjaga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kekesatan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dlm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waktu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yg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lebih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lama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dibandingkan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dgn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perkerasan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aspal</a:t>
            </a:r>
            <a:r>
              <a:rPr 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75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1281</Words>
  <Application>Microsoft Office PowerPoint</Application>
  <PresentationFormat>On-screen Show (4:3)</PresentationFormat>
  <Paragraphs>127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Wingdings</vt:lpstr>
      <vt:lpstr>Office Theme</vt:lpstr>
      <vt:lpstr>PERKERASAN JALAN</vt:lpstr>
      <vt:lpstr>PERKERASAN JALAN</vt:lpstr>
      <vt:lpstr>PERKERASAN JALAN</vt:lpstr>
      <vt:lpstr>PERKERASAN JALAN</vt:lpstr>
      <vt:lpstr>PERKERASAN JALAN</vt:lpstr>
      <vt:lpstr>PowerPoint Presentation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PERKERASAN JALAN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PERKERASAN JALAN</dc:title>
  <dc:creator>samsung</dc:creator>
  <cp:lastModifiedBy>ASUS</cp:lastModifiedBy>
  <cp:revision>56</cp:revision>
  <dcterms:created xsi:type="dcterms:W3CDTF">2017-02-20T00:39:32Z</dcterms:created>
  <dcterms:modified xsi:type="dcterms:W3CDTF">2022-02-22T02:37:46Z</dcterms:modified>
</cp:coreProperties>
</file>