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252" y="-2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27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89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344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520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877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061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105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923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759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9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467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344F0-97FF-47F6-A353-EDFCCA2326CB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395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70303" y="1481226"/>
            <a:ext cx="7163434" cy="156210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5600" indent="-342900">
              <a:spcBef>
                <a:spcPts val="7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solidFill>
                  <a:srgbClr val="E36C09"/>
                </a:solidFill>
                <a:latin typeface="Calibri"/>
                <a:cs typeface="Calibri"/>
              </a:rPr>
              <a:t>Sub</a:t>
            </a:r>
            <a:r>
              <a:rPr sz="2800" spc="1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spc="-40" dirty="0">
                <a:solidFill>
                  <a:srgbClr val="E36C09"/>
                </a:solidFill>
                <a:latin typeface="Calibri"/>
                <a:cs typeface="Calibri"/>
              </a:rPr>
              <a:t>Pokok</a:t>
            </a:r>
            <a:r>
              <a:rPr sz="2800" spc="2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E36C09"/>
                </a:solidFill>
                <a:latin typeface="Calibri"/>
                <a:cs typeface="Calibri"/>
              </a:rPr>
              <a:t>Bahasan :</a:t>
            </a:r>
            <a:endParaRPr sz="2800">
              <a:latin typeface="Calibri"/>
              <a:cs typeface="Calibri"/>
            </a:endParaRPr>
          </a:p>
          <a:p>
            <a:pPr marL="355600" indent="-342900"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Analisis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dan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Desain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Balok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</a:t>
            </a:r>
            <a:endParaRPr sz="2800">
              <a:latin typeface="Calibri"/>
              <a:cs typeface="Calibri"/>
            </a:endParaRPr>
          </a:p>
          <a:p>
            <a:pPr marL="355600" indent="-342900"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Analisis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Desain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Balok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Bertulangan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Rangkap</a:t>
            </a:r>
            <a:endParaRPr sz="2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8323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79424" y="4148070"/>
            <a:ext cx="4675501" cy="231609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142541" y="1635963"/>
            <a:ext cx="447992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5" dirty="0">
                <a:latin typeface="Calibri"/>
                <a:cs typeface="Calibri"/>
              </a:rPr>
              <a:t>Analisis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dan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Desain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Balok </a:t>
            </a:r>
            <a:r>
              <a:rPr sz="3200" dirty="0">
                <a:latin typeface="Calibri"/>
                <a:cs typeface="Calibri"/>
              </a:rPr>
              <a:t>T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23397" y="2519016"/>
            <a:ext cx="2440326" cy="149547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47001" y="2717375"/>
            <a:ext cx="3482206" cy="110523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02217" y="4637251"/>
            <a:ext cx="3031201" cy="61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946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53641" y="1558240"/>
            <a:ext cx="8106409" cy="40938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1600">
              <a:spcBef>
                <a:spcPts val="105"/>
              </a:spcBef>
            </a:pPr>
            <a:r>
              <a:rPr sz="2900" dirty="0">
                <a:latin typeface="Calibri"/>
                <a:cs typeface="Calibri"/>
              </a:rPr>
              <a:t>Analisis</a:t>
            </a:r>
            <a:r>
              <a:rPr sz="2900" spc="-50" dirty="0">
                <a:latin typeface="Calibri"/>
                <a:cs typeface="Calibri"/>
              </a:rPr>
              <a:t> </a:t>
            </a:r>
            <a:r>
              <a:rPr sz="2900" spc="-5" dirty="0">
                <a:latin typeface="Calibri"/>
                <a:cs typeface="Calibri"/>
              </a:rPr>
              <a:t>dan</a:t>
            </a:r>
            <a:r>
              <a:rPr sz="2900" spc="-20" dirty="0">
                <a:latin typeface="Calibri"/>
                <a:cs typeface="Calibri"/>
              </a:rPr>
              <a:t> </a:t>
            </a:r>
            <a:r>
              <a:rPr sz="2900" spc="-5" dirty="0">
                <a:latin typeface="Calibri"/>
                <a:cs typeface="Calibri"/>
              </a:rPr>
              <a:t>Desain</a:t>
            </a:r>
            <a:r>
              <a:rPr sz="2900" spc="-35" dirty="0">
                <a:latin typeface="Calibri"/>
                <a:cs typeface="Calibri"/>
              </a:rPr>
              <a:t> </a:t>
            </a:r>
            <a:r>
              <a:rPr sz="2900" dirty="0">
                <a:latin typeface="Calibri"/>
                <a:cs typeface="Calibri"/>
              </a:rPr>
              <a:t>Balok</a:t>
            </a:r>
            <a:r>
              <a:rPr sz="2900" spc="-50" dirty="0">
                <a:latin typeface="Calibri"/>
                <a:cs typeface="Calibri"/>
              </a:rPr>
              <a:t> </a:t>
            </a:r>
            <a:r>
              <a:rPr sz="2900" dirty="0">
                <a:latin typeface="Calibri"/>
                <a:cs typeface="Calibri"/>
              </a:rPr>
              <a:t>T</a:t>
            </a:r>
            <a:endParaRPr sz="2900">
              <a:latin typeface="Calibri"/>
              <a:cs typeface="Calibri"/>
            </a:endParaRPr>
          </a:p>
          <a:p>
            <a:pPr marL="443865" marR="683895" indent="-342900">
              <a:lnSpc>
                <a:spcPts val="2110"/>
              </a:lnSpc>
              <a:spcBef>
                <a:spcPts val="540"/>
              </a:spcBef>
              <a:buFont typeface="Arial"/>
              <a:buChar char="•"/>
              <a:tabLst>
                <a:tab pos="443865" algn="l"/>
                <a:tab pos="444500" algn="l"/>
              </a:tabLst>
            </a:pPr>
            <a:r>
              <a:rPr sz="2200" spc="-15" dirty="0">
                <a:latin typeface="Calibri"/>
                <a:cs typeface="Calibri"/>
              </a:rPr>
              <a:t>Cara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analisis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balok </a:t>
            </a:r>
            <a:r>
              <a:rPr sz="2200" spc="-10" dirty="0">
                <a:latin typeface="Calibri"/>
                <a:cs typeface="Calibri"/>
              </a:rPr>
              <a:t>penampang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hampir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serupa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dengan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balok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persegi.</a:t>
            </a:r>
            <a:endParaRPr sz="2200">
              <a:latin typeface="Calibri"/>
              <a:cs typeface="Calibri"/>
            </a:endParaRPr>
          </a:p>
          <a:p>
            <a:pPr marL="444500" indent="-342900">
              <a:lnSpc>
                <a:spcPts val="2375"/>
              </a:lnSpc>
              <a:spcBef>
                <a:spcPts val="20"/>
              </a:spcBef>
              <a:buFont typeface="Arial"/>
              <a:buChar char="•"/>
              <a:tabLst>
                <a:tab pos="443865" algn="l"/>
                <a:tab pos="444500" algn="l"/>
              </a:tabLst>
            </a:pPr>
            <a:r>
              <a:rPr sz="2200" spc="-5" dirty="0">
                <a:latin typeface="Calibri"/>
                <a:cs typeface="Calibri"/>
              </a:rPr>
              <a:t>Distribusi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tegangan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tekan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pada </a:t>
            </a:r>
            <a:r>
              <a:rPr sz="2200" spc="-15" dirty="0">
                <a:latin typeface="Calibri"/>
                <a:cs typeface="Calibri"/>
              </a:rPr>
              <a:t>beton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mengikuti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blok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tegangan</a:t>
            </a:r>
            <a:endParaRPr sz="2200">
              <a:latin typeface="Calibri"/>
              <a:cs typeface="Calibri"/>
            </a:endParaRPr>
          </a:p>
          <a:p>
            <a:pPr marL="443865">
              <a:lnSpc>
                <a:spcPts val="2375"/>
              </a:lnSpc>
            </a:pPr>
            <a:r>
              <a:rPr sz="2200" spc="-25" dirty="0">
                <a:latin typeface="Calibri"/>
                <a:cs typeface="Calibri"/>
              </a:rPr>
              <a:t>Whitney.</a:t>
            </a:r>
            <a:endParaRPr sz="2200">
              <a:latin typeface="Calibri"/>
              <a:cs typeface="Calibri"/>
            </a:endParaRPr>
          </a:p>
          <a:p>
            <a:pPr marL="443865" marR="204470" indent="-342900">
              <a:lnSpc>
                <a:spcPts val="2110"/>
              </a:lnSpc>
              <a:spcBef>
                <a:spcPts val="515"/>
              </a:spcBef>
              <a:buFont typeface="Arial"/>
              <a:buChar char="•"/>
              <a:tabLst>
                <a:tab pos="443865" algn="l"/>
                <a:tab pos="444500" algn="l"/>
              </a:tabLst>
            </a:pPr>
            <a:r>
              <a:rPr sz="2200" spc="-10" dirty="0">
                <a:latin typeface="Calibri"/>
                <a:cs typeface="Calibri"/>
              </a:rPr>
              <a:t>Prosedur</a:t>
            </a:r>
            <a:r>
              <a:rPr sz="2200" spc="-5" dirty="0">
                <a:latin typeface="Calibri"/>
                <a:cs typeface="Calibri"/>
              </a:rPr>
              <a:t> analisis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kuat</a:t>
            </a:r>
            <a:r>
              <a:rPr sz="2200" spc="-5" dirty="0">
                <a:latin typeface="Calibri"/>
                <a:cs typeface="Calibri"/>
              </a:rPr>
              <a:t> momen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nominal,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M</a:t>
            </a:r>
            <a:r>
              <a:rPr sz="2175" i="1" spc="-7" baseline="-21072" dirty="0">
                <a:latin typeface="Calibri"/>
                <a:cs typeface="Calibri"/>
              </a:rPr>
              <a:t>n</a:t>
            </a:r>
            <a:r>
              <a:rPr sz="2200" spc="-5" dirty="0">
                <a:latin typeface="Calibri"/>
                <a:cs typeface="Calibri"/>
              </a:rPr>
              <a:t>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untuk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suatu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penampang</a:t>
            </a:r>
            <a:r>
              <a:rPr sz="2200" spc="-5" dirty="0">
                <a:latin typeface="Calibri"/>
                <a:cs typeface="Calibri"/>
              </a:rPr>
              <a:t> T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atau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dapat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dibedakan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menjadi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2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macam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kategori</a:t>
            </a:r>
            <a:r>
              <a:rPr sz="2200" spc="-5" dirty="0">
                <a:latin typeface="Calibri"/>
                <a:cs typeface="Calibri"/>
              </a:rPr>
              <a:t> :</a:t>
            </a:r>
            <a:endParaRPr sz="2200">
              <a:latin typeface="Calibri"/>
              <a:cs typeface="Calibri"/>
            </a:endParaRPr>
          </a:p>
          <a:p>
            <a:pPr marL="1137920" marR="469265" lvl="1" indent="-513715">
              <a:lnSpc>
                <a:spcPts val="2110"/>
              </a:lnSpc>
              <a:spcBef>
                <a:spcPts val="535"/>
              </a:spcBef>
              <a:buAutoNum type="arabicPeriod"/>
              <a:tabLst>
                <a:tab pos="1137920" algn="l"/>
                <a:tab pos="1138555" algn="l"/>
              </a:tabLst>
            </a:pPr>
            <a:r>
              <a:rPr sz="2200" dirty="0">
                <a:latin typeface="Calibri"/>
                <a:cs typeface="Calibri"/>
              </a:rPr>
              <a:t>tinggi </a:t>
            </a:r>
            <a:r>
              <a:rPr sz="2200" spc="-20" dirty="0">
                <a:latin typeface="Calibri"/>
                <a:cs typeface="Calibri"/>
              </a:rPr>
              <a:t>efektif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blok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tegangan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Whitney,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a</a:t>
            </a:r>
            <a:r>
              <a:rPr sz="2200" spc="-5" dirty="0">
                <a:latin typeface="Calibri"/>
                <a:cs typeface="Calibri"/>
              </a:rPr>
              <a:t>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kurang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atau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sama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dengan</a:t>
            </a:r>
            <a:r>
              <a:rPr sz="2200" spc="-10" dirty="0">
                <a:latin typeface="Calibri"/>
                <a:cs typeface="Calibri"/>
              </a:rPr>
              <a:t> tebal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sayap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tekan,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i="1" dirty="0">
                <a:latin typeface="Calibri"/>
                <a:cs typeface="Calibri"/>
              </a:rPr>
              <a:t>h</a:t>
            </a:r>
            <a:r>
              <a:rPr sz="2175" i="1" baseline="-21072" dirty="0">
                <a:latin typeface="Calibri"/>
                <a:cs typeface="Calibri"/>
              </a:rPr>
              <a:t>f</a:t>
            </a:r>
            <a:r>
              <a:rPr sz="2175" i="1" spc="254" baseline="-21072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(</a:t>
            </a:r>
            <a:r>
              <a:rPr sz="2200" b="1" i="1" spc="-10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2200" b="1" i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&lt;</a:t>
            </a:r>
            <a:r>
              <a:rPr sz="22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i="1" dirty="0">
                <a:solidFill>
                  <a:srgbClr val="FF0000"/>
                </a:solidFill>
                <a:latin typeface="Calibri"/>
                <a:cs typeface="Calibri"/>
              </a:rPr>
              <a:t>h</a:t>
            </a:r>
            <a:r>
              <a:rPr sz="2175" b="1" i="1" baseline="-21072" dirty="0">
                <a:solidFill>
                  <a:srgbClr val="FF0000"/>
                </a:solidFill>
                <a:latin typeface="Calibri"/>
                <a:cs typeface="Calibri"/>
              </a:rPr>
              <a:t>f</a:t>
            </a:r>
            <a:r>
              <a:rPr sz="2200" dirty="0">
                <a:latin typeface="Calibri"/>
                <a:cs typeface="Calibri"/>
              </a:rPr>
              <a:t>)</a:t>
            </a:r>
            <a:endParaRPr sz="2200">
              <a:latin typeface="Calibri"/>
              <a:cs typeface="Calibri"/>
            </a:endParaRPr>
          </a:p>
          <a:p>
            <a:pPr marL="1137920" marR="81280" lvl="1" indent="-513715">
              <a:lnSpc>
                <a:spcPct val="80000"/>
              </a:lnSpc>
              <a:spcBef>
                <a:spcPts val="550"/>
              </a:spcBef>
              <a:buAutoNum type="arabicPeriod"/>
              <a:tabLst>
                <a:tab pos="1137920" algn="l"/>
                <a:tab pos="1138555" algn="l"/>
              </a:tabLst>
            </a:pPr>
            <a:r>
              <a:rPr sz="2200" dirty="0">
                <a:latin typeface="Calibri"/>
                <a:cs typeface="Calibri"/>
              </a:rPr>
              <a:t>tinggi </a:t>
            </a:r>
            <a:r>
              <a:rPr sz="2200" spc="-20" dirty="0">
                <a:latin typeface="Calibri"/>
                <a:cs typeface="Calibri"/>
              </a:rPr>
              <a:t>efektif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blok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tegangan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Whitney,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a</a:t>
            </a:r>
            <a:r>
              <a:rPr sz="2200" spc="-5" dirty="0">
                <a:latin typeface="Calibri"/>
                <a:cs typeface="Calibri"/>
              </a:rPr>
              <a:t>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lebih besar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dari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tebal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sayap </a:t>
            </a:r>
            <a:r>
              <a:rPr sz="2200" spc="-10" dirty="0">
                <a:latin typeface="Calibri"/>
                <a:cs typeface="Calibri"/>
              </a:rPr>
              <a:t>penampang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(</a:t>
            </a:r>
            <a:r>
              <a:rPr sz="2200" b="1" i="1" spc="-10" dirty="0">
                <a:solidFill>
                  <a:srgbClr val="00AFEF"/>
                </a:solidFill>
                <a:latin typeface="Calibri"/>
                <a:cs typeface="Calibri"/>
              </a:rPr>
              <a:t>a</a:t>
            </a:r>
            <a:r>
              <a:rPr sz="2200" b="1" i="1" spc="-5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AFEF"/>
                </a:solidFill>
                <a:latin typeface="Calibri"/>
                <a:cs typeface="Calibri"/>
              </a:rPr>
              <a:t>&gt;</a:t>
            </a:r>
            <a:r>
              <a:rPr sz="2200" b="1" spc="15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200" b="1" i="1" dirty="0">
                <a:solidFill>
                  <a:srgbClr val="00AFEF"/>
                </a:solidFill>
                <a:latin typeface="Calibri"/>
                <a:cs typeface="Calibri"/>
              </a:rPr>
              <a:t>h</a:t>
            </a:r>
            <a:r>
              <a:rPr sz="2175" b="1" i="1" baseline="-21072" dirty="0">
                <a:solidFill>
                  <a:srgbClr val="00AFEF"/>
                </a:solidFill>
                <a:latin typeface="Calibri"/>
                <a:cs typeface="Calibri"/>
              </a:rPr>
              <a:t>f</a:t>
            </a:r>
            <a:r>
              <a:rPr sz="2200" dirty="0">
                <a:latin typeface="Calibri"/>
                <a:cs typeface="Calibri"/>
              </a:rPr>
              <a:t>)</a:t>
            </a:r>
            <a:endParaRPr sz="2200">
              <a:latin typeface="Calibri"/>
              <a:cs typeface="Calibri"/>
            </a:endParaRPr>
          </a:p>
          <a:p>
            <a:pPr marL="624205" marR="670560">
              <a:lnSpc>
                <a:spcPct val="80000"/>
              </a:lnSpc>
              <a:spcBef>
                <a:spcPts val="525"/>
              </a:spcBef>
            </a:pPr>
            <a:r>
              <a:rPr sz="2200" spc="-5" dirty="0">
                <a:latin typeface="Calibri"/>
                <a:cs typeface="Calibri"/>
              </a:rPr>
              <a:t>Dalam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banyak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hal,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kasus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pertama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akan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lebih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sering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dijumpai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daripada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kasus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kedua.</a:t>
            </a:r>
            <a:endParaRPr sz="22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3891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17140" y="1635963"/>
            <a:ext cx="576072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3200" spc="-5" dirty="0">
                <a:latin typeface="Calibri"/>
                <a:cs typeface="Calibri"/>
              </a:rPr>
              <a:t>Analisis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Desain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Balok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</a:t>
            </a:r>
            <a:r>
              <a:rPr sz="3200" i="1" dirty="0">
                <a:latin typeface="Calibri"/>
                <a:cs typeface="Calibri"/>
              </a:rPr>
              <a:t>a</a:t>
            </a:r>
            <a:r>
              <a:rPr sz="3200" i="1" spc="15" dirty="0">
                <a:latin typeface="Calibri"/>
                <a:cs typeface="Calibri"/>
              </a:rPr>
              <a:t> </a:t>
            </a:r>
            <a:r>
              <a:rPr sz="32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&lt;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h</a:t>
            </a:r>
            <a:r>
              <a:rPr sz="3150" i="1" baseline="-21164" dirty="0">
                <a:latin typeface="Calibri"/>
                <a:cs typeface="Calibri"/>
              </a:rPr>
              <a:t>f</a:t>
            </a:r>
            <a:r>
              <a:rPr sz="3200" dirty="0">
                <a:latin typeface="Calibri"/>
                <a:cs typeface="Calibri"/>
              </a:rPr>
              <a:t>)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29965" y="2451355"/>
            <a:ext cx="4209681" cy="20859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42721" y="2589451"/>
            <a:ext cx="2788693" cy="298037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2639568" y="5516879"/>
            <a:ext cx="1805939" cy="647700"/>
            <a:chOff x="1115567" y="5516879"/>
            <a:chExt cx="1805939" cy="647700"/>
          </a:xfrm>
        </p:grpSpPr>
        <p:sp>
          <p:nvSpPr>
            <p:cNvPr id="7" name="object 7"/>
            <p:cNvSpPr/>
            <p:nvPr/>
          </p:nvSpPr>
          <p:spPr>
            <a:xfrm>
              <a:off x="1115567" y="5516879"/>
              <a:ext cx="1805939" cy="647700"/>
            </a:xfrm>
            <a:custGeom>
              <a:avLst/>
              <a:gdLst/>
              <a:ahLst/>
              <a:cxnLst/>
              <a:rect l="l" t="t" r="r" b="b"/>
              <a:pathLst>
                <a:path w="1805939" h="647700">
                  <a:moveTo>
                    <a:pt x="1805939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1805939" y="647700"/>
                  </a:lnTo>
                  <a:lnTo>
                    <a:pt x="1805939" y="0"/>
                  </a:lnTo>
                  <a:close/>
                </a:path>
              </a:pathLst>
            </a:custGeom>
            <a:solidFill>
              <a:srgbClr val="DDD9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00638" y="5852436"/>
              <a:ext cx="484505" cy="0"/>
            </a:xfrm>
            <a:custGeom>
              <a:avLst/>
              <a:gdLst/>
              <a:ahLst/>
              <a:cxnLst/>
              <a:rect l="l" t="t" r="r" b="b"/>
              <a:pathLst>
                <a:path w="484505">
                  <a:moveTo>
                    <a:pt x="0" y="0"/>
                  </a:moveTo>
                  <a:lnTo>
                    <a:pt x="483974" y="0"/>
                  </a:lnTo>
                </a:path>
              </a:pathLst>
            </a:custGeom>
            <a:ln w="114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239776" y="5631372"/>
            <a:ext cx="189230" cy="2083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250" spc="40" dirty="0">
                <a:latin typeface="Symbol"/>
                <a:cs typeface="Symbol"/>
              </a:rPr>
              <a:t></a:t>
            </a:r>
            <a:r>
              <a:rPr sz="1250" spc="25" dirty="0">
                <a:latin typeface="Times New Roman"/>
                <a:cs typeface="Times New Roman"/>
              </a:rPr>
              <a:t>3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42619" y="5665571"/>
            <a:ext cx="597535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pc="35" dirty="0">
                <a:latin typeface="Symbol"/>
                <a:cs typeface="Symbol"/>
              </a:rPr>
              <a:t></a:t>
            </a:r>
            <a:r>
              <a:rPr spc="-270" dirty="0">
                <a:latin typeface="Times New Roman"/>
                <a:cs typeface="Times New Roman"/>
              </a:rPr>
              <a:t> </a:t>
            </a:r>
            <a:r>
              <a:rPr spc="160" dirty="0">
                <a:latin typeface="Times New Roman"/>
                <a:cs typeface="Times New Roman"/>
              </a:rPr>
              <a:t>3</a:t>
            </a:r>
            <a:r>
              <a:rPr spc="45" dirty="0">
                <a:latin typeface="Symbol"/>
                <a:cs typeface="Symbol"/>
              </a:rPr>
              <a:t></a:t>
            </a:r>
            <a:r>
              <a:rPr spc="10" dirty="0">
                <a:latin typeface="Times New Roman"/>
                <a:cs typeface="Times New Roman"/>
              </a:rPr>
              <a:t>10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35087" y="5665571"/>
            <a:ext cx="142875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pc="35" dirty="0">
                <a:latin typeface="Symbol"/>
                <a:cs typeface="Symbol"/>
              </a:rPr>
              <a:t></a:t>
            </a:r>
            <a:endParaRPr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44166" y="5466676"/>
            <a:ext cx="461645" cy="685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9545" marR="5080" indent="-170180">
              <a:lnSpc>
                <a:spcPct val="120100"/>
              </a:lnSpc>
              <a:spcBef>
                <a:spcPts val="95"/>
              </a:spcBef>
            </a:pPr>
            <a:r>
              <a:rPr i="1" spc="30" dirty="0">
                <a:latin typeface="Times New Roman"/>
                <a:cs typeface="Times New Roman"/>
              </a:rPr>
              <a:t>d</a:t>
            </a:r>
            <a:r>
              <a:rPr i="1" spc="25" dirty="0">
                <a:latin typeface="Times New Roman"/>
                <a:cs typeface="Times New Roman"/>
              </a:rPr>
              <a:t> </a:t>
            </a:r>
            <a:r>
              <a:rPr spc="35" dirty="0">
                <a:latin typeface="Symbol"/>
                <a:cs typeface="Symbol"/>
              </a:rPr>
              <a:t></a:t>
            </a:r>
            <a:r>
              <a:rPr spc="-180" dirty="0">
                <a:latin typeface="Times New Roman"/>
                <a:cs typeface="Times New Roman"/>
              </a:rPr>
              <a:t> </a:t>
            </a:r>
            <a:r>
              <a:rPr i="1" spc="20" dirty="0">
                <a:latin typeface="Times New Roman"/>
                <a:cs typeface="Times New Roman"/>
              </a:rPr>
              <a:t>c </a:t>
            </a:r>
            <a:r>
              <a:rPr i="1" spc="15" dirty="0">
                <a:latin typeface="Times New Roman"/>
                <a:cs typeface="Times New Roman"/>
              </a:rPr>
              <a:t> </a:t>
            </a:r>
            <a:r>
              <a:rPr i="1" spc="25" dirty="0">
                <a:latin typeface="Times New Roman"/>
                <a:cs typeface="Times New Roman"/>
              </a:rPr>
              <a:t>c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95129" y="5793157"/>
            <a:ext cx="59055" cy="2083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250" i="1" spc="15" dirty="0">
                <a:latin typeface="Times New Roman"/>
                <a:cs typeface="Times New Roman"/>
              </a:rPr>
              <a:t>t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71349" y="5652492"/>
            <a:ext cx="116839" cy="31940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spcBef>
                <a:spcPts val="130"/>
              </a:spcBef>
            </a:pPr>
            <a:r>
              <a:rPr sz="1900" i="1" spc="-15" dirty="0">
                <a:latin typeface="Symbol"/>
                <a:cs typeface="Symbol"/>
              </a:rPr>
              <a:t>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634996" y="5512309"/>
            <a:ext cx="1815464" cy="657225"/>
          </a:xfrm>
          <a:custGeom>
            <a:avLst/>
            <a:gdLst/>
            <a:ahLst/>
            <a:cxnLst/>
            <a:rect l="l" t="t" r="r" b="b"/>
            <a:pathLst>
              <a:path w="1815464" h="657225">
                <a:moveTo>
                  <a:pt x="0" y="656844"/>
                </a:moveTo>
                <a:lnTo>
                  <a:pt x="1815083" y="656844"/>
                </a:lnTo>
                <a:lnTo>
                  <a:pt x="1815083" y="0"/>
                </a:lnTo>
                <a:lnTo>
                  <a:pt x="0" y="0"/>
                </a:lnTo>
                <a:lnTo>
                  <a:pt x="0" y="65684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951221" y="5968695"/>
            <a:ext cx="49314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solidFill>
                  <a:srgbClr val="FF0000"/>
                </a:solidFill>
                <a:latin typeface="Calibri"/>
                <a:cs typeface="Calibri"/>
              </a:rPr>
              <a:t>Analisis </a:t>
            </a:r>
            <a:r>
              <a:rPr dirty="0">
                <a:solidFill>
                  <a:srgbClr val="FF0000"/>
                </a:solidFill>
                <a:latin typeface="Calibri"/>
                <a:cs typeface="Calibri"/>
              </a:rPr>
              <a:t>sama</a:t>
            </a:r>
            <a:r>
              <a:rPr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FF0000"/>
                </a:solidFill>
                <a:latin typeface="Calibri"/>
                <a:cs typeface="Calibri"/>
              </a:rPr>
              <a:t>seperti balok</a:t>
            </a:r>
            <a:r>
              <a:rPr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FF0000"/>
                </a:solidFill>
                <a:latin typeface="Calibri"/>
                <a:cs typeface="Calibri"/>
              </a:rPr>
              <a:t>persegi</a:t>
            </a:r>
            <a:r>
              <a:rPr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FF0000"/>
                </a:solidFill>
                <a:latin typeface="Calibri"/>
                <a:cs typeface="Calibri"/>
              </a:rPr>
              <a:t>tulangan</a:t>
            </a:r>
            <a:r>
              <a:rPr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FF0000"/>
                </a:solidFill>
                <a:latin typeface="Calibri"/>
                <a:cs typeface="Calibri"/>
              </a:rPr>
              <a:t>tunggal!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9476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1946" y="2240975"/>
            <a:ext cx="3781958" cy="195715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117141" y="1635963"/>
            <a:ext cx="8303895" cy="1637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3200" spc="-5" dirty="0">
                <a:latin typeface="Calibri"/>
                <a:cs typeface="Calibri"/>
              </a:rPr>
              <a:t>Analisis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Desain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Balok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</a:t>
            </a:r>
            <a:r>
              <a:rPr sz="3200" i="1" dirty="0">
                <a:latin typeface="Calibri"/>
                <a:cs typeface="Calibri"/>
              </a:rPr>
              <a:t>a</a:t>
            </a:r>
            <a:r>
              <a:rPr sz="3200" i="1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&gt;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h</a:t>
            </a:r>
            <a:r>
              <a:rPr sz="3150" i="1" baseline="-21164" dirty="0">
                <a:latin typeface="Calibri"/>
                <a:cs typeface="Calibri"/>
              </a:rPr>
              <a:t>f</a:t>
            </a:r>
            <a:r>
              <a:rPr sz="3200" dirty="0">
                <a:latin typeface="Calibri"/>
                <a:cs typeface="Calibri"/>
              </a:rPr>
              <a:t>)</a:t>
            </a:r>
            <a:endParaRPr sz="3200">
              <a:latin typeface="Calibri"/>
              <a:cs typeface="Calibri"/>
            </a:endParaRPr>
          </a:p>
          <a:p>
            <a:pPr marL="4093210" marR="50165">
              <a:spcBef>
                <a:spcPts val="1160"/>
              </a:spcBef>
            </a:pPr>
            <a:r>
              <a:rPr sz="1600" spc="-5" dirty="0">
                <a:latin typeface="Calibri"/>
                <a:cs typeface="Calibri"/>
              </a:rPr>
              <a:t>Guna </a:t>
            </a:r>
            <a:r>
              <a:rPr sz="1600" spc="-10" dirty="0">
                <a:latin typeface="Calibri"/>
                <a:cs typeface="Calibri"/>
              </a:rPr>
              <a:t>keperluan </a:t>
            </a:r>
            <a:r>
              <a:rPr sz="1600" spc="-5" dirty="0">
                <a:latin typeface="Calibri"/>
                <a:cs typeface="Calibri"/>
              </a:rPr>
              <a:t>analisis, </a:t>
            </a:r>
            <a:r>
              <a:rPr sz="1600" spc="-10" dirty="0">
                <a:latin typeface="Calibri"/>
                <a:cs typeface="Calibri"/>
              </a:rPr>
              <a:t>maka </a:t>
            </a:r>
            <a:r>
              <a:rPr sz="1600" spc="-5" dirty="0">
                <a:latin typeface="Calibri"/>
                <a:cs typeface="Calibri"/>
              </a:rPr>
              <a:t>penampang balok T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dipisahkan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menjadi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dua </a:t>
            </a:r>
            <a:r>
              <a:rPr sz="1600" spc="-5" dirty="0">
                <a:latin typeface="Calibri"/>
                <a:cs typeface="Calibri"/>
              </a:rPr>
              <a:t>bagian.</a:t>
            </a:r>
            <a:endParaRPr sz="1600">
              <a:latin typeface="Calibri"/>
              <a:cs typeface="Calibri"/>
            </a:endParaRPr>
          </a:p>
          <a:p>
            <a:pPr marL="4093210" marR="30480"/>
            <a:r>
              <a:rPr sz="1600" spc="-15" dirty="0">
                <a:latin typeface="Calibri"/>
                <a:cs typeface="Calibri"/>
              </a:rPr>
              <a:t>Pada </a:t>
            </a:r>
            <a:r>
              <a:rPr sz="1600" spc="-5" dirty="0">
                <a:latin typeface="Calibri"/>
                <a:cs typeface="Calibri"/>
              </a:rPr>
              <a:t>bagian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pertama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penampang,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gaya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tekan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yang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bekerja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pada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sisi</a:t>
            </a:r>
            <a:r>
              <a:rPr sz="1600" spc="-15" dirty="0">
                <a:latin typeface="Calibri"/>
                <a:cs typeface="Calibri"/>
              </a:rPr>
              <a:t> sayap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tekan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adalah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8270" y="4420699"/>
            <a:ext cx="7870422" cy="199408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87235" y="3296539"/>
            <a:ext cx="28130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2400" b="1" i="1" baseline="13888" dirty="0">
                <a:latin typeface="Calibri"/>
                <a:cs typeface="Calibri"/>
              </a:rPr>
              <a:t>C</a:t>
            </a:r>
            <a:r>
              <a:rPr sz="1050" b="1" i="1" dirty="0">
                <a:latin typeface="Calibri"/>
                <a:cs typeface="Calibri"/>
              </a:rPr>
              <a:t>cf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01634" y="3247770"/>
            <a:ext cx="16129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600" b="1" spc="-5" dirty="0">
                <a:latin typeface="Calibri"/>
                <a:cs typeface="Calibri"/>
              </a:rPr>
              <a:t>=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0,85</a:t>
            </a:r>
            <a:r>
              <a:rPr sz="1600" b="1" i="1" spc="-5" dirty="0">
                <a:latin typeface="Calibri"/>
                <a:cs typeface="Calibri"/>
              </a:rPr>
              <a:t>f</a:t>
            </a:r>
            <a:r>
              <a:rPr sz="1575" b="1" i="1" spc="-7" baseline="-21164" dirty="0">
                <a:latin typeface="Calibri"/>
                <a:cs typeface="Calibri"/>
              </a:rPr>
              <a:t>c</a:t>
            </a:r>
            <a:r>
              <a:rPr sz="1575" b="1" spc="-7" baseline="26455" dirty="0">
                <a:latin typeface="Calibri"/>
                <a:cs typeface="Calibri"/>
              </a:rPr>
              <a:t>/</a:t>
            </a:r>
            <a:r>
              <a:rPr sz="1600" b="1" spc="-5" dirty="0">
                <a:latin typeface="Calibri"/>
                <a:cs typeface="Calibri"/>
              </a:rPr>
              <a:t>(</a:t>
            </a:r>
            <a:r>
              <a:rPr sz="1600" b="1" i="1" spc="-5" dirty="0">
                <a:latin typeface="Calibri"/>
                <a:cs typeface="Calibri"/>
              </a:rPr>
              <a:t>b</a:t>
            </a:r>
            <a:r>
              <a:rPr sz="1575" b="1" i="1" spc="-7" baseline="-21164" dirty="0">
                <a:latin typeface="Calibri"/>
                <a:cs typeface="Calibri"/>
              </a:rPr>
              <a:t>e</a:t>
            </a:r>
            <a:r>
              <a:rPr sz="1575" b="1" i="1" spc="225" baseline="-21164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–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i="1" spc="-5" dirty="0">
                <a:latin typeface="Calibri"/>
                <a:cs typeface="Calibri"/>
              </a:rPr>
              <a:t>b</a:t>
            </a:r>
            <a:r>
              <a:rPr sz="1575" b="1" i="1" spc="-7" baseline="-21164" dirty="0">
                <a:latin typeface="Calibri"/>
                <a:cs typeface="Calibri"/>
              </a:rPr>
              <a:t>w</a:t>
            </a:r>
            <a:r>
              <a:rPr sz="1600" b="1" spc="-5" dirty="0">
                <a:latin typeface="Calibri"/>
                <a:cs typeface="Calibri"/>
              </a:rPr>
              <a:t>)</a:t>
            </a:r>
            <a:r>
              <a:rPr sz="1600" b="1" i="1" spc="-5" dirty="0">
                <a:latin typeface="Calibri"/>
                <a:cs typeface="Calibri"/>
              </a:rPr>
              <a:t>h</a:t>
            </a:r>
            <a:r>
              <a:rPr sz="1575" b="1" i="1" spc="-7" baseline="-21164" dirty="0">
                <a:latin typeface="Calibri"/>
                <a:cs typeface="Calibri"/>
              </a:rPr>
              <a:t>f</a:t>
            </a:r>
            <a:endParaRPr sz="1575" baseline="-21164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97853" y="3491610"/>
            <a:ext cx="413766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Sedangkan </a:t>
            </a:r>
            <a:r>
              <a:rPr sz="1600" spc="-25" dirty="0">
                <a:latin typeface="Calibri"/>
                <a:cs typeface="Calibri"/>
              </a:rPr>
              <a:t>gaya</a:t>
            </a:r>
            <a:r>
              <a:rPr sz="1600" spc="-15" dirty="0">
                <a:latin typeface="Calibri"/>
                <a:cs typeface="Calibri"/>
              </a:rPr>
              <a:t> tekan</a:t>
            </a:r>
            <a:r>
              <a:rPr sz="1600" spc="-5" dirty="0">
                <a:latin typeface="Calibri"/>
                <a:cs typeface="Calibri"/>
              </a:rPr>
              <a:t> pada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bagian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badan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adalah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87235" y="3807078"/>
            <a:ext cx="33972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2400" b="1" i="1" spc="7" baseline="13888" dirty="0">
                <a:latin typeface="Calibri"/>
                <a:cs typeface="Calibri"/>
              </a:rPr>
              <a:t>C</a:t>
            </a:r>
            <a:r>
              <a:rPr sz="1050" b="1" i="1" spc="5" dirty="0">
                <a:latin typeface="Calibri"/>
                <a:cs typeface="Calibri"/>
              </a:rPr>
              <a:t>cw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01635" y="3758310"/>
            <a:ext cx="107251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600" b="1" spc="-5" dirty="0">
                <a:latin typeface="Calibri"/>
                <a:cs typeface="Calibri"/>
              </a:rPr>
              <a:t>=</a:t>
            </a:r>
            <a:r>
              <a:rPr sz="1600" b="1" spc="-4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0,85</a:t>
            </a:r>
            <a:r>
              <a:rPr sz="1600" b="1" i="1" spc="-5" dirty="0">
                <a:latin typeface="Calibri"/>
                <a:cs typeface="Calibri"/>
              </a:rPr>
              <a:t>f</a:t>
            </a:r>
            <a:r>
              <a:rPr sz="1575" b="1" i="1" spc="-7" baseline="-21164" dirty="0">
                <a:latin typeface="Calibri"/>
                <a:cs typeface="Calibri"/>
              </a:rPr>
              <a:t>c</a:t>
            </a:r>
            <a:r>
              <a:rPr sz="1575" b="1" spc="-7" baseline="26455" dirty="0">
                <a:latin typeface="Calibri"/>
                <a:cs typeface="Calibri"/>
              </a:rPr>
              <a:t>/</a:t>
            </a:r>
            <a:r>
              <a:rPr sz="1600" b="1" i="1" spc="-5" dirty="0">
                <a:latin typeface="Calibri"/>
                <a:cs typeface="Calibri"/>
              </a:rPr>
              <a:t>b</a:t>
            </a:r>
            <a:r>
              <a:rPr sz="1575" b="1" i="1" spc="-7" baseline="-21164" dirty="0">
                <a:latin typeface="Calibri"/>
                <a:cs typeface="Calibri"/>
              </a:rPr>
              <a:t>w</a:t>
            </a:r>
            <a:r>
              <a:rPr sz="1600" b="1" i="1" spc="-5" dirty="0">
                <a:latin typeface="Calibri"/>
                <a:cs typeface="Calibri"/>
              </a:rPr>
              <a:t>a</a:t>
            </a:r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9397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04440" y="1524463"/>
            <a:ext cx="5786120" cy="1000760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50800">
              <a:spcBef>
                <a:spcPts val="985"/>
              </a:spcBef>
            </a:pPr>
            <a:r>
              <a:rPr sz="3200" spc="-5" dirty="0">
                <a:latin typeface="Calibri"/>
                <a:cs typeface="Calibri"/>
              </a:rPr>
              <a:t>Analisis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Desain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Balok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(</a:t>
            </a:r>
            <a:r>
              <a:rPr sz="3200" i="1" dirty="0">
                <a:latin typeface="Calibri"/>
                <a:cs typeface="Calibri"/>
              </a:rPr>
              <a:t>a</a:t>
            </a:r>
            <a:r>
              <a:rPr sz="3200" i="1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&gt;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i="1" dirty="0">
                <a:latin typeface="Calibri"/>
                <a:cs typeface="Calibri"/>
              </a:rPr>
              <a:t>h</a:t>
            </a:r>
            <a:r>
              <a:rPr sz="3150" i="1" baseline="-21164" dirty="0">
                <a:latin typeface="Calibri"/>
                <a:cs typeface="Calibri"/>
              </a:rPr>
              <a:t>f</a:t>
            </a:r>
            <a:r>
              <a:rPr sz="3200" dirty="0">
                <a:latin typeface="Calibri"/>
                <a:cs typeface="Calibri"/>
              </a:rPr>
              <a:t>)</a:t>
            </a:r>
            <a:endParaRPr sz="3200">
              <a:latin typeface="Calibri"/>
              <a:cs typeface="Calibri"/>
            </a:endParaRPr>
          </a:p>
          <a:p>
            <a:pPr marL="393700" indent="-342900">
              <a:spcBef>
                <a:spcPts val="550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keseimbangan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gaya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0" y="3291967"/>
            <a:ext cx="14211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Sehingga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04440" y="4012771"/>
            <a:ext cx="7938770" cy="131762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393065" marR="55880" indent="-342900">
              <a:lnSpc>
                <a:spcPct val="96700"/>
              </a:lnSpc>
              <a:spcBef>
                <a:spcPts val="195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000" dirty="0">
                <a:latin typeface="Calibri"/>
                <a:cs typeface="Calibri"/>
              </a:rPr>
              <a:t>Tinggi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sumbu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netral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dapat</a:t>
            </a:r>
            <a:r>
              <a:rPr sz="2000" dirty="0">
                <a:latin typeface="Calibri"/>
                <a:cs typeface="Calibri"/>
              </a:rPr>
              <a:t> dihitung, </a:t>
            </a:r>
            <a:r>
              <a:rPr sz="2000" i="1" dirty="0">
                <a:latin typeface="Calibri"/>
                <a:cs typeface="Calibri"/>
              </a:rPr>
              <a:t>c</a:t>
            </a:r>
            <a:r>
              <a:rPr sz="2000" i="1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a</a:t>
            </a:r>
            <a:r>
              <a:rPr sz="2000" spc="-10" dirty="0">
                <a:latin typeface="Calibri"/>
                <a:cs typeface="Calibri"/>
              </a:rPr>
              <a:t>/</a:t>
            </a:r>
            <a:r>
              <a:rPr sz="2100" i="1" spc="-10" dirty="0">
                <a:latin typeface="Symbol"/>
                <a:cs typeface="Symbol"/>
              </a:rPr>
              <a:t></a:t>
            </a:r>
            <a:r>
              <a:rPr sz="1950" spc="-15" baseline="-21367" dirty="0">
                <a:latin typeface="Calibri"/>
                <a:cs typeface="Calibri"/>
              </a:rPr>
              <a:t>1</a:t>
            </a:r>
            <a:r>
              <a:rPr sz="2000" spc="-10" dirty="0">
                <a:latin typeface="Calibri"/>
                <a:cs typeface="Calibri"/>
              </a:rPr>
              <a:t>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regangan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tarik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 baja, </a:t>
            </a:r>
            <a:r>
              <a:rPr sz="2100" i="1" spc="-20" dirty="0">
                <a:latin typeface="Symbol"/>
                <a:cs typeface="Symbol"/>
              </a:rPr>
              <a:t></a:t>
            </a:r>
            <a:r>
              <a:rPr sz="1950" i="1" spc="-30" baseline="-21367" dirty="0">
                <a:latin typeface="Calibri"/>
                <a:cs typeface="Calibri"/>
              </a:rPr>
              <a:t>t</a:t>
            </a:r>
            <a:r>
              <a:rPr sz="1950" i="1" spc="-22" baseline="-21367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 diperiksa apakah sudah lebih besar dari </a:t>
            </a:r>
            <a:r>
              <a:rPr sz="2000" spc="-15" dirty="0">
                <a:latin typeface="Calibri"/>
                <a:cs typeface="Calibri"/>
              </a:rPr>
              <a:t>regangan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luluh.</a:t>
            </a:r>
            <a:endParaRPr sz="2000">
              <a:latin typeface="Calibri"/>
              <a:cs typeface="Calibri"/>
            </a:endParaRPr>
          </a:p>
          <a:p>
            <a:pPr marL="393700" indent="-342900">
              <a:spcBef>
                <a:spcPts val="480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000" spc="-10" dirty="0">
                <a:latin typeface="Calibri"/>
                <a:cs typeface="Calibri"/>
              </a:rPr>
              <a:t>Akhirnya </a:t>
            </a:r>
            <a:r>
              <a:rPr sz="2000" dirty="0">
                <a:latin typeface="Calibri"/>
                <a:cs typeface="Calibri"/>
              </a:rPr>
              <a:t>momen </a:t>
            </a:r>
            <a:r>
              <a:rPr sz="2000" spc="-5" dirty="0">
                <a:latin typeface="Calibri"/>
                <a:cs typeface="Calibri"/>
              </a:rPr>
              <a:t>nominal</a:t>
            </a:r>
            <a:r>
              <a:rPr sz="2000" dirty="0">
                <a:latin typeface="Calibri"/>
                <a:cs typeface="Calibri"/>
              </a:rPr>
              <a:t> penampang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dihitung</a:t>
            </a:r>
            <a:r>
              <a:rPr sz="2000" spc="-10" dirty="0">
                <a:latin typeface="Calibri"/>
                <a:cs typeface="Calibri"/>
              </a:rPr>
              <a:t> sebagai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berikut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03677" y="2680716"/>
            <a:ext cx="1801495" cy="308418"/>
          </a:xfrm>
          <a:prstGeom prst="rect">
            <a:avLst/>
          </a:prstGeom>
          <a:solidFill>
            <a:srgbClr val="E6B8B8"/>
          </a:solidFill>
          <a:ln w="9144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91440">
              <a:spcBef>
                <a:spcPts val="245"/>
              </a:spcBef>
            </a:pPr>
            <a:r>
              <a:rPr i="1" dirty="0">
                <a:latin typeface="Calibri"/>
                <a:cs typeface="Calibri"/>
              </a:rPr>
              <a:t>T</a:t>
            </a:r>
            <a:r>
              <a:rPr i="1"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A</a:t>
            </a:r>
            <a:r>
              <a:rPr i="1" baseline="-20833" dirty="0">
                <a:latin typeface="Calibri"/>
                <a:cs typeface="Calibri"/>
              </a:rPr>
              <a:t>s</a:t>
            </a:r>
            <a:r>
              <a:rPr i="1" dirty="0">
                <a:latin typeface="Calibri"/>
                <a:cs typeface="Calibri"/>
              </a:rPr>
              <a:t>f</a:t>
            </a:r>
            <a:r>
              <a:rPr i="1" baseline="-20833" dirty="0">
                <a:latin typeface="Calibri"/>
                <a:cs typeface="Calibri"/>
              </a:rPr>
              <a:t>y</a:t>
            </a:r>
            <a:r>
              <a:rPr i="1" spc="172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i="1" spc="-5" dirty="0">
                <a:latin typeface="Calibri"/>
                <a:cs typeface="Calibri"/>
              </a:rPr>
              <a:t>C</a:t>
            </a:r>
            <a:r>
              <a:rPr i="1" spc="-7" baseline="-20833" dirty="0">
                <a:latin typeface="Calibri"/>
                <a:cs typeface="Calibri"/>
              </a:rPr>
              <a:t>cf</a:t>
            </a:r>
            <a:r>
              <a:rPr i="1" spc="-15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+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i="1" spc="-5" dirty="0">
                <a:latin typeface="Calibri"/>
                <a:cs typeface="Calibri"/>
              </a:rPr>
              <a:t>C</a:t>
            </a:r>
            <a:r>
              <a:rPr i="1" spc="-7" baseline="-20833" dirty="0">
                <a:latin typeface="Calibri"/>
                <a:cs typeface="Calibri"/>
              </a:rPr>
              <a:t>cw</a:t>
            </a:r>
            <a:endParaRPr baseline="-20833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744468" y="3212592"/>
            <a:ext cx="1321435" cy="661670"/>
            <a:chOff x="2220467" y="3212592"/>
            <a:chExt cx="1321435" cy="661670"/>
          </a:xfrm>
        </p:grpSpPr>
        <p:sp>
          <p:nvSpPr>
            <p:cNvPr id="8" name="object 8"/>
            <p:cNvSpPr/>
            <p:nvPr/>
          </p:nvSpPr>
          <p:spPr>
            <a:xfrm>
              <a:off x="2220467" y="3212592"/>
              <a:ext cx="1321435" cy="661670"/>
            </a:xfrm>
            <a:custGeom>
              <a:avLst/>
              <a:gdLst/>
              <a:ahLst/>
              <a:cxnLst/>
              <a:rect l="l" t="t" r="r" b="b"/>
              <a:pathLst>
                <a:path w="1321435" h="661670">
                  <a:moveTo>
                    <a:pt x="1321308" y="0"/>
                  </a:moveTo>
                  <a:lnTo>
                    <a:pt x="0" y="0"/>
                  </a:lnTo>
                  <a:lnTo>
                    <a:pt x="0" y="661416"/>
                  </a:lnTo>
                  <a:lnTo>
                    <a:pt x="1321308" y="661416"/>
                  </a:lnTo>
                  <a:lnTo>
                    <a:pt x="1321308" y="0"/>
                  </a:lnTo>
                  <a:close/>
                </a:path>
              </a:pathLst>
            </a:custGeom>
            <a:solidFill>
              <a:srgbClr val="E6B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94825" y="3543073"/>
              <a:ext cx="908050" cy="0"/>
            </a:xfrm>
            <a:custGeom>
              <a:avLst/>
              <a:gdLst/>
              <a:ahLst/>
              <a:cxnLst/>
              <a:rect l="l" t="t" r="r" b="b"/>
              <a:pathLst>
                <a:path w="908050">
                  <a:moveTo>
                    <a:pt x="0" y="0"/>
                  </a:moveTo>
                  <a:lnTo>
                    <a:pt x="907658" y="0"/>
                  </a:lnTo>
                </a:path>
              </a:pathLst>
            </a:custGeom>
            <a:ln w="91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777578" y="3364746"/>
            <a:ext cx="300990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1700" i="1" spc="25" dirty="0">
                <a:latin typeface="Times New Roman"/>
                <a:cs typeface="Times New Roman"/>
              </a:rPr>
              <a:t>a</a:t>
            </a:r>
            <a:r>
              <a:rPr sz="1700" i="1" spc="-80" dirty="0">
                <a:latin typeface="Times New Roman"/>
                <a:cs typeface="Times New Roman"/>
              </a:rPr>
              <a:t> </a:t>
            </a:r>
            <a:r>
              <a:rPr sz="1700" spc="30" dirty="0">
                <a:latin typeface="Symbol"/>
                <a:cs typeface="Symbol"/>
              </a:rPr>
              <a:t>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04907" y="3125840"/>
            <a:ext cx="929640" cy="70167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146685">
              <a:spcBef>
                <a:spcPts val="710"/>
              </a:spcBef>
            </a:pPr>
            <a:r>
              <a:rPr sz="1700" i="1" spc="30" dirty="0">
                <a:latin typeface="Times New Roman"/>
                <a:cs typeface="Times New Roman"/>
              </a:rPr>
              <a:t>T</a:t>
            </a:r>
            <a:r>
              <a:rPr sz="1700" i="1" spc="65" dirty="0">
                <a:latin typeface="Times New Roman"/>
                <a:cs typeface="Times New Roman"/>
              </a:rPr>
              <a:t> </a:t>
            </a:r>
            <a:r>
              <a:rPr sz="1700" spc="30" dirty="0">
                <a:latin typeface="Symbol"/>
                <a:cs typeface="Symbol"/>
              </a:rPr>
              <a:t></a:t>
            </a:r>
            <a:r>
              <a:rPr sz="1700" spc="-200" dirty="0">
                <a:latin typeface="Times New Roman"/>
                <a:cs typeface="Times New Roman"/>
              </a:rPr>
              <a:t> </a:t>
            </a:r>
            <a:r>
              <a:rPr sz="1700" i="1" spc="35" dirty="0">
                <a:latin typeface="Times New Roman"/>
                <a:cs typeface="Times New Roman"/>
              </a:rPr>
              <a:t>C</a:t>
            </a:r>
            <a:r>
              <a:rPr sz="1500" i="1" spc="-30" baseline="-25000" dirty="0">
                <a:latin typeface="Times New Roman"/>
                <a:cs typeface="Times New Roman"/>
              </a:rPr>
              <a:t>cf</a:t>
            </a:r>
            <a:endParaRPr sz="1500" baseline="-25000">
              <a:latin typeface="Times New Roman"/>
              <a:cs typeface="Times New Roman"/>
            </a:endParaRPr>
          </a:p>
          <a:p>
            <a:pPr marL="25400">
              <a:spcBef>
                <a:spcPts val="625"/>
              </a:spcBef>
            </a:pPr>
            <a:r>
              <a:rPr sz="1700" spc="-15" dirty="0">
                <a:latin typeface="Times New Roman"/>
                <a:cs typeface="Times New Roman"/>
              </a:rPr>
              <a:t>0</a:t>
            </a:r>
            <a:r>
              <a:rPr sz="1700" spc="-50" dirty="0">
                <a:latin typeface="Times New Roman"/>
                <a:cs typeface="Times New Roman"/>
              </a:rPr>
              <a:t>,</a:t>
            </a:r>
            <a:r>
              <a:rPr sz="1700" spc="15" dirty="0">
                <a:latin typeface="Times New Roman"/>
                <a:cs typeface="Times New Roman"/>
              </a:rPr>
              <a:t>8</a:t>
            </a:r>
            <a:r>
              <a:rPr sz="1700" spc="25" dirty="0">
                <a:latin typeface="Times New Roman"/>
                <a:cs typeface="Times New Roman"/>
              </a:rPr>
              <a:t>5</a:t>
            </a:r>
            <a:r>
              <a:rPr sz="1700" spc="-114" dirty="0">
                <a:latin typeface="Times New Roman"/>
                <a:cs typeface="Times New Roman"/>
              </a:rPr>
              <a:t> </a:t>
            </a:r>
            <a:r>
              <a:rPr sz="1700" i="1" spc="100" dirty="0">
                <a:latin typeface="Times New Roman"/>
                <a:cs typeface="Times New Roman"/>
              </a:rPr>
              <a:t>f</a:t>
            </a:r>
            <a:r>
              <a:rPr sz="1500" i="1" spc="-225" baseline="-25000" dirty="0">
                <a:latin typeface="Times New Roman"/>
                <a:cs typeface="Times New Roman"/>
              </a:rPr>
              <a:t>c</a:t>
            </a:r>
            <a:r>
              <a:rPr sz="2550" spc="202" baseline="3267" dirty="0">
                <a:latin typeface="Symbol"/>
                <a:cs typeface="Symbol"/>
              </a:rPr>
              <a:t></a:t>
            </a:r>
            <a:r>
              <a:rPr sz="1700" spc="10" dirty="0">
                <a:latin typeface="Symbol"/>
                <a:cs typeface="Symbol"/>
              </a:rPr>
              <a:t></a:t>
            </a:r>
            <a:r>
              <a:rPr sz="1700" spc="-270" dirty="0">
                <a:latin typeface="Times New Roman"/>
                <a:cs typeface="Times New Roman"/>
              </a:rPr>
              <a:t> </a:t>
            </a:r>
            <a:r>
              <a:rPr sz="1700" i="1" spc="-35" dirty="0">
                <a:latin typeface="Times New Roman"/>
                <a:cs typeface="Times New Roman"/>
              </a:rPr>
              <a:t>b</a:t>
            </a:r>
            <a:r>
              <a:rPr sz="1500" i="1" spc="22" baseline="-25000" dirty="0">
                <a:latin typeface="Times New Roman"/>
                <a:cs typeface="Times New Roman"/>
              </a:rPr>
              <a:t>w</a:t>
            </a:r>
            <a:endParaRPr sz="1500" baseline="-25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739895" y="3208020"/>
            <a:ext cx="1330960" cy="670560"/>
          </a:xfrm>
          <a:custGeom>
            <a:avLst/>
            <a:gdLst/>
            <a:ahLst/>
            <a:cxnLst/>
            <a:rect l="l" t="t" r="r" b="b"/>
            <a:pathLst>
              <a:path w="1330960" h="670560">
                <a:moveTo>
                  <a:pt x="0" y="670559"/>
                </a:moveTo>
                <a:lnTo>
                  <a:pt x="1330452" y="670559"/>
                </a:lnTo>
                <a:lnTo>
                  <a:pt x="1330452" y="0"/>
                </a:lnTo>
                <a:lnTo>
                  <a:pt x="0" y="0"/>
                </a:lnTo>
                <a:lnTo>
                  <a:pt x="0" y="670559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3497579" y="5445253"/>
            <a:ext cx="2763520" cy="673735"/>
            <a:chOff x="1973579" y="5445252"/>
            <a:chExt cx="2763520" cy="673735"/>
          </a:xfrm>
        </p:grpSpPr>
        <p:sp>
          <p:nvSpPr>
            <p:cNvPr id="14" name="object 14"/>
            <p:cNvSpPr/>
            <p:nvPr/>
          </p:nvSpPr>
          <p:spPr>
            <a:xfrm>
              <a:off x="1973579" y="5445252"/>
              <a:ext cx="2763520" cy="673735"/>
            </a:xfrm>
            <a:custGeom>
              <a:avLst/>
              <a:gdLst/>
              <a:ahLst/>
              <a:cxnLst/>
              <a:rect l="l" t="t" r="r" b="b"/>
              <a:pathLst>
                <a:path w="2763520" h="673735">
                  <a:moveTo>
                    <a:pt x="2763012" y="0"/>
                  </a:moveTo>
                  <a:lnTo>
                    <a:pt x="0" y="0"/>
                  </a:lnTo>
                  <a:lnTo>
                    <a:pt x="0" y="673608"/>
                  </a:lnTo>
                  <a:lnTo>
                    <a:pt x="2763012" y="673608"/>
                  </a:lnTo>
                  <a:lnTo>
                    <a:pt x="2763012" y="0"/>
                  </a:lnTo>
                  <a:close/>
                </a:path>
              </a:pathLst>
            </a:custGeom>
            <a:solidFill>
              <a:srgbClr val="CCC1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214536" y="5781842"/>
              <a:ext cx="1386205" cy="0"/>
            </a:xfrm>
            <a:custGeom>
              <a:avLst/>
              <a:gdLst/>
              <a:ahLst/>
              <a:cxnLst/>
              <a:rect l="l" t="t" r="r" b="b"/>
              <a:pathLst>
                <a:path w="1386204">
                  <a:moveTo>
                    <a:pt x="0" y="0"/>
                  </a:moveTo>
                  <a:lnTo>
                    <a:pt x="232220" y="0"/>
                  </a:lnTo>
                </a:path>
                <a:path w="1386204">
                  <a:moveTo>
                    <a:pt x="1250732" y="0"/>
                  </a:moveTo>
                  <a:lnTo>
                    <a:pt x="1386112" y="0"/>
                  </a:lnTo>
                </a:path>
              </a:pathLst>
            </a:custGeom>
            <a:ln w="89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151197" y="5800787"/>
            <a:ext cx="96520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650" spc="20" dirty="0">
                <a:latin typeface="Symbol"/>
                <a:cs typeface="Symbol"/>
              </a:rPr>
              <a:t>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63614" y="5800787"/>
            <a:ext cx="96520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650" spc="20" dirty="0">
                <a:latin typeface="Symbol"/>
                <a:cs typeface="Symbol"/>
              </a:rPr>
              <a:t>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97358" y="5358075"/>
            <a:ext cx="96520" cy="750570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>
              <a:spcBef>
                <a:spcPts val="965"/>
              </a:spcBef>
            </a:pPr>
            <a:r>
              <a:rPr sz="1650" spc="20" dirty="0">
                <a:latin typeface="Symbol"/>
                <a:cs typeface="Symbol"/>
              </a:rPr>
              <a:t></a:t>
            </a:r>
            <a:endParaRPr sz="1650">
              <a:latin typeface="Symbol"/>
              <a:cs typeface="Symbol"/>
            </a:endParaRPr>
          </a:p>
          <a:p>
            <a:pPr>
              <a:spcBef>
                <a:spcPts val="875"/>
              </a:spcBef>
            </a:pPr>
            <a:r>
              <a:rPr sz="1650" spc="20" dirty="0">
                <a:latin typeface="Symbol"/>
                <a:cs typeface="Symbol"/>
              </a:rPr>
              <a:t>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13145" y="5826905"/>
            <a:ext cx="96520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650" spc="20" dirty="0">
                <a:latin typeface="Symbol"/>
                <a:cs typeface="Symbol"/>
              </a:rPr>
              <a:t>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313145" y="5464621"/>
            <a:ext cx="96520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650" spc="20" dirty="0">
                <a:latin typeface="Symbol"/>
                <a:cs typeface="Symbol"/>
              </a:rPr>
              <a:t>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981628" y="5626812"/>
            <a:ext cx="291465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spcBef>
                <a:spcPts val="125"/>
              </a:spcBef>
            </a:pPr>
            <a:r>
              <a:rPr sz="2475" spc="37" baseline="-38720" dirty="0">
                <a:latin typeface="Times New Roman"/>
                <a:cs typeface="Times New Roman"/>
              </a:rPr>
              <a:t>2</a:t>
            </a:r>
            <a:r>
              <a:rPr sz="2475" spc="-202" baseline="-38720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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804627" y="5601109"/>
            <a:ext cx="288925" cy="4559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5080" algn="r">
              <a:lnSpc>
                <a:spcPts val="1675"/>
              </a:lnSpc>
              <a:spcBef>
                <a:spcPts val="125"/>
              </a:spcBef>
            </a:pPr>
            <a:r>
              <a:rPr sz="1650" spc="20" dirty="0">
                <a:latin typeface="Symbol"/>
                <a:cs typeface="Symbol"/>
              </a:rPr>
              <a:t></a:t>
            </a:r>
            <a:endParaRPr sz="1650">
              <a:latin typeface="Symbol"/>
              <a:cs typeface="Symbol"/>
            </a:endParaRPr>
          </a:p>
          <a:p>
            <a:pPr>
              <a:lnSpc>
                <a:spcPts val="1675"/>
              </a:lnSpc>
            </a:pPr>
            <a:r>
              <a:rPr sz="1650" spc="25" dirty="0">
                <a:latin typeface="Times New Roman"/>
                <a:cs typeface="Times New Roman"/>
              </a:rPr>
              <a:t>2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538215" y="5490740"/>
            <a:ext cx="734695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spcBef>
                <a:spcPts val="125"/>
              </a:spcBef>
            </a:pPr>
            <a:r>
              <a:rPr sz="1650" spc="20" dirty="0">
                <a:latin typeface="Symbol"/>
                <a:cs typeface="Symbol"/>
              </a:rPr>
              <a:t></a:t>
            </a:r>
            <a:r>
              <a:rPr sz="1650" spc="-229" dirty="0">
                <a:latin typeface="Times New Roman"/>
                <a:cs typeface="Times New Roman"/>
              </a:rPr>
              <a:t> </a:t>
            </a:r>
            <a:r>
              <a:rPr sz="2475" i="1" spc="37" baseline="-31986" dirty="0">
                <a:latin typeface="Times New Roman"/>
                <a:cs typeface="Times New Roman"/>
              </a:rPr>
              <a:t>d</a:t>
            </a:r>
            <a:r>
              <a:rPr sz="2475" i="1" spc="22" baseline="-31986" dirty="0">
                <a:latin typeface="Times New Roman"/>
                <a:cs typeface="Times New Roman"/>
              </a:rPr>
              <a:t> </a:t>
            </a:r>
            <a:r>
              <a:rPr sz="2475" spc="44" baseline="-31986" dirty="0">
                <a:latin typeface="Symbol"/>
                <a:cs typeface="Symbol"/>
              </a:rPr>
              <a:t></a:t>
            </a:r>
            <a:r>
              <a:rPr sz="2475" spc="-15" baseline="-31986" dirty="0">
                <a:latin typeface="Times New Roman"/>
                <a:cs typeface="Times New Roman"/>
              </a:rPr>
              <a:t> </a:t>
            </a:r>
            <a:r>
              <a:rPr sz="2475" i="1" spc="37" baseline="3367" dirty="0">
                <a:latin typeface="Times New Roman"/>
                <a:cs typeface="Times New Roman"/>
              </a:rPr>
              <a:t>a</a:t>
            </a:r>
            <a:r>
              <a:rPr sz="2475" i="1" spc="-157" baseline="3367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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113696" y="5609112"/>
            <a:ext cx="307340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49225" indent="-149860">
              <a:spcBef>
                <a:spcPts val="125"/>
              </a:spcBef>
              <a:buFont typeface="Symbol"/>
              <a:buChar char=""/>
              <a:tabLst>
                <a:tab pos="149860" algn="l"/>
              </a:tabLst>
            </a:pPr>
            <a:r>
              <a:rPr sz="1650" i="1" spc="35" dirty="0">
                <a:latin typeface="Times New Roman"/>
                <a:cs typeface="Times New Roman"/>
              </a:rPr>
              <a:t>C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53130" y="5449445"/>
            <a:ext cx="121285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650" i="1" spc="25" dirty="0">
                <a:latin typeface="Times New Roman"/>
                <a:cs typeface="Times New Roman"/>
              </a:rPr>
              <a:t>h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533207" y="5609112"/>
            <a:ext cx="1181100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  <a:tabLst>
                <a:tab pos="337185" algn="l"/>
                <a:tab pos="885825" algn="l"/>
              </a:tabLst>
            </a:pPr>
            <a:r>
              <a:rPr sz="1650" i="1" spc="45" dirty="0">
                <a:latin typeface="Times New Roman"/>
                <a:cs typeface="Times New Roman"/>
              </a:rPr>
              <a:t>M	</a:t>
            </a:r>
            <a:r>
              <a:rPr sz="1650" spc="30" dirty="0">
                <a:latin typeface="Symbol"/>
                <a:cs typeface="Symbol"/>
              </a:rPr>
              <a:t></a:t>
            </a:r>
            <a:r>
              <a:rPr sz="1650" spc="-100" dirty="0">
                <a:latin typeface="Times New Roman"/>
                <a:cs typeface="Times New Roman"/>
              </a:rPr>
              <a:t> </a:t>
            </a:r>
            <a:r>
              <a:rPr sz="1650" i="1" spc="35" dirty="0">
                <a:latin typeface="Times New Roman"/>
                <a:cs typeface="Times New Roman"/>
              </a:rPr>
              <a:t>C	</a:t>
            </a:r>
            <a:r>
              <a:rPr sz="1650" i="1" spc="25" dirty="0">
                <a:latin typeface="Times New Roman"/>
                <a:cs typeface="Times New Roman"/>
              </a:rPr>
              <a:t>d</a:t>
            </a:r>
            <a:r>
              <a:rPr sz="1650" i="1" spc="-65" dirty="0">
                <a:latin typeface="Times New Roman"/>
                <a:cs typeface="Times New Roman"/>
              </a:rPr>
              <a:t> </a:t>
            </a:r>
            <a:r>
              <a:rPr sz="1650" spc="30" dirty="0">
                <a:latin typeface="Symbol"/>
                <a:cs typeface="Symbol"/>
              </a:rPr>
              <a:t>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381912" y="5662611"/>
            <a:ext cx="303530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spcBef>
                <a:spcPts val="125"/>
              </a:spcBef>
            </a:pPr>
            <a:r>
              <a:rPr sz="950" i="1" spc="-10" dirty="0">
                <a:latin typeface="Times New Roman"/>
                <a:cs typeface="Times New Roman"/>
              </a:rPr>
              <a:t>c</a:t>
            </a:r>
            <a:r>
              <a:rPr sz="950" i="1" spc="25" dirty="0">
                <a:latin typeface="Times New Roman"/>
                <a:cs typeface="Times New Roman"/>
              </a:rPr>
              <a:t>w</a:t>
            </a:r>
            <a:r>
              <a:rPr sz="950" i="1" spc="-90" dirty="0">
                <a:latin typeface="Times New Roman"/>
                <a:cs typeface="Times New Roman"/>
              </a:rPr>
              <a:t> </a:t>
            </a:r>
            <a:r>
              <a:rPr sz="2475" spc="30" baseline="10101" dirty="0">
                <a:latin typeface="Symbol"/>
                <a:cs typeface="Symbol"/>
              </a:rPr>
              <a:t></a:t>
            </a:r>
            <a:endParaRPr sz="2475" baseline="10101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875024" y="5591571"/>
            <a:ext cx="48260" cy="16222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950" i="1" spc="10" dirty="0">
                <a:latin typeface="Times New Roman"/>
                <a:cs typeface="Times New Roman"/>
              </a:rPr>
              <a:t>f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148675" y="5662611"/>
            <a:ext cx="286385" cy="26994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spcBef>
                <a:spcPts val="125"/>
              </a:spcBef>
            </a:pPr>
            <a:r>
              <a:rPr sz="950" i="1" dirty="0">
                <a:latin typeface="Times New Roman"/>
                <a:cs typeface="Times New Roman"/>
              </a:rPr>
              <a:t>cf</a:t>
            </a:r>
            <a:r>
              <a:rPr sz="950" i="1" spc="110" dirty="0">
                <a:latin typeface="Times New Roman"/>
                <a:cs typeface="Times New Roman"/>
              </a:rPr>
              <a:t> </a:t>
            </a:r>
            <a:r>
              <a:rPr sz="2475" spc="30" baseline="16835" dirty="0">
                <a:latin typeface="Symbol"/>
                <a:cs typeface="Symbol"/>
              </a:rPr>
              <a:t></a:t>
            </a:r>
            <a:endParaRPr sz="2475" baseline="16835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735813" y="5751652"/>
            <a:ext cx="76200" cy="16222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950" i="1" spc="20" dirty="0">
                <a:latin typeface="Times New Roman"/>
                <a:cs typeface="Times New Roman"/>
              </a:rPr>
              <a:t>n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493007" y="5440679"/>
            <a:ext cx="2772410" cy="683260"/>
          </a:xfrm>
          <a:custGeom>
            <a:avLst/>
            <a:gdLst/>
            <a:ahLst/>
            <a:cxnLst/>
            <a:rect l="l" t="t" r="r" b="b"/>
            <a:pathLst>
              <a:path w="2772410" h="683260">
                <a:moveTo>
                  <a:pt x="0" y="682752"/>
                </a:moveTo>
                <a:lnTo>
                  <a:pt x="2772156" y="682752"/>
                </a:lnTo>
                <a:lnTo>
                  <a:pt x="2772156" y="0"/>
                </a:lnTo>
                <a:lnTo>
                  <a:pt x="0" y="0"/>
                </a:lnTo>
                <a:lnTo>
                  <a:pt x="0" y="682752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65870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524463"/>
            <a:ext cx="7792720" cy="1610360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12700" algn="just">
              <a:spcBef>
                <a:spcPts val="985"/>
              </a:spcBef>
            </a:pPr>
            <a:r>
              <a:rPr sz="3200" spc="-5" dirty="0">
                <a:latin typeface="Calibri"/>
                <a:cs typeface="Calibri"/>
              </a:rPr>
              <a:t>Analisis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dan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Desain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Balok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</a:t>
            </a:r>
            <a:endParaRPr sz="3200">
              <a:latin typeface="Calibri"/>
              <a:cs typeface="Calibri"/>
            </a:endParaRPr>
          </a:p>
          <a:p>
            <a:pPr marL="12700" marR="5080" algn="just">
              <a:spcBef>
                <a:spcPts val="550"/>
              </a:spcBef>
            </a:pPr>
            <a:r>
              <a:rPr sz="2000" spc="-5" dirty="0">
                <a:latin typeface="Calibri"/>
                <a:cs typeface="Calibri"/>
              </a:rPr>
              <a:t>Sesuai ACI </a:t>
            </a:r>
            <a:r>
              <a:rPr sz="2000" spc="5" dirty="0">
                <a:latin typeface="Calibri"/>
                <a:cs typeface="Calibri"/>
              </a:rPr>
              <a:t>318M-11 </a:t>
            </a:r>
            <a:r>
              <a:rPr sz="2000" spc="-5" dirty="0">
                <a:latin typeface="Calibri"/>
                <a:cs typeface="Calibri"/>
              </a:rPr>
              <a:t>pasal </a:t>
            </a:r>
            <a:r>
              <a:rPr sz="2000" dirty="0">
                <a:latin typeface="Calibri"/>
                <a:cs typeface="Calibri"/>
              </a:rPr>
              <a:t>10.5.2 </a:t>
            </a:r>
            <a:r>
              <a:rPr sz="2000" spc="-5" dirty="0">
                <a:latin typeface="Calibri"/>
                <a:cs typeface="Calibri"/>
              </a:rPr>
              <a:t>disebutkan </a:t>
            </a:r>
            <a:r>
              <a:rPr sz="2000" spc="-10" dirty="0">
                <a:latin typeface="Calibri"/>
                <a:cs typeface="Calibri"/>
              </a:rPr>
              <a:t>bahwa </a:t>
            </a:r>
            <a:r>
              <a:rPr sz="2000" dirty="0">
                <a:latin typeface="Calibri"/>
                <a:cs typeface="Calibri"/>
              </a:rPr>
              <a:t>luas </a:t>
            </a:r>
            <a:r>
              <a:rPr sz="2000" spc="-5" dirty="0">
                <a:latin typeface="Calibri"/>
                <a:cs typeface="Calibri"/>
              </a:rPr>
              <a:t>tulangan minimum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 balok penampang </a:t>
            </a:r>
            <a:r>
              <a:rPr sz="2000" dirty="0">
                <a:latin typeface="Calibri"/>
                <a:cs typeface="Calibri"/>
              </a:rPr>
              <a:t>T </a:t>
            </a:r>
            <a:r>
              <a:rPr sz="2000" spc="-15" dirty="0">
                <a:latin typeface="Calibri"/>
                <a:cs typeface="Calibri"/>
              </a:rPr>
              <a:t>atau </a:t>
            </a:r>
            <a:r>
              <a:rPr sz="2000" dirty="0">
                <a:latin typeface="Calibri"/>
                <a:cs typeface="Calibri"/>
              </a:rPr>
              <a:t>L, </a:t>
            </a:r>
            <a:r>
              <a:rPr sz="2000" spc="-5" dirty="0">
                <a:latin typeface="Calibri"/>
                <a:cs typeface="Calibri"/>
              </a:rPr>
              <a:t>tidak </a:t>
            </a:r>
            <a:r>
              <a:rPr sz="2000" spc="-10" dirty="0">
                <a:latin typeface="Calibri"/>
                <a:cs typeface="Calibri"/>
              </a:rPr>
              <a:t>kurang </a:t>
            </a:r>
            <a:r>
              <a:rPr sz="2000" spc="-5" dirty="0">
                <a:latin typeface="Calibri"/>
                <a:cs typeface="Calibri"/>
              </a:rPr>
              <a:t>dari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20" dirty="0">
                <a:latin typeface="Calibri"/>
                <a:cs typeface="Calibri"/>
              </a:rPr>
              <a:t>disyaratkan </a:t>
            </a:r>
            <a:r>
              <a:rPr sz="2000" spc="-5" dirty="0">
                <a:latin typeface="Calibri"/>
                <a:cs typeface="Calibri"/>
              </a:rPr>
              <a:t>dalam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persamaan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17141" y="4267022"/>
            <a:ext cx="744156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0" indent="-342900">
              <a:spcBef>
                <a:spcPts val="105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000" spc="-15" dirty="0">
                <a:latin typeface="Calibri"/>
                <a:cs typeface="Calibri"/>
              </a:rPr>
              <a:t>Hanya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saja</a:t>
            </a:r>
            <a:r>
              <a:rPr sz="2000" dirty="0">
                <a:latin typeface="Calibri"/>
                <a:cs typeface="Calibri"/>
              </a:rPr>
              <a:t> nilai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i="1" spc="5" dirty="0">
                <a:latin typeface="Calibri"/>
                <a:cs typeface="Calibri"/>
              </a:rPr>
              <a:t>b</a:t>
            </a:r>
            <a:r>
              <a:rPr sz="1950" i="1" spc="7" baseline="-21367" dirty="0">
                <a:latin typeface="Calibri"/>
                <a:cs typeface="Calibri"/>
              </a:rPr>
              <a:t>w</a:t>
            </a:r>
            <a:r>
              <a:rPr sz="1950" i="1" spc="217" baseline="-21367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diganti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2</a:t>
            </a:r>
            <a:r>
              <a:rPr sz="2000" i="1" spc="5" dirty="0">
                <a:latin typeface="Calibri"/>
                <a:cs typeface="Calibri"/>
              </a:rPr>
              <a:t>b</a:t>
            </a:r>
            <a:r>
              <a:rPr sz="1950" i="1" spc="7" baseline="-21367" dirty="0">
                <a:latin typeface="Calibri"/>
                <a:cs typeface="Calibri"/>
              </a:rPr>
              <a:t>w</a:t>
            </a:r>
            <a:r>
              <a:rPr sz="1950" i="1" spc="209" baseline="-21367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atau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i="1" spc="5" dirty="0">
                <a:latin typeface="Calibri"/>
                <a:cs typeface="Calibri"/>
              </a:rPr>
              <a:t>b</a:t>
            </a:r>
            <a:r>
              <a:rPr sz="1950" i="1" spc="7" baseline="-21367" dirty="0">
                <a:latin typeface="Calibri"/>
                <a:cs typeface="Calibri"/>
              </a:rPr>
              <a:t>e</a:t>
            </a:r>
            <a:r>
              <a:rPr sz="2000" spc="5" dirty="0">
                <a:latin typeface="Calibri"/>
                <a:cs typeface="Calibri"/>
              </a:rPr>
              <a:t>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diambil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terkecil.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144011" y="3285745"/>
            <a:ext cx="2382520" cy="649605"/>
            <a:chOff x="1620011" y="3285744"/>
            <a:chExt cx="2382520" cy="649605"/>
          </a:xfrm>
        </p:grpSpPr>
        <p:sp>
          <p:nvSpPr>
            <p:cNvPr id="6" name="object 6"/>
            <p:cNvSpPr/>
            <p:nvPr/>
          </p:nvSpPr>
          <p:spPr>
            <a:xfrm>
              <a:off x="1620011" y="3285744"/>
              <a:ext cx="2382520" cy="649605"/>
            </a:xfrm>
            <a:custGeom>
              <a:avLst/>
              <a:gdLst/>
              <a:ahLst/>
              <a:cxnLst/>
              <a:rect l="l" t="t" r="r" b="b"/>
              <a:pathLst>
                <a:path w="2382520" h="649604">
                  <a:moveTo>
                    <a:pt x="2382012" y="0"/>
                  </a:moveTo>
                  <a:lnTo>
                    <a:pt x="0" y="0"/>
                  </a:lnTo>
                  <a:lnTo>
                    <a:pt x="0" y="649223"/>
                  </a:lnTo>
                  <a:lnTo>
                    <a:pt x="2382012" y="649223"/>
                  </a:lnTo>
                  <a:lnTo>
                    <a:pt x="2382012" y="0"/>
                  </a:lnTo>
                  <a:close/>
                </a:path>
              </a:pathLst>
            </a:custGeom>
            <a:solidFill>
              <a:srgbClr val="92C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310271" y="3492490"/>
              <a:ext cx="24130" cy="14604"/>
            </a:xfrm>
            <a:custGeom>
              <a:avLst/>
              <a:gdLst/>
              <a:ahLst/>
              <a:cxnLst/>
              <a:rect l="l" t="t" r="r" b="b"/>
              <a:pathLst>
                <a:path w="24130" h="14604">
                  <a:moveTo>
                    <a:pt x="0" y="14480"/>
                  </a:moveTo>
                  <a:lnTo>
                    <a:pt x="23985" y="0"/>
                  </a:lnTo>
                </a:path>
              </a:pathLst>
            </a:custGeom>
            <a:ln w="95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334256" y="3497465"/>
              <a:ext cx="33655" cy="84455"/>
            </a:xfrm>
            <a:custGeom>
              <a:avLst/>
              <a:gdLst/>
              <a:ahLst/>
              <a:cxnLst/>
              <a:rect l="l" t="t" r="r" b="b"/>
              <a:pathLst>
                <a:path w="33655" h="84454">
                  <a:moveTo>
                    <a:pt x="0" y="0"/>
                  </a:moveTo>
                  <a:lnTo>
                    <a:pt x="33202" y="84151"/>
                  </a:lnTo>
                </a:path>
              </a:pathLst>
            </a:custGeom>
            <a:ln w="188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86757" y="3333246"/>
              <a:ext cx="1235710" cy="286385"/>
            </a:xfrm>
            <a:custGeom>
              <a:avLst/>
              <a:gdLst/>
              <a:ahLst/>
              <a:cxnLst/>
              <a:rect l="l" t="t" r="r" b="b"/>
              <a:pathLst>
                <a:path w="1235710" h="286385">
                  <a:moveTo>
                    <a:pt x="85763" y="248370"/>
                  </a:moveTo>
                  <a:lnTo>
                    <a:pt x="133262" y="0"/>
                  </a:lnTo>
                </a:path>
                <a:path w="1235710" h="286385">
                  <a:moveTo>
                    <a:pt x="133262" y="0"/>
                  </a:moveTo>
                  <a:lnTo>
                    <a:pt x="343977" y="0"/>
                  </a:lnTo>
                </a:path>
                <a:path w="1235710" h="286385">
                  <a:moveTo>
                    <a:pt x="0" y="286371"/>
                  </a:moveTo>
                  <a:lnTo>
                    <a:pt x="362882" y="286371"/>
                  </a:lnTo>
                </a:path>
                <a:path w="1235710" h="286385">
                  <a:moveTo>
                    <a:pt x="1004264" y="286371"/>
                  </a:moveTo>
                  <a:lnTo>
                    <a:pt x="1235679" y="286371"/>
                  </a:lnTo>
                </a:path>
              </a:pathLst>
            </a:custGeom>
            <a:ln w="96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867129" y="3613822"/>
            <a:ext cx="67310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500" i="1" spc="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67310" y="3568691"/>
            <a:ext cx="10350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050" i="1" spc="10" dirty="0">
                <a:latin typeface="Times New Roman"/>
                <a:cs typeface="Times New Roman"/>
              </a:rPr>
              <a:t>w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47358" y="3718892"/>
            <a:ext cx="7366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050" i="1" spc="5" dirty="0">
                <a:latin typeface="Times New Roman"/>
                <a:cs typeface="Times New Roman"/>
              </a:rPr>
              <a:t>y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94457" y="3568691"/>
            <a:ext cx="10350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050" i="1" spc="10" dirty="0">
                <a:latin typeface="Times New Roman"/>
                <a:cs typeface="Times New Roman"/>
              </a:rPr>
              <a:t>w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57904" y="3718892"/>
            <a:ext cx="7366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050" i="1" spc="5" dirty="0">
                <a:latin typeface="Times New Roman"/>
                <a:cs typeface="Times New Roman"/>
              </a:rPr>
              <a:t>y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66572" y="3318393"/>
            <a:ext cx="369570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spcBef>
                <a:spcPts val="105"/>
              </a:spcBef>
            </a:pPr>
            <a:r>
              <a:rPr sz="1500" i="1" spc="-35" dirty="0">
                <a:latin typeface="Times New Roman"/>
                <a:cs typeface="Times New Roman"/>
              </a:rPr>
              <a:t>f</a:t>
            </a:r>
            <a:r>
              <a:rPr sz="1575" i="1" spc="-52" baseline="-21164" dirty="0">
                <a:latin typeface="Times New Roman"/>
                <a:cs typeface="Times New Roman"/>
              </a:rPr>
              <a:t>c</a:t>
            </a:r>
            <a:r>
              <a:rPr sz="2250" spc="-52" baseline="3703" dirty="0">
                <a:latin typeface="Symbol"/>
                <a:cs typeface="Symbol"/>
              </a:rPr>
              <a:t></a:t>
            </a:r>
            <a:r>
              <a:rPr sz="2250" spc="75" baseline="3703" dirty="0">
                <a:latin typeface="Times New Roman"/>
                <a:cs typeface="Times New Roman"/>
              </a:rPr>
              <a:t> </a:t>
            </a:r>
            <a:r>
              <a:rPr sz="2250" i="1" spc="22" baseline="-42592" dirty="0">
                <a:latin typeface="Times New Roman"/>
                <a:cs typeface="Times New Roman"/>
              </a:rPr>
              <a:t>b</a:t>
            </a:r>
            <a:endParaRPr sz="2250" baseline="-42592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02773" y="3463620"/>
            <a:ext cx="1106805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spcBef>
                <a:spcPts val="105"/>
              </a:spcBef>
              <a:tabLst>
                <a:tab pos="897890" algn="l"/>
              </a:tabLst>
            </a:pPr>
            <a:r>
              <a:rPr sz="1500" spc="5" dirty="0">
                <a:latin typeface="Symbol"/>
                <a:cs typeface="Symbol"/>
              </a:rPr>
              <a:t></a:t>
            </a:r>
            <a:r>
              <a:rPr sz="1500" spc="-185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d</a:t>
            </a:r>
            <a:r>
              <a:rPr sz="1500" i="1" spc="105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Symbol"/>
                <a:cs typeface="Symbol"/>
              </a:rPr>
              <a:t>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2250" spc="-209" baseline="35185" dirty="0">
                <a:latin typeface="Times New Roman"/>
                <a:cs typeface="Times New Roman"/>
              </a:rPr>
              <a:t>1</a:t>
            </a:r>
            <a:r>
              <a:rPr sz="2250" spc="22" baseline="35185" dirty="0">
                <a:latin typeface="Times New Roman"/>
                <a:cs typeface="Times New Roman"/>
              </a:rPr>
              <a:t>,4</a:t>
            </a:r>
            <a:r>
              <a:rPr sz="2250" spc="-135" baseline="35185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b</a:t>
            </a:r>
            <a:r>
              <a:rPr sz="1500" i="1" dirty="0">
                <a:latin typeface="Times New Roman"/>
                <a:cs typeface="Times New Roman"/>
              </a:rPr>
              <a:t>	</a:t>
            </a:r>
            <a:r>
              <a:rPr sz="1500" spc="5" dirty="0">
                <a:latin typeface="Symbol"/>
                <a:cs typeface="Symbol"/>
              </a:rPr>
              <a:t></a:t>
            </a:r>
            <a:r>
              <a:rPr sz="1500" spc="-185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d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43488" y="3613822"/>
            <a:ext cx="201295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500" spc="15" dirty="0">
                <a:latin typeface="Times New Roman"/>
                <a:cs typeface="Times New Roman"/>
              </a:rPr>
              <a:t>4</a:t>
            </a:r>
            <a:r>
              <a:rPr sz="1500" spc="-85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68872" y="3511126"/>
            <a:ext cx="631190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spcBef>
                <a:spcPts val="105"/>
              </a:spcBef>
            </a:pPr>
            <a:r>
              <a:rPr sz="2250" i="1" spc="-97" baseline="12962" dirty="0">
                <a:latin typeface="Times New Roman"/>
                <a:cs typeface="Times New Roman"/>
              </a:rPr>
              <a:t>A</a:t>
            </a:r>
            <a:r>
              <a:rPr sz="1050" i="1" spc="5" dirty="0">
                <a:latin typeface="Times New Roman"/>
                <a:cs typeface="Times New Roman"/>
              </a:rPr>
              <a:t>s</a:t>
            </a:r>
            <a:r>
              <a:rPr sz="1050" i="1" spc="-130" dirty="0">
                <a:latin typeface="Times New Roman"/>
                <a:cs typeface="Times New Roman"/>
              </a:rPr>
              <a:t> </a:t>
            </a:r>
            <a:r>
              <a:rPr sz="1050" spc="-70" dirty="0">
                <a:latin typeface="Times New Roman"/>
                <a:cs typeface="Times New Roman"/>
              </a:rPr>
              <a:t>m</a:t>
            </a:r>
            <a:r>
              <a:rPr sz="1050" spc="5" dirty="0">
                <a:latin typeface="Times New Roman"/>
                <a:cs typeface="Times New Roman"/>
              </a:rPr>
              <a:t>in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105" dirty="0">
                <a:latin typeface="Times New Roman"/>
                <a:cs typeface="Times New Roman"/>
              </a:rPr>
              <a:t> </a:t>
            </a:r>
            <a:r>
              <a:rPr sz="2250" spc="22" baseline="12962" dirty="0">
                <a:latin typeface="Symbol"/>
                <a:cs typeface="Symbol"/>
              </a:rPr>
              <a:t></a:t>
            </a:r>
            <a:endParaRPr sz="2250" baseline="12962">
              <a:latin typeface="Symbol"/>
              <a:cs typeface="Symbo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139439" y="3281172"/>
            <a:ext cx="2391410" cy="658495"/>
          </a:xfrm>
          <a:custGeom>
            <a:avLst/>
            <a:gdLst/>
            <a:ahLst/>
            <a:cxnLst/>
            <a:rect l="l" t="t" r="r" b="b"/>
            <a:pathLst>
              <a:path w="2391410" h="658495">
                <a:moveTo>
                  <a:pt x="0" y="658367"/>
                </a:moveTo>
                <a:lnTo>
                  <a:pt x="2391156" y="658367"/>
                </a:lnTo>
                <a:lnTo>
                  <a:pt x="2391156" y="0"/>
                </a:lnTo>
                <a:lnTo>
                  <a:pt x="0" y="0"/>
                </a:lnTo>
                <a:lnTo>
                  <a:pt x="0" y="658367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66666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17141" y="1524464"/>
            <a:ext cx="7802245" cy="1608455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38100">
              <a:spcBef>
                <a:spcPts val="985"/>
              </a:spcBef>
            </a:pPr>
            <a:r>
              <a:rPr sz="3200" spc="-5" dirty="0">
                <a:latin typeface="Calibri"/>
                <a:cs typeface="Calibri"/>
              </a:rPr>
              <a:t>Analisis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dan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Desain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Balok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</a:t>
            </a:r>
            <a:endParaRPr sz="3200">
              <a:latin typeface="Calibri"/>
              <a:cs typeface="Calibri"/>
            </a:endParaRPr>
          </a:p>
          <a:p>
            <a:pPr marL="38100">
              <a:spcBef>
                <a:spcPts val="550"/>
              </a:spcBef>
            </a:pPr>
            <a:r>
              <a:rPr sz="2000" b="1" spc="-10" dirty="0">
                <a:latin typeface="Calibri"/>
                <a:cs typeface="Calibri"/>
              </a:rPr>
              <a:t>Contoh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5.1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38100" marR="30480">
              <a:lnSpc>
                <a:spcPct val="101099"/>
              </a:lnSpc>
              <a:spcBef>
                <a:spcPts val="420"/>
              </a:spcBef>
            </a:pPr>
            <a:r>
              <a:rPr spc="-5" dirty="0">
                <a:latin typeface="Calibri"/>
                <a:cs typeface="Calibri"/>
              </a:rPr>
              <a:t>Suatu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konstruksi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pelat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lantai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denah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strukturnya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ditunjukkan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dalam</a:t>
            </a:r>
            <a:r>
              <a:rPr spc="55"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Gambar.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Hitunglah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besarnya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kuat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momen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rencana,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Symbol"/>
                <a:cs typeface="Symbol"/>
              </a:rPr>
              <a:t></a:t>
            </a:r>
            <a:r>
              <a:rPr spc="-10" dirty="0">
                <a:latin typeface="Calibri"/>
                <a:cs typeface="Calibri"/>
              </a:rPr>
              <a:t>M</a:t>
            </a:r>
            <a:r>
              <a:rPr spc="-15" baseline="-20833" dirty="0">
                <a:latin typeface="Calibri"/>
                <a:cs typeface="Calibri"/>
              </a:rPr>
              <a:t>n</a:t>
            </a:r>
            <a:r>
              <a:rPr spc="-10" dirty="0">
                <a:latin typeface="Calibri"/>
                <a:cs typeface="Calibri"/>
              </a:rPr>
              <a:t>,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balok</a:t>
            </a:r>
            <a:r>
              <a:rPr dirty="0">
                <a:latin typeface="Calibri"/>
                <a:cs typeface="Calibri"/>
              </a:rPr>
              <a:t> anak </a:t>
            </a:r>
            <a:r>
              <a:rPr spc="-5" dirty="0">
                <a:latin typeface="Calibri"/>
                <a:cs typeface="Calibri"/>
              </a:rPr>
              <a:t>pada </a:t>
            </a:r>
            <a:r>
              <a:rPr spc="-10" dirty="0">
                <a:latin typeface="Calibri"/>
                <a:cs typeface="Calibri"/>
              </a:rPr>
              <a:t>potongan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10" dirty="0">
                <a:latin typeface="Calibri"/>
                <a:cs typeface="Calibri"/>
              </a:rPr>
              <a:t>A-A</a:t>
            </a:r>
            <a:endParaRPr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85482" y="3237103"/>
            <a:ext cx="12611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178560" algn="l"/>
              </a:tabLst>
            </a:pPr>
            <a:r>
              <a:rPr sz="1200" dirty="0">
                <a:latin typeface="Calibri"/>
                <a:cs typeface="Calibri"/>
              </a:rPr>
              <a:t>c	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17141" y="3103830"/>
            <a:ext cx="749045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dan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B-B.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Anggap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balok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sebagai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balok </a:t>
            </a:r>
            <a:r>
              <a:rPr spc="-95" dirty="0">
                <a:latin typeface="Calibri"/>
                <a:cs typeface="Calibri"/>
              </a:rPr>
              <a:t>T.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Gunakan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nilai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baseline="25462" dirty="0">
                <a:latin typeface="Calibri"/>
                <a:cs typeface="Calibri"/>
              </a:rPr>
              <a:t>/</a:t>
            </a:r>
            <a:r>
              <a:rPr spc="562" baseline="25462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25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MPa,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</a:t>
            </a:r>
            <a:r>
              <a:rPr spc="56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 400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MPa</a:t>
            </a:r>
            <a:endParaRPr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20070" y="3664750"/>
            <a:ext cx="5917763" cy="295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290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258213" y="2344529"/>
            <a:ext cx="121920" cy="0"/>
          </a:xfrm>
          <a:custGeom>
            <a:avLst/>
            <a:gdLst/>
            <a:ahLst/>
            <a:cxnLst/>
            <a:rect l="l" t="t" r="r" b="b"/>
            <a:pathLst>
              <a:path w="121919">
                <a:moveTo>
                  <a:pt x="0" y="0"/>
                </a:moveTo>
                <a:lnTo>
                  <a:pt x="121307" y="0"/>
                </a:lnTo>
              </a:path>
            </a:pathLst>
          </a:custGeom>
          <a:ln w="92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99057" y="2344529"/>
            <a:ext cx="403860" cy="0"/>
          </a:xfrm>
          <a:custGeom>
            <a:avLst/>
            <a:gdLst/>
            <a:ahLst/>
            <a:cxnLst/>
            <a:rect l="l" t="t" r="r" b="b"/>
            <a:pathLst>
              <a:path w="403860">
                <a:moveTo>
                  <a:pt x="0" y="0"/>
                </a:moveTo>
                <a:lnTo>
                  <a:pt x="403301" y="0"/>
                </a:lnTo>
              </a:path>
            </a:pathLst>
          </a:custGeom>
          <a:ln w="92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68197" y="2413854"/>
            <a:ext cx="104775" cy="9525"/>
          </a:xfrm>
          <a:custGeom>
            <a:avLst/>
            <a:gdLst/>
            <a:ahLst/>
            <a:cxnLst/>
            <a:rect l="l" t="t" r="r" b="b"/>
            <a:pathLst>
              <a:path w="104775" h="9525">
                <a:moveTo>
                  <a:pt x="104670" y="0"/>
                </a:moveTo>
                <a:lnTo>
                  <a:pt x="0" y="0"/>
                </a:lnTo>
                <a:lnTo>
                  <a:pt x="0" y="8903"/>
                </a:lnTo>
                <a:lnTo>
                  <a:pt x="104670" y="8903"/>
                </a:lnTo>
                <a:lnTo>
                  <a:pt x="10467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372150" y="1741858"/>
            <a:ext cx="6628130" cy="11607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spcBef>
                <a:spcPts val="105"/>
              </a:spcBef>
              <a:tabLst>
                <a:tab pos="358775" algn="l"/>
              </a:tabLst>
            </a:pPr>
            <a:r>
              <a:rPr sz="1450" dirty="0">
                <a:latin typeface="Times New Roman"/>
                <a:cs typeface="Times New Roman"/>
              </a:rPr>
              <a:t>1.	Menghitung lebar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efektif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bagian sayap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balok,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dengan</a:t>
            </a:r>
            <a:r>
              <a:rPr sz="1450" spc="6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mengambil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nilai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terkecil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dari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:</a:t>
            </a:r>
            <a:endParaRPr sz="1450">
              <a:latin typeface="Times New Roman"/>
              <a:cs typeface="Times New Roman"/>
            </a:endParaRPr>
          </a:p>
          <a:p>
            <a:pPr>
              <a:spcBef>
                <a:spcPts val="55"/>
              </a:spcBef>
            </a:pPr>
            <a:endParaRPr sz="1550">
              <a:latin typeface="Times New Roman"/>
              <a:cs typeface="Times New Roman"/>
            </a:endParaRPr>
          </a:p>
          <a:p>
            <a:pPr marL="1027430">
              <a:lnSpc>
                <a:spcPts val="1440"/>
              </a:lnSpc>
              <a:tabLst>
                <a:tab pos="1695450" algn="l"/>
              </a:tabLst>
            </a:pPr>
            <a:r>
              <a:rPr sz="1450" i="1" dirty="0">
                <a:latin typeface="Times New Roman"/>
                <a:cs typeface="Times New Roman"/>
              </a:rPr>
              <a:t>b</a:t>
            </a:r>
            <a:r>
              <a:rPr sz="1425" i="1" baseline="-8771" dirty="0">
                <a:latin typeface="Times New Roman"/>
                <a:cs typeface="Times New Roman"/>
              </a:rPr>
              <a:t>e	</a:t>
            </a:r>
            <a:r>
              <a:rPr sz="1450" dirty="0">
                <a:latin typeface="Times New Roman"/>
                <a:cs typeface="Times New Roman"/>
              </a:rPr>
              <a:t>&lt;</a:t>
            </a:r>
            <a:r>
              <a:rPr sz="1450" spc="160" dirty="0">
                <a:latin typeface="Times New Roman"/>
                <a:cs typeface="Times New Roman"/>
              </a:rPr>
              <a:t> </a:t>
            </a:r>
            <a:r>
              <a:rPr sz="2175" i="1" spc="22" baseline="36398" dirty="0">
                <a:latin typeface="Times New Roman"/>
                <a:cs typeface="Times New Roman"/>
              </a:rPr>
              <a:t>l </a:t>
            </a:r>
            <a:r>
              <a:rPr sz="2175" i="1" spc="30" baseline="36398" dirty="0">
                <a:latin typeface="Times New Roman"/>
                <a:cs typeface="Times New Roman"/>
              </a:rPr>
              <a:t> </a:t>
            </a:r>
            <a:r>
              <a:rPr sz="1450" spc="35" dirty="0">
                <a:latin typeface="Symbol"/>
                <a:cs typeface="Symbol"/>
              </a:rPr>
              <a:t></a:t>
            </a:r>
            <a:r>
              <a:rPr sz="1450" spc="155" dirty="0">
                <a:latin typeface="Times New Roman"/>
                <a:cs typeface="Times New Roman"/>
              </a:rPr>
              <a:t> </a:t>
            </a:r>
            <a:r>
              <a:rPr sz="2175" spc="30" baseline="36398" dirty="0">
                <a:latin typeface="Times New Roman"/>
                <a:cs typeface="Times New Roman"/>
              </a:rPr>
              <a:t>7000</a:t>
            </a:r>
            <a:r>
              <a:rPr sz="2175" spc="165" baseline="36398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 1.750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mm</a:t>
            </a:r>
            <a:endParaRPr sz="1450">
              <a:latin typeface="Times New Roman"/>
              <a:cs typeface="Times New Roman"/>
            </a:endParaRPr>
          </a:p>
          <a:p>
            <a:pPr marL="1901825">
              <a:lnSpc>
                <a:spcPts val="1440"/>
              </a:lnSpc>
              <a:tabLst>
                <a:tab pos="2383155" algn="l"/>
              </a:tabLst>
            </a:pPr>
            <a:r>
              <a:rPr sz="1450" spc="30" dirty="0">
                <a:latin typeface="Times New Roman"/>
                <a:cs typeface="Times New Roman"/>
              </a:rPr>
              <a:t>4	4</a:t>
            </a:r>
            <a:endParaRPr sz="1450">
              <a:latin typeface="Times New Roman"/>
              <a:cs typeface="Times New Roman"/>
            </a:endParaRPr>
          </a:p>
          <a:p>
            <a:pPr marL="1027430">
              <a:spcBef>
                <a:spcPts val="730"/>
              </a:spcBef>
              <a:tabLst>
                <a:tab pos="1695450" algn="l"/>
              </a:tabLst>
            </a:pPr>
            <a:r>
              <a:rPr sz="1450" i="1" dirty="0">
                <a:latin typeface="Times New Roman"/>
                <a:cs typeface="Times New Roman"/>
              </a:rPr>
              <a:t>b</a:t>
            </a:r>
            <a:r>
              <a:rPr sz="1425" i="1" baseline="-8771" dirty="0">
                <a:latin typeface="Times New Roman"/>
                <a:cs typeface="Times New Roman"/>
              </a:rPr>
              <a:t>e	</a:t>
            </a:r>
            <a:r>
              <a:rPr sz="14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&lt;</a:t>
            </a:r>
            <a:r>
              <a:rPr sz="1450" dirty="0">
                <a:latin typeface="Times New Roman"/>
                <a:cs typeface="Times New Roman"/>
              </a:rPr>
              <a:t> </a:t>
            </a:r>
            <a:r>
              <a:rPr sz="1450" i="1" spc="10" dirty="0">
                <a:latin typeface="Times New Roman"/>
                <a:cs typeface="Times New Roman"/>
              </a:rPr>
              <a:t>b</a:t>
            </a:r>
            <a:r>
              <a:rPr sz="1425" i="1" spc="15" baseline="-8771" dirty="0">
                <a:latin typeface="Times New Roman"/>
                <a:cs typeface="Times New Roman"/>
              </a:rPr>
              <a:t>w</a:t>
            </a:r>
            <a:r>
              <a:rPr sz="1425" i="1" spc="142" baseline="-8771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+ 2(8</a:t>
            </a:r>
            <a:r>
              <a:rPr sz="1450" i="1" dirty="0">
                <a:latin typeface="Times New Roman"/>
                <a:cs typeface="Times New Roman"/>
              </a:rPr>
              <a:t>h</a:t>
            </a:r>
            <a:r>
              <a:rPr sz="1425" i="1" baseline="-8771" dirty="0">
                <a:latin typeface="Times New Roman"/>
                <a:cs typeface="Times New Roman"/>
              </a:rPr>
              <a:t>f</a:t>
            </a:r>
            <a:r>
              <a:rPr sz="1450" dirty="0">
                <a:latin typeface="Times New Roman"/>
                <a:cs typeface="Times New Roman"/>
              </a:rPr>
              <a:t>)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300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+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16(120)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2.220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mm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80997" y="3221155"/>
            <a:ext cx="927735" cy="15837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833755" algn="l"/>
              </a:tabLst>
            </a:pPr>
            <a:r>
              <a:rPr sz="950" i="1" spc="-5" dirty="0">
                <a:latin typeface="Times New Roman"/>
                <a:cs typeface="Times New Roman"/>
              </a:rPr>
              <a:t>e	w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805439" y="3291692"/>
            <a:ext cx="758190" cy="0"/>
          </a:xfrm>
          <a:custGeom>
            <a:avLst/>
            <a:gdLst/>
            <a:ahLst/>
            <a:cxnLst/>
            <a:rect l="l" t="t" r="r" b="b"/>
            <a:pathLst>
              <a:path w="758189">
                <a:moveTo>
                  <a:pt x="0" y="0"/>
                </a:moveTo>
                <a:lnTo>
                  <a:pt x="757702" y="0"/>
                </a:lnTo>
              </a:path>
            </a:pathLst>
          </a:custGeom>
          <a:ln w="91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387462" y="3144595"/>
            <a:ext cx="1407795" cy="23660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680085" algn="l"/>
              </a:tabLst>
            </a:pPr>
            <a:r>
              <a:rPr sz="2175" i="1" baseline="1915" dirty="0">
                <a:latin typeface="Times New Roman"/>
                <a:cs typeface="Times New Roman"/>
              </a:rPr>
              <a:t>b	</a:t>
            </a:r>
            <a:r>
              <a:rPr sz="2175" u="sng" baseline="19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&lt;</a:t>
            </a:r>
            <a:r>
              <a:rPr sz="2175" spc="7" baseline="1915" dirty="0">
                <a:latin typeface="Times New Roman"/>
                <a:cs typeface="Times New Roman"/>
              </a:rPr>
              <a:t> </a:t>
            </a:r>
            <a:r>
              <a:rPr sz="2175" i="1" baseline="1915" dirty="0">
                <a:latin typeface="Times New Roman"/>
                <a:cs typeface="Times New Roman"/>
              </a:rPr>
              <a:t>b  </a:t>
            </a:r>
            <a:r>
              <a:rPr sz="2175" i="1" spc="-150" baseline="1915" dirty="0">
                <a:latin typeface="Times New Roman"/>
                <a:cs typeface="Times New Roman"/>
              </a:rPr>
              <a:t> </a:t>
            </a:r>
            <a:r>
              <a:rPr sz="2175" baseline="1915" dirty="0">
                <a:latin typeface="Times New Roman"/>
                <a:cs typeface="Times New Roman"/>
              </a:rPr>
              <a:t>+</a:t>
            </a:r>
            <a:r>
              <a:rPr sz="2175" spc="7" baseline="1915" dirty="0">
                <a:latin typeface="Times New Roman"/>
                <a:cs typeface="Times New Roman"/>
              </a:rPr>
              <a:t> </a:t>
            </a:r>
            <a:r>
              <a:rPr sz="2175" baseline="1915" dirty="0">
                <a:latin typeface="Times New Roman"/>
                <a:cs typeface="Times New Roman"/>
              </a:rPr>
              <a:t>2</a:t>
            </a:r>
            <a:r>
              <a:rPr sz="2175" spc="-195" baseline="19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Symbol"/>
                <a:cs typeface="Symbol"/>
              </a:rPr>
              <a:t>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98462" y="3317293"/>
            <a:ext cx="96520" cy="2353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50" dirty="0">
                <a:latin typeface="Symbol"/>
                <a:cs typeface="Symbol"/>
              </a:rPr>
              <a:t>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28390" y="3285174"/>
            <a:ext cx="118110" cy="2353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50" dirty="0">
                <a:latin typeface="Times New Roman"/>
                <a:cs typeface="Times New Roman"/>
              </a:rPr>
              <a:t>2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30859" y="3118608"/>
            <a:ext cx="111760" cy="1679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000" i="1" spc="10" dirty="0">
                <a:latin typeface="Times New Roman"/>
                <a:cs typeface="Times New Roman"/>
              </a:rPr>
              <a:t>w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98462" y="3027791"/>
            <a:ext cx="971550" cy="2353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887094" algn="l"/>
              </a:tabLst>
            </a:pPr>
            <a:r>
              <a:rPr sz="1450" dirty="0">
                <a:latin typeface="Symbol"/>
                <a:cs typeface="Symbol"/>
              </a:rPr>
              <a:t></a:t>
            </a:r>
            <a:r>
              <a:rPr sz="1450" spc="-105" dirty="0">
                <a:latin typeface="Times New Roman"/>
                <a:cs typeface="Times New Roman"/>
              </a:rPr>
              <a:t> </a:t>
            </a:r>
            <a:r>
              <a:rPr sz="2175" spc="-15" baseline="3831" dirty="0">
                <a:latin typeface="Times New Roman"/>
                <a:cs typeface="Times New Roman"/>
              </a:rPr>
              <a:t>300</a:t>
            </a:r>
            <a:r>
              <a:rPr sz="2175" baseline="3831" dirty="0">
                <a:latin typeface="Times New Roman"/>
                <a:cs typeface="Times New Roman"/>
              </a:rPr>
              <a:t>0</a:t>
            </a:r>
            <a:r>
              <a:rPr sz="2175" spc="-127" baseline="3831" dirty="0">
                <a:latin typeface="Times New Roman"/>
                <a:cs typeface="Times New Roman"/>
              </a:rPr>
              <a:t> </a:t>
            </a:r>
            <a:r>
              <a:rPr sz="2175" baseline="3831" dirty="0">
                <a:latin typeface="Symbol"/>
                <a:cs typeface="Symbol"/>
              </a:rPr>
              <a:t></a:t>
            </a:r>
            <a:r>
              <a:rPr sz="2175" spc="-165" baseline="3831" dirty="0">
                <a:latin typeface="Times New Roman"/>
                <a:cs typeface="Times New Roman"/>
              </a:rPr>
              <a:t> </a:t>
            </a:r>
            <a:r>
              <a:rPr sz="2175" i="1" baseline="3831" dirty="0">
                <a:latin typeface="Times New Roman"/>
                <a:cs typeface="Times New Roman"/>
              </a:rPr>
              <a:t>b	</a:t>
            </a:r>
            <a:r>
              <a:rPr sz="1450" dirty="0">
                <a:latin typeface="Symbol"/>
                <a:cs typeface="Symbol"/>
              </a:rPr>
              <a:t>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73147" y="3144594"/>
            <a:ext cx="2705735" cy="3981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545"/>
              </a:lnSpc>
              <a:spcBef>
                <a:spcPts val="105"/>
              </a:spcBef>
            </a:pPr>
            <a:r>
              <a:rPr sz="1450" dirty="0">
                <a:latin typeface="Symbol"/>
                <a:cs typeface="Symbol"/>
              </a:rPr>
              <a:t></a:t>
            </a:r>
            <a:r>
              <a:rPr sz="1450" spc="225" dirty="0">
                <a:latin typeface="Times New Roman"/>
                <a:cs typeface="Times New Roman"/>
              </a:rPr>
              <a:t> </a:t>
            </a:r>
            <a:r>
              <a:rPr sz="2175" baseline="1915" dirty="0">
                <a:latin typeface="Times New Roman"/>
                <a:cs typeface="Times New Roman"/>
              </a:rPr>
              <a:t>= </a:t>
            </a:r>
            <a:r>
              <a:rPr sz="2175" spc="7" baseline="1915" dirty="0">
                <a:latin typeface="Times New Roman"/>
                <a:cs typeface="Times New Roman"/>
              </a:rPr>
              <a:t>300</a:t>
            </a:r>
            <a:r>
              <a:rPr sz="2175" spc="-15" baseline="1915" dirty="0">
                <a:latin typeface="Times New Roman"/>
                <a:cs typeface="Times New Roman"/>
              </a:rPr>
              <a:t> </a:t>
            </a:r>
            <a:r>
              <a:rPr sz="2175" baseline="1915" dirty="0">
                <a:latin typeface="Times New Roman"/>
                <a:cs typeface="Times New Roman"/>
              </a:rPr>
              <a:t>+ (3000</a:t>
            </a:r>
            <a:r>
              <a:rPr sz="2175" spc="7" baseline="1915" dirty="0">
                <a:latin typeface="Times New Roman"/>
                <a:cs typeface="Times New Roman"/>
              </a:rPr>
              <a:t> </a:t>
            </a:r>
            <a:r>
              <a:rPr sz="2175" baseline="1915" dirty="0">
                <a:latin typeface="Times New Roman"/>
                <a:cs typeface="Times New Roman"/>
              </a:rPr>
              <a:t>–</a:t>
            </a:r>
            <a:r>
              <a:rPr sz="2175" spc="7" baseline="1915" dirty="0">
                <a:latin typeface="Times New Roman"/>
                <a:cs typeface="Times New Roman"/>
              </a:rPr>
              <a:t> </a:t>
            </a:r>
            <a:r>
              <a:rPr sz="2175" baseline="1915" dirty="0">
                <a:latin typeface="Times New Roman"/>
                <a:cs typeface="Times New Roman"/>
              </a:rPr>
              <a:t>300)</a:t>
            </a:r>
            <a:r>
              <a:rPr sz="2175" spc="-22" baseline="1915" dirty="0">
                <a:latin typeface="Times New Roman"/>
                <a:cs typeface="Times New Roman"/>
              </a:rPr>
              <a:t> </a:t>
            </a:r>
            <a:r>
              <a:rPr sz="2175" baseline="1915" dirty="0">
                <a:latin typeface="Times New Roman"/>
                <a:cs typeface="Times New Roman"/>
              </a:rPr>
              <a:t>= 3.000</a:t>
            </a:r>
            <a:r>
              <a:rPr sz="2175" spc="7" baseline="1915" dirty="0">
                <a:latin typeface="Times New Roman"/>
                <a:cs typeface="Times New Roman"/>
              </a:rPr>
              <a:t> </a:t>
            </a:r>
            <a:r>
              <a:rPr sz="2175" spc="-7" baseline="1915" dirty="0">
                <a:latin typeface="Times New Roman"/>
                <a:cs typeface="Times New Roman"/>
              </a:rPr>
              <a:t>mm</a:t>
            </a:r>
            <a:endParaRPr sz="2175" baseline="1915">
              <a:latin typeface="Times New Roman"/>
              <a:cs typeface="Times New Roman"/>
            </a:endParaRPr>
          </a:p>
          <a:p>
            <a:pPr marL="12700">
              <a:lnSpc>
                <a:spcPts val="1545"/>
              </a:lnSpc>
            </a:pPr>
            <a:r>
              <a:rPr sz="145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44829" y="3548732"/>
            <a:ext cx="4857750" cy="681355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386715">
              <a:spcBef>
                <a:spcPts val="925"/>
              </a:spcBef>
            </a:pPr>
            <a:r>
              <a:rPr sz="1450" spc="-5" dirty="0">
                <a:latin typeface="Times New Roman"/>
                <a:cs typeface="Times New Roman"/>
              </a:rPr>
              <a:t>sehingga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nilai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i="1" dirty="0">
                <a:latin typeface="Times New Roman"/>
                <a:cs typeface="Times New Roman"/>
              </a:rPr>
              <a:t>b</a:t>
            </a:r>
            <a:r>
              <a:rPr sz="1425" i="1" baseline="-8771" dirty="0">
                <a:latin typeface="Times New Roman"/>
                <a:cs typeface="Times New Roman"/>
              </a:rPr>
              <a:t>e</a:t>
            </a:r>
            <a:r>
              <a:rPr sz="1425" i="1" spc="187" baseline="-8771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 </a:t>
            </a:r>
            <a:r>
              <a:rPr sz="1450" spc="5" dirty="0">
                <a:latin typeface="Times New Roman"/>
                <a:cs typeface="Times New Roman"/>
              </a:rPr>
              <a:t>1.750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mm</a:t>
            </a:r>
            <a:endParaRPr sz="1450">
              <a:latin typeface="Times New Roman"/>
              <a:cs typeface="Times New Roman"/>
            </a:endParaRPr>
          </a:p>
          <a:p>
            <a:pPr marL="38100">
              <a:spcBef>
                <a:spcPts val="850"/>
              </a:spcBef>
              <a:tabLst>
                <a:tab pos="356870" algn="l"/>
              </a:tabLst>
            </a:pPr>
            <a:r>
              <a:rPr sz="1400" spc="-5" dirty="0">
                <a:latin typeface="Times New Roman"/>
                <a:cs typeface="Times New Roman"/>
              </a:rPr>
              <a:t>1.	</a:t>
            </a:r>
            <a:r>
              <a:rPr sz="1400" spc="-10" dirty="0">
                <a:latin typeface="Times New Roman"/>
                <a:cs typeface="Times New Roman"/>
              </a:rPr>
              <a:t>Untuk </a:t>
            </a:r>
            <a:r>
              <a:rPr sz="1400" spc="-5" dirty="0">
                <a:latin typeface="Times New Roman"/>
                <a:cs typeface="Times New Roman"/>
              </a:rPr>
              <a:t>penampang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balok Potongan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A-A,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hitung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50" i="1" spc="-15" dirty="0">
                <a:latin typeface="Symbol"/>
                <a:cs typeface="Symbol"/>
              </a:rPr>
              <a:t></a:t>
            </a:r>
            <a:r>
              <a:rPr sz="1400" i="1" spc="-15" dirty="0">
                <a:latin typeface="Times New Roman"/>
                <a:cs typeface="Times New Roman"/>
              </a:rPr>
              <a:t>M</a:t>
            </a:r>
            <a:r>
              <a:rPr sz="1350" i="1" spc="-22" baseline="-9259" dirty="0">
                <a:latin typeface="Times New Roman"/>
                <a:cs typeface="Times New Roman"/>
              </a:rPr>
              <a:t>n</a:t>
            </a:r>
            <a:r>
              <a:rPr sz="1350" i="1" spc="195" baseline="-925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dan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A</a:t>
            </a:r>
            <a:r>
              <a:rPr sz="1350" i="1" baseline="-9259" dirty="0">
                <a:latin typeface="Times New Roman"/>
                <a:cs typeface="Times New Roman"/>
              </a:rPr>
              <a:t>s</a:t>
            </a:r>
            <a:r>
              <a:rPr sz="1350" i="1" spc="15" baseline="-9259" dirty="0">
                <a:latin typeface="Times New Roman"/>
                <a:cs typeface="Times New Roman"/>
              </a:rPr>
              <a:t> </a:t>
            </a:r>
            <a:r>
              <a:rPr sz="1350" i="1" baseline="-9259" dirty="0">
                <a:latin typeface="Times New Roman"/>
                <a:cs typeface="Times New Roman"/>
              </a:rPr>
              <a:t>min</a:t>
            </a:r>
            <a:r>
              <a:rPr sz="1400" dirty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03557" y="4301423"/>
            <a:ext cx="261620" cy="5448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400" i="1" dirty="0">
                <a:latin typeface="Times New Roman"/>
                <a:cs typeface="Times New Roman"/>
              </a:rPr>
              <a:t>A</a:t>
            </a:r>
            <a:r>
              <a:rPr sz="1350" i="1" baseline="-9259" dirty="0">
                <a:latin typeface="Times New Roman"/>
                <a:cs typeface="Times New Roman"/>
              </a:rPr>
              <a:t>s</a:t>
            </a:r>
            <a:endParaRPr sz="1350" baseline="-9259">
              <a:latin typeface="Times New Roman"/>
              <a:cs typeface="Times New Roman"/>
            </a:endParaRPr>
          </a:p>
          <a:p>
            <a:pPr marR="30480" algn="r">
              <a:lnSpc>
                <a:spcPts val="535"/>
              </a:lnSpc>
              <a:spcBef>
                <a:spcPts val="750"/>
              </a:spcBef>
            </a:pPr>
            <a:r>
              <a:rPr sz="900" dirty="0">
                <a:latin typeface="Times New Roman"/>
                <a:cs typeface="Times New Roman"/>
              </a:rPr>
              <a:t>/</a:t>
            </a:r>
            <a:endParaRPr sz="900">
              <a:latin typeface="Times New Roman"/>
              <a:cs typeface="Times New Roman"/>
            </a:endParaRPr>
          </a:p>
          <a:p>
            <a:pPr marL="38100">
              <a:lnSpc>
                <a:spcPts val="1135"/>
              </a:lnSpc>
            </a:pPr>
            <a:r>
              <a:rPr sz="1400" i="1" dirty="0">
                <a:latin typeface="Times New Roman"/>
                <a:cs typeface="Times New Roman"/>
              </a:rPr>
              <a:t>A</a:t>
            </a:r>
            <a:r>
              <a:rPr sz="1350" i="1" baseline="-9259" dirty="0">
                <a:latin typeface="Times New Roman"/>
                <a:cs typeface="Times New Roman"/>
              </a:rPr>
              <a:t>s</a:t>
            </a:r>
            <a:endParaRPr sz="1350" baseline="-9259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42355" y="4206489"/>
            <a:ext cx="1659255" cy="63944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38100">
              <a:spcBef>
                <a:spcPts val="835"/>
              </a:spcBef>
            </a:pPr>
            <a:r>
              <a:rPr sz="1400" spc="-5" dirty="0">
                <a:latin typeface="Times New Roman"/>
                <a:cs typeface="Times New Roman"/>
              </a:rPr>
              <a:t>=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6(380)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=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2.280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mm</a:t>
            </a:r>
            <a:r>
              <a:rPr sz="1350" spc="-7" baseline="30864" dirty="0">
                <a:latin typeface="Times New Roman"/>
                <a:cs typeface="Times New Roman"/>
              </a:rPr>
              <a:t>2</a:t>
            </a:r>
            <a:endParaRPr sz="1350" baseline="30864">
              <a:latin typeface="Times New Roman"/>
              <a:cs typeface="Times New Roman"/>
            </a:endParaRPr>
          </a:p>
          <a:p>
            <a:pPr marL="38100">
              <a:spcBef>
                <a:spcPts val="740"/>
              </a:spcBef>
            </a:pPr>
            <a:r>
              <a:rPr sz="1400" spc="-5" dirty="0">
                <a:latin typeface="Times New Roman"/>
                <a:cs typeface="Times New Roman"/>
              </a:rPr>
              <a:t>=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2(490)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=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980</a:t>
            </a:r>
            <a:r>
              <a:rPr sz="1400" spc="-10" dirty="0">
                <a:latin typeface="Times New Roman"/>
                <a:cs typeface="Times New Roman"/>
              </a:rPr>
              <a:t> mm</a:t>
            </a:r>
            <a:r>
              <a:rPr sz="1350" spc="-15" baseline="30864" dirty="0">
                <a:latin typeface="Times New Roman"/>
                <a:cs typeface="Times New Roman"/>
              </a:rPr>
              <a:t>2</a:t>
            </a:r>
            <a:endParaRPr sz="1350" baseline="30864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664263" y="4822604"/>
            <a:ext cx="7265670" cy="65151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 marR="30480">
              <a:lnSpc>
                <a:spcPct val="146700"/>
              </a:lnSpc>
              <a:spcBef>
                <a:spcPts val="35"/>
              </a:spcBef>
            </a:pPr>
            <a:r>
              <a:rPr sz="1400" spc="-5" dirty="0">
                <a:latin typeface="Times New Roman"/>
                <a:cs typeface="Times New Roman"/>
              </a:rPr>
              <a:t>Asumsikan </a:t>
            </a:r>
            <a:r>
              <a:rPr sz="1400" spc="-10" dirty="0">
                <a:latin typeface="Times New Roman"/>
                <a:cs typeface="Times New Roman"/>
              </a:rPr>
              <a:t>bahwa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balok termasuk </a:t>
            </a:r>
            <a:r>
              <a:rPr sz="1400" dirty="0">
                <a:latin typeface="Times New Roman"/>
                <a:cs typeface="Times New Roman"/>
              </a:rPr>
              <a:t>dalam</a:t>
            </a:r>
            <a:r>
              <a:rPr sz="1400" spc="-5" dirty="0">
                <a:latin typeface="Times New Roman"/>
                <a:cs typeface="Times New Roman"/>
              </a:rPr>
              <a:t> kategori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pertama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25" dirty="0">
                <a:latin typeface="Times New Roman"/>
                <a:cs typeface="Times New Roman"/>
              </a:rPr>
              <a:t>(</a:t>
            </a:r>
            <a:r>
              <a:rPr sz="1400" i="1" spc="25" dirty="0">
                <a:latin typeface="Times New Roman"/>
                <a:cs typeface="Times New Roman"/>
              </a:rPr>
              <a:t>a</a:t>
            </a:r>
            <a:r>
              <a:rPr sz="1400" i="1" spc="15" dirty="0">
                <a:latin typeface="Times New Roman"/>
                <a:cs typeface="Times New Roman"/>
              </a:rPr>
              <a:t>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&lt;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h</a:t>
            </a:r>
            <a:r>
              <a:rPr sz="1350" i="1" spc="-7" baseline="-9259" dirty="0">
                <a:latin typeface="Times New Roman"/>
                <a:cs typeface="Times New Roman"/>
              </a:rPr>
              <a:t>f</a:t>
            </a:r>
            <a:r>
              <a:rPr sz="1400" spc="-5" dirty="0">
                <a:latin typeface="Times New Roman"/>
                <a:cs typeface="Times New Roman"/>
              </a:rPr>
              <a:t>)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dan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asumsikan pula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tulangan </a:t>
            </a:r>
            <a:r>
              <a:rPr sz="1400" dirty="0">
                <a:latin typeface="Times New Roman"/>
                <a:cs typeface="Times New Roman"/>
              </a:rPr>
              <a:t>tarik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sudah </a:t>
            </a:r>
            <a:r>
              <a:rPr sz="1400" spc="-5" dirty="0">
                <a:latin typeface="Times New Roman"/>
                <a:cs typeface="Times New Roman"/>
              </a:rPr>
              <a:t>luluh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50" i="1" spc="-10" dirty="0">
                <a:latin typeface="Symbol"/>
                <a:cs typeface="Symbol"/>
              </a:rPr>
              <a:t></a:t>
            </a:r>
            <a:r>
              <a:rPr sz="1350" i="1" spc="-15" baseline="-9259" dirty="0">
                <a:latin typeface="Times New Roman"/>
                <a:cs typeface="Times New Roman"/>
              </a:rPr>
              <a:t>t</a:t>
            </a:r>
            <a:r>
              <a:rPr sz="1350" i="1" spc="187" baseline="-9259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&gt;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50" i="1" spc="-5" dirty="0">
                <a:latin typeface="Symbol"/>
                <a:cs typeface="Symbol"/>
              </a:rPr>
              <a:t></a:t>
            </a:r>
            <a:r>
              <a:rPr sz="1350" i="1" spc="-7" baseline="-9259" dirty="0">
                <a:latin typeface="Times New Roman"/>
                <a:cs typeface="Times New Roman"/>
              </a:rPr>
              <a:t>y</a:t>
            </a:r>
            <a:r>
              <a:rPr sz="1400" spc="-5" dirty="0">
                <a:latin typeface="Times New Roman"/>
                <a:cs typeface="Times New Roman"/>
              </a:rPr>
              <a:t>).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161649" y="5843750"/>
            <a:ext cx="683895" cy="0"/>
          </a:xfrm>
          <a:custGeom>
            <a:avLst/>
            <a:gdLst/>
            <a:ahLst/>
            <a:cxnLst/>
            <a:rect l="l" t="t" r="r" b="b"/>
            <a:pathLst>
              <a:path w="683895">
                <a:moveTo>
                  <a:pt x="0" y="0"/>
                </a:moveTo>
                <a:lnTo>
                  <a:pt x="683349" y="0"/>
                </a:lnTo>
              </a:path>
            </a:pathLst>
          </a:custGeom>
          <a:ln w="87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328957" y="5698287"/>
            <a:ext cx="1682750" cy="226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650875" algn="l"/>
                <a:tab pos="1569085" algn="l"/>
              </a:tabLst>
            </a:pPr>
            <a:r>
              <a:rPr sz="1400" i="1" spc="-5" dirty="0">
                <a:latin typeface="Times New Roman"/>
                <a:cs typeface="Times New Roman"/>
              </a:rPr>
              <a:t>a	</a:t>
            </a:r>
            <a:r>
              <a:rPr sz="1400" spc="-5" dirty="0">
                <a:latin typeface="Times New Roman"/>
                <a:cs typeface="Times New Roman"/>
              </a:rPr>
              <a:t>=	</a:t>
            </a:r>
            <a:r>
              <a:rPr sz="1350" spc="45" dirty="0">
                <a:latin typeface="Symbol"/>
                <a:cs typeface="Symbol"/>
              </a:rPr>
              <a:t>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046286" y="5843750"/>
            <a:ext cx="1183640" cy="0"/>
          </a:xfrm>
          <a:custGeom>
            <a:avLst/>
            <a:gdLst/>
            <a:ahLst/>
            <a:cxnLst/>
            <a:rect l="l" t="t" r="r" b="b"/>
            <a:pathLst>
              <a:path w="1183639">
                <a:moveTo>
                  <a:pt x="0" y="0"/>
                </a:moveTo>
                <a:lnTo>
                  <a:pt x="1183153" y="0"/>
                </a:lnTo>
              </a:path>
            </a:pathLst>
          </a:custGeom>
          <a:ln w="87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046113" y="5552129"/>
            <a:ext cx="1186815" cy="520065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2540" algn="ctr">
              <a:spcBef>
                <a:spcPts val="420"/>
              </a:spcBef>
            </a:pPr>
            <a:r>
              <a:rPr sz="1350" spc="20" dirty="0">
                <a:latin typeface="Times New Roman"/>
                <a:cs typeface="Times New Roman"/>
              </a:rPr>
              <a:t>2</a:t>
            </a:r>
            <a:r>
              <a:rPr sz="1350" spc="10" dirty="0">
                <a:latin typeface="Times New Roman"/>
                <a:cs typeface="Times New Roman"/>
              </a:rPr>
              <a:t>.</a:t>
            </a:r>
            <a:r>
              <a:rPr sz="1350" spc="20" dirty="0">
                <a:latin typeface="Times New Roman"/>
                <a:cs typeface="Times New Roman"/>
              </a:rPr>
              <a:t>28</a:t>
            </a:r>
            <a:r>
              <a:rPr sz="1350" spc="40" dirty="0">
                <a:latin typeface="Times New Roman"/>
                <a:cs typeface="Times New Roman"/>
              </a:rPr>
              <a:t>0</a:t>
            </a:r>
            <a:r>
              <a:rPr sz="1350" spc="-180" dirty="0">
                <a:latin typeface="Times New Roman"/>
                <a:cs typeface="Times New Roman"/>
              </a:rPr>
              <a:t> </a:t>
            </a:r>
            <a:r>
              <a:rPr sz="1350" spc="45" dirty="0">
                <a:latin typeface="Symbol"/>
                <a:cs typeface="Symbol"/>
              </a:rPr>
              <a:t></a:t>
            </a:r>
            <a:r>
              <a:rPr sz="1350" spc="-125" dirty="0">
                <a:latin typeface="Times New Roman"/>
                <a:cs typeface="Times New Roman"/>
              </a:rPr>
              <a:t> </a:t>
            </a:r>
            <a:r>
              <a:rPr sz="1350" spc="20" dirty="0">
                <a:latin typeface="Times New Roman"/>
                <a:cs typeface="Times New Roman"/>
              </a:rPr>
              <a:t>400</a:t>
            </a:r>
            <a:endParaRPr sz="1350">
              <a:latin typeface="Times New Roman"/>
              <a:cs typeface="Times New Roman"/>
            </a:endParaRPr>
          </a:p>
          <a:p>
            <a:pPr algn="ctr">
              <a:spcBef>
                <a:spcPts val="325"/>
              </a:spcBef>
            </a:pPr>
            <a:r>
              <a:rPr sz="1350" dirty="0">
                <a:latin typeface="Times New Roman"/>
                <a:cs typeface="Times New Roman"/>
              </a:rPr>
              <a:t>0</a:t>
            </a:r>
            <a:r>
              <a:rPr sz="1350" spc="-35" dirty="0">
                <a:latin typeface="Times New Roman"/>
                <a:cs typeface="Times New Roman"/>
              </a:rPr>
              <a:t>,</a:t>
            </a:r>
            <a:r>
              <a:rPr sz="1350" spc="20" dirty="0">
                <a:latin typeface="Times New Roman"/>
                <a:cs typeface="Times New Roman"/>
              </a:rPr>
              <a:t>8</a:t>
            </a:r>
            <a:r>
              <a:rPr sz="1350" spc="40" dirty="0">
                <a:latin typeface="Times New Roman"/>
                <a:cs typeface="Times New Roman"/>
              </a:rPr>
              <a:t>5</a:t>
            </a:r>
            <a:r>
              <a:rPr sz="1350" spc="-200" dirty="0">
                <a:latin typeface="Times New Roman"/>
                <a:cs typeface="Times New Roman"/>
              </a:rPr>
              <a:t> </a:t>
            </a:r>
            <a:r>
              <a:rPr sz="1350" spc="45" dirty="0">
                <a:latin typeface="Symbol"/>
                <a:cs typeface="Symbol"/>
              </a:rPr>
              <a:t></a:t>
            </a:r>
            <a:r>
              <a:rPr sz="1350" spc="-125" dirty="0">
                <a:latin typeface="Times New Roman"/>
                <a:cs typeface="Times New Roman"/>
              </a:rPr>
              <a:t> </a:t>
            </a:r>
            <a:r>
              <a:rPr sz="1350" spc="20" dirty="0">
                <a:latin typeface="Times New Roman"/>
                <a:cs typeface="Times New Roman"/>
              </a:rPr>
              <a:t>2</a:t>
            </a:r>
            <a:r>
              <a:rPr sz="1350" spc="40" dirty="0">
                <a:latin typeface="Times New Roman"/>
                <a:cs typeface="Times New Roman"/>
              </a:rPr>
              <a:t>5</a:t>
            </a:r>
            <a:r>
              <a:rPr sz="1350" spc="-200" dirty="0">
                <a:latin typeface="Times New Roman"/>
                <a:cs typeface="Times New Roman"/>
              </a:rPr>
              <a:t> </a:t>
            </a:r>
            <a:r>
              <a:rPr sz="1350" spc="105" dirty="0">
                <a:latin typeface="Symbol"/>
                <a:cs typeface="Symbol"/>
              </a:rPr>
              <a:t></a:t>
            </a:r>
            <a:r>
              <a:rPr sz="1350" spc="20" dirty="0">
                <a:latin typeface="Times New Roman"/>
                <a:cs typeface="Times New Roman"/>
              </a:rPr>
              <a:t>1</a:t>
            </a:r>
            <a:r>
              <a:rPr sz="1350" spc="10" dirty="0">
                <a:latin typeface="Times New Roman"/>
                <a:cs typeface="Times New Roman"/>
              </a:rPr>
              <a:t>.</a:t>
            </a:r>
            <a:r>
              <a:rPr sz="1350" spc="20" dirty="0">
                <a:latin typeface="Times New Roman"/>
                <a:cs typeface="Times New Roman"/>
              </a:rPr>
              <a:t>750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563620" y="5951802"/>
            <a:ext cx="259715" cy="1609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950" i="1" spc="25" dirty="0">
                <a:latin typeface="Times New Roman"/>
                <a:cs typeface="Times New Roman"/>
              </a:rPr>
              <a:t>c  </a:t>
            </a:r>
            <a:r>
              <a:rPr sz="950" i="1" spc="95" dirty="0">
                <a:latin typeface="Times New Roman"/>
                <a:cs typeface="Times New Roman"/>
              </a:rPr>
              <a:t> </a:t>
            </a:r>
            <a:r>
              <a:rPr sz="950" i="1" spc="25" dirty="0">
                <a:latin typeface="Times New Roman"/>
                <a:cs typeface="Times New Roman"/>
              </a:rPr>
              <a:t>e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135643" y="5855600"/>
            <a:ext cx="661670" cy="224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</a:pPr>
            <a:r>
              <a:rPr sz="1350" dirty="0">
                <a:latin typeface="Times New Roman"/>
                <a:cs typeface="Times New Roman"/>
              </a:rPr>
              <a:t>0</a:t>
            </a:r>
            <a:r>
              <a:rPr sz="1350" spc="-35" dirty="0">
                <a:latin typeface="Times New Roman"/>
                <a:cs typeface="Times New Roman"/>
              </a:rPr>
              <a:t>,</a:t>
            </a:r>
            <a:r>
              <a:rPr sz="1350" spc="20" dirty="0">
                <a:latin typeface="Times New Roman"/>
                <a:cs typeface="Times New Roman"/>
              </a:rPr>
              <a:t>8</a:t>
            </a:r>
            <a:r>
              <a:rPr sz="1350" spc="40" dirty="0">
                <a:latin typeface="Times New Roman"/>
                <a:cs typeface="Times New Roman"/>
              </a:rPr>
              <a:t>5</a:t>
            </a:r>
            <a:r>
              <a:rPr sz="1350" spc="-90" dirty="0">
                <a:latin typeface="Times New Roman"/>
                <a:cs typeface="Times New Roman"/>
              </a:rPr>
              <a:t> </a:t>
            </a:r>
            <a:r>
              <a:rPr sz="1350" i="1" spc="20" dirty="0">
                <a:latin typeface="Times New Roman"/>
                <a:cs typeface="Times New Roman"/>
              </a:rPr>
              <a:t>f</a:t>
            </a:r>
            <a:r>
              <a:rPr sz="1350" i="1" spc="95" dirty="0">
                <a:latin typeface="Times New Roman"/>
                <a:cs typeface="Times New Roman"/>
              </a:rPr>
              <a:t> </a:t>
            </a:r>
            <a:r>
              <a:rPr sz="1425" spc="22" baseline="35087" dirty="0">
                <a:latin typeface="Times New Roman"/>
                <a:cs typeface="Times New Roman"/>
              </a:rPr>
              <a:t>/</a:t>
            </a:r>
            <a:r>
              <a:rPr sz="1425" spc="-195" baseline="35087" dirty="0">
                <a:latin typeface="Times New Roman"/>
                <a:cs typeface="Times New Roman"/>
              </a:rPr>
              <a:t> </a:t>
            </a:r>
            <a:r>
              <a:rPr sz="1350" i="1" spc="40" dirty="0">
                <a:latin typeface="Times New Roman"/>
                <a:cs typeface="Times New Roman"/>
              </a:rPr>
              <a:t>b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291143" y="5557728"/>
            <a:ext cx="415290" cy="224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</a:pPr>
            <a:r>
              <a:rPr sz="1350" i="1" spc="-10" dirty="0">
                <a:latin typeface="Times New Roman"/>
                <a:cs typeface="Times New Roman"/>
              </a:rPr>
              <a:t>A</a:t>
            </a:r>
            <a:r>
              <a:rPr sz="1425" i="1" spc="30" baseline="-20467" dirty="0">
                <a:latin typeface="Times New Roman"/>
                <a:cs typeface="Times New Roman"/>
              </a:rPr>
              <a:t>s</a:t>
            </a:r>
            <a:r>
              <a:rPr sz="1425" i="1" baseline="-20467" dirty="0">
                <a:latin typeface="Times New Roman"/>
                <a:cs typeface="Times New Roman"/>
              </a:rPr>
              <a:t> </a:t>
            </a:r>
            <a:r>
              <a:rPr sz="1425" i="1" spc="-120" baseline="-20467" dirty="0">
                <a:latin typeface="Times New Roman"/>
                <a:cs typeface="Times New Roman"/>
              </a:rPr>
              <a:t> </a:t>
            </a:r>
            <a:r>
              <a:rPr sz="1350" i="1" spc="20" dirty="0">
                <a:latin typeface="Times New Roman"/>
                <a:cs typeface="Times New Roman"/>
              </a:rPr>
              <a:t>f</a:t>
            </a:r>
            <a:r>
              <a:rPr sz="1350" i="1" spc="-130" dirty="0">
                <a:latin typeface="Times New Roman"/>
                <a:cs typeface="Times New Roman"/>
              </a:rPr>
              <a:t> </a:t>
            </a:r>
            <a:r>
              <a:rPr sz="1425" i="1" spc="37" baseline="-20467" dirty="0">
                <a:latin typeface="Times New Roman"/>
                <a:cs typeface="Times New Roman"/>
              </a:rPr>
              <a:t>y</a:t>
            </a:r>
            <a:endParaRPr sz="1425" baseline="-20467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397233" y="5773970"/>
            <a:ext cx="57785" cy="151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900" i="1" dirty="0">
                <a:latin typeface="Times New Roman"/>
                <a:cs typeface="Times New Roman"/>
              </a:rPr>
              <a:t>f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255434" y="5695213"/>
            <a:ext cx="2091689" cy="226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400" spc="-5" dirty="0">
                <a:latin typeface="Times New Roman"/>
                <a:cs typeface="Times New Roman"/>
              </a:rPr>
              <a:t>=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24,52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mm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&lt;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h</a:t>
            </a:r>
            <a:r>
              <a:rPr sz="1400" i="1" spc="2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(= </a:t>
            </a:r>
            <a:r>
              <a:rPr sz="1400" spc="-10" dirty="0">
                <a:latin typeface="Times New Roman"/>
                <a:cs typeface="Times New Roman"/>
              </a:rPr>
              <a:t>120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mm)</a:t>
            </a:r>
            <a:endParaRPr sz="14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95195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335902" y="1712526"/>
            <a:ext cx="8023225" cy="23234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 marR="43180" algn="just">
              <a:lnSpc>
                <a:spcPct val="142400"/>
              </a:lnSpc>
              <a:spcBef>
                <a:spcPts val="105"/>
              </a:spcBef>
            </a:pPr>
            <a:r>
              <a:rPr sz="1500" spc="-5" dirty="0">
                <a:latin typeface="Times New Roman"/>
                <a:cs typeface="Times New Roman"/>
              </a:rPr>
              <a:t>ternyata nilai </a:t>
            </a:r>
            <a:r>
              <a:rPr sz="1500" i="1" dirty="0">
                <a:latin typeface="Times New Roman"/>
                <a:cs typeface="Times New Roman"/>
              </a:rPr>
              <a:t>a </a:t>
            </a:r>
            <a:r>
              <a:rPr sz="1500" spc="-10" dirty="0">
                <a:latin typeface="Times New Roman"/>
                <a:cs typeface="Times New Roman"/>
              </a:rPr>
              <a:t>lebih kecil daripada </a:t>
            </a:r>
            <a:r>
              <a:rPr sz="1500" i="1" spc="-5" dirty="0">
                <a:latin typeface="Times New Roman"/>
                <a:cs typeface="Times New Roman"/>
              </a:rPr>
              <a:t>h</a:t>
            </a:r>
            <a:r>
              <a:rPr sz="1425" i="1" spc="-7" baseline="-8771" dirty="0">
                <a:latin typeface="Times New Roman"/>
                <a:cs typeface="Times New Roman"/>
              </a:rPr>
              <a:t>f</a:t>
            </a:r>
            <a:r>
              <a:rPr sz="1500" spc="-5" dirty="0">
                <a:latin typeface="Times New Roman"/>
                <a:cs typeface="Times New Roman"/>
              </a:rPr>
              <a:t>, </a:t>
            </a:r>
            <a:r>
              <a:rPr sz="1500" spc="-10" dirty="0">
                <a:latin typeface="Times New Roman"/>
                <a:cs typeface="Times New Roman"/>
              </a:rPr>
              <a:t>dan </a:t>
            </a:r>
            <a:r>
              <a:rPr sz="1500" spc="-15" dirty="0">
                <a:latin typeface="Times New Roman"/>
                <a:cs typeface="Times New Roman"/>
              </a:rPr>
              <a:t>juga </a:t>
            </a:r>
            <a:r>
              <a:rPr sz="1500" spc="-10" dirty="0">
                <a:latin typeface="Times New Roman"/>
                <a:cs typeface="Times New Roman"/>
              </a:rPr>
              <a:t>lebih kecil </a:t>
            </a:r>
            <a:r>
              <a:rPr sz="1500" dirty="0">
                <a:latin typeface="Times New Roman"/>
                <a:cs typeface="Times New Roman"/>
              </a:rPr>
              <a:t>dari </a:t>
            </a:r>
            <a:r>
              <a:rPr sz="1500" i="1" spc="-5" dirty="0">
                <a:latin typeface="Times New Roman"/>
                <a:cs typeface="Times New Roman"/>
              </a:rPr>
              <a:t>d</a:t>
            </a:r>
            <a:r>
              <a:rPr sz="1425" spc="-7" baseline="32163" dirty="0">
                <a:latin typeface="Times New Roman"/>
                <a:cs typeface="Times New Roman"/>
              </a:rPr>
              <a:t>/</a:t>
            </a:r>
            <a:r>
              <a:rPr sz="1500" spc="-5" dirty="0">
                <a:latin typeface="Times New Roman"/>
                <a:cs typeface="Times New Roman"/>
              </a:rPr>
              <a:t>, </a:t>
            </a:r>
            <a:r>
              <a:rPr sz="1500" spc="-10" dirty="0">
                <a:latin typeface="Times New Roman"/>
                <a:cs typeface="Times New Roman"/>
              </a:rPr>
              <a:t>sehingga </a:t>
            </a:r>
            <a:r>
              <a:rPr sz="1500" i="1" spc="10" dirty="0">
                <a:latin typeface="Times New Roman"/>
                <a:cs typeface="Times New Roman"/>
              </a:rPr>
              <a:t>A</a:t>
            </a:r>
            <a:r>
              <a:rPr sz="1425" i="1" spc="15" baseline="-8771" dirty="0">
                <a:latin typeface="Times New Roman"/>
                <a:cs typeface="Times New Roman"/>
              </a:rPr>
              <a:t>s</a:t>
            </a:r>
            <a:r>
              <a:rPr sz="1425" spc="15" baseline="32163" dirty="0">
                <a:latin typeface="Times New Roman"/>
                <a:cs typeface="Times New Roman"/>
              </a:rPr>
              <a:t>/ </a:t>
            </a:r>
            <a:r>
              <a:rPr sz="1500" spc="-10" dirty="0">
                <a:latin typeface="Times New Roman"/>
                <a:cs typeface="Times New Roman"/>
              </a:rPr>
              <a:t>dapat diabaikan dalam 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perhitungan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M</a:t>
            </a:r>
            <a:r>
              <a:rPr sz="1425" i="1" spc="-7" baseline="-8771" dirty="0">
                <a:latin typeface="Times New Roman"/>
                <a:cs typeface="Times New Roman"/>
              </a:rPr>
              <a:t>n</a:t>
            </a:r>
            <a:r>
              <a:rPr sz="1500" spc="-5" dirty="0">
                <a:latin typeface="Times New Roman"/>
                <a:cs typeface="Times New Roman"/>
              </a:rPr>
              <a:t>.</a:t>
            </a:r>
            <a:r>
              <a:rPr sz="1500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Times New Roman"/>
                <a:cs typeface="Times New Roman"/>
              </a:rPr>
              <a:t>Hal</a:t>
            </a:r>
            <a:r>
              <a:rPr sz="1500" spc="-10" dirty="0">
                <a:latin typeface="Times New Roman"/>
                <a:cs typeface="Times New Roman"/>
              </a:rPr>
              <a:t> ini merupakan hal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yang </a:t>
            </a:r>
            <a:r>
              <a:rPr sz="1500" spc="-15" dirty="0">
                <a:latin typeface="Times New Roman"/>
                <a:cs typeface="Times New Roman"/>
              </a:rPr>
              <a:t>umum</a:t>
            </a:r>
            <a:r>
              <a:rPr sz="1500" spc="-10" dirty="0">
                <a:latin typeface="Times New Roman"/>
                <a:cs typeface="Times New Roman"/>
              </a:rPr>
              <a:t> dijumpai</a:t>
            </a:r>
            <a:r>
              <a:rPr sz="1500" spc="35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pada </a:t>
            </a:r>
            <a:r>
              <a:rPr sz="1500" spc="-15" dirty="0">
                <a:latin typeface="Times New Roman"/>
                <a:cs typeface="Times New Roman"/>
              </a:rPr>
              <a:t>balok</a:t>
            </a:r>
            <a:r>
              <a:rPr sz="1500" spc="34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T </a:t>
            </a:r>
            <a:r>
              <a:rPr sz="1500" spc="-15" dirty="0">
                <a:latin typeface="Times New Roman"/>
                <a:cs typeface="Times New Roman"/>
              </a:rPr>
              <a:t>dengan</a:t>
            </a:r>
            <a:r>
              <a:rPr sz="1500" spc="34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momen positif. 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Times New Roman"/>
                <a:cs typeface="Times New Roman"/>
              </a:rPr>
              <a:t>Balok </a:t>
            </a:r>
            <a:r>
              <a:rPr sz="1500" spc="-10" dirty="0">
                <a:latin typeface="Times New Roman"/>
                <a:cs typeface="Times New Roman"/>
              </a:rPr>
              <a:t>dengan </a:t>
            </a:r>
            <a:r>
              <a:rPr sz="1500" spc="-15" dirty="0">
                <a:latin typeface="Times New Roman"/>
                <a:cs typeface="Times New Roman"/>
              </a:rPr>
              <a:t>daerah </a:t>
            </a:r>
            <a:r>
              <a:rPr sz="1500" spc="-10" dirty="0">
                <a:latin typeface="Times New Roman"/>
                <a:cs typeface="Times New Roman"/>
              </a:rPr>
              <a:t>tekan yang lebar </a:t>
            </a:r>
            <a:r>
              <a:rPr sz="1500" spc="-5" dirty="0">
                <a:solidFill>
                  <a:srgbClr val="FF0000"/>
                </a:solidFill>
                <a:latin typeface="Times New Roman"/>
                <a:cs typeface="Times New Roman"/>
              </a:rPr>
              <a:t>tidak </a:t>
            </a:r>
            <a:r>
              <a:rPr sz="1500" spc="-10" dirty="0">
                <a:solidFill>
                  <a:srgbClr val="FF0000"/>
                </a:solidFill>
                <a:latin typeface="Times New Roman"/>
                <a:cs typeface="Times New Roman"/>
              </a:rPr>
              <a:t>memerlukan tulangan tekan </a:t>
            </a:r>
            <a:r>
              <a:rPr sz="1500" spc="-5" dirty="0">
                <a:latin typeface="Times New Roman"/>
                <a:cs typeface="Times New Roman"/>
              </a:rPr>
              <a:t>untuk </a:t>
            </a:r>
            <a:r>
              <a:rPr sz="1500" spc="-10" dirty="0">
                <a:latin typeface="Times New Roman"/>
                <a:cs typeface="Times New Roman"/>
              </a:rPr>
              <a:t>meningkatkan momen </a:t>
            </a:r>
            <a:r>
              <a:rPr sz="1500" spc="-5" dirty="0">
                <a:latin typeface="Times New Roman"/>
                <a:cs typeface="Times New Roman"/>
              </a:rPr>
              <a:t> nominal. </a:t>
            </a:r>
            <a:r>
              <a:rPr sz="1500" spc="-10" dirty="0">
                <a:latin typeface="Times New Roman"/>
                <a:cs typeface="Times New Roman"/>
              </a:rPr>
              <a:t>Tulangan tekan yang </a:t>
            </a:r>
            <a:r>
              <a:rPr sz="1500" spc="-5" dirty="0">
                <a:latin typeface="Times New Roman"/>
                <a:cs typeface="Times New Roman"/>
              </a:rPr>
              <a:t>dipasang </a:t>
            </a:r>
            <a:r>
              <a:rPr sz="1500" spc="-15" dirty="0">
                <a:latin typeface="Times New Roman"/>
                <a:cs typeface="Times New Roman"/>
              </a:rPr>
              <a:t>lebih </a:t>
            </a:r>
            <a:r>
              <a:rPr sz="1500" spc="-10" dirty="0">
                <a:latin typeface="Times New Roman"/>
                <a:cs typeface="Times New Roman"/>
              </a:rPr>
              <a:t>diperuntukkan </a:t>
            </a:r>
            <a:r>
              <a:rPr sz="1500" spc="-20" dirty="0">
                <a:latin typeface="Times New Roman"/>
                <a:cs typeface="Times New Roman"/>
              </a:rPr>
              <a:t>bagi </a:t>
            </a:r>
            <a:r>
              <a:rPr sz="1500" spc="-10" dirty="0">
                <a:latin typeface="Times New Roman"/>
                <a:cs typeface="Times New Roman"/>
              </a:rPr>
              <a:t>kekontinuan penulangan, mereduksi </a:t>
            </a:r>
            <a:r>
              <a:rPr sz="1500" spc="-5" dirty="0">
                <a:latin typeface="Times New Roman"/>
                <a:cs typeface="Times New Roman"/>
              </a:rPr>
              <a:t> lendutan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Times New Roman"/>
                <a:cs typeface="Times New Roman"/>
              </a:rPr>
              <a:t>balok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atau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Times New Roman"/>
                <a:cs typeface="Times New Roman"/>
              </a:rPr>
              <a:t>juga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untuk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tempat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pemasangan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tulangan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geser.</a:t>
            </a:r>
            <a:endParaRPr sz="1500">
              <a:latin typeface="Times New Roman"/>
              <a:cs typeface="Times New Roman"/>
            </a:endParaRPr>
          </a:p>
          <a:p>
            <a:pPr marR="3300095" algn="ctr">
              <a:spcBef>
                <a:spcPts val="775"/>
              </a:spcBef>
            </a:pPr>
            <a:r>
              <a:rPr sz="1500" spc="-10" dirty="0">
                <a:latin typeface="Times New Roman"/>
                <a:cs typeface="Times New Roman"/>
              </a:rPr>
              <a:t>Selanjutnya</a:t>
            </a:r>
            <a:r>
              <a:rPr sz="1500" spc="3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periksa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apakah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tulangan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tarik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Times New Roman"/>
                <a:cs typeface="Times New Roman"/>
              </a:rPr>
              <a:t>benar</a:t>
            </a:r>
            <a:r>
              <a:rPr sz="1500" spc="55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Times New Roman"/>
                <a:cs typeface="Times New Roman"/>
              </a:rPr>
              <a:t>sudah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luluh.</a:t>
            </a:r>
            <a:endParaRPr sz="1500">
              <a:latin typeface="Times New Roman"/>
              <a:cs typeface="Times New Roman"/>
            </a:endParaRPr>
          </a:p>
          <a:p>
            <a:pPr marR="3319779" algn="ctr">
              <a:spcBef>
                <a:spcPts val="825"/>
              </a:spcBef>
              <a:tabLst>
                <a:tab pos="682625" algn="l"/>
              </a:tabLst>
            </a:pPr>
            <a:r>
              <a:rPr sz="1500" i="1" dirty="0">
                <a:latin typeface="Times New Roman"/>
                <a:cs typeface="Times New Roman"/>
              </a:rPr>
              <a:t>c	</a:t>
            </a:r>
            <a:r>
              <a:rPr sz="1500" dirty="0">
                <a:latin typeface="Times New Roman"/>
                <a:cs typeface="Times New Roman"/>
              </a:rPr>
              <a:t>=</a:t>
            </a:r>
            <a:r>
              <a:rPr sz="1500" spc="15" dirty="0">
                <a:latin typeface="Times New Roman"/>
                <a:cs typeface="Times New Roman"/>
              </a:rPr>
              <a:t> </a:t>
            </a:r>
            <a:r>
              <a:rPr sz="1500" i="1" spc="-15" dirty="0">
                <a:latin typeface="Times New Roman"/>
                <a:cs typeface="Times New Roman"/>
              </a:rPr>
              <a:t>a</a:t>
            </a:r>
            <a:r>
              <a:rPr sz="1500" spc="-15" dirty="0">
                <a:latin typeface="Times New Roman"/>
                <a:cs typeface="Times New Roman"/>
              </a:rPr>
              <a:t>/</a:t>
            </a:r>
            <a:r>
              <a:rPr sz="1550" i="1" spc="-15" dirty="0">
                <a:latin typeface="Symbol"/>
                <a:cs typeface="Symbol"/>
              </a:rPr>
              <a:t></a:t>
            </a:r>
            <a:r>
              <a:rPr sz="1425" spc="-22" baseline="-8771" dirty="0">
                <a:latin typeface="Times New Roman"/>
                <a:cs typeface="Times New Roman"/>
              </a:rPr>
              <a:t>1</a:t>
            </a:r>
            <a:r>
              <a:rPr sz="1425" spc="195" baseline="-8771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=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24,525/0,85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=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28,85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mm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032967" y="4428504"/>
            <a:ext cx="405130" cy="0"/>
          </a:xfrm>
          <a:custGeom>
            <a:avLst/>
            <a:gdLst/>
            <a:ahLst/>
            <a:cxnLst/>
            <a:rect l="l" t="t" r="r" b="b"/>
            <a:pathLst>
              <a:path w="405130">
                <a:moveTo>
                  <a:pt x="0" y="0"/>
                </a:moveTo>
                <a:lnTo>
                  <a:pt x="405107" y="0"/>
                </a:lnTo>
              </a:path>
            </a:pathLst>
          </a:custGeom>
          <a:ln w="96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17470" y="4439365"/>
            <a:ext cx="894715" cy="0"/>
          </a:xfrm>
          <a:custGeom>
            <a:avLst/>
            <a:gdLst/>
            <a:ahLst/>
            <a:cxnLst/>
            <a:rect l="l" t="t" r="r" b="b"/>
            <a:pathLst>
              <a:path w="894714">
                <a:moveTo>
                  <a:pt x="0" y="0"/>
                </a:moveTo>
                <a:lnTo>
                  <a:pt x="894149" y="0"/>
                </a:lnTo>
              </a:path>
            </a:pathLst>
          </a:custGeom>
          <a:ln w="93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180440" y="4424871"/>
            <a:ext cx="1808480" cy="25006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1381760" algn="l"/>
              </a:tabLst>
            </a:pPr>
            <a:r>
              <a:rPr sz="1550" i="1" spc="-35" dirty="0">
                <a:latin typeface="Times New Roman"/>
                <a:cs typeface="Times New Roman"/>
              </a:rPr>
              <a:t>c	</a:t>
            </a:r>
            <a:r>
              <a:rPr sz="1450" spc="15" dirty="0">
                <a:latin typeface="Times New Roman"/>
                <a:cs typeface="Times New Roman"/>
              </a:rPr>
              <a:t>2</a:t>
            </a:r>
            <a:r>
              <a:rPr sz="1450" spc="-35" dirty="0">
                <a:latin typeface="Times New Roman"/>
                <a:cs typeface="Times New Roman"/>
              </a:rPr>
              <a:t>8</a:t>
            </a:r>
            <a:r>
              <a:rPr sz="1450" spc="-40" dirty="0">
                <a:latin typeface="Times New Roman"/>
                <a:cs typeface="Times New Roman"/>
              </a:rPr>
              <a:t>,</a:t>
            </a:r>
            <a:r>
              <a:rPr sz="1450" spc="15" dirty="0">
                <a:latin typeface="Times New Roman"/>
                <a:cs typeface="Times New Roman"/>
              </a:rPr>
              <a:t>85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23982" y="4461153"/>
            <a:ext cx="2397760" cy="25006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536575" algn="l"/>
                <a:tab pos="1296035" algn="l"/>
                <a:tab pos="2310765" algn="l"/>
              </a:tabLst>
            </a:pPr>
            <a:r>
              <a:rPr sz="2325" spc="-44" baseline="3584" dirty="0">
                <a:latin typeface="Symbol"/>
                <a:cs typeface="Symbol"/>
              </a:rPr>
              <a:t></a:t>
            </a:r>
            <a:r>
              <a:rPr sz="2325" spc="-44" baseline="3584" dirty="0">
                <a:latin typeface="Times New Roman"/>
                <a:cs typeface="Times New Roman"/>
              </a:rPr>
              <a:t>	</a:t>
            </a:r>
            <a:r>
              <a:rPr sz="2325" spc="-44" baseline="3584" dirty="0">
                <a:latin typeface="Symbol"/>
                <a:cs typeface="Symbol"/>
              </a:rPr>
              <a:t></a:t>
            </a:r>
            <a:r>
              <a:rPr sz="2325" spc="-44" baseline="3584" dirty="0">
                <a:latin typeface="Times New Roman"/>
                <a:cs typeface="Times New Roman"/>
              </a:rPr>
              <a:t>	</a:t>
            </a:r>
            <a:r>
              <a:rPr sz="1450" spc="20" dirty="0">
                <a:latin typeface="Symbol"/>
                <a:cs typeface="Symbol"/>
              </a:rPr>
              <a:t></a:t>
            </a:r>
            <a:r>
              <a:rPr sz="1450" spc="20" dirty="0">
                <a:latin typeface="Times New Roman"/>
                <a:cs typeface="Times New Roman"/>
              </a:rPr>
              <a:t>	</a:t>
            </a:r>
            <a:r>
              <a:rPr sz="1450" spc="2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38761" y="4369665"/>
            <a:ext cx="4463415" cy="1603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4395470" algn="l"/>
              </a:tabLst>
            </a:pPr>
            <a:r>
              <a:rPr sz="950" i="1" spc="5" dirty="0">
                <a:latin typeface="Times New Roman"/>
                <a:cs typeface="Times New Roman"/>
              </a:rPr>
              <a:t>s	y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41101" y="4369665"/>
            <a:ext cx="292100" cy="1603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230504" algn="l"/>
              </a:tabLst>
            </a:pPr>
            <a:r>
              <a:rPr sz="950" i="1" spc="5" dirty="0">
                <a:latin typeface="Times New Roman"/>
                <a:cs typeface="Times New Roman"/>
              </a:rPr>
              <a:t>y	s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80672" y="4272729"/>
            <a:ext cx="603440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88900">
              <a:lnSpc>
                <a:spcPts val="944"/>
              </a:lnSpc>
              <a:spcBef>
                <a:spcPts val="130"/>
              </a:spcBef>
              <a:tabLst>
                <a:tab pos="771525" algn="l"/>
              </a:tabLst>
            </a:pPr>
            <a:r>
              <a:rPr sz="1550" i="1" spc="-20" dirty="0">
                <a:latin typeface="Symbol"/>
                <a:cs typeface="Symbol"/>
              </a:rPr>
              <a:t></a:t>
            </a:r>
            <a:r>
              <a:rPr sz="1550" spc="-20" dirty="0">
                <a:latin typeface="Times New Roman"/>
                <a:cs typeface="Times New Roman"/>
              </a:rPr>
              <a:t>	</a:t>
            </a:r>
            <a:r>
              <a:rPr sz="1500" dirty="0">
                <a:latin typeface="Times New Roman"/>
                <a:cs typeface="Times New Roman"/>
              </a:rPr>
              <a:t>=</a:t>
            </a:r>
            <a:r>
              <a:rPr sz="1500" spc="225" dirty="0">
                <a:latin typeface="Times New Roman"/>
                <a:cs typeface="Times New Roman"/>
              </a:rPr>
              <a:t> </a:t>
            </a:r>
            <a:r>
              <a:rPr sz="2325" spc="-44" baseline="34050" dirty="0">
                <a:latin typeface="Symbol"/>
                <a:cs typeface="Symbol"/>
              </a:rPr>
              <a:t></a:t>
            </a:r>
            <a:r>
              <a:rPr sz="2325" spc="-104" baseline="34050" dirty="0">
                <a:latin typeface="Times New Roman"/>
                <a:cs typeface="Times New Roman"/>
              </a:rPr>
              <a:t> </a:t>
            </a:r>
            <a:r>
              <a:rPr sz="2325" i="1" spc="-52" baseline="37634" dirty="0">
                <a:latin typeface="Times New Roman"/>
                <a:cs typeface="Times New Roman"/>
              </a:rPr>
              <a:t>d</a:t>
            </a:r>
            <a:r>
              <a:rPr sz="2325" i="1" spc="97" baseline="37634" dirty="0">
                <a:latin typeface="Times New Roman"/>
                <a:cs typeface="Times New Roman"/>
              </a:rPr>
              <a:t> </a:t>
            </a:r>
            <a:r>
              <a:rPr sz="2325" spc="-60" baseline="37634" dirty="0">
                <a:latin typeface="Symbol"/>
                <a:cs typeface="Symbol"/>
              </a:rPr>
              <a:t></a:t>
            </a:r>
            <a:r>
              <a:rPr sz="2325" spc="-157" baseline="37634" dirty="0">
                <a:latin typeface="Times New Roman"/>
                <a:cs typeface="Times New Roman"/>
              </a:rPr>
              <a:t> </a:t>
            </a:r>
            <a:r>
              <a:rPr sz="2325" i="1" spc="-52" baseline="37634" dirty="0">
                <a:latin typeface="Times New Roman"/>
                <a:cs typeface="Times New Roman"/>
              </a:rPr>
              <a:t>c</a:t>
            </a:r>
            <a:r>
              <a:rPr sz="2325" i="1" spc="-135" baseline="37634" dirty="0">
                <a:latin typeface="Times New Roman"/>
                <a:cs typeface="Times New Roman"/>
              </a:rPr>
              <a:t> </a:t>
            </a:r>
            <a:r>
              <a:rPr sz="2325" spc="-44" baseline="34050" dirty="0">
                <a:latin typeface="Symbol"/>
                <a:cs typeface="Symbol"/>
              </a:rPr>
              <a:t></a:t>
            </a:r>
            <a:r>
              <a:rPr sz="2325" spc="-240" baseline="340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0,003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=</a:t>
            </a:r>
            <a:r>
              <a:rPr sz="1500" spc="195" dirty="0">
                <a:latin typeface="Times New Roman"/>
                <a:cs typeface="Times New Roman"/>
              </a:rPr>
              <a:t> </a:t>
            </a:r>
            <a:r>
              <a:rPr sz="2175" spc="30" baseline="36398" dirty="0">
                <a:latin typeface="Symbol"/>
                <a:cs typeface="Symbol"/>
              </a:rPr>
              <a:t></a:t>
            </a:r>
            <a:r>
              <a:rPr sz="2175" spc="-150" baseline="36398" dirty="0">
                <a:latin typeface="Times New Roman"/>
                <a:cs typeface="Times New Roman"/>
              </a:rPr>
              <a:t> </a:t>
            </a:r>
            <a:r>
              <a:rPr sz="2175" spc="30" baseline="36398" dirty="0">
                <a:latin typeface="Times New Roman"/>
                <a:cs typeface="Times New Roman"/>
              </a:rPr>
              <a:t>510</a:t>
            </a:r>
            <a:r>
              <a:rPr sz="2175" spc="-127" baseline="36398" dirty="0">
                <a:latin typeface="Times New Roman"/>
                <a:cs typeface="Times New Roman"/>
              </a:rPr>
              <a:t> </a:t>
            </a:r>
            <a:r>
              <a:rPr sz="2175" spc="44" baseline="36398" dirty="0">
                <a:latin typeface="Symbol"/>
                <a:cs typeface="Symbol"/>
              </a:rPr>
              <a:t></a:t>
            </a:r>
            <a:r>
              <a:rPr sz="2175" spc="-97" baseline="36398" dirty="0">
                <a:latin typeface="Times New Roman"/>
                <a:cs typeface="Times New Roman"/>
              </a:rPr>
              <a:t> </a:t>
            </a:r>
            <a:r>
              <a:rPr sz="2175" spc="-7" baseline="36398" dirty="0">
                <a:latin typeface="Times New Roman"/>
                <a:cs typeface="Times New Roman"/>
              </a:rPr>
              <a:t>28,85</a:t>
            </a:r>
            <a:r>
              <a:rPr sz="2175" spc="-209" baseline="36398" dirty="0">
                <a:latin typeface="Times New Roman"/>
                <a:cs typeface="Times New Roman"/>
              </a:rPr>
              <a:t> </a:t>
            </a:r>
            <a:r>
              <a:rPr sz="2175" spc="15" baseline="36398" dirty="0">
                <a:latin typeface="Symbol"/>
                <a:cs typeface="Symbol"/>
              </a:rPr>
              <a:t></a:t>
            </a:r>
            <a:r>
              <a:rPr sz="1450" spc="10" dirty="0">
                <a:latin typeface="Times New Roman"/>
                <a:cs typeface="Times New Roman"/>
              </a:rPr>
              <a:t>0,003</a:t>
            </a:r>
            <a:r>
              <a:rPr sz="1450" spc="-1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=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0,05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&gt; </a:t>
            </a:r>
            <a:r>
              <a:rPr sz="1500" i="1" dirty="0">
                <a:latin typeface="Times New Roman"/>
                <a:cs typeface="Times New Roman"/>
              </a:rPr>
              <a:t>e</a:t>
            </a:r>
            <a:r>
              <a:rPr sz="1500" i="1" spc="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=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</a:t>
            </a:r>
            <a:r>
              <a:rPr sz="1500" i="1" spc="3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/</a:t>
            </a:r>
            <a:r>
              <a:rPr sz="1500" i="1" spc="5" dirty="0">
                <a:latin typeface="Times New Roman"/>
                <a:cs typeface="Times New Roman"/>
              </a:rPr>
              <a:t>E</a:t>
            </a:r>
            <a:r>
              <a:rPr sz="1500" i="1" spc="3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=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0,002)</a:t>
            </a:r>
            <a:endParaRPr sz="1500">
              <a:latin typeface="Times New Roman"/>
              <a:cs typeface="Times New Roman"/>
            </a:endParaRPr>
          </a:p>
          <a:p>
            <a:pPr marL="955675">
              <a:lnSpc>
                <a:spcPts val="944"/>
              </a:lnSpc>
              <a:tabLst>
                <a:tab pos="1480185" algn="l"/>
                <a:tab pos="2239010" algn="l"/>
                <a:tab pos="3253740" algn="l"/>
              </a:tabLst>
            </a:pPr>
            <a:r>
              <a:rPr sz="1550" spc="-30" dirty="0">
                <a:latin typeface="Symbol"/>
                <a:cs typeface="Symbol"/>
              </a:rPr>
              <a:t></a:t>
            </a:r>
            <a:r>
              <a:rPr sz="1550" spc="-30" dirty="0">
                <a:latin typeface="Times New Roman"/>
                <a:cs typeface="Times New Roman"/>
              </a:rPr>
              <a:t>	</a:t>
            </a:r>
            <a:r>
              <a:rPr sz="1550" spc="-30" dirty="0">
                <a:latin typeface="Symbol"/>
                <a:cs typeface="Symbol"/>
              </a:rPr>
              <a:t></a:t>
            </a:r>
            <a:r>
              <a:rPr sz="1550" spc="-30" dirty="0">
                <a:latin typeface="Times New Roman"/>
                <a:cs typeface="Times New Roman"/>
              </a:rPr>
              <a:t>	</a:t>
            </a:r>
            <a:r>
              <a:rPr sz="1450" b="1" spc="20" dirty="0">
                <a:latin typeface="Symbol"/>
                <a:cs typeface="Symbol"/>
              </a:rPr>
              <a:t></a:t>
            </a:r>
            <a:r>
              <a:rPr sz="1450" spc="20" dirty="0">
                <a:latin typeface="Times New Roman"/>
                <a:cs typeface="Times New Roman"/>
              </a:rPr>
              <a:t>	</a:t>
            </a:r>
            <a:r>
              <a:rPr sz="1450" b="1" spc="2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74001" y="4813682"/>
            <a:ext cx="661670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dirty="0">
                <a:latin typeface="Times New Roman"/>
                <a:cs typeface="Times New Roman"/>
              </a:rPr>
              <a:t>Jadi </a:t>
            </a:r>
            <a:r>
              <a:rPr sz="1500" spc="-10" dirty="0">
                <a:latin typeface="Times New Roman"/>
                <a:cs typeface="Times New Roman"/>
              </a:rPr>
              <a:t>tulangan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tarik</a:t>
            </a:r>
            <a:r>
              <a:rPr sz="1500" spc="-10" dirty="0">
                <a:latin typeface="Times New Roman"/>
                <a:cs typeface="Times New Roman"/>
              </a:rPr>
              <a:t> sudah </a:t>
            </a:r>
            <a:r>
              <a:rPr sz="1500" spc="-5" dirty="0">
                <a:latin typeface="Times New Roman"/>
                <a:cs typeface="Times New Roman"/>
              </a:rPr>
              <a:t>luluh,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selanjutnya</a:t>
            </a:r>
            <a:r>
              <a:rPr sz="1500" spc="4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periksa</a:t>
            </a:r>
            <a:r>
              <a:rPr sz="1500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Times New Roman"/>
                <a:cs typeface="Times New Roman"/>
              </a:rPr>
              <a:t>apakah</a:t>
            </a:r>
            <a:r>
              <a:rPr sz="1500" spc="3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penampang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terkendali</a:t>
            </a:r>
            <a:r>
              <a:rPr sz="1500" spc="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tarik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031472" y="5293515"/>
            <a:ext cx="192405" cy="25519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</a:pPr>
            <a:r>
              <a:rPr sz="1550" i="1" spc="-20" dirty="0">
                <a:latin typeface="Symbol"/>
                <a:cs typeface="Symbol"/>
              </a:rPr>
              <a:t></a:t>
            </a:r>
            <a:r>
              <a:rPr sz="1425" i="1" spc="-30" baseline="-8771" dirty="0">
                <a:latin typeface="Times New Roman"/>
                <a:cs typeface="Times New Roman"/>
              </a:rPr>
              <a:t>t</a:t>
            </a:r>
            <a:endParaRPr sz="1425" baseline="-8771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035448" y="5458785"/>
            <a:ext cx="478790" cy="0"/>
          </a:xfrm>
          <a:custGeom>
            <a:avLst/>
            <a:gdLst/>
            <a:ahLst/>
            <a:cxnLst/>
            <a:rect l="l" t="t" r="r" b="b"/>
            <a:pathLst>
              <a:path w="478789">
                <a:moveTo>
                  <a:pt x="0" y="0"/>
                </a:moveTo>
                <a:lnTo>
                  <a:pt x="478752" y="0"/>
                </a:lnTo>
              </a:path>
            </a:pathLst>
          </a:custGeom>
          <a:ln w="93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525484" y="5485129"/>
            <a:ext cx="99060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450" spc="2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39703" y="5306664"/>
            <a:ext cx="283845" cy="4292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614"/>
              </a:lnSpc>
              <a:spcBef>
                <a:spcPts val="100"/>
              </a:spcBef>
            </a:pPr>
            <a:r>
              <a:rPr sz="1500" dirty="0">
                <a:latin typeface="Times New Roman"/>
                <a:cs typeface="Times New Roman"/>
              </a:rPr>
              <a:t>=</a:t>
            </a:r>
            <a:r>
              <a:rPr sz="1500" spc="145" dirty="0">
                <a:latin typeface="Times New Roman"/>
                <a:cs typeface="Times New Roman"/>
              </a:rPr>
              <a:t> </a:t>
            </a:r>
            <a:r>
              <a:rPr sz="1450" spc="20" dirty="0">
                <a:latin typeface="Symbol"/>
                <a:cs typeface="Symbol"/>
              </a:rPr>
              <a:t></a:t>
            </a:r>
            <a:endParaRPr sz="1450">
              <a:latin typeface="Symbol"/>
              <a:cs typeface="Symbol"/>
            </a:endParaRPr>
          </a:p>
          <a:p>
            <a:pPr marR="5080" algn="r">
              <a:lnSpc>
                <a:spcPts val="1555"/>
              </a:lnSpc>
            </a:pPr>
            <a:r>
              <a:rPr sz="1450" spc="20" dirty="0">
                <a:latin typeface="Symbol"/>
                <a:cs typeface="Symbol"/>
              </a:rPr>
              <a:t>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25484" y="5306663"/>
            <a:ext cx="868044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50" spc="20" dirty="0">
                <a:latin typeface="Symbol"/>
                <a:cs typeface="Symbol"/>
              </a:rPr>
              <a:t></a:t>
            </a:r>
            <a:r>
              <a:rPr sz="1450" spc="-9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0,003</a:t>
            </a:r>
            <a:r>
              <a:rPr sz="1500" spc="-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=</a:t>
            </a:r>
            <a:r>
              <a:rPr sz="1500" spc="155" dirty="0">
                <a:latin typeface="Times New Roman"/>
                <a:cs typeface="Times New Roman"/>
              </a:rPr>
              <a:t> </a:t>
            </a:r>
            <a:r>
              <a:rPr sz="2175" b="1" spc="30" baseline="1915" dirty="0">
                <a:latin typeface="Symbol"/>
                <a:cs typeface="Symbol"/>
              </a:rPr>
              <a:t></a:t>
            </a:r>
            <a:endParaRPr sz="2175" baseline="1915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19145" y="5452386"/>
            <a:ext cx="110489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450" i="1" spc="25" dirty="0">
                <a:latin typeface="Times New Roman"/>
                <a:cs typeface="Times New Roman"/>
              </a:rPr>
              <a:t>c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03719" y="5458785"/>
            <a:ext cx="891540" cy="0"/>
          </a:xfrm>
          <a:custGeom>
            <a:avLst/>
            <a:gdLst/>
            <a:ahLst/>
            <a:cxnLst/>
            <a:rect l="l" t="t" r="r" b="b"/>
            <a:pathLst>
              <a:path w="891539">
                <a:moveTo>
                  <a:pt x="0" y="0"/>
                </a:moveTo>
                <a:lnTo>
                  <a:pt x="891432" y="0"/>
                </a:lnTo>
              </a:path>
            </a:pathLst>
          </a:custGeom>
          <a:ln w="93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635011" y="5452386"/>
            <a:ext cx="438784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450" spc="15" dirty="0">
                <a:latin typeface="Times New Roman"/>
                <a:cs typeface="Times New Roman"/>
              </a:rPr>
              <a:t>2</a:t>
            </a:r>
            <a:r>
              <a:rPr sz="1450" spc="-40" dirty="0">
                <a:latin typeface="Times New Roman"/>
                <a:cs typeface="Times New Roman"/>
              </a:rPr>
              <a:t>8,</a:t>
            </a:r>
            <a:r>
              <a:rPr sz="1450" spc="15" dirty="0">
                <a:latin typeface="Times New Roman"/>
                <a:cs typeface="Times New Roman"/>
              </a:rPr>
              <a:t>85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93788" y="5488668"/>
            <a:ext cx="99695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450" spc="20" dirty="0">
                <a:latin typeface="Symbol"/>
                <a:cs typeface="Symbol"/>
              </a:rPr>
              <a:t>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86001" y="5190005"/>
            <a:ext cx="2545080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spcBef>
                <a:spcPts val="125"/>
              </a:spcBef>
              <a:tabLst>
                <a:tab pos="1419860" algn="l"/>
              </a:tabLst>
            </a:pPr>
            <a:r>
              <a:rPr sz="1450" spc="20" dirty="0">
                <a:latin typeface="Symbol"/>
                <a:cs typeface="Symbol"/>
              </a:rPr>
              <a:t></a:t>
            </a:r>
            <a:r>
              <a:rPr sz="1450" spc="-40" dirty="0">
                <a:latin typeface="Times New Roman"/>
                <a:cs typeface="Times New Roman"/>
              </a:rPr>
              <a:t> </a:t>
            </a:r>
            <a:r>
              <a:rPr sz="2175" i="1" spc="195" baseline="3831" dirty="0">
                <a:latin typeface="Times New Roman"/>
                <a:cs typeface="Times New Roman"/>
              </a:rPr>
              <a:t>d</a:t>
            </a:r>
            <a:r>
              <a:rPr sz="1500" i="1" spc="22" baseline="-16666" dirty="0">
                <a:latin typeface="Times New Roman"/>
                <a:cs typeface="Times New Roman"/>
              </a:rPr>
              <a:t>t</a:t>
            </a:r>
            <a:r>
              <a:rPr sz="1500" i="1" baseline="-16666" dirty="0">
                <a:latin typeface="Times New Roman"/>
                <a:cs typeface="Times New Roman"/>
              </a:rPr>
              <a:t> </a:t>
            </a:r>
            <a:r>
              <a:rPr sz="1500" i="1" spc="127" baseline="-16666" dirty="0">
                <a:latin typeface="Times New Roman"/>
                <a:cs typeface="Times New Roman"/>
              </a:rPr>
              <a:t> </a:t>
            </a:r>
            <a:r>
              <a:rPr sz="2175" spc="44" baseline="3831" dirty="0">
                <a:latin typeface="Symbol"/>
                <a:cs typeface="Symbol"/>
              </a:rPr>
              <a:t></a:t>
            </a:r>
            <a:r>
              <a:rPr sz="2175" spc="-112" baseline="3831" dirty="0">
                <a:latin typeface="Times New Roman"/>
                <a:cs typeface="Times New Roman"/>
              </a:rPr>
              <a:t> </a:t>
            </a:r>
            <a:r>
              <a:rPr sz="2175" i="1" spc="37" baseline="3831" dirty="0">
                <a:latin typeface="Times New Roman"/>
                <a:cs typeface="Times New Roman"/>
              </a:rPr>
              <a:t>c</a:t>
            </a:r>
            <a:r>
              <a:rPr sz="2175" i="1" spc="-89" baseline="3831" dirty="0">
                <a:latin typeface="Times New Roman"/>
                <a:cs typeface="Times New Roman"/>
              </a:rPr>
              <a:t> </a:t>
            </a:r>
            <a:r>
              <a:rPr sz="1450" spc="20" dirty="0">
                <a:latin typeface="Symbol"/>
                <a:cs typeface="Symbol"/>
              </a:rPr>
              <a:t></a:t>
            </a:r>
            <a:r>
              <a:rPr sz="1450" dirty="0">
                <a:latin typeface="Times New Roman"/>
                <a:cs typeface="Times New Roman"/>
              </a:rPr>
              <a:t>	</a:t>
            </a:r>
            <a:r>
              <a:rPr sz="2175" spc="30" baseline="1915" dirty="0">
                <a:latin typeface="Symbol"/>
                <a:cs typeface="Symbol"/>
              </a:rPr>
              <a:t></a:t>
            </a:r>
            <a:r>
              <a:rPr sz="2175" spc="-150" baseline="1915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Times New Roman"/>
                <a:cs typeface="Times New Roman"/>
              </a:rPr>
              <a:t>53</a:t>
            </a:r>
            <a:r>
              <a:rPr sz="1450" spc="30" dirty="0">
                <a:latin typeface="Times New Roman"/>
                <a:cs typeface="Times New Roman"/>
              </a:rPr>
              <a:t>5</a:t>
            </a:r>
            <a:r>
              <a:rPr sz="1450" spc="-110" dirty="0">
                <a:latin typeface="Times New Roman"/>
                <a:cs typeface="Times New Roman"/>
              </a:rPr>
              <a:t> </a:t>
            </a:r>
            <a:r>
              <a:rPr sz="1450" spc="30" dirty="0">
                <a:latin typeface="Symbol"/>
                <a:cs typeface="Symbol"/>
              </a:rPr>
              <a:t></a:t>
            </a:r>
            <a:r>
              <a:rPr sz="1450" spc="-60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Times New Roman"/>
                <a:cs typeface="Times New Roman"/>
              </a:rPr>
              <a:t>2</a:t>
            </a:r>
            <a:r>
              <a:rPr sz="1450" spc="-40" dirty="0">
                <a:latin typeface="Times New Roman"/>
                <a:cs typeface="Times New Roman"/>
              </a:rPr>
              <a:t>8,</a:t>
            </a:r>
            <a:r>
              <a:rPr sz="1450" spc="15" dirty="0">
                <a:latin typeface="Times New Roman"/>
                <a:cs typeface="Times New Roman"/>
              </a:rPr>
              <a:t>8</a:t>
            </a:r>
            <a:r>
              <a:rPr sz="1450" spc="30" dirty="0">
                <a:latin typeface="Times New Roman"/>
                <a:cs typeface="Times New Roman"/>
              </a:rPr>
              <a:t>5</a:t>
            </a:r>
            <a:r>
              <a:rPr sz="1450" spc="-140" dirty="0">
                <a:latin typeface="Times New Roman"/>
                <a:cs typeface="Times New Roman"/>
              </a:rPr>
              <a:t> </a:t>
            </a:r>
            <a:r>
              <a:rPr sz="2175" spc="30" baseline="1915" dirty="0">
                <a:latin typeface="Symbol"/>
                <a:cs typeface="Symbol"/>
              </a:rPr>
              <a:t></a:t>
            </a:r>
            <a:endParaRPr sz="2175" baseline="1915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306068" y="5303915"/>
            <a:ext cx="1859280" cy="4356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39"/>
              </a:lnSpc>
              <a:spcBef>
                <a:spcPts val="100"/>
              </a:spcBef>
            </a:pPr>
            <a:r>
              <a:rPr sz="1450" b="1" spc="15" dirty="0">
                <a:latin typeface="Symbol"/>
                <a:cs typeface="Symbol"/>
              </a:rPr>
              <a:t></a:t>
            </a:r>
            <a:r>
              <a:rPr sz="1450" spc="-5" dirty="0">
                <a:latin typeface="Times New Roman"/>
                <a:cs typeface="Times New Roman"/>
              </a:rPr>
              <a:t>0</a:t>
            </a:r>
            <a:r>
              <a:rPr sz="1450" spc="5" dirty="0">
                <a:latin typeface="Times New Roman"/>
                <a:cs typeface="Times New Roman"/>
              </a:rPr>
              <a:t>,</a:t>
            </a:r>
            <a:r>
              <a:rPr sz="1450" spc="15" dirty="0">
                <a:latin typeface="Times New Roman"/>
                <a:cs typeface="Times New Roman"/>
              </a:rPr>
              <a:t>00</a:t>
            </a:r>
            <a:r>
              <a:rPr sz="1450" spc="30" dirty="0">
                <a:latin typeface="Times New Roman"/>
                <a:cs typeface="Times New Roman"/>
              </a:rPr>
              <a:t>3</a:t>
            </a:r>
            <a:r>
              <a:rPr sz="1450" spc="-16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=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spc="-40" dirty="0">
                <a:latin typeface="Times New Roman"/>
                <a:cs typeface="Times New Roman"/>
              </a:rPr>
              <a:t>0</a:t>
            </a:r>
            <a:r>
              <a:rPr sz="1500" spc="15" dirty="0">
                <a:latin typeface="Times New Roman"/>
                <a:cs typeface="Times New Roman"/>
              </a:rPr>
              <a:t>,</a:t>
            </a:r>
            <a:r>
              <a:rPr sz="1500" dirty="0">
                <a:latin typeface="Times New Roman"/>
                <a:cs typeface="Times New Roman"/>
              </a:rPr>
              <a:t>05</a:t>
            </a:r>
            <a:r>
              <a:rPr sz="1500" spc="-45" dirty="0">
                <a:latin typeface="Times New Roman"/>
                <a:cs typeface="Times New Roman"/>
              </a:rPr>
              <a:t>2</a:t>
            </a:r>
            <a:r>
              <a:rPr sz="1500" dirty="0">
                <a:latin typeface="Times New Roman"/>
                <a:cs typeface="Times New Roman"/>
              </a:rPr>
              <a:t>6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&gt;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spc="-40" dirty="0">
                <a:latin typeface="Times New Roman"/>
                <a:cs typeface="Times New Roman"/>
              </a:rPr>
              <a:t>0</a:t>
            </a:r>
            <a:r>
              <a:rPr sz="1500" spc="15" dirty="0">
                <a:latin typeface="Times New Roman"/>
                <a:cs typeface="Times New Roman"/>
              </a:rPr>
              <a:t>,</a:t>
            </a:r>
            <a:r>
              <a:rPr sz="1500" dirty="0">
                <a:latin typeface="Times New Roman"/>
                <a:cs typeface="Times New Roman"/>
              </a:rPr>
              <a:t>005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ts val="1580"/>
              </a:lnSpc>
            </a:pPr>
            <a:r>
              <a:rPr sz="1450" spc="2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1389195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22424" y="1676275"/>
            <a:ext cx="3457575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400" spc="5" dirty="0">
                <a:latin typeface="Times New Roman"/>
                <a:cs typeface="Times New Roman"/>
              </a:rPr>
              <a:t>Sehingga</a:t>
            </a:r>
            <a:r>
              <a:rPr sz="1400" spc="10" dirty="0">
                <a:latin typeface="Times New Roman"/>
                <a:cs typeface="Times New Roman"/>
              </a:rPr>
              <a:t> penampang </a:t>
            </a:r>
            <a:r>
              <a:rPr sz="1400" spc="5" dirty="0">
                <a:latin typeface="Times New Roman"/>
                <a:cs typeface="Times New Roman"/>
              </a:rPr>
              <a:t>terkendali </a:t>
            </a:r>
            <a:r>
              <a:rPr sz="1400" dirty="0">
                <a:latin typeface="Times New Roman"/>
                <a:cs typeface="Times New Roman"/>
              </a:rPr>
              <a:t>tarik,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500" i="1" spc="-45" dirty="0">
                <a:latin typeface="Symbol"/>
                <a:cs typeface="Symbol"/>
              </a:rPr>
              <a:t></a:t>
            </a:r>
            <a:r>
              <a:rPr sz="1500" i="1" spc="-2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= 0,90.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72864" y="2243409"/>
            <a:ext cx="84455" cy="15388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900" i="1" spc="10" dirty="0">
                <a:latin typeface="Times New Roman"/>
                <a:cs typeface="Times New Roman"/>
              </a:rPr>
              <a:t>n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951010" y="2302048"/>
            <a:ext cx="123825" cy="0"/>
          </a:xfrm>
          <a:custGeom>
            <a:avLst/>
            <a:gdLst/>
            <a:ahLst/>
            <a:cxnLst/>
            <a:rect l="l" t="t" r="r" b="b"/>
            <a:pathLst>
              <a:path w="123825">
                <a:moveTo>
                  <a:pt x="0" y="0"/>
                </a:moveTo>
                <a:lnTo>
                  <a:pt x="123392" y="0"/>
                </a:lnTo>
              </a:path>
            </a:pathLst>
          </a:custGeom>
          <a:ln w="92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702429" y="2302048"/>
            <a:ext cx="423545" cy="0"/>
          </a:xfrm>
          <a:custGeom>
            <a:avLst/>
            <a:gdLst/>
            <a:ahLst/>
            <a:cxnLst/>
            <a:rect l="l" t="t" r="r" b="b"/>
            <a:pathLst>
              <a:path w="423545">
                <a:moveTo>
                  <a:pt x="0" y="0"/>
                </a:moveTo>
                <a:lnTo>
                  <a:pt x="423060" y="0"/>
                </a:lnTo>
              </a:path>
            </a:pathLst>
          </a:custGeom>
          <a:ln w="92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331389" y="2173369"/>
            <a:ext cx="2899410" cy="23852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765810" algn="l"/>
                <a:tab pos="1841500" algn="l"/>
                <a:tab pos="2816225" algn="l"/>
              </a:tabLst>
            </a:pPr>
            <a:r>
              <a:rPr sz="900" i="1" spc="5" dirty="0">
                <a:latin typeface="Times New Roman"/>
                <a:cs typeface="Times New Roman"/>
              </a:rPr>
              <a:t>s  </a:t>
            </a:r>
            <a:r>
              <a:rPr sz="900" i="1" spc="75" dirty="0">
                <a:latin typeface="Times New Roman"/>
                <a:cs typeface="Times New Roman"/>
              </a:rPr>
              <a:t> </a:t>
            </a:r>
            <a:r>
              <a:rPr sz="900" i="1" spc="5" dirty="0">
                <a:latin typeface="Times New Roman"/>
                <a:cs typeface="Times New Roman"/>
              </a:rPr>
              <a:t>y</a:t>
            </a:r>
            <a:r>
              <a:rPr sz="900" i="1" dirty="0">
                <a:latin typeface="Times New Roman"/>
                <a:cs typeface="Times New Roman"/>
              </a:rPr>
              <a:t> </a:t>
            </a:r>
            <a:r>
              <a:rPr sz="2175" baseline="3831" dirty="0">
                <a:latin typeface="Symbol"/>
                <a:cs typeface="Symbol"/>
              </a:rPr>
              <a:t></a:t>
            </a:r>
            <a:r>
              <a:rPr sz="2175" baseline="3831" dirty="0">
                <a:latin typeface="Times New Roman"/>
                <a:cs typeface="Times New Roman"/>
              </a:rPr>
              <a:t>	</a:t>
            </a:r>
            <a:r>
              <a:rPr sz="2175" baseline="3831" dirty="0">
                <a:latin typeface="Symbol"/>
                <a:cs typeface="Symbol"/>
              </a:rPr>
              <a:t></a:t>
            </a:r>
            <a:r>
              <a:rPr sz="2175" baseline="3831" dirty="0">
                <a:latin typeface="Times New Roman"/>
                <a:cs typeface="Times New Roman"/>
              </a:rPr>
              <a:t>	</a:t>
            </a:r>
            <a:r>
              <a:rPr sz="2175" spc="-7" baseline="3831" dirty="0">
                <a:latin typeface="Symbol"/>
                <a:cs typeface="Symbol"/>
              </a:rPr>
              <a:t></a:t>
            </a:r>
            <a:r>
              <a:rPr sz="2175" baseline="3831" dirty="0">
                <a:latin typeface="Times New Roman"/>
                <a:cs typeface="Times New Roman"/>
              </a:rPr>
              <a:t>	</a:t>
            </a:r>
            <a:r>
              <a:rPr sz="2175" spc="-7" baseline="3831" dirty="0">
                <a:latin typeface="Symbol"/>
                <a:cs typeface="Symbol"/>
              </a:rPr>
              <a:t></a:t>
            </a:r>
            <a:endParaRPr sz="2175" baseline="3831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53273" y="2320267"/>
            <a:ext cx="2677795" cy="23852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1619885" algn="l"/>
                <a:tab pos="2593975" algn="l"/>
              </a:tabLst>
            </a:pPr>
            <a:r>
              <a:rPr sz="1450" dirty="0">
                <a:latin typeface="Symbol"/>
                <a:cs typeface="Symbol"/>
              </a:rPr>
              <a:t></a:t>
            </a:r>
            <a:r>
              <a:rPr sz="1450" dirty="0">
                <a:latin typeface="Times New Roman"/>
                <a:cs typeface="Times New Roman"/>
              </a:rPr>
              <a:t>	</a:t>
            </a:r>
            <a:r>
              <a:rPr sz="1450" spc="-5" dirty="0">
                <a:latin typeface="Symbol"/>
                <a:cs typeface="Symbol"/>
              </a:rPr>
              <a:t></a:t>
            </a:r>
            <a:r>
              <a:rPr sz="1450" spc="-5" dirty="0">
                <a:latin typeface="Times New Roman"/>
                <a:cs typeface="Times New Roman"/>
              </a:rPr>
              <a:t>	</a:t>
            </a:r>
            <a:r>
              <a:rPr sz="1450" spc="-5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18597" y="2295171"/>
            <a:ext cx="2082800" cy="23852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50800">
              <a:spcBef>
                <a:spcPts val="120"/>
              </a:spcBef>
              <a:tabLst>
                <a:tab pos="1953260" algn="l"/>
              </a:tabLst>
            </a:pPr>
            <a:r>
              <a:rPr sz="1450" spc="5" dirty="0">
                <a:latin typeface="Times New Roman"/>
                <a:cs typeface="Times New Roman"/>
              </a:rPr>
              <a:t>2</a:t>
            </a:r>
            <a:r>
              <a:rPr sz="1450" spc="-85" dirty="0">
                <a:latin typeface="Times New Roman"/>
                <a:cs typeface="Times New Roman"/>
              </a:rPr>
              <a:t> </a:t>
            </a:r>
            <a:r>
              <a:rPr sz="2175" baseline="-7662" dirty="0">
                <a:latin typeface="Symbol"/>
                <a:cs typeface="Symbol"/>
              </a:rPr>
              <a:t></a:t>
            </a:r>
            <a:r>
              <a:rPr sz="2175" baseline="-7662" dirty="0">
                <a:latin typeface="Times New Roman"/>
                <a:cs typeface="Times New Roman"/>
              </a:rPr>
              <a:t>	</a:t>
            </a:r>
            <a:r>
              <a:rPr sz="1450" spc="-10" dirty="0">
                <a:latin typeface="Times New Roman"/>
                <a:cs typeface="Times New Roman"/>
              </a:rPr>
              <a:t>2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97911" y="2156041"/>
            <a:ext cx="5459730" cy="23852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  <a:tabLst>
                <a:tab pos="687705" algn="l"/>
              </a:tabLst>
            </a:pPr>
            <a:r>
              <a:rPr sz="1400" i="1" spc="10" dirty="0">
                <a:latin typeface="Times New Roman"/>
                <a:cs typeface="Times New Roman"/>
              </a:rPr>
              <a:t>M	</a:t>
            </a:r>
            <a:r>
              <a:rPr sz="1400" spc="5" dirty="0">
                <a:latin typeface="Times New Roman"/>
                <a:cs typeface="Times New Roman"/>
              </a:rPr>
              <a:t>=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i="1" spc="10" dirty="0">
                <a:latin typeface="Times New Roman"/>
                <a:cs typeface="Times New Roman"/>
              </a:rPr>
              <a:t>A </a:t>
            </a:r>
            <a:r>
              <a:rPr sz="1400" dirty="0">
                <a:latin typeface="Times New Roman"/>
                <a:cs typeface="Times New Roman"/>
              </a:rPr>
              <a:t>∙</a:t>
            </a:r>
            <a:r>
              <a:rPr sz="1400" i="1" dirty="0">
                <a:latin typeface="Times New Roman"/>
                <a:cs typeface="Times New Roman"/>
              </a:rPr>
              <a:t>f</a:t>
            </a:r>
            <a:r>
              <a:rPr sz="1400" i="1" spc="290" dirty="0">
                <a:latin typeface="Times New Roman"/>
                <a:cs typeface="Times New Roman"/>
              </a:rPr>
              <a:t> </a:t>
            </a:r>
            <a:r>
              <a:rPr sz="2175" baseline="34482" dirty="0">
                <a:latin typeface="Symbol"/>
                <a:cs typeface="Symbol"/>
              </a:rPr>
              <a:t></a:t>
            </a:r>
            <a:r>
              <a:rPr sz="2175" spc="-300" baseline="34482" dirty="0">
                <a:latin typeface="Times New Roman"/>
                <a:cs typeface="Times New Roman"/>
              </a:rPr>
              <a:t> </a:t>
            </a:r>
            <a:r>
              <a:rPr sz="2175" i="1" spc="7" baseline="1915" dirty="0">
                <a:latin typeface="Times New Roman"/>
                <a:cs typeface="Times New Roman"/>
              </a:rPr>
              <a:t>d</a:t>
            </a:r>
            <a:r>
              <a:rPr sz="2175" i="1" spc="127" baseline="1915" dirty="0">
                <a:latin typeface="Times New Roman"/>
                <a:cs typeface="Times New Roman"/>
              </a:rPr>
              <a:t> </a:t>
            </a:r>
            <a:r>
              <a:rPr sz="2175" spc="7" baseline="1915" dirty="0">
                <a:latin typeface="Symbol"/>
                <a:cs typeface="Symbol"/>
              </a:rPr>
              <a:t></a:t>
            </a:r>
            <a:r>
              <a:rPr sz="2175" spc="127" baseline="1915" dirty="0">
                <a:latin typeface="Times New Roman"/>
                <a:cs typeface="Times New Roman"/>
              </a:rPr>
              <a:t> </a:t>
            </a:r>
            <a:r>
              <a:rPr sz="2175" i="1" spc="7" baseline="38314" dirty="0">
                <a:latin typeface="Times New Roman"/>
                <a:cs typeface="Times New Roman"/>
              </a:rPr>
              <a:t>a</a:t>
            </a:r>
            <a:r>
              <a:rPr sz="2175" i="1" spc="-89" baseline="38314" dirty="0">
                <a:latin typeface="Times New Roman"/>
                <a:cs typeface="Times New Roman"/>
              </a:rPr>
              <a:t> </a:t>
            </a:r>
            <a:r>
              <a:rPr sz="2175" baseline="34482" dirty="0">
                <a:latin typeface="Symbol"/>
                <a:cs typeface="Symbol"/>
              </a:rPr>
              <a:t></a:t>
            </a:r>
            <a:r>
              <a:rPr sz="2175" spc="-179" baseline="34482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= 2.280(400)</a:t>
            </a:r>
            <a:r>
              <a:rPr sz="1400" spc="-130" dirty="0">
                <a:latin typeface="Times New Roman"/>
                <a:cs typeface="Times New Roman"/>
              </a:rPr>
              <a:t> </a:t>
            </a:r>
            <a:r>
              <a:rPr sz="2175" spc="15" baseline="34482" dirty="0">
                <a:latin typeface="Symbol"/>
                <a:cs typeface="Symbol"/>
              </a:rPr>
              <a:t></a:t>
            </a:r>
            <a:r>
              <a:rPr sz="2175" spc="15" baseline="1915" dirty="0">
                <a:latin typeface="Times New Roman"/>
                <a:cs typeface="Times New Roman"/>
              </a:rPr>
              <a:t>510</a:t>
            </a:r>
            <a:r>
              <a:rPr sz="2175" spc="-142" baseline="1915" dirty="0">
                <a:latin typeface="Times New Roman"/>
                <a:cs typeface="Times New Roman"/>
              </a:rPr>
              <a:t> </a:t>
            </a:r>
            <a:r>
              <a:rPr sz="2175" spc="-15" baseline="1915" dirty="0">
                <a:latin typeface="Symbol"/>
                <a:cs typeface="Symbol"/>
              </a:rPr>
              <a:t></a:t>
            </a:r>
            <a:r>
              <a:rPr sz="2175" spc="104" baseline="1915" dirty="0">
                <a:latin typeface="Times New Roman"/>
                <a:cs typeface="Times New Roman"/>
              </a:rPr>
              <a:t> </a:t>
            </a:r>
            <a:r>
              <a:rPr sz="2175" spc="-44" baseline="38314" dirty="0">
                <a:latin typeface="Times New Roman"/>
                <a:cs typeface="Times New Roman"/>
              </a:rPr>
              <a:t>24,52</a:t>
            </a:r>
            <a:r>
              <a:rPr sz="2175" spc="-187" baseline="38314" dirty="0">
                <a:latin typeface="Times New Roman"/>
                <a:cs typeface="Times New Roman"/>
              </a:rPr>
              <a:t> </a:t>
            </a:r>
            <a:r>
              <a:rPr sz="2175" spc="-7" baseline="34482" dirty="0">
                <a:latin typeface="Symbol"/>
                <a:cs typeface="Symbol"/>
              </a:rPr>
              <a:t></a:t>
            </a:r>
            <a:r>
              <a:rPr sz="2175" spc="-75" baseline="34482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= 453.938.880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N∙mm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4550" y="2550483"/>
            <a:ext cx="6966584" cy="983615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L="701040">
              <a:spcBef>
                <a:spcPts val="910"/>
              </a:spcBef>
              <a:tabLst>
                <a:tab pos="1351280" algn="l"/>
              </a:tabLst>
            </a:pPr>
            <a:r>
              <a:rPr sz="1500" i="1" spc="-10" dirty="0">
                <a:latin typeface="Symbol"/>
                <a:cs typeface="Symbol"/>
              </a:rPr>
              <a:t></a:t>
            </a:r>
            <a:r>
              <a:rPr sz="1400" i="1" spc="-10" dirty="0">
                <a:latin typeface="Times New Roman"/>
                <a:cs typeface="Times New Roman"/>
              </a:rPr>
              <a:t>M</a:t>
            </a:r>
            <a:r>
              <a:rPr sz="1350" i="1" spc="-15" baseline="-9259" dirty="0">
                <a:latin typeface="Times New Roman"/>
                <a:cs typeface="Times New Roman"/>
              </a:rPr>
              <a:t>n	</a:t>
            </a:r>
            <a:r>
              <a:rPr sz="1400" spc="5" dirty="0">
                <a:latin typeface="Times New Roman"/>
                <a:cs typeface="Times New Roman"/>
              </a:rPr>
              <a:t>= 0,90(453.938.880)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=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408.544.992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N∙mm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= </a:t>
            </a:r>
            <a:r>
              <a:rPr sz="1400" spc="10" dirty="0">
                <a:latin typeface="Times New Roman"/>
                <a:cs typeface="Times New Roman"/>
              </a:rPr>
              <a:t>408,54 </a:t>
            </a:r>
            <a:r>
              <a:rPr sz="1400" spc="5" dirty="0">
                <a:latin typeface="Times New Roman"/>
                <a:cs typeface="Times New Roman"/>
              </a:rPr>
              <a:t>kN∙m</a:t>
            </a:r>
            <a:endParaRPr sz="1400">
              <a:latin typeface="Times New Roman"/>
              <a:cs typeface="Times New Roman"/>
            </a:endParaRPr>
          </a:p>
          <a:p>
            <a:pPr marL="50800" marR="43180">
              <a:lnSpc>
                <a:spcPct val="146400"/>
              </a:lnSpc>
              <a:spcBef>
                <a:spcPts val="10"/>
              </a:spcBef>
            </a:pPr>
            <a:r>
              <a:rPr sz="1400" spc="5" dirty="0">
                <a:latin typeface="Times New Roman"/>
                <a:cs typeface="Times New Roman"/>
              </a:rPr>
              <a:t>Untuk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pemeriksaan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luas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tulangan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minimum,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karena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30" dirty="0">
                <a:latin typeface="Times New Roman"/>
                <a:cs typeface="Times New Roman"/>
              </a:rPr>
              <a:t>2</a:t>
            </a:r>
            <a:r>
              <a:rPr sz="1400" i="1" spc="30" dirty="0">
                <a:latin typeface="Times New Roman"/>
                <a:cs typeface="Times New Roman"/>
              </a:rPr>
              <a:t>b</a:t>
            </a:r>
            <a:r>
              <a:rPr sz="1350" i="1" spc="44" baseline="-9259" dirty="0">
                <a:latin typeface="Times New Roman"/>
                <a:cs typeface="Times New Roman"/>
              </a:rPr>
              <a:t>w</a:t>
            </a:r>
            <a:r>
              <a:rPr sz="1350" i="1" spc="157" baseline="-9259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(=</a:t>
            </a:r>
            <a:r>
              <a:rPr sz="1400" spc="10" dirty="0">
                <a:latin typeface="Times New Roman"/>
                <a:cs typeface="Times New Roman"/>
              </a:rPr>
              <a:t> 600)</a:t>
            </a:r>
            <a:r>
              <a:rPr sz="1400" spc="5" dirty="0">
                <a:latin typeface="Times New Roman"/>
                <a:cs typeface="Times New Roman"/>
              </a:rPr>
              <a:t> &lt;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i="1" spc="10" dirty="0">
                <a:latin typeface="Times New Roman"/>
                <a:cs typeface="Times New Roman"/>
              </a:rPr>
              <a:t>b</a:t>
            </a:r>
            <a:r>
              <a:rPr sz="1350" i="1" spc="15" baseline="-9259" dirty="0">
                <a:latin typeface="Times New Roman"/>
                <a:cs typeface="Times New Roman"/>
              </a:rPr>
              <a:t>e</a:t>
            </a:r>
            <a:r>
              <a:rPr sz="1350" i="1" spc="179" baseline="-9259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(=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1.750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mm),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dan karena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MPa, </a:t>
            </a:r>
            <a:r>
              <a:rPr sz="1400" dirty="0">
                <a:latin typeface="Times New Roman"/>
                <a:cs typeface="Times New Roman"/>
              </a:rPr>
              <a:t>maka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749833" y="2980357"/>
            <a:ext cx="578485" cy="23019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1400" i="1" spc="5" dirty="0">
                <a:latin typeface="Times New Roman"/>
                <a:cs typeface="Times New Roman"/>
              </a:rPr>
              <a:t>f</a:t>
            </a:r>
            <a:r>
              <a:rPr sz="1350" i="1" spc="7" baseline="-9259" dirty="0">
                <a:latin typeface="Times New Roman"/>
                <a:cs typeface="Times New Roman"/>
              </a:rPr>
              <a:t>c</a:t>
            </a:r>
            <a:r>
              <a:rPr sz="1350" spc="7" baseline="30864" dirty="0">
                <a:latin typeface="Times New Roman"/>
                <a:cs typeface="Times New Roman"/>
              </a:rPr>
              <a:t>/</a:t>
            </a:r>
            <a:r>
              <a:rPr sz="1350" spc="120" baseline="30864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&lt;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30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051160" y="3883578"/>
            <a:ext cx="245110" cy="0"/>
          </a:xfrm>
          <a:custGeom>
            <a:avLst/>
            <a:gdLst/>
            <a:ahLst/>
            <a:cxnLst/>
            <a:rect l="l" t="t" r="r" b="b"/>
            <a:pathLst>
              <a:path w="245110">
                <a:moveTo>
                  <a:pt x="0" y="0"/>
                </a:moveTo>
                <a:lnTo>
                  <a:pt x="244499" y="0"/>
                </a:lnTo>
              </a:path>
            </a:pathLst>
          </a:custGeom>
          <a:ln w="96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914760" y="3887086"/>
            <a:ext cx="287020" cy="0"/>
          </a:xfrm>
          <a:custGeom>
            <a:avLst/>
            <a:gdLst/>
            <a:ahLst/>
            <a:cxnLst/>
            <a:rect l="l" t="t" r="r" b="b"/>
            <a:pathLst>
              <a:path w="287020">
                <a:moveTo>
                  <a:pt x="0" y="0"/>
                </a:moveTo>
                <a:lnTo>
                  <a:pt x="286577" y="0"/>
                </a:lnTo>
              </a:path>
            </a:pathLst>
          </a:custGeom>
          <a:ln w="945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372511" y="3738263"/>
            <a:ext cx="5697220" cy="37253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00">
              <a:lnSpc>
                <a:spcPts val="1420"/>
              </a:lnSpc>
              <a:spcBef>
                <a:spcPts val="105"/>
              </a:spcBef>
              <a:tabLst>
                <a:tab pos="5266055" algn="l"/>
              </a:tabLst>
            </a:pPr>
            <a:r>
              <a:rPr sz="1400" i="1" spc="10" dirty="0">
                <a:latin typeface="Times New Roman"/>
                <a:cs typeface="Times New Roman"/>
              </a:rPr>
              <a:t>A</a:t>
            </a:r>
            <a:r>
              <a:rPr sz="1350" i="1" spc="15" baseline="-9259" dirty="0">
                <a:latin typeface="Times New Roman"/>
                <a:cs typeface="Times New Roman"/>
              </a:rPr>
              <a:t>s</a:t>
            </a:r>
            <a:r>
              <a:rPr sz="1350" i="1" spc="202" baseline="-9259" dirty="0">
                <a:latin typeface="Times New Roman"/>
                <a:cs typeface="Times New Roman"/>
              </a:rPr>
              <a:t> </a:t>
            </a:r>
            <a:r>
              <a:rPr sz="1350" baseline="-9259" dirty="0">
                <a:latin typeface="Times New Roman"/>
                <a:cs typeface="Times New Roman"/>
              </a:rPr>
              <a:t>min</a:t>
            </a:r>
            <a:r>
              <a:rPr sz="1350" spc="202" baseline="-9259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=  </a:t>
            </a:r>
            <a:r>
              <a:rPr sz="2175" spc="-37" baseline="36398" dirty="0">
                <a:latin typeface="Times New Roman"/>
                <a:cs typeface="Times New Roman"/>
              </a:rPr>
              <a:t>1,4</a:t>
            </a:r>
            <a:r>
              <a:rPr sz="2175" spc="187" baseline="36398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2b</a:t>
            </a:r>
            <a:r>
              <a:rPr sz="1350" i="1" baseline="-9259" dirty="0">
                <a:latin typeface="Times New Roman"/>
                <a:cs typeface="Times New Roman"/>
              </a:rPr>
              <a:t>w</a:t>
            </a:r>
            <a:r>
              <a:rPr sz="1400" i="1" dirty="0">
                <a:latin typeface="Times New Roman"/>
                <a:cs typeface="Times New Roman"/>
              </a:rPr>
              <a:t>d</a:t>
            </a:r>
            <a:r>
              <a:rPr sz="1400" i="1" spc="2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= 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2175" spc="-104" baseline="36398" dirty="0">
                <a:latin typeface="Times New Roman"/>
                <a:cs typeface="Times New Roman"/>
              </a:rPr>
              <a:t>1,4</a:t>
            </a:r>
            <a:r>
              <a:rPr sz="2175" spc="569" baseline="36398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(600)(510)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=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1.071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mm</a:t>
            </a:r>
            <a:r>
              <a:rPr sz="1350" spc="-7" baseline="30864" dirty="0">
                <a:latin typeface="Times New Roman"/>
                <a:cs typeface="Times New Roman"/>
              </a:rPr>
              <a:t>2</a:t>
            </a:r>
            <a:r>
              <a:rPr sz="1350" spc="202" baseline="30864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&lt;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i="1" spc="10" dirty="0">
                <a:latin typeface="Times New Roman"/>
                <a:cs typeface="Times New Roman"/>
              </a:rPr>
              <a:t>A</a:t>
            </a:r>
            <a:r>
              <a:rPr sz="1350" i="1" spc="15" baseline="-9259" dirty="0">
                <a:latin typeface="Times New Roman"/>
                <a:cs typeface="Times New Roman"/>
              </a:rPr>
              <a:t>s	</a:t>
            </a:r>
            <a:r>
              <a:rPr sz="1400" spc="5" dirty="0">
                <a:latin typeface="Times New Roman"/>
                <a:cs typeface="Times New Roman"/>
              </a:rPr>
              <a:t>(OK)</a:t>
            </a:r>
            <a:endParaRPr sz="1400">
              <a:latin typeface="Times New Roman"/>
              <a:cs typeface="Times New Roman"/>
            </a:endParaRPr>
          </a:p>
          <a:p>
            <a:pPr marL="730250">
              <a:lnSpc>
                <a:spcPts val="1420"/>
              </a:lnSpc>
              <a:tabLst>
                <a:tab pos="1556385" algn="l"/>
              </a:tabLst>
            </a:pPr>
            <a:r>
              <a:rPr sz="1450" i="1" spc="5" dirty="0">
                <a:latin typeface="Times New Roman"/>
                <a:cs typeface="Times New Roman"/>
              </a:rPr>
              <a:t>f</a:t>
            </a:r>
            <a:r>
              <a:rPr sz="1450" i="1" spc="-90" dirty="0">
                <a:latin typeface="Times New Roman"/>
                <a:cs typeface="Times New Roman"/>
              </a:rPr>
              <a:t> </a:t>
            </a:r>
            <a:r>
              <a:rPr sz="1500" i="1" spc="15" baseline="-19444" dirty="0">
                <a:latin typeface="Times New Roman"/>
                <a:cs typeface="Times New Roman"/>
              </a:rPr>
              <a:t>y	</a:t>
            </a:r>
            <a:r>
              <a:rPr sz="1450" spc="-40" dirty="0">
                <a:latin typeface="Times New Roman"/>
                <a:cs typeface="Times New Roman"/>
              </a:rPr>
              <a:t>400</a:t>
            </a:r>
            <a:endParaRPr sz="145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99684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17141" y="1524464"/>
            <a:ext cx="7985125" cy="1976755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38100">
              <a:spcBef>
                <a:spcPts val="985"/>
              </a:spcBef>
            </a:pPr>
            <a:r>
              <a:rPr sz="3200" spc="-5" dirty="0">
                <a:latin typeface="Calibri"/>
                <a:cs typeface="Calibri"/>
              </a:rPr>
              <a:t>Analisis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dan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Desain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Balok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</a:t>
            </a:r>
            <a:endParaRPr sz="3200">
              <a:latin typeface="Calibri"/>
              <a:cs typeface="Calibri"/>
            </a:endParaRPr>
          </a:p>
          <a:p>
            <a:pPr marL="38100">
              <a:spcBef>
                <a:spcPts val="550"/>
              </a:spcBef>
            </a:pPr>
            <a:r>
              <a:rPr sz="2000" b="1" spc="-10" dirty="0">
                <a:latin typeface="Calibri"/>
                <a:cs typeface="Calibri"/>
              </a:rPr>
              <a:t>Contoh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5.2</a:t>
            </a:r>
            <a:endParaRPr sz="2000">
              <a:latin typeface="Calibri"/>
              <a:cs typeface="Calibri"/>
            </a:endParaRPr>
          </a:p>
          <a:p>
            <a:pPr marL="38100" marR="30480">
              <a:spcBef>
                <a:spcPts val="480"/>
              </a:spcBef>
            </a:pPr>
            <a:r>
              <a:rPr sz="2000" spc="-5" dirty="0">
                <a:latin typeface="Calibri"/>
                <a:cs typeface="Calibri"/>
              </a:rPr>
              <a:t>Desainlah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sebuah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suatu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sistem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balok-pelat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Gambar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berikut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ini.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Beban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momen </a:t>
            </a:r>
            <a:r>
              <a:rPr sz="2000" spc="-5" dirty="0">
                <a:latin typeface="Calibri"/>
                <a:cs typeface="Calibri"/>
              </a:rPr>
              <a:t>lentur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bekerja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akibat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beban </a:t>
            </a:r>
            <a:r>
              <a:rPr sz="2000" spc="-5" dirty="0">
                <a:latin typeface="Calibri"/>
                <a:cs typeface="Calibri"/>
              </a:rPr>
              <a:t>hidup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beban</a:t>
            </a:r>
            <a:r>
              <a:rPr sz="2000" spc="-10" dirty="0">
                <a:latin typeface="Calibri"/>
                <a:cs typeface="Calibri"/>
              </a:rPr>
              <a:t> mati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i="1" spc="10" dirty="0">
                <a:latin typeface="Calibri"/>
                <a:cs typeface="Calibri"/>
              </a:rPr>
              <a:t>M</a:t>
            </a:r>
            <a:r>
              <a:rPr sz="1950" i="1" spc="15" baseline="-21367" dirty="0">
                <a:latin typeface="Calibri"/>
                <a:cs typeface="Calibri"/>
              </a:rPr>
              <a:t>D</a:t>
            </a:r>
            <a:r>
              <a:rPr sz="1950" i="1" spc="240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105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kN∙m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i="1" spc="5" dirty="0">
                <a:latin typeface="Calibri"/>
                <a:cs typeface="Calibri"/>
              </a:rPr>
              <a:t>M</a:t>
            </a:r>
            <a:r>
              <a:rPr sz="1950" i="1" spc="7" baseline="-21367" dirty="0">
                <a:latin typeface="Calibri"/>
                <a:cs typeface="Calibri"/>
              </a:rPr>
              <a:t>L</a:t>
            </a:r>
            <a:r>
              <a:rPr sz="1950" i="1" spc="232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135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kN∙m.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Balok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memiliki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panjang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bentang,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72483" y="3622675"/>
            <a:ext cx="1774825" cy="21672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1685925" algn="l"/>
              </a:tabLst>
            </a:pPr>
            <a:r>
              <a:rPr sz="1300" i="1" spc="10" dirty="0">
                <a:latin typeface="Calibri"/>
                <a:cs typeface="Calibri"/>
              </a:rPr>
              <a:t>c	y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17141" y="3474847"/>
            <a:ext cx="52063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4075429" algn="l"/>
              </a:tabLst>
            </a:pPr>
            <a:r>
              <a:rPr sz="2000" i="1" dirty="0">
                <a:latin typeface="Calibri"/>
                <a:cs typeface="Calibri"/>
              </a:rPr>
              <a:t>l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6,0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m.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Gunakan</a:t>
            </a:r>
            <a:r>
              <a:rPr sz="2000" spc="45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1950" i="1" spc="15" baseline="25641" dirty="0">
                <a:latin typeface="Calibri"/>
                <a:cs typeface="Calibri"/>
              </a:rPr>
              <a:t>/  </a:t>
            </a:r>
            <a:r>
              <a:rPr sz="1950" i="1" spc="120" baseline="2564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20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MPa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i="1" dirty="0">
                <a:latin typeface="Calibri"/>
                <a:cs typeface="Calibri"/>
              </a:rPr>
              <a:t>f	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400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MPa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54095" y="4043165"/>
            <a:ext cx="6373334" cy="1761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9813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38096" y="1795555"/>
            <a:ext cx="6229985" cy="129540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25400">
              <a:spcBef>
                <a:spcPts val="835"/>
              </a:spcBef>
            </a:pPr>
            <a:r>
              <a:rPr sz="1450" b="1" dirty="0">
                <a:latin typeface="Times New Roman"/>
                <a:cs typeface="Times New Roman"/>
              </a:rPr>
              <a:t>Penyelesaian</a:t>
            </a:r>
            <a:endParaRPr sz="1450">
              <a:latin typeface="Times New Roman"/>
              <a:cs typeface="Times New Roman"/>
            </a:endParaRPr>
          </a:p>
          <a:p>
            <a:pPr marL="690880" indent="-333375">
              <a:spcBef>
                <a:spcPts val="745"/>
              </a:spcBef>
              <a:buAutoNum type="arabicPeriod"/>
              <a:tabLst>
                <a:tab pos="690880" algn="l"/>
                <a:tab pos="691515" algn="l"/>
              </a:tabLst>
            </a:pPr>
            <a:r>
              <a:rPr sz="1450" spc="5" dirty="0">
                <a:latin typeface="Times New Roman"/>
                <a:cs typeface="Times New Roman"/>
              </a:rPr>
              <a:t>Hitung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momen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terfaktor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yang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bekerja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pada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balok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:</a:t>
            </a:r>
            <a:endParaRPr sz="1450">
              <a:latin typeface="Times New Roman"/>
              <a:cs typeface="Times New Roman"/>
            </a:endParaRPr>
          </a:p>
          <a:p>
            <a:pPr marL="1356360">
              <a:spcBef>
                <a:spcPts val="775"/>
              </a:spcBef>
            </a:pPr>
            <a:r>
              <a:rPr sz="1450" i="1" dirty="0">
                <a:latin typeface="Times New Roman"/>
                <a:cs typeface="Times New Roman"/>
              </a:rPr>
              <a:t>M</a:t>
            </a:r>
            <a:r>
              <a:rPr sz="1425" i="1" baseline="-8771" dirty="0">
                <a:latin typeface="Times New Roman"/>
                <a:cs typeface="Times New Roman"/>
              </a:rPr>
              <a:t>u</a:t>
            </a:r>
            <a:r>
              <a:rPr sz="1425" i="1" spc="195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1,2</a:t>
            </a:r>
            <a:r>
              <a:rPr sz="1450" i="1" dirty="0">
                <a:latin typeface="Times New Roman"/>
                <a:cs typeface="Times New Roman"/>
              </a:rPr>
              <a:t>M</a:t>
            </a:r>
            <a:r>
              <a:rPr sz="1425" i="1" baseline="-8771" dirty="0">
                <a:latin typeface="Times New Roman"/>
                <a:cs typeface="Times New Roman"/>
              </a:rPr>
              <a:t>D</a:t>
            </a:r>
            <a:r>
              <a:rPr sz="1425" i="1" spc="187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+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1,6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i="1" dirty="0">
                <a:latin typeface="Times New Roman"/>
                <a:cs typeface="Times New Roman"/>
              </a:rPr>
              <a:t>M</a:t>
            </a:r>
            <a:r>
              <a:rPr sz="1425" i="1" baseline="-8771" dirty="0">
                <a:latin typeface="Times New Roman"/>
                <a:cs typeface="Times New Roman"/>
              </a:rPr>
              <a:t>L</a:t>
            </a:r>
            <a:r>
              <a:rPr sz="1425" i="1" spc="165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1,2(105)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+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1,6(135)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342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kN∙m</a:t>
            </a:r>
            <a:endParaRPr sz="1450">
              <a:latin typeface="Times New Roman"/>
              <a:cs typeface="Times New Roman"/>
            </a:endParaRPr>
          </a:p>
          <a:p>
            <a:pPr marL="690880" indent="-333375">
              <a:spcBef>
                <a:spcPts val="780"/>
              </a:spcBef>
              <a:buAutoNum type="arabicPeriod" startAt="2"/>
              <a:tabLst>
                <a:tab pos="690880" algn="l"/>
                <a:tab pos="691515" algn="l"/>
              </a:tabLst>
            </a:pPr>
            <a:r>
              <a:rPr sz="1450" spc="-5" dirty="0">
                <a:latin typeface="Times New Roman"/>
                <a:cs typeface="Times New Roman"/>
              </a:rPr>
              <a:t>Tentukan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lebar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efektif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balok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T,</a:t>
            </a:r>
            <a:r>
              <a:rPr sz="1450" spc="65" dirty="0">
                <a:latin typeface="Times New Roman"/>
                <a:cs typeface="Times New Roman"/>
              </a:rPr>
              <a:t> </a:t>
            </a:r>
            <a:r>
              <a:rPr sz="1450" i="1" spc="-10" dirty="0">
                <a:latin typeface="Times New Roman"/>
                <a:cs typeface="Times New Roman"/>
              </a:rPr>
              <a:t>b</a:t>
            </a:r>
            <a:r>
              <a:rPr sz="1425" i="1" spc="-15" baseline="-8771" dirty="0">
                <a:latin typeface="Times New Roman"/>
                <a:cs typeface="Times New Roman"/>
              </a:rPr>
              <a:t>e</a:t>
            </a:r>
            <a:r>
              <a:rPr sz="1450" spc="-10" dirty="0">
                <a:latin typeface="Times New Roman"/>
                <a:cs typeface="Times New Roman"/>
              </a:rPr>
              <a:t>,</a:t>
            </a:r>
            <a:r>
              <a:rPr sz="1450" dirty="0">
                <a:latin typeface="Times New Roman"/>
                <a:cs typeface="Times New Roman"/>
              </a:rPr>
              <a:t> yang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diambil</a:t>
            </a:r>
            <a:r>
              <a:rPr sz="1450" dirty="0">
                <a:latin typeface="Times New Roman"/>
                <a:cs typeface="Times New Roman"/>
              </a:rPr>
              <a:t> dari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nilai </a:t>
            </a:r>
            <a:r>
              <a:rPr sz="1450" spc="-10" dirty="0">
                <a:latin typeface="Times New Roman"/>
                <a:cs typeface="Times New Roman"/>
              </a:rPr>
              <a:t>terkecil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antara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: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24122" y="3060640"/>
            <a:ext cx="3565525" cy="985519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38100">
              <a:spcBef>
                <a:spcPts val="875"/>
              </a:spcBef>
              <a:tabLst>
                <a:tab pos="370205" algn="l"/>
              </a:tabLst>
            </a:pPr>
            <a:r>
              <a:rPr sz="1450" spc="10" dirty="0">
                <a:latin typeface="Times New Roman"/>
                <a:cs typeface="Times New Roman"/>
              </a:rPr>
              <a:t>a.	</a:t>
            </a:r>
            <a:r>
              <a:rPr sz="1450" i="1" dirty="0">
                <a:latin typeface="Times New Roman"/>
                <a:cs typeface="Times New Roman"/>
              </a:rPr>
              <a:t>b</a:t>
            </a:r>
            <a:r>
              <a:rPr sz="1425" i="1" baseline="-8771" dirty="0">
                <a:latin typeface="Times New Roman"/>
                <a:cs typeface="Times New Roman"/>
              </a:rPr>
              <a:t>w</a:t>
            </a:r>
            <a:r>
              <a:rPr sz="1425" i="1" spc="157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+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2(</a:t>
            </a:r>
            <a:r>
              <a:rPr sz="1450" i="1" dirty="0">
                <a:latin typeface="Times New Roman"/>
                <a:cs typeface="Times New Roman"/>
              </a:rPr>
              <a:t>l</a:t>
            </a:r>
            <a:r>
              <a:rPr sz="1425" i="1" baseline="-8771" dirty="0">
                <a:latin typeface="Times New Roman"/>
                <a:cs typeface="Times New Roman"/>
              </a:rPr>
              <a:t>n</a:t>
            </a:r>
            <a:r>
              <a:rPr sz="1450" dirty="0">
                <a:latin typeface="Times New Roman"/>
                <a:cs typeface="Times New Roman"/>
              </a:rPr>
              <a:t>/2)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300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+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2(2700/2)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3000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Times New Roman"/>
                <a:cs typeface="Times New Roman"/>
              </a:rPr>
              <a:t>mm</a:t>
            </a:r>
            <a:endParaRPr sz="1450">
              <a:latin typeface="Times New Roman"/>
              <a:cs typeface="Times New Roman"/>
            </a:endParaRPr>
          </a:p>
          <a:p>
            <a:pPr marL="38100">
              <a:spcBef>
                <a:spcPts val="780"/>
              </a:spcBef>
              <a:tabLst>
                <a:tab pos="370205" algn="l"/>
              </a:tabLst>
            </a:pPr>
            <a:r>
              <a:rPr sz="1450" spc="-15" dirty="0">
                <a:latin typeface="Times New Roman"/>
                <a:cs typeface="Times New Roman"/>
              </a:rPr>
              <a:t>b.	</a:t>
            </a:r>
            <a:r>
              <a:rPr sz="1450" i="1" dirty="0">
                <a:latin typeface="Times New Roman"/>
                <a:cs typeface="Times New Roman"/>
              </a:rPr>
              <a:t>b</a:t>
            </a:r>
            <a:r>
              <a:rPr sz="1425" i="1" baseline="-8771" dirty="0">
                <a:latin typeface="Times New Roman"/>
                <a:cs typeface="Times New Roman"/>
              </a:rPr>
              <a:t>w</a:t>
            </a:r>
            <a:r>
              <a:rPr sz="1425" i="1" spc="157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+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2(8</a:t>
            </a:r>
            <a:r>
              <a:rPr sz="1450" i="1" dirty="0">
                <a:latin typeface="Times New Roman"/>
                <a:cs typeface="Times New Roman"/>
              </a:rPr>
              <a:t>h</a:t>
            </a:r>
            <a:r>
              <a:rPr sz="1425" i="1" baseline="-8771" dirty="0">
                <a:latin typeface="Times New Roman"/>
                <a:cs typeface="Times New Roman"/>
              </a:rPr>
              <a:t>f</a:t>
            </a:r>
            <a:r>
              <a:rPr sz="1450" dirty="0">
                <a:latin typeface="Times New Roman"/>
                <a:cs typeface="Times New Roman"/>
              </a:rPr>
              <a:t>)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300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+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2(8)(100)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1900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Times New Roman"/>
                <a:cs typeface="Times New Roman"/>
              </a:rPr>
              <a:t>mm</a:t>
            </a:r>
            <a:endParaRPr sz="1450">
              <a:latin typeface="Times New Roman"/>
              <a:cs typeface="Times New Roman"/>
            </a:endParaRPr>
          </a:p>
          <a:p>
            <a:pPr marL="38100">
              <a:spcBef>
                <a:spcPts val="775"/>
              </a:spcBef>
              <a:tabLst>
                <a:tab pos="370205" algn="l"/>
              </a:tabLst>
            </a:pPr>
            <a:r>
              <a:rPr sz="1450" spc="-10" dirty="0">
                <a:latin typeface="Times New Roman"/>
                <a:cs typeface="Times New Roman"/>
              </a:rPr>
              <a:t>c.	</a:t>
            </a:r>
            <a:r>
              <a:rPr sz="1450" i="1" spc="10" dirty="0">
                <a:latin typeface="Times New Roman"/>
                <a:cs typeface="Times New Roman"/>
              </a:rPr>
              <a:t>l</a:t>
            </a:r>
            <a:r>
              <a:rPr sz="1450" spc="10" dirty="0">
                <a:latin typeface="Times New Roman"/>
                <a:cs typeface="Times New Roman"/>
              </a:rPr>
              <a:t>/4</a:t>
            </a:r>
            <a:r>
              <a:rPr sz="1450" spc="-3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6000/4</a:t>
            </a:r>
            <a:r>
              <a:rPr sz="1450" spc="-3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1500</a:t>
            </a:r>
            <a:r>
              <a:rPr sz="1450" spc="-60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Times New Roman"/>
                <a:cs typeface="Times New Roman"/>
              </a:rPr>
              <a:t>mm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51783" y="3796489"/>
            <a:ext cx="1592580" cy="23852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1450" dirty="0">
                <a:latin typeface="Times New Roman"/>
                <a:cs typeface="Times New Roman"/>
              </a:rPr>
              <a:t>ambil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i="1" dirty="0">
                <a:latin typeface="Times New Roman"/>
                <a:cs typeface="Times New Roman"/>
              </a:rPr>
              <a:t>b</a:t>
            </a:r>
            <a:r>
              <a:rPr sz="1425" i="1" baseline="-8771" dirty="0">
                <a:latin typeface="Times New Roman"/>
                <a:cs typeface="Times New Roman"/>
              </a:rPr>
              <a:t>e</a:t>
            </a:r>
            <a:r>
              <a:rPr sz="1425" i="1" spc="150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1500</a:t>
            </a:r>
            <a:r>
              <a:rPr sz="1450" spc="-3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mm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58156" y="4022380"/>
            <a:ext cx="7099300" cy="132080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38100">
              <a:spcBef>
                <a:spcPts val="855"/>
              </a:spcBef>
              <a:tabLst>
                <a:tab pos="370840" algn="l"/>
              </a:tabLst>
            </a:pPr>
            <a:r>
              <a:rPr sz="1450" spc="5" dirty="0">
                <a:latin typeface="Times New Roman"/>
                <a:cs typeface="Times New Roman"/>
              </a:rPr>
              <a:t>3.	Periksa</a:t>
            </a:r>
            <a:r>
              <a:rPr sz="1450" spc="-5" dirty="0">
                <a:latin typeface="Times New Roman"/>
                <a:cs typeface="Times New Roman"/>
              </a:rPr>
              <a:t> posisi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sumbu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netral,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asumsikan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tinggi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blok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tegangan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tekan</a:t>
            </a:r>
            <a:r>
              <a:rPr sz="1450" spc="70" dirty="0">
                <a:latin typeface="Times New Roman"/>
                <a:cs typeface="Times New Roman"/>
              </a:rPr>
              <a:t> </a:t>
            </a:r>
            <a:r>
              <a:rPr sz="1450" i="1" spc="10" dirty="0">
                <a:latin typeface="Times New Roman"/>
                <a:cs typeface="Times New Roman"/>
              </a:rPr>
              <a:t>a</a:t>
            </a:r>
            <a:r>
              <a:rPr sz="1450" i="1" spc="-1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35" dirty="0">
                <a:latin typeface="Times New Roman"/>
                <a:cs typeface="Times New Roman"/>
              </a:rPr>
              <a:t> </a:t>
            </a:r>
            <a:r>
              <a:rPr sz="1450" i="1" spc="-20" dirty="0">
                <a:latin typeface="Times New Roman"/>
                <a:cs typeface="Times New Roman"/>
              </a:rPr>
              <a:t>h</a:t>
            </a:r>
            <a:r>
              <a:rPr sz="1425" i="1" spc="-30" baseline="-8771" dirty="0">
                <a:latin typeface="Times New Roman"/>
                <a:cs typeface="Times New Roman"/>
              </a:rPr>
              <a:t>f</a:t>
            </a:r>
            <a:r>
              <a:rPr sz="1425" i="1" spc="195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100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mm,</a:t>
            </a:r>
            <a:r>
              <a:rPr sz="1450" spc="-3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maka</a:t>
            </a:r>
            <a:endParaRPr sz="1450">
              <a:latin typeface="Times New Roman"/>
              <a:cs typeface="Times New Roman"/>
            </a:endParaRPr>
          </a:p>
          <a:p>
            <a:pPr marL="1036319">
              <a:spcBef>
                <a:spcPts val="785"/>
              </a:spcBef>
            </a:pPr>
            <a:r>
              <a:rPr sz="1550" i="1" spc="-35" dirty="0">
                <a:latin typeface="Symbol"/>
                <a:cs typeface="Symbol"/>
              </a:rPr>
              <a:t></a:t>
            </a:r>
            <a:r>
              <a:rPr sz="1450" i="1" spc="-35" dirty="0">
                <a:latin typeface="Times New Roman"/>
                <a:cs typeface="Times New Roman"/>
              </a:rPr>
              <a:t>M</a:t>
            </a:r>
            <a:r>
              <a:rPr sz="1425" i="1" spc="-52" baseline="-8771" dirty="0">
                <a:latin typeface="Times New Roman"/>
                <a:cs typeface="Times New Roman"/>
              </a:rPr>
              <a:t>n</a:t>
            </a:r>
            <a:r>
              <a:rPr sz="1425" i="1" spc="247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3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Symbol"/>
                <a:cs typeface="Symbol"/>
              </a:rPr>
              <a:t></a:t>
            </a:r>
            <a:r>
              <a:rPr sz="1450" spc="-5" dirty="0">
                <a:latin typeface="Times New Roman"/>
                <a:cs typeface="Times New Roman"/>
              </a:rPr>
              <a:t>0,85</a:t>
            </a:r>
            <a:r>
              <a:rPr sz="1450" i="1" spc="-5" dirty="0">
                <a:latin typeface="Times New Roman"/>
                <a:cs typeface="Times New Roman"/>
              </a:rPr>
              <a:t>f</a:t>
            </a:r>
            <a:r>
              <a:rPr sz="1450" i="1" spc="-110" dirty="0">
                <a:latin typeface="Times New Roman"/>
                <a:cs typeface="Times New Roman"/>
              </a:rPr>
              <a:t> </a:t>
            </a:r>
            <a:r>
              <a:rPr sz="1425" baseline="29239" dirty="0">
                <a:latin typeface="Times New Roman"/>
                <a:cs typeface="Times New Roman"/>
              </a:rPr>
              <a:t>/</a:t>
            </a:r>
            <a:r>
              <a:rPr sz="1425" i="1" baseline="-8771" dirty="0">
                <a:latin typeface="Times New Roman"/>
                <a:cs typeface="Times New Roman"/>
              </a:rPr>
              <a:t>c</a:t>
            </a:r>
            <a:r>
              <a:rPr sz="1450" i="1" dirty="0">
                <a:latin typeface="Times New Roman"/>
                <a:cs typeface="Times New Roman"/>
              </a:rPr>
              <a:t>bh</a:t>
            </a:r>
            <a:r>
              <a:rPr sz="1425" i="1" baseline="-8771" dirty="0">
                <a:latin typeface="Times New Roman"/>
                <a:cs typeface="Times New Roman"/>
              </a:rPr>
              <a:t>f</a:t>
            </a:r>
            <a:r>
              <a:rPr sz="1450" dirty="0">
                <a:latin typeface="Times New Roman"/>
                <a:cs typeface="Times New Roman"/>
              </a:rPr>
              <a:t>(</a:t>
            </a:r>
            <a:r>
              <a:rPr sz="1450" i="1" dirty="0">
                <a:latin typeface="Times New Roman"/>
                <a:cs typeface="Times New Roman"/>
              </a:rPr>
              <a:t>d</a:t>
            </a:r>
            <a:r>
              <a:rPr sz="1450" i="1" spc="-1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–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i="1" dirty="0">
                <a:latin typeface="Times New Roman"/>
                <a:cs typeface="Times New Roman"/>
              </a:rPr>
              <a:t>h</a:t>
            </a:r>
            <a:r>
              <a:rPr sz="1425" i="1" baseline="-8771" dirty="0">
                <a:latin typeface="Times New Roman"/>
                <a:cs typeface="Times New Roman"/>
              </a:rPr>
              <a:t>f</a:t>
            </a:r>
            <a:r>
              <a:rPr sz="1450" dirty="0">
                <a:latin typeface="Times New Roman"/>
                <a:cs typeface="Times New Roman"/>
              </a:rPr>
              <a:t>/2)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0,9(0,85)(25)(1500)(100)(450 </a:t>
            </a:r>
            <a:r>
              <a:rPr sz="1450" spc="10" dirty="0">
                <a:latin typeface="Times New Roman"/>
                <a:cs typeface="Times New Roman"/>
              </a:rPr>
              <a:t>–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100/2)</a:t>
            </a:r>
            <a:endParaRPr sz="1450">
              <a:latin typeface="Times New Roman"/>
              <a:cs typeface="Times New Roman"/>
            </a:endParaRPr>
          </a:p>
          <a:p>
            <a:pPr marL="1409700">
              <a:spcBef>
                <a:spcPts val="825"/>
              </a:spcBef>
            </a:pP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1.147.500.000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N∙mm</a:t>
            </a:r>
            <a:r>
              <a:rPr sz="1450" spc="-4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1.147,5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kN∙m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&gt;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i="1" dirty="0">
                <a:latin typeface="Times New Roman"/>
                <a:cs typeface="Times New Roman"/>
              </a:rPr>
              <a:t>M</a:t>
            </a:r>
            <a:r>
              <a:rPr sz="1425" i="1" baseline="-8771" dirty="0">
                <a:latin typeface="Times New Roman"/>
                <a:cs typeface="Times New Roman"/>
              </a:rPr>
              <a:t>u</a:t>
            </a:r>
            <a:endParaRPr sz="1425" baseline="-8771">
              <a:latin typeface="Times New Roman"/>
              <a:cs typeface="Times New Roman"/>
            </a:endParaRPr>
          </a:p>
          <a:p>
            <a:pPr marL="370840">
              <a:spcBef>
                <a:spcPts val="745"/>
              </a:spcBef>
            </a:pPr>
            <a:r>
              <a:rPr sz="1450" dirty="0">
                <a:latin typeface="Times New Roman"/>
                <a:cs typeface="Times New Roman"/>
              </a:rPr>
              <a:t>Desain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dapat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dilakukan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seperti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penampang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balok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persegi.</a:t>
            </a:r>
            <a:endParaRPr sz="145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853673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41457" y="1594273"/>
            <a:ext cx="8018780" cy="23852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346710" algn="l"/>
              </a:tabLst>
            </a:pPr>
            <a:r>
              <a:rPr sz="1450" spc="5" dirty="0">
                <a:latin typeface="Times New Roman"/>
                <a:cs typeface="Times New Roman"/>
              </a:rPr>
              <a:t>1.	</a:t>
            </a:r>
            <a:r>
              <a:rPr sz="1450" dirty="0">
                <a:latin typeface="Times New Roman"/>
                <a:cs typeface="Times New Roman"/>
              </a:rPr>
              <a:t>Menentukan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luas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tulangan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tarik,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dengan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menganggap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sebagai</a:t>
            </a:r>
            <a:r>
              <a:rPr sz="1450" spc="4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balok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persegi</a:t>
            </a:r>
            <a:r>
              <a:rPr sz="1450" spc="4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dengan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lebar</a:t>
            </a:r>
            <a:r>
              <a:rPr sz="1450" spc="95" dirty="0">
                <a:latin typeface="Times New Roman"/>
                <a:cs typeface="Times New Roman"/>
              </a:rPr>
              <a:t> </a:t>
            </a:r>
            <a:r>
              <a:rPr sz="1450" i="1" spc="10" dirty="0">
                <a:latin typeface="Times New Roman"/>
                <a:cs typeface="Times New Roman"/>
              </a:rPr>
              <a:t>b</a:t>
            </a:r>
            <a:r>
              <a:rPr sz="1450" i="1" spc="-1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1500</a:t>
            </a:r>
            <a:r>
              <a:rPr sz="1450" spc="-45" dirty="0">
                <a:latin typeface="Times New Roman"/>
                <a:cs typeface="Times New Roman"/>
              </a:rPr>
              <a:t> </a:t>
            </a:r>
            <a:r>
              <a:rPr sz="1450" spc="20" dirty="0">
                <a:latin typeface="Times New Roman"/>
                <a:cs typeface="Times New Roman"/>
              </a:rPr>
              <a:t>mm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664466" y="2265098"/>
            <a:ext cx="320040" cy="0"/>
          </a:xfrm>
          <a:custGeom>
            <a:avLst/>
            <a:gdLst/>
            <a:ahLst/>
            <a:cxnLst/>
            <a:rect l="l" t="t" r="r" b="b"/>
            <a:pathLst>
              <a:path w="320039">
                <a:moveTo>
                  <a:pt x="0" y="0"/>
                </a:moveTo>
                <a:lnTo>
                  <a:pt x="319712" y="0"/>
                </a:lnTo>
              </a:path>
            </a:pathLst>
          </a:custGeom>
          <a:ln w="94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88810" y="2265098"/>
            <a:ext cx="907415" cy="0"/>
          </a:xfrm>
          <a:custGeom>
            <a:avLst/>
            <a:gdLst/>
            <a:ahLst/>
            <a:cxnLst/>
            <a:rect l="l" t="t" r="r" b="b"/>
            <a:pathLst>
              <a:path w="907414">
                <a:moveTo>
                  <a:pt x="0" y="0"/>
                </a:moveTo>
                <a:lnTo>
                  <a:pt x="907218" y="0"/>
                </a:lnTo>
              </a:path>
            </a:pathLst>
          </a:custGeom>
          <a:ln w="94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644563" y="1991483"/>
            <a:ext cx="1348740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>
              <a:spcBef>
                <a:spcPts val="90"/>
              </a:spcBef>
              <a:tabLst>
                <a:tab pos="678180" algn="l"/>
              </a:tabLst>
            </a:pPr>
            <a:r>
              <a:rPr sz="1500" i="1" spc="120" dirty="0">
                <a:latin typeface="Times New Roman"/>
                <a:cs typeface="Times New Roman"/>
              </a:rPr>
              <a:t>M</a:t>
            </a:r>
            <a:r>
              <a:rPr sz="1575" i="1" spc="-7" baseline="-18518" dirty="0">
                <a:latin typeface="Times New Roman"/>
                <a:cs typeface="Times New Roman"/>
              </a:rPr>
              <a:t>u</a:t>
            </a:r>
            <a:r>
              <a:rPr sz="1575" i="1" baseline="-18518" dirty="0">
                <a:latin typeface="Times New Roman"/>
                <a:cs typeface="Times New Roman"/>
              </a:rPr>
              <a:t>	</a:t>
            </a:r>
            <a:r>
              <a:rPr sz="1500" spc="-20" dirty="0">
                <a:latin typeface="Times New Roman"/>
                <a:cs typeface="Times New Roman"/>
              </a:rPr>
              <a:t>34</a:t>
            </a:r>
            <a:r>
              <a:rPr sz="1500" spc="-5" dirty="0">
                <a:latin typeface="Times New Roman"/>
                <a:cs typeface="Times New Roman"/>
              </a:rPr>
              <a:t>2</a:t>
            </a:r>
            <a:r>
              <a:rPr sz="1500" spc="-185" dirty="0">
                <a:latin typeface="Times New Roman"/>
                <a:cs typeface="Times New Roman"/>
              </a:rPr>
              <a:t> </a:t>
            </a:r>
            <a:r>
              <a:rPr sz="1500" spc="55" dirty="0">
                <a:latin typeface="Symbol"/>
                <a:cs typeface="Symbol"/>
              </a:rPr>
              <a:t></a:t>
            </a:r>
            <a:r>
              <a:rPr sz="1500" spc="-20" dirty="0">
                <a:latin typeface="Times New Roman"/>
                <a:cs typeface="Times New Roman"/>
              </a:rPr>
              <a:t>1</a:t>
            </a:r>
            <a:r>
              <a:rPr sz="1500" spc="25" dirty="0">
                <a:latin typeface="Times New Roman"/>
                <a:cs typeface="Times New Roman"/>
              </a:rPr>
              <a:t>0</a:t>
            </a:r>
            <a:r>
              <a:rPr sz="1575" spc="-7" baseline="34391" dirty="0">
                <a:latin typeface="Times New Roman"/>
                <a:cs typeface="Times New Roman"/>
              </a:rPr>
              <a:t>6</a:t>
            </a:r>
            <a:endParaRPr sz="1575" baseline="34391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18254" y="2112277"/>
            <a:ext cx="3013710" cy="39626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ts val="1535"/>
              </a:lnSpc>
              <a:spcBef>
                <a:spcPts val="90"/>
              </a:spcBef>
              <a:tabLst>
                <a:tab pos="818515" algn="l"/>
                <a:tab pos="1913255" algn="l"/>
              </a:tabLst>
            </a:pPr>
            <a:r>
              <a:rPr sz="1450" i="1" spc="10" dirty="0">
                <a:latin typeface="Times New Roman"/>
                <a:cs typeface="Times New Roman"/>
              </a:rPr>
              <a:t>R</a:t>
            </a:r>
            <a:r>
              <a:rPr sz="1425" i="1" spc="15" baseline="-8771" dirty="0">
                <a:latin typeface="Times New Roman"/>
                <a:cs typeface="Times New Roman"/>
              </a:rPr>
              <a:t>u</a:t>
            </a:r>
            <a:r>
              <a:rPr sz="1425" i="1" spc="187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	</a:t>
            </a:r>
            <a:r>
              <a:rPr sz="1500" spc="-5" dirty="0">
                <a:latin typeface="Symbol"/>
                <a:cs typeface="Symbol"/>
              </a:rPr>
              <a:t></a:t>
            </a:r>
            <a:r>
              <a:rPr sz="1500" spc="-5" dirty="0">
                <a:latin typeface="Times New Roman"/>
                <a:cs typeface="Times New Roman"/>
              </a:rPr>
              <a:t>	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1,1259</a:t>
            </a:r>
            <a:r>
              <a:rPr sz="1450" spc="-4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MPa</a:t>
            </a:r>
            <a:endParaRPr sz="1450">
              <a:latin typeface="Times New Roman"/>
              <a:cs typeface="Times New Roman"/>
            </a:endParaRPr>
          </a:p>
          <a:p>
            <a:pPr marL="455930">
              <a:lnSpc>
                <a:spcPts val="1535"/>
              </a:lnSpc>
              <a:tabLst>
                <a:tab pos="965835" algn="l"/>
              </a:tabLst>
            </a:pPr>
            <a:r>
              <a:rPr sz="1500" i="1" spc="-20" dirty="0">
                <a:latin typeface="Times New Roman"/>
                <a:cs typeface="Times New Roman"/>
              </a:rPr>
              <a:t>b</a:t>
            </a:r>
            <a:r>
              <a:rPr sz="1500" i="1" spc="-5" dirty="0">
                <a:latin typeface="Times New Roman"/>
                <a:cs typeface="Times New Roman"/>
              </a:rPr>
              <a:t>d</a:t>
            </a:r>
            <a:r>
              <a:rPr sz="1500" i="1" spc="-170" dirty="0">
                <a:latin typeface="Times New Roman"/>
                <a:cs typeface="Times New Roman"/>
              </a:rPr>
              <a:t> </a:t>
            </a:r>
            <a:r>
              <a:rPr sz="1575" spc="-7" baseline="34391" dirty="0">
                <a:latin typeface="Times New Roman"/>
                <a:cs typeface="Times New Roman"/>
              </a:rPr>
              <a:t>2</a:t>
            </a:r>
            <a:r>
              <a:rPr sz="1575" baseline="34391" dirty="0">
                <a:latin typeface="Times New Roman"/>
                <a:cs typeface="Times New Roman"/>
              </a:rPr>
              <a:t>	</a:t>
            </a:r>
            <a:r>
              <a:rPr sz="1500" spc="-20" dirty="0">
                <a:latin typeface="Times New Roman"/>
                <a:cs typeface="Times New Roman"/>
              </a:rPr>
              <a:t>150</a:t>
            </a:r>
            <a:r>
              <a:rPr sz="1500" spc="-5" dirty="0">
                <a:latin typeface="Times New Roman"/>
                <a:cs typeface="Times New Roman"/>
              </a:rPr>
              <a:t>0</a:t>
            </a:r>
            <a:r>
              <a:rPr sz="1500" spc="-21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Symbol"/>
                <a:cs typeface="Symbol"/>
              </a:rPr>
              <a:t></a:t>
            </a:r>
            <a:r>
              <a:rPr sz="1500" spc="-150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Times New Roman"/>
                <a:cs typeface="Times New Roman"/>
              </a:rPr>
              <a:t>45</a:t>
            </a:r>
            <a:r>
              <a:rPr sz="1500" spc="45" dirty="0">
                <a:latin typeface="Times New Roman"/>
                <a:cs typeface="Times New Roman"/>
              </a:rPr>
              <a:t>0</a:t>
            </a:r>
            <a:r>
              <a:rPr sz="1575" spc="-7" baseline="34391" dirty="0">
                <a:latin typeface="Times New Roman"/>
                <a:cs typeface="Times New Roman"/>
              </a:rPr>
              <a:t>2</a:t>
            </a:r>
            <a:endParaRPr sz="1575" baseline="34391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50421" y="2485269"/>
            <a:ext cx="7040245" cy="6991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 marR="30480">
              <a:lnSpc>
                <a:spcPct val="145000"/>
              </a:lnSpc>
              <a:spcBef>
                <a:spcPts val="120"/>
              </a:spcBef>
            </a:pPr>
            <a:r>
              <a:rPr sz="1450" spc="5" dirty="0">
                <a:latin typeface="Times New Roman"/>
                <a:cs typeface="Times New Roman"/>
              </a:rPr>
              <a:t>Dari </a:t>
            </a:r>
            <a:r>
              <a:rPr sz="1450" dirty="0">
                <a:latin typeface="Times New Roman"/>
                <a:cs typeface="Times New Roman"/>
              </a:rPr>
              <a:t>persamaan 4.2 diperoleh </a:t>
            </a:r>
            <a:r>
              <a:rPr sz="1550" i="1" spc="-45" dirty="0">
                <a:latin typeface="Symbol"/>
                <a:cs typeface="Symbol"/>
              </a:rPr>
              <a:t></a:t>
            </a:r>
            <a:r>
              <a:rPr sz="1550" i="1" spc="-4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 </a:t>
            </a:r>
            <a:r>
              <a:rPr sz="1450" dirty="0">
                <a:latin typeface="Times New Roman"/>
                <a:cs typeface="Times New Roman"/>
              </a:rPr>
              <a:t>0,003225. </a:t>
            </a:r>
            <a:r>
              <a:rPr sz="1450" i="1" spc="-10" dirty="0">
                <a:latin typeface="Times New Roman"/>
                <a:cs typeface="Times New Roman"/>
              </a:rPr>
              <a:t>A</a:t>
            </a:r>
            <a:r>
              <a:rPr sz="1425" i="1" spc="-15" baseline="-8771" dirty="0">
                <a:latin typeface="Times New Roman"/>
                <a:cs typeface="Times New Roman"/>
              </a:rPr>
              <a:t>s</a:t>
            </a:r>
            <a:r>
              <a:rPr sz="1425" i="1" spc="-7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 </a:t>
            </a:r>
            <a:r>
              <a:rPr sz="1550" i="1" spc="-25" dirty="0">
                <a:latin typeface="Symbol"/>
                <a:cs typeface="Symbol"/>
              </a:rPr>
              <a:t></a:t>
            </a:r>
            <a:r>
              <a:rPr sz="1450" i="1" spc="-25" dirty="0">
                <a:latin typeface="Times New Roman"/>
                <a:cs typeface="Times New Roman"/>
              </a:rPr>
              <a:t>bd </a:t>
            </a:r>
            <a:r>
              <a:rPr sz="1450" spc="10" dirty="0">
                <a:latin typeface="Times New Roman"/>
                <a:cs typeface="Times New Roman"/>
              </a:rPr>
              <a:t>= </a:t>
            </a:r>
            <a:r>
              <a:rPr sz="1450" spc="5" dirty="0">
                <a:latin typeface="Times New Roman"/>
                <a:cs typeface="Times New Roman"/>
              </a:rPr>
              <a:t>0,003225(1500)(450) </a:t>
            </a:r>
            <a:r>
              <a:rPr sz="1450" spc="10" dirty="0">
                <a:latin typeface="Times New Roman"/>
                <a:cs typeface="Times New Roman"/>
              </a:rPr>
              <a:t>= </a:t>
            </a:r>
            <a:r>
              <a:rPr sz="1450" dirty="0">
                <a:latin typeface="Times New Roman"/>
                <a:cs typeface="Times New Roman"/>
              </a:rPr>
              <a:t>2176,88 </a:t>
            </a:r>
            <a:r>
              <a:rPr sz="1450" spc="10" dirty="0">
                <a:latin typeface="Times New Roman"/>
                <a:cs typeface="Times New Roman"/>
              </a:rPr>
              <a:t>mm</a:t>
            </a:r>
            <a:r>
              <a:rPr sz="1425" spc="15" baseline="32163" dirty="0">
                <a:latin typeface="Times New Roman"/>
                <a:cs typeface="Times New Roman"/>
              </a:rPr>
              <a:t>2 </a:t>
            </a:r>
            <a:r>
              <a:rPr sz="1425" spc="-337" baseline="32163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Gunakan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6D22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(</a:t>
            </a:r>
            <a:r>
              <a:rPr sz="1450" i="1" spc="-5" dirty="0">
                <a:latin typeface="Times New Roman"/>
                <a:cs typeface="Times New Roman"/>
              </a:rPr>
              <a:t>A</a:t>
            </a:r>
            <a:r>
              <a:rPr sz="1425" i="1" spc="-7" baseline="-8771" dirty="0">
                <a:latin typeface="Times New Roman"/>
                <a:cs typeface="Times New Roman"/>
              </a:rPr>
              <a:t>s</a:t>
            </a:r>
            <a:r>
              <a:rPr sz="1425" i="1" spc="195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2.280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mm</a:t>
            </a:r>
            <a:r>
              <a:rPr sz="1425" baseline="32163" dirty="0">
                <a:latin typeface="Times New Roman"/>
                <a:cs typeface="Times New Roman"/>
              </a:rPr>
              <a:t>2</a:t>
            </a:r>
            <a:r>
              <a:rPr sz="1450" dirty="0">
                <a:latin typeface="Times New Roman"/>
                <a:cs typeface="Times New Roman"/>
              </a:rPr>
              <a:t>)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dipasang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dua </a:t>
            </a:r>
            <a:r>
              <a:rPr sz="1450" spc="5" dirty="0">
                <a:latin typeface="Times New Roman"/>
                <a:cs typeface="Times New Roman"/>
              </a:rPr>
              <a:t>lapis</a:t>
            </a:r>
            <a:endParaRPr sz="145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690466" y="3791053"/>
            <a:ext cx="3989070" cy="1380490"/>
            <a:chOff x="2166466" y="3791053"/>
            <a:chExt cx="3989070" cy="1380490"/>
          </a:xfrm>
        </p:grpSpPr>
        <p:sp>
          <p:nvSpPr>
            <p:cNvPr id="10" name="object 10"/>
            <p:cNvSpPr/>
            <p:nvPr/>
          </p:nvSpPr>
          <p:spPr>
            <a:xfrm>
              <a:off x="2173422" y="3798004"/>
              <a:ext cx="3242310" cy="1366520"/>
            </a:xfrm>
            <a:custGeom>
              <a:avLst/>
              <a:gdLst/>
              <a:ahLst/>
              <a:cxnLst/>
              <a:rect l="l" t="t" r="r" b="b"/>
              <a:pathLst>
                <a:path w="3242310" h="1366520">
                  <a:moveTo>
                    <a:pt x="1206740" y="1366133"/>
                  </a:moveTo>
                  <a:lnTo>
                    <a:pt x="2035040" y="1366133"/>
                  </a:lnTo>
                </a:path>
                <a:path w="3242310" h="1366520">
                  <a:moveTo>
                    <a:pt x="0" y="0"/>
                  </a:moveTo>
                  <a:lnTo>
                    <a:pt x="3241781" y="0"/>
                  </a:lnTo>
                </a:path>
                <a:path w="3242310" h="1366520">
                  <a:moveTo>
                    <a:pt x="0" y="0"/>
                  </a:moveTo>
                  <a:lnTo>
                    <a:pt x="0" y="261367"/>
                  </a:lnTo>
                </a:path>
                <a:path w="3242310" h="1366520">
                  <a:moveTo>
                    <a:pt x="3241781" y="0"/>
                  </a:moveTo>
                  <a:lnTo>
                    <a:pt x="3241781" y="261366"/>
                  </a:lnTo>
                </a:path>
                <a:path w="3242310" h="1366520">
                  <a:moveTo>
                    <a:pt x="0" y="261367"/>
                  </a:moveTo>
                  <a:lnTo>
                    <a:pt x="1206740" y="261366"/>
                  </a:lnTo>
                </a:path>
                <a:path w="3242310" h="1366520">
                  <a:moveTo>
                    <a:pt x="2035040" y="261366"/>
                  </a:moveTo>
                  <a:lnTo>
                    <a:pt x="3241781" y="261366"/>
                  </a:lnTo>
                </a:path>
                <a:path w="3242310" h="1366520">
                  <a:moveTo>
                    <a:pt x="1206740" y="261366"/>
                  </a:moveTo>
                  <a:lnTo>
                    <a:pt x="1206740" y="1366133"/>
                  </a:lnTo>
                </a:path>
                <a:path w="3242310" h="1366520">
                  <a:moveTo>
                    <a:pt x="2035040" y="261366"/>
                  </a:moveTo>
                  <a:lnTo>
                    <a:pt x="2035040" y="1366133"/>
                  </a:lnTo>
                </a:path>
              </a:pathLst>
            </a:custGeom>
            <a:ln w="13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2138" y="4955134"/>
              <a:ext cx="81619" cy="834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55358" y="4955134"/>
              <a:ext cx="81619" cy="8342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1159" y="4955134"/>
              <a:ext cx="81619" cy="8342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2138" y="4783670"/>
              <a:ext cx="81619" cy="8342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55358" y="4783670"/>
              <a:ext cx="81619" cy="8342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1159" y="4783670"/>
              <a:ext cx="81619" cy="8342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762312" y="3798004"/>
              <a:ext cx="2393315" cy="1201420"/>
            </a:xfrm>
            <a:custGeom>
              <a:avLst/>
              <a:gdLst/>
              <a:ahLst/>
              <a:cxnLst/>
              <a:rect l="l" t="t" r="r" b="b"/>
              <a:pathLst>
                <a:path w="2393315" h="1201420">
                  <a:moveTo>
                    <a:pt x="0" y="1108473"/>
                  </a:moveTo>
                  <a:lnTo>
                    <a:pt x="1948778" y="1108473"/>
                  </a:lnTo>
                </a:path>
                <a:path w="2393315" h="1201420">
                  <a:moveTo>
                    <a:pt x="245800" y="1201156"/>
                  </a:moveTo>
                  <a:lnTo>
                    <a:pt x="2393074" y="1201156"/>
                  </a:lnTo>
                </a:path>
                <a:path w="2393315" h="1201420">
                  <a:moveTo>
                    <a:pt x="1759559" y="0"/>
                  </a:moveTo>
                  <a:lnTo>
                    <a:pt x="2355045" y="0"/>
                  </a:lnTo>
                </a:path>
              </a:pathLst>
            </a:custGeom>
            <a:ln w="46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544121" y="3798010"/>
              <a:ext cx="512445" cy="1201420"/>
            </a:xfrm>
            <a:custGeom>
              <a:avLst/>
              <a:gdLst/>
              <a:ahLst/>
              <a:cxnLst/>
              <a:rect l="l" t="t" r="r" b="b"/>
              <a:pathLst>
                <a:path w="512445" h="1201420">
                  <a:moveTo>
                    <a:pt x="74206" y="186296"/>
                  </a:moveTo>
                  <a:lnTo>
                    <a:pt x="70497" y="167754"/>
                  </a:lnTo>
                  <a:lnTo>
                    <a:pt x="37109" y="927"/>
                  </a:lnTo>
                  <a:lnTo>
                    <a:pt x="0" y="186296"/>
                  </a:lnTo>
                  <a:lnTo>
                    <a:pt x="27825" y="186296"/>
                  </a:lnTo>
                  <a:lnTo>
                    <a:pt x="27825" y="923112"/>
                  </a:lnTo>
                  <a:lnTo>
                    <a:pt x="0" y="923112"/>
                  </a:lnTo>
                  <a:lnTo>
                    <a:pt x="37109" y="1108468"/>
                  </a:lnTo>
                  <a:lnTo>
                    <a:pt x="70497" y="941641"/>
                  </a:lnTo>
                  <a:lnTo>
                    <a:pt x="74206" y="923112"/>
                  </a:lnTo>
                  <a:lnTo>
                    <a:pt x="46380" y="923112"/>
                  </a:lnTo>
                  <a:lnTo>
                    <a:pt x="46380" y="186296"/>
                  </a:lnTo>
                  <a:lnTo>
                    <a:pt x="74206" y="186296"/>
                  </a:lnTo>
                  <a:close/>
                </a:path>
                <a:path w="512445" h="1201420">
                  <a:moveTo>
                    <a:pt x="512013" y="185369"/>
                  </a:moveTo>
                  <a:lnTo>
                    <a:pt x="508304" y="166827"/>
                  </a:lnTo>
                  <a:lnTo>
                    <a:pt x="474903" y="0"/>
                  </a:lnTo>
                  <a:lnTo>
                    <a:pt x="437807" y="185369"/>
                  </a:lnTo>
                  <a:lnTo>
                    <a:pt x="465632" y="185369"/>
                  </a:lnTo>
                  <a:lnTo>
                    <a:pt x="465632" y="1015784"/>
                  </a:lnTo>
                  <a:lnTo>
                    <a:pt x="437807" y="1015784"/>
                  </a:lnTo>
                  <a:lnTo>
                    <a:pt x="474903" y="1201153"/>
                  </a:lnTo>
                  <a:lnTo>
                    <a:pt x="508304" y="1034326"/>
                  </a:lnTo>
                  <a:lnTo>
                    <a:pt x="512013" y="1015784"/>
                  </a:lnTo>
                  <a:lnTo>
                    <a:pt x="484187" y="1015784"/>
                  </a:lnTo>
                  <a:lnTo>
                    <a:pt x="484187" y="185369"/>
                  </a:lnTo>
                  <a:lnTo>
                    <a:pt x="512013" y="1853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896380" y="4434367"/>
            <a:ext cx="61594" cy="1686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000" i="1" dirty="0">
                <a:latin typeface="Times New Roman"/>
                <a:cs typeface="Times New Roman"/>
              </a:rPr>
              <a:t>f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93980" y="4340496"/>
            <a:ext cx="1057275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600" i="1" spc="5" dirty="0">
                <a:latin typeface="Times New Roman"/>
                <a:cs typeface="Times New Roman"/>
              </a:rPr>
              <a:t>h</a:t>
            </a:r>
            <a:r>
              <a:rPr sz="1600" i="1" spc="260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=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100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mm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420086" y="3408735"/>
            <a:ext cx="208915" cy="391795"/>
            <a:chOff x="1896085" y="3408734"/>
            <a:chExt cx="208915" cy="391795"/>
          </a:xfrm>
        </p:grpSpPr>
        <p:sp>
          <p:nvSpPr>
            <p:cNvPr id="22" name="object 22"/>
            <p:cNvSpPr/>
            <p:nvPr/>
          </p:nvSpPr>
          <p:spPr>
            <a:xfrm>
              <a:off x="1896085" y="3798004"/>
              <a:ext cx="208915" cy="0"/>
            </a:xfrm>
            <a:custGeom>
              <a:avLst/>
              <a:gdLst/>
              <a:ahLst/>
              <a:cxnLst/>
              <a:rect l="l" t="t" r="r" b="b"/>
              <a:pathLst>
                <a:path w="208914">
                  <a:moveTo>
                    <a:pt x="0" y="0"/>
                  </a:moveTo>
                  <a:lnTo>
                    <a:pt x="208698" y="0"/>
                  </a:lnTo>
                </a:path>
              </a:pathLst>
            </a:custGeom>
            <a:ln w="46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962869" y="3408734"/>
              <a:ext cx="74295" cy="390525"/>
            </a:xfrm>
            <a:custGeom>
              <a:avLst/>
              <a:gdLst/>
              <a:ahLst/>
              <a:cxnLst/>
              <a:rect l="l" t="t" r="r" b="b"/>
              <a:pathLst>
                <a:path w="74294" h="390525">
                  <a:moveTo>
                    <a:pt x="27826" y="204830"/>
                  </a:moveTo>
                  <a:lnTo>
                    <a:pt x="0" y="204830"/>
                  </a:lnTo>
                  <a:lnTo>
                    <a:pt x="37101" y="390196"/>
                  </a:lnTo>
                  <a:lnTo>
                    <a:pt x="70493" y="223366"/>
                  </a:lnTo>
                  <a:lnTo>
                    <a:pt x="27826" y="223366"/>
                  </a:lnTo>
                  <a:lnTo>
                    <a:pt x="27826" y="204830"/>
                  </a:lnTo>
                  <a:close/>
                </a:path>
                <a:path w="74294" h="390525">
                  <a:moveTo>
                    <a:pt x="46377" y="0"/>
                  </a:moveTo>
                  <a:lnTo>
                    <a:pt x="27826" y="0"/>
                  </a:lnTo>
                  <a:lnTo>
                    <a:pt x="27826" y="223366"/>
                  </a:lnTo>
                  <a:lnTo>
                    <a:pt x="46377" y="223366"/>
                  </a:lnTo>
                  <a:lnTo>
                    <a:pt x="46377" y="0"/>
                  </a:lnTo>
                  <a:close/>
                </a:path>
                <a:path w="74294" h="390525">
                  <a:moveTo>
                    <a:pt x="74203" y="204830"/>
                  </a:moveTo>
                  <a:lnTo>
                    <a:pt x="46377" y="204830"/>
                  </a:lnTo>
                  <a:lnTo>
                    <a:pt x="46377" y="223366"/>
                  </a:lnTo>
                  <a:lnTo>
                    <a:pt x="70493" y="223366"/>
                  </a:lnTo>
                  <a:lnTo>
                    <a:pt x="74203" y="2048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3420086" y="4057055"/>
            <a:ext cx="208915" cy="393065"/>
            <a:chOff x="1896085" y="4057054"/>
            <a:chExt cx="208915" cy="393065"/>
          </a:xfrm>
        </p:grpSpPr>
        <p:sp>
          <p:nvSpPr>
            <p:cNvPr id="25" name="object 25"/>
            <p:cNvSpPr/>
            <p:nvPr/>
          </p:nvSpPr>
          <p:spPr>
            <a:xfrm>
              <a:off x="1896085" y="4059371"/>
              <a:ext cx="208915" cy="0"/>
            </a:xfrm>
            <a:custGeom>
              <a:avLst/>
              <a:gdLst/>
              <a:ahLst/>
              <a:cxnLst/>
              <a:rect l="l" t="t" r="r" b="b"/>
              <a:pathLst>
                <a:path w="208914">
                  <a:moveTo>
                    <a:pt x="0" y="0"/>
                  </a:moveTo>
                  <a:lnTo>
                    <a:pt x="208698" y="0"/>
                  </a:lnTo>
                </a:path>
              </a:pathLst>
            </a:custGeom>
            <a:ln w="46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962869" y="4059371"/>
              <a:ext cx="74295" cy="390525"/>
            </a:xfrm>
            <a:custGeom>
              <a:avLst/>
              <a:gdLst/>
              <a:ahLst/>
              <a:cxnLst/>
              <a:rect l="l" t="t" r="r" b="b"/>
              <a:pathLst>
                <a:path w="74294" h="390525">
                  <a:moveTo>
                    <a:pt x="46377" y="166829"/>
                  </a:moveTo>
                  <a:lnTo>
                    <a:pt x="27826" y="166829"/>
                  </a:lnTo>
                  <a:lnTo>
                    <a:pt x="27826" y="390178"/>
                  </a:lnTo>
                  <a:lnTo>
                    <a:pt x="46377" y="390178"/>
                  </a:lnTo>
                  <a:lnTo>
                    <a:pt x="46377" y="166829"/>
                  </a:lnTo>
                  <a:close/>
                </a:path>
                <a:path w="74294" h="390525">
                  <a:moveTo>
                    <a:pt x="37101" y="0"/>
                  </a:moveTo>
                  <a:lnTo>
                    <a:pt x="0" y="185366"/>
                  </a:lnTo>
                  <a:lnTo>
                    <a:pt x="27826" y="185366"/>
                  </a:lnTo>
                  <a:lnTo>
                    <a:pt x="27826" y="166829"/>
                  </a:lnTo>
                  <a:lnTo>
                    <a:pt x="70493" y="166829"/>
                  </a:lnTo>
                  <a:lnTo>
                    <a:pt x="37101" y="0"/>
                  </a:lnTo>
                  <a:close/>
                </a:path>
                <a:path w="74294" h="390525">
                  <a:moveTo>
                    <a:pt x="70493" y="166829"/>
                  </a:moveTo>
                  <a:lnTo>
                    <a:pt x="46377" y="166829"/>
                  </a:lnTo>
                  <a:lnTo>
                    <a:pt x="46377" y="185366"/>
                  </a:lnTo>
                  <a:lnTo>
                    <a:pt x="74203" y="185366"/>
                  </a:lnTo>
                  <a:lnTo>
                    <a:pt x="70493" y="1668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4901845" y="5279993"/>
            <a:ext cx="833119" cy="241935"/>
            <a:chOff x="3377844" y="5279992"/>
            <a:chExt cx="833119" cy="241935"/>
          </a:xfrm>
        </p:grpSpPr>
        <p:sp>
          <p:nvSpPr>
            <p:cNvPr id="28" name="object 28"/>
            <p:cNvSpPr/>
            <p:nvPr/>
          </p:nvSpPr>
          <p:spPr>
            <a:xfrm>
              <a:off x="3380163" y="5279992"/>
              <a:ext cx="828675" cy="241935"/>
            </a:xfrm>
            <a:custGeom>
              <a:avLst/>
              <a:gdLst/>
              <a:ahLst/>
              <a:cxnLst/>
              <a:rect l="l" t="t" r="r" b="b"/>
              <a:pathLst>
                <a:path w="828675" h="241935">
                  <a:moveTo>
                    <a:pt x="0" y="0"/>
                  </a:moveTo>
                  <a:lnTo>
                    <a:pt x="0" y="241903"/>
                  </a:lnTo>
                </a:path>
                <a:path w="828675" h="241935">
                  <a:moveTo>
                    <a:pt x="828300" y="0"/>
                  </a:moveTo>
                  <a:lnTo>
                    <a:pt x="828300" y="241903"/>
                  </a:lnTo>
                </a:path>
              </a:pathLst>
            </a:custGeom>
            <a:ln w="46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380163" y="5393065"/>
              <a:ext cx="828675" cy="74295"/>
            </a:xfrm>
            <a:custGeom>
              <a:avLst/>
              <a:gdLst/>
              <a:ahLst/>
              <a:cxnLst/>
              <a:rect l="l" t="t" r="r" b="b"/>
              <a:pathLst>
                <a:path w="828675" h="74295">
                  <a:moveTo>
                    <a:pt x="185509" y="0"/>
                  </a:moveTo>
                  <a:lnTo>
                    <a:pt x="0" y="37073"/>
                  </a:lnTo>
                  <a:lnTo>
                    <a:pt x="185509" y="74146"/>
                  </a:lnTo>
                  <a:lnTo>
                    <a:pt x="185509" y="46341"/>
                  </a:lnTo>
                  <a:lnTo>
                    <a:pt x="166958" y="46341"/>
                  </a:lnTo>
                  <a:lnTo>
                    <a:pt x="166958" y="27805"/>
                  </a:lnTo>
                  <a:lnTo>
                    <a:pt x="185509" y="27805"/>
                  </a:lnTo>
                  <a:lnTo>
                    <a:pt x="185509" y="0"/>
                  </a:lnTo>
                  <a:close/>
                </a:path>
                <a:path w="828675" h="74295">
                  <a:moveTo>
                    <a:pt x="642790" y="0"/>
                  </a:moveTo>
                  <a:lnTo>
                    <a:pt x="642790" y="74146"/>
                  </a:lnTo>
                  <a:lnTo>
                    <a:pt x="781923" y="46341"/>
                  </a:lnTo>
                  <a:lnTo>
                    <a:pt x="661341" y="46341"/>
                  </a:lnTo>
                  <a:lnTo>
                    <a:pt x="661341" y="27804"/>
                  </a:lnTo>
                  <a:lnTo>
                    <a:pt x="781923" y="27804"/>
                  </a:lnTo>
                  <a:lnTo>
                    <a:pt x="642790" y="0"/>
                  </a:lnTo>
                  <a:close/>
                </a:path>
                <a:path w="828675" h="74295">
                  <a:moveTo>
                    <a:pt x="185509" y="27805"/>
                  </a:moveTo>
                  <a:lnTo>
                    <a:pt x="166958" y="27805"/>
                  </a:lnTo>
                  <a:lnTo>
                    <a:pt x="166958" y="46341"/>
                  </a:lnTo>
                  <a:lnTo>
                    <a:pt x="185509" y="46341"/>
                  </a:lnTo>
                  <a:lnTo>
                    <a:pt x="185509" y="27805"/>
                  </a:lnTo>
                  <a:close/>
                </a:path>
                <a:path w="828675" h="74295">
                  <a:moveTo>
                    <a:pt x="642790" y="27804"/>
                  </a:moveTo>
                  <a:lnTo>
                    <a:pt x="185509" y="27805"/>
                  </a:lnTo>
                  <a:lnTo>
                    <a:pt x="185509" y="46341"/>
                  </a:lnTo>
                  <a:lnTo>
                    <a:pt x="642790" y="46341"/>
                  </a:lnTo>
                  <a:lnTo>
                    <a:pt x="642790" y="27804"/>
                  </a:lnTo>
                  <a:close/>
                </a:path>
                <a:path w="828675" h="74295">
                  <a:moveTo>
                    <a:pt x="781923" y="27804"/>
                  </a:moveTo>
                  <a:lnTo>
                    <a:pt x="661341" y="27804"/>
                  </a:lnTo>
                  <a:lnTo>
                    <a:pt x="661341" y="46341"/>
                  </a:lnTo>
                  <a:lnTo>
                    <a:pt x="781923" y="46341"/>
                  </a:lnTo>
                  <a:lnTo>
                    <a:pt x="828300" y="37073"/>
                  </a:lnTo>
                  <a:lnTo>
                    <a:pt x="781923" y="278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3695104" y="3447662"/>
            <a:ext cx="3246755" cy="255270"/>
            <a:chOff x="2171103" y="3447662"/>
            <a:chExt cx="3246755" cy="255270"/>
          </a:xfrm>
        </p:grpSpPr>
        <p:sp>
          <p:nvSpPr>
            <p:cNvPr id="31" name="object 31"/>
            <p:cNvSpPr/>
            <p:nvPr/>
          </p:nvSpPr>
          <p:spPr>
            <a:xfrm>
              <a:off x="2173422" y="3447662"/>
              <a:ext cx="3242310" cy="255270"/>
            </a:xfrm>
            <a:custGeom>
              <a:avLst/>
              <a:gdLst/>
              <a:ahLst/>
              <a:cxnLst/>
              <a:rect l="l" t="t" r="r" b="b"/>
              <a:pathLst>
                <a:path w="3242310" h="255270">
                  <a:moveTo>
                    <a:pt x="0" y="254879"/>
                  </a:moveTo>
                  <a:lnTo>
                    <a:pt x="0" y="0"/>
                  </a:lnTo>
                </a:path>
                <a:path w="3242310" h="255270">
                  <a:moveTo>
                    <a:pt x="3241781" y="254879"/>
                  </a:moveTo>
                  <a:lnTo>
                    <a:pt x="3241781" y="0"/>
                  </a:lnTo>
                </a:path>
              </a:pathLst>
            </a:custGeom>
            <a:ln w="463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173422" y="3547759"/>
              <a:ext cx="3242310" cy="74295"/>
            </a:xfrm>
            <a:custGeom>
              <a:avLst/>
              <a:gdLst/>
              <a:ahLst/>
              <a:cxnLst/>
              <a:rect l="l" t="t" r="r" b="b"/>
              <a:pathLst>
                <a:path w="3242310" h="74295">
                  <a:moveTo>
                    <a:pt x="185509" y="0"/>
                  </a:moveTo>
                  <a:lnTo>
                    <a:pt x="0" y="37073"/>
                  </a:lnTo>
                  <a:lnTo>
                    <a:pt x="185509" y="74146"/>
                  </a:lnTo>
                  <a:lnTo>
                    <a:pt x="185509" y="46341"/>
                  </a:lnTo>
                  <a:lnTo>
                    <a:pt x="166958" y="46341"/>
                  </a:lnTo>
                  <a:lnTo>
                    <a:pt x="166958" y="27805"/>
                  </a:lnTo>
                  <a:lnTo>
                    <a:pt x="185509" y="27805"/>
                  </a:lnTo>
                  <a:lnTo>
                    <a:pt x="185509" y="0"/>
                  </a:lnTo>
                  <a:close/>
                </a:path>
                <a:path w="3242310" h="74295">
                  <a:moveTo>
                    <a:pt x="3056271" y="0"/>
                  </a:moveTo>
                  <a:lnTo>
                    <a:pt x="3056271" y="74146"/>
                  </a:lnTo>
                  <a:lnTo>
                    <a:pt x="3195403" y="46341"/>
                  </a:lnTo>
                  <a:lnTo>
                    <a:pt x="3074822" y="46341"/>
                  </a:lnTo>
                  <a:lnTo>
                    <a:pt x="3074822" y="27804"/>
                  </a:lnTo>
                  <a:lnTo>
                    <a:pt x="3195403" y="27804"/>
                  </a:lnTo>
                  <a:lnTo>
                    <a:pt x="3056271" y="0"/>
                  </a:lnTo>
                  <a:close/>
                </a:path>
                <a:path w="3242310" h="74295">
                  <a:moveTo>
                    <a:pt x="185509" y="27805"/>
                  </a:moveTo>
                  <a:lnTo>
                    <a:pt x="166958" y="27805"/>
                  </a:lnTo>
                  <a:lnTo>
                    <a:pt x="166958" y="46341"/>
                  </a:lnTo>
                  <a:lnTo>
                    <a:pt x="185509" y="46341"/>
                  </a:lnTo>
                  <a:lnTo>
                    <a:pt x="185509" y="27805"/>
                  </a:lnTo>
                  <a:close/>
                </a:path>
                <a:path w="3242310" h="74295">
                  <a:moveTo>
                    <a:pt x="3056271" y="27804"/>
                  </a:moveTo>
                  <a:lnTo>
                    <a:pt x="185509" y="27805"/>
                  </a:lnTo>
                  <a:lnTo>
                    <a:pt x="185509" y="46341"/>
                  </a:lnTo>
                  <a:lnTo>
                    <a:pt x="3056271" y="46341"/>
                  </a:lnTo>
                  <a:lnTo>
                    <a:pt x="3056271" y="27804"/>
                  </a:lnTo>
                  <a:close/>
                </a:path>
                <a:path w="3242310" h="74295">
                  <a:moveTo>
                    <a:pt x="3195403" y="27804"/>
                  </a:moveTo>
                  <a:lnTo>
                    <a:pt x="3074822" y="27804"/>
                  </a:lnTo>
                  <a:lnTo>
                    <a:pt x="3074822" y="46341"/>
                  </a:lnTo>
                  <a:lnTo>
                    <a:pt x="3195403" y="46341"/>
                  </a:lnTo>
                  <a:lnTo>
                    <a:pt x="3241781" y="37073"/>
                  </a:lnTo>
                  <a:lnTo>
                    <a:pt x="3195403" y="278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6112303" y="4198134"/>
            <a:ext cx="1021715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600" i="1" spc="5" dirty="0">
                <a:latin typeface="Times New Roman"/>
                <a:cs typeface="Times New Roman"/>
              </a:rPr>
              <a:t>d</a:t>
            </a:r>
            <a:r>
              <a:rPr sz="1600" i="1" spc="-5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=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450 mm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538701" y="4198134"/>
            <a:ext cx="1105535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r>
              <a:rPr sz="1600" i="1" spc="5" dirty="0">
                <a:latin typeface="Times New Roman"/>
                <a:cs typeface="Times New Roman"/>
              </a:rPr>
              <a:t>d</a:t>
            </a:r>
            <a:r>
              <a:rPr sz="1500" i="1" spc="7" baseline="-8333" dirty="0">
                <a:latin typeface="Times New Roman"/>
                <a:cs typeface="Times New Roman"/>
              </a:rPr>
              <a:t>t</a:t>
            </a:r>
            <a:r>
              <a:rPr sz="1500" i="1" spc="217" baseline="-8333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=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475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mm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542078" y="4558933"/>
            <a:ext cx="1388745" cy="15401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95934">
              <a:spcBef>
                <a:spcPts val="110"/>
              </a:spcBef>
            </a:pPr>
            <a:r>
              <a:rPr sz="1600" spc="5" dirty="0">
                <a:latin typeface="Times New Roman"/>
                <a:cs typeface="Times New Roman"/>
              </a:rPr>
              <a:t>6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D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22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>
              <a:latin typeface="Times New Roman"/>
              <a:cs typeface="Times New Roman"/>
            </a:endParaRPr>
          </a:p>
          <a:p>
            <a:pPr marR="43180" algn="r">
              <a:spcBef>
                <a:spcPts val="1055"/>
              </a:spcBef>
            </a:pPr>
            <a:r>
              <a:rPr sz="1600" i="1" spc="5" dirty="0">
                <a:latin typeface="Times New Roman"/>
                <a:cs typeface="Times New Roman"/>
              </a:rPr>
              <a:t>b</a:t>
            </a:r>
            <a:r>
              <a:rPr sz="1500" i="1" spc="7" baseline="-8333" dirty="0">
                <a:latin typeface="Times New Roman"/>
                <a:cs typeface="Times New Roman"/>
              </a:rPr>
              <a:t>w</a:t>
            </a:r>
            <a:r>
              <a:rPr sz="1500" i="1" spc="187" baseline="-8333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=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300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mm</a:t>
            </a:r>
            <a:endParaRPr sz="1600">
              <a:latin typeface="Times New Roman"/>
              <a:cs typeface="Times New Roman"/>
            </a:endParaRPr>
          </a:p>
          <a:p>
            <a:pPr marR="43180" algn="r">
              <a:spcBef>
                <a:spcPts val="855"/>
              </a:spcBef>
            </a:pPr>
            <a:r>
              <a:rPr sz="1450" b="1" spc="5" dirty="0">
                <a:latin typeface="Times New Roman"/>
                <a:cs typeface="Times New Roman"/>
              </a:rPr>
              <a:t>Gambar</a:t>
            </a:r>
            <a:r>
              <a:rPr sz="1450" b="1" spc="-45" dirty="0">
                <a:latin typeface="Times New Roman"/>
                <a:cs typeface="Times New Roman"/>
              </a:rPr>
              <a:t> </a:t>
            </a:r>
            <a:r>
              <a:rPr sz="1450" b="1" spc="5" dirty="0">
                <a:latin typeface="Times New Roman"/>
                <a:cs typeface="Times New Roman"/>
              </a:rPr>
              <a:t>C.4.7.b</a:t>
            </a:r>
            <a:endParaRPr sz="145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07352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55495" y="1813091"/>
            <a:ext cx="2296160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  <a:tabLst>
                <a:tab pos="384810" algn="l"/>
              </a:tabLst>
            </a:pPr>
            <a:r>
              <a:rPr sz="1500" spc="5" dirty="0">
                <a:latin typeface="Times New Roman"/>
                <a:cs typeface="Times New Roman"/>
              </a:rPr>
              <a:t>1.	Periksa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bahwa</a:t>
            </a:r>
            <a:r>
              <a:rPr sz="1500" spc="35" dirty="0">
                <a:latin typeface="Times New Roman"/>
                <a:cs typeface="Times New Roman"/>
              </a:rPr>
              <a:t> </a:t>
            </a:r>
            <a:r>
              <a:rPr sz="1600" i="1" spc="-30" dirty="0">
                <a:latin typeface="Symbol"/>
                <a:cs typeface="Symbol"/>
              </a:rPr>
              <a:t></a:t>
            </a:r>
            <a:r>
              <a:rPr sz="1425" spc="-44" baseline="-8771" dirty="0">
                <a:latin typeface="Times New Roman"/>
                <a:cs typeface="Times New Roman"/>
              </a:rPr>
              <a:t>w</a:t>
            </a:r>
            <a:r>
              <a:rPr sz="1425" spc="202" baseline="-8771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Times New Roman"/>
                <a:cs typeface="Times New Roman"/>
              </a:rPr>
              <a:t>&gt;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600" i="1" spc="-25" dirty="0">
                <a:latin typeface="Symbol"/>
                <a:cs typeface="Symbol"/>
              </a:rPr>
              <a:t></a:t>
            </a:r>
            <a:r>
              <a:rPr sz="1425" spc="-37" baseline="-8771" dirty="0">
                <a:latin typeface="Times New Roman"/>
                <a:cs typeface="Times New Roman"/>
              </a:rPr>
              <a:t>min</a:t>
            </a:r>
            <a:endParaRPr sz="1425" baseline="-8771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95480" y="2293457"/>
            <a:ext cx="421640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r>
              <a:rPr sz="1600" i="1" spc="-15" dirty="0">
                <a:latin typeface="Symbol"/>
                <a:cs typeface="Symbol"/>
              </a:rPr>
              <a:t></a:t>
            </a:r>
            <a:r>
              <a:rPr sz="1425" i="1" spc="-22" baseline="-8771" dirty="0">
                <a:latin typeface="Times New Roman"/>
                <a:cs typeface="Times New Roman"/>
              </a:rPr>
              <a:t>w</a:t>
            </a:r>
            <a:r>
              <a:rPr sz="1425" i="1" spc="104" baseline="-8771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Times New Roman"/>
                <a:cs typeface="Times New Roman"/>
              </a:rPr>
              <a:t>=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666201" y="2460215"/>
            <a:ext cx="325755" cy="0"/>
          </a:xfrm>
          <a:custGeom>
            <a:avLst/>
            <a:gdLst/>
            <a:ahLst/>
            <a:cxnLst/>
            <a:rect l="l" t="t" r="r" b="b"/>
            <a:pathLst>
              <a:path w="325755">
                <a:moveTo>
                  <a:pt x="0" y="0"/>
                </a:moveTo>
                <a:lnTo>
                  <a:pt x="325607" y="0"/>
                </a:lnTo>
              </a:path>
            </a:pathLst>
          </a:custGeom>
          <a:ln w="96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01828" y="2460215"/>
            <a:ext cx="753110" cy="0"/>
          </a:xfrm>
          <a:custGeom>
            <a:avLst/>
            <a:gdLst/>
            <a:ahLst/>
            <a:cxnLst/>
            <a:rect l="l" t="t" r="r" b="b"/>
            <a:pathLst>
              <a:path w="753110">
                <a:moveTo>
                  <a:pt x="0" y="0"/>
                </a:moveTo>
                <a:lnTo>
                  <a:pt x="752999" y="0"/>
                </a:lnTo>
              </a:path>
            </a:pathLst>
          </a:custGeom>
          <a:ln w="96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033675" y="2301795"/>
            <a:ext cx="132715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500" spc="15" dirty="0">
                <a:latin typeface="Symbol"/>
                <a:cs typeface="Symbol"/>
              </a:rPr>
              <a:t>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38189" y="2452191"/>
            <a:ext cx="134493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  <a:tabLst>
                <a:tab pos="573405" algn="l"/>
              </a:tabLst>
            </a:pPr>
            <a:r>
              <a:rPr sz="1500" i="1" spc="-25" dirty="0">
                <a:latin typeface="Times New Roman"/>
                <a:cs typeface="Times New Roman"/>
              </a:rPr>
              <a:t>b</a:t>
            </a:r>
            <a:r>
              <a:rPr sz="1575" i="1" spc="97" baseline="-21164" dirty="0">
                <a:latin typeface="Times New Roman"/>
                <a:cs typeface="Times New Roman"/>
              </a:rPr>
              <a:t>w</a:t>
            </a:r>
            <a:r>
              <a:rPr sz="1500" i="1" spc="15" dirty="0">
                <a:latin typeface="Times New Roman"/>
                <a:cs typeface="Times New Roman"/>
              </a:rPr>
              <a:t>d</a:t>
            </a:r>
            <a:r>
              <a:rPr sz="1500" i="1" dirty="0">
                <a:latin typeface="Times New Roman"/>
                <a:cs typeface="Times New Roman"/>
              </a:rPr>
              <a:t>	</a:t>
            </a:r>
            <a:r>
              <a:rPr sz="1500" dirty="0">
                <a:latin typeface="Times New Roman"/>
                <a:cs typeface="Times New Roman"/>
              </a:rPr>
              <a:t>30</a:t>
            </a:r>
            <a:r>
              <a:rPr sz="1500" spc="15" dirty="0">
                <a:latin typeface="Times New Roman"/>
                <a:cs typeface="Times New Roman"/>
              </a:rPr>
              <a:t>0</a:t>
            </a:r>
            <a:r>
              <a:rPr sz="1500" spc="-204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Symbol"/>
                <a:cs typeface="Symbol"/>
              </a:rPr>
              <a:t></a:t>
            </a:r>
            <a:r>
              <a:rPr sz="1500" spc="-1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450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96571" y="2180665"/>
            <a:ext cx="1137285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spcBef>
                <a:spcPts val="125"/>
              </a:spcBef>
              <a:tabLst>
                <a:tab pos="669290" algn="l"/>
              </a:tabLst>
            </a:pPr>
            <a:r>
              <a:rPr sz="1500" i="1" spc="-35" dirty="0">
                <a:latin typeface="Times New Roman"/>
                <a:cs typeface="Times New Roman"/>
              </a:rPr>
              <a:t>A</a:t>
            </a:r>
            <a:r>
              <a:rPr sz="1575" i="1" spc="-52" baseline="-18518" dirty="0">
                <a:latin typeface="Times New Roman"/>
                <a:cs typeface="Times New Roman"/>
              </a:rPr>
              <a:t>s	</a:t>
            </a:r>
            <a:r>
              <a:rPr sz="1500" dirty="0">
                <a:latin typeface="Times New Roman"/>
                <a:cs typeface="Times New Roman"/>
              </a:rPr>
              <a:t>2.280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61246" y="2293457"/>
            <a:ext cx="2136775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r>
              <a:rPr sz="1500" spc="15" dirty="0">
                <a:latin typeface="Times New Roman"/>
                <a:cs typeface="Times New Roman"/>
              </a:rPr>
              <a:t>=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0,01688</a:t>
            </a:r>
            <a:r>
              <a:rPr sz="1500" spc="-55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Times New Roman"/>
                <a:cs typeface="Times New Roman"/>
              </a:rPr>
              <a:t>&gt;</a:t>
            </a:r>
            <a:r>
              <a:rPr sz="1500" spc="35" dirty="0">
                <a:latin typeface="Times New Roman"/>
                <a:cs typeface="Times New Roman"/>
              </a:rPr>
              <a:t> </a:t>
            </a:r>
            <a:r>
              <a:rPr sz="1600" i="1" spc="-25" dirty="0">
                <a:latin typeface="Symbol"/>
                <a:cs typeface="Symbol"/>
              </a:rPr>
              <a:t></a:t>
            </a:r>
            <a:r>
              <a:rPr sz="1425" spc="-37" baseline="-8771" dirty="0">
                <a:latin typeface="Times New Roman"/>
                <a:cs typeface="Times New Roman"/>
              </a:rPr>
              <a:t>min</a:t>
            </a:r>
            <a:r>
              <a:rPr sz="1425" spc="254" baseline="-8771" dirty="0">
                <a:latin typeface="Times New Roman"/>
                <a:cs typeface="Times New Roman"/>
              </a:rPr>
              <a:t> </a:t>
            </a:r>
            <a:r>
              <a:rPr sz="1500" spc="10" dirty="0">
                <a:latin typeface="Times New Roman"/>
                <a:cs typeface="Times New Roman"/>
              </a:rPr>
              <a:t>(=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0,004)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80896" y="2844600"/>
            <a:ext cx="364934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59410" algn="l"/>
              </a:tabLst>
            </a:pPr>
            <a:r>
              <a:rPr sz="1500" spc="5" dirty="0">
                <a:latin typeface="Times New Roman"/>
                <a:cs typeface="Times New Roman"/>
              </a:rPr>
              <a:t>2.	Periksa</a:t>
            </a:r>
            <a:r>
              <a:rPr sz="1500" spc="-5" dirty="0">
                <a:latin typeface="Times New Roman"/>
                <a:cs typeface="Times New Roman"/>
              </a:rPr>
              <a:t> bahwa</a:t>
            </a:r>
            <a:r>
              <a:rPr sz="1500" spc="3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penampang </a:t>
            </a:r>
            <a:r>
              <a:rPr sz="1500" dirty="0">
                <a:latin typeface="Times New Roman"/>
                <a:cs typeface="Times New Roman"/>
              </a:rPr>
              <a:t>terkendali</a:t>
            </a:r>
            <a:r>
              <a:rPr sz="1500" spc="5" dirty="0">
                <a:latin typeface="Times New Roman"/>
                <a:cs typeface="Times New Roman"/>
              </a:rPr>
              <a:t> tarik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574466" y="3506310"/>
            <a:ext cx="646430" cy="0"/>
          </a:xfrm>
          <a:custGeom>
            <a:avLst/>
            <a:gdLst/>
            <a:ahLst/>
            <a:cxnLst/>
            <a:rect l="l" t="t" r="r" b="b"/>
            <a:pathLst>
              <a:path w="646430">
                <a:moveTo>
                  <a:pt x="0" y="0"/>
                </a:moveTo>
                <a:lnTo>
                  <a:pt x="645832" y="0"/>
                </a:lnTo>
              </a:path>
            </a:pathLst>
          </a:custGeom>
          <a:ln w="93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220880" y="3346743"/>
            <a:ext cx="117602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1054100" algn="l"/>
              </a:tabLst>
            </a:pPr>
            <a:r>
              <a:rPr sz="1500" i="1" spc="15" dirty="0">
                <a:latin typeface="Times New Roman"/>
                <a:cs typeface="Times New Roman"/>
              </a:rPr>
              <a:t>a</a:t>
            </a:r>
            <a:r>
              <a:rPr sz="1500" i="1" spc="20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Times New Roman"/>
                <a:cs typeface="Times New Roman"/>
              </a:rPr>
              <a:t>=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25" dirty="0">
                <a:latin typeface="Symbol"/>
                <a:cs typeface="Symbol"/>
              </a:rPr>
              <a:t>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433088" y="3506310"/>
            <a:ext cx="1229995" cy="0"/>
          </a:xfrm>
          <a:custGeom>
            <a:avLst/>
            <a:gdLst/>
            <a:ahLst/>
            <a:cxnLst/>
            <a:rect l="l" t="t" r="r" b="b"/>
            <a:pathLst>
              <a:path w="1229995">
                <a:moveTo>
                  <a:pt x="0" y="0"/>
                </a:moveTo>
                <a:lnTo>
                  <a:pt x="1229580" y="0"/>
                </a:lnTo>
              </a:path>
            </a:pathLst>
          </a:custGeom>
          <a:ln w="93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433442" y="3196353"/>
            <a:ext cx="1231900" cy="554990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3175" algn="ctr">
              <a:spcBef>
                <a:spcPts val="384"/>
              </a:spcBef>
            </a:pPr>
            <a:r>
              <a:rPr sz="1500" spc="5" dirty="0">
                <a:latin typeface="Times New Roman"/>
                <a:cs typeface="Times New Roman"/>
              </a:rPr>
              <a:t>2</a:t>
            </a:r>
            <a:r>
              <a:rPr sz="1500" dirty="0">
                <a:latin typeface="Times New Roman"/>
                <a:cs typeface="Times New Roman"/>
              </a:rPr>
              <a:t>.</a:t>
            </a:r>
            <a:r>
              <a:rPr sz="1500" spc="5" dirty="0">
                <a:latin typeface="Times New Roman"/>
                <a:cs typeface="Times New Roman"/>
              </a:rPr>
              <a:t>28</a:t>
            </a:r>
            <a:r>
              <a:rPr sz="1500" spc="25" dirty="0">
                <a:latin typeface="Times New Roman"/>
                <a:cs typeface="Times New Roman"/>
              </a:rPr>
              <a:t>0</a:t>
            </a:r>
            <a:r>
              <a:rPr sz="1500" spc="-200" dirty="0">
                <a:latin typeface="Times New Roman"/>
                <a:cs typeface="Times New Roman"/>
              </a:rPr>
              <a:t> </a:t>
            </a:r>
            <a:r>
              <a:rPr sz="1500" spc="25" dirty="0">
                <a:latin typeface="Symbol"/>
                <a:cs typeface="Symbol"/>
              </a:rPr>
              <a:t></a:t>
            </a:r>
            <a:r>
              <a:rPr sz="1500" spc="-14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400</a:t>
            </a:r>
            <a:endParaRPr sz="1500">
              <a:latin typeface="Times New Roman"/>
              <a:cs typeface="Times New Roman"/>
            </a:endParaRPr>
          </a:p>
          <a:p>
            <a:pPr algn="ctr">
              <a:spcBef>
                <a:spcPts val="280"/>
              </a:spcBef>
            </a:pPr>
            <a:r>
              <a:rPr sz="1500" spc="-15" dirty="0">
                <a:latin typeface="Times New Roman"/>
                <a:cs typeface="Times New Roman"/>
              </a:rPr>
              <a:t>0</a:t>
            </a:r>
            <a:r>
              <a:rPr sz="1500" spc="-55" dirty="0">
                <a:latin typeface="Times New Roman"/>
                <a:cs typeface="Times New Roman"/>
              </a:rPr>
              <a:t>,</a:t>
            </a:r>
            <a:r>
              <a:rPr sz="1500" spc="5" dirty="0">
                <a:latin typeface="Times New Roman"/>
                <a:cs typeface="Times New Roman"/>
              </a:rPr>
              <a:t>8</a:t>
            </a:r>
            <a:r>
              <a:rPr sz="1500" spc="25" dirty="0">
                <a:latin typeface="Times New Roman"/>
                <a:cs typeface="Times New Roman"/>
              </a:rPr>
              <a:t>5</a:t>
            </a:r>
            <a:r>
              <a:rPr sz="1500" spc="-225" dirty="0">
                <a:latin typeface="Times New Roman"/>
                <a:cs typeface="Times New Roman"/>
              </a:rPr>
              <a:t> </a:t>
            </a:r>
            <a:r>
              <a:rPr sz="1500" spc="25" dirty="0">
                <a:latin typeface="Symbol"/>
                <a:cs typeface="Symbol"/>
              </a:rPr>
              <a:t></a:t>
            </a:r>
            <a:r>
              <a:rPr sz="1500" spc="-14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2</a:t>
            </a:r>
            <a:r>
              <a:rPr sz="1500" spc="25" dirty="0">
                <a:latin typeface="Times New Roman"/>
                <a:cs typeface="Times New Roman"/>
              </a:rPr>
              <a:t>5</a:t>
            </a:r>
            <a:r>
              <a:rPr sz="1500" spc="-225" dirty="0">
                <a:latin typeface="Times New Roman"/>
                <a:cs typeface="Times New Roman"/>
              </a:rPr>
              <a:t> </a:t>
            </a:r>
            <a:r>
              <a:rPr sz="1500" spc="90" dirty="0">
                <a:latin typeface="Symbol"/>
                <a:cs typeface="Symbol"/>
              </a:rPr>
              <a:t></a:t>
            </a:r>
            <a:r>
              <a:rPr sz="1500" spc="5" dirty="0">
                <a:latin typeface="Times New Roman"/>
                <a:cs typeface="Times New Roman"/>
              </a:rPr>
              <a:t>1500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49433" y="3513832"/>
            <a:ext cx="697865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500" spc="-15" dirty="0">
                <a:latin typeface="Times New Roman"/>
                <a:cs typeface="Times New Roman"/>
              </a:rPr>
              <a:t>0</a:t>
            </a:r>
            <a:r>
              <a:rPr sz="1500" spc="-55" dirty="0">
                <a:latin typeface="Times New Roman"/>
                <a:cs typeface="Times New Roman"/>
              </a:rPr>
              <a:t>,</a:t>
            </a:r>
            <a:r>
              <a:rPr sz="1500" spc="5" dirty="0">
                <a:latin typeface="Times New Roman"/>
                <a:cs typeface="Times New Roman"/>
              </a:rPr>
              <a:t>8</a:t>
            </a:r>
            <a:r>
              <a:rPr sz="1500" spc="25" dirty="0">
                <a:latin typeface="Times New Roman"/>
                <a:cs typeface="Times New Roman"/>
              </a:rPr>
              <a:t>5</a:t>
            </a:r>
            <a:r>
              <a:rPr sz="1500" spc="-105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f</a:t>
            </a:r>
            <a:r>
              <a:rPr sz="1500" i="1" spc="60" dirty="0">
                <a:latin typeface="Times New Roman"/>
                <a:cs typeface="Times New Roman"/>
              </a:rPr>
              <a:t> </a:t>
            </a:r>
            <a:r>
              <a:rPr sz="1575" spc="120" baseline="34391" dirty="0">
                <a:latin typeface="Times New Roman"/>
                <a:cs typeface="Times New Roman"/>
              </a:rPr>
              <a:t>/</a:t>
            </a:r>
            <a:r>
              <a:rPr sz="1500" i="1" spc="25" dirty="0">
                <a:latin typeface="Times New Roman"/>
                <a:cs typeface="Times New Roman"/>
              </a:rPr>
              <a:t>b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04616" y="3618037"/>
            <a:ext cx="86995" cy="17312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050" i="1" spc="15" dirty="0">
                <a:latin typeface="Times New Roman"/>
                <a:cs typeface="Times New Roman"/>
              </a:rPr>
              <a:t>c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80558" y="3204633"/>
            <a:ext cx="428625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500" i="1" spc="-70" dirty="0">
                <a:latin typeface="Times New Roman"/>
                <a:cs typeface="Times New Roman"/>
              </a:rPr>
              <a:t>A</a:t>
            </a:r>
            <a:r>
              <a:rPr sz="1575" i="1" spc="15" baseline="-18518" dirty="0">
                <a:latin typeface="Times New Roman"/>
                <a:cs typeface="Times New Roman"/>
              </a:rPr>
              <a:t>s</a:t>
            </a:r>
            <a:r>
              <a:rPr sz="1575" i="1" spc="187" baseline="-18518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f</a:t>
            </a:r>
            <a:r>
              <a:rPr sz="1500" i="1" spc="-185" dirty="0">
                <a:latin typeface="Times New Roman"/>
                <a:cs typeface="Times New Roman"/>
              </a:rPr>
              <a:t> </a:t>
            </a:r>
            <a:r>
              <a:rPr sz="1575" i="1" spc="22" baseline="-18518" dirty="0">
                <a:latin typeface="Times New Roman"/>
                <a:cs typeface="Times New Roman"/>
              </a:rPr>
              <a:t>y</a:t>
            </a:r>
            <a:endParaRPr sz="1575" baseline="-18518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03340" y="3343765"/>
            <a:ext cx="96583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spc="15" dirty="0">
                <a:latin typeface="Times New Roman"/>
                <a:cs typeface="Times New Roman"/>
              </a:rPr>
              <a:t>=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28,61</a:t>
            </a:r>
            <a:r>
              <a:rPr sz="1500" spc="-4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mm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20881" y="3893677"/>
            <a:ext cx="178879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i="1" spc="10" dirty="0">
                <a:latin typeface="Times New Roman"/>
                <a:cs typeface="Times New Roman"/>
              </a:rPr>
              <a:t>c</a:t>
            </a:r>
            <a:r>
              <a:rPr sz="1500" i="1" spc="-10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Times New Roman"/>
                <a:cs typeface="Times New Roman"/>
              </a:rPr>
              <a:t>=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a</a:t>
            </a:r>
            <a:r>
              <a:rPr sz="1500" dirty="0">
                <a:latin typeface="Times New Roman"/>
                <a:cs typeface="Times New Roman"/>
              </a:rPr>
              <a:t>/0,85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Times New Roman"/>
                <a:cs typeface="Times New Roman"/>
              </a:rPr>
              <a:t>=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33,66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mm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04043" y="4471732"/>
            <a:ext cx="60325" cy="16286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950" i="1" spc="5" dirty="0">
                <a:latin typeface="Times New Roman"/>
                <a:cs typeface="Times New Roman"/>
              </a:rPr>
              <a:t>t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220880" y="4373082"/>
            <a:ext cx="306070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600" i="1" spc="-30" dirty="0">
                <a:latin typeface="Symbol"/>
                <a:cs typeface="Symbol"/>
              </a:rPr>
              <a:t></a:t>
            </a:r>
            <a:r>
              <a:rPr sz="1600" i="1" spc="185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Times New Roman"/>
                <a:cs typeface="Times New Roman"/>
              </a:rPr>
              <a:t>=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597835" y="4537581"/>
            <a:ext cx="480695" cy="0"/>
          </a:xfrm>
          <a:custGeom>
            <a:avLst/>
            <a:gdLst/>
            <a:ahLst/>
            <a:cxnLst/>
            <a:rect l="l" t="t" r="r" b="b"/>
            <a:pathLst>
              <a:path w="480694">
                <a:moveTo>
                  <a:pt x="0" y="0"/>
                </a:moveTo>
                <a:lnTo>
                  <a:pt x="480657" y="0"/>
                </a:lnTo>
              </a:path>
            </a:pathLst>
          </a:custGeom>
          <a:ln w="96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748509" y="4537581"/>
            <a:ext cx="909319" cy="0"/>
          </a:xfrm>
          <a:custGeom>
            <a:avLst/>
            <a:gdLst/>
            <a:ahLst/>
            <a:cxnLst/>
            <a:rect l="l" t="t" r="r" b="b"/>
            <a:pathLst>
              <a:path w="909320">
                <a:moveTo>
                  <a:pt x="0" y="0"/>
                </a:moveTo>
                <a:lnTo>
                  <a:pt x="909194" y="0"/>
                </a:lnTo>
              </a:path>
            </a:pathLst>
          </a:custGeom>
          <a:ln w="96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601580" y="4243851"/>
            <a:ext cx="125095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500" i="1" spc="30" dirty="0">
                <a:latin typeface="Times New Roman"/>
                <a:cs typeface="Times New Roman"/>
              </a:rPr>
              <a:t>d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716694" y="4350482"/>
            <a:ext cx="64769" cy="17697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050" i="1" spc="10" dirty="0">
                <a:latin typeface="Times New Roman"/>
                <a:cs typeface="Times New Roman"/>
              </a:rPr>
              <a:t>t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756142" y="4383616"/>
            <a:ext cx="3804285" cy="406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83185">
              <a:lnSpc>
                <a:spcPts val="1480"/>
              </a:lnSpc>
              <a:spcBef>
                <a:spcPts val="130"/>
              </a:spcBef>
            </a:pPr>
            <a:r>
              <a:rPr sz="2250" spc="52" baseline="40740" dirty="0">
                <a:latin typeface="Symbol"/>
                <a:cs typeface="Symbol"/>
              </a:rPr>
              <a:t></a:t>
            </a:r>
            <a:r>
              <a:rPr sz="2250" spc="-232" baseline="40740" dirty="0">
                <a:latin typeface="Times New Roman"/>
                <a:cs typeface="Times New Roman"/>
              </a:rPr>
              <a:t> </a:t>
            </a:r>
            <a:r>
              <a:rPr sz="2250" i="1" spc="44" baseline="40740" dirty="0">
                <a:latin typeface="Times New Roman"/>
                <a:cs typeface="Times New Roman"/>
              </a:rPr>
              <a:t>c</a:t>
            </a:r>
            <a:r>
              <a:rPr sz="2250" i="1" spc="30" baseline="40740" dirty="0">
                <a:latin typeface="Times New Roman"/>
                <a:cs typeface="Times New Roman"/>
              </a:rPr>
              <a:t> </a:t>
            </a:r>
            <a:r>
              <a:rPr sz="2250" spc="-22" baseline="1851" dirty="0">
                <a:latin typeface="Times New Roman"/>
                <a:cs typeface="Times New Roman"/>
              </a:rPr>
              <a:t>0</a:t>
            </a:r>
            <a:r>
              <a:rPr sz="2250" spc="7" baseline="1851" dirty="0">
                <a:latin typeface="Times New Roman"/>
                <a:cs typeface="Times New Roman"/>
              </a:rPr>
              <a:t>,</a:t>
            </a:r>
            <a:r>
              <a:rPr sz="2250" spc="15" baseline="1851" dirty="0">
                <a:latin typeface="Times New Roman"/>
                <a:cs typeface="Times New Roman"/>
              </a:rPr>
              <a:t>00</a:t>
            </a:r>
            <a:r>
              <a:rPr sz="2250" spc="44" baseline="1851" dirty="0">
                <a:latin typeface="Times New Roman"/>
                <a:cs typeface="Times New Roman"/>
              </a:rPr>
              <a:t>3</a:t>
            </a:r>
            <a:r>
              <a:rPr sz="2250" spc="-127" baseline="1851" dirty="0">
                <a:latin typeface="Times New Roman"/>
                <a:cs typeface="Times New Roman"/>
              </a:rPr>
              <a:t> </a:t>
            </a:r>
            <a:r>
              <a:rPr sz="2250" spc="52" baseline="1851" dirty="0">
                <a:latin typeface="Symbol"/>
                <a:cs typeface="Symbol"/>
              </a:rPr>
              <a:t></a:t>
            </a:r>
            <a:r>
              <a:rPr sz="2250" spc="209" baseline="1851" dirty="0">
                <a:latin typeface="Times New Roman"/>
                <a:cs typeface="Times New Roman"/>
              </a:rPr>
              <a:t> </a:t>
            </a:r>
            <a:r>
              <a:rPr sz="2250" spc="15" baseline="37037" dirty="0">
                <a:latin typeface="Times New Roman"/>
                <a:cs typeface="Times New Roman"/>
              </a:rPr>
              <a:t>47</a:t>
            </a:r>
            <a:r>
              <a:rPr sz="2250" spc="44" baseline="37037" dirty="0">
                <a:latin typeface="Times New Roman"/>
                <a:cs typeface="Times New Roman"/>
              </a:rPr>
              <a:t>5</a:t>
            </a:r>
            <a:r>
              <a:rPr sz="2250" spc="-262" baseline="37037" dirty="0">
                <a:latin typeface="Times New Roman"/>
                <a:cs typeface="Times New Roman"/>
              </a:rPr>
              <a:t> </a:t>
            </a:r>
            <a:r>
              <a:rPr sz="2250" spc="52" baseline="37037" dirty="0">
                <a:latin typeface="Symbol"/>
                <a:cs typeface="Symbol"/>
              </a:rPr>
              <a:t></a:t>
            </a:r>
            <a:r>
              <a:rPr sz="2250" spc="-262" baseline="37037" dirty="0">
                <a:latin typeface="Times New Roman"/>
                <a:cs typeface="Times New Roman"/>
              </a:rPr>
              <a:t> </a:t>
            </a:r>
            <a:r>
              <a:rPr sz="2250" spc="15" baseline="37037" dirty="0">
                <a:latin typeface="Times New Roman"/>
                <a:cs typeface="Times New Roman"/>
              </a:rPr>
              <a:t>3</a:t>
            </a:r>
            <a:r>
              <a:rPr sz="2250" spc="-97" baseline="37037" dirty="0">
                <a:latin typeface="Times New Roman"/>
                <a:cs typeface="Times New Roman"/>
              </a:rPr>
              <a:t>3</a:t>
            </a:r>
            <a:r>
              <a:rPr sz="2250" baseline="37037" dirty="0">
                <a:latin typeface="Times New Roman"/>
                <a:cs typeface="Times New Roman"/>
              </a:rPr>
              <a:t>,</a:t>
            </a:r>
            <a:r>
              <a:rPr sz="2250" spc="15" baseline="37037" dirty="0">
                <a:latin typeface="Times New Roman"/>
                <a:cs typeface="Times New Roman"/>
              </a:rPr>
              <a:t>6</a:t>
            </a:r>
            <a:r>
              <a:rPr sz="2250" spc="44" baseline="37037" dirty="0">
                <a:latin typeface="Times New Roman"/>
                <a:cs typeface="Times New Roman"/>
              </a:rPr>
              <a:t>6</a:t>
            </a:r>
            <a:r>
              <a:rPr sz="2250" spc="-135" baseline="37037" dirty="0">
                <a:latin typeface="Times New Roman"/>
                <a:cs typeface="Times New Roman"/>
              </a:rPr>
              <a:t> </a:t>
            </a:r>
            <a:r>
              <a:rPr sz="2250" spc="52" baseline="1851" dirty="0">
                <a:latin typeface="Symbol"/>
                <a:cs typeface="Symbol"/>
              </a:rPr>
              <a:t></a:t>
            </a:r>
            <a:r>
              <a:rPr sz="2250" spc="-307" baseline="1851" dirty="0">
                <a:latin typeface="Times New Roman"/>
                <a:cs typeface="Times New Roman"/>
              </a:rPr>
              <a:t> </a:t>
            </a:r>
            <a:r>
              <a:rPr sz="2250" spc="-22" baseline="1851" dirty="0">
                <a:latin typeface="Times New Roman"/>
                <a:cs typeface="Times New Roman"/>
              </a:rPr>
              <a:t>0</a:t>
            </a:r>
            <a:r>
              <a:rPr sz="2250" baseline="1851" dirty="0">
                <a:latin typeface="Times New Roman"/>
                <a:cs typeface="Times New Roman"/>
              </a:rPr>
              <a:t>,</a:t>
            </a:r>
            <a:r>
              <a:rPr sz="2250" spc="15" baseline="1851" dirty="0">
                <a:latin typeface="Times New Roman"/>
                <a:cs typeface="Times New Roman"/>
              </a:rPr>
              <a:t>00</a:t>
            </a:r>
            <a:r>
              <a:rPr sz="2250" spc="44" baseline="1851" dirty="0">
                <a:latin typeface="Times New Roman"/>
                <a:cs typeface="Times New Roman"/>
              </a:rPr>
              <a:t>3</a:t>
            </a:r>
            <a:r>
              <a:rPr sz="2250" spc="-330" baseline="1851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Times New Roman"/>
                <a:cs typeface="Times New Roman"/>
              </a:rPr>
              <a:t>=</a:t>
            </a:r>
            <a:r>
              <a:rPr sz="1500" spc="30" dirty="0">
                <a:latin typeface="Times New Roman"/>
                <a:cs typeface="Times New Roman"/>
              </a:rPr>
              <a:t> </a:t>
            </a:r>
            <a:r>
              <a:rPr sz="1500" spc="-25" dirty="0">
                <a:latin typeface="Times New Roman"/>
                <a:cs typeface="Times New Roman"/>
              </a:rPr>
              <a:t>0</a:t>
            </a:r>
            <a:r>
              <a:rPr sz="1500" spc="20" dirty="0">
                <a:latin typeface="Times New Roman"/>
                <a:cs typeface="Times New Roman"/>
              </a:rPr>
              <a:t>,</a:t>
            </a:r>
            <a:r>
              <a:rPr sz="1500" spc="15" dirty="0">
                <a:latin typeface="Times New Roman"/>
                <a:cs typeface="Times New Roman"/>
              </a:rPr>
              <a:t>039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Times New Roman"/>
                <a:cs typeface="Times New Roman"/>
              </a:rPr>
              <a:t>&gt;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spc="-25" dirty="0">
                <a:latin typeface="Times New Roman"/>
                <a:cs typeface="Times New Roman"/>
              </a:rPr>
              <a:t>0</a:t>
            </a:r>
            <a:r>
              <a:rPr sz="1500" spc="20" dirty="0">
                <a:latin typeface="Times New Roman"/>
                <a:cs typeface="Times New Roman"/>
              </a:rPr>
              <a:t>,</a:t>
            </a:r>
            <a:r>
              <a:rPr sz="1500" spc="15" dirty="0">
                <a:latin typeface="Times New Roman"/>
                <a:cs typeface="Times New Roman"/>
              </a:rPr>
              <a:t>005</a:t>
            </a:r>
            <a:endParaRPr sz="1500">
              <a:latin typeface="Times New Roman"/>
              <a:cs typeface="Times New Roman"/>
            </a:endParaRPr>
          </a:p>
          <a:p>
            <a:pPr marL="38100">
              <a:lnSpc>
                <a:spcPts val="1480"/>
              </a:lnSpc>
              <a:tabLst>
                <a:tab pos="1233170" algn="l"/>
              </a:tabLst>
            </a:pPr>
            <a:r>
              <a:rPr sz="1500" i="1" spc="30" dirty="0">
                <a:latin typeface="Times New Roman"/>
                <a:cs typeface="Times New Roman"/>
              </a:rPr>
              <a:t>c	</a:t>
            </a:r>
            <a:r>
              <a:rPr sz="1500" spc="-5" dirty="0">
                <a:latin typeface="Times New Roman"/>
                <a:cs typeface="Times New Roman"/>
              </a:rPr>
              <a:t>33,66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074222" y="4383616"/>
            <a:ext cx="132905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dirty="0">
                <a:latin typeface="Times New Roman"/>
                <a:cs typeface="Times New Roman"/>
              </a:rPr>
              <a:t>(terkendali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tarik)</a:t>
            </a:r>
            <a:endParaRPr sz="15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404237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17140" y="1584491"/>
            <a:ext cx="7931150" cy="136779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8100" algn="just">
              <a:spcBef>
                <a:spcPts val="580"/>
              </a:spcBef>
            </a:pPr>
            <a:r>
              <a:rPr sz="2000" b="1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Contoh</a:t>
            </a:r>
            <a:r>
              <a:rPr sz="2000" b="1" spc="-5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b="1" spc="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5.3</a:t>
            </a:r>
            <a:endParaRPr sz="2000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cs typeface="Calibri"/>
            </a:endParaRPr>
          </a:p>
          <a:p>
            <a:pPr marL="38100" marR="30480" algn="just">
              <a:spcBef>
                <a:spcPts val="484"/>
              </a:spcBef>
            </a:pP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Dalam </a:t>
            </a:r>
            <a:r>
              <a:rPr sz="2000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suatu sistem 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balok pelat, </a:t>
            </a:r>
            <a:r>
              <a:rPr sz="2000" spc="-1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diketahui </a:t>
            </a:r>
            <a:r>
              <a:rPr sz="2000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bahwa 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lebar </a:t>
            </a:r>
            <a:r>
              <a:rPr sz="2000" spc="-1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sayap 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balok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T adalah </a:t>
            </a:r>
            <a:r>
              <a:rPr sz="2000" spc="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1200 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mm, lebar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badan 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balok, </a:t>
            </a:r>
            <a:r>
              <a:rPr sz="2000" i="1" spc="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b</a:t>
            </a:r>
            <a:r>
              <a:rPr sz="1950" i="1" spc="7" baseline="-21367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w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= 400 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mm,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d = 750 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mm, dan tebal </a:t>
            </a:r>
            <a:r>
              <a:rPr sz="2000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pelat </a:t>
            </a:r>
            <a:r>
              <a:rPr sz="2000" i="1" spc="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h</a:t>
            </a:r>
            <a:r>
              <a:rPr sz="1950" i="1" spc="7" baseline="-21367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f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= </a:t>
            </a:r>
            <a:r>
              <a:rPr sz="2000" spc="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100</a:t>
            </a:r>
            <a:r>
              <a:rPr sz="2000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mm.</a:t>
            </a:r>
            <a:r>
              <a:rPr sz="2000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Desainlah</a:t>
            </a:r>
            <a:r>
              <a:rPr sz="2000" spc="3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luas</a:t>
            </a:r>
            <a:r>
              <a:rPr sz="2000" spc="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tulangan</a:t>
            </a:r>
            <a:r>
              <a:rPr sz="2000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tarik</a:t>
            </a:r>
            <a:r>
              <a:rPr sz="2000" spc="2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A</a:t>
            </a:r>
            <a:r>
              <a:rPr sz="1950" baseline="-21367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s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,</a:t>
            </a:r>
            <a:r>
              <a:rPr sz="2000" spc="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untuk</a:t>
            </a:r>
            <a:r>
              <a:rPr sz="2000" spc="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memikul</a:t>
            </a:r>
            <a:r>
              <a:rPr sz="2000" spc="2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momen </a:t>
            </a:r>
            <a:r>
              <a:rPr sz="2000" spc="-1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terfaktor</a:t>
            </a:r>
            <a:endParaRPr sz="2000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75045" y="3073350"/>
            <a:ext cx="1775460" cy="21736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tabLst>
                <a:tab pos="1685925" algn="l"/>
              </a:tabLst>
            </a:pPr>
            <a:r>
              <a:rPr sz="1300" i="1" spc="10" dirty="0">
                <a:solidFill>
                  <a:srgbClr val="006FC0"/>
                </a:solidFill>
                <a:latin typeface="Calibri"/>
                <a:cs typeface="Calibri"/>
              </a:rPr>
              <a:t>c	</a:t>
            </a:r>
            <a:r>
              <a:rPr sz="1300" i="1" spc="15" dirty="0">
                <a:solidFill>
                  <a:srgbClr val="006FC0"/>
                </a:solidFill>
                <a:latin typeface="Calibri"/>
                <a:cs typeface="Calibri"/>
              </a:rPr>
              <a:t>y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17140" y="2925521"/>
            <a:ext cx="6972934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5776595" algn="l"/>
              </a:tabLst>
            </a:pP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sebesar</a:t>
            </a:r>
            <a:r>
              <a:rPr sz="2000" spc="2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i="1" spc="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M</a:t>
            </a:r>
            <a:r>
              <a:rPr sz="1950" i="1" spc="15" baseline="-21367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u</a:t>
            </a:r>
            <a:r>
              <a:rPr sz="1950" i="1" spc="247" baseline="-21367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=</a:t>
            </a:r>
            <a:r>
              <a:rPr sz="2000" spc="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1.100</a:t>
            </a:r>
            <a:r>
              <a:rPr sz="2000" spc="-3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kN∙m.</a:t>
            </a:r>
            <a:r>
              <a:rPr sz="2000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Gunakan</a:t>
            </a:r>
            <a:r>
              <a:rPr sz="2000" spc="46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f</a:t>
            </a:r>
            <a:r>
              <a:rPr sz="2000" i="1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1950" i="1" spc="15" baseline="2564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/  </a:t>
            </a:r>
            <a:r>
              <a:rPr sz="1950" i="1" spc="120" baseline="2564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=</a:t>
            </a:r>
            <a:r>
              <a:rPr sz="2000" spc="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20</a:t>
            </a:r>
            <a:r>
              <a:rPr sz="2000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MPa</a:t>
            </a:r>
            <a:r>
              <a:rPr sz="2000" spc="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dan</a:t>
            </a:r>
            <a:r>
              <a:rPr sz="20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f	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=</a:t>
            </a:r>
            <a:r>
              <a:rPr sz="2000" spc="-3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400</a:t>
            </a:r>
            <a:r>
              <a:rPr sz="2000" spc="-4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MPa.</a:t>
            </a:r>
            <a:endParaRPr sz="2000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19980" y="3778734"/>
            <a:ext cx="3133724" cy="19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3152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0" y="1547571"/>
            <a:ext cx="7793990" cy="51435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000000"/>
                </a:solidFill>
                <a:latin typeface="Calibri"/>
                <a:cs typeface="Calibri"/>
              </a:rPr>
              <a:t>Analisis</a:t>
            </a:r>
            <a:r>
              <a:rPr sz="3200" spc="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0000"/>
                </a:solidFill>
                <a:latin typeface="Calibri"/>
                <a:cs typeface="Calibri"/>
              </a:rPr>
              <a:t>dan</a:t>
            </a:r>
            <a:r>
              <a:rPr sz="3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0000"/>
                </a:solidFill>
                <a:latin typeface="Calibri"/>
                <a:cs typeface="Calibri"/>
              </a:rPr>
              <a:t>Desain</a:t>
            </a:r>
            <a:r>
              <a:rPr sz="32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0000"/>
                </a:solidFill>
                <a:latin typeface="Calibri"/>
                <a:cs typeface="Calibri"/>
              </a:rPr>
              <a:t>Balok</a:t>
            </a:r>
            <a:r>
              <a:rPr sz="32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000000"/>
                </a:solidFill>
                <a:latin typeface="Calibri"/>
                <a:cs typeface="Calibri"/>
              </a:rPr>
              <a:t>Bertulangan</a:t>
            </a:r>
            <a:r>
              <a:rPr sz="32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000000"/>
                </a:solidFill>
                <a:latin typeface="Calibri"/>
                <a:cs typeface="Calibri"/>
              </a:rPr>
              <a:t>Rangkap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0" y="2038859"/>
            <a:ext cx="7900670" cy="430593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354965" marR="144145" indent="-342900">
              <a:lnSpc>
                <a:spcPct val="80000"/>
              </a:lnSpc>
              <a:spcBef>
                <a:spcPts val="74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35" dirty="0">
                <a:latin typeface="Calibri"/>
                <a:cs typeface="Calibri"/>
              </a:rPr>
              <a:t>Terkadang </a:t>
            </a:r>
            <a:r>
              <a:rPr sz="2700" spc="-10" dirty="0">
                <a:latin typeface="Calibri"/>
                <a:cs typeface="Calibri"/>
              </a:rPr>
              <a:t>suatu </a:t>
            </a:r>
            <a:r>
              <a:rPr sz="2700" spc="-5" dirty="0">
                <a:latin typeface="Calibri"/>
                <a:cs typeface="Calibri"/>
              </a:rPr>
              <a:t>penampang balok </a:t>
            </a:r>
            <a:r>
              <a:rPr sz="2700" spc="-15" dirty="0">
                <a:latin typeface="Calibri"/>
                <a:cs typeface="Calibri"/>
              </a:rPr>
              <a:t>beton </a:t>
            </a:r>
            <a:r>
              <a:rPr sz="2700" spc="-5" dirty="0">
                <a:latin typeface="Calibri"/>
                <a:cs typeface="Calibri"/>
              </a:rPr>
              <a:t>bertulang </a:t>
            </a:r>
            <a:r>
              <a:rPr sz="270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didesain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memiliki</a:t>
            </a:r>
            <a:r>
              <a:rPr sz="2700" spc="20" dirty="0">
                <a:latin typeface="Calibri"/>
                <a:cs typeface="Calibri"/>
              </a:rPr>
              <a:t> </a:t>
            </a:r>
            <a:r>
              <a:rPr sz="2700" b="1" spc="-10" dirty="0">
                <a:solidFill>
                  <a:srgbClr val="FF0000"/>
                </a:solidFill>
                <a:latin typeface="Calibri"/>
                <a:cs typeface="Calibri"/>
              </a:rPr>
              <a:t>tulangan</a:t>
            </a:r>
            <a:r>
              <a:rPr sz="27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00" b="1" spc="-5" dirty="0">
                <a:solidFill>
                  <a:srgbClr val="FF0000"/>
                </a:solidFill>
                <a:latin typeface="Calibri"/>
                <a:cs typeface="Calibri"/>
              </a:rPr>
              <a:t>tarik</a:t>
            </a:r>
            <a:r>
              <a:rPr sz="27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dan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b="1" spc="-10" dirty="0">
                <a:solidFill>
                  <a:srgbClr val="FF0000"/>
                </a:solidFill>
                <a:latin typeface="Calibri"/>
                <a:cs typeface="Calibri"/>
              </a:rPr>
              <a:t>tulangan</a:t>
            </a:r>
            <a:r>
              <a:rPr sz="27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srgbClr val="FF0000"/>
                </a:solidFill>
                <a:latin typeface="Calibri"/>
                <a:cs typeface="Calibri"/>
              </a:rPr>
              <a:t>tekan</a:t>
            </a:r>
            <a:r>
              <a:rPr sz="2700" spc="-15" dirty="0">
                <a:latin typeface="Calibri"/>
                <a:cs typeface="Calibri"/>
              </a:rPr>
              <a:t>.</a:t>
            </a:r>
            <a:endParaRPr sz="2700">
              <a:latin typeface="Calibri"/>
              <a:cs typeface="Calibri"/>
            </a:endParaRPr>
          </a:p>
          <a:p>
            <a:pPr marL="354965" marR="5080" indent="-342900">
              <a:lnSpc>
                <a:spcPts val="2600"/>
              </a:lnSpc>
              <a:spcBef>
                <a:spcPts val="6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Balok </a:t>
            </a:r>
            <a:r>
              <a:rPr sz="2700" spc="-5" dirty="0">
                <a:latin typeface="Calibri"/>
                <a:cs typeface="Calibri"/>
              </a:rPr>
              <a:t>demikian </a:t>
            </a:r>
            <a:r>
              <a:rPr sz="2700" spc="-10" dirty="0">
                <a:latin typeface="Calibri"/>
                <a:cs typeface="Calibri"/>
              </a:rPr>
              <a:t>dinamakan sebagai </a:t>
            </a:r>
            <a:r>
              <a:rPr sz="2700" b="1" spc="-5" dirty="0">
                <a:solidFill>
                  <a:srgbClr val="006FC0"/>
                </a:solidFill>
                <a:latin typeface="Calibri"/>
                <a:cs typeface="Calibri"/>
              </a:rPr>
              <a:t>balok bertulangan </a:t>
            </a:r>
            <a:r>
              <a:rPr sz="2700" b="1" spc="-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srgbClr val="006FC0"/>
                </a:solidFill>
                <a:latin typeface="Calibri"/>
                <a:cs typeface="Calibri"/>
              </a:rPr>
              <a:t>rangkap</a:t>
            </a:r>
            <a:endParaRPr sz="2700">
              <a:latin typeface="Calibri"/>
              <a:cs typeface="Calibri"/>
            </a:endParaRPr>
          </a:p>
          <a:p>
            <a:pPr marL="354965" marR="73025" indent="-342900">
              <a:lnSpc>
                <a:spcPct val="80000"/>
              </a:lnSpc>
              <a:spcBef>
                <a:spcPts val="6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5" dirty="0">
                <a:latin typeface="Calibri"/>
                <a:cs typeface="Calibri"/>
              </a:rPr>
              <a:t>Penggunaan </a:t>
            </a:r>
            <a:r>
              <a:rPr sz="2700" spc="-10" dirty="0">
                <a:latin typeface="Calibri"/>
                <a:cs typeface="Calibri"/>
              </a:rPr>
              <a:t>tulangan </a:t>
            </a:r>
            <a:r>
              <a:rPr sz="2700" spc="-20" dirty="0">
                <a:latin typeface="Calibri"/>
                <a:cs typeface="Calibri"/>
              </a:rPr>
              <a:t>tekan </a:t>
            </a:r>
            <a:r>
              <a:rPr sz="2700" spc="-5" dirty="0">
                <a:latin typeface="Calibri"/>
                <a:cs typeface="Calibri"/>
              </a:rPr>
              <a:t>sering dijumpai pada </a:t>
            </a:r>
            <a:r>
              <a:rPr sz="2700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daerah </a:t>
            </a:r>
            <a:r>
              <a:rPr sz="2700" dirty="0">
                <a:latin typeface="Calibri"/>
                <a:cs typeface="Calibri"/>
              </a:rPr>
              <a:t>momen </a:t>
            </a:r>
            <a:r>
              <a:rPr sz="2700" spc="-15" dirty="0">
                <a:latin typeface="Calibri"/>
                <a:cs typeface="Calibri"/>
              </a:rPr>
              <a:t>negatif </a:t>
            </a:r>
            <a:r>
              <a:rPr sz="2700" spc="-5" dirty="0">
                <a:latin typeface="Calibri"/>
                <a:cs typeface="Calibri"/>
              </a:rPr>
              <a:t>dari </a:t>
            </a:r>
            <a:r>
              <a:rPr sz="2700" spc="-10" dirty="0">
                <a:latin typeface="Calibri"/>
                <a:cs typeface="Calibri"/>
              </a:rPr>
              <a:t>suatu </a:t>
            </a:r>
            <a:r>
              <a:rPr sz="2700" spc="-5" dirty="0">
                <a:latin typeface="Calibri"/>
                <a:cs typeface="Calibri"/>
              </a:rPr>
              <a:t>balok </a:t>
            </a:r>
            <a:r>
              <a:rPr sz="2700" dirty="0">
                <a:latin typeface="Calibri"/>
                <a:cs typeface="Calibri"/>
              </a:rPr>
              <a:t>menerus </a:t>
            </a:r>
            <a:r>
              <a:rPr sz="2700" spc="-20" dirty="0">
                <a:latin typeface="Calibri"/>
                <a:cs typeface="Calibri"/>
              </a:rPr>
              <a:t>atau </a:t>
            </a:r>
            <a:r>
              <a:rPr sz="2700" spc="-60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di </a:t>
            </a:r>
            <a:r>
              <a:rPr sz="2700" spc="-15" dirty="0">
                <a:latin typeface="Calibri"/>
                <a:cs typeface="Calibri"/>
              </a:rPr>
              <a:t>tengah bentang </a:t>
            </a:r>
            <a:r>
              <a:rPr sz="2700" spc="-5" dirty="0">
                <a:latin typeface="Calibri"/>
                <a:cs typeface="Calibri"/>
              </a:rPr>
              <a:t>dari </a:t>
            </a:r>
            <a:r>
              <a:rPr sz="2700" spc="-10" dirty="0">
                <a:latin typeface="Calibri"/>
                <a:cs typeface="Calibri"/>
              </a:rPr>
              <a:t>suatu </a:t>
            </a:r>
            <a:r>
              <a:rPr sz="2700" spc="-5" dirty="0">
                <a:latin typeface="Calibri"/>
                <a:cs typeface="Calibri"/>
              </a:rPr>
              <a:t>balok </a:t>
            </a:r>
            <a:r>
              <a:rPr sz="2700" spc="-10" dirty="0">
                <a:latin typeface="Calibri"/>
                <a:cs typeface="Calibri"/>
              </a:rPr>
              <a:t>yang </a:t>
            </a:r>
            <a:r>
              <a:rPr sz="2700" spc="-15" dirty="0">
                <a:latin typeface="Calibri"/>
                <a:cs typeface="Calibri"/>
              </a:rPr>
              <a:t>cukup 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panjang dan </a:t>
            </a:r>
            <a:r>
              <a:rPr sz="2700" spc="-10" dirty="0">
                <a:latin typeface="Calibri"/>
                <a:cs typeface="Calibri"/>
              </a:rPr>
              <a:t>memikul </a:t>
            </a:r>
            <a:r>
              <a:rPr sz="2700" spc="-5" dirty="0">
                <a:latin typeface="Calibri"/>
                <a:cs typeface="Calibri"/>
              </a:rPr>
              <a:t>beban </a:t>
            </a:r>
            <a:r>
              <a:rPr sz="2700" spc="-10" dirty="0">
                <a:latin typeface="Calibri"/>
                <a:cs typeface="Calibri"/>
              </a:rPr>
              <a:t>yang </a:t>
            </a:r>
            <a:r>
              <a:rPr sz="2700" spc="-25" dirty="0">
                <a:latin typeface="Calibri"/>
                <a:cs typeface="Calibri"/>
              </a:rPr>
              <a:t>berat </a:t>
            </a:r>
            <a:r>
              <a:rPr sz="2700" spc="-15" dirty="0">
                <a:latin typeface="Calibri"/>
                <a:cs typeface="Calibri"/>
              </a:rPr>
              <a:t>serta 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spc="-30" dirty="0">
                <a:latin typeface="Calibri"/>
                <a:cs typeface="Calibri"/>
              </a:rPr>
              <a:t>persyaratan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spc="-30" dirty="0">
                <a:latin typeface="Calibri"/>
                <a:cs typeface="Calibri"/>
              </a:rPr>
              <a:t>kontrol</a:t>
            </a:r>
            <a:r>
              <a:rPr sz="270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lendutan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cukup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30" dirty="0">
                <a:latin typeface="Calibri"/>
                <a:cs typeface="Calibri"/>
              </a:rPr>
              <a:t>ketat.</a:t>
            </a:r>
            <a:endParaRPr sz="2700">
              <a:latin typeface="Calibri"/>
              <a:cs typeface="Calibri"/>
            </a:endParaRPr>
          </a:p>
          <a:p>
            <a:pPr marL="354965" marR="368935" indent="-342900">
              <a:lnSpc>
                <a:spcPct val="80000"/>
              </a:lnSpc>
              <a:spcBef>
                <a:spcPts val="6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30" dirty="0">
                <a:latin typeface="Calibri"/>
                <a:cs typeface="Calibri"/>
              </a:rPr>
              <a:t>Atau </a:t>
            </a:r>
            <a:r>
              <a:rPr sz="2700" spc="-15" dirty="0">
                <a:latin typeface="Calibri"/>
                <a:cs typeface="Calibri"/>
              </a:rPr>
              <a:t>juga </a:t>
            </a:r>
            <a:r>
              <a:rPr sz="2700" spc="-5" dirty="0">
                <a:latin typeface="Calibri"/>
                <a:cs typeface="Calibri"/>
              </a:rPr>
              <a:t>sering dijumpai pada </a:t>
            </a:r>
            <a:r>
              <a:rPr sz="2700" spc="-10" dirty="0">
                <a:latin typeface="Calibri"/>
                <a:cs typeface="Calibri"/>
              </a:rPr>
              <a:t>kasus </a:t>
            </a:r>
            <a:r>
              <a:rPr sz="2700" spc="-5" dirty="0">
                <a:latin typeface="Calibri"/>
                <a:cs typeface="Calibri"/>
              </a:rPr>
              <a:t>di </a:t>
            </a:r>
            <a:r>
              <a:rPr sz="2700" dirty="0">
                <a:latin typeface="Calibri"/>
                <a:cs typeface="Calibri"/>
              </a:rPr>
              <a:t>mana tinggi </a:t>
            </a:r>
            <a:r>
              <a:rPr sz="2700" spc="-60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balok </a:t>
            </a:r>
            <a:r>
              <a:rPr sz="2700" spc="-15" dirty="0">
                <a:latin typeface="Calibri"/>
                <a:cs typeface="Calibri"/>
              </a:rPr>
              <a:t>sangat dibatasi </a:t>
            </a:r>
            <a:r>
              <a:rPr sz="2700" spc="-10" dirty="0">
                <a:latin typeface="Calibri"/>
                <a:cs typeface="Calibri"/>
              </a:rPr>
              <a:t>untuk </a:t>
            </a:r>
            <a:r>
              <a:rPr sz="2700" spc="-15" dirty="0">
                <a:latin typeface="Calibri"/>
                <a:cs typeface="Calibri"/>
              </a:rPr>
              <a:t>mengakomodasi 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kebutuhan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arsitektural.</a:t>
            </a:r>
            <a:endParaRPr sz="27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42097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1" y="1639011"/>
            <a:ext cx="7008495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Analisis</a:t>
            </a:r>
            <a:r>
              <a:rPr sz="28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dan</a:t>
            </a:r>
            <a:r>
              <a:rPr sz="28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Desain</a:t>
            </a:r>
            <a:r>
              <a:rPr sz="28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Balok</a:t>
            </a:r>
            <a:r>
              <a:rPr sz="2800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Bertulangan</a:t>
            </a:r>
            <a:r>
              <a:rPr sz="2800" spc="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Rangkap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06778" y="2397510"/>
            <a:ext cx="7610475" cy="3199765"/>
            <a:chOff x="582777" y="2397509"/>
            <a:chExt cx="7610475" cy="31997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2777" y="2397509"/>
              <a:ext cx="5173309" cy="319960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836920" y="2852928"/>
              <a:ext cx="2351405" cy="2052320"/>
            </a:xfrm>
            <a:custGeom>
              <a:avLst/>
              <a:gdLst/>
              <a:ahLst/>
              <a:cxnLst/>
              <a:rect l="l" t="t" r="r" b="b"/>
              <a:pathLst>
                <a:path w="2351404" h="2052320">
                  <a:moveTo>
                    <a:pt x="118871" y="0"/>
                  </a:moveTo>
                  <a:lnTo>
                    <a:pt x="2351151" y="0"/>
                  </a:lnTo>
                </a:path>
                <a:path w="2351404" h="2052320">
                  <a:moveTo>
                    <a:pt x="0" y="2043684"/>
                  </a:moveTo>
                  <a:lnTo>
                    <a:pt x="2232279" y="2043684"/>
                  </a:lnTo>
                </a:path>
                <a:path w="2351404" h="2052320">
                  <a:moveTo>
                    <a:pt x="1234439" y="0"/>
                  </a:moveTo>
                  <a:lnTo>
                    <a:pt x="1234439" y="2052193"/>
                  </a:lnTo>
                </a:path>
                <a:path w="2351404" h="2052320">
                  <a:moveTo>
                    <a:pt x="1965959" y="0"/>
                  </a:moveTo>
                  <a:lnTo>
                    <a:pt x="670559" y="2043176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439151" y="2554682"/>
            <a:ext cx="10026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Symbol"/>
                <a:cs typeface="Symbol"/>
              </a:rPr>
              <a:t></a:t>
            </a:r>
            <a:r>
              <a:rPr spc="-50" dirty="0">
                <a:latin typeface="Calibri"/>
                <a:cs typeface="Calibri"/>
              </a:rPr>
              <a:t>’c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0,003</a:t>
            </a:r>
            <a:endParaRPr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956933" y="3122676"/>
            <a:ext cx="2223770" cy="1802764"/>
            <a:chOff x="5432933" y="3122676"/>
            <a:chExt cx="2223770" cy="1802764"/>
          </a:xfrm>
        </p:grpSpPr>
        <p:sp>
          <p:nvSpPr>
            <p:cNvPr id="9" name="object 9"/>
            <p:cNvSpPr/>
            <p:nvPr/>
          </p:nvSpPr>
          <p:spPr>
            <a:xfrm>
              <a:off x="6508242" y="3141726"/>
              <a:ext cx="1129030" cy="1764664"/>
            </a:xfrm>
            <a:custGeom>
              <a:avLst/>
              <a:gdLst/>
              <a:ahLst/>
              <a:cxnLst/>
              <a:rect l="l" t="t" r="r" b="b"/>
              <a:pathLst>
                <a:path w="1129029" h="1764664">
                  <a:moveTo>
                    <a:pt x="0" y="1764665"/>
                  </a:moveTo>
                  <a:lnTo>
                    <a:pt x="565023" y="1755648"/>
                  </a:lnTo>
                </a:path>
                <a:path w="1129029" h="1764664">
                  <a:moveTo>
                    <a:pt x="563879" y="9016"/>
                  </a:moveTo>
                  <a:lnTo>
                    <a:pt x="1128902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436108" y="3150108"/>
              <a:ext cx="1605915" cy="0"/>
            </a:xfrm>
            <a:custGeom>
              <a:avLst/>
              <a:gdLst/>
              <a:ahLst/>
              <a:cxnLst/>
              <a:rect l="l" t="t" r="r" b="b"/>
              <a:pathLst>
                <a:path w="1605915">
                  <a:moveTo>
                    <a:pt x="0" y="0"/>
                  </a:moveTo>
                  <a:lnTo>
                    <a:pt x="1605661" y="0"/>
                  </a:lnTo>
                </a:path>
              </a:pathLst>
            </a:custGeom>
            <a:ln w="6096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712708" y="3027630"/>
            <a:ext cx="2609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3600" baseline="-16203" dirty="0">
                <a:latin typeface="Symbol"/>
                <a:cs typeface="Symbol"/>
              </a:rPr>
              <a:t></a:t>
            </a:r>
            <a:r>
              <a:rPr sz="1600" dirty="0">
                <a:latin typeface="Calibri"/>
                <a:cs typeface="Calibri"/>
              </a:rPr>
              <a:t>’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910319" y="3295853"/>
            <a:ext cx="10541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670292" y="2849879"/>
            <a:ext cx="1193165" cy="2052320"/>
            <a:chOff x="6146291" y="2849879"/>
            <a:chExt cx="1193165" cy="2052320"/>
          </a:xfrm>
        </p:grpSpPr>
        <p:sp>
          <p:nvSpPr>
            <p:cNvPr id="14" name="object 14"/>
            <p:cNvSpPr/>
            <p:nvPr/>
          </p:nvSpPr>
          <p:spPr>
            <a:xfrm>
              <a:off x="6245606" y="2849879"/>
              <a:ext cx="79375" cy="1152525"/>
            </a:xfrm>
            <a:custGeom>
              <a:avLst/>
              <a:gdLst/>
              <a:ahLst/>
              <a:cxnLst/>
              <a:rect l="l" t="t" r="r" b="b"/>
              <a:pathLst>
                <a:path w="79375" h="1152525">
                  <a:moveTo>
                    <a:pt x="78613" y="1075944"/>
                  </a:moveTo>
                  <a:lnTo>
                    <a:pt x="46939" y="1076058"/>
                  </a:lnTo>
                  <a:lnTo>
                    <a:pt x="44488" y="373367"/>
                  </a:lnTo>
                  <a:lnTo>
                    <a:pt x="76200" y="373253"/>
                  </a:lnTo>
                  <a:lnTo>
                    <a:pt x="69850" y="360680"/>
                  </a:lnTo>
                  <a:lnTo>
                    <a:pt x="37846" y="297180"/>
                  </a:lnTo>
                  <a:lnTo>
                    <a:pt x="0" y="373507"/>
                  </a:lnTo>
                  <a:lnTo>
                    <a:pt x="31788" y="373405"/>
                  </a:lnTo>
                  <a:lnTo>
                    <a:pt x="34239" y="1076096"/>
                  </a:lnTo>
                  <a:lnTo>
                    <a:pt x="2413" y="1076198"/>
                  </a:lnTo>
                  <a:lnTo>
                    <a:pt x="40767" y="1152271"/>
                  </a:lnTo>
                  <a:lnTo>
                    <a:pt x="72250" y="1088771"/>
                  </a:lnTo>
                  <a:lnTo>
                    <a:pt x="78613" y="1075944"/>
                  </a:lnTo>
                  <a:close/>
                </a:path>
                <a:path w="79375" h="1152525">
                  <a:moveTo>
                    <a:pt x="78994" y="76200"/>
                  </a:moveTo>
                  <a:lnTo>
                    <a:pt x="72644" y="63500"/>
                  </a:lnTo>
                  <a:lnTo>
                    <a:pt x="40894" y="0"/>
                  </a:lnTo>
                  <a:lnTo>
                    <a:pt x="2794" y="76200"/>
                  </a:lnTo>
                  <a:lnTo>
                    <a:pt x="34544" y="76200"/>
                  </a:lnTo>
                  <a:lnTo>
                    <a:pt x="34544" y="220853"/>
                  </a:lnTo>
                  <a:lnTo>
                    <a:pt x="2794" y="220853"/>
                  </a:lnTo>
                  <a:lnTo>
                    <a:pt x="40894" y="297053"/>
                  </a:lnTo>
                  <a:lnTo>
                    <a:pt x="72644" y="233553"/>
                  </a:lnTo>
                  <a:lnTo>
                    <a:pt x="78994" y="220853"/>
                  </a:lnTo>
                  <a:lnTo>
                    <a:pt x="47244" y="220853"/>
                  </a:lnTo>
                  <a:lnTo>
                    <a:pt x="47244" y="76200"/>
                  </a:lnTo>
                  <a:lnTo>
                    <a:pt x="78994" y="7620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146291" y="3992879"/>
              <a:ext cx="1193165" cy="0"/>
            </a:xfrm>
            <a:custGeom>
              <a:avLst/>
              <a:gdLst/>
              <a:ahLst/>
              <a:cxnLst/>
              <a:rect l="l" t="t" r="r" b="b"/>
              <a:pathLst>
                <a:path w="1193165">
                  <a:moveTo>
                    <a:pt x="0" y="0"/>
                  </a:moveTo>
                  <a:lnTo>
                    <a:pt x="1192657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245351" y="4002023"/>
              <a:ext cx="76200" cy="900430"/>
            </a:xfrm>
            <a:custGeom>
              <a:avLst/>
              <a:gdLst/>
              <a:ahLst/>
              <a:cxnLst/>
              <a:rect l="l" t="t" r="r" b="b"/>
              <a:pathLst>
                <a:path w="76200" h="900429">
                  <a:moveTo>
                    <a:pt x="31750" y="823849"/>
                  </a:moveTo>
                  <a:lnTo>
                    <a:pt x="0" y="823849"/>
                  </a:lnTo>
                  <a:lnTo>
                    <a:pt x="38100" y="900049"/>
                  </a:lnTo>
                  <a:lnTo>
                    <a:pt x="69850" y="836549"/>
                  </a:lnTo>
                  <a:lnTo>
                    <a:pt x="31750" y="836549"/>
                  </a:lnTo>
                  <a:lnTo>
                    <a:pt x="31750" y="823849"/>
                  </a:lnTo>
                  <a:close/>
                </a:path>
                <a:path w="76200" h="900429">
                  <a:moveTo>
                    <a:pt x="44450" y="63500"/>
                  </a:moveTo>
                  <a:lnTo>
                    <a:pt x="31750" y="63500"/>
                  </a:lnTo>
                  <a:lnTo>
                    <a:pt x="31750" y="836549"/>
                  </a:lnTo>
                  <a:lnTo>
                    <a:pt x="44450" y="836549"/>
                  </a:lnTo>
                  <a:lnTo>
                    <a:pt x="44450" y="63500"/>
                  </a:lnTo>
                  <a:close/>
                </a:path>
                <a:path w="76200" h="900429">
                  <a:moveTo>
                    <a:pt x="76200" y="823849"/>
                  </a:moveTo>
                  <a:lnTo>
                    <a:pt x="44450" y="823849"/>
                  </a:lnTo>
                  <a:lnTo>
                    <a:pt x="44450" y="836549"/>
                  </a:lnTo>
                  <a:lnTo>
                    <a:pt x="69850" y="836549"/>
                  </a:lnTo>
                  <a:lnTo>
                    <a:pt x="76200" y="823849"/>
                  </a:lnTo>
                  <a:close/>
                </a:path>
                <a:path w="76200" h="900429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900429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864221" y="2837179"/>
            <a:ext cx="203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d’</a:t>
            </a:r>
            <a:endParaRPr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00797" y="3420314"/>
            <a:ext cx="42290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c-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d’</a:t>
            </a:r>
            <a:endParaRPr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851522" y="4239260"/>
            <a:ext cx="624205" cy="9791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c-d</a:t>
            </a:r>
            <a:endParaRPr>
              <a:latin typeface="Calibri"/>
              <a:cs typeface="Calibri"/>
            </a:endParaRPr>
          </a:p>
          <a:p>
            <a:pPr>
              <a:spcBef>
                <a:spcPts val="25"/>
              </a:spcBef>
            </a:pPr>
            <a:endParaRPr sz="2000">
              <a:latin typeface="Calibri"/>
              <a:cs typeface="Calibri"/>
            </a:endParaRPr>
          </a:p>
          <a:p>
            <a:pPr marL="382270"/>
            <a:r>
              <a:rPr sz="2400" spc="-5" dirty="0">
                <a:latin typeface="Symbol"/>
                <a:cs typeface="Symbol"/>
              </a:rPr>
              <a:t></a:t>
            </a:r>
            <a:r>
              <a:rPr sz="2400" spc="-7" baseline="-20833" dirty="0">
                <a:latin typeface="Times New Roman"/>
                <a:cs typeface="Times New Roman"/>
              </a:rPr>
              <a:t>t</a:t>
            </a:r>
            <a:endParaRPr sz="2400" baseline="-20833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907148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635963"/>
            <a:ext cx="779399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5" dirty="0">
                <a:latin typeface="Calibri"/>
                <a:cs typeface="Calibri"/>
              </a:rPr>
              <a:t>Analisis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dan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Desain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Balok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Bertulangan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Rangkap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1" y="2194306"/>
            <a:ext cx="7775575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marR="354330" indent="-342900"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Analisis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terhadap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penampang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bertulangan</a:t>
            </a:r>
            <a:r>
              <a:rPr sz="2000" spc="-10" dirty="0">
                <a:latin typeface="Calibri"/>
                <a:cs typeface="Calibri"/>
              </a:rPr>
              <a:t> rangkap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didasarkan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kondisi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tulangan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tekan</a:t>
            </a:r>
            <a:endParaRPr sz="2000">
              <a:latin typeface="Calibri"/>
              <a:cs typeface="Calibri"/>
            </a:endParaRPr>
          </a:p>
          <a:p>
            <a:pPr marL="355600" indent="-342900">
              <a:spcBef>
                <a:spcPts val="4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Ada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dua</a:t>
            </a:r>
            <a:r>
              <a:rPr sz="2000" spc="-5" dirty="0">
                <a:latin typeface="Calibri"/>
                <a:cs typeface="Calibri"/>
              </a:rPr>
              <a:t> macam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kasus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akan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dijumpai,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yaitu</a:t>
            </a:r>
            <a:r>
              <a:rPr sz="2000" spc="-5" dirty="0">
                <a:latin typeface="Calibri"/>
                <a:cs typeface="Calibri"/>
              </a:rPr>
              <a:t> apakah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tulangan</a:t>
            </a: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6FC0"/>
                </a:solidFill>
                <a:latin typeface="Calibri"/>
                <a:cs typeface="Calibri"/>
              </a:rPr>
              <a:t>tekan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85441" y="3170048"/>
            <a:ext cx="30880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sudah</a:t>
            </a:r>
            <a:r>
              <a:rPr sz="2000" b="1" spc="-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luluh</a:t>
            </a: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belum</a:t>
            </a:r>
            <a:r>
              <a:rPr sz="2000" b="1" spc="-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luluh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025721" y="3753725"/>
            <a:ext cx="8456930" cy="2853055"/>
            <a:chOff x="501721" y="3753724"/>
            <a:chExt cx="8456930" cy="285305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1721" y="3753724"/>
              <a:ext cx="3816998" cy="235230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46804" y="4835651"/>
              <a:ext cx="4811267" cy="1770888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7737823" y="4040692"/>
            <a:ext cx="210820" cy="0"/>
          </a:xfrm>
          <a:custGeom>
            <a:avLst/>
            <a:gdLst/>
            <a:ahLst/>
            <a:cxnLst/>
            <a:rect l="l" t="t" r="r" b="b"/>
            <a:pathLst>
              <a:path w="210820">
                <a:moveTo>
                  <a:pt x="0" y="0"/>
                </a:moveTo>
                <a:lnTo>
                  <a:pt x="210199" y="0"/>
                </a:lnTo>
              </a:path>
            </a:pathLst>
          </a:custGeom>
          <a:ln w="81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145589" y="4040692"/>
            <a:ext cx="181610" cy="0"/>
          </a:xfrm>
          <a:custGeom>
            <a:avLst/>
            <a:gdLst/>
            <a:ahLst/>
            <a:cxnLst/>
            <a:rect l="l" t="t" r="r" b="b"/>
            <a:pathLst>
              <a:path w="181609">
                <a:moveTo>
                  <a:pt x="0" y="0"/>
                </a:moveTo>
                <a:lnTo>
                  <a:pt x="181522" y="0"/>
                </a:lnTo>
              </a:path>
            </a:pathLst>
          </a:custGeom>
          <a:ln w="81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205451" y="3983723"/>
            <a:ext cx="10160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spc="2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205451" y="4108173"/>
            <a:ext cx="10160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spc="20" dirty="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205451" y="3722477"/>
            <a:ext cx="10160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spc="20" dirty="0">
                <a:latin typeface="Symbol"/>
                <a:cs typeface="Symbol"/>
              </a:rPr>
              <a:t>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11450" y="3983723"/>
            <a:ext cx="10160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spc="20" dirty="0">
                <a:latin typeface="Symbol"/>
                <a:cs typeface="Symbol"/>
              </a:rPr>
              <a:t>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32762" y="4056927"/>
            <a:ext cx="40767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18135" algn="l"/>
              </a:tabLst>
            </a:pPr>
            <a:r>
              <a:rPr sz="1500" spc="20" dirty="0">
                <a:latin typeface="Symbol"/>
                <a:cs typeface="Symbol"/>
              </a:rPr>
              <a:t></a:t>
            </a:r>
            <a:r>
              <a:rPr sz="1500" spc="20" dirty="0">
                <a:latin typeface="Times New Roman"/>
                <a:cs typeface="Times New Roman"/>
              </a:rPr>
              <a:t>	</a:t>
            </a:r>
            <a:r>
              <a:rPr sz="1500" spc="20" dirty="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934270" y="3846934"/>
            <a:ext cx="139827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  <a:tabLst>
                <a:tab pos="417195" algn="l"/>
                <a:tab pos="1283335" algn="l"/>
              </a:tabLst>
            </a:pPr>
            <a:r>
              <a:rPr sz="1500" spc="10" dirty="0">
                <a:latin typeface="Symbol"/>
                <a:cs typeface="Symbol"/>
              </a:rPr>
              <a:t></a:t>
            </a:r>
            <a:r>
              <a:rPr sz="2250" spc="15" baseline="-14814" dirty="0">
                <a:latin typeface="Symbol"/>
                <a:cs typeface="Symbol"/>
              </a:rPr>
              <a:t></a:t>
            </a:r>
            <a:r>
              <a:rPr sz="2250" spc="15" baseline="-14814" dirty="0">
                <a:latin typeface="Times New Roman"/>
                <a:cs typeface="Times New Roman"/>
              </a:rPr>
              <a:t>	</a:t>
            </a:r>
            <a:r>
              <a:rPr sz="2250" spc="7" baseline="-14814" dirty="0">
                <a:latin typeface="Symbol"/>
                <a:cs typeface="Symbol"/>
              </a:rPr>
              <a:t></a:t>
            </a:r>
            <a:r>
              <a:rPr sz="1500" spc="5" dirty="0">
                <a:latin typeface="Symbol"/>
                <a:cs typeface="Symbol"/>
              </a:rPr>
              <a:t></a:t>
            </a:r>
            <a:r>
              <a:rPr sz="150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500" spc="2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24545" y="3983723"/>
            <a:ext cx="43688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47345" algn="l"/>
              </a:tabLst>
            </a:pPr>
            <a:r>
              <a:rPr sz="1500" spc="20" dirty="0">
                <a:latin typeface="Symbol"/>
                <a:cs typeface="Symbol"/>
              </a:rPr>
              <a:t></a:t>
            </a:r>
            <a:r>
              <a:rPr sz="1500" spc="20" dirty="0">
                <a:latin typeface="Times New Roman"/>
                <a:cs typeface="Times New Roman"/>
              </a:rPr>
              <a:t>	</a:t>
            </a:r>
            <a:r>
              <a:rPr sz="1500" spc="2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624546" y="4108173"/>
            <a:ext cx="88836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47345" algn="l"/>
                <a:tab pos="799465" algn="l"/>
              </a:tabLst>
            </a:pPr>
            <a:r>
              <a:rPr sz="1500" spc="20" dirty="0">
                <a:latin typeface="Symbol"/>
                <a:cs typeface="Symbol"/>
              </a:rPr>
              <a:t></a:t>
            </a:r>
            <a:r>
              <a:rPr sz="1500" spc="20" dirty="0">
                <a:latin typeface="Times New Roman"/>
                <a:cs typeface="Times New Roman"/>
              </a:rPr>
              <a:t>	</a:t>
            </a:r>
            <a:r>
              <a:rPr sz="1500" spc="20" dirty="0">
                <a:latin typeface="Symbol"/>
                <a:cs typeface="Symbol"/>
              </a:rPr>
              <a:t></a:t>
            </a:r>
            <a:r>
              <a:rPr sz="1500" spc="20" dirty="0">
                <a:latin typeface="Times New Roman"/>
                <a:cs typeface="Times New Roman"/>
              </a:rPr>
              <a:t>	</a:t>
            </a:r>
            <a:r>
              <a:rPr sz="1500" spc="20" dirty="0">
                <a:latin typeface="Symbol"/>
                <a:cs typeface="Symbol"/>
              </a:rPr>
              <a:t>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097150" y="4163419"/>
            <a:ext cx="76835" cy="15004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900" i="1" dirty="0">
                <a:latin typeface="Times New Roman"/>
                <a:cs typeface="Times New Roman"/>
              </a:rPr>
              <a:t>y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851240" y="4163419"/>
            <a:ext cx="76835" cy="15004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900" i="1" dirty="0">
                <a:latin typeface="Times New Roman"/>
                <a:cs typeface="Times New Roman"/>
              </a:rPr>
              <a:t>y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774624" y="4033808"/>
            <a:ext cx="8064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i="1" spc="1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167489" y="4033808"/>
            <a:ext cx="93408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67030" algn="l"/>
              </a:tabLst>
            </a:pPr>
            <a:r>
              <a:rPr sz="1500" i="1" spc="25" dirty="0">
                <a:latin typeface="Times New Roman"/>
                <a:cs typeface="Times New Roman"/>
              </a:rPr>
              <a:t>d	</a:t>
            </a:r>
            <a:r>
              <a:rPr sz="1500" spc="10" dirty="0">
                <a:latin typeface="Times New Roman"/>
                <a:cs typeface="Times New Roman"/>
              </a:rPr>
              <a:t>60</a:t>
            </a:r>
            <a:r>
              <a:rPr sz="1500" spc="25" dirty="0">
                <a:latin typeface="Times New Roman"/>
                <a:cs typeface="Times New Roman"/>
              </a:rPr>
              <a:t>0</a:t>
            </a:r>
            <a:r>
              <a:rPr sz="1500" spc="-155" dirty="0">
                <a:latin typeface="Times New Roman"/>
                <a:cs typeface="Times New Roman"/>
              </a:rPr>
              <a:t> </a:t>
            </a:r>
            <a:r>
              <a:rPr sz="1500" spc="30" dirty="0">
                <a:latin typeface="Symbol"/>
                <a:cs typeface="Symbol"/>
              </a:rPr>
              <a:t></a:t>
            </a:r>
            <a:r>
              <a:rPr sz="1500" spc="155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599146" y="3759473"/>
            <a:ext cx="144589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  <a:tabLst>
                <a:tab pos="1115060" algn="l"/>
              </a:tabLst>
            </a:pPr>
            <a:r>
              <a:rPr sz="2250" spc="30" baseline="11111" dirty="0">
                <a:latin typeface="Symbol"/>
                <a:cs typeface="Symbol"/>
              </a:rPr>
              <a:t></a:t>
            </a:r>
            <a:r>
              <a:rPr sz="2250" spc="390" baseline="11111" dirty="0">
                <a:latin typeface="Times New Roman"/>
                <a:cs typeface="Times New Roman"/>
              </a:rPr>
              <a:t> </a:t>
            </a:r>
            <a:r>
              <a:rPr sz="1500" i="1" spc="-15" dirty="0">
                <a:latin typeface="Times New Roman"/>
                <a:cs typeface="Times New Roman"/>
              </a:rPr>
              <a:t>f</a:t>
            </a:r>
            <a:r>
              <a:rPr sz="1350" i="1" spc="-22" baseline="-24691" dirty="0">
                <a:latin typeface="Times New Roman"/>
                <a:cs typeface="Times New Roman"/>
              </a:rPr>
              <a:t>c</a:t>
            </a:r>
            <a:r>
              <a:rPr sz="2250" spc="-22" baseline="3703" dirty="0">
                <a:latin typeface="Symbol"/>
                <a:cs typeface="Symbol"/>
              </a:rPr>
              <a:t></a:t>
            </a:r>
            <a:r>
              <a:rPr sz="2250" spc="-187" baseline="3703" dirty="0">
                <a:latin typeface="Times New Roman"/>
                <a:cs typeface="Times New Roman"/>
              </a:rPr>
              <a:t> </a:t>
            </a:r>
            <a:r>
              <a:rPr sz="2250" spc="15" baseline="11111" dirty="0">
                <a:latin typeface="Symbol"/>
                <a:cs typeface="Symbol"/>
              </a:rPr>
              <a:t></a:t>
            </a:r>
            <a:r>
              <a:rPr sz="2250" spc="15" baseline="-3703" dirty="0">
                <a:latin typeface="Symbol"/>
                <a:cs typeface="Symbol"/>
              </a:rPr>
              <a:t></a:t>
            </a:r>
            <a:r>
              <a:rPr sz="2250" spc="-127" baseline="-3703" dirty="0">
                <a:latin typeface="Times New Roman"/>
                <a:cs typeface="Times New Roman"/>
              </a:rPr>
              <a:t> </a:t>
            </a:r>
            <a:r>
              <a:rPr sz="1500" i="1" spc="85" dirty="0">
                <a:latin typeface="Times New Roman"/>
                <a:cs typeface="Times New Roman"/>
              </a:rPr>
              <a:t>d</a:t>
            </a:r>
            <a:r>
              <a:rPr sz="2250" spc="127" baseline="3703" dirty="0">
                <a:latin typeface="Symbol"/>
                <a:cs typeface="Symbol"/>
              </a:rPr>
              <a:t></a:t>
            </a:r>
            <a:r>
              <a:rPr sz="2250" spc="-232" baseline="3703" dirty="0">
                <a:latin typeface="Times New Roman"/>
                <a:cs typeface="Times New Roman"/>
              </a:rPr>
              <a:t> </a:t>
            </a:r>
            <a:r>
              <a:rPr sz="2250" spc="7" baseline="-3703" dirty="0">
                <a:latin typeface="Symbol"/>
                <a:cs typeface="Symbol"/>
              </a:rPr>
              <a:t></a:t>
            </a:r>
            <a:r>
              <a:rPr sz="2250" spc="7" baseline="11111" dirty="0">
                <a:latin typeface="Symbol"/>
                <a:cs typeface="Symbol"/>
              </a:rPr>
              <a:t></a:t>
            </a:r>
            <a:r>
              <a:rPr sz="2250" spc="7" baseline="11111" dirty="0">
                <a:latin typeface="Times New Roman"/>
                <a:cs typeface="Times New Roman"/>
              </a:rPr>
              <a:t>	</a:t>
            </a:r>
            <a:r>
              <a:rPr sz="1500" spc="10" dirty="0">
                <a:latin typeface="Times New Roman"/>
                <a:cs typeface="Times New Roman"/>
              </a:rPr>
              <a:t>600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434635" y="3871111"/>
            <a:ext cx="1316990" cy="26096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1600" i="1" spc="-25" dirty="0">
                <a:latin typeface="Symbol"/>
                <a:cs typeface="Symbol"/>
              </a:rPr>
              <a:t>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500" spc="30" dirty="0">
                <a:latin typeface="Symbol"/>
                <a:cs typeface="Symbol"/>
              </a:rPr>
              <a:t></a:t>
            </a:r>
            <a:r>
              <a:rPr sz="1500" spc="-85" dirty="0">
                <a:latin typeface="Times New Roman"/>
                <a:cs typeface="Times New Roman"/>
              </a:rPr>
              <a:t> </a:t>
            </a:r>
            <a:r>
              <a:rPr sz="1600" i="1" spc="75" dirty="0">
                <a:latin typeface="Symbol"/>
                <a:cs typeface="Symbol"/>
              </a:rPr>
              <a:t></a:t>
            </a:r>
            <a:r>
              <a:rPr sz="2250" spc="15" baseline="3703" dirty="0">
                <a:latin typeface="Symbol"/>
                <a:cs typeface="Symbol"/>
              </a:rPr>
              <a:t></a:t>
            </a:r>
            <a:r>
              <a:rPr sz="2250" spc="-135" baseline="3703" dirty="0">
                <a:latin typeface="Times New Roman"/>
                <a:cs typeface="Times New Roman"/>
              </a:rPr>
              <a:t> </a:t>
            </a:r>
            <a:r>
              <a:rPr sz="1500" spc="30" dirty="0">
                <a:latin typeface="Symbol"/>
                <a:cs typeface="Symbol"/>
              </a:rPr>
              <a:t></a:t>
            </a:r>
            <a:r>
              <a:rPr sz="1500" spc="-60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Times New Roman"/>
                <a:cs typeface="Times New Roman"/>
              </a:rPr>
              <a:t>0</a:t>
            </a:r>
            <a:r>
              <a:rPr sz="1500" spc="-50" dirty="0">
                <a:latin typeface="Times New Roman"/>
                <a:cs typeface="Times New Roman"/>
              </a:rPr>
              <a:t>,</a:t>
            </a:r>
            <a:r>
              <a:rPr sz="1500" spc="10" dirty="0">
                <a:latin typeface="Times New Roman"/>
                <a:cs typeface="Times New Roman"/>
              </a:rPr>
              <a:t>8</a:t>
            </a:r>
            <a:r>
              <a:rPr sz="1500" spc="30" dirty="0">
                <a:latin typeface="Times New Roman"/>
                <a:cs typeface="Times New Roman"/>
              </a:rPr>
              <a:t>5</a:t>
            </a:r>
            <a:r>
              <a:rPr sz="1600" i="1" spc="-45" dirty="0">
                <a:latin typeface="Symbol"/>
                <a:cs typeface="Symbol"/>
              </a:rPr>
              <a:t></a:t>
            </a:r>
            <a:r>
              <a:rPr sz="1350" spc="104" baseline="-24691" dirty="0">
                <a:latin typeface="Times New Roman"/>
                <a:cs typeface="Times New Roman"/>
              </a:rPr>
              <a:t>1</a:t>
            </a:r>
            <a:r>
              <a:rPr sz="2250" spc="30" baseline="11111" dirty="0">
                <a:latin typeface="Symbol"/>
                <a:cs typeface="Symbol"/>
              </a:rPr>
              <a:t></a:t>
            </a:r>
            <a:endParaRPr sz="2250" baseline="11111">
              <a:latin typeface="Symbol"/>
              <a:cs typeface="Symbo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034021" y="4359403"/>
            <a:ext cx="2087880" cy="108585"/>
          </a:xfrm>
          <a:custGeom>
            <a:avLst/>
            <a:gdLst/>
            <a:ahLst/>
            <a:cxnLst/>
            <a:rect l="l" t="t" r="r" b="b"/>
            <a:pathLst>
              <a:path w="2087879" h="108585">
                <a:moveTo>
                  <a:pt x="2087879" y="0"/>
                </a:moveTo>
                <a:lnTo>
                  <a:pt x="2087167" y="21044"/>
                </a:lnTo>
                <a:lnTo>
                  <a:pt x="2085228" y="38242"/>
                </a:lnTo>
                <a:lnTo>
                  <a:pt x="2082361" y="49845"/>
                </a:lnTo>
                <a:lnTo>
                  <a:pt x="2078862" y="54102"/>
                </a:lnTo>
                <a:lnTo>
                  <a:pt x="1052956" y="54102"/>
                </a:lnTo>
                <a:lnTo>
                  <a:pt x="1049458" y="58358"/>
                </a:lnTo>
                <a:lnTo>
                  <a:pt x="1046591" y="69961"/>
                </a:lnTo>
                <a:lnTo>
                  <a:pt x="1044652" y="87159"/>
                </a:lnTo>
                <a:lnTo>
                  <a:pt x="1043939" y="108204"/>
                </a:lnTo>
                <a:lnTo>
                  <a:pt x="1043227" y="87159"/>
                </a:lnTo>
                <a:lnTo>
                  <a:pt x="1041288" y="69961"/>
                </a:lnTo>
                <a:lnTo>
                  <a:pt x="1038421" y="58358"/>
                </a:lnTo>
                <a:lnTo>
                  <a:pt x="1034923" y="54102"/>
                </a:lnTo>
                <a:lnTo>
                  <a:pt x="9016" y="54102"/>
                </a:lnTo>
                <a:lnTo>
                  <a:pt x="5518" y="49845"/>
                </a:lnTo>
                <a:lnTo>
                  <a:pt x="2651" y="38242"/>
                </a:lnTo>
                <a:lnTo>
                  <a:pt x="712" y="21044"/>
                </a:lnTo>
                <a:lnTo>
                  <a:pt x="0" y="0"/>
                </a:lnTo>
              </a:path>
            </a:pathLst>
          </a:custGeom>
          <a:ln w="198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6392418" y="3334892"/>
            <a:ext cx="33496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20" dirty="0">
                <a:solidFill>
                  <a:srgbClr val="943735"/>
                </a:solidFill>
                <a:latin typeface="Calibri"/>
                <a:cs typeface="Calibri"/>
              </a:rPr>
              <a:t>Syarat</a:t>
            </a:r>
            <a:r>
              <a:rPr b="1" spc="-2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943735"/>
                </a:solidFill>
                <a:latin typeface="Calibri"/>
                <a:cs typeface="Calibri"/>
              </a:rPr>
              <a:t>tulangan</a:t>
            </a:r>
            <a:r>
              <a:rPr b="1" spc="-3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943735"/>
                </a:solidFill>
                <a:latin typeface="Calibri"/>
                <a:cs typeface="Calibri"/>
              </a:rPr>
              <a:t>tekan</a:t>
            </a:r>
            <a:r>
              <a:rPr b="1" spc="-2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943735"/>
                </a:solidFill>
                <a:latin typeface="Calibri"/>
                <a:cs typeface="Calibri"/>
              </a:rPr>
              <a:t>sudah</a:t>
            </a:r>
            <a:r>
              <a:rPr b="1" spc="-4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943735"/>
                </a:solidFill>
                <a:latin typeface="Calibri"/>
                <a:cs typeface="Calibri"/>
              </a:rPr>
              <a:t>luluh</a:t>
            </a:r>
            <a:r>
              <a:rPr b="1" spc="-5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943735"/>
                </a:solidFill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991983" y="4484574"/>
            <a:ext cx="1511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i="1" dirty="0">
                <a:latin typeface="Calibri"/>
                <a:cs typeface="Calibri"/>
              </a:rPr>
              <a:t>K</a:t>
            </a:r>
            <a:endParaRPr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261007" y="6290868"/>
            <a:ext cx="2505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pc="-30" dirty="0">
                <a:latin typeface="Calibri"/>
                <a:cs typeface="Calibri"/>
              </a:rPr>
              <a:t>Tul.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tekan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luluh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jika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40" dirty="0">
                <a:latin typeface="Symbol"/>
                <a:cs typeface="Symbol"/>
              </a:rPr>
              <a:t></a:t>
            </a:r>
            <a:r>
              <a:rPr spc="-40" dirty="0">
                <a:latin typeface="Calibri"/>
                <a:cs typeface="Calibri"/>
              </a:rPr>
              <a:t>’</a:t>
            </a:r>
            <a:r>
              <a:rPr spc="-60" baseline="-20833" dirty="0">
                <a:latin typeface="Calibri"/>
                <a:cs typeface="Calibri"/>
              </a:rPr>
              <a:t>s</a:t>
            </a:r>
            <a:r>
              <a:rPr spc="202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&gt;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Symbol"/>
                <a:cs typeface="Symbol"/>
              </a:rPr>
              <a:t></a:t>
            </a:r>
            <a:r>
              <a:rPr baseline="-20833" dirty="0">
                <a:latin typeface="Calibri"/>
                <a:cs typeface="Calibri"/>
              </a:rPr>
              <a:t>y</a:t>
            </a:r>
            <a:endParaRPr baseline="-20833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00681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544254"/>
            <a:ext cx="7008495" cy="920115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12700">
              <a:spcBef>
                <a:spcPts val="845"/>
              </a:spcBef>
            </a:pPr>
            <a:r>
              <a:rPr sz="2800" b="1" spc="-5" dirty="0">
                <a:latin typeface="Calibri"/>
                <a:cs typeface="Calibri"/>
              </a:rPr>
              <a:t>Analisis</a:t>
            </a:r>
            <a:r>
              <a:rPr sz="2800" b="1" spc="2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dan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Desain</a:t>
            </a:r>
            <a:r>
              <a:rPr sz="2800" b="1" spc="1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Balok</a:t>
            </a:r>
            <a:r>
              <a:rPr sz="2800" b="1" spc="3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Rangkap</a:t>
            </a:r>
            <a:endParaRPr sz="2800">
              <a:latin typeface="Calibri"/>
              <a:cs typeface="Calibri"/>
            </a:endParaRPr>
          </a:p>
          <a:p>
            <a:pPr marL="68580">
              <a:spcBef>
                <a:spcPts val="535"/>
              </a:spcBef>
            </a:pP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(tulangan</a:t>
            </a: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6FC0"/>
                </a:solidFill>
                <a:latin typeface="Calibri"/>
                <a:cs typeface="Calibri"/>
              </a:rPr>
              <a:t>tekan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sudah</a:t>
            </a:r>
            <a:r>
              <a:rPr sz="2000"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luluh)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08105" y="2540893"/>
            <a:ext cx="8185898" cy="287549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6652944" y="6386136"/>
            <a:ext cx="1005205" cy="0"/>
          </a:xfrm>
          <a:custGeom>
            <a:avLst/>
            <a:gdLst/>
            <a:ahLst/>
            <a:cxnLst/>
            <a:rect l="l" t="t" r="r" b="b"/>
            <a:pathLst>
              <a:path w="1005204">
                <a:moveTo>
                  <a:pt x="0" y="0"/>
                </a:moveTo>
                <a:lnTo>
                  <a:pt x="1005005" y="0"/>
                </a:lnTo>
              </a:path>
            </a:pathLst>
          </a:custGeom>
          <a:ln w="115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629081" y="6381715"/>
            <a:ext cx="1052830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2150" spc="-35" dirty="0">
                <a:latin typeface="Times New Roman"/>
                <a:cs typeface="Times New Roman"/>
              </a:rPr>
              <a:t>0</a:t>
            </a:r>
            <a:r>
              <a:rPr sz="2150" spc="-70" dirty="0">
                <a:latin typeface="Times New Roman"/>
                <a:cs typeface="Times New Roman"/>
              </a:rPr>
              <a:t>,</a:t>
            </a:r>
            <a:r>
              <a:rPr sz="2150" dirty="0">
                <a:latin typeface="Times New Roman"/>
                <a:cs typeface="Times New Roman"/>
              </a:rPr>
              <a:t>85</a:t>
            </a:r>
            <a:r>
              <a:rPr sz="2150" spc="-135" dirty="0">
                <a:latin typeface="Times New Roman"/>
                <a:cs typeface="Times New Roman"/>
              </a:rPr>
              <a:t> </a:t>
            </a:r>
            <a:r>
              <a:rPr sz="2150" i="1" spc="110" dirty="0">
                <a:latin typeface="Times New Roman"/>
                <a:cs typeface="Times New Roman"/>
              </a:rPr>
              <a:t>f</a:t>
            </a:r>
            <a:r>
              <a:rPr sz="1875" i="1" spc="-292" baseline="-24444" dirty="0">
                <a:latin typeface="Times New Roman"/>
                <a:cs typeface="Times New Roman"/>
              </a:rPr>
              <a:t>c</a:t>
            </a:r>
            <a:r>
              <a:rPr sz="3225" spc="254" baseline="2583" dirty="0">
                <a:latin typeface="Symbol"/>
                <a:cs typeface="Symbol"/>
              </a:rPr>
              <a:t></a:t>
            </a:r>
            <a:r>
              <a:rPr sz="2150" dirty="0">
                <a:latin typeface="Symbol"/>
                <a:cs typeface="Symbol"/>
              </a:rPr>
              <a:t></a:t>
            </a:r>
            <a:r>
              <a:rPr sz="2150" spc="-335" dirty="0">
                <a:latin typeface="Times New Roman"/>
                <a:cs typeface="Times New Roman"/>
              </a:rPr>
              <a:t> </a:t>
            </a:r>
            <a:r>
              <a:rPr sz="2150" i="1" dirty="0">
                <a:latin typeface="Times New Roman"/>
                <a:cs typeface="Times New Roman"/>
              </a:rPr>
              <a:t>b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62783" y="5594252"/>
            <a:ext cx="859790" cy="72263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247015">
              <a:spcBef>
                <a:spcPts val="620"/>
              </a:spcBef>
              <a:tabLst>
                <a:tab pos="758825" algn="l"/>
              </a:tabLst>
            </a:pPr>
            <a:r>
              <a:rPr sz="1250" i="1" dirty="0">
                <a:latin typeface="Times New Roman"/>
                <a:cs typeface="Times New Roman"/>
              </a:rPr>
              <a:t>s	s</a:t>
            </a:r>
            <a:endParaRPr sz="1250">
              <a:latin typeface="Times New Roman"/>
              <a:cs typeface="Times New Roman"/>
            </a:endParaRPr>
          </a:p>
          <a:p>
            <a:pPr marL="50800">
              <a:spcBef>
                <a:spcPts val="880"/>
              </a:spcBef>
            </a:pPr>
            <a:r>
              <a:rPr sz="2150" i="1" spc="-114" dirty="0">
                <a:latin typeface="Times New Roman"/>
                <a:cs typeface="Times New Roman"/>
              </a:rPr>
              <a:t>A</a:t>
            </a:r>
            <a:r>
              <a:rPr sz="1875" i="1" spc="-15" baseline="-24444" dirty="0">
                <a:latin typeface="Times New Roman"/>
                <a:cs typeface="Times New Roman"/>
              </a:rPr>
              <a:t>s</a:t>
            </a:r>
            <a:r>
              <a:rPr sz="1875" spc="7" baseline="-24444" dirty="0">
                <a:latin typeface="Times New Roman"/>
                <a:cs typeface="Times New Roman"/>
              </a:rPr>
              <a:t>1</a:t>
            </a:r>
            <a:r>
              <a:rPr sz="1875" spc="97" baseline="-24444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Symbol"/>
                <a:cs typeface="Symbol"/>
              </a:rPr>
              <a:t></a:t>
            </a:r>
            <a:r>
              <a:rPr sz="2150" spc="140" dirty="0">
                <a:latin typeface="Times New Roman"/>
                <a:cs typeface="Times New Roman"/>
              </a:rPr>
              <a:t> </a:t>
            </a:r>
            <a:r>
              <a:rPr sz="2150" i="1" dirty="0">
                <a:latin typeface="Times New Roman"/>
                <a:cs typeface="Times New Roman"/>
              </a:rPr>
              <a:t>f</a:t>
            </a:r>
            <a:r>
              <a:rPr sz="2150" i="1" spc="-295" dirty="0">
                <a:latin typeface="Times New Roman"/>
                <a:cs typeface="Times New Roman"/>
              </a:rPr>
              <a:t> </a:t>
            </a:r>
            <a:r>
              <a:rPr sz="1875" i="1" baseline="-24444" dirty="0">
                <a:latin typeface="Times New Roman"/>
                <a:cs typeface="Times New Roman"/>
              </a:rPr>
              <a:t>y</a:t>
            </a:r>
            <a:endParaRPr sz="1875" baseline="-24444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16411" y="6167755"/>
            <a:ext cx="381635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150" i="1" dirty="0">
                <a:latin typeface="Times New Roman"/>
                <a:cs typeface="Times New Roman"/>
              </a:rPr>
              <a:t>a</a:t>
            </a:r>
            <a:r>
              <a:rPr sz="2150" i="1" spc="-80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Symbol"/>
                <a:cs typeface="Symbol"/>
              </a:rPr>
              <a:t>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12392" y="5476591"/>
            <a:ext cx="1478280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409575" algn="l"/>
              </a:tabLst>
            </a:pPr>
            <a:r>
              <a:rPr sz="2150" i="1" spc="5" dirty="0">
                <a:latin typeface="Times New Roman"/>
                <a:cs typeface="Times New Roman"/>
              </a:rPr>
              <a:t>A	</a:t>
            </a:r>
            <a:r>
              <a:rPr sz="2150" dirty="0">
                <a:latin typeface="Symbol"/>
                <a:cs typeface="Symbol"/>
              </a:rPr>
              <a:t></a:t>
            </a:r>
            <a:r>
              <a:rPr sz="2150" spc="110" dirty="0">
                <a:latin typeface="Times New Roman"/>
                <a:cs typeface="Times New Roman"/>
              </a:rPr>
              <a:t> </a:t>
            </a:r>
            <a:r>
              <a:rPr sz="2150" i="1" spc="5" dirty="0">
                <a:latin typeface="Times New Roman"/>
                <a:cs typeface="Times New Roman"/>
              </a:rPr>
              <a:t>A</a:t>
            </a:r>
            <a:r>
              <a:rPr sz="2150" i="1" spc="425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Symbol"/>
                <a:cs typeface="Symbol"/>
              </a:rPr>
              <a:t></a:t>
            </a:r>
            <a:r>
              <a:rPr sz="2150" spc="-15" dirty="0">
                <a:latin typeface="Times New Roman"/>
                <a:cs typeface="Times New Roman"/>
              </a:rPr>
              <a:t> </a:t>
            </a:r>
            <a:r>
              <a:rPr sz="2150" i="1" spc="5" dirty="0">
                <a:latin typeface="Times New Roman"/>
                <a:cs typeface="Times New Roman"/>
              </a:rPr>
              <a:t>A</a:t>
            </a:r>
            <a:r>
              <a:rPr sz="2150" i="1" spc="-5" dirty="0">
                <a:latin typeface="Times New Roman"/>
                <a:cs typeface="Times New Roman"/>
              </a:rPr>
              <a:t> </a:t>
            </a:r>
            <a:r>
              <a:rPr sz="1875" baseline="48888" dirty="0">
                <a:latin typeface="Times New Roman"/>
                <a:cs typeface="Times New Roman"/>
              </a:rPr>
              <a:t>/</a:t>
            </a:r>
            <a:endParaRPr sz="1875" baseline="48888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89670" y="5659010"/>
            <a:ext cx="167005" cy="2064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250" i="1" spc="-10" dirty="0">
                <a:latin typeface="Times New Roman"/>
                <a:cs typeface="Times New Roman"/>
              </a:rPr>
              <a:t>s</a:t>
            </a:r>
            <a:r>
              <a:rPr sz="1250" spc="5" dirty="0">
                <a:latin typeface="Times New Roman"/>
                <a:cs typeface="Times New Roman"/>
              </a:rPr>
              <a:t>1</a:t>
            </a:r>
            <a:endParaRPr sz="125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3497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1" y="1639011"/>
            <a:ext cx="7008495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Analisis</a:t>
            </a:r>
            <a:r>
              <a:rPr sz="28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dan</a:t>
            </a:r>
            <a:r>
              <a:rPr sz="28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Desain</a:t>
            </a:r>
            <a:r>
              <a:rPr sz="28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Balok</a:t>
            </a:r>
            <a:r>
              <a:rPr sz="2800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Bertulangan</a:t>
            </a:r>
            <a:r>
              <a:rPr sz="2800" spc="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Rangkap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98928" y="2133346"/>
            <a:ext cx="30492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(tulangan</a:t>
            </a: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6FC0"/>
                </a:solidFill>
                <a:latin typeface="Calibri"/>
                <a:cs typeface="Calibri"/>
              </a:rPr>
              <a:t>tekan</a:t>
            </a: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sudah</a:t>
            </a:r>
            <a:r>
              <a:rPr sz="2000"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luluh)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42540" y="3596767"/>
            <a:ext cx="32499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1" spc="-25" dirty="0">
                <a:latin typeface="Calibri"/>
                <a:cs typeface="Calibri"/>
              </a:rPr>
              <a:t>Syarat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batasan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rasio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tulangan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48126" y="2854539"/>
            <a:ext cx="110489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700" spc="15" dirty="0">
                <a:latin typeface="Symbol"/>
                <a:cs typeface="Symbol"/>
              </a:rPr>
              <a:t>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48126" y="2998762"/>
            <a:ext cx="110489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700" spc="15" dirty="0">
                <a:latin typeface="Symbol"/>
                <a:cs typeface="Symbol"/>
              </a:rPr>
              <a:t>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95761" y="2854539"/>
            <a:ext cx="110489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700" spc="15" dirty="0">
                <a:latin typeface="Symbol"/>
                <a:cs typeface="Symbol"/>
              </a:rPr>
              <a:t>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95761" y="2998762"/>
            <a:ext cx="110489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700" spc="15" dirty="0">
                <a:latin typeface="Symbol"/>
                <a:cs typeface="Symbol"/>
              </a:rPr>
              <a:t>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30719" y="2773216"/>
            <a:ext cx="80010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700" spc="5" dirty="0">
                <a:latin typeface="Symbol"/>
                <a:cs typeface="Symbol"/>
              </a:rPr>
              <a:t>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69193" y="2980361"/>
            <a:ext cx="110489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700" spc="15" dirty="0">
                <a:latin typeface="Symbol"/>
                <a:cs typeface="Symbol"/>
              </a:rPr>
              <a:t>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71769" y="2980361"/>
            <a:ext cx="110489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700" spc="15" dirty="0">
                <a:latin typeface="Symbol"/>
                <a:cs typeface="Symbol"/>
              </a:rPr>
              <a:t>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71769" y="2665376"/>
            <a:ext cx="708025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609600" algn="l"/>
              </a:tabLst>
            </a:pPr>
            <a:r>
              <a:rPr sz="1700" spc="15" dirty="0">
                <a:latin typeface="Symbol"/>
                <a:cs typeface="Symbol"/>
              </a:rPr>
              <a:t></a:t>
            </a:r>
            <a:r>
              <a:rPr sz="1700" spc="15" dirty="0">
                <a:latin typeface="Times New Roman"/>
                <a:cs typeface="Times New Roman"/>
              </a:rPr>
              <a:t>	</a:t>
            </a:r>
            <a:r>
              <a:rPr sz="1700" spc="15" dirty="0">
                <a:latin typeface="Symbol"/>
                <a:cs typeface="Symbol"/>
              </a:rPr>
              <a:t>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95761" y="2649536"/>
            <a:ext cx="3162935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1535430" algn="l"/>
                <a:tab pos="3064510" algn="l"/>
              </a:tabLst>
            </a:pPr>
            <a:r>
              <a:rPr sz="1700" spc="15" dirty="0">
                <a:latin typeface="Symbol"/>
                <a:cs typeface="Symbol"/>
              </a:rPr>
              <a:t></a:t>
            </a:r>
            <a:r>
              <a:rPr sz="1700" spc="15" dirty="0">
                <a:latin typeface="Times New Roman"/>
                <a:cs typeface="Times New Roman"/>
              </a:rPr>
              <a:t>	</a:t>
            </a:r>
            <a:r>
              <a:rPr sz="1700" i="1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1700" i="1" spc="20" dirty="0">
                <a:latin typeface="Times New Roman"/>
                <a:cs typeface="Times New Roman"/>
              </a:rPr>
              <a:t>	</a:t>
            </a:r>
            <a:r>
              <a:rPr sz="1700" spc="15" dirty="0">
                <a:latin typeface="Symbol"/>
                <a:cs typeface="Symbol"/>
              </a:rPr>
              <a:t>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80391" y="2716180"/>
            <a:ext cx="1906270" cy="368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619125" algn="l"/>
                <a:tab pos="1075690" algn="l"/>
              </a:tabLst>
            </a:pPr>
            <a:r>
              <a:rPr sz="1700" i="1" spc="20" dirty="0">
                <a:latin typeface="Times New Roman"/>
                <a:cs typeface="Times New Roman"/>
              </a:rPr>
              <a:t>d</a:t>
            </a:r>
            <a:r>
              <a:rPr sz="1700" i="1" spc="5" dirty="0">
                <a:latin typeface="Times New Roman"/>
                <a:cs typeface="Times New Roman"/>
              </a:rPr>
              <a:t> </a:t>
            </a:r>
            <a:r>
              <a:rPr sz="1700" spc="20" dirty="0">
                <a:latin typeface="Symbol"/>
                <a:cs typeface="Symbol"/>
              </a:rPr>
              <a:t>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20" dirty="0">
                <a:latin typeface="Symbol"/>
                <a:cs typeface="Symbol"/>
              </a:rPr>
              <a:t>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i="1" spc="20" dirty="0">
                <a:latin typeface="Times New Roman"/>
                <a:cs typeface="Times New Roman"/>
              </a:rPr>
              <a:t>A</a:t>
            </a:r>
            <a:r>
              <a:rPr sz="1700" i="1" dirty="0">
                <a:latin typeface="Times New Roman"/>
                <a:cs typeface="Times New Roman"/>
              </a:rPr>
              <a:t>	</a:t>
            </a:r>
            <a:r>
              <a:rPr sz="1700" i="1" spc="10" dirty="0">
                <a:latin typeface="Times New Roman"/>
                <a:cs typeface="Times New Roman"/>
              </a:rPr>
              <a:t>f</a:t>
            </a:r>
            <a:r>
              <a:rPr sz="1700" i="1" dirty="0">
                <a:latin typeface="Times New Roman"/>
                <a:cs typeface="Times New Roman"/>
              </a:rPr>
              <a:t>  </a:t>
            </a:r>
            <a:r>
              <a:rPr sz="2250" spc="-220" dirty="0">
                <a:latin typeface="Symbol"/>
                <a:cs typeface="Symbol"/>
              </a:rPr>
              <a:t></a:t>
            </a:r>
            <a:r>
              <a:rPr sz="1700" i="1" spc="20" dirty="0">
                <a:latin typeface="Times New Roman"/>
                <a:cs typeface="Times New Roman"/>
              </a:rPr>
              <a:t>d</a:t>
            </a:r>
            <a:r>
              <a:rPr sz="1700" i="1" spc="5" dirty="0">
                <a:latin typeface="Times New Roman"/>
                <a:cs typeface="Times New Roman"/>
              </a:rPr>
              <a:t> </a:t>
            </a:r>
            <a:r>
              <a:rPr sz="1700" spc="20" dirty="0">
                <a:latin typeface="Symbol"/>
                <a:cs typeface="Symbol"/>
              </a:rPr>
              <a:t></a:t>
            </a:r>
            <a:r>
              <a:rPr sz="1700" spc="-160" dirty="0">
                <a:latin typeface="Times New Roman"/>
                <a:cs typeface="Times New Roman"/>
              </a:rPr>
              <a:t> </a:t>
            </a:r>
            <a:r>
              <a:rPr sz="1700" i="1" spc="20" dirty="0">
                <a:latin typeface="Times New Roman"/>
                <a:cs typeface="Times New Roman"/>
              </a:rPr>
              <a:t>d</a:t>
            </a:r>
            <a:r>
              <a:rPr sz="1700" i="1" spc="165" dirty="0">
                <a:latin typeface="Times New Roman"/>
                <a:cs typeface="Times New Roman"/>
              </a:rPr>
              <a:t> </a:t>
            </a:r>
            <a:r>
              <a:rPr sz="2250" spc="-180" dirty="0">
                <a:latin typeface="Symbol"/>
                <a:cs typeface="Symbol"/>
              </a:rPr>
              <a:t>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83070" y="2930012"/>
            <a:ext cx="32829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57810" algn="l"/>
              </a:tabLst>
            </a:pPr>
            <a:r>
              <a:rPr sz="1000" i="1" spc="5" dirty="0">
                <a:latin typeface="Times New Roman"/>
                <a:cs typeface="Times New Roman"/>
              </a:rPr>
              <a:t>s	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64632" y="2803613"/>
            <a:ext cx="243204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1500" i="1" spc="7" baseline="-16666" dirty="0">
                <a:latin typeface="Times New Roman"/>
                <a:cs typeface="Times New Roman"/>
              </a:rPr>
              <a:t>y</a:t>
            </a:r>
            <a:r>
              <a:rPr sz="1500" i="1" spc="-89" baseline="-16666" dirty="0">
                <a:latin typeface="Times New Roman"/>
                <a:cs typeface="Times New Roman"/>
              </a:rPr>
              <a:t> </a:t>
            </a:r>
            <a:r>
              <a:rPr sz="1700" spc="15" dirty="0">
                <a:latin typeface="Symbol"/>
                <a:cs typeface="Symbol"/>
              </a:rPr>
              <a:t>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76174" y="2930012"/>
            <a:ext cx="7620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spc="5" dirty="0">
                <a:latin typeface="Times New Roman"/>
                <a:cs typeface="Times New Roman"/>
              </a:rPr>
              <a:t>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72335" y="2930012"/>
            <a:ext cx="7620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spc="5" dirty="0">
                <a:latin typeface="Times New Roman"/>
                <a:cs typeface="Times New Roman"/>
              </a:rPr>
              <a:t>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40414" y="2930012"/>
            <a:ext cx="9017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spc="5" dirty="0">
                <a:latin typeface="Times New Roman"/>
                <a:cs typeface="Times New Roman"/>
              </a:rPr>
              <a:t>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450465" y="2763116"/>
            <a:ext cx="6159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/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43570" y="2763116"/>
            <a:ext cx="6159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/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792010" y="2930012"/>
            <a:ext cx="16827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spc="5" dirty="0">
                <a:latin typeface="Times New Roman"/>
                <a:cs typeface="Times New Roman"/>
              </a:rPr>
              <a:t>u</a:t>
            </a:r>
            <a:r>
              <a:rPr sz="1000" i="1" spc="-14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2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251998" y="2930012"/>
            <a:ext cx="15430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dirty="0">
                <a:latin typeface="Times New Roman"/>
                <a:cs typeface="Times New Roman"/>
              </a:rPr>
              <a:t>u</a:t>
            </a:r>
            <a:r>
              <a:rPr sz="1000" spc="5" dirty="0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797170" y="2803613"/>
            <a:ext cx="307975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2550" spc="30" baseline="-39215" dirty="0">
                <a:latin typeface="Times New Roman"/>
                <a:cs typeface="Times New Roman"/>
              </a:rPr>
              <a:t>2</a:t>
            </a:r>
            <a:r>
              <a:rPr sz="2550" spc="-217" baseline="-39215" dirty="0">
                <a:latin typeface="Times New Roman"/>
                <a:cs typeface="Times New Roman"/>
              </a:rPr>
              <a:t> </a:t>
            </a:r>
            <a:r>
              <a:rPr sz="1700" spc="15" dirty="0">
                <a:latin typeface="Symbol"/>
                <a:cs typeface="Symbol"/>
              </a:rPr>
              <a:t>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426214" y="2620140"/>
            <a:ext cx="2865120" cy="483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463550" algn="l"/>
                <a:tab pos="1013460" algn="l"/>
                <a:tab pos="1591310" algn="l"/>
              </a:tabLst>
            </a:pPr>
            <a:r>
              <a:rPr i="1" spc="-95" dirty="0">
                <a:latin typeface="Symbol"/>
                <a:cs typeface="Symbol"/>
              </a:rPr>
              <a:t></a:t>
            </a:r>
            <a:r>
              <a:rPr sz="1700" i="1" spc="30" dirty="0">
                <a:latin typeface="Times New Roman"/>
                <a:cs typeface="Times New Roman"/>
              </a:rPr>
              <a:t>M</a:t>
            </a:r>
            <a:r>
              <a:rPr sz="1700" i="1" dirty="0">
                <a:latin typeface="Times New Roman"/>
                <a:cs typeface="Times New Roman"/>
              </a:rPr>
              <a:t>	</a:t>
            </a:r>
            <a:r>
              <a:rPr sz="1700" spc="20" dirty="0">
                <a:latin typeface="Symbol"/>
                <a:cs typeface="Symbol"/>
              </a:rPr>
              <a:t>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i="1" spc="30" dirty="0">
                <a:latin typeface="Times New Roman"/>
                <a:cs typeface="Times New Roman"/>
              </a:rPr>
              <a:t>M</a:t>
            </a:r>
            <a:r>
              <a:rPr sz="1700" i="1" dirty="0">
                <a:latin typeface="Times New Roman"/>
                <a:cs typeface="Times New Roman"/>
              </a:rPr>
              <a:t>	</a:t>
            </a:r>
            <a:r>
              <a:rPr sz="1700" spc="20" dirty="0">
                <a:latin typeface="Symbol"/>
                <a:cs typeface="Symbol"/>
              </a:rPr>
              <a:t></a:t>
            </a:r>
            <a:r>
              <a:rPr sz="1700" spc="-105" dirty="0">
                <a:latin typeface="Times New Roman"/>
                <a:cs typeface="Times New Roman"/>
              </a:rPr>
              <a:t> </a:t>
            </a:r>
            <a:r>
              <a:rPr sz="1700" i="1" spc="30" dirty="0">
                <a:latin typeface="Times New Roman"/>
                <a:cs typeface="Times New Roman"/>
              </a:rPr>
              <a:t>M</a:t>
            </a:r>
            <a:r>
              <a:rPr sz="1700" i="1" dirty="0">
                <a:latin typeface="Times New Roman"/>
                <a:cs typeface="Times New Roman"/>
              </a:rPr>
              <a:t>	</a:t>
            </a:r>
            <a:r>
              <a:rPr sz="1700" spc="20" dirty="0">
                <a:latin typeface="Symbol"/>
                <a:cs typeface="Symbol"/>
              </a:rPr>
              <a:t></a:t>
            </a:r>
            <a:r>
              <a:rPr sz="1700" spc="-185" dirty="0">
                <a:latin typeface="Times New Roman"/>
                <a:cs typeface="Times New Roman"/>
              </a:rPr>
              <a:t> </a:t>
            </a:r>
            <a:r>
              <a:rPr i="1" spc="-35" dirty="0">
                <a:latin typeface="Symbol"/>
                <a:cs typeface="Symbol"/>
              </a:rPr>
              <a:t>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sz="3000" spc="-445" dirty="0">
                <a:latin typeface="Symbol"/>
                <a:cs typeface="Symbol"/>
              </a:rPr>
              <a:t></a:t>
            </a:r>
            <a:r>
              <a:rPr sz="1700" i="1" spc="20" dirty="0">
                <a:latin typeface="Times New Roman"/>
                <a:cs typeface="Times New Roman"/>
              </a:rPr>
              <a:t>A</a:t>
            </a:r>
            <a:r>
              <a:rPr sz="1700" i="1" dirty="0">
                <a:latin typeface="Times New Roman"/>
                <a:cs typeface="Times New Roman"/>
              </a:rPr>
              <a:t> </a:t>
            </a:r>
            <a:r>
              <a:rPr sz="1700" i="1" spc="-95" dirty="0">
                <a:latin typeface="Times New Roman"/>
                <a:cs typeface="Times New Roman"/>
              </a:rPr>
              <a:t> </a:t>
            </a:r>
            <a:r>
              <a:rPr sz="1700" spc="20" dirty="0">
                <a:latin typeface="Symbol"/>
                <a:cs typeface="Symbol"/>
              </a:rPr>
              <a:t>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i="1" spc="20" dirty="0">
                <a:latin typeface="Times New Roman"/>
                <a:cs typeface="Times New Roman"/>
              </a:rPr>
              <a:t>A</a:t>
            </a:r>
            <a:r>
              <a:rPr sz="1700" i="1" dirty="0">
                <a:latin typeface="Times New Roman"/>
                <a:cs typeface="Times New Roman"/>
              </a:rPr>
              <a:t> </a:t>
            </a:r>
            <a:r>
              <a:rPr sz="1700" i="1" spc="130" dirty="0">
                <a:latin typeface="Times New Roman"/>
                <a:cs typeface="Times New Roman"/>
              </a:rPr>
              <a:t> </a:t>
            </a:r>
            <a:r>
              <a:rPr sz="3000" spc="-310" dirty="0">
                <a:latin typeface="Symbol"/>
                <a:cs typeface="Symbol"/>
              </a:rPr>
              <a:t></a:t>
            </a:r>
            <a:r>
              <a:rPr sz="1700" i="1" spc="10" dirty="0">
                <a:latin typeface="Times New Roman"/>
                <a:cs typeface="Times New Roman"/>
              </a:rPr>
              <a:t>f</a:t>
            </a:r>
            <a:endParaRPr sz="1700">
              <a:latin typeface="Times New Roman"/>
              <a:cs typeface="Times New Roman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4101332" y="4067424"/>
            <a:ext cx="1160780" cy="266065"/>
            <a:chOff x="2577332" y="4067423"/>
            <a:chExt cx="1160780" cy="266065"/>
          </a:xfrm>
        </p:grpSpPr>
        <p:sp>
          <p:nvSpPr>
            <p:cNvPr id="28" name="object 28"/>
            <p:cNvSpPr/>
            <p:nvPr/>
          </p:nvSpPr>
          <p:spPr>
            <a:xfrm>
              <a:off x="3430486" y="4069488"/>
              <a:ext cx="75565" cy="234315"/>
            </a:xfrm>
            <a:custGeom>
              <a:avLst/>
              <a:gdLst/>
              <a:ahLst/>
              <a:cxnLst/>
              <a:rect l="l" t="t" r="r" b="b"/>
              <a:pathLst>
                <a:path w="75564" h="234314">
                  <a:moveTo>
                    <a:pt x="75208" y="0"/>
                  </a:moveTo>
                  <a:lnTo>
                    <a:pt x="0" y="233719"/>
                  </a:lnTo>
                </a:path>
              </a:pathLst>
            </a:custGeom>
            <a:ln w="41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577332" y="4328719"/>
              <a:ext cx="1160780" cy="0"/>
            </a:xfrm>
            <a:custGeom>
              <a:avLst/>
              <a:gdLst/>
              <a:ahLst/>
              <a:cxnLst/>
              <a:rect l="l" t="t" r="r" b="b"/>
              <a:pathLst>
                <a:path w="1160779">
                  <a:moveTo>
                    <a:pt x="0" y="0"/>
                  </a:moveTo>
                  <a:lnTo>
                    <a:pt x="1160422" y="0"/>
                  </a:lnTo>
                </a:path>
              </a:pathLst>
            </a:custGeom>
            <a:ln w="85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274634" y="4154450"/>
            <a:ext cx="106045" cy="4889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814"/>
              </a:lnSpc>
              <a:spcBef>
                <a:spcPts val="110"/>
              </a:spcBef>
            </a:pPr>
            <a:r>
              <a:rPr sz="1600" spc="15" dirty="0">
                <a:latin typeface="Symbol"/>
                <a:cs typeface="Symbol"/>
              </a:rPr>
              <a:t></a:t>
            </a:r>
            <a:endParaRPr sz="1600">
              <a:latin typeface="Symbol"/>
              <a:cs typeface="Symbol"/>
            </a:endParaRPr>
          </a:p>
          <a:p>
            <a:pPr marL="12700">
              <a:lnSpc>
                <a:spcPts val="1814"/>
              </a:lnSpc>
            </a:pPr>
            <a:r>
              <a:rPr sz="1600" spc="15" dirty="0">
                <a:latin typeface="Symbol"/>
                <a:cs typeface="Symbol"/>
              </a:rPr>
              <a:t>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983173" y="4154450"/>
            <a:ext cx="106045" cy="4889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814"/>
              </a:lnSpc>
              <a:spcBef>
                <a:spcPts val="110"/>
              </a:spcBef>
            </a:pPr>
            <a:r>
              <a:rPr sz="1600" spc="15" dirty="0">
                <a:latin typeface="Symbol"/>
                <a:cs typeface="Symbol"/>
              </a:rPr>
              <a:t></a:t>
            </a:r>
            <a:endParaRPr sz="1600">
              <a:latin typeface="Symbol"/>
              <a:cs typeface="Symbol"/>
            </a:endParaRPr>
          </a:p>
          <a:p>
            <a:pPr marL="12700">
              <a:lnSpc>
                <a:spcPts val="1814"/>
              </a:lnSpc>
            </a:pPr>
            <a:r>
              <a:rPr sz="1600" spc="15" dirty="0">
                <a:latin typeface="Symbol"/>
                <a:cs typeface="Symbol"/>
              </a:rPr>
              <a:t>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443110" y="4322144"/>
            <a:ext cx="483234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600" spc="-25" dirty="0">
                <a:latin typeface="Times New Roman"/>
                <a:cs typeface="Times New Roman"/>
              </a:rPr>
              <a:t>0</a:t>
            </a:r>
            <a:r>
              <a:rPr sz="1600" dirty="0">
                <a:latin typeface="Times New Roman"/>
                <a:cs typeface="Times New Roman"/>
              </a:rPr>
              <a:t>,008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905478" y="4156216"/>
            <a:ext cx="5969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spc="15" dirty="0">
                <a:latin typeface="Times New Roman"/>
                <a:cs typeface="Times New Roman"/>
              </a:rPr>
              <a:t>/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901290" y="4299203"/>
            <a:ext cx="8636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25" dirty="0">
                <a:latin typeface="Times New Roman"/>
                <a:cs typeface="Times New Roman"/>
              </a:rPr>
              <a:t>b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957773" y="4008621"/>
            <a:ext cx="1448435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  <a:tabLst>
                <a:tab pos="1092835" algn="l"/>
              </a:tabLst>
            </a:pPr>
            <a:r>
              <a:rPr sz="2400" spc="22" baseline="-3472" dirty="0">
                <a:latin typeface="Symbol"/>
                <a:cs typeface="Symbol"/>
              </a:rPr>
              <a:t></a:t>
            </a:r>
            <a:r>
              <a:rPr sz="2400" spc="-179" baseline="-3472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0,003</a:t>
            </a:r>
            <a:r>
              <a:rPr sz="1600" spc="-220" dirty="0">
                <a:latin typeface="Times New Roman"/>
                <a:cs typeface="Times New Roman"/>
              </a:rPr>
              <a:t> </a:t>
            </a:r>
            <a:r>
              <a:rPr sz="1600" spc="20" dirty="0">
                <a:latin typeface="Symbol"/>
                <a:cs typeface="Symbol"/>
              </a:rPr>
              <a:t>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i="1" spc="10" dirty="0">
                <a:latin typeface="Times New Roman"/>
                <a:cs typeface="Times New Roman"/>
              </a:rPr>
              <a:t>f</a:t>
            </a:r>
            <a:r>
              <a:rPr sz="1600" i="1" spc="-225" dirty="0">
                <a:latin typeface="Times New Roman"/>
                <a:cs typeface="Times New Roman"/>
              </a:rPr>
              <a:t> </a:t>
            </a:r>
            <a:r>
              <a:rPr sz="1350" i="1" spc="37" baseline="-24691" dirty="0">
                <a:latin typeface="Times New Roman"/>
                <a:cs typeface="Times New Roman"/>
              </a:rPr>
              <a:t>y	</a:t>
            </a:r>
            <a:r>
              <a:rPr sz="1600" i="1" spc="30" dirty="0">
                <a:latin typeface="Times New Roman"/>
                <a:cs typeface="Times New Roman"/>
              </a:rPr>
              <a:t>E</a:t>
            </a:r>
            <a:r>
              <a:rPr sz="1350" i="1" spc="44" baseline="-24691" dirty="0">
                <a:latin typeface="Times New Roman"/>
                <a:cs typeface="Times New Roman"/>
              </a:rPr>
              <a:t>s</a:t>
            </a:r>
            <a:r>
              <a:rPr sz="1350" i="1" spc="277" baseline="-24691" dirty="0">
                <a:latin typeface="Times New Roman"/>
                <a:cs typeface="Times New Roman"/>
              </a:rPr>
              <a:t> </a:t>
            </a:r>
            <a:r>
              <a:rPr sz="2400" spc="22" baseline="-3472" dirty="0">
                <a:latin typeface="Symbol"/>
                <a:cs typeface="Symbol"/>
              </a:rPr>
              <a:t></a:t>
            </a:r>
            <a:endParaRPr sz="2400" baseline="-3472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615534" y="4150648"/>
            <a:ext cx="30670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600" spc="20" dirty="0">
                <a:latin typeface="Symbol"/>
                <a:cs typeface="Symbol"/>
              </a:rPr>
              <a:t>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700" i="1" spc="-35" dirty="0">
                <a:latin typeface="Symbol"/>
                <a:cs typeface="Symbol"/>
              </a:rPr>
              <a:t>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299169" y="4299203"/>
            <a:ext cx="27749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15" dirty="0">
                <a:latin typeface="Times New Roman"/>
                <a:cs typeface="Times New Roman"/>
              </a:rPr>
              <a:t>m</a:t>
            </a:r>
            <a:r>
              <a:rPr sz="900" i="1" spc="80" dirty="0">
                <a:latin typeface="Times New Roman"/>
                <a:cs typeface="Times New Roman"/>
              </a:rPr>
              <a:t>a</a:t>
            </a:r>
            <a:r>
              <a:rPr sz="900" i="1" dirty="0">
                <a:latin typeface="Times New Roman"/>
                <a:cs typeface="Times New Roman"/>
              </a:rPr>
              <a:t>k</a:t>
            </a:r>
            <a:r>
              <a:rPr sz="900" i="1" spc="20" dirty="0">
                <a:latin typeface="Times New Roman"/>
                <a:cs typeface="Times New Roman"/>
              </a:rPr>
              <a:t>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447679" y="4150648"/>
            <a:ext cx="868680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574040" algn="l"/>
              </a:tabLst>
            </a:pPr>
            <a:r>
              <a:rPr sz="1700" i="1" spc="-35" dirty="0">
                <a:latin typeface="Symbol"/>
                <a:cs typeface="Symbol"/>
              </a:rPr>
              <a:t></a:t>
            </a:r>
            <a:r>
              <a:rPr sz="1700" i="1" spc="-45" dirty="0">
                <a:latin typeface="Times New Roman"/>
                <a:cs typeface="Times New Roman"/>
              </a:rPr>
              <a:t> </a:t>
            </a:r>
            <a:r>
              <a:rPr sz="1600" spc="20" dirty="0">
                <a:latin typeface="Symbol"/>
                <a:cs typeface="Symbol"/>
              </a:rPr>
              <a:t></a:t>
            </a:r>
            <a:r>
              <a:rPr sz="1600" spc="-90" dirty="0">
                <a:latin typeface="Times New Roman"/>
                <a:cs typeface="Times New Roman"/>
              </a:rPr>
              <a:t> </a:t>
            </a:r>
            <a:r>
              <a:rPr sz="1700" i="1" spc="-35" dirty="0">
                <a:latin typeface="Symbol"/>
                <a:cs typeface="Symbol"/>
              </a:rPr>
              <a:t></a:t>
            </a:r>
            <a:r>
              <a:rPr sz="1700" spc="-35" dirty="0">
                <a:latin typeface="Times New Roman"/>
                <a:cs typeface="Times New Roman"/>
              </a:rPr>
              <a:t>	</a:t>
            </a:r>
            <a:r>
              <a:rPr sz="1600" spc="20" dirty="0">
                <a:latin typeface="Symbol"/>
                <a:cs typeface="Symbol"/>
              </a:rPr>
              <a:t>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700" i="1" spc="-35" dirty="0">
                <a:latin typeface="Symbol"/>
                <a:cs typeface="Symbol"/>
              </a:rPr>
              <a:t></a:t>
            </a:r>
            <a:endParaRPr sz="1700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3153990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1" y="1639011"/>
            <a:ext cx="7008495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Analisis</a:t>
            </a:r>
            <a:r>
              <a:rPr sz="28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dan</a:t>
            </a:r>
            <a:r>
              <a:rPr sz="28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Desain</a:t>
            </a:r>
            <a:r>
              <a:rPr sz="28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Balok</a:t>
            </a:r>
            <a:r>
              <a:rPr sz="2800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Bertulangan</a:t>
            </a:r>
            <a:r>
              <a:rPr sz="2800" spc="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Rangkap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14820" y="2852927"/>
            <a:ext cx="1857375" cy="245745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214473" y="2435733"/>
            <a:ext cx="4596130" cy="23806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spcBef>
                <a:spcPts val="95"/>
              </a:spcBef>
            </a:pPr>
            <a:r>
              <a:rPr sz="2800" b="1" spc="-15" dirty="0">
                <a:latin typeface="Calibri"/>
                <a:cs typeface="Calibri"/>
              </a:rPr>
              <a:t>Contoh</a:t>
            </a:r>
            <a:r>
              <a:rPr sz="2800" b="1" spc="-3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5.4</a:t>
            </a:r>
            <a:endParaRPr sz="2800" dirty="0">
              <a:latin typeface="Calibri"/>
              <a:cs typeface="Calibri"/>
            </a:endParaRPr>
          </a:p>
          <a:p>
            <a:pPr marL="12700" marR="5080" algn="just">
              <a:spcBef>
                <a:spcPts val="65"/>
              </a:spcBef>
            </a:pPr>
            <a:r>
              <a:rPr spc="-5" dirty="0">
                <a:latin typeface="Calibri"/>
                <a:cs typeface="Calibri"/>
              </a:rPr>
              <a:t>Suatu balok beton bertulangan </a:t>
            </a:r>
            <a:r>
              <a:rPr spc="-15" dirty="0">
                <a:latin typeface="Calibri"/>
                <a:cs typeface="Calibri"/>
              </a:rPr>
              <a:t>rangkap </a:t>
            </a:r>
            <a:r>
              <a:rPr spc="-10" dirty="0">
                <a:latin typeface="Calibri"/>
                <a:cs typeface="Calibri"/>
              </a:rPr>
              <a:t>dengan 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lebar </a:t>
            </a:r>
            <a:r>
              <a:rPr spc="-5" dirty="0">
                <a:latin typeface="Calibri"/>
                <a:cs typeface="Calibri"/>
              </a:rPr>
              <a:t>300 </a:t>
            </a:r>
            <a:r>
              <a:rPr dirty="0">
                <a:latin typeface="Calibri"/>
                <a:cs typeface="Calibri"/>
              </a:rPr>
              <a:t>mm </a:t>
            </a:r>
            <a:r>
              <a:rPr spc="-5" dirty="0">
                <a:latin typeface="Calibri"/>
                <a:cs typeface="Calibri"/>
              </a:rPr>
              <a:t>dan </a:t>
            </a:r>
            <a:r>
              <a:rPr dirty="0">
                <a:latin typeface="Calibri"/>
                <a:cs typeface="Calibri"/>
              </a:rPr>
              <a:t>tinggi </a:t>
            </a:r>
            <a:r>
              <a:rPr spc="-25" dirty="0">
                <a:latin typeface="Calibri"/>
                <a:cs typeface="Calibri"/>
              </a:rPr>
              <a:t>efektif,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d </a:t>
            </a:r>
            <a:r>
              <a:rPr dirty="0">
                <a:latin typeface="Calibri"/>
                <a:cs typeface="Calibri"/>
              </a:rPr>
              <a:t>= </a:t>
            </a:r>
            <a:r>
              <a:rPr spc="-5" dirty="0">
                <a:latin typeface="Calibri"/>
                <a:cs typeface="Calibri"/>
              </a:rPr>
              <a:t>600 </a:t>
            </a:r>
            <a:r>
              <a:rPr dirty="0">
                <a:latin typeface="Calibri"/>
                <a:cs typeface="Calibri"/>
              </a:rPr>
              <a:t>mm. 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Tulangan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tarik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terdiri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dirty="0">
                <a:latin typeface="Calibri"/>
                <a:cs typeface="Calibri"/>
              </a:rPr>
              <a:t> 6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buah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D29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yang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diletakkan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dalam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dua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baris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tulangan.</a:t>
            </a:r>
            <a:r>
              <a:rPr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Tulangan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tekan </a:t>
            </a:r>
            <a:r>
              <a:rPr spc="-10" dirty="0">
                <a:latin typeface="Calibri"/>
                <a:cs typeface="Calibri"/>
              </a:rPr>
              <a:t>terdiri </a:t>
            </a:r>
            <a:r>
              <a:rPr spc="-5" dirty="0" err="1">
                <a:latin typeface="Calibri"/>
                <a:cs typeface="Calibri"/>
              </a:rPr>
              <a:t>dari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lang="en-US" dirty="0">
                <a:latin typeface="Calibri"/>
                <a:cs typeface="Calibri"/>
              </a:rPr>
              <a:t>3</a:t>
            </a:r>
            <a:r>
              <a:rPr dirty="0" smtClean="0">
                <a:latin typeface="Calibri"/>
                <a:cs typeface="Calibri"/>
              </a:rPr>
              <a:t>D22 </a:t>
            </a:r>
            <a:r>
              <a:rPr spc="-5" dirty="0">
                <a:latin typeface="Calibri"/>
                <a:cs typeface="Calibri"/>
              </a:rPr>
              <a:t>seperti ditunjukkan pada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Gambar.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Hitunglah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kuat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momen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rencana</a:t>
            </a:r>
            <a:r>
              <a:rPr spc="-5" dirty="0">
                <a:latin typeface="Calibri"/>
                <a:cs typeface="Calibri"/>
              </a:rPr>
              <a:t> dari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balok</a:t>
            </a:r>
            <a:r>
              <a:rPr spc="10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tersebut</a:t>
            </a:r>
            <a:r>
              <a:rPr spc="13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jika</a:t>
            </a:r>
            <a:r>
              <a:rPr spc="1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diketahui</a:t>
            </a:r>
            <a:r>
              <a:rPr spc="1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mutu</a:t>
            </a:r>
            <a:r>
              <a:rPr spc="10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beton</a:t>
            </a:r>
            <a:r>
              <a:rPr spc="114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47413" y="4923535"/>
            <a:ext cx="17602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678305" algn="l"/>
              </a:tabLst>
            </a:pPr>
            <a:r>
              <a:rPr sz="1200" i="1" dirty="0">
                <a:latin typeface="Calibri"/>
                <a:cs typeface="Calibri"/>
              </a:rPr>
              <a:t>c	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89073" y="4790947"/>
            <a:ext cx="46456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2403475" algn="l"/>
                <a:tab pos="3865245" algn="l"/>
                <a:tab pos="4074160" algn="l"/>
              </a:tabLst>
            </a:pPr>
            <a:r>
              <a:rPr spc="-5" dirty="0">
                <a:latin typeface="Calibri"/>
                <a:cs typeface="Calibri"/>
              </a:rPr>
              <a:t>tulangan</a:t>
            </a:r>
            <a:r>
              <a:rPr spc="14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baja</a:t>
            </a:r>
            <a:r>
              <a:rPr spc="14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adalah</a:t>
            </a:r>
            <a:r>
              <a:rPr spc="14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f</a:t>
            </a:r>
            <a:r>
              <a:rPr i="1" spc="150" dirty="0">
                <a:latin typeface="Calibri"/>
                <a:cs typeface="Calibri"/>
              </a:rPr>
              <a:t> </a:t>
            </a:r>
            <a:r>
              <a:rPr i="1" baseline="25462" dirty="0">
                <a:latin typeface="Calibri"/>
                <a:cs typeface="Calibri"/>
              </a:rPr>
              <a:t>/	</a:t>
            </a:r>
            <a:r>
              <a:rPr dirty="0">
                <a:latin typeface="Calibri"/>
                <a:cs typeface="Calibri"/>
              </a:rPr>
              <a:t>=</a:t>
            </a:r>
            <a:r>
              <a:rPr spc="13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25</a:t>
            </a:r>
            <a:r>
              <a:rPr spc="15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MPa</a:t>
            </a:r>
            <a:r>
              <a:rPr spc="13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	</a:t>
            </a:r>
            <a:r>
              <a:rPr i="1" dirty="0">
                <a:latin typeface="Calibri"/>
                <a:cs typeface="Calibri"/>
              </a:rPr>
              <a:t>f	</a:t>
            </a:r>
            <a:r>
              <a:rPr dirty="0">
                <a:latin typeface="Calibri"/>
                <a:cs typeface="Calibri"/>
              </a:rPr>
              <a:t>=</a:t>
            </a:r>
            <a:r>
              <a:rPr spc="8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400</a:t>
            </a:r>
            <a:endParaRPr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14473" y="5065267"/>
            <a:ext cx="4432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M</a:t>
            </a:r>
            <a:r>
              <a:rPr spc="-45" dirty="0">
                <a:latin typeface="Calibri"/>
                <a:cs typeface="Calibri"/>
              </a:rPr>
              <a:t>P</a:t>
            </a:r>
            <a:r>
              <a:rPr dirty="0">
                <a:latin typeface="Calibri"/>
                <a:cs typeface="Calibri"/>
              </a:rPr>
              <a:t>a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04190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88951" y="1594716"/>
            <a:ext cx="4545330" cy="23275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tabLst>
                <a:tab pos="339090" algn="l"/>
              </a:tabLst>
            </a:pPr>
            <a:r>
              <a:rPr sz="1400" spc="10" dirty="0">
                <a:latin typeface="Times New Roman"/>
                <a:cs typeface="Times New Roman"/>
              </a:rPr>
              <a:t>1.	Periksa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apakah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tulangan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tekan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sudah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luluh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ataukah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belum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42562" y="2010443"/>
            <a:ext cx="2281555" cy="24557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  <a:tabLst>
                <a:tab pos="1995805" algn="l"/>
              </a:tabLst>
            </a:pPr>
            <a:r>
              <a:rPr sz="1400" i="1" spc="30" dirty="0">
                <a:latin typeface="Times New Roman"/>
                <a:cs typeface="Times New Roman"/>
              </a:rPr>
              <a:t>A</a:t>
            </a:r>
            <a:r>
              <a:rPr sz="1350" i="1" spc="7" baseline="-9259" dirty="0">
                <a:latin typeface="Times New Roman"/>
                <a:cs typeface="Times New Roman"/>
              </a:rPr>
              <a:t>s</a:t>
            </a:r>
            <a:r>
              <a:rPr sz="1350" i="1" baseline="-9259" dirty="0">
                <a:latin typeface="Times New Roman"/>
                <a:cs typeface="Times New Roman"/>
              </a:rPr>
              <a:t> </a:t>
            </a:r>
            <a:r>
              <a:rPr sz="1350" i="1" spc="-142" baseline="-9259" dirty="0">
                <a:latin typeface="Times New Roman"/>
                <a:cs typeface="Times New Roman"/>
              </a:rPr>
              <a:t> </a:t>
            </a:r>
            <a:r>
              <a:rPr sz="1400" spc="20" dirty="0">
                <a:latin typeface="Times New Roman"/>
                <a:cs typeface="Times New Roman"/>
              </a:rPr>
              <a:t>=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15" dirty="0">
                <a:latin typeface="Times New Roman"/>
                <a:cs typeface="Times New Roman"/>
              </a:rPr>
              <a:t>6(6</a:t>
            </a:r>
            <a:r>
              <a:rPr sz="1400" spc="10" dirty="0">
                <a:latin typeface="Times New Roman"/>
                <a:cs typeface="Times New Roman"/>
              </a:rPr>
              <a:t>6</a:t>
            </a:r>
            <a:r>
              <a:rPr sz="1400" spc="-20" dirty="0">
                <a:latin typeface="Times New Roman"/>
                <a:cs typeface="Times New Roman"/>
              </a:rPr>
              <a:t>0</a:t>
            </a:r>
            <a:r>
              <a:rPr sz="1400" spc="10" dirty="0">
                <a:latin typeface="Times New Roman"/>
                <a:cs typeface="Times New Roman"/>
              </a:rPr>
              <a:t>)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20" dirty="0">
                <a:latin typeface="Times New Roman"/>
                <a:cs typeface="Times New Roman"/>
              </a:rPr>
              <a:t>=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3</a:t>
            </a:r>
            <a:r>
              <a:rPr sz="1400" spc="20" dirty="0">
                <a:latin typeface="Times New Roman"/>
                <a:cs typeface="Times New Roman"/>
              </a:rPr>
              <a:t>.9</a:t>
            </a:r>
            <a:r>
              <a:rPr sz="1400" spc="-20" dirty="0">
                <a:latin typeface="Times New Roman"/>
                <a:cs typeface="Times New Roman"/>
              </a:rPr>
              <a:t>6</a:t>
            </a:r>
            <a:r>
              <a:rPr sz="1400" spc="20" dirty="0">
                <a:latin typeface="Times New Roman"/>
                <a:cs typeface="Times New Roman"/>
              </a:rPr>
              <a:t>0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35" dirty="0">
                <a:latin typeface="Times New Roman"/>
                <a:cs typeface="Times New Roman"/>
              </a:rPr>
              <a:t>m</a:t>
            </a:r>
            <a:r>
              <a:rPr sz="1400" spc="20" dirty="0">
                <a:latin typeface="Times New Roman"/>
                <a:cs typeface="Times New Roman"/>
              </a:rPr>
              <a:t>m</a:t>
            </a:r>
            <a:r>
              <a:rPr sz="1350" spc="15" baseline="30864" dirty="0">
                <a:latin typeface="Times New Roman"/>
                <a:cs typeface="Times New Roman"/>
              </a:rPr>
              <a:t>2</a:t>
            </a:r>
            <a:r>
              <a:rPr sz="1350" baseline="30864" dirty="0">
                <a:latin typeface="Times New Roman"/>
                <a:cs typeface="Times New Roman"/>
              </a:rPr>
              <a:t>	</a:t>
            </a:r>
            <a:r>
              <a:rPr sz="1500" i="1" spc="-35" dirty="0">
                <a:latin typeface="Symbol"/>
                <a:cs typeface="Symbol"/>
              </a:rPr>
              <a:t></a:t>
            </a:r>
            <a:r>
              <a:rPr sz="1500" spc="-40" dirty="0">
                <a:latin typeface="Times New Roman"/>
                <a:cs typeface="Times New Roman"/>
              </a:rPr>
              <a:t> </a:t>
            </a:r>
            <a:r>
              <a:rPr sz="1400" spc="20" dirty="0">
                <a:latin typeface="Times New Roman"/>
                <a:cs typeface="Times New Roman"/>
              </a:rPr>
              <a:t>=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367674" y="2186419"/>
            <a:ext cx="226060" cy="0"/>
          </a:xfrm>
          <a:custGeom>
            <a:avLst/>
            <a:gdLst/>
            <a:ahLst/>
            <a:cxnLst/>
            <a:rect l="l" t="t" r="r" b="b"/>
            <a:pathLst>
              <a:path w="226060">
                <a:moveTo>
                  <a:pt x="0" y="0"/>
                </a:moveTo>
                <a:lnTo>
                  <a:pt x="225626" y="0"/>
                </a:lnTo>
              </a:path>
            </a:pathLst>
          </a:custGeom>
          <a:ln w="84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98766" y="2186419"/>
            <a:ext cx="718185" cy="0"/>
          </a:xfrm>
          <a:custGeom>
            <a:avLst/>
            <a:gdLst/>
            <a:ahLst/>
            <a:cxnLst/>
            <a:rect l="l" t="t" r="r" b="b"/>
            <a:pathLst>
              <a:path w="718185">
                <a:moveTo>
                  <a:pt x="0" y="0"/>
                </a:moveTo>
                <a:lnTo>
                  <a:pt x="717617" y="0"/>
                </a:lnTo>
              </a:path>
            </a:pathLst>
          </a:custGeom>
          <a:ln w="84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634919" y="2045953"/>
            <a:ext cx="127635" cy="2192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350" spc="60" dirty="0">
                <a:latin typeface="Symbol"/>
                <a:cs typeface="Symbol"/>
              </a:rPr>
              <a:t>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66365" y="2179023"/>
            <a:ext cx="1153160" cy="2192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441959" algn="l"/>
              </a:tabLst>
            </a:pPr>
            <a:r>
              <a:rPr sz="1350" i="1" spc="35" dirty="0">
                <a:latin typeface="Times New Roman"/>
                <a:cs typeface="Times New Roman"/>
              </a:rPr>
              <a:t>b</a:t>
            </a:r>
            <a:r>
              <a:rPr sz="1350" i="1" spc="55" dirty="0">
                <a:latin typeface="Times New Roman"/>
                <a:cs typeface="Times New Roman"/>
              </a:rPr>
              <a:t>d</a:t>
            </a:r>
            <a:r>
              <a:rPr sz="1350" i="1" dirty="0">
                <a:latin typeface="Times New Roman"/>
                <a:cs typeface="Times New Roman"/>
              </a:rPr>
              <a:t>	</a:t>
            </a:r>
            <a:r>
              <a:rPr sz="1350" spc="35" dirty="0">
                <a:latin typeface="Times New Roman"/>
                <a:cs typeface="Times New Roman"/>
              </a:rPr>
              <a:t>30</a:t>
            </a:r>
            <a:r>
              <a:rPr sz="1350" spc="55" dirty="0">
                <a:latin typeface="Times New Roman"/>
                <a:cs typeface="Times New Roman"/>
              </a:rPr>
              <a:t>0</a:t>
            </a:r>
            <a:r>
              <a:rPr sz="1350" spc="-175" dirty="0">
                <a:latin typeface="Times New Roman"/>
                <a:cs typeface="Times New Roman"/>
              </a:rPr>
              <a:t> </a:t>
            </a:r>
            <a:r>
              <a:rPr sz="1350" spc="60" dirty="0">
                <a:latin typeface="Symbol"/>
                <a:cs typeface="Symbol"/>
              </a:rPr>
              <a:t></a:t>
            </a:r>
            <a:r>
              <a:rPr sz="1350" spc="-135" dirty="0">
                <a:latin typeface="Times New Roman"/>
                <a:cs typeface="Times New Roman"/>
              </a:rPr>
              <a:t> </a:t>
            </a:r>
            <a:r>
              <a:rPr sz="1350" spc="35" dirty="0">
                <a:latin typeface="Times New Roman"/>
                <a:cs typeface="Times New Roman"/>
              </a:rPr>
              <a:t>600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46665" y="1938136"/>
            <a:ext cx="1054100" cy="2192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>
              <a:spcBef>
                <a:spcPts val="90"/>
              </a:spcBef>
              <a:tabLst>
                <a:tab pos="605155" algn="l"/>
              </a:tabLst>
            </a:pPr>
            <a:r>
              <a:rPr sz="2025" i="1" spc="30" baseline="2057" dirty="0">
                <a:latin typeface="Times New Roman"/>
                <a:cs typeface="Times New Roman"/>
              </a:rPr>
              <a:t>A</a:t>
            </a:r>
            <a:r>
              <a:rPr sz="1425" i="1" spc="30" baseline="-17543" dirty="0">
                <a:latin typeface="Times New Roman"/>
                <a:cs typeface="Times New Roman"/>
              </a:rPr>
              <a:t>s	</a:t>
            </a:r>
            <a:r>
              <a:rPr sz="1350" spc="35" dirty="0">
                <a:latin typeface="Times New Roman"/>
                <a:cs typeface="Times New Roman"/>
              </a:rPr>
              <a:t>3.960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40380" y="2020367"/>
            <a:ext cx="586740" cy="23275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400" spc="20" dirty="0">
                <a:latin typeface="Times New Roman"/>
                <a:cs typeface="Times New Roman"/>
              </a:rPr>
              <a:t>=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0,022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42562" y="2676417"/>
            <a:ext cx="1932305" cy="23275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</a:pPr>
            <a:r>
              <a:rPr sz="1400" i="1" spc="20" dirty="0">
                <a:latin typeface="Times New Roman"/>
                <a:cs typeface="Times New Roman"/>
              </a:rPr>
              <a:t>A</a:t>
            </a:r>
            <a:r>
              <a:rPr sz="1350" i="1" spc="30" baseline="-9259" dirty="0">
                <a:latin typeface="Times New Roman"/>
                <a:cs typeface="Times New Roman"/>
              </a:rPr>
              <a:t>s</a:t>
            </a:r>
            <a:r>
              <a:rPr sz="1350" i="1" spc="30" baseline="30864" dirty="0">
                <a:latin typeface="Times New Roman"/>
                <a:cs typeface="Times New Roman"/>
              </a:rPr>
              <a:t>/</a:t>
            </a:r>
            <a:r>
              <a:rPr sz="1350" i="1" spc="127" baseline="30864" dirty="0">
                <a:latin typeface="Times New Roman"/>
                <a:cs typeface="Times New Roman"/>
              </a:rPr>
              <a:t> </a:t>
            </a:r>
            <a:r>
              <a:rPr sz="1400" spc="20" dirty="0">
                <a:latin typeface="Times New Roman"/>
                <a:cs typeface="Times New Roman"/>
              </a:rPr>
              <a:t>=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3(380)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20" dirty="0">
                <a:latin typeface="Times New Roman"/>
                <a:cs typeface="Times New Roman"/>
              </a:rPr>
              <a:t>=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1.140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15" dirty="0">
                <a:latin typeface="Times New Roman"/>
                <a:cs typeface="Times New Roman"/>
              </a:rPr>
              <a:t>mm</a:t>
            </a:r>
            <a:r>
              <a:rPr sz="1350" spc="22" baseline="30864" dirty="0">
                <a:latin typeface="Times New Roman"/>
                <a:cs typeface="Times New Roman"/>
              </a:rPr>
              <a:t>2</a:t>
            </a:r>
            <a:endParaRPr sz="1350" baseline="30864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097566" y="2820382"/>
            <a:ext cx="283845" cy="0"/>
          </a:xfrm>
          <a:custGeom>
            <a:avLst/>
            <a:gdLst/>
            <a:ahLst/>
            <a:cxnLst/>
            <a:rect l="l" t="t" r="r" b="b"/>
            <a:pathLst>
              <a:path w="283845">
                <a:moveTo>
                  <a:pt x="0" y="0"/>
                </a:moveTo>
                <a:lnTo>
                  <a:pt x="283681" y="0"/>
                </a:lnTo>
              </a:path>
            </a:pathLst>
          </a:custGeom>
          <a:ln w="92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589135" y="2820382"/>
            <a:ext cx="714375" cy="0"/>
          </a:xfrm>
          <a:custGeom>
            <a:avLst/>
            <a:gdLst/>
            <a:ahLst/>
            <a:cxnLst/>
            <a:rect l="l" t="t" r="r" b="b"/>
            <a:pathLst>
              <a:path w="714375">
                <a:moveTo>
                  <a:pt x="0" y="0"/>
                </a:moveTo>
                <a:lnTo>
                  <a:pt x="714169" y="0"/>
                </a:lnTo>
              </a:path>
            </a:pathLst>
          </a:custGeom>
          <a:ln w="92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640772" y="2666493"/>
            <a:ext cx="935990" cy="24557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50800">
              <a:spcBef>
                <a:spcPts val="114"/>
              </a:spcBef>
              <a:tabLst>
                <a:tab pos="796290" algn="l"/>
              </a:tabLst>
            </a:pPr>
            <a:r>
              <a:rPr sz="1500" i="1" spc="-35" dirty="0">
                <a:latin typeface="Symbol"/>
                <a:cs typeface="Symbol"/>
              </a:rPr>
              <a:t></a:t>
            </a:r>
            <a:r>
              <a:rPr sz="1500" i="1" spc="-40" dirty="0">
                <a:latin typeface="Times New Roman"/>
                <a:cs typeface="Times New Roman"/>
              </a:rPr>
              <a:t> </a:t>
            </a:r>
            <a:r>
              <a:rPr sz="1350" spc="7" baseline="30864" dirty="0">
                <a:latin typeface="Symbol"/>
                <a:cs typeface="Symbol"/>
              </a:rPr>
              <a:t></a:t>
            </a:r>
            <a:r>
              <a:rPr sz="1350" spc="195" baseline="30864" dirty="0">
                <a:latin typeface="Times New Roman"/>
                <a:cs typeface="Times New Roman"/>
              </a:rPr>
              <a:t> </a:t>
            </a:r>
            <a:r>
              <a:rPr sz="1400" spc="20" dirty="0">
                <a:latin typeface="Times New Roman"/>
                <a:cs typeface="Times New Roman"/>
              </a:rPr>
              <a:t>=	</a:t>
            </a:r>
            <a:r>
              <a:rPr sz="2175" spc="-7" baseline="1915" dirty="0">
                <a:latin typeface="Symbol"/>
                <a:cs typeface="Symbol"/>
              </a:rPr>
              <a:t></a:t>
            </a:r>
            <a:endParaRPr sz="2175" baseline="1915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26877" y="2813964"/>
            <a:ext cx="1179195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471170" algn="l"/>
              </a:tabLst>
            </a:pPr>
            <a:r>
              <a:rPr sz="1450" i="1" spc="-20" dirty="0">
                <a:latin typeface="Times New Roman"/>
                <a:cs typeface="Times New Roman"/>
              </a:rPr>
              <a:t>b</a:t>
            </a:r>
            <a:r>
              <a:rPr sz="1450" i="1" spc="-5" dirty="0">
                <a:latin typeface="Times New Roman"/>
                <a:cs typeface="Times New Roman"/>
              </a:rPr>
              <a:t>d</a:t>
            </a:r>
            <a:r>
              <a:rPr sz="1450" i="1" dirty="0">
                <a:latin typeface="Times New Roman"/>
                <a:cs typeface="Times New Roman"/>
              </a:rPr>
              <a:t>	</a:t>
            </a:r>
            <a:r>
              <a:rPr sz="1450" spc="-20" dirty="0">
                <a:latin typeface="Times New Roman"/>
                <a:cs typeface="Times New Roman"/>
              </a:rPr>
              <a:t>30</a:t>
            </a:r>
            <a:r>
              <a:rPr sz="1450" spc="-5" dirty="0">
                <a:latin typeface="Times New Roman"/>
                <a:cs typeface="Times New Roman"/>
              </a:rPr>
              <a:t>0</a:t>
            </a:r>
            <a:r>
              <a:rPr sz="1450" spc="-18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Symbol"/>
                <a:cs typeface="Symbol"/>
              </a:rPr>
              <a:t></a:t>
            </a:r>
            <a:r>
              <a:rPr sz="1450" spc="-140" dirty="0">
                <a:latin typeface="Times New Roman"/>
                <a:cs typeface="Times New Roman"/>
              </a:rPr>
              <a:t> </a:t>
            </a:r>
            <a:r>
              <a:rPr sz="1450" spc="-20" dirty="0">
                <a:latin typeface="Times New Roman"/>
                <a:cs typeface="Times New Roman"/>
              </a:rPr>
              <a:t>600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23672" y="2548946"/>
            <a:ext cx="431165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450" spc="-20" dirty="0">
                <a:latin typeface="Times New Roman"/>
                <a:cs typeface="Times New Roman"/>
              </a:rPr>
              <a:t>1</a:t>
            </a:r>
            <a:r>
              <a:rPr sz="1450" spc="-15" dirty="0">
                <a:latin typeface="Times New Roman"/>
                <a:cs typeface="Times New Roman"/>
              </a:rPr>
              <a:t>.</a:t>
            </a:r>
            <a:r>
              <a:rPr sz="1450" spc="-20" dirty="0">
                <a:latin typeface="Times New Roman"/>
                <a:cs typeface="Times New Roman"/>
              </a:rPr>
              <a:t>140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88916" y="2449740"/>
            <a:ext cx="289560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</a:pPr>
            <a:r>
              <a:rPr sz="2175" i="1" spc="-82" baseline="-26819" dirty="0">
                <a:latin typeface="Times New Roman"/>
                <a:cs typeface="Times New Roman"/>
              </a:rPr>
              <a:t>A</a:t>
            </a:r>
            <a:r>
              <a:rPr sz="1500" i="1" baseline="-61111" dirty="0">
                <a:latin typeface="Times New Roman"/>
                <a:cs typeface="Times New Roman"/>
              </a:rPr>
              <a:t>s</a:t>
            </a:r>
            <a:r>
              <a:rPr sz="1500" i="1" spc="-127" baseline="-6111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/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327589" y="2676417"/>
            <a:ext cx="765810" cy="23275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400" spc="20" dirty="0">
                <a:latin typeface="Times New Roman"/>
                <a:cs typeface="Times New Roman"/>
              </a:rPr>
              <a:t>=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0,00633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042562" y="3145893"/>
            <a:ext cx="1593215" cy="22121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34035">
              <a:lnSpc>
                <a:spcPts val="545"/>
              </a:lnSpc>
              <a:spcBef>
                <a:spcPts val="125"/>
              </a:spcBef>
              <a:tabLst>
                <a:tab pos="1495425" algn="l"/>
              </a:tabLst>
            </a:pPr>
            <a:r>
              <a:rPr sz="900" i="1" spc="5" dirty="0">
                <a:latin typeface="Times New Roman"/>
                <a:cs typeface="Times New Roman"/>
              </a:rPr>
              <a:t>/	</a:t>
            </a:r>
            <a:r>
              <a:rPr sz="900" spc="10" dirty="0"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  <a:p>
            <a:pPr marL="38100">
              <a:lnSpc>
                <a:spcPts val="1145"/>
              </a:lnSpc>
            </a:pPr>
            <a:r>
              <a:rPr sz="1400" i="1" spc="20" dirty="0">
                <a:latin typeface="Times New Roman"/>
                <a:cs typeface="Times New Roman"/>
              </a:rPr>
              <a:t>A</a:t>
            </a:r>
            <a:r>
              <a:rPr sz="1350" i="1" spc="30" baseline="-9259" dirty="0">
                <a:latin typeface="Times New Roman"/>
                <a:cs typeface="Times New Roman"/>
              </a:rPr>
              <a:t>s</a:t>
            </a:r>
            <a:r>
              <a:rPr sz="1350" i="1" spc="172" baseline="-9259" dirty="0">
                <a:latin typeface="Times New Roman"/>
                <a:cs typeface="Times New Roman"/>
              </a:rPr>
              <a:t> </a:t>
            </a:r>
            <a:r>
              <a:rPr sz="1400" i="1" spc="20" dirty="0">
                <a:latin typeface="Times New Roman"/>
                <a:cs typeface="Times New Roman"/>
              </a:rPr>
              <a:t>–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i="1" spc="20" dirty="0">
                <a:latin typeface="Times New Roman"/>
                <a:cs typeface="Times New Roman"/>
              </a:rPr>
              <a:t>A</a:t>
            </a:r>
            <a:r>
              <a:rPr sz="1350" i="1" spc="30" baseline="-9259" dirty="0">
                <a:latin typeface="Times New Roman"/>
                <a:cs typeface="Times New Roman"/>
              </a:rPr>
              <a:t>s</a:t>
            </a:r>
            <a:r>
              <a:rPr sz="1350" i="1" spc="165" baseline="-9259" dirty="0">
                <a:latin typeface="Times New Roman"/>
                <a:cs typeface="Times New Roman"/>
              </a:rPr>
              <a:t> </a:t>
            </a:r>
            <a:r>
              <a:rPr sz="1400" spc="20" dirty="0">
                <a:latin typeface="Times New Roman"/>
                <a:cs typeface="Times New Roman"/>
              </a:rPr>
              <a:t>=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2.820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15" dirty="0">
                <a:latin typeface="Times New Roman"/>
                <a:cs typeface="Times New Roman"/>
              </a:rPr>
              <a:t>mm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53472" y="3135969"/>
            <a:ext cx="1329690" cy="24557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1500" i="1" spc="-35" dirty="0">
                <a:latin typeface="Symbol"/>
                <a:cs typeface="Symbol"/>
              </a:rPr>
              <a:t></a:t>
            </a:r>
            <a:r>
              <a:rPr sz="1500" i="1" spc="-50" dirty="0">
                <a:latin typeface="Times New Roman"/>
                <a:cs typeface="Times New Roman"/>
              </a:rPr>
              <a:t> </a:t>
            </a:r>
            <a:r>
              <a:rPr sz="1500" i="1" spc="-35" dirty="0">
                <a:latin typeface="Symbol"/>
                <a:cs typeface="Symbol"/>
              </a:rPr>
              <a:t></a:t>
            </a:r>
            <a:r>
              <a:rPr sz="1500" i="1" spc="-15" dirty="0">
                <a:latin typeface="Times New Roman"/>
                <a:cs typeface="Times New Roman"/>
              </a:rPr>
              <a:t> </a:t>
            </a:r>
            <a:r>
              <a:rPr sz="1500" i="1" spc="-35" dirty="0">
                <a:latin typeface="Symbol"/>
                <a:cs typeface="Symbol"/>
              </a:rPr>
              <a:t></a:t>
            </a:r>
            <a:r>
              <a:rPr sz="1500" i="1" spc="-45" dirty="0">
                <a:latin typeface="Times New Roman"/>
                <a:cs typeface="Times New Roman"/>
              </a:rPr>
              <a:t> </a:t>
            </a:r>
            <a:r>
              <a:rPr sz="1350" spc="7" baseline="30864" dirty="0">
                <a:latin typeface="Symbol"/>
                <a:cs typeface="Symbol"/>
              </a:rPr>
              <a:t></a:t>
            </a:r>
            <a:r>
              <a:rPr sz="1350" spc="179" baseline="30864" dirty="0">
                <a:latin typeface="Times New Roman"/>
                <a:cs typeface="Times New Roman"/>
              </a:rPr>
              <a:t> </a:t>
            </a:r>
            <a:r>
              <a:rPr sz="1400" spc="20" dirty="0">
                <a:latin typeface="Times New Roman"/>
                <a:cs typeface="Times New Roman"/>
              </a:rPr>
              <a:t>=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0,01567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907540" y="3898666"/>
            <a:ext cx="5068570" cy="23788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450" dirty="0">
                <a:latin typeface="Times New Roman"/>
                <a:cs typeface="Times New Roman"/>
              </a:rPr>
              <a:t>Agar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tulangan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tekan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sudah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luluh,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maka </a:t>
            </a:r>
            <a:r>
              <a:rPr sz="1450" spc="10" dirty="0">
                <a:latin typeface="Times New Roman"/>
                <a:cs typeface="Times New Roman"/>
              </a:rPr>
              <a:t>harus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dipenuhi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persyaratan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: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464170" y="4540117"/>
            <a:ext cx="90170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815975" algn="l"/>
              </a:tabLst>
            </a:pPr>
            <a:r>
              <a:rPr sz="1500" spc="-10" dirty="0">
                <a:latin typeface="Symbol"/>
                <a:cs typeface="Symbol"/>
              </a:rPr>
              <a:t></a:t>
            </a:r>
            <a:r>
              <a:rPr sz="1500" spc="-10" dirty="0">
                <a:latin typeface="Times New Roman"/>
                <a:cs typeface="Times New Roman"/>
              </a:rPr>
              <a:t>	</a:t>
            </a:r>
            <a:r>
              <a:rPr sz="1500" spc="-1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52823" y="4526359"/>
            <a:ext cx="440055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354330" algn="l"/>
              </a:tabLst>
            </a:pPr>
            <a:r>
              <a:rPr sz="1500" spc="-10" dirty="0">
                <a:latin typeface="Symbol"/>
                <a:cs typeface="Symbol"/>
              </a:rPr>
              <a:t></a:t>
            </a:r>
            <a:r>
              <a:rPr sz="1500" spc="-10" dirty="0">
                <a:latin typeface="Times New Roman"/>
                <a:cs typeface="Times New Roman"/>
              </a:rPr>
              <a:t>	</a:t>
            </a:r>
            <a:r>
              <a:rPr sz="1500" spc="-1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83160" y="4650168"/>
            <a:ext cx="57912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424180" algn="l"/>
              </a:tabLst>
            </a:pPr>
            <a:r>
              <a:rPr sz="2250" spc="-52" baseline="-3703" dirty="0">
                <a:latin typeface="Symbol"/>
                <a:cs typeface="Symbol"/>
              </a:rPr>
              <a:t></a:t>
            </a:r>
            <a:r>
              <a:rPr sz="1500" spc="-10" dirty="0">
                <a:latin typeface="Symbol"/>
                <a:cs typeface="Symbol"/>
              </a:rPr>
              <a:t>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35" dirty="0">
                <a:latin typeface="Symbol"/>
                <a:cs typeface="Symbol"/>
              </a:rPr>
              <a:t></a:t>
            </a:r>
            <a:r>
              <a:rPr sz="2250" spc="-15" baseline="-3703" dirty="0">
                <a:latin typeface="Symbol"/>
                <a:cs typeface="Symbol"/>
              </a:rPr>
              <a:t></a:t>
            </a:r>
            <a:endParaRPr sz="2250" baseline="-3703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549486" y="4540117"/>
            <a:ext cx="531495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445770" algn="l"/>
              </a:tabLst>
            </a:pPr>
            <a:r>
              <a:rPr sz="1500" spc="-10" dirty="0">
                <a:latin typeface="Symbol"/>
                <a:cs typeface="Symbol"/>
              </a:rPr>
              <a:t></a:t>
            </a:r>
            <a:r>
              <a:rPr sz="1500" spc="-10" dirty="0">
                <a:latin typeface="Times New Roman"/>
                <a:cs typeface="Times New Roman"/>
              </a:rPr>
              <a:t>	</a:t>
            </a:r>
            <a:r>
              <a:rPr sz="1500" spc="-1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549485" y="4663926"/>
            <a:ext cx="181610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1730375" algn="l"/>
              </a:tabLst>
            </a:pPr>
            <a:r>
              <a:rPr sz="1500" spc="-10" dirty="0">
                <a:latin typeface="Symbol"/>
                <a:cs typeface="Symbol"/>
              </a:rPr>
              <a:t></a:t>
            </a:r>
            <a:r>
              <a:rPr sz="1500" spc="-10" dirty="0">
                <a:latin typeface="Times New Roman"/>
                <a:cs typeface="Times New Roman"/>
              </a:rPr>
              <a:t>	</a:t>
            </a:r>
            <a:r>
              <a:rPr sz="1500" spc="-10" dirty="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145275" y="4688336"/>
            <a:ext cx="84455" cy="17632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050" i="1" spc="-10" dirty="0">
                <a:latin typeface="Times New Roman"/>
                <a:cs typeface="Times New Roman"/>
              </a:rPr>
              <a:t>y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818355" y="4688336"/>
            <a:ext cx="84455" cy="17632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050" i="1" spc="-10" dirty="0">
                <a:latin typeface="Times New Roman"/>
                <a:cs typeface="Times New Roman"/>
              </a:rPr>
              <a:t>y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736619" y="4581844"/>
            <a:ext cx="78105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500" i="1" spc="-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206909" y="4581844"/>
            <a:ext cx="934719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377825" algn="l"/>
              </a:tabLst>
            </a:pPr>
            <a:r>
              <a:rPr sz="1500" i="1" spc="-10" dirty="0">
                <a:latin typeface="Times New Roman"/>
                <a:cs typeface="Times New Roman"/>
              </a:rPr>
              <a:t>d	</a:t>
            </a:r>
            <a:r>
              <a:rPr sz="1500" spc="-25" dirty="0">
                <a:latin typeface="Times New Roman"/>
                <a:cs typeface="Times New Roman"/>
              </a:rPr>
              <a:t>60</a:t>
            </a:r>
            <a:r>
              <a:rPr sz="1500" spc="-10" dirty="0">
                <a:latin typeface="Times New Roman"/>
                <a:cs typeface="Times New Roman"/>
              </a:rPr>
              <a:t>0</a:t>
            </a:r>
            <a:r>
              <a:rPr sz="1500" spc="-9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Symbol"/>
                <a:cs typeface="Symbol"/>
              </a:rPr>
              <a:t></a:t>
            </a:r>
            <a:r>
              <a:rPr sz="1500" dirty="0">
                <a:latin typeface="Times New Roman"/>
                <a:cs typeface="Times New Roman"/>
              </a:rPr>
              <a:t> </a:t>
            </a:r>
            <a:r>
              <a:rPr sz="1500" spc="-180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764751" y="4308082"/>
            <a:ext cx="302895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500" spc="-25" dirty="0">
                <a:latin typeface="Times New Roman"/>
                <a:cs typeface="Times New Roman"/>
              </a:rPr>
              <a:t>600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511385" y="4262700"/>
            <a:ext cx="187960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spcBef>
                <a:spcPts val="125"/>
              </a:spcBef>
              <a:tabLst>
                <a:tab pos="1768475" algn="l"/>
              </a:tabLst>
            </a:pPr>
            <a:r>
              <a:rPr sz="1500" spc="-10" dirty="0">
                <a:latin typeface="Symbol"/>
                <a:cs typeface="Symbol"/>
              </a:rPr>
              <a:t></a:t>
            </a:r>
            <a:r>
              <a:rPr sz="1500" spc="200" dirty="0">
                <a:latin typeface="Times New Roman"/>
                <a:cs typeface="Times New Roman"/>
              </a:rPr>
              <a:t> </a:t>
            </a:r>
            <a:r>
              <a:rPr sz="2250" i="1" spc="-7" baseline="-12962" dirty="0">
                <a:latin typeface="Times New Roman"/>
                <a:cs typeface="Times New Roman"/>
              </a:rPr>
              <a:t>f</a:t>
            </a:r>
            <a:r>
              <a:rPr sz="2250" i="1" spc="135" baseline="-12962" dirty="0">
                <a:latin typeface="Times New Roman"/>
                <a:cs typeface="Times New Roman"/>
              </a:rPr>
              <a:t> </a:t>
            </a:r>
            <a:r>
              <a:rPr sz="1575" spc="-7" baseline="18518" dirty="0">
                <a:latin typeface="Times New Roman"/>
                <a:cs typeface="Times New Roman"/>
              </a:rPr>
              <a:t>/</a:t>
            </a:r>
            <a:r>
              <a:rPr sz="1575" spc="-157" baseline="18518" dirty="0">
                <a:latin typeface="Times New Roman"/>
                <a:cs typeface="Times New Roman"/>
              </a:rPr>
              <a:t> </a:t>
            </a:r>
            <a:r>
              <a:rPr sz="1575" i="1" spc="-15" baseline="-23809" dirty="0">
                <a:latin typeface="Times New Roman"/>
                <a:cs typeface="Times New Roman"/>
              </a:rPr>
              <a:t>c</a:t>
            </a:r>
            <a:r>
              <a:rPr sz="1575" i="1" spc="337" baseline="-23809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Symbol"/>
                <a:cs typeface="Symbol"/>
              </a:rPr>
              <a:t></a:t>
            </a:r>
            <a:r>
              <a:rPr sz="2250" spc="-30" baseline="-3703" dirty="0">
                <a:latin typeface="Symbol"/>
                <a:cs typeface="Symbol"/>
              </a:rPr>
              <a:t></a:t>
            </a:r>
            <a:r>
              <a:rPr sz="2250" spc="-104" baseline="-3703" dirty="0">
                <a:latin typeface="Times New Roman"/>
                <a:cs typeface="Times New Roman"/>
              </a:rPr>
              <a:t> </a:t>
            </a:r>
            <a:r>
              <a:rPr sz="2250" i="1" spc="-15" baseline="-12962" dirty="0">
                <a:latin typeface="Times New Roman"/>
                <a:cs typeface="Times New Roman"/>
              </a:rPr>
              <a:t>d</a:t>
            </a:r>
            <a:r>
              <a:rPr sz="2250" i="1" spc="-157" baseline="-12962" dirty="0">
                <a:latin typeface="Times New Roman"/>
                <a:cs typeface="Times New Roman"/>
              </a:rPr>
              <a:t> </a:t>
            </a:r>
            <a:r>
              <a:rPr sz="1575" spc="-7" baseline="18518" dirty="0">
                <a:latin typeface="Times New Roman"/>
                <a:cs typeface="Times New Roman"/>
              </a:rPr>
              <a:t>/</a:t>
            </a:r>
            <a:r>
              <a:rPr sz="1575" spc="382" baseline="18518" dirty="0">
                <a:latin typeface="Times New Roman"/>
                <a:cs typeface="Times New Roman"/>
              </a:rPr>
              <a:t> </a:t>
            </a:r>
            <a:r>
              <a:rPr sz="2250" spc="-30" baseline="-3703" dirty="0">
                <a:latin typeface="Symbol"/>
                <a:cs typeface="Symbol"/>
              </a:rPr>
              <a:t></a:t>
            </a:r>
            <a:r>
              <a:rPr sz="1500" spc="-20" dirty="0">
                <a:latin typeface="Symbol"/>
                <a:cs typeface="Symbol"/>
              </a:rPr>
              <a:t></a:t>
            </a:r>
            <a:r>
              <a:rPr sz="1500" spc="-20" dirty="0">
                <a:latin typeface="Times New Roman"/>
                <a:cs typeface="Times New Roman"/>
              </a:rPr>
              <a:t>	</a:t>
            </a:r>
            <a:r>
              <a:rPr sz="1500" spc="-10" dirty="0">
                <a:latin typeface="Symbol"/>
                <a:cs typeface="Symbol"/>
              </a:rPr>
              <a:t>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216879" y="4437688"/>
            <a:ext cx="3529965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1778635" algn="l"/>
                <a:tab pos="2190115" algn="l"/>
                <a:tab pos="3063240" algn="l"/>
              </a:tabLst>
            </a:pPr>
            <a:r>
              <a:rPr sz="1450" spc="-20" dirty="0">
                <a:latin typeface="Times New Roman"/>
                <a:cs typeface="Times New Roman"/>
              </a:rPr>
              <a:t>(</a:t>
            </a:r>
            <a:r>
              <a:rPr sz="1550" i="1" spc="-20" dirty="0">
                <a:latin typeface="Symbol"/>
                <a:cs typeface="Symbol"/>
              </a:rPr>
              <a:t></a:t>
            </a:r>
            <a:r>
              <a:rPr sz="1550" i="1" spc="-4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–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550" i="1" spc="-45" dirty="0">
                <a:latin typeface="Symbol"/>
                <a:cs typeface="Symbol"/>
              </a:rPr>
              <a:t></a:t>
            </a:r>
            <a:r>
              <a:rPr sz="1550" i="1" spc="-40" dirty="0">
                <a:latin typeface="Times New Roman"/>
                <a:cs typeface="Times New Roman"/>
              </a:rPr>
              <a:t> </a:t>
            </a:r>
            <a:r>
              <a:rPr sz="1425" spc="15" baseline="29239" dirty="0">
                <a:latin typeface="Times New Roman"/>
                <a:cs typeface="Times New Roman"/>
              </a:rPr>
              <a:t>/</a:t>
            </a:r>
            <a:r>
              <a:rPr sz="1450" spc="10" dirty="0">
                <a:latin typeface="Times New Roman"/>
                <a:cs typeface="Times New Roman"/>
              </a:rPr>
              <a:t>)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&gt;</a:t>
            </a:r>
            <a:r>
              <a:rPr sz="145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0,85</a:t>
            </a:r>
            <a:r>
              <a:rPr sz="1550" i="1" spc="-10" dirty="0">
                <a:latin typeface="Symbol"/>
                <a:cs typeface="Symbol"/>
              </a:rPr>
              <a:t></a:t>
            </a:r>
            <a:r>
              <a:rPr sz="1425" spc="-15" baseline="-8771" dirty="0">
                <a:latin typeface="Times New Roman"/>
                <a:cs typeface="Times New Roman"/>
              </a:rPr>
              <a:t>1</a:t>
            </a:r>
            <a:r>
              <a:rPr sz="1425" spc="-22" baseline="-8771" dirty="0">
                <a:latin typeface="Times New Roman"/>
                <a:cs typeface="Times New Roman"/>
              </a:rPr>
              <a:t> </a:t>
            </a:r>
            <a:r>
              <a:rPr sz="2250" spc="-15" baseline="14814" dirty="0">
                <a:latin typeface="Symbol"/>
                <a:cs typeface="Symbol"/>
              </a:rPr>
              <a:t></a:t>
            </a:r>
            <a:r>
              <a:rPr sz="2250" u="sng" spc="-15" baseline="1481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250" spc="-30" baseline="14814" dirty="0">
                <a:latin typeface="Symbol"/>
                <a:cs typeface="Symbol"/>
              </a:rPr>
              <a:t></a:t>
            </a:r>
            <a:r>
              <a:rPr sz="2250" spc="-30" baseline="11111" dirty="0">
                <a:latin typeface="Symbol"/>
                <a:cs typeface="Symbol"/>
              </a:rPr>
              <a:t></a:t>
            </a:r>
            <a:r>
              <a:rPr sz="2250" u="sng" spc="-30" baseline="1111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250" spc="-30" baseline="11111" dirty="0">
                <a:latin typeface="Symbol"/>
                <a:cs typeface="Symbol"/>
              </a:rPr>
              <a:t></a:t>
            </a:r>
            <a:r>
              <a:rPr sz="2250" spc="-30" baseline="14814" dirty="0">
                <a:latin typeface="Symbol"/>
                <a:cs typeface="Symbol"/>
              </a:rPr>
              <a:t></a:t>
            </a:r>
            <a:r>
              <a:rPr sz="2250" u="sng" spc="-30" baseline="1481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250" spc="-15" baseline="14814" dirty="0">
                <a:latin typeface="Symbol"/>
                <a:cs typeface="Symbol"/>
              </a:rPr>
              <a:t></a:t>
            </a:r>
            <a:r>
              <a:rPr sz="2250" spc="307" baseline="14814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30" dirty="0">
                <a:latin typeface="Times New Roman"/>
                <a:cs typeface="Times New Roman"/>
              </a:rPr>
              <a:t> </a:t>
            </a:r>
            <a:r>
              <a:rPr sz="1450" i="1" spc="15" dirty="0">
                <a:latin typeface="Times New Roman"/>
                <a:cs typeface="Times New Roman"/>
              </a:rPr>
              <a:t>K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549732" y="5006428"/>
            <a:ext cx="5573395" cy="23788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1450" spc="5" dirty="0">
                <a:latin typeface="Times New Roman"/>
                <a:cs typeface="Times New Roman"/>
              </a:rPr>
              <a:t>Dengan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i="1" spc="5" dirty="0">
                <a:latin typeface="Times New Roman"/>
                <a:cs typeface="Times New Roman"/>
              </a:rPr>
              <a:t>f</a:t>
            </a:r>
            <a:r>
              <a:rPr sz="1450" i="1" spc="-40" dirty="0">
                <a:latin typeface="Times New Roman"/>
                <a:cs typeface="Times New Roman"/>
              </a:rPr>
              <a:t> </a:t>
            </a:r>
            <a:r>
              <a:rPr sz="1425" i="1" spc="7" baseline="29239" dirty="0">
                <a:latin typeface="Times New Roman"/>
                <a:cs typeface="Times New Roman"/>
              </a:rPr>
              <a:t>/</a:t>
            </a:r>
            <a:r>
              <a:rPr sz="1425" i="1" spc="7" baseline="-8771" dirty="0">
                <a:latin typeface="Times New Roman"/>
                <a:cs typeface="Times New Roman"/>
              </a:rPr>
              <a:t>c</a:t>
            </a:r>
            <a:r>
              <a:rPr sz="1425" i="1" spc="172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25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MPa,</a:t>
            </a:r>
            <a:r>
              <a:rPr sz="1450" spc="360" dirty="0">
                <a:latin typeface="Times New Roman"/>
                <a:cs typeface="Times New Roman"/>
              </a:rPr>
              <a:t> </a:t>
            </a:r>
            <a:r>
              <a:rPr sz="1450" i="1" spc="5" dirty="0">
                <a:latin typeface="Times New Roman"/>
                <a:cs typeface="Times New Roman"/>
              </a:rPr>
              <a:t>f</a:t>
            </a:r>
            <a:r>
              <a:rPr sz="1425" i="1" spc="7" baseline="-8771" dirty="0">
                <a:latin typeface="Times New Roman"/>
                <a:cs typeface="Times New Roman"/>
              </a:rPr>
              <a:t>y</a:t>
            </a:r>
            <a:r>
              <a:rPr sz="1425" i="1" spc="172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400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MPa,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450" i="1" dirty="0">
                <a:latin typeface="Times New Roman"/>
                <a:cs typeface="Times New Roman"/>
              </a:rPr>
              <a:t>d</a:t>
            </a:r>
            <a:r>
              <a:rPr sz="1425" baseline="29239" dirty="0">
                <a:latin typeface="Times New Roman"/>
                <a:cs typeface="Times New Roman"/>
              </a:rPr>
              <a:t>/</a:t>
            </a:r>
            <a:r>
              <a:rPr sz="1425" spc="142" baseline="29239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50</a:t>
            </a:r>
            <a:r>
              <a:rPr sz="1450" spc="-50" dirty="0">
                <a:latin typeface="Times New Roman"/>
                <a:cs typeface="Times New Roman"/>
              </a:rPr>
              <a:t> </a:t>
            </a:r>
            <a:r>
              <a:rPr sz="1450" spc="20" dirty="0">
                <a:latin typeface="Times New Roman"/>
                <a:cs typeface="Times New Roman"/>
              </a:rPr>
              <a:t>mm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dan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i="1" spc="10" dirty="0">
                <a:latin typeface="Times New Roman"/>
                <a:cs typeface="Times New Roman"/>
              </a:rPr>
              <a:t>d</a:t>
            </a:r>
            <a:r>
              <a:rPr sz="1450" i="1" spc="-5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600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mm,</a:t>
            </a:r>
            <a:r>
              <a:rPr sz="145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maka</a:t>
            </a:r>
            <a:r>
              <a:rPr sz="145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: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474588" y="5650722"/>
            <a:ext cx="302895" cy="0"/>
          </a:xfrm>
          <a:custGeom>
            <a:avLst/>
            <a:gdLst/>
            <a:ahLst/>
            <a:cxnLst/>
            <a:rect l="l" t="t" r="r" b="b"/>
            <a:pathLst>
              <a:path w="302895">
                <a:moveTo>
                  <a:pt x="0" y="0"/>
                </a:moveTo>
                <a:lnTo>
                  <a:pt x="302792" y="0"/>
                </a:lnTo>
              </a:path>
            </a:pathLst>
          </a:custGeom>
          <a:ln w="94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965113" y="5650722"/>
            <a:ext cx="299720" cy="0"/>
          </a:xfrm>
          <a:custGeom>
            <a:avLst/>
            <a:gdLst/>
            <a:ahLst/>
            <a:cxnLst/>
            <a:rect l="l" t="t" r="r" b="b"/>
            <a:pathLst>
              <a:path w="299720">
                <a:moveTo>
                  <a:pt x="0" y="0"/>
                </a:moveTo>
                <a:lnTo>
                  <a:pt x="299682" y="0"/>
                </a:lnTo>
              </a:path>
            </a:pathLst>
          </a:custGeom>
          <a:ln w="94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452529" y="5650722"/>
            <a:ext cx="741045" cy="0"/>
          </a:xfrm>
          <a:custGeom>
            <a:avLst/>
            <a:gdLst/>
            <a:ahLst/>
            <a:cxnLst/>
            <a:rect l="l" t="t" r="r" b="b"/>
            <a:pathLst>
              <a:path w="741045">
                <a:moveTo>
                  <a:pt x="0" y="0"/>
                </a:moveTo>
                <a:lnTo>
                  <a:pt x="740794" y="0"/>
                </a:lnTo>
              </a:path>
            </a:pathLst>
          </a:custGeom>
          <a:ln w="94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4341057" y="5644859"/>
            <a:ext cx="1986280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2250" spc="-15" baseline="-7407" dirty="0">
                <a:latin typeface="Symbol"/>
                <a:cs typeface="Symbol"/>
              </a:rPr>
              <a:t></a:t>
            </a:r>
            <a:r>
              <a:rPr sz="2250" spc="-112" baseline="-7407" dirty="0">
                <a:latin typeface="Times New Roman"/>
                <a:cs typeface="Times New Roman"/>
              </a:rPr>
              <a:t> </a:t>
            </a:r>
            <a:r>
              <a:rPr sz="1500" spc="-30" dirty="0">
                <a:latin typeface="Times New Roman"/>
                <a:cs typeface="Times New Roman"/>
              </a:rPr>
              <a:t>40</a:t>
            </a:r>
            <a:r>
              <a:rPr sz="1500" spc="-10" dirty="0">
                <a:latin typeface="Times New Roman"/>
                <a:cs typeface="Times New Roman"/>
              </a:rPr>
              <a:t>0</a:t>
            </a:r>
            <a:r>
              <a:rPr sz="1500" spc="-130" dirty="0">
                <a:latin typeface="Times New Roman"/>
                <a:cs typeface="Times New Roman"/>
              </a:rPr>
              <a:t> </a:t>
            </a:r>
            <a:r>
              <a:rPr sz="2250" spc="-60" baseline="-7407" dirty="0">
                <a:latin typeface="Symbol"/>
                <a:cs typeface="Symbol"/>
              </a:rPr>
              <a:t></a:t>
            </a:r>
            <a:r>
              <a:rPr sz="2250" spc="-15" baseline="-7407" dirty="0">
                <a:latin typeface="Symbol"/>
                <a:cs typeface="Symbol"/>
              </a:rPr>
              <a:t></a:t>
            </a:r>
            <a:r>
              <a:rPr sz="2250" spc="-150" baseline="-7407" dirty="0">
                <a:latin typeface="Times New Roman"/>
                <a:cs typeface="Times New Roman"/>
              </a:rPr>
              <a:t> </a:t>
            </a:r>
            <a:r>
              <a:rPr sz="1500" spc="-30" dirty="0">
                <a:latin typeface="Times New Roman"/>
                <a:cs typeface="Times New Roman"/>
              </a:rPr>
              <a:t>60</a:t>
            </a:r>
            <a:r>
              <a:rPr sz="1500" spc="-10" dirty="0">
                <a:latin typeface="Times New Roman"/>
                <a:cs typeface="Times New Roman"/>
              </a:rPr>
              <a:t>0</a:t>
            </a:r>
            <a:r>
              <a:rPr sz="1500" spc="-130" dirty="0">
                <a:latin typeface="Times New Roman"/>
                <a:cs typeface="Times New Roman"/>
              </a:rPr>
              <a:t> </a:t>
            </a:r>
            <a:r>
              <a:rPr sz="2250" spc="-60" baseline="-7407" dirty="0">
                <a:latin typeface="Symbol"/>
                <a:cs typeface="Symbol"/>
              </a:rPr>
              <a:t></a:t>
            </a:r>
            <a:r>
              <a:rPr sz="2250" spc="-15" baseline="-7407" dirty="0">
                <a:latin typeface="Symbol"/>
                <a:cs typeface="Symbol"/>
              </a:rPr>
              <a:t></a:t>
            </a:r>
            <a:r>
              <a:rPr sz="2250" spc="-150" baseline="-7407" dirty="0">
                <a:latin typeface="Times New Roman"/>
                <a:cs typeface="Times New Roman"/>
              </a:rPr>
              <a:t> </a:t>
            </a:r>
            <a:r>
              <a:rPr sz="1500" spc="-30" dirty="0">
                <a:latin typeface="Times New Roman"/>
                <a:cs typeface="Times New Roman"/>
              </a:rPr>
              <a:t>60</a:t>
            </a:r>
            <a:r>
              <a:rPr sz="1500" spc="-10" dirty="0">
                <a:latin typeface="Times New Roman"/>
                <a:cs typeface="Times New Roman"/>
              </a:rPr>
              <a:t>0</a:t>
            </a:r>
            <a:r>
              <a:rPr sz="1500" spc="-15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Symbol"/>
                <a:cs typeface="Symbol"/>
              </a:rPr>
              <a:t></a:t>
            </a:r>
            <a:r>
              <a:rPr sz="1500" spc="-135" dirty="0">
                <a:latin typeface="Times New Roman"/>
                <a:cs typeface="Times New Roman"/>
              </a:rPr>
              <a:t> </a:t>
            </a:r>
            <a:r>
              <a:rPr sz="1500" spc="-30" dirty="0">
                <a:latin typeface="Times New Roman"/>
                <a:cs typeface="Times New Roman"/>
              </a:rPr>
              <a:t>40</a:t>
            </a:r>
            <a:r>
              <a:rPr sz="1500" spc="-10" dirty="0">
                <a:latin typeface="Times New Roman"/>
                <a:cs typeface="Times New Roman"/>
              </a:rPr>
              <a:t>0</a:t>
            </a:r>
            <a:r>
              <a:rPr sz="1500" spc="-135" dirty="0">
                <a:latin typeface="Times New Roman"/>
                <a:cs typeface="Times New Roman"/>
              </a:rPr>
              <a:t> </a:t>
            </a:r>
            <a:r>
              <a:rPr sz="2250" spc="-15" baseline="-7407" dirty="0">
                <a:latin typeface="Symbol"/>
                <a:cs typeface="Symbol"/>
              </a:rPr>
              <a:t></a:t>
            </a:r>
            <a:endParaRPr sz="2250" baseline="-7407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178779" y="5503784"/>
            <a:ext cx="2327275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6200">
              <a:lnSpc>
                <a:spcPts val="910"/>
              </a:lnSpc>
              <a:spcBef>
                <a:spcPts val="95"/>
              </a:spcBef>
            </a:pPr>
            <a:r>
              <a:rPr sz="1450" i="1" spc="15" dirty="0">
                <a:latin typeface="Times New Roman"/>
                <a:cs typeface="Times New Roman"/>
              </a:rPr>
              <a:t>K</a:t>
            </a:r>
            <a:r>
              <a:rPr sz="1450" i="1" spc="2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-30" dirty="0">
                <a:latin typeface="Times New Roman"/>
                <a:cs typeface="Times New Roman"/>
              </a:rPr>
              <a:t>0</a:t>
            </a:r>
            <a:r>
              <a:rPr sz="1450" spc="15" dirty="0">
                <a:latin typeface="Times New Roman"/>
                <a:cs typeface="Times New Roman"/>
              </a:rPr>
              <a:t>,</a:t>
            </a:r>
            <a:r>
              <a:rPr sz="1450" spc="10" dirty="0">
                <a:latin typeface="Times New Roman"/>
                <a:cs typeface="Times New Roman"/>
              </a:rPr>
              <a:t>85(</a:t>
            </a:r>
            <a:r>
              <a:rPr sz="1450" spc="-35" dirty="0">
                <a:latin typeface="Times New Roman"/>
                <a:cs typeface="Times New Roman"/>
              </a:rPr>
              <a:t>0</a:t>
            </a:r>
            <a:r>
              <a:rPr sz="1450" spc="15" dirty="0">
                <a:latin typeface="Times New Roman"/>
                <a:cs typeface="Times New Roman"/>
              </a:rPr>
              <a:t>,</a:t>
            </a:r>
            <a:r>
              <a:rPr sz="1450" spc="10" dirty="0">
                <a:latin typeface="Times New Roman"/>
                <a:cs typeface="Times New Roman"/>
              </a:rPr>
              <a:t>85)</a:t>
            </a:r>
            <a:r>
              <a:rPr sz="1450" spc="-165" dirty="0">
                <a:latin typeface="Times New Roman"/>
                <a:cs typeface="Times New Roman"/>
              </a:rPr>
              <a:t> </a:t>
            </a:r>
            <a:r>
              <a:rPr sz="2250" spc="-15" baseline="35185" dirty="0">
                <a:latin typeface="Symbol"/>
                <a:cs typeface="Symbol"/>
              </a:rPr>
              <a:t></a:t>
            </a:r>
            <a:r>
              <a:rPr sz="2250" baseline="35185" dirty="0">
                <a:latin typeface="Times New Roman"/>
                <a:cs typeface="Times New Roman"/>
              </a:rPr>
              <a:t> </a:t>
            </a:r>
            <a:r>
              <a:rPr sz="2250" spc="-104" baseline="35185" dirty="0">
                <a:latin typeface="Times New Roman"/>
                <a:cs typeface="Times New Roman"/>
              </a:rPr>
              <a:t> </a:t>
            </a:r>
            <a:r>
              <a:rPr sz="2250" spc="-44" baseline="37037" dirty="0">
                <a:latin typeface="Times New Roman"/>
                <a:cs typeface="Times New Roman"/>
              </a:rPr>
              <a:t>2</a:t>
            </a:r>
            <a:r>
              <a:rPr sz="2250" spc="-15" baseline="37037" dirty="0">
                <a:latin typeface="Times New Roman"/>
                <a:cs typeface="Times New Roman"/>
              </a:rPr>
              <a:t>5</a:t>
            </a:r>
            <a:r>
              <a:rPr sz="2250" baseline="37037" dirty="0">
                <a:latin typeface="Times New Roman"/>
                <a:cs typeface="Times New Roman"/>
              </a:rPr>
              <a:t> </a:t>
            </a:r>
            <a:r>
              <a:rPr sz="2250" spc="-232" baseline="37037" dirty="0">
                <a:latin typeface="Times New Roman"/>
                <a:cs typeface="Times New Roman"/>
              </a:rPr>
              <a:t> </a:t>
            </a:r>
            <a:r>
              <a:rPr sz="2250" spc="-60" baseline="35185" dirty="0">
                <a:latin typeface="Symbol"/>
                <a:cs typeface="Symbol"/>
              </a:rPr>
              <a:t></a:t>
            </a:r>
            <a:r>
              <a:rPr sz="2250" spc="-15" baseline="35185" dirty="0">
                <a:latin typeface="Symbol"/>
                <a:cs typeface="Symbol"/>
              </a:rPr>
              <a:t></a:t>
            </a:r>
            <a:r>
              <a:rPr sz="2250" baseline="35185" dirty="0">
                <a:latin typeface="Times New Roman"/>
                <a:cs typeface="Times New Roman"/>
              </a:rPr>
              <a:t> </a:t>
            </a:r>
            <a:r>
              <a:rPr sz="2250" spc="-179" baseline="35185" dirty="0">
                <a:latin typeface="Times New Roman"/>
                <a:cs typeface="Times New Roman"/>
              </a:rPr>
              <a:t> </a:t>
            </a:r>
            <a:r>
              <a:rPr sz="2250" spc="-44" baseline="37037" dirty="0">
                <a:latin typeface="Times New Roman"/>
                <a:cs typeface="Times New Roman"/>
              </a:rPr>
              <a:t>5</a:t>
            </a:r>
            <a:r>
              <a:rPr sz="2250" spc="-15" baseline="37037" dirty="0">
                <a:latin typeface="Times New Roman"/>
                <a:cs typeface="Times New Roman"/>
              </a:rPr>
              <a:t>0</a:t>
            </a:r>
            <a:r>
              <a:rPr sz="2250" baseline="37037" dirty="0">
                <a:latin typeface="Times New Roman"/>
                <a:cs typeface="Times New Roman"/>
              </a:rPr>
              <a:t> </a:t>
            </a:r>
            <a:r>
              <a:rPr sz="2250" spc="-195" baseline="37037" dirty="0">
                <a:latin typeface="Times New Roman"/>
                <a:cs typeface="Times New Roman"/>
              </a:rPr>
              <a:t> </a:t>
            </a:r>
            <a:r>
              <a:rPr sz="2250" spc="-60" baseline="35185" dirty="0">
                <a:latin typeface="Symbol"/>
                <a:cs typeface="Symbol"/>
              </a:rPr>
              <a:t></a:t>
            </a:r>
            <a:r>
              <a:rPr sz="2250" spc="-15" baseline="35185" dirty="0">
                <a:latin typeface="Symbol"/>
                <a:cs typeface="Symbol"/>
              </a:rPr>
              <a:t></a:t>
            </a:r>
            <a:endParaRPr sz="2250" baseline="35185">
              <a:latin typeface="Symbol"/>
              <a:cs typeface="Symbol"/>
            </a:endParaRPr>
          </a:p>
          <a:p>
            <a:pPr marL="1200150">
              <a:lnSpc>
                <a:spcPts val="910"/>
              </a:lnSpc>
              <a:tabLst>
                <a:tab pos="1621155" algn="l"/>
                <a:tab pos="2108835" algn="l"/>
              </a:tabLst>
            </a:pPr>
            <a:r>
              <a:rPr sz="1500" spc="-10" dirty="0">
                <a:latin typeface="Symbol"/>
                <a:cs typeface="Symbol"/>
              </a:rPr>
              <a:t></a:t>
            </a:r>
            <a:r>
              <a:rPr sz="1500" spc="-10" dirty="0">
                <a:latin typeface="Times New Roman"/>
                <a:cs typeface="Times New Roman"/>
              </a:rPr>
              <a:t>	</a:t>
            </a:r>
            <a:r>
              <a:rPr sz="1500" spc="-25" dirty="0">
                <a:latin typeface="Symbol"/>
                <a:cs typeface="Symbol"/>
              </a:rPr>
              <a:t></a:t>
            </a:r>
            <a:r>
              <a:rPr sz="1500" spc="-25" dirty="0">
                <a:latin typeface="Times New Roman"/>
                <a:cs typeface="Times New Roman"/>
              </a:rPr>
              <a:t>	</a:t>
            </a:r>
            <a:r>
              <a:rPr sz="1500" spc="-25" dirty="0">
                <a:latin typeface="Symbol"/>
                <a:cs typeface="Symbol"/>
              </a:rPr>
              <a:t>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165538" y="5503784"/>
            <a:ext cx="1011555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ts val="910"/>
              </a:lnSpc>
              <a:spcBef>
                <a:spcPts val="95"/>
              </a:spcBef>
            </a:pPr>
            <a:r>
              <a:rPr sz="2250" spc="-15" baseline="35185" dirty="0">
                <a:latin typeface="Symbol"/>
                <a:cs typeface="Symbol"/>
              </a:rPr>
              <a:t></a:t>
            </a:r>
            <a:r>
              <a:rPr sz="2250" spc="405" baseline="3518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0,01129</a:t>
            </a:r>
            <a:endParaRPr sz="1450">
              <a:latin typeface="Times New Roman"/>
              <a:cs typeface="Times New Roman"/>
            </a:endParaRPr>
          </a:p>
          <a:p>
            <a:pPr marL="50800">
              <a:lnSpc>
                <a:spcPts val="910"/>
              </a:lnSpc>
            </a:pPr>
            <a:r>
              <a:rPr sz="1500" spc="-1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673062" y="5374476"/>
            <a:ext cx="302895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spc="-30" dirty="0">
                <a:latin typeface="Times New Roman"/>
                <a:cs typeface="Times New Roman"/>
              </a:rPr>
              <a:t>600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216878" y="6024871"/>
            <a:ext cx="2274570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450" dirty="0">
                <a:latin typeface="Times New Roman"/>
                <a:cs typeface="Times New Roman"/>
              </a:rPr>
              <a:t>(</a:t>
            </a:r>
            <a:r>
              <a:rPr sz="1550" i="1" spc="-45" dirty="0">
                <a:latin typeface="Symbol"/>
                <a:cs typeface="Symbol"/>
              </a:rPr>
              <a:t></a:t>
            </a:r>
            <a:r>
              <a:rPr sz="1550" spc="-4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–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550" i="1" spc="-45" dirty="0">
                <a:latin typeface="Symbol"/>
                <a:cs typeface="Symbol"/>
              </a:rPr>
              <a:t></a:t>
            </a:r>
            <a:r>
              <a:rPr sz="1550" spc="-45" dirty="0">
                <a:latin typeface="Times New Roman"/>
                <a:cs typeface="Times New Roman"/>
              </a:rPr>
              <a:t> </a:t>
            </a:r>
            <a:r>
              <a:rPr sz="1425" spc="15" baseline="29239" dirty="0">
                <a:latin typeface="Times New Roman"/>
                <a:cs typeface="Times New Roman"/>
              </a:rPr>
              <a:t>/</a:t>
            </a:r>
            <a:r>
              <a:rPr sz="1450" spc="5" dirty="0">
                <a:latin typeface="Times New Roman"/>
                <a:cs typeface="Times New Roman"/>
              </a:rPr>
              <a:t>)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0</a:t>
            </a:r>
            <a:r>
              <a:rPr sz="1450" spc="-20" dirty="0">
                <a:latin typeface="Times New Roman"/>
                <a:cs typeface="Times New Roman"/>
              </a:rPr>
              <a:t>,</a:t>
            </a:r>
            <a:r>
              <a:rPr sz="1450" spc="10" dirty="0">
                <a:latin typeface="Times New Roman"/>
                <a:cs typeface="Times New Roman"/>
              </a:rPr>
              <a:t>01</a:t>
            </a:r>
            <a:r>
              <a:rPr sz="1450" dirty="0">
                <a:latin typeface="Times New Roman"/>
                <a:cs typeface="Times New Roman"/>
              </a:rPr>
              <a:t>5</a:t>
            </a:r>
            <a:r>
              <a:rPr sz="1450" spc="10" dirty="0">
                <a:latin typeface="Times New Roman"/>
                <a:cs typeface="Times New Roman"/>
              </a:rPr>
              <a:t>67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&gt;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-30" dirty="0">
                <a:latin typeface="Times New Roman"/>
                <a:cs typeface="Times New Roman"/>
              </a:rPr>
              <a:t>0</a:t>
            </a:r>
            <a:r>
              <a:rPr sz="1450" spc="15" dirty="0">
                <a:latin typeface="Times New Roman"/>
                <a:cs typeface="Times New Roman"/>
              </a:rPr>
              <a:t>,</a:t>
            </a:r>
            <a:r>
              <a:rPr sz="1450" spc="10" dirty="0">
                <a:latin typeface="Times New Roman"/>
                <a:cs typeface="Times New Roman"/>
              </a:rPr>
              <a:t>0</a:t>
            </a:r>
            <a:r>
              <a:rPr sz="1450" spc="15" dirty="0">
                <a:latin typeface="Times New Roman"/>
                <a:cs typeface="Times New Roman"/>
              </a:rPr>
              <a:t>1</a:t>
            </a:r>
            <a:r>
              <a:rPr sz="1450" spc="5" dirty="0">
                <a:latin typeface="Times New Roman"/>
                <a:cs typeface="Times New Roman"/>
              </a:rPr>
              <a:t>129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579791" y="6035045"/>
            <a:ext cx="2141855" cy="23788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450" dirty="0">
                <a:latin typeface="Times New Roman"/>
                <a:cs typeface="Times New Roman"/>
              </a:rPr>
              <a:t>(tulangan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tekan sudah </a:t>
            </a:r>
            <a:r>
              <a:rPr sz="1450" spc="-5" dirty="0">
                <a:latin typeface="Times New Roman"/>
                <a:cs typeface="Times New Roman"/>
              </a:rPr>
              <a:t>luluh)</a:t>
            </a:r>
            <a:endParaRPr sz="1450">
              <a:latin typeface="Times New Roman"/>
              <a:cs typeface="Times New Roman"/>
            </a:endParaRPr>
          </a:p>
        </p:txBody>
      </p:sp>
      <p:pic>
        <p:nvPicPr>
          <p:cNvPr id="44" name="object 4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10219" y="1772411"/>
            <a:ext cx="1857375" cy="245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6892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70702" y="1693206"/>
            <a:ext cx="7859395" cy="15214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75920" marR="30480" indent="-338455" algn="just">
              <a:lnSpc>
                <a:spcPct val="145800"/>
              </a:lnSpc>
              <a:spcBef>
                <a:spcPts val="125"/>
              </a:spcBef>
            </a:pPr>
            <a:r>
              <a:rPr sz="1600" spc="-45" dirty="0">
                <a:latin typeface="Times New Roman"/>
                <a:cs typeface="Times New Roman"/>
              </a:rPr>
              <a:t>2.</a:t>
            </a:r>
            <a:r>
              <a:rPr sz="1600" spc="310" dirty="0">
                <a:latin typeface="Times New Roman"/>
                <a:cs typeface="Times New Roman"/>
              </a:rPr>
              <a:t>  </a:t>
            </a:r>
            <a:r>
              <a:rPr sz="1600" spc="-50" dirty="0">
                <a:latin typeface="Times New Roman"/>
                <a:cs typeface="Times New Roman"/>
              </a:rPr>
              <a:t>Periksa </a:t>
            </a:r>
            <a:r>
              <a:rPr sz="1600" spc="-60" dirty="0">
                <a:latin typeface="Times New Roman"/>
                <a:cs typeface="Times New Roman"/>
              </a:rPr>
              <a:t>apakah </a:t>
            </a:r>
            <a:r>
              <a:rPr sz="1600" spc="-70" dirty="0">
                <a:latin typeface="Times New Roman"/>
                <a:cs typeface="Times New Roman"/>
              </a:rPr>
              <a:t>(</a:t>
            </a:r>
            <a:r>
              <a:rPr sz="1700" i="1" spc="-70" dirty="0">
                <a:latin typeface="Symbol"/>
                <a:cs typeface="Symbol"/>
              </a:rPr>
              <a:t></a:t>
            </a:r>
            <a:r>
              <a:rPr sz="1700" i="1" spc="-70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Times New Roman"/>
                <a:cs typeface="Times New Roman"/>
              </a:rPr>
              <a:t>– </a:t>
            </a:r>
            <a:r>
              <a:rPr sz="1700" i="1" spc="-114" dirty="0">
                <a:latin typeface="Symbol"/>
                <a:cs typeface="Symbol"/>
              </a:rPr>
              <a:t></a:t>
            </a:r>
            <a:r>
              <a:rPr sz="1700" i="1" spc="-114" dirty="0">
                <a:latin typeface="Times New Roman"/>
                <a:cs typeface="Times New Roman"/>
              </a:rPr>
              <a:t> </a:t>
            </a:r>
            <a:r>
              <a:rPr sz="1575" spc="-37" baseline="31746" dirty="0">
                <a:latin typeface="Times New Roman"/>
                <a:cs typeface="Times New Roman"/>
              </a:rPr>
              <a:t>/</a:t>
            </a:r>
            <a:r>
              <a:rPr sz="1600" spc="-25" dirty="0">
                <a:latin typeface="Times New Roman"/>
                <a:cs typeface="Times New Roman"/>
              </a:rPr>
              <a:t>) </a:t>
            </a:r>
            <a:r>
              <a:rPr sz="1600" spc="-60" dirty="0">
                <a:latin typeface="Times New Roman"/>
                <a:cs typeface="Times New Roman"/>
              </a:rPr>
              <a:t>&lt; </a:t>
            </a:r>
            <a:r>
              <a:rPr sz="1700" i="1" spc="-70" dirty="0">
                <a:latin typeface="Symbol"/>
                <a:cs typeface="Symbol"/>
              </a:rPr>
              <a:t></a:t>
            </a:r>
            <a:r>
              <a:rPr sz="1575" spc="-104" baseline="-7936" dirty="0">
                <a:latin typeface="Times New Roman"/>
                <a:cs typeface="Times New Roman"/>
              </a:rPr>
              <a:t>maks</a:t>
            </a:r>
            <a:r>
              <a:rPr sz="1575" spc="179" baseline="-7936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Times New Roman"/>
                <a:cs typeface="Times New Roman"/>
              </a:rPr>
              <a:t>(persamaan 3.36). </a:t>
            </a:r>
            <a:r>
              <a:rPr sz="1600" spc="-60" dirty="0">
                <a:latin typeface="Times New Roman"/>
                <a:cs typeface="Times New Roman"/>
              </a:rPr>
              <a:t>Untuk </a:t>
            </a:r>
            <a:r>
              <a:rPr sz="1600" i="1" spc="-30" dirty="0">
                <a:latin typeface="Times New Roman"/>
                <a:cs typeface="Times New Roman"/>
              </a:rPr>
              <a:t>f </a:t>
            </a:r>
            <a:r>
              <a:rPr sz="1575" i="1" spc="-44" baseline="31746" dirty="0">
                <a:latin typeface="Times New Roman"/>
                <a:cs typeface="Times New Roman"/>
              </a:rPr>
              <a:t>/</a:t>
            </a:r>
            <a:r>
              <a:rPr sz="1575" i="1" spc="-44" baseline="-7936" dirty="0">
                <a:latin typeface="Times New Roman"/>
                <a:cs typeface="Times New Roman"/>
              </a:rPr>
              <a:t>c</a:t>
            </a:r>
            <a:r>
              <a:rPr sz="1575" i="1" spc="307" baseline="-7936" dirty="0">
                <a:latin typeface="Times New Roman"/>
                <a:cs typeface="Times New Roman"/>
              </a:rPr>
              <a:t> </a:t>
            </a:r>
            <a:r>
              <a:rPr sz="1600" spc="-60" dirty="0">
                <a:latin typeface="Times New Roman"/>
                <a:cs typeface="Times New Roman"/>
              </a:rPr>
              <a:t>= </a:t>
            </a:r>
            <a:r>
              <a:rPr sz="1600" spc="-55" dirty="0">
                <a:latin typeface="Times New Roman"/>
                <a:cs typeface="Times New Roman"/>
              </a:rPr>
              <a:t>25 </a:t>
            </a:r>
            <a:r>
              <a:rPr sz="1600" spc="-80" dirty="0">
                <a:latin typeface="Times New Roman"/>
                <a:cs typeface="Times New Roman"/>
              </a:rPr>
              <a:t>MPa </a:t>
            </a:r>
            <a:r>
              <a:rPr sz="1600" spc="-65" dirty="0">
                <a:latin typeface="Times New Roman"/>
                <a:cs typeface="Times New Roman"/>
              </a:rPr>
              <a:t>dan</a:t>
            </a:r>
            <a:r>
              <a:rPr sz="1600" spc="605" dirty="0">
                <a:latin typeface="Times New Roman"/>
                <a:cs typeface="Times New Roman"/>
              </a:rPr>
              <a:t> </a:t>
            </a:r>
            <a:r>
              <a:rPr sz="1600" i="1" spc="-30" dirty="0">
                <a:latin typeface="Times New Roman"/>
                <a:cs typeface="Times New Roman"/>
              </a:rPr>
              <a:t>f</a:t>
            </a:r>
            <a:r>
              <a:rPr sz="1575" i="1" spc="-44" baseline="-7936" dirty="0">
                <a:latin typeface="Times New Roman"/>
                <a:cs typeface="Times New Roman"/>
              </a:rPr>
              <a:t>y</a:t>
            </a:r>
            <a:r>
              <a:rPr sz="1575" i="1" spc="300" baseline="-7936" dirty="0">
                <a:latin typeface="Times New Roman"/>
                <a:cs typeface="Times New Roman"/>
              </a:rPr>
              <a:t> </a:t>
            </a:r>
            <a:r>
              <a:rPr sz="1600" spc="-60" dirty="0">
                <a:latin typeface="Times New Roman"/>
                <a:cs typeface="Times New Roman"/>
              </a:rPr>
              <a:t>= </a:t>
            </a:r>
            <a:r>
              <a:rPr sz="1600" spc="-55" dirty="0">
                <a:latin typeface="Times New Roman"/>
                <a:cs typeface="Times New Roman"/>
              </a:rPr>
              <a:t>400 </a:t>
            </a:r>
            <a:r>
              <a:rPr sz="1600" spc="-75" dirty="0">
                <a:latin typeface="Times New Roman"/>
                <a:cs typeface="Times New Roman"/>
              </a:rPr>
              <a:t>MPa, </a:t>
            </a:r>
            <a:r>
              <a:rPr sz="1600" spc="-45" dirty="0">
                <a:latin typeface="Times New Roman"/>
                <a:cs typeface="Times New Roman"/>
              </a:rPr>
              <a:t>dari 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60" dirty="0">
                <a:latin typeface="Times New Roman"/>
                <a:cs typeface="Times New Roman"/>
              </a:rPr>
              <a:t>Tabel </a:t>
            </a:r>
            <a:r>
              <a:rPr sz="1600" spc="-45" dirty="0">
                <a:latin typeface="Times New Roman"/>
                <a:cs typeface="Times New Roman"/>
              </a:rPr>
              <a:t>3.2 </a:t>
            </a:r>
            <a:r>
              <a:rPr sz="1600" spc="-60" dirty="0">
                <a:latin typeface="Times New Roman"/>
                <a:cs typeface="Times New Roman"/>
              </a:rPr>
              <a:t>diperoleh </a:t>
            </a:r>
            <a:r>
              <a:rPr sz="1700" i="1" spc="-100" dirty="0">
                <a:latin typeface="Symbol"/>
                <a:cs typeface="Symbol"/>
              </a:rPr>
              <a:t></a:t>
            </a:r>
            <a:r>
              <a:rPr sz="1575" spc="-150" baseline="-7936" dirty="0">
                <a:latin typeface="Times New Roman"/>
                <a:cs typeface="Times New Roman"/>
              </a:rPr>
              <a:t>b</a:t>
            </a:r>
            <a:r>
              <a:rPr sz="1575" spc="-142" baseline="-7936" dirty="0">
                <a:latin typeface="Times New Roman"/>
                <a:cs typeface="Times New Roman"/>
              </a:rPr>
              <a:t> </a:t>
            </a:r>
            <a:r>
              <a:rPr sz="1600" spc="-60" dirty="0">
                <a:latin typeface="Times New Roman"/>
                <a:cs typeface="Times New Roman"/>
              </a:rPr>
              <a:t>= </a:t>
            </a:r>
            <a:r>
              <a:rPr sz="1600" spc="-65" dirty="0">
                <a:latin typeface="Times New Roman"/>
                <a:cs typeface="Times New Roman"/>
              </a:rPr>
              <a:t>0,0271 </a:t>
            </a:r>
            <a:r>
              <a:rPr sz="1600" spc="-75" dirty="0">
                <a:latin typeface="Times New Roman"/>
                <a:cs typeface="Times New Roman"/>
              </a:rPr>
              <a:t>dan </a:t>
            </a:r>
            <a:r>
              <a:rPr sz="1700" i="1" spc="-80" dirty="0">
                <a:latin typeface="Symbol"/>
                <a:cs typeface="Symbol"/>
              </a:rPr>
              <a:t></a:t>
            </a:r>
            <a:r>
              <a:rPr sz="1575" spc="-120" baseline="-7936" dirty="0">
                <a:latin typeface="Times New Roman"/>
                <a:cs typeface="Times New Roman"/>
              </a:rPr>
              <a:t>maks</a:t>
            </a:r>
            <a:r>
              <a:rPr sz="1575" spc="-112" baseline="-7936" dirty="0">
                <a:latin typeface="Times New Roman"/>
                <a:cs typeface="Times New Roman"/>
              </a:rPr>
              <a:t> </a:t>
            </a:r>
            <a:r>
              <a:rPr sz="1600" spc="-60" dirty="0">
                <a:latin typeface="Times New Roman"/>
                <a:cs typeface="Times New Roman"/>
              </a:rPr>
              <a:t>= </a:t>
            </a:r>
            <a:r>
              <a:rPr sz="1600" spc="-55" dirty="0">
                <a:latin typeface="Times New Roman"/>
                <a:cs typeface="Times New Roman"/>
              </a:rPr>
              <a:t>0,01693. </a:t>
            </a:r>
            <a:r>
              <a:rPr sz="1600" spc="-80" dirty="0">
                <a:latin typeface="Times New Roman"/>
                <a:cs typeface="Times New Roman"/>
              </a:rPr>
              <a:t>(</a:t>
            </a:r>
            <a:r>
              <a:rPr sz="1700" i="1" spc="-80" dirty="0">
                <a:latin typeface="Symbol"/>
                <a:cs typeface="Symbol"/>
              </a:rPr>
              <a:t></a:t>
            </a:r>
            <a:r>
              <a:rPr sz="1700" i="1" spc="-80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Times New Roman"/>
                <a:cs typeface="Times New Roman"/>
              </a:rPr>
              <a:t>– </a:t>
            </a:r>
            <a:r>
              <a:rPr sz="1700" i="1" spc="-114" dirty="0">
                <a:latin typeface="Symbol"/>
                <a:cs typeface="Symbol"/>
              </a:rPr>
              <a:t></a:t>
            </a:r>
            <a:r>
              <a:rPr sz="1700" i="1" spc="-114" dirty="0">
                <a:latin typeface="Times New Roman"/>
                <a:cs typeface="Times New Roman"/>
              </a:rPr>
              <a:t> </a:t>
            </a:r>
            <a:r>
              <a:rPr sz="1575" spc="-37" baseline="31746" dirty="0">
                <a:latin typeface="Times New Roman"/>
                <a:cs typeface="Times New Roman"/>
              </a:rPr>
              <a:t>/</a:t>
            </a:r>
            <a:r>
              <a:rPr sz="1600" spc="-25" dirty="0">
                <a:latin typeface="Times New Roman"/>
                <a:cs typeface="Times New Roman"/>
              </a:rPr>
              <a:t>) </a:t>
            </a:r>
            <a:r>
              <a:rPr sz="1600" spc="-60" dirty="0">
                <a:latin typeface="Times New Roman"/>
                <a:cs typeface="Times New Roman"/>
              </a:rPr>
              <a:t>= 0,01567 &lt; </a:t>
            </a:r>
            <a:r>
              <a:rPr sz="1700" i="1" spc="-70" dirty="0">
                <a:latin typeface="Symbol"/>
                <a:cs typeface="Symbol"/>
              </a:rPr>
              <a:t></a:t>
            </a:r>
            <a:r>
              <a:rPr sz="1575" spc="-104" baseline="-7936" dirty="0">
                <a:latin typeface="Times New Roman"/>
                <a:cs typeface="Times New Roman"/>
              </a:rPr>
              <a:t>maks</a:t>
            </a:r>
            <a:r>
              <a:rPr sz="1600" spc="-70" dirty="0">
                <a:latin typeface="Times New Roman"/>
                <a:cs typeface="Times New Roman"/>
              </a:rPr>
              <a:t>, </a:t>
            </a:r>
            <a:r>
              <a:rPr sz="1600" spc="-65" dirty="0">
                <a:latin typeface="Times New Roman"/>
                <a:cs typeface="Times New Roman"/>
              </a:rPr>
              <a:t>dan </a:t>
            </a:r>
            <a:r>
              <a:rPr sz="1700" i="1" spc="-110" dirty="0">
                <a:latin typeface="Symbol"/>
                <a:cs typeface="Symbol"/>
              </a:rPr>
              <a:t></a:t>
            </a:r>
            <a:r>
              <a:rPr sz="1700" i="1" spc="-110" dirty="0">
                <a:latin typeface="Times New Roman"/>
                <a:cs typeface="Times New Roman"/>
              </a:rPr>
              <a:t> </a:t>
            </a:r>
            <a:r>
              <a:rPr sz="1600" spc="-60" dirty="0">
                <a:latin typeface="Times New Roman"/>
                <a:cs typeface="Times New Roman"/>
              </a:rPr>
              <a:t>= </a:t>
            </a:r>
            <a:r>
              <a:rPr sz="1600" spc="-45" dirty="0">
                <a:latin typeface="Times New Roman"/>
                <a:cs typeface="Times New Roman"/>
              </a:rPr>
              <a:t>0,90 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60" dirty="0">
                <a:latin typeface="Times New Roman"/>
                <a:cs typeface="Times New Roman"/>
              </a:rPr>
              <a:t>(penampang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Times New Roman"/>
                <a:cs typeface="Times New Roman"/>
              </a:rPr>
              <a:t>terkendali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45" dirty="0">
                <a:latin typeface="Times New Roman"/>
                <a:cs typeface="Times New Roman"/>
              </a:rPr>
              <a:t>tarik)</a:t>
            </a:r>
            <a:endParaRPr sz="1600">
              <a:latin typeface="Times New Roman"/>
              <a:cs typeface="Times New Roman"/>
            </a:endParaRPr>
          </a:p>
          <a:p>
            <a:pPr marL="38100" algn="just">
              <a:spcBef>
                <a:spcPts val="905"/>
              </a:spcBef>
            </a:pPr>
            <a:r>
              <a:rPr sz="1700" i="1" spc="-80" dirty="0">
                <a:latin typeface="Symbol"/>
                <a:cs typeface="Symbol"/>
              </a:rPr>
              <a:t></a:t>
            </a:r>
            <a:r>
              <a:rPr sz="1700" i="1" dirty="0">
                <a:latin typeface="Times New Roman"/>
                <a:cs typeface="Times New Roman"/>
              </a:rPr>
              <a:t> </a:t>
            </a:r>
            <a:r>
              <a:rPr sz="1700" i="1" spc="-110" dirty="0">
                <a:latin typeface="Symbol"/>
                <a:cs typeface="Symbol"/>
              </a:rPr>
              <a:t></a:t>
            </a:r>
            <a:r>
              <a:rPr sz="1600" i="1" spc="-110" dirty="0">
                <a:latin typeface="Times New Roman"/>
                <a:cs typeface="Times New Roman"/>
              </a:rPr>
              <a:t>M</a:t>
            </a:r>
            <a:r>
              <a:rPr sz="1575" i="1" spc="-165" baseline="-7936" dirty="0">
                <a:latin typeface="Times New Roman"/>
                <a:cs typeface="Times New Roman"/>
              </a:rPr>
              <a:t>n</a:t>
            </a:r>
            <a:r>
              <a:rPr sz="1575" i="1" spc="209" baseline="-7936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Times New Roman"/>
                <a:cs typeface="Times New Roman"/>
              </a:rPr>
              <a:t>dapat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Times New Roman"/>
                <a:cs typeface="Times New Roman"/>
              </a:rPr>
              <a:t>dihitung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65" dirty="0">
                <a:latin typeface="Times New Roman"/>
                <a:cs typeface="Times New Roman"/>
              </a:rPr>
              <a:t>dengan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65" dirty="0">
                <a:latin typeface="Times New Roman"/>
                <a:cs typeface="Times New Roman"/>
              </a:rPr>
              <a:t>menggunakan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65" dirty="0">
                <a:latin typeface="Times New Roman"/>
                <a:cs typeface="Times New Roman"/>
              </a:rPr>
              <a:t>persamaan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Times New Roman"/>
                <a:cs typeface="Times New Roman"/>
              </a:rPr>
              <a:t>3.35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44021" y="3571227"/>
            <a:ext cx="8636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i="1" spc="-50" dirty="0">
                <a:latin typeface="Times New Roman"/>
                <a:cs typeface="Times New Roman"/>
              </a:rPr>
              <a:t>n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96102" y="3292840"/>
            <a:ext cx="1177925" cy="4972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688340" algn="l"/>
                <a:tab pos="1101090" algn="l"/>
              </a:tabLst>
            </a:pPr>
            <a:r>
              <a:rPr sz="1700" i="1" spc="-180" dirty="0">
                <a:latin typeface="Symbol"/>
                <a:cs typeface="Symbol"/>
              </a:rPr>
              <a:t></a:t>
            </a:r>
            <a:r>
              <a:rPr sz="1600" i="1" spc="-90" dirty="0">
                <a:latin typeface="Times New Roman"/>
                <a:cs typeface="Times New Roman"/>
              </a:rPr>
              <a:t>M</a:t>
            </a:r>
            <a:r>
              <a:rPr sz="1600" i="1" dirty="0">
                <a:latin typeface="Times New Roman"/>
                <a:cs typeface="Times New Roman"/>
              </a:rPr>
              <a:t>	</a:t>
            </a:r>
            <a:r>
              <a:rPr sz="1600" spc="-60" dirty="0">
                <a:latin typeface="Times New Roman"/>
                <a:cs typeface="Times New Roman"/>
              </a:rPr>
              <a:t>=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700" i="1" spc="-110" dirty="0">
                <a:latin typeface="Symbol"/>
                <a:cs typeface="Symbol"/>
              </a:rPr>
              <a:t>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3100" spc="-535" dirty="0">
                <a:latin typeface="Symbol"/>
                <a:cs typeface="Symbol"/>
              </a:rPr>
              <a:t></a:t>
            </a:r>
            <a:endParaRPr sz="310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63545" y="3692048"/>
            <a:ext cx="9969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35" dirty="0">
                <a:latin typeface="Symbol"/>
                <a:cs typeface="Symbol"/>
              </a:rPr>
              <a:t>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63545" y="3349142"/>
            <a:ext cx="99695" cy="46100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714"/>
              </a:lnSpc>
              <a:spcBef>
                <a:spcPts val="95"/>
              </a:spcBef>
            </a:pPr>
            <a:r>
              <a:rPr sz="1600" spc="-35" dirty="0">
                <a:latin typeface="Symbol"/>
                <a:cs typeface="Symbol"/>
              </a:rPr>
              <a:t></a:t>
            </a:r>
            <a:endParaRPr sz="1600">
              <a:latin typeface="Symbol"/>
              <a:cs typeface="Symbol"/>
            </a:endParaRPr>
          </a:p>
          <a:p>
            <a:pPr marL="12700">
              <a:lnSpc>
                <a:spcPts val="1714"/>
              </a:lnSpc>
            </a:pPr>
            <a:r>
              <a:rPr sz="1600" spc="-35" dirty="0">
                <a:latin typeface="Symbol"/>
                <a:cs typeface="Symbol"/>
              </a:rPr>
              <a:t>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09601" y="3541399"/>
            <a:ext cx="9969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35" dirty="0">
                <a:latin typeface="Symbol"/>
                <a:cs typeface="Symbol"/>
              </a:rPr>
              <a:t>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09601" y="3692048"/>
            <a:ext cx="9969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35" dirty="0">
                <a:latin typeface="Symbol"/>
                <a:cs typeface="Symbol"/>
              </a:rPr>
              <a:t>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09601" y="3349142"/>
            <a:ext cx="9969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35" dirty="0">
                <a:latin typeface="Symbol"/>
                <a:cs typeface="Symbol"/>
              </a:rPr>
              <a:t>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65383" y="3671485"/>
            <a:ext cx="9969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35" dirty="0">
                <a:latin typeface="Symbol"/>
                <a:cs typeface="Symbol"/>
              </a:rPr>
              <a:t>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27637" y="3671485"/>
            <a:ext cx="9969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35" dirty="0">
                <a:latin typeface="Symbol"/>
                <a:cs typeface="Symbol"/>
              </a:rPr>
              <a:t>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83876" y="3196231"/>
            <a:ext cx="215265" cy="4972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100" spc="-15" dirty="0">
                <a:latin typeface="Times New Roman"/>
                <a:cs typeface="Times New Roman"/>
              </a:rPr>
              <a:t>/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4650" spc="-802" baseline="-13440" dirty="0">
                <a:latin typeface="Symbol"/>
                <a:cs typeface="Symbol"/>
              </a:rPr>
              <a:t></a:t>
            </a:r>
            <a:endParaRPr sz="4650" baseline="-1344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34495" y="3498833"/>
            <a:ext cx="230504" cy="3969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3510">
              <a:lnSpc>
                <a:spcPts val="1530"/>
              </a:lnSpc>
              <a:spcBef>
                <a:spcPts val="95"/>
              </a:spcBef>
            </a:pPr>
            <a:r>
              <a:rPr sz="1600" spc="-35" dirty="0">
                <a:latin typeface="Symbol"/>
                <a:cs typeface="Symbol"/>
              </a:rPr>
              <a:t></a:t>
            </a:r>
            <a:endParaRPr sz="1600">
              <a:latin typeface="Symbol"/>
              <a:cs typeface="Symbol"/>
            </a:endParaRPr>
          </a:p>
          <a:p>
            <a:pPr marL="12700">
              <a:lnSpc>
                <a:spcPts val="1530"/>
              </a:lnSpc>
            </a:pPr>
            <a:r>
              <a:rPr sz="1600" spc="-45" dirty="0">
                <a:latin typeface="Times New Roman"/>
                <a:cs typeface="Times New Roman"/>
              </a:rPr>
              <a:t>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27636" y="3369217"/>
            <a:ext cx="637540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17195" algn="l"/>
              </a:tabLst>
            </a:pPr>
            <a:r>
              <a:rPr sz="1600" spc="-35" dirty="0">
                <a:latin typeface="Symbol"/>
                <a:cs typeface="Symbol"/>
              </a:rPr>
              <a:t></a:t>
            </a:r>
            <a:r>
              <a:rPr sz="1600" spc="-35" dirty="0">
                <a:latin typeface="Times New Roman"/>
                <a:cs typeface="Times New Roman"/>
              </a:rPr>
              <a:t>	</a:t>
            </a:r>
            <a:r>
              <a:rPr sz="2400" i="1" u="sng" spc="-67" baseline="347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2400" i="1" spc="-172" baseline="3472" dirty="0">
                <a:latin typeface="Times New Roman"/>
                <a:cs typeface="Times New Roman"/>
              </a:rPr>
              <a:t> </a:t>
            </a:r>
            <a:r>
              <a:rPr sz="1600" spc="-35" dirty="0">
                <a:latin typeface="Symbol"/>
                <a:cs typeface="Symbol"/>
              </a:rPr>
              <a:t>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17841" y="3485921"/>
            <a:ext cx="1713230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753110" algn="l"/>
                <a:tab pos="1568450" algn="l"/>
              </a:tabLst>
            </a:pPr>
            <a:r>
              <a:rPr sz="1600" i="1" spc="-50" dirty="0">
                <a:latin typeface="Times New Roman"/>
                <a:cs typeface="Times New Roman"/>
              </a:rPr>
              <a:t>A</a:t>
            </a:r>
            <a:r>
              <a:rPr sz="1600" i="1" spc="459" dirty="0">
                <a:latin typeface="Times New Roman"/>
                <a:cs typeface="Times New Roman"/>
              </a:rPr>
              <a:t> </a:t>
            </a:r>
            <a:r>
              <a:rPr sz="1600" spc="-45" dirty="0">
                <a:latin typeface="Symbol"/>
                <a:cs typeface="Symbol"/>
              </a:rPr>
              <a:t>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i="1" spc="-65" dirty="0">
                <a:latin typeface="Times New Roman"/>
                <a:cs typeface="Times New Roman"/>
              </a:rPr>
              <a:t>A</a:t>
            </a:r>
            <a:r>
              <a:rPr sz="1650" i="1" spc="-97" baseline="-20202" dirty="0">
                <a:latin typeface="Times New Roman"/>
                <a:cs typeface="Times New Roman"/>
              </a:rPr>
              <a:t>s	</a:t>
            </a:r>
            <a:r>
              <a:rPr sz="1600" i="1" spc="-25" dirty="0">
                <a:latin typeface="Times New Roman"/>
                <a:cs typeface="Times New Roman"/>
              </a:rPr>
              <a:t>f</a:t>
            </a:r>
            <a:r>
              <a:rPr sz="1600" i="1" spc="-180" dirty="0">
                <a:latin typeface="Times New Roman"/>
                <a:cs typeface="Times New Roman"/>
              </a:rPr>
              <a:t> </a:t>
            </a:r>
            <a:r>
              <a:rPr sz="1650" i="1" spc="-30" baseline="-20202" dirty="0">
                <a:latin typeface="Times New Roman"/>
                <a:cs typeface="Times New Roman"/>
              </a:rPr>
              <a:t>y</a:t>
            </a:r>
            <a:r>
              <a:rPr sz="1650" i="1" spc="-97" baseline="-20202" dirty="0">
                <a:latin typeface="Times New Roman"/>
                <a:cs typeface="Times New Roman"/>
              </a:rPr>
              <a:t> </a:t>
            </a:r>
            <a:r>
              <a:rPr sz="2400" spc="-52" baseline="-3472" dirty="0">
                <a:latin typeface="Symbol"/>
                <a:cs typeface="Symbol"/>
              </a:rPr>
              <a:t></a:t>
            </a:r>
            <a:r>
              <a:rPr sz="2400" spc="-352" baseline="-3472" dirty="0">
                <a:latin typeface="Times New Roman"/>
                <a:cs typeface="Times New Roman"/>
              </a:rPr>
              <a:t> </a:t>
            </a:r>
            <a:r>
              <a:rPr sz="1600" i="1" spc="-45" dirty="0">
                <a:latin typeface="Times New Roman"/>
                <a:cs typeface="Times New Roman"/>
              </a:rPr>
              <a:t>d</a:t>
            </a:r>
            <a:r>
              <a:rPr sz="1600" i="1" spc="20" dirty="0">
                <a:latin typeface="Times New Roman"/>
                <a:cs typeface="Times New Roman"/>
              </a:rPr>
              <a:t> </a:t>
            </a:r>
            <a:r>
              <a:rPr sz="1600" spc="-45" dirty="0">
                <a:latin typeface="Symbol"/>
                <a:cs typeface="Symbol"/>
              </a:rPr>
              <a:t></a:t>
            </a:r>
            <a:r>
              <a:rPr sz="1600" spc="-45" dirty="0">
                <a:latin typeface="Times New Roman"/>
                <a:cs typeface="Times New Roman"/>
              </a:rPr>
              <a:t>	</a:t>
            </a:r>
            <a:r>
              <a:rPr sz="1600" spc="-45" dirty="0">
                <a:latin typeface="Symbol"/>
                <a:cs typeface="Symbol"/>
              </a:rPr>
              <a:t>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15939" y="3455413"/>
            <a:ext cx="795655" cy="18402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  <a:tabLst>
                <a:tab pos="744220" algn="l"/>
              </a:tabLst>
            </a:pPr>
            <a:r>
              <a:rPr sz="1650" spc="-22" baseline="2525" dirty="0">
                <a:latin typeface="Times New Roman"/>
                <a:cs typeface="Times New Roman"/>
              </a:rPr>
              <a:t>/	</a:t>
            </a:r>
            <a:r>
              <a:rPr sz="1100" spc="-15" dirty="0">
                <a:latin typeface="Times New Roman"/>
                <a:cs typeface="Times New Roman"/>
              </a:rPr>
              <a:t>/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33134" y="3314387"/>
            <a:ext cx="1066165" cy="474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88290" algn="l"/>
              </a:tabLst>
            </a:pPr>
            <a:r>
              <a:rPr sz="1600" i="1" spc="-50" dirty="0">
                <a:latin typeface="Times New Roman"/>
                <a:cs typeface="Times New Roman"/>
              </a:rPr>
              <a:t>A	</a:t>
            </a:r>
            <a:r>
              <a:rPr sz="1600" i="1" spc="-25" dirty="0">
                <a:latin typeface="Times New Roman"/>
                <a:cs typeface="Times New Roman"/>
              </a:rPr>
              <a:t>f </a:t>
            </a:r>
            <a:r>
              <a:rPr sz="1600" i="1" spc="140" dirty="0">
                <a:latin typeface="Times New Roman"/>
                <a:cs typeface="Times New Roman"/>
              </a:rPr>
              <a:t> </a:t>
            </a:r>
            <a:r>
              <a:rPr sz="2950" spc="-635" dirty="0">
                <a:latin typeface="Symbol"/>
                <a:cs typeface="Symbol"/>
              </a:rPr>
              <a:t></a:t>
            </a:r>
            <a:r>
              <a:rPr sz="1600" i="1" spc="-45" dirty="0">
                <a:latin typeface="Times New Roman"/>
                <a:cs typeface="Times New Roman"/>
              </a:rPr>
              <a:t>d</a:t>
            </a:r>
            <a:r>
              <a:rPr sz="1600" i="1" spc="20" dirty="0">
                <a:latin typeface="Times New Roman"/>
                <a:cs typeface="Times New Roman"/>
              </a:rPr>
              <a:t> </a:t>
            </a:r>
            <a:r>
              <a:rPr sz="1600" spc="-45" dirty="0">
                <a:latin typeface="Symbol"/>
                <a:cs typeface="Symbol"/>
              </a:rPr>
              <a:t></a:t>
            </a:r>
            <a:r>
              <a:rPr sz="1600" spc="-125" dirty="0">
                <a:latin typeface="Times New Roman"/>
                <a:cs typeface="Times New Roman"/>
              </a:rPr>
              <a:t> </a:t>
            </a:r>
            <a:r>
              <a:rPr sz="1600" i="1" spc="-45" dirty="0">
                <a:latin typeface="Times New Roman"/>
                <a:cs typeface="Times New Roman"/>
              </a:rPr>
              <a:t>d</a:t>
            </a:r>
            <a:r>
              <a:rPr sz="1600" i="1" dirty="0">
                <a:latin typeface="Times New Roman"/>
                <a:cs typeface="Times New Roman"/>
              </a:rPr>
              <a:t> </a:t>
            </a:r>
            <a:r>
              <a:rPr sz="1600" i="1" spc="50" dirty="0">
                <a:latin typeface="Times New Roman"/>
                <a:cs typeface="Times New Roman"/>
              </a:rPr>
              <a:t> </a:t>
            </a:r>
            <a:r>
              <a:rPr sz="2950" spc="-675" dirty="0">
                <a:latin typeface="Symbol"/>
                <a:cs typeface="Symbol"/>
              </a:rPr>
              <a:t></a:t>
            </a:r>
            <a:endParaRPr sz="295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43078" y="3596981"/>
            <a:ext cx="334010" cy="18402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  <a:tabLst>
                <a:tab pos="260350" algn="l"/>
              </a:tabLst>
            </a:pPr>
            <a:r>
              <a:rPr sz="1100" i="1" spc="-15" dirty="0">
                <a:latin typeface="Times New Roman"/>
                <a:cs typeface="Times New Roman"/>
              </a:rPr>
              <a:t>s	</a:t>
            </a:r>
            <a:r>
              <a:rPr sz="1100" i="1" spc="-20" dirty="0">
                <a:latin typeface="Times New Roman"/>
                <a:cs typeface="Times New Roman"/>
              </a:rPr>
              <a:t>y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53171" y="3596981"/>
            <a:ext cx="78105" cy="18402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100" i="1" spc="-15" dirty="0">
                <a:latin typeface="Times New Roman"/>
                <a:cs typeface="Times New Roman"/>
              </a:rPr>
              <a:t>s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296101" y="4259128"/>
            <a:ext cx="1102360" cy="26417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  <a:tabLst>
                <a:tab pos="981710" algn="l"/>
              </a:tabLst>
            </a:pPr>
            <a:r>
              <a:rPr sz="1600" spc="-55" dirty="0">
                <a:latin typeface="Times New Roman"/>
                <a:cs typeface="Times New Roman"/>
              </a:rPr>
              <a:t>d</a:t>
            </a:r>
            <a:r>
              <a:rPr sz="1600" spc="-80" dirty="0">
                <a:latin typeface="Times New Roman"/>
                <a:cs typeface="Times New Roman"/>
              </a:rPr>
              <a:t>e</a:t>
            </a:r>
            <a:r>
              <a:rPr sz="1600" spc="-25" dirty="0">
                <a:latin typeface="Times New Roman"/>
                <a:cs typeface="Times New Roman"/>
              </a:rPr>
              <a:t>n</a:t>
            </a:r>
            <a:r>
              <a:rPr sz="1600" spc="-95" dirty="0">
                <a:latin typeface="Times New Roman"/>
                <a:cs typeface="Times New Roman"/>
              </a:rPr>
              <a:t>g</a:t>
            </a:r>
            <a:r>
              <a:rPr sz="1600" spc="-75" dirty="0">
                <a:latin typeface="Times New Roman"/>
                <a:cs typeface="Times New Roman"/>
              </a:rPr>
              <a:t>a</a:t>
            </a:r>
            <a:r>
              <a:rPr sz="1600" spc="-55" dirty="0">
                <a:latin typeface="Times New Roman"/>
                <a:cs typeface="Times New Roman"/>
              </a:rPr>
              <a:t>n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i="1" spc="-55" dirty="0">
                <a:latin typeface="Times New Roman"/>
                <a:cs typeface="Times New Roman"/>
              </a:rPr>
              <a:t>a</a:t>
            </a:r>
            <a:r>
              <a:rPr sz="1600" i="1" dirty="0">
                <a:latin typeface="Times New Roman"/>
                <a:cs typeface="Times New Roman"/>
              </a:rPr>
              <a:t>	</a:t>
            </a:r>
            <a:r>
              <a:rPr sz="1600" spc="-60" dirty="0">
                <a:latin typeface="Times New Roman"/>
                <a:cs typeface="Times New Roman"/>
              </a:rPr>
              <a:t>=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441728" y="3935716"/>
            <a:ext cx="940435" cy="4876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</a:pPr>
            <a:r>
              <a:rPr sz="3000" spc="-550" dirty="0">
                <a:latin typeface="Symbol"/>
                <a:cs typeface="Symbol"/>
              </a:rPr>
              <a:t></a:t>
            </a:r>
            <a:r>
              <a:rPr sz="1550" i="1" spc="-165" dirty="0">
                <a:latin typeface="Times New Roman"/>
                <a:cs typeface="Times New Roman"/>
              </a:rPr>
              <a:t>A</a:t>
            </a:r>
            <a:r>
              <a:rPr sz="1650" i="1" spc="-37" baseline="-20202" dirty="0">
                <a:latin typeface="Times New Roman"/>
                <a:cs typeface="Times New Roman"/>
              </a:rPr>
              <a:t>s</a:t>
            </a:r>
            <a:r>
              <a:rPr sz="1650" i="1" baseline="-20202" dirty="0">
                <a:latin typeface="Times New Roman"/>
                <a:cs typeface="Times New Roman"/>
              </a:rPr>
              <a:t> </a:t>
            </a:r>
            <a:r>
              <a:rPr sz="1650" i="1" spc="-209" baseline="-20202" dirty="0">
                <a:latin typeface="Times New Roman"/>
                <a:cs typeface="Times New Roman"/>
              </a:rPr>
              <a:t> </a:t>
            </a:r>
            <a:r>
              <a:rPr sz="1550" spc="-35" dirty="0">
                <a:latin typeface="Symbol"/>
                <a:cs typeface="Symbol"/>
              </a:rPr>
              <a:t></a:t>
            </a:r>
            <a:r>
              <a:rPr sz="1550" spc="-25" dirty="0">
                <a:latin typeface="Times New Roman"/>
                <a:cs typeface="Times New Roman"/>
              </a:rPr>
              <a:t> </a:t>
            </a:r>
            <a:r>
              <a:rPr sz="1550" i="1" spc="-165" dirty="0">
                <a:latin typeface="Times New Roman"/>
                <a:cs typeface="Times New Roman"/>
              </a:rPr>
              <a:t>A</a:t>
            </a:r>
            <a:r>
              <a:rPr sz="1650" i="1" spc="-37" baseline="-20202" dirty="0">
                <a:latin typeface="Times New Roman"/>
                <a:cs typeface="Times New Roman"/>
              </a:rPr>
              <a:t>s</a:t>
            </a:r>
            <a:r>
              <a:rPr sz="1650" i="1" spc="-209" baseline="-20202" dirty="0">
                <a:latin typeface="Times New Roman"/>
                <a:cs typeface="Times New Roman"/>
              </a:rPr>
              <a:t> </a:t>
            </a:r>
            <a:r>
              <a:rPr sz="1650" i="1" spc="-22" baseline="37878" dirty="0">
                <a:latin typeface="Times New Roman"/>
                <a:cs typeface="Times New Roman"/>
              </a:rPr>
              <a:t>/</a:t>
            </a:r>
            <a:r>
              <a:rPr sz="1650" i="1" spc="67" baseline="37878" dirty="0">
                <a:latin typeface="Times New Roman"/>
                <a:cs typeface="Times New Roman"/>
              </a:rPr>
              <a:t> </a:t>
            </a:r>
            <a:r>
              <a:rPr sz="3000" spc="-425" dirty="0" smtClean="0">
                <a:latin typeface="Symbol"/>
                <a:cs typeface="Symbol"/>
              </a:rPr>
              <a:t></a:t>
            </a:r>
            <a:r>
              <a:rPr lang="en-US" sz="3000" spc="-425" dirty="0" smtClean="0">
                <a:latin typeface="Symbol"/>
                <a:cs typeface="Symbol"/>
              </a:rPr>
              <a:t> </a:t>
            </a:r>
            <a:r>
              <a:rPr sz="1550" i="1" spc="-20" dirty="0" smtClean="0">
                <a:latin typeface="Times New Roman"/>
                <a:cs typeface="Times New Roman"/>
              </a:rPr>
              <a:t>f</a:t>
            </a:r>
            <a:r>
              <a:rPr sz="1550" i="1" spc="-235" dirty="0" smtClean="0">
                <a:latin typeface="Times New Roman"/>
                <a:cs typeface="Times New Roman"/>
              </a:rPr>
              <a:t> </a:t>
            </a:r>
            <a:r>
              <a:rPr sz="1650" i="1" spc="-37" baseline="-20202" dirty="0">
                <a:latin typeface="Times New Roman"/>
                <a:cs typeface="Times New Roman"/>
              </a:rPr>
              <a:t>y</a:t>
            </a:r>
            <a:endParaRPr sz="1650" baseline="-20202" dirty="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465442" y="4436961"/>
            <a:ext cx="909319" cy="0"/>
          </a:xfrm>
          <a:custGeom>
            <a:avLst/>
            <a:gdLst/>
            <a:ahLst/>
            <a:cxnLst/>
            <a:rect l="l" t="t" r="r" b="b"/>
            <a:pathLst>
              <a:path w="909319">
                <a:moveTo>
                  <a:pt x="0" y="0"/>
                </a:moveTo>
                <a:lnTo>
                  <a:pt x="909090" y="0"/>
                </a:lnTo>
              </a:path>
            </a:pathLst>
          </a:custGeom>
          <a:ln w="99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417134" y="4274191"/>
            <a:ext cx="1259205" cy="42290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1550"/>
              </a:lnSpc>
              <a:spcBef>
                <a:spcPts val="120"/>
              </a:spcBef>
            </a:pPr>
            <a:r>
              <a:rPr sz="1550" spc="-35" dirty="0">
                <a:latin typeface="Symbol"/>
                <a:cs typeface="Symbol"/>
              </a:rPr>
              <a:t></a:t>
            </a:r>
            <a:endParaRPr sz="1550">
              <a:latin typeface="Symbol"/>
              <a:cs typeface="Symbol"/>
            </a:endParaRPr>
          </a:p>
          <a:p>
            <a:pPr marL="178435">
              <a:lnSpc>
                <a:spcPts val="1550"/>
              </a:lnSpc>
            </a:pPr>
            <a:r>
              <a:rPr sz="1550" spc="-5" dirty="0">
                <a:latin typeface="Times New Roman"/>
                <a:cs typeface="Times New Roman"/>
              </a:rPr>
              <a:t>0</a:t>
            </a:r>
            <a:r>
              <a:rPr sz="1550" i="1" spc="-180" dirty="0">
                <a:latin typeface="Times New Roman"/>
                <a:cs typeface="Times New Roman"/>
              </a:rPr>
              <a:t>,</a:t>
            </a:r>
            <a:r>
              <a:rPr sz="1550" spc="-45" dirty="0">
                <a:latin typeface="Times New Roman"/>
                <a:cs typeface="Times New Roman"/>
              </a:rPr>
              <a:t>8</a:t>
            </a:r>
            <a:r>
              <a:rPr sz="1550" spc="90" dirty="0">
                <a:latin typeface="Times New Roman"/>
                <a:cs typeface="Times New Roman"/>
              </a:rPr>
              <a:t>5</a:t>
            </a:r>
            <a:r>
              <a:rPr sz="1550" spc="-35" dirty="0">
                <a:latin typeface="Symbol"/>
                <a:cs typeface="Symbol"/>
              </a:rPr>
              <a:t></a:t>
            </a:r>
            <a:r>
              <a:rPr sz="1550" spc="-180" dirty="0">
                <a:latin typeface="Times New Roman"/>
                <a:cs typeface="Times New Roman"/>
              </a:rPr>
              <a:t> </a:t>
            </a:r>
            <a:r>
              <a:rPr sz="1550" spc="-45" dirty="0">
                <a:latin typeface="Times New Roman"/>
                <a:cs typeface="Times New Roman"/>
              </a:rPr>
              <a:t>2</a:t>
            </a:r>
            <a:r>
              <a:rPr sz="1550" spc="90" dirty="0">
                <a:latin typeface="Times New Roman"/>
                <a:cs typeface="Times New Roman"/>
              </a:rPr>
              <a:t>5</a:t>
            </a:r>
            <a:r>
              <a:rPr sz="1550" spc="-35" dirty="0">
                <a:latin typeface="Symbol"/>
                <a:cs typeface="Symbol"/>
              </a:rPr>
              <a:t></a:t>
            </a:r>
            <a:r>
              <a:rPr sz="1550" spc="-225" dirty="0">
                <a:latin typeface="Times New Roman"/>
                <a:cs typeface="Times New Roman"/>
              </a:rPr>
              <a:t> </a:t>
            </a:r>
            <a:r>
              <a:rPr sz="1550" spc="-45" dirty="0">
                <a:latin typeface="Times New Roman"/>
                <a:cs typeface="Times New Roman"/>
              </a:rPr>
              <a:t>300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570442" y="4147141"/>
            <a:ext cx="1115060" cy="25391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55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550" u="sng" spc="-1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550" u="sng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</a:t>
            </a:r>
            <a:r>
              <a:rPr sz="1550" i="1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.</a:t>
            </a:r>
            <a:r>
              <a:rPr sz="1550" u="sng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82</a:t>
            </a:r>
            <a:r>
              <a:rPr sz="1550" u="sng" spc="1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sz="1550" u="sng" spc="-3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</a:t>
            </a:r>
            <a:r>
              <a:rPr sz="1550" u="sng" spc="-1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550" u="sng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40</a:t>
            </a:r>
            <a:r>
              <a:rPr sz="1550" u="sng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sz="1550" u="sng" spc="1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086667" y="4518944"/>
            <a:ext cx="850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i="1" spc="-25" dirty="0">
                <a:latin typeface="Times New Roman"/>
                <a:cs typeface="Times New Roman"/>
              </a:rPr>
              <a:t>c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548733" y="4444212"/>
            <a:ext cx="954367" cy="25391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1550" dirty="0">
                <a:latin typeface="Times New Roman"/>
                <a:cs typeface="Times New Roman"/>
              </a:rPr>
              <a:t>0</a:t>
            </a:r>
            <a:r>
              <a:rPr sz="1550" i="1" spc="-185" dirty="0">
                <a:latin typeface="Times New Roman"/>
                <a:cs typeface="Times New Roman"/>
              </a:rPr>
              <a:t>,</a:t>
            </a:r>
            <a:r>
              <a:rPr sz="1550" spc="-45" dirty="0">
                <a:latin typeface="Times New Roman"/>
                <a:cs typeface="Times New Roman"/>
              </a:rPr>
              <a:t>8</a:t>
            </a:r>
            <a:r>
              <a:rPr sz="1550" spc="-30" dirty="0">
                <a:latin typeface="Times New Roman"/>
                <a:cs typeface="Times New Roman"/>
              </a:rPr>
              <a:t>5</a:t>
            </a:r>
            <a:r>
              <a:rPr sz="1550" spc="-130" dirty="0">
                <a:latin typeface="Times New Roman"/>
                <a:cs typeface="Times New Roman"/>
              </a:rPr>
              <a:t> </a:t>
            </a:r>
            <a:r>
              <a:rPr sz="1550" i="1" spc="-20" dirty="0">
                <a:latin typeface="Times New Roman"/>
                <a:cs typeface="Times New Roman"/>
              </a:rPr>
              <a:t>f</a:t>
            </a:r>
            <a:r>
              <a:rPr sz="1550" i="1" spc="45" dirty="0">
                <a:latin typeface="Times New Roman"/>
                <a:cs typeface="Times New Roman"/>
              </a:rPr>
              <a:t> </a:t>
            </a:r>
            <a:r>
              <a:rPr sz="1650" i="1" spc="-22" baseline="35353" dirty="0" smtClean="0">
                <a:latin typeface="Times New Roman"/>
                <a:cs typeface="Times New Roman"/>
              </a:rPr>
              <a:t>/</a:t>
            </a:r>
            <a:r>
              <a:rPr sz="1650" i="1" spc="150" baseline="35353" dirty="0" smtClean="0">
                <a:latin typeface="Times New Roman"/>
                <a:cs typeface="Times New Roman"/>
              </a:rPr>
              <a:t> </a:t>
            </a:r>
            <a:r>
              <a:rPr lang="en-US" sz="1650" i="1" spc="150" baseline="35353" dirty="0" smtClean="0">
                <a:latin typeface="Times New Roman"/>
                <a:cs typeface="Times New Roman"/>
              </a:rPr>
              <a:t>  </a:t>
            </a:r>
            <a:r>
              <a:rPr sz="1550" i="1" spc="-30" dirty="0" smtClean="0">
                <a:latin typeface="Times New Roman"/>
                <a:cs typeface="Times New Roman"/>
              </a:rPr>
              <a:t>b</a:t>
            </a:r>
            <a:endParaRPr sz="1550" dirty="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354784" y="4259128"/>
            <a:ext cx="1037590" cy="26417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1600" spc="-60" dirty="0">
                <a:latin typeface="Times New Roman"/>
                <a:cs typeface="Times New Roman"/>
              </a:rPr>
              <a:t>=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Times New Roman"/>
                <a:cs typeface="Times New Roman"/>
              </a:rPr>
              <a:t>1</a:t>
            </a:r>
            <a:r>
              <a:rPr sz="1600" spc="-95" dirty="0">
                <a:latin typeface="Times New Roman"/>
                <a:cs typeface="Times New Roman"/>
              </a:rPr>
              <a:t>7</a:t>
            </a:r>
            <a:r>
              <a:rPr sz="1600" spc="-55" dirty="0">
                <a:latin typeface="Times New Roman"/>
                <a:cs typeface="Times New Roman"/>
              </a:rPr>
              <a:t>6</a:t>
            </a:r>
            <a:r>
              <a:rPr sz="1600" spc="-20" dirty="0">
                <a:latin typeface="Times New Roman"/>
                <a:cs typeface="Times New Roman"/>
              </a:rPr>
              <a:t>,</a:t>
            </a:r>
            <a:r>
              <a:rPr sz="1600" spc="-95" dirty="0">
                <a:latin typeface="Times New Roman"/>
                <a:cs typeface="Times New Roman"/>
              </a:rPr>
              <a:t>9</a:t>
            </a:r>
            <a:r>
              <a:rPr sz="1600" spc="-55" dirty="0">
                <a:latin typeface="Times New Roman"/>
                <a:cs typeface="Times New Roman"/>
              </a:rPr>
              <a:t>4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80" dirty="0">
                <a:latin typeface="Times New Roman"/>
                <a:cs typeface="Times New Roman"/>
              </a:rPr>
              <a:t>m</a:t>
            </a:r>
            <a:r>
              <a:rPr sz="1600" spc="-85" dirty="0">
                <a:latin typeface="Times New Roman"/>
                <a:cs typeface="Times New Roman"/>
              </a:rPr>
              <a:t>m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270702" y="5051895"/>
            <a:ext cx="385445" cy="27571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r>
              <a:rPr sz="1700" i="1" spc="-110" dirty="0">
                <a:latin typeface="Symbol"/>
                <a:cs typeface="Symbol"/>
              </a:rPr>
              <a:t></a:t>
            </a:r>
            <a:r>
              <a:rPr sz="1600" i="1" spc="-110" dirty="0">
                <a:latin typeface="Times New Roman"/>
                <a:cs typeface="Times New Roman"/>
              </a:rPr>
              <a:t>M</a:t>
            </a:r>
            <a:r>
              <a:rPr sz="1575" i="1" spc="-165" baseline="-7936" dirty="0">
                <a:latin typeface="Times New Roman"/>
                <a:cs typeface="Times New Roman"/>
              </a:rPr>
              <a:t>n</a:t>
            </a:r>
            <a:endParaRPr sz="1575" baseline="-7936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215023" y="5228487"/>
            <a:ext cx="511809" cy="0"/>
          </a:xfrm>
          <a:custGeom>
            <a:avLst/>
            <a:gdLst/>
            <a:ahLst/>
            <a:cxnLst/>
            <a:rect l="l" t="t" r="r" b="b"/>
            <a:pathLst>
              <a:path w="511810">
                <a:moveTo>
                  <a:pt x="0" y="0"/>
                </a:moveTo>
                <a:lnTo>
                  <a:pt x="511308" y="0"/>
                </a:lnTo>
              </a:path>
            </a:pathLst>
          </a:custGeom>
          <a:ln w="103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7875679" y="5257308"/>
            <a:ext cx="150495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650" spc="-345" dirty="0">
                <a:latin typeface="Symbol"/>
                <a:cs typeface="Symbol"/>
              </a:rPr>
              <a:t></a:t>
            </a:r>
            <a:r>
              <a:rPr sz="2475" spc="-517" baseline="-10101" dirty="0">
                <a:latin typeface="Symbol"/>
                <a:cs typeface="Symbol"/>
              </a:rPr>
              <a:t></a:t>
            </a:r>
            <a:endParaRPr sz="2475" baseline="-10101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901079" y="4897049"/>
            <a:ext cx="99695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650" spc="-55" dirty="0">
                <a:latin typeface="Symbol"/>
                <a:cs typeface="Symbol"/>
              </a:rPr>
              <a:t>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494216" y="4897049"/>
            <a:ext cx="170815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650" spc="-85" dirty="0">
                <a:latin typeface="Symbol"/>
                <a:cs typeface="Symbol"/>
              </a:rPr>
              <a:t></a:t>
            </a:r>
            <a:r>
              <a:rPr sz="2475" spc="-82" baseline="-5050" dirty="0">
                <a:latin typeface="Symbol"/>
                <a:cs typeface="Symbol"/>
              </a:rPr>
              <a:t></a:t>
            </a:r>
            <a:endParaRPr sz="2475" baseline="-5050">
              <a:latin typeface="Symbol"/>
              <a:cs typeface="Symbo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443415" y="5257308"/>
            <a:ext cx="2506980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3500">
              <a:spcBef>
                <a:spcPts val="90"/>
              </a:spcBef>
              <a:tabLst>
                <a:tab pos="1227455" algn="l"/>
                <a:tab pos="2305685" algn="l"/>
              </a:tabLst>
            </a:pPr>
            <a:r>
              <a:rPr sz="1650" spc="-260" dirty="0">
                <a:latin typeface="Symbol"/>
                <a:cs typeface="Symbol"/>
              </a:rPr>
              <a:t></a:t>
            </a:r>
            <a:r>
              <a:rPr sz="2475" spc="-390" baseline="-10101" dirty="0">
                <a:latin typeface="Symbol"/>
                <a:cs typeface="Symbol"/>
              </a:rPr>
              <a:t></a:t>
            </a:r>
            <a:r>
              <a:rPr sz="2475" spc="-390" baseline="-3367" dirty="0">
                <a:latin typeface="Symbol"/>
                <a:cs typeface="Symbol"/>
              </a:rPr>
              <a:t></a:t>
            </a:r>
            <a:r>
              <a:rPr sz="2475" spc="-390" baseline="-3367" dirty="0">
                <a:latin typeface="Times New Roman"/>
                <a:cs typeface="Times New Roman"/>
              </a:rPr>
              <a:t>	</a:t>
            </a:r>
            <a:r>
              <a:rPr sz="2475" spc="-82" baseline="1683" dirty="0">
                <a:latin typeface="Symbol"/>
                <a:cs typeface="Symbol"/>
              </a:rPr>
              <a:t></a:t>
            </a:r>
            <a:r>
              <a:rPr sz="2475" spc="-82" baseline="1683" dirty="0">
                <a:latin typeface="Times New Roman"/>
                <a:cs typeface="Times New Roman"/>
              </a:rPr>
              <a:t>	</a:t>
            </a:r>
            <a:r>
              <a:rPr sz="2475" baseline="1683" dirty="0">
                <a:latin typeface="Symbol"/>
                <a:cs typeface="Symbol"/>
              </a:rPr>
              <a:t></a:t>
            </a:r>
            <a:r>
              <a:rPr sz="2475" baseline="-3367" dirty="0">
                <a:latin typeface="Symbol"/>
                <a:cs typeface="Symbol"/>
              </a:rPr>
              <a:t></a:t>
            </a:r>
            <a:endParaRPr sz="2475" baseline="-3367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413411" y="5222809"/>
            <a:ext cx="121920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650" spc="-70" dirty="0">
                <a:latin typeface="Times New Roman"/>
                <a:cs typeface="Times New Roman"/>
              </a:rPr>
              <a:t>2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711628" y="4997451"/>
            <a:ext cx="2314575" cy="3644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1650" spc="55" dirty="0">
                <a:latin typeface="Symbol"/>
                <a:cs typeface="Symbol"/>
              </a:rPr>
              <a:t></a:t>
            </a:r>
            <a:r>
              <a:rPr sz="2475" spc="-960" baseline="5050" dirty="0">
                <a:latin typeface="Symbol"/>
                <a:cs typeface="Symbol"/>
              </a:rPr>
              <a:t></a:t>
            </a:r>
            <a:r>
              <a:rPr sz="2475" spc="-82" baseline="-18518" dirty="0">
                <a:latin typeface="Symbol"/>
                <a:cs typeface="Symbol"/>
              </a:rPr>
              <a:t></a:t>
            </a:r>
            <a:r>
              <a:rPr sz="2475" spc="-262" baseline="-18518" dirty="0">
                <a:latin typeface="Times New Roman"/>
                <a:cs typeface="Times New Roman"/>
              </a:rPr>
              <a:t> </a:t>
            </a:r>
            <a:r>
              <a:rPr sz="2475" spc="-112" baseline="3367" dirty="0">
                <a:latin typeface="Symbol"/>
                <a:cs typeface="Symbol"/>
              </a:rPr>
              <a:t></a:t>
            </a:r>
            <a:r>
              <a:rPr sz="2475" spc="-270" baseline="3367" dirty="0">
                <a:latin typeface="Times New Roman"/>
                <a:cs typeface="Times New Roman"/>
              </a:rPr>
              <a:t> </a:t>
            </a:r>
            <a:r>
              <a:rPr sz="3300" spc="-667" baseline="2525" dirty="0">
                <a:latin typeface="Symbol"/>
                <a:cs typeface="Symbol"/>
              </a:rPr>
              <a:t></a:t>
            </a:r>
            <a:r>
              <a:rPr sz="2475" spc="-135" baseline="3367" dirty="0">
                <a:latin typeface="Times New Roman"/>
                <a:cs typeface="Times New Roman"/>
              </a:rPr>
              <a:t>1</a:t>
            </a:r>
            <a:r>
              <a:rPr sz="2475" i="1" spc="-67" baseline="3367" dirty="0">
                <a:latin typeface="Times New Roman"/>
                <a:cs typeface="Times New Roman"/>
              </a:rPr>
              <a:t>.</a:t>
            </a:r>
            <a:r>
              <a:rPr sz="2475" spc="-135" baseline="3367" dirty="0">
                <a:latin typeface="Times New Roman"/>
                <a:cs typeface="Times New Roman"/>
              </a:rPr>
              <a:t>14</a:t>
            </a:r>
            <a:r>
              <a:rPr sz="2475" spc="89" baseline="3367" dirty="0">
                <a:latin typeface="Times New Roman"/>
                <a:cs typeface="Times New Roman"/>
              </a:rPr>
              <a:t>0</a:t>
            </a:r>
            <a:r>
              <a:rPr sz="2475" spc="-112" baseline="3367" dirty="0">
                <a:latin typeface="Symbol"/>
                <a:cs typeface="Symbol"/>
              </a:rPr>
              <a:t></a:t>
            </a:r>
            <a:r>
              <a:rPr sz="2475" spc="-330" baseline="3367" dirty="0">
                <a:latin typeface="Times New Roman"/>
                <a:cs typeface="Times New Roman"/>
              </a:rPr>
              <a:t> </a:t>
            </a:r>
            <a:r>
              <a:rPr sz="2475" spc="-135" baseline="3367" dirty="0">
                <a:latin typeface="Times New Roman"/>
                <a:cs typeface="Times New Roman"/>
              </a:rPr>
              <a:t>40</a:t>
            </a:r>
            <a:r>
              <a:rPr sz="2475" spc="82" baseline="3367" dirty="0">
                <a:latin typeface="Times New Roman"/>
                <a:cs typeface="Times New Roman"/>
              </a:rPr>
              <a:t>0</a:t>
            </a:r>
            <a:r>
              <a:rPr sz="2475" spc="-112" baseline="3367" dirty="0">
                <a:latin typeface="Symbol"/>
                <a:cs typeface="Symbol"/>
              </a:rPr>
              <a:t></a:t>
            </a:r>
            <a:r>
              <a:rPr sz="2475" spc="-375" baseline="3367" dirty="0">
                <a:latin typeface="Times New Roman"/>
                <a:cs typeface="Times New Roman"/>
              </a:rPr>
              <a:t> </a:t>
            </a:r>
            <a:r>
              <a:rPr sz="3300" spc="-457" baseline="2525" dirty="0">
                <a:latin typeface="Symbol"/>
                <a:cs typeface="Symbol"/>
              </a:rPr>
              <a:t></a:t>
            </a:r>
            <a:r>
              <a:rPr sz="2475" spc="-135" baseline="3367" dirty="0">
                <a:latin typeface="Times New Roman"/>
                <a:cs typeface="Times New Roman"/>
              </a:rPr>
              <a:t>60</a:t>
            </a:r>
            <a:r>
              <a:rPr sz="2475" spc="-104" baseline="3367" dirty="0">
                <a:latin typeface="Times New Roman"/>
                <a:cs typeface="Times New Roman"/>
              </a:rPr>
              <a:t>0</a:t>
            </a:r>
            <a:r>
              <a:rPr sz="2475" spc="-284" baseline="3367" dirty="0">
                <a:latin typeface="Times New Roman"/>
                <a:cs typeface="Times New Roman"/>
              </a:rPr>
              <a:t> </a:t>
            </a:r>
            <a:r>
              <a:rPr sz="2475" spc="-112" baseline="3367" dirty="0">
                <a:latin typeface="Symbol"/>
                <a:cs typeface="Symbol"/>
              </a:rPr>
              <a:t></a:t>
            </a:r>
            <a:r>
              <a:rPr sz="2475" spc="-330" baseline="3367" dirty="0">
                <a:latin typeface="Times New Roman"/>
                <a:cs typeface="Times New Roman"/>
              </a:rPr>
              <a:t> </a:t>
            </a:r>
            <a:r>
              <a:rPr sz="2475" spc="-135" baseline="3367" dirty="0">
                <a:latin typeface="Times New Roman"/>
                <a:cs typeface="Times New Roman"/>
              </a:rPr>
              <a:t>5</a:t>
            </a:r>
            <a:r>
              <a:rPr sz="2475" spc="-67" baseline="3367" dirty="0">
                <a:latin typeface="Times New Roman"/>
                <a:cs typeface="Times New Roman"/>
              </a:rPr>
              <a:t>0</a:t>
            </a:r>
            <a:r>
              <a:rPr sz="3300" spc="-472" baseline="2525" dirty="0">
                <a:latin typeface="Symbol"/>
                <a:cs typeface="Symbol"/>
              </a:rPr>
              <a:t></a:t>
            </a:r>
            <a:r>
              <a:rPr sz="3300" spc="-502" baseline="2525" dirty="0">
                <a:latin typeface="Symbol"/>
                <a:cs typeface="Symbol"/>
              </a:rPr>
              <a:t></a:t>
            </a:r>
            <a:r>
              <a:rPr sz="2475" spc="-82" baseline="-6734" dirty="0">
                <a:latin typeface="Symbol"/>
                <a:cs typeface="Symbol"/>
              </a:rPr>
              <a:t></a:t>
            </a:r>
            <a:endParaRPr sz="2475" baseline="-6734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658540" y="4938443"/>
            <a:ext cx="1266825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551180" algn="l"/>
              </a:tabLst>
            </a:pPr>
            <a:r>
              <a:rPr sz="1650" spc="-55" dirty="0">
                <a:latin typeface="Symbol"/>
                <a:cs typeface="Symbol"/>
              </a:rPr>
              <a:t></a:t>
            </a:r>
            <a:r>
              <a:rPr sz="1650" spc="-55" dirty="0">
                <a:latin typeface="Times New Roman"/>
                <a:cs typeface="Times New Roman"/>
              </a:rPr>
              <a:t>	</a:t>
            </a:r>
            <a:r>
              <a:rPr sz="2475" spc="-135" baseline="3367" dirty="0">
                <a:latin typeface="Times New Roman"/>
                <a:cs typeface="Times New Roman"/>
              </a:rPr>
              <a:t>17</a:t>
            </a:r>
            <a:r>
              <a:rPr sz="2475" spc="-67" baseline="3367" dirty="0">
                <a:latin typeface="Times New Roman"/>
                <a:cs typeface="Times New Roman"/>
              </a:rPr>
              <a:t>6</a:t>
            </a:r>
            <a:r>
              <a:rPr sz="2475" i="1" spc="-277" baseline="3367" dirty="0">
                <a:latin typeface="Times New Roman"/>
                <a:cs typeface="Times New Roman"/>
              </a:rPr>
              <a:t>,</a:t>
            </a:r>
            <a:r>
              <a:rPr sz="2475" spc="-135" baseline="3367" dirty="0">
                <a:latin typeface="Times New Roman"/>
                <a:cs typeface="Times New Roman"/>
              </a:rPr>
              <a:t>9</a:t>
            </a:r>
            <a:r>
              <a:rPr sz="2475" spc="-104" baseline="3367" dirty="0">
                <a:latin typeface="Times New Roman"/>
                <a:cs typeface="Times New Roman"/>
              </a:rPr>
              <a:t>4</a:t>
            </a:r>
            <a:r>
              <a:rPr sz="2475" spc="-254" baseline="3367" dirty="0">
                <a:latin typeface="Times New Roman"/>
                <a:cs typeface="Times New Roman"/>
              </a:rPr>
              <a:t> </a:t>
            </a:r>
            <a:r>
              <a:rPr sz="1650" spc="55" dirty="0">
                <a:latin typeface="Symbol"/>
                <a:cs typeface="Symbol"/>
              </a:rPr>
              <a:t></a:t>
            </a:r>
            <a:r>
              <a:rPr sz="2475" spc="-82" baseline="5050" dirty="0">
                <a:latin typeface="Symbol"/>
                <a:cs typeface="Symbol"/>
              </a:rPr>
              <a:t></a:t>
            </a:r>
            <a:endParaRPr sz="2475" baseline="5050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946847" y="5071503"/>
            <a:ext cx="2273300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2400" spc="-89" baseline="3472" dirty="0">
                <a:latin typeface="Times New Roman"/>
                <a:cs typeface="Times New Roman"/>
              </a:rPr>
              <a:t>=</a:t>
            </a:r>
            <a:r>
              <a:rPr sz="2400" spc="-7" baseline="3472" dirty="0">
                <a:latin typeface="Times New Roman"/>
                <a:cs typeface="Times New Roman"/>
              </a:rPr>
              <a:t> </a:t>
            </a:r>
            <a:r>
              <a:rPr sz="2400" spc="-142" baseline="3472" dirty="0">
                <a:latin typeface="Times New Roman"/>
                <a:cs typeface="Times New Roman"/>
              </a:rPr>
              <a:t>0</a:t>
            </a:r>
            <a:r>
              <a:rPr sz="2400" spc="-30" baseline="3472" dirty="0">
                <a:latin typeface="Times New Roman"/>
                <a:cs typeface="Times New Roman"/>
              </a:rPr>
              <a:t>,</a:t>
            </a:r>
            <a:r>
              <a:rPr sz="2400" spc="-82" baseline="3472" dirty="0">
                <a:latin typeface="Times New Roman"/>
                <a:cs typeface="Times New Roman"/>
              </a:rPr>
              <a:t>90</a:t>
            </a:r>
            <a:r>
              <a:rPr sz="2400" spc="-187" baseline="3472" dirty="0">
                <a:latin typeface="Times New Roman"/>
                <a:cs typeface="Times New Roman"/>
              </a:rPr>
              <a:t> </a:t>
            </a:r>
            <a:r>
              <a:rPr sz="2475" spc="-127" baseline="-6734" dirty="0">
                <a:latin typeface="Symbol"/>
                <a:cs typeface="Symbol"/>
              </a:rPr>
              <a:t></a:t>
            </a:r>
            <a:r>
              <a:rPr sz="2475" spc="-82" baseline="5050" dirty="0">
                <a:latin typeface="Symbol"/>
                <a:cs typeface="Symbol"/>
              </a:rPr>
              <a:t></a:t>
            </a:r>
            <a:r>
              <a:rPr sz="2475" spc="-382" baseline="5050" dirty="0">
                <a:latin typeface="Times New Roman"/>
                <a:cs typeface="Times New Roman"/>
              </a:rPr>
              <a:t> </a:t>
            </a:r>
            <a:r>
              <a:rPr sz="2475" spc="-135" baseline="3367" dirty="0">
                <a:latin typeface="Times New Roman"/>
                <a:cs typeface="Times New Roman"/>
              </a:rPr>
              <a:t>2</a:t>
            </a:r>
            <a:r>
              <a:rPr sz="2475" i="1" spc="-67" baseline="3367" dirty="0">
                <a:latin typeface="Times New Roman"/>
                <a:cs typeface="Times New Roman"/>
              </a:rPr>
              <a:t>.</a:t>
            </a:r>
            <a:r>
              <a:rPr sz="2475" spc="-135" baseline="3367" dirty="0">
                <a:latin typeface="Times New Roman"/>
                <a:cs typeface="Times New Roman"/>
              </a:rPr>
              <a:t>82</a:t>
            </a:r>
            <a:r>
              <a:rPr sz="2475" spc="82" baseline="3367" dirty="0">
                <a:latin typeface="Times New Roman"/>
                <a:cs typeface="Times New Roman"/>
              </a:rPr>
              <a:t>0</a:t>
            </a:r>
            <a:r>
              <a:rPr sz="2475" spc="-112" baseline="3367" dirty="0">
                <a:latin typeface="Symbol"/>
                <a:cs typeface="Symbol"/>
              </a:rPr>
              <a:t></a:t>
            </a:r>
            <a:r>
              <a:rPr sz="2475" spc="-330" baseline="3367" dirty="0">
                <a:latin typeface="Times New Roman"/>
                <a:cs typeface="Times New Roman"/>
              </a:rPr>
              <a:t> </a:t>
            </a:r>
            <a:r>
              <a:rPr sz="2475" spc="-135" baseline="3367" dirty="0">
                <a:latin typeface="Times New Roman"/>
                <a:cs typeface="Times New Roman"/>
              </a:rPr>
              <a:t>40</a:t>
            </a:r>
            <a:r>
              <a:rPr sz="2475" spc="89" baseline="3367" dirty="0">
                <a:latin typeface="Times New Roman"/>
                <a:cs typeface="Times New Roman"/>
              </a:rPr>
              <a:t>0</a:t>
            </a:r>
            <a:r>
              <a:rPr sz="2475" spc="-112" baseline="3367" dirty="0">
                <a:latin typeface="Symbol"/>
                <a:cs typeface="Symbol"/>
              </a:rPr>
              <a:t></a:t>
            </a:r>
            <a:r>
              <a:rPr sz="2475" spc="-397" baseline="3367" dirty="0">
                <a:latin typeface="Times New Roman"/>
                <a:cs typeface="Times New Roman"/>
              </a:rPr>
              <a:t> </a:t>
            </a:r>
            <a:r>
              <a:rPr sz="1650" spc="75" dirty="0">
                <a:latin typeface="Symbol"/>
                <a:cs typeface="Symbol"/>
              </a:rPr>
              <a:t></a:t>
            </a:r>
            <a:r>
              <a:rPr sz="2475" spc="-135" baseline="3367" dirty="0">
                <a:latin typeface="Times New Roman"/>
                <a:cs typeface="Times New Roman"/>
              </a:rPr>
              <a:t>60</a:t>
            </a:r>
            <a:r>
              <a:rPr sz="2475" spc="-104" baseline="3367" dirty="0">
                <a:latin typeface="Times New Roman"/>
                <a:cs typeface="Times New Roman"/>
              </a:rPr>
              <a:t>0</a:t>
            </a:r>
            <a:r>
              <a:rPr sz="2475" spc="-284" baseline="3367" dirty="0">
                <a:latin typeface="Times New Roman"/>
                <a:cs typeface="Times New Roman"/>
              </a:rPr>
              <a:t> </a:t>
            </a:r>
            <a:r>
              <a:rPr sz="2475" spc="-112" baseline="3367" dirty="0">
                <a:latin typeface="Symbol"/>
                <a:cs typeface="Symbol"/>
              </a:rPr>
              <a:t></a:t>
            </a:r>
            <a:endParaRPr sz="2475" baseline="3367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972248" y="5690364"/>
            <a:ext cx="2826385" cy="26417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1600" spc="-60" dirty="0">
                <a:latin typeface="Times New Roman"/>
                <a:cs typeface="Times New Roman"/>
              </a:rPr>
              <a:t>=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Times New Roman"/>
                <a:cs typeface="Times New Roman"/>
              </a:rPr>
              <a:t>7</a:t>
            </a:r>
            <a:r>
              <a:rPr sz="1600" spc="-95" dirty="0">
                <a:latin typeface="Times New Roman"/>
                <a:cs typeface="Times New Roman"/>
              </a:rPr>
              <a:t>4</a:t>
            </a:r>
            <a:r>
              <a:rPr sz="1600" spc="-55" dirty="0">
                <a:latin typeface="Times New Roman"/>
                <a:cs typeface="Times New Roman"/>
              </a:rPr>
              <a:t>5</a:t>
            </a:r>
            <a:r>
              <a:rPr sz="1600" spc="-20" dirty="0">
                <a:latin typeface="Times New Roman"/>
                <a:cs typeface="Times New Roman"/>
              </a:rPr>
              <a:t>.</a:t>
            </a:r>
            <a:r>
              <a:rPr sz="1600" spc="-95" dirty="0">
                <a:latin typeface="Times New Roman"/>
                <a:cs typeface="Times New Roman"/>
              </a:rPr>
              <a:t>0</a:t>
            </a:r>
            <a:r>
              <a:rPr sz="1600" spc="-55" dirty="0">
                <a:latin typeface="Times New Roman"/>
                <a:cs typeface="Times New Roman"/>
              </a:rPr>
              <a:t>24</a:t>
            </a:r>
            <a:r>
              <a:rPr sz="1600" spc="-20" dirty="0">
                <a:latin typeface="Times New Roman"/>
                <a:cs typeface="Times New Roman"/>
              </a:rPr>
              <a:t>.</a:t>
            </a:r>
            <a:r>
              <a:rPr sz="1600" spc="-95" dirty="0">
                <a:latin typeface="Times New Roman"/>
                <a:cs typeface="Times New Roman"/>
              </a:rPr>
              <a:t>6</a:t>
            </a:r>
            <a:r>
              <a:rPr sz="1600" spc="-55" dirty="0">
                <a:latin typeface="Times New Roman"/>
                <a:cs typeface="Times New Roman"/>
              </a:rPr>
              <a:t>58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30" dirty="0">
                <a:latin typeface="Times New Roman"/>
                <a:cs typeface="Times New Roman"/>
              </a:rPr>
              <a:t>N</a:t>
            </a:r>
            <a:r>
              <a:rPr sz="1600" spc="-20" dirty="0">
                <a:latin typeface="Times New Roman"/>
                <a:cs typeface="Times New Roman"/>
              </a:rPr>
              <a:t>∙</a:t>
            </a:r>
            <a:r>
              <a:rPr sz="1600" spc="-114" dirty="0">
                <a:latin typeface="Times New Roman"/>
                <a:cs typeface="Times New Roman"/>
              </a:rPr>
              <a:t>m</a:t>
            </a:r>
            <a:r>
              <a:rPr sz="1600" spc="-85" dirty="0">
                <a:latin typeface="Times New Roman"/>
                <a:cs typeface="Times New Roman"/>
              </a:rPr>
              <a:t>m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60" dirty="0">
                <a:latin typeface="Times New Roman"/>
                <a:cs typeface="Times New Roman"/>
              </a:rPr>
              <a:t>=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Times New Roman"/>
                <a:cs typeface="Times New Roman"/>
              </a:rPr>
              <a:t>74</a:t>
            </a:r>
            <a:r>
              <a:rPr sz="1600" spc="-100" dirty="0">
                <a:latin typeface="Times New Roman"/>
                <a:cs typeface="Times New Roman"/>
              </a:rPr>
              <a:t>5</a:t>
            </a:r>
            <a:r>
              <a:rPr sz="1600" spc="-20" dirty="0">
                <a:latin typeface="Times New Roman"/>
                <a:cs typeface="Times New Roman"/>
              </a:rPr>
              <a:t>,</a:t>
            </a:r>
            <a:r>
              <a:rPr sz="1600" spc="-55" dirty="0">
                <a:latin typeface="Times New Roman"/>
                <a:cs typeface="Times New Roman"/>
              </a:rPr>
              <a:t>02 k</a:t>
            </a:r>
            <a:r>
              <a:rPr sz="1600" spc="-75" dirty="0">
                <a:latin typeface="Times New Roman"/>
                <a:cs typeface="Times New Roman"/>
              </a:rPr>
              <a:t>N∙</a:t>
            </a:r>
            <a:r>
              <a:rPr sz="1600" spc="-85" dirty="0">
                <a:latin typeface="Times New Roman"/>
                <a:cs typeface="Times New Roman"/>
              </a:rPr>
              <a:t>m</a:t>
            </a:r>
            <a:endParaRPr sz="16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067585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544254"/>
            <a:ext cx="7008495" cy="920115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12700">
              <a:spcBef>
                <a:spcPts val="845"/>
              </a:spcBef>
            </a:pPr>
            <a:r>
              <a:rPr sz="2800" b="1" spc="-5" dirty="0">
                <a:latin typeface="Calibri"/>
                <a:cs typeface="Calibri"/>
              </a:rPr>
              <a:t>Analisis</a:t>
            </a:r>
            <a:r>
              <a:rPr sz="2800" b="1" spc="2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dan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Desain</a:t>
            </a:r>
            <a:r>
              <a:rPr sz="2800" b="1" spc="1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Balok</a:t>
            </a:r>
            <a:r>
              <a:rPr sz="2800" b="1" spc="3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Rangkap</a:t>
            </a:r>
            <a:endParaRPr sz="2800">
              <a:latin typeface="Calibri"/>
              <a:cs typeface="Calibri"/>
            </a:endParaRPr>
          </a:p>
          <a:p>
            <a:pPr marL="68580">
              <a:spcBef>
                <a:spcPts val="535"/>
              </a:spcBef>
            </a:pP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(tulangan</a:t>
            </a: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6FC0"/>
                </a:solidFill>
                <a:latin typeface="Calibri"/>
                <a:cs typeface="Calibri"/>
              </a:rPr>
              <a:t>tekan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belum</a:t>
            </a:r>
            <a:r>
              <a:rPr sz="2000"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luluh)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98760" y="3721587"/>
            <a:ext cx="3895381" cy="2485309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3508064" y="3033328"/>
            <a:ext cx="210185" cy="0"/>
          </a:xfrm>
          <a:custGeom>
            <a:avLst/>
            <a:gdLst/>
            <a:ahLst/>
            <a:cxnLst/>
            <a:rect l="l" t="t" r="r" b="b"/>
            <a:pathLst>
              <a:path w="210185">
                <a:moveTo>
                  <a:pt x="0" y="0"/>
                </a:moveTo>
                <a:lnTo>
                  <a:pt x="210092" y="0"/>
                </a:lnTo>
              </a:path>
            </a:pathLst>
          </a:custGeom>
          <a:ln w="81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15622" y="3033328"/>
            <a:ext cx="181610" cy="0"/>
          </a:xfrm>
          <a:custGeom>
            <a:avLst/>
            <a:gdLst/>
            <a:ahLst/>
            <a:cxnLst/>
            <a:rect l="l" t="t" r="r" b="b"/>
            <a:pathLst>
              <a:path w="181610">
                <a:moveTo>
                  <a:pt x="0" y="0"/>
                </a:moveTo>
                <a:lnTo>
                  <a:pt x="181430" y="0"/>
                </a:lnTo>
              </a:path>
            </a:pathLst>
          </a:custGeom>
          <a:ln w="81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974940" y="2976359"/>
            <a:ext cx="10160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spc="2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74940" y="3100808"/>
            <a:ext cx="10160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spc="20" dirty="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74940" y="2715113"/>
            <a:ext cx="10160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spc="20" dirty="0">
                <a:latin typeface="Symbol"/>
                <a:cs typeface="Symbol"/>
              </a:rPr>
              <a:t>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81341" y="2976359"/>
            <a:ext cx="10160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spc="20" dirty="0">
                <a:latin typeface="Symbol"/>
                <a:cs typeface="Symbol"/>
              </a:rPr>
              <a:t>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02846" y="3049563"/>
            <a:ext cx="40767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18135" algn="l"/>
              </a:tabLst>
            </a:pPr>
            <a:r>
              <a:rPr sz="1500" spc="20" dirty="0">
                <a:latin typeface="Symbol"/>
                <a:cs typeface="Symbol"/>
              </a:rPr>
              <a:t></a:t>
            </a:r>
            <a:r>
              <a:rPr sz="1500" spc="20" dirty="0">
                <a:latin typeface="Times New Roman"/>
                <a:cs typeface="Times New Roman"/>
              </a:rPr>
              <a:t>	</a:t>
            </a:r>
            <a:r>
              <a:rPr sz="1500" spc="20" dirty="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04392" y="2839570"/>
            <a:ext cx="139763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  <a:tabLst>
                <a:tab pos="416559" algn="l"/>
                <a:tab pos="1282700" algn="l"/>
              </a:tabLst>
            </a:pPr>
            <a:r>
              <a:rPr sz="1500" spc="5" dirty="0">
                <a:latin typeface="Symbol"/>
                <a:cs typeface="Symbol"/>
              </a:rPr>
              <a:t></a:t>
            </a:r>
            <a:r>
              <a:rPr sz="2250" spc="7" baseline="-14814" dirty="0">
                <a:latin typeface="Symbol"/>
                <a:cs typeface="Symbol"/>
              </a:rPr>
              <a:t></a:t>
            </a:r>
            <a:r>
              <a:rPr sz="2250" spc="7" baseline="-14814" dirty="0">
                <a:latin typeface="Times New Roman"/>
                <a:cs typeface="Times New Roman"/>
              </a:rPr>
              <a:t>	</a:t>
            </a:r>
            <a:r>
              <a:rPr sz="2250" spc="7" baseline="-14814" dirty="0">
                <a:latin typeface="Symbol"/>
                <a:cs typeface="Symbol"/>
              </a:rPr>
              <a:t></a:t>
            </a:r>
            <a:r>
              <a:rPr sz="1500" spc="5" dirty="0">
                <a:latin typeface="Symbol"/>
                <a:cs typeface="Symbol"/>
              </a:rPr>
              <a:t></a:t>
            </a:r>
            <a:r>
              <a:rPr sz="150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500" spc="2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94836" y="2976359"/>
            <a:ext cx="43688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47345" algn="l"/>
              </a:tabLst>
            </a:pPr>
            <a:r>
              <a:rPr sz="1500" spc="20" dirty="0">
                <a:latin typeface="Symbol"/>
                <a:cs typeface="Symbol"/>
              </a:rPr>
              <a:t></a:t>
            </a:r>
            <a:r>
              <a:rPr sz="1500" spc="20" dirty="0">
                <a:latin typeface="Times New Roman"/>
                <a:cs typeface="Times New Roman"/>
              </a:rPr>
              <a:t>	</a:t>
            </a:r>
            <a:r>
              <a:rPr sz="1500" spc="2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394837" y="3100808"/>
            <a:ext cx="88836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47345" algn="l"/>
                <a:tab pos="798830" algn="l"/>
              </a:tabLst>
            </a:pPr>
            <a:r>
              <a:rPr sz="1500" spc="20" dirty="0">
                <a:latin typeface="Symbol"/>
                <a:cs typeface="Symbol"/>
              </a:rPr>
              <a:t></a:t>
            </a:r>
            <a:r>
              <a:rPr sz="1500" spc="20" dirty="0">
                <a:latin typeface="Times New Roman"/>
                <a:cs typeface="Times New Roman"/>
              </a:rPr>
              <a:t>	</a:t>
            </a:r>
            <a:r>
              <a:rPr sz="1500" spc="20" dirty="0">
                <a:latin typeface="Symbol"/>
                <a:cs typeface="Symbol"/>
              </a:rPr>
              <a:t></a:t>
            </a:r>
            <a:r>
              <a:rPr sz="1500" spc="20" dirty="0">
                <a:latin typeface="Times New Roman"/>
                <a:cs typeface="Times New Roman"/>
              </a:rPr>
              <a:t>	</a:t>
            </a:r>
            <a:r>
              <a:rPr sz="1500" spc="20" dirty="0">
                <a:latin typeface="Symbol"/>
                <a:cs typeface="Symbol"/>
              </a:rPr>
              <a:t>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66694" y="3156055"/>
            <a:ext cx="76835" cy="15004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900" i="1" dirty="0">
                <a:latin typeface="Times New Roman"/>
                <a:cs typeface="Times New Roman"/>
              </a:rPr>
              <a:t>y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21416" y="3156055"/>
            <a:ext cx="76835" cy="15004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900" i="1" dirty="0">
                <a:latin typeface="Times New Roman"/>
                <a:cs typeface="Times New Roman"/>
              </a:rPr>
              <a:t>y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44839" y="3026444"/>
            <a:ext cx="8064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i="1" spc="1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37504" y="3026444"/>
            <a:ext cx="93345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67030" algn="l"/>
              </a:tabLst>
            </a:pPr>
            <a:r>
              <a:rPr sz="1500" i="1" spc="25" dirty="0">
                <a:latin typeface="Times New Roman"/>
                <a:cs typeface="Times New Roman"/>
              </a:rPr>
              <a:t>d	</a:t>
            </a:r>
            <a:r>
              <a:rPr sz="1500" spc="10" dirty="0">
                <a:latin typeface="Times New Roman"/>
                <a:cs typeface="Times New Roman"/>
              </a:rPr>
              <a:t>60</a:t>
            </a:r>
            <a:r>
              <a:rPr sz="1500" spc="25" dirty="0">
                <a:latin typeface="Times New Roman"/>
                <a:cs typeface="Times New Roman"/>
              </a:rPr>
              <a:t>0</a:t>
            </a:r>
            <a:r>
              <a:rPr sz="1500" spc="-155" dirty="0">
                <a:latin typeface="Times New Roman"/>
                <a:cs typeface="Times New Roman"/>
              </a:rPr>
              <a:t> </a:t>
            </a:r>
            <a:r>
              <a:rPr sz="1500" spc="30" dirty="0">
                <a:latin typeface="Symbol"/>
                <a:cs typeface="Symbol"/>
              </a:rPr>
              <a:t></a:t>
            </a:r>
            <a:r>
              <a:rPr sz="1500" spc="155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369436" y="2752109"/>
            <a:ext cx="144526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  <a:tabLst>
                <a:tab pos="1114425" algn="l"/>
              </a:tabLst>
            </a:pPr>
            <a:r>
              <a:rPr sz="2250" spc="30" baseline="11111" dirty="0">
                <a:latin typeface="Symbol"/>
                <a:cs typeface="Symbol"/>
              </a:rPr>
              <a:t></a:t>
            </a:r>
            <a:r>
              <a:rPr sz="2250" spc="397" baseline="11111" dirty="0">
                <a:latin typeface="Times New Roman"/>
                <a:cs typeface="Times New Roman"/>
              </a:rPr>
              <a:t> </a:t>
            </a:r>
            <a:r>
              <a:rPr sz="1500" i="1" spc="-15" dirty="0">
                <a:latin typeface="Times New Roman"/>
                <a:cs typeface="Times New Roman"/>
              </a:rPr>
              <a:t>f</a:t>
            </a:r>
            <a:r>
              <a:rPr sz="1350" i="1" spc="-22" baseline="-24691" dirty="0">
                <a:latin typeface="Times New Roman"/>
                <a:cs typeface="Times New Roman"/>
              </a:rPr>
              <a:t>c</a:t>
            </a:r>
            <a:r>
              <a:rPr sz="2250" spc="-22" baseline="3703" dirty="0">
                <a:latin typeface="Symbol"/>
                <a:cs typeface="Symbol"/>
              </a:rPr>
              <a:t></a:t>
            </a:r>
            <a:r>
              <a:rPr sz="2250" spc="-195" baseline="3703" dirty="0">
                <a:latin typeface="Times New Roman"/>
                <a:cs typeface="Times New Roman"/>
              </a:rPr>
              <a:t> </a:t>
            </a:r>
            <a:r>
              <a:rPr sz="2250" spc="7" baseline="11111" dirty="0">
                <a:latin typeface="Symbol"/>
                <a:cs typeface="Symbol"/>
              </a:rPr>
              <a:t></a:t>
            </a:r>
            <a:r>
              <a:rPr sz="2250" spc="7" baseline="-3703" dirty="0">
                <a:latin typeface="Symbol"/>
                <a:cs typeface="Symbol"/>
              </a:rPr>
              <a:t></a:t>
            </a:r>
            <a:r>
              <a:rPr sz="2250" spc="-120" baseline="-3703" dirty="0">
                <a:latin typeface="Times New Roman"/>
                <a:cs typeface="Times New Roman"/>
              </a:rPr>
              <a:t> </a:t>
            </a:r>
            <a:r>
              <a:rPr sz="1500" i="1" spc="85" dirty="0">
                <a:latin typeface="Times New Roman"/>
                <a:cs typeface="Times New Roman"/>
              </a:rPr>
              <a:t>d</a:t>
            </a:r>
            <a:r>
              <a:rPr sz="2250" spc="127" baseline="3703" dirty="0">
                <a:latin typeface="Symbol"/>
                <a:cs typeface="Symbol"/>
              </a:rPr>
              <a:t></a:t>
            </a:r>
            <a:r>
              <a:rPr sz="2250" spc="-232" baseline="3703" dirty="0">
                <a:latin typeface="Times New Roman"/>
                <a:cs typeface="Times New Roman"/>
              </a:rPr>
              <a:t> </a:t>
            </a:r>
            <a:r>
              <a:rPr sz="2250" spc="7" baseline="-3703" dirty="0">
                <a:latin typeface="Symbol"/>
                <a:cs typeface="Symbol"/>
              </a:rPr>
              <a:t></a:t>
            </a:r>
            <a:r>
              <a:rPr sz="2250" spc="7" baseline="11111" dirty="0">
                <a:latin typeface="Symbol"/>
                <a:cs typeface="Symbol"/>
              </a:rPr>
              <a:t></a:t>
            </a:r>
            <a:r>
              <a:rPr sz="2250" spc="7" baseline="11111" dirty="0">
                <a:latin typeface="Times New Roman"/>
                <a:cs typeface="Times New Roman"/>
              </a:rPr>
              <a:t>	</a:t>
            </a:r>
            <a:r>
              <a:rPr sz="1500" spc="10" dirty="0">
                <a:latin typeface="Times New Roman"/>
                <a:cs typeface="Times New Roman"/>
              </a:rPr>
              <a:t>600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05518" y="2863757"/>
            <a:ext cx="1316355" cy="26096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1600" i="1" spc="-25" dirty="0">
                <a:latin typeface="Symbol"/>
                <a:cs typeface="Symbol"/>
              </a:rPr>
              <a:t>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500" spc="30" dirty="0">
                <a:latin typeface="Symbol"/>
                <a:cs typeface="Symbol"/>
              </a:rPr>
              <a:t></a:t>
            </a:r>
            <a:r>
              <a:rPr sz="1500" spc="-85" dirty="0">
                <a:latin typeface="Times New Roman"/>
                <a:cs typeface="Times New Roman"/>
              </a:rPr>
              <a:t> </a:t>
            </a:r>
            <a:r>
              <a:rPr sz="1600" i="1" spc="75" dirty="0">
                <a:latin typeface="Symbol"/>
                <a:cs typeface="Symbol"/>
              </a:rPr>
              <a:t></a:t>
            </a:r>
            <a:r>
              <a:rPr sz="2250" spc="15" baseline="3703" dirty="0">
                <a:latin typeface="Symbol"/>
                <a:cs typeface="Symbol"/>
              </a:rPr>
              <a:t></a:t>
            </a:r>
            <a:r>
              <a:rPr sz="2250" spc="-135" baseline="3703" dirty="0">
                <a:latin typeface="Times New Roman"/>
                <a:cs typeface="Times New Roman"/>
              </a:rPr>
              <a:t> </a:t>
            </a:r>
            <a:r>
              <a:rPr sz="1500" spc="30" dirty="0">
                <a:latin typeface="Symbol"/>
                <a:cs typeface="Symbol"/>
              </a:rPr>
              <a:t></a:t>
            </a:r>
            <a:r>
              <a:rPr sz="1500" spc="-60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Times New Roman"/>
                <a:cs typeface="Times New Roman"/>
              </a:rPr>
              <a:t>0</a:t>
            </a:r>
            <a:r>
              <a:rPr sz="1500" spc="-50" dirty="0">
                <a:latin typeface="Times New Roman"/>
                <a:cs typeface="Times New Roman"/>
              </a:rPr>
              <a:t>,</a:t>
            </a:r>
            <a:r>
              <a:rPr sz="1500" spc="10" dirty="0">
                <a:latin typeface="Times New Roman"/>
                <a:cs typeface="Times New Roman"/>
              </a:rPr>
              <a:t>8</a:t>
            </a:r>
            <a:r>
              <a:rPr sz="1500" spc="30" dirty="0">
                <a:latin typeface="Times New Roman"/>
                <a:cs typeface="Times New Roman"/>
              </a:rPr>
              <a:t>5</a:t>
            </a:r>
            <a:r>
              <a:rPr sz="1600" i="1" spc="-45" dirty="0">
                <a:latin typeface="Symbol"/>
                <a:cs typeface="Symbol"/>
              </a:rPr>
              <a:t></a:t>
            </a:r>
            <a:r>
              <a:rPr sz="1350" spc="104" baseline="-24691" dirty="0">
                <a:latin typeface="Times New Roman"/>
                <a:cs typeface="Times New Roman"/>
              </a:rPr>
              <a:t>1</a:t>
            </a:r>
            <a:r>
              <a:rPr sz="2250" spc="30" baseline="11111" dirty="0">
                <a:latin typeface="Symbol"/>
                <a:cs typeface="Symbol"/>
              </a:rPr>
              <a:t></a:t>
            </a:r>
            <a:endParaRPr sz="2250" baseline="11111">
              <a:latin typeface="Symbol"/>
              <a:cs typeface="Symbo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364479" y="2840736"/>
            <a:ext cx="457200" cy="314325"/>
            <a:chOff x="3840479" y="2840735"/>
            <a:chExt cx="457200" cy="314325"/>
          </a:xfrm>
        </p:grpSpPr>
        <p:sp>
          <p:nvSpPr>
            <p:cNvPr id="22" name="object 22"/>
            <p:cNvSpPr/>
            <p:nvPr/>
          </p:nvSpPr>
          <p:spPr>
            <a:xfrm>
              <a:off x="3853433" y="2853689"/>
              <a:ext cx="431800" cy="288290"/>
            </a:xfrm>
            <a:custGeom>
              <a:avLst/>
              <a:gdLst/>
              <a:ahLst/>
              <a:cxnLst/>
              <a:rect l="l" t="t" r="r" b="b"/>
              <a:pathLst>
                <a:path w="431800" h="288289">
                  <a:moveTo>
                    <a:pt x="287274" y="0"/>
                  </a:moveTo>
                  <a:lnTo>
                    <a:pt x="287274" y="72009"/>
                  </a:lnTo>
                  <a:lnTo>
                    <a:pt x="0" y="72009"/>
                  </a:lnTo>
                  <a:lnTo>
                    <a:pt x="0" y="216026"/>
                  </a:lnTo>
                  <a:lnTo>
                    <a:pt x="287274" y="216026"/>
                  </a:lnTo>
                  <a:lnTo>
                    <a:pt x="287274" y="288036"/>
                  </a:lnTo>
                  <a:lnTo>
                    <a:pt x="431291" y="144018"/>
                  </a:lnTo>
                  <a:lnTo>
                    <a:pt x="28727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853433" y="2853689"/>
              <a:ext cx="431800" cy="288290"/>
            </a:xfrm>
            <a:custGeom>
              <a:avLst/>
              <a:gdLst/>
              <a:ahLst/>
              <a:cxnLst/>
              <a:rect l="l" t="t" r="r" b="b"/>
              <a:pathLst>
                <a:path w="431800" h="288289">
                  <a:moveTo>
                    <a:pt x="0" y="72009"/>
                  </a:moveTo>
                  <a:lnTo>
                    <a:pt x="287274" y="72009"/>
                  </a:lnTo>
                  <a:lnTo>
                    <a:pt x="287274" y="0"/>
                  </a:lnTo>
                  <a:lnTo>
                    <a:pt x="431291" y="144018"/>
                  </a:lnTo>
                  <a:lnTo>
                    <a:pt x="287274" y="288036"/>
                  </a:lnTo>
                  <a:lnTo>
                    <a:pt x="287274" y="216026"/>
                  </a:lnTo>
                  <a:lnTo>
                    <a:pt x="0" y="216026"/>
                  </a:lnTo>
                  <a:lnTo>
                    <a:pt x="0" y="72009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6165851" y="2830829"/>
            <a:ext cx="2629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solidFill>
                  <a:srgbClr val="FF0000"/>
                </a:solidFill>
                <a:latin typeface="Calibri"/>
                <a:cs typeface="Calibri"/>
              </a:rPr>
              <a:t>tulangan</a:t>
            </a:r>
            <a:r>
              <a:rPr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0000"/>
                </a:solidFill>
                <a:latin typeface="Calibri"/>
                <a:cs typeface="Calibri"/>
              </a:rPr>
              <a:t>tekan</a:t>
            </a:r>
            <a:r>
              <a:rPr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belum</a:t>
            </a:r>
            <a:r>
              <a:rPr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luluh</a:t>
            </a:r>
            <a:endParaRPr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560549" y="3736996"/>
            <a:ext cx="499745" cy="0"/>
          </a:xfrm>
          <a:custGeom>
            <a:avLst/>
            <a:gdLst/>
            <a:ahLst/>
            <a:cxnLst/>
            <a:rect l="l" t="t" r="r" b="b"/>
            <a:pathLst>
              <a:path w="499745">
                <a:moveTo>
                  <a:pt x="0" y="0"/>
                </a:moveTo>
                <a:lnTo>
                  <a:pt x="499126" y="0"/>
                </a:lnTo>
              </a:path>
            </a:pathLst>
          </a:custGeom>
          <a:ln w="93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156665" y="4444508"/>
            <a:ext cx="499745" cy="0"/>
          </a:xfrm>
          <a:custGeom>
            <a:avLst/>
            <a:gdLst/>
            <a:ahLst/>
            <a:cxnLst/>
            <a:rect l="l" t="t" r="r" b="b"/>
            <a:pathLst>
              <a:path w="499745">
                <a:moveTo>
                  <a:pt x="0" y="0"/>
                </a:moveTo>
                <a:lnTo>
                  <a:pt x="499545" y="0"/>
                </a:lnTo>
              </a:path>
            </a:pathLst>
          </a:custGeom>
          <a:ln w="93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8671024" y="4284529"/>
            <a:ext cx="110489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700" spc="15" dirty="0">
                <a:latin typeface="Symbol"/>
                <a:cs typeface="Symbol"/>
              </a:rPr>
              <a:t>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030083" y="4465052"/>
            <a:ext cx="751840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tabLst>
                <a:tab pos="653415" algn="l"/>
              </a:tabLst>
            </a:pPr>
            <a:r>
              <a:rPr sz="1700" spc="15" dirty="0">
                <a:latin typeface="Symbol"/>
                <a:cs typeface="Symbol"/>
              </a:rPr>
              <a:t></a:t>
            </a:r>
            <a:r>
              <a:rPr sz="1700" spc="15" dirty="0">
                <a:latin typeface="Times New Roman"/>
                <a:cs typeface="Times New Roman"/>
              </a:rPr>
              <a:t>	</a:t>
            </a:r>
            <a:r>
              <a:rPr sz="1700" spc="15" dirty="0">
                <a:latin typeface="Symbol"/>
                <a:cs typeface="Symbol"/>
              </a:rPr>
              <a:t>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074561" y="3757086"/>
            <a:ext cx="110489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700" spc="15" dirty="0">
                <a:latin typeface="Symbol"/>
                <a:cs typeface="Symbol"/>
              </a:rPr>
              <a:t>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433968" y="3576999"/>
            <a:ext cx="751205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tabLst>
                <a:tab pos="652780" algn="l"/>
              </a:tabLst>
            </a:pPr>
            <a:r>
              <a:rPr sz="1700" spc="15" dirty="0">
                <a:latin typeface="Symbol"/>
                <a:cs typeface="Symbol"/>
              </a:rPr>
              <a:t></a:t>
            </a:r>
            <a:r>
              <a:rPr sz="1700" spc="15" dirty="0">
                <a:latin typeface="Times New Roman"/>
                <a:cs typeface="Times New Roman"/>
              </a:rPr>
              <a:t>	</a:t>
            </a:r>
            <a:r>
              <a:rPr sz="1700" spc="15" dirty="0">
                <a:latin typeface="Symbol"/>
                <a:cs typeface="Symbol"/>
              </a:rPr>
              <a:t>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433968" y="3757086"/>
            <a:ext cx="110489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700" spc="15" dirty="0">
                <a:latin typeface="Symbol"/>
                <a:cs typeface="Symbol"/>
              </a:rPr>
              <a:t>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343776" y="4438503"/>
            <a:ext cx="123825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700" i="1" spc="15" dirty="0">
                <a:latin typeface="Times New Roman"/>
                <a:cs typeface="Times New Roman"/>
              </a:rPr>
              <a:t>c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030083" y="4127010"/>
            <a:ext cx="751840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2550" spc="22" baseline="-4901" dirty="0">
                <a:latin typeface="Symbol"/>
                <a:cs typeface="Symbol"/>
              </a:rPr>
              <a:t></a:t>
            </a:r>
            <a:r>
              <a:rPr sz="2550" spc="-165" baseline="-4901" dirty="0">
                <a:latin typeface="Times New Roman"/>
                <a:cs typeface="Times New Roman"/>
              </a:rPr>
              <a:t> </a:t>
            </a:r>
            <a:r>
              <a:rPr sz="1700" i="1" spc="15" dirty="0">
                <a:latin typeface="Times New Roman"/>
                <a:cs typeface="Times New Roman"/>
              </a:rPr>
              <a:t>c</a:t>
            </a:r>
            <a:r>
              <a:rPr sz="1700" i="1" spc="-110" dirty="0">
                <a:latin typeface="Times New Roman"/>
                <a:cs typeface="Times New Roman"/>
              </a:rPr>
              <a:t> </a:t>
            </a:r>
            <a:r>
              <a:rPr sz="1700" spc="20" dirty="0">
                <a:latin typeface="Symbol"/>
                <a:cs typeface="Symbol"/>
              </a:rPr>
              <a:t></a:t>
            </a:r>
            <a:r>
              <a:rPr sz="1700" spc="-140" dirty="0">
                <a:latin typeface="Times New Roman"/>
                <a:cs typeface="Times New Roman"/>
              </a:rPr>
              <a:t> </a:t>
            </a:r>
            <a:r>
              <a:rPr sz="1700" i="1" spc="20" dirty="0">
                <a:latin typeface="Times New Roman"/>
                <a:cs typeface="Times New Roman"/>
              </a:rPr>
              <a:t>d</a:t>
            </a:r>
            <a:r>
              <a:rPr sz="1700" i="1" spc="-265" dirty="0">
                <a:latin typeface="Times New Roman"/>
                <a:cs typeface="Times New Roman"/>
              </a:rPr>
              <a:t> </a:t>
            </a:r>
            <a:r>
              <a:rPr sz="2550" spc="15" baseline="3267" dirty="0">
                <a:latin typeface="Symbol"/>
                <a:cs typeface="Symbol"/>
              </a:rPr>
              <a:t></a:t>
            </a:r>
            <a:r>
              <a:rPr sz="2550" spc="-254" baseline="3267" dirty="0">
                <a:latin typeface="Times New Roman"/>
                <a:cs typeface="Times New Roman"/>
              </a:rPr>
              <a:t> </a:t>
            </a:r>
            <a:r>
              <a:rPr sz="2550" spc="22" baseline="-4901" dirty="0">
                <a:latin typeface="Symbol"/>
                <a:cs typeface="Symbol"/>
              </a:rPr>
              <a:t></a:t>
            </a:r>
            <a:endParaRPr sz="2550" baseline="-4901">
              <a:latin typeface="Symbol"/>
              <a:cs typeface="Symbo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747149" y="3730978"/>
            <a:ext cx="123825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700" i="1" spc="15" dirty="0">
                <a:latin typeface="Times New Roman"/>
                <a:cs typeface="Times New Roman"/>
              </a:rPr>
              <a:t>c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661715" y="4412990"/>
            <a:ext cx="819785" cy="1686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  <a:tabLst>
                <a:tab pos="459105" algn="l"/>
                <a:tab pos="756285" algn="l"/>
              </a:tabLst>
            </a:pPr>
            <a:r>
              <a:rPr sz="1000" i="1" spc="5" dirty="0">
                <a:latin typeface="Times New Roman"/>
                <a:cs typeface="Times New Roman"/>
              </a:rPr>
              <a:t>s	s	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584755" y="4254351"/>
            <a:ext cx="1555750" cy="3048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700" i="1" spc="10" dirty="0">
                <a:latin typeface="Times New Roman"/>
                <a:cs typeface="Times New Roman"/>
              </a:rPr>
              <a:t>f</a:t>
            </a:r>
            <a:r>
              <a:rPr sz="1700" i="1" spc="-45" dirty="0">
                <a:latin typeface="Times New Roman"/>
                <a:cs typeface="Times New Roman"/>
              </a:rPr>
              <a:t> </a:t>
            </a:r>
            <a:r>
              <a:rPr sz="2550" spc="15" baseline="3267" dirty="0">
                <a:latin typeface="Symbol"/>
                <a:cs typeface="Symbol"/>
              </a:rPr>
              <a:t></a:t>
            </a:r>
            <a:r>
              <a:rPr sz="2550" spc="-172" baseline="3267" dirty="0">
                <a:latin typeface="Times New Roman"/>
                <a:cs typeface="Times New Roman"/>
              </a:rPr>
              <a:t> </a:t>
            </a:r>
            <a:r>
              <a:rPr sz="1700" spc="20" dirty="0">
                <a:latin typeface="Symbol"/>
                <a:cs typeface="Symbol"/>
              </a:rPr>
              <a:t></a:t>
            </a:r>
            <a:r>
              <a:rPr sz="1700" spc="30" dirty="0">
                <a:latin typeface="Times New Roman"/>
                <a:cs typeface="Times New Roman"/>
              </a:rPr>
              <a:t> </a:t>
            </a:r>
            <a:r>
              <a:rPr sz="1700" i="1" spc="25" dirty="0">
                <a:latin typeface="Times New Roman"/>
                <a:cs typeface="Times New Roman"/>
              </a:rPr>
              <a:t>E</a:t>
            </a:r>
            <a:r>
              <a:rPr sz="1700" i="1" dirty="0">
                <a:latin typeface="Times New Roman"/>
                <a:cs typeface="Times New Roman"/>
              </a:rPr>
              <a:t>  </a:t>
            </a:r>
            <a:r>
              <a:rPr sz="1700" spc="140" dirty="0">
                <a:latin typeface="Symbol"/>
                <a:cs typeface="Symbol"/>
              </a:rPr>
              <a:t></a:t>
            </a:r>
            <a:r>
              <a:rPr i="1" spc="-25" dirty="0">
                <a:latin typeface="Symbol"/>
                <a:cs typeface="Symbol"/>
              </a:rPr>
              <a:t></a:t>
            </a:r>
            <a:r>
              <a:rPr spc="-240" dirty="0">
                <a:latin typeface="Times New Roman"/>
                <a:cs typeface="Times New Roman"/>
              </a:rPr>
              <a:t> </a:t>
            </a:r>
            <a:r>
              <a:rPr sz="2550" spc="15" baseline="3267" dirty="0">
                <a:latin typeface="Symbol"/>
                <a:cs typeface="Symbol"/>
              </a:rPr>
              <a:t></a:t>
            </a:r>
            <a:r>
              <a:rPr sz="2550" spc="179" baseline="3267" dirty="0">
                <a:latin typeface="Times New Roman"/>
                <a:cs typeface="Times New Roman"/>
              </a:rPr>
              <a:t> </a:t>
            </a:r>
            <a:r>
              <a:rPr sz="1700" spc="20" dirty="0">
                <a:latin typeface="Symbol"/>
                <a:cs typeface="Symbol"/>
              </a:rPr>
              <a:t></a:t>
            </a:r>
            <a:r>
              <a:rPr sz="1700" spc="-55" dirty="0">
                <a:latin typeface="Times New Roman"/>
                <a:cs typeface="Times New Roman"/>
              </a:rPr>
              <a:t> </a:t>
            </a:r>
            <a:r>
              <a:rPr sz="1700" spc="15" dirty="0">
                <a:latin typeface="Times New Roman"/>
                <a:cs typeface="Times New Roman"/>
              </a:rPr>
              <a:t>60</a:t>
            </a:r>
            <a:r>
              <a:rPr sz="1700" spc="-10" dirty="0">
                <a:latin typeface="Times New Roman"/>
                <a:cs typeface="Times New Roman"/>
              </a:rPr>
              <a:t>0</a:t>
            </a:r>
            <a:r>
              <a:rPr sz="2550" spc="22" baseline="-4901" dirty="0">
                <a:latin typeface="Symbol"/>
                <a:cs typeface="Symbol"/>
              </a:rPr>
              <a:t></a:t>
            </a:r>
            <a:endParaRPr sz="2550" baseline="-4901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653706" y="3705478"/>
            <a:ext cx="76200" cy="1686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000" i="1" spc="5" dirty="0">
                <a:latin typeface="Times New Roman"/>
                <a:cs typeface="Times New Roman"/>
              </a:rPr>
              <a:t>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507751" y="3546403"/>
            <a:ext cx="1703070" cy="3048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</a:pPr>
            <a:r>
              <a:rPr i="1" spc="-25" dirty="0">
                <a:latin typeface="Symbol"/>
                <a:cs typeface="Symbol"/>
              </a:rPr>
              <a:t></a:t>
            </a:r>
            <a:r>
              <a:rPr spc="-240" dirty="0">
                <a:latin typeface="Times New Roman"/>
                <a:cs typeface="Times New Roman"/>
              </a:rPr>
              <a:t> </a:t>
            </a:r>
            <a:r>
              <a:rPr sz="2550" spc="15" baseline="3267" dirty="0">
                <a:latin typeface="Symbol"/>
                <a:cs typeface="Symbol"/>
              </a:rPr>
              <a:t></a:t>
            </a:r>
            <a:r>
              <a:rPr sz="2550" spc="179" baseline="3267" dirty="0">
                <a:latin typeface="Times New Roman"/>
                <a:cs typeface="Times New Roman"/>
              </a:rPr>
              <a:t> </a:t>
            </a:r>
            <a:r>
              <a:rPr sz="1700" spc="20" dirty="0">
                <a:latin typeface="Symbol"/>
                <a:cs typeface="Symbol"/>
              </a:rPr>
              <a:t></a:t>
            </a:r>
            <a:r>
              <a:rPr sz="1700" spc="-5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0</a:t>
            </a:r>
            <a:r>
              <a:rPr sz="1700" spc="10" dirty="0">
                <a:latin typeface="Times New Roman"/>
                <a:cs typeface="Times New Roman"/>
              </a:rPr>
              <a:t>,00</a:t>
            </a:r>
            <a:r>
              <a:rPr sz="1700" spc="-65" dirty="0">
                <a:latin typeface="Times New Roman"/>
                <a:cs typeface="Times New Roman"/>
              </a:rPr>
              <a:t>3</a:t>
            </a:r>
            <a:r>
              <a:rPr sz="2550" spc="22" baseline="31045" dirty="0">
                <a:latin typeface="Symbol"/>
                <a:cs typeface="Symbol"/>
              </a:rPr>
              <a:t></a:t>
            </a:r>
            <a:r>
              <a:rPr sz="2550" spc="-172" baseline="31045" dirty="0">
                <a:latin typeface="Times New Roman"/>
                <a:cs typeface="Times New Roman"/>
              </a:rPr>
              <a:t> </a:t>
            </a:r>
            <a:r>
              <a:rPr sz="2550" i="1" spc="22" baseline="35947" dirty="0">
                <a:latin typeface="Times New Roman"/>
                <a:cs typeface="Times New Roman"/>
              </a:rPr>
              <a:t>c</a:t>
            </a:r>
            <a:r>
              <a:rPr sz="2550" i="1" spc="-165" baseline="35947" dirty="0">
                <a:latin typeface="Times New Roman"/>
                <a:cs typeface="Times New Roman"/>
              </a:rPr>
              <a:t> </a:t>
            </a:r>
            <a:r>
              <a:rPr sz="2550" spc="30" baseline="35947" dirty="0">
                <a:latin typeface="Symbol"/>
                <a:cs typeface="Symbol"/>
              </a:rPr>
              <a:t></a:t>
            </a:r>
            <a:r>
              <a:rPr sz="2550" spc="-202" baseline="35947" dirty="0">
                <a:latin typeface="Times New Roman"/>
                <a:cs typeface="Times New Roman"/>
              </a:rPr>
              <a:t> </a:t>
            </a:r>
            <a:r>
              <a:rPr sz="2550" i="1" spc="30" baseline="35947" dirty="0">
                <a:latin typeface="Times New Roman"/>
                <a:cs typeface="Times New Roman"/>
              </a:rPr>
              <a:t>d</a:t>
            </a:r>
            <a:r>
              <a:rPr sz="2550" i="1" spc="-405" baseline="35947" dirty="0">
                <a:latin typeface="Times New Roman"/>
                <a:cs typeface="Times New Roman"/>
              </a:rPr>
              <a:t> </a:t>
            </a:r>
            <a:r>
              <a:rPr sz="2550" spc="15" baseline="39215" dirty="0">
                <a:latin typeface="Symbol"/>
                <a:cs typeface="Symbol"/>
              </a:rPr>
              <a:t></a:t>
            </a:r>
            <a:r>
              <a:rPr sz="2550" spc="-254" baseline="39215" dirty="0">
                <a:latin typeface="Times New Roman"/>
                <a:cs typeface="Times New Roman"/>
              </a:rPr>
              <a:t> </a:t>
            </a:r>
            <a:r>
              <a:rPr sz="2550" spc="22" baseline="31045" dirty="0">
                <a:latin typeface="Symbol"/>
                <a:cs typeface="Symbol"/>
              </a:rPr>
              <a:t></a:t>
            </a:r>
            <a:endParaRPr sz="2550" baseline="31045">
              <a:latin typeface="Symbol"/>
              <a:cs typeface="Symbo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9016454" y="5095876"/>
            <a:ext cx="449580" cy="0"/>
          </a:xfrm>
          <a:custGeom>
            <a:avLst/>
            <a:gdLst/>
            <a:ahLst/>
            <a:cxnLst/>
            <a:rect l="l" t="t" r="r" b="b"/>
            <a:pathLst>
              <a:path w="449579">
                <a:moveTo>
                  <a:pt x="0" y="0"/>
                </a:moveTo>
                <a:lnTo>
                  <a:pt x="449395" y="0"/>
                </a:lnTo>
              </a:path>
            </a:pathLst>
          </a:custGeom>
          <a:ln w="83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6502302" y="5317227"/>
            <a:ext cx="1446530" cy="7442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 marR="30480" indent="5715">
              <a:lnSpc>
                <a:spcPct val="144900"/>
              </a:lnSpc>
              <a:spcBef>
                <a:spcPts val="135"/>
              </a:spcBef>
            </a:pPr>
            <a:r>
              <a:rPr sz="1550" i="1" spc="20" dirty="0">
                <a:latin typeface="Times New Roman"/>
                <a:cs typeface="Times New Roman"/>
              </a:rPr>
              <a:t>C</a:t>
            </a:r>
            <a:r>
              <a:rPr sz="1350" i="1" spc="7" baseline="-24691" dirty="0">
                <a:latin typeface="Times New Roman"/>
                <a:cs typeface="Times New Roman"/>
              </a:rPr>
              <a:t>c</a:t>
            </a:r>
            <a:r>
              <a:rPr sz="1350" i="1" baseline="-24691" dirty="0">
                <a:latin typeface="Times New Roman"/>
                <a:cs typeface="Times New Roman"/>
              </a:rPr>
              <a:t> </a:t>
            </a:r>
            <a:r>
              <a:rPr sz="1350" i="1" spc="127" baseline="-24691" dirty="0">
                <a:latin typeface="Times New Roman"/>
                <a:cs typeface="Times New Roman"/>
              </a:rPr>
              <a:t> </a:t>
            </a:r>
            <a:r>
              <a:rPr sz="1550" spc="10" dirty="0">
                <a:latin typeface="Symbol"/>
                <a:cs typeface="Symbol"/>
              </a:rPr>
              <a:t></a:t>
            </a:r>
            <a:r>
              <a:rPr sz="1550" spc="-55" dirty="0">
                <a:latin typeface="Times New Roman"/>
                <a:cs typeface="Times New Roman"/>
              </a:rPr>
              <a:t> </a:t>
            </a:r>
            <a:r>
              <a:rPr sz="1550" spc="-25" dirty="0">
                <a:latin typeface="Times New Roman"/>
                <a:cs typeface="Times New Roman"/>
              </a:rPr>
              <a:t>0</a:t>
            </a:r>
            <a:r>
              <a:rPr sz="1550" spc="-45" dirty="0">
                <a:latin typeface="Times New Roman"/>
                <a:cs typeface="Times New Roman"/>
              </a:rPr>
              <a:t>,</a:t>
            </a:r>
            <a:r>
              <a:rPr sz="1550" dirty="0">
                <a:latin typeface="Times New Roman"/>
                <a:cs typeface="Times New Roman"/>
              </a:rPr>
              <a:t>8</a:t>
            </a:r>
            <a:r>
              <a:rPr sz="1550" spc="10" dirty="0">
                <a:latin typeface="Times New Roman"/>
                <a:cs typeface="Times New Roman"/>
              </a:rPr>
              <a:t>5</a:t>
            </a:r>
            <a:r>
              <a:rPr sz="1550" spc="-100" dirty="0">
                <a:latin typeface="Times New Roman"/>
                <a:cs typeface="Times New Roman"/>
              </a:rPr>
              <a:t> </a:t>
            </a:r>
            <a:r>
              <a:rPr sz="1550" i="1" spc="80" dirty="0">
                <a:latin typeface="Times New Roman"/>
                <a:cs typeface="Times New Roman"/>
              </a:rPr>
              <a:t>f</a:t>
            </a:r>
            <a:r>
              <a:rPr sz="1350" i="1" spc="-209" baseline="-24691" dirty="0">
                <a:latin typeface="Times New Roman"/>
                <a:cs typeface="Times New Roman"/>
              </a:rPr>
              <a:t>c</a:t>
            </a:r>
            <a:r>
              <a:rPr sz="2325" spc="-179" baseline="3584" dirty="0">
                <a:latin typeface="Symbol"/>
                <a:cs typeface="Symbol"/>
              </a:rPr>
              <a:t></a:t>
            </a:r>
            <a:r>
              <a:rPr sz="1650" i="1" spc="-60" dirty="0">
                <a:latin typeface="Symbol"/>
                <a:cs typeface="Symbol"/>
              </a:rPr>
              <a:t></a:t>
            </a:r>
            <a:r>
              <a:rPr sz="1350" spc="-22" baseline="-24691" dirty="0">
                <a:latin typeface="Times New Roman"/>
                <a:cs typeface="Times New Roman"/>
              </a:rPr>
              <a:t>1</a:t>
            </a:r>
            <a:r>
              <a:rPr sz="1550" i="1" spc="10" dirty="0">
                <a:latin typeface="Times New Roman"/>
                <a:cs typeface="Times New Roman"/>
              </a:rPr>
              <a:t>c</a:t>
            </a:r>
            <a:r>
              <a:rPr sz="1550" i="1" spc="-185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Symbol"/>
                <a:cs typeface="Symbol"/>
              </a:rPr>
              <a:t></a:t>
            </a:r>
            <a:r>
              <a:rPr sz="1550" spc="-245" dirty="0">
                <a:latin typeface="Times New Roman"/>
                <a:cs typeface="Times New Roman"/>
              </a:rPr>
              <a:t> </a:t>
            </a:r>
            <a:r>
              <a:rPr sz="1550" i="1" spc="5" dirty="0">
                <a:latin typeface="Times New Roman"/>
                <a:cs typeface="Times New Roman"/>
              </a:rPr>
              <a:t>b  </a:t>
            </a:r>
            <a:r>
              <a:rPr sz="1550" i="1" spc="10" dirty="0">
                <a:latin typeface="Times New Roman"/>
                <a:cs typeface="Times New Roman"/>
              </a:rPr>
              <a:t>T</a:t>
            </a:r>
            <a:r>
              <a:rPr sz="1550" i="1" spc="150" dirty="0">
                <a:latin typeface="Times New Roman"/>
                <a:cs typeface="Times New Roman"/>
              </a:rPr>
              <a:t> </a:t>
            </a:r>
            <a:r>
              <a:rPr sz="1550" spc="10" dirty="0">
                <a:latin typeface="Symbol"/>
                <a:cs typeface="Symbol"/>
              </a:rPr>
              <a:t></a:t>
            </a:r>
            <a:r>
              <a:rPr sz="1550" spc="90" dirty="0">
                <a:latin typeface="Times New Roman"/>
                <a:cs typeface="Times New Roman"/>
              </a:rPr>
              <a:t> </a:t>
            </a:r>
            <a:r>
              <a:rPr sz="1550" i="1" spc="-80" dirty="0">
                <a:latin typeface="Times New Roman"/>
                <a:cs typeface="Times New Roman"/>
              </a:rPr>
              <a:t>A</a:t>
            </a:r>
            <a:r>
              <a:rPr sz="1350" i="1" spc="7" baseline="-24691" dirty="0">
                <a:latin typeface="Times New Roman"/>
                <a:cs typeface="Times New Roman"/>
              </a:rPr>
              <a:t>s</a:t>
            </a:r>
            <a:r>
              <a:rPr sz="1350" i="1" baseline="-24691" dirty="0">
                <a:latin typeface="Times New Roman"/>
                <a:cs typeface="Times New Roman"/>
              </a:rPr>
              <a:t> </a:t>
            </a:r>
            <a:r>
              <a:rPr sz="1350" i="1" spc="-82" baseline="-24691" dirty="0">
                <a:latin typeface="Times New Roman"/>
                <a:cs typeface="Times New Roman"/>
              </a:rPr>
              <a:t> </a:t>
            </a:r>
            <a:r>
              <a:rPr sz="1550" i="1" spc="5" dirty="0">
                <a:latin typeface="Times New Roman"/>
                <a:cs typeface="Times New Roman"/>
              </a:rPr>
              <a:t>f</a:t>
            </a:r>
            <a:r>
              <a:rPr sz="1550" i="1" spc="-210" dirty="0">
                <a:latin typeface="Times New Roman"/>
                <a:cs typeface="Times New Roman"/>
              </a:rPr>
              <a:t> </a:t>
            </a:r>
            <a:r>
              <a:rPr sz="1350" i="1" spc="7" baseline="-24691" dirty="0">
                <a:latin typeface="Times New Roman"/>
                <a:cs typeface="Times New Roman"/>
              </a:rPr>
              <a:t>y</a:t>
            </a:r>
            <a:endParaRPr sz="1350" baseline="-24691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671981" y="5066634"/>
            <a:ext cx="1397000" cy="15260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408305" algn="l"/>
                <a:tab pos="648335" algn="l"/>
                <a:tab pos="1332230" algn="l"/>
              </a:tabLst>
            </a:pPr>
            <a:r>
              <a:rPr sz="900" i="1" spc="5" dirty="0">
                <a:latin typeface="Times New Roman"/>
                <a:cs typeface="Times New Roman"/>
              </a:rPr>
              <a:t>s	s	s	c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183347" y="5089191"/>
            <a:ext cx="114300" cy="25327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550" i="1" spc="10" dirty="0">
                <a:latin typeface="Times New Roman"/>
                <a:cs typeface="Times New Roman"/>
              </a:rPr>
              <a:t>c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0168067" y="4983638"/>
            <a:ext cx="182245" cy="25327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900" i="1" spc="5" dirty="0">
                <a:latin typeface="Times New Roman"/>
                <a:cs typeface="Times New Roman"/>
              </a:rPr>
              <a:t>c</a:t>
            </a:r>
            <a:r>
              <a:rPr sz="900" i="1" spc="-10" dirty="0">
                <a:latin typeface="Times New Roman"/>
                <a:cs typeface="Times New Roman"/>
              </a:rPr>
              <a:t> </a:t>
            </a:r>
            <a:r>
              <a:rPr sz="2325" spc="7" baseline="-3584" dirty="0">
                <a:latin typeface="Symbol"/>
                <a:cs typeface="Symbol"/>
              </a:rPr>
              <a:t></a:t>
            </a:r>
            <a:endParaRPr sz="2325" baseline="-3584">
              <a:latin typeface="Symbol"/>
              <a:cs typeface="Symbo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247577" y="5129431"/>
            <a:ext cx="102235" cy="25327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550" spc="5" dirty="0">
                <a:latin typeface="Symbol"/>
                <a:cs typeface="Symbol"/>
              </a:rPr>
              <a:t>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528350" y="5129431"/>
            <a:ext cx="102235" cy="25327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550" spc="5" dirty="0">
                <a:latin typeface="Symbol"/>
                <a:cs typeface="Symbol"/>
              </a:rPr>
              <a:t>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478006" y="4950573"/>
            <a:ext cx="102235" cy="25327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550" spc="5" dirty="0">
                <a:latin typeface="Symbol"/>
                <a:cs typeface="Symbol"/>
              </a:rPr>
              <a:t>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478006" y="5112695"/>
            <a:ext cx="102235" cy="25327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550" spc="5" dirty="0">
                <a:latin typeface="Symbol"/>
                <a:cs typeface="Symbol"/>
              </a:rPr>
              <a:t>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901200" y="5112695"/>
            <a:ext cx="102235" cy="25327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550" spc="5" dirty="0">
                <a:latin typeface="Symbol"/>
                <a:cs typeface="Symbol"/>
              </a:rPr>
              <a:t>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430190" y="4807183"/>
            <a:ext cx="226060" cy="25327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spcBef>
                <a:spcPts val="115"/>
              </a:spcBef>
            </a:pPr>
            <a:r>
              <a:rPr sz="2325" spc="7" baseline="-32258" dirty="0">
                <a:latin typeface="Symbol"/>
                <a:cs typeface="Symbol"/>
              </a:rPr>
              <a:t></a:t>
            </a:r>
            <a:r>
              <a:rPr sz="2325" spc="-307" baseline="-32258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Symbol"/>
                <a:cs typeface="Symbol"/>
              </a:rPr>
              <a:t>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875799" y="4934245"/>
            <a:ext cx="1499870" cy="25327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spcBef>
                <a:spcPts val="115"/>
              </a:spcBef>
            </a:pPr>
            <a:r>
              <a:rPr sz="2325" spc="7" baseline="30465" dirty="0">
                <a:latin typeface="Symbol"/>
                <a:cs typeface="Symbol"/>
              </a:rPr>
              <a:t></a:t>
            </a:r>
            <a:r>
              <a:rPr sz="2325" spc="-157" baseline="30465" dirty="0">
                <a:latin typeface="Times New Roman"/>
                <a:cs typeface="Times New Roman"/>
              </a:rPr>
              <a:t> </a:t>
            </a:r>
            <a:r>
              <a:rPr sz="2325" i="1" spc="15" baseline="35842" dirty="0">
                <a:latin typeface="Times New Roman"/>
                <a:cs typeface="Times New Roman"/>
              </a:rPr>
              <a:t>c</a:t>
            </a:r>
            <a:r>
              <a:rPr sz="2325" i="1" spc="-165" baseline="35842" dirty="0">
                <a:latin typeface="Times New Roman"/>
                <a:cs typeface="Times New Roman"/>
              </a:rPr>
              <a:t> </a:t>
            </a:r>
            <a:r>
              <a:rPr sz="2325" spc="15" baseline="35842" dirty="0">
                <a:latin typeface="Symbol"/>
                <a:cs typeface="Symbol"/>
              </a:rPr>
              <a:t></a:t>
            </a:r>
            <a:r>
              <a:rPr sz="2325" spc="-195" baseline="35842" dirty="0">
                <a:latin typeface="Times New Roman"/>
                <a:cs typeface="Times New Roman"/>
              </a:rPr>
              <a:t> </a:t>
            </a:r>
            <a:r>
              <a:rPr sz="2325" i="1" spc="15" baseline="35842" dirty="0">
                <a:latin typeface="Times New Roman"/>
                <a:cs typeface="Times New Roman"/>
              </a:rPr>
              <a:t>d</a:t>
            </a:r>
            <a:r>
              <a:rPr sz="2325" i="1" spc="-375" baseline="35842" dirty="0">
                <a:latin typeface="Times New Roman"/>
                <a:cs typeface="Times New Roman"/>
              </a:rPr>
              <a:t> </a:t>
            </a:r>
            <a:r>
              <a:rPr sz="2325" spc="7" baseline="37634" dirty="0">
                <a:latin typeface="Symbol"/>
                <a:cs typeface="Symbol"/>
              </a:rPr>
              <a:t></a:t>
            </a:r>
            <a:r>
              <a:rPr sz="2325" spc="-240" baseline="37634" dirty="0">
                <a:latin typeface="Times New Roman"/>
                <a:cs typeface="Times New Roman"/>
              </a:rPr>
              <a:t> </a:t>
            </a:r>
            <a:r>
              <a:rPr sz="2325" spc="7" baseline="30465" dirty="0">
                <a:latin typeface="Symbol"/>
                <a:cs typeface="Symbol"/>
              </a:rPr>
              <a:t></a:t>
            </a:r>
            <a:r>
              <a:rPr sz="2325" spc="-209" baseline="30465" dirty="0">
                <a:latin typeface="Times New Roman"/>
                <a:cs typeface="Times New Roman"/>
              </a:rPr>
              <a:t> </a:t>
            </a:r>
            <a:r>
              <a:rPr sz="1550" spc="10" dirty="0">
                <a:latin typeface="Symbol"/>
                <a:cs typeface="Symbol"/>
              </a:rPr>
              <a:t></a:t>
            </a:r>
            <a:r>
              <a:rPr sz="1550" spc="-155" dirty="0">
                <a:latin typeface="Times New Roman"/>
                <a:cs typeface="Times New Roman"/>
              </a:rPr>
              <a:t> </a:t>
            </a:r>
            <a:r>
              <a:rPr sz="1550" spc="-20" dirty="0">
                <a:latin typeface="Times New Roman"/>
                <a:cs typeface="Times New Roman"/>
              </a:rPr>
              <a:t>0</a:t>
            </a:r>
            <a:r>
              <a:rPr sz="1550" spc="-50" dirty="0">
                <a:latin typeface="Times New Roman"/>
                <a:cs typeface="Times New Roman"/>
              </a:rPr>
              <a:t>,</a:t>
            </a:r>
            <a:r>
              <a:rPr sz="1550" dirty="0">
                <a:latin typeface="Times New Roman"/>
                <a:cs typeface="Times New Roman"/>
              </a:rPr>
              <a:t>8</a:t>
            </a:r>
            <a:r>
              <a:rPr sz="1550" spc="10" dirty="0">
                <a:latin typeface="Times New Roman"/>
                <a:cs typeface="Times New Roman"/>
              </a:rPr>
              <a:t>5</a:t>
            </a:r>
            <a:r>
              <a:rPr sz="1550" spc="-100" dirty="0">
                <a:latin typeface="Times New Roman"/>
                <a:cs typeface="Times New Roman"/>
              </a:rPr>
              <a:t> </a:t>
            </a:r>
            <a:r>
              <a:rPr sz="1550" i="1" spc="5" dirty="0">
                <a:latin typeface="Times New Roman"/>
                <a:cs typeface="Times New Roman"/>
              </a:rPr>
              <a:t>f</a:t>
            </a:r>
            <a:r>
              <a:rPr sz="1550" i="1" spc="-40" dirty="0">
                <a:latin typeface="Times New Roman"/>
                <a:cs typeface="Times New Roman"/>
              </a:rPr>
              <a:t> </a:t>
            </a:r>
            <a:r>
              <a:rPr sz="2325" spc="-37" baseline="3584" dirty="0">
                <a:latin typeface="Symbol"/>
                <a:cs typeface="Symbol"/>
              </a:rPr>
              <a:t></a:t>
            </a:r>
            <a:r>
              <a:rPr sz="2325" spc="7" baseline="35842" dirty="0">
                <a:latin typeface="Symbol"/>
                <a:cs typeface="Symbol"/>
              </a:rPr>
              <a:t></a:t>
            </a:r>
            <a:endParaRPr sz="2325" baseline="35842">
              <a:latin typeface="Symbol"/>
              <a:cs typeface="Symbo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508331" y="4870796"/>
            <a:ext cx="2520950" cy="3403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spcBef>
                <a:spcPts val="115"/>
              </a:spcBef>
            </a:pPr>
            <a:r>
              <a:rPr sz="1550" i="1" spc="15" dirty="0">
                <a:latin typeface="Times New Roman"/>
                <a:cs typeface="Times New Roman"/>
              </a:rPr>
              <a:t>C </a:t>
            </a:r>
            <a:r>
              <a:rPr sz="1550" i="1" spc="165" dirty="0">
                <a:latin typeface="Times New Roman"/>
                <a:cs typeface="Times New Roman"/>
              </a:rPr>
              <a:t> </a:t>
            </a:r>
            <a:r>
              <a:rPr sz="1550" spc="10" dirty="0">
                <a:latin typeface="Symbol"/>
                <a:cs typeface="Symbol"/>
              </a:rPr>
              <a:t></a:t>
            </a:r>
            <a:r>
              <a:rPr sz="1550" spc="90" dirty="0">
                <a:latin typeface="Times New Roman"/>
                <a:cs typeface="Times New Roman"/>
              </a:rPr>
              <a:t> </a:t>
            </a:r>
            <a:r>
              <a:rPr sz="1550" i="1" spc="-45" dirty="0">
                <a:latin typeface="Times New Roman"/>
                <a:cs typeface="Times New Roman"/>
              </a:rPr>
              <a:t>A</a:t>
            </a:r>
            <a:r>
              <a:rPr sz="2325" spc="202" baseline="3584" dirty="0">
                <a:latin typeface="Symbol"/>
                <a:cs typeface="Symbol"/>
              </a:rPr>
              <a:t></a:t>
            </a:r>
            <a:r>
              <a:rPr sz="2050" spc="-170" dirty="0">
                <a:latin typeface="Symbol"/>
                <a:cs typeface="Symbol"/>
              </a:rPr>
              <a:t></a:t>
            </a:r>
            <a:r>
              <a:rPr sz="2050" spc="-250" dirty="0">
                <a:latin typeface="Times New Roman"/>
                <a:cs typeface="Times New Roman"/>
              </a:rPr>
              <a:t> </a:t>
            </a:r>
            <a:r>
              <a:rPr sz="1550" i="1" spc="5" dirty="0">
                <a:latin typeface="Times New Roman"/>
                <a:cs typeface="Times New Roman"/>
              </a:rPr>
              <a:t>f</a:t>
            </a:r>
            <a:r>
              <a:rPr sz="1550" i="1" spc="-45" dirty="0">
                <a:latin typeface="Times New Roman"/>
                <a:cs typeface="Times New Roman"/>
              </a:rPr>
              <a:t> </a:t>
            </a:r>
            <a:r>
              <a:rPr sz="2325" spc="277" baseline="3584" dirty="0">
                <a:latin typeface="Symbol"/>
                <a:cs typeface="Symbol"/>
              </a:rPr>
              <a:t></a:t>
            </a:r>
            <a:r>
              <a:rPr sz="1550" spc="10" dirty="0">
                <a:latin typeface="Symbol"/>
                <a:cs typeface="Symbol"/>
              </a:rPr>
              <a:t></a:t>
            </a:r>
            <a:r>
              <a:rPr sz="1550" spc="-155" dirty="0">
                <a:latin typeface="Times New Roman"/>
                <a:cs typeface="Times New Roman"/>
              </a:rPr>
              <a:t> </a:t>
            </a:r>
            <a:r>
              <a:rPr sz="1550" spc="-25" dirty="0">
                <a:latin typeface="Times New Roman"/>
                <a:cs typeface="Times New Roman"/>
              </a:rPr>
              <a:t>0</a:t>
            </a:r>
            <a:r>
              <a:rPr sz="1550" spc="-45" dirty="0">
                <a:latin typeface="Times New Roman"/>
                <a:cs typeface="Times New Roman"/>
              </a:rPr>
              <a:t>,</a:t>
            </a:r>
            <a:r>
              <a:rPr sz="1550" dirty="0">
                <a:latin typeface="Times New Roman"/>
                <a:cs typeface="Times New Roman"/>
              </a:rPr>
              <a:t>8</a:t>
            </a:r>
            <a:r>
              <a:rPr sz="1550" spc="10" dirty="0">
                <a:latin typeface="Times New Roman"/>
                <a:cs typeface="Times New Roman"/>
              </a:rPr>
              <a:t>5</a:t>
            </a:r>
            <a:r>
              <a:rPr sz="1550" spc="-100" dirty="0">
                <a:latin typeface="Times New Roman"/>
                <a:cs typeface="Times New Roman"/>
              </a:rPr>
              <a:t> </a:t>
            </a:r>
            <a:r>
              <a:rPr sz="1550" i="1" spc="5" dirty="0">
                <a:latin typeface="Times New Roman"/>
                <a:cs typeface="Times New Roman"/>
              </a:rPr>
              <a:t>f</a:t>
            </a:r>
            <a:r>
              <a:rPr sz="1550" i="1" spc="-45" dirty="0">
                <a:latin typeface="Times New Roman"/>
                <a:cs typeface="Times New Roman"/>
              </a:rPr>
              <a:t> </a:t>
            </a:r>
            <a:r>
              <a:rPr sz="2325" baseline="3584" dirty="0">
                <a:latin typeface="Symbol"/>
                <a:cs typeface="Symbol"/>
              </a:rPr>
              <a:t></a:t>
            </a:r>
            <a:r>
              <a:rPr sz="2050" spc="-170" dirty="0">
                <a:latin typeface="Symbol"/>
                <a:cs typeface="Symbol"/>
              </a:rPr>
              <a:t></a:t>
            </a:r>
            <a:r>
              <a:rPr sz="2050" spc="-280" dirty="0">
                <a:latin typeface="Times New Roman"/>
                <a:cs typeface="Times New Roman"/>
              </a:rPr>
              <a:t> </a:t>
            </a:r>
            <a:r>
              <a:rPr sz="1550" spc="10" dirty="0">
                <a:latin typeface="Symbol"/>
                <a:cs typeface="Symbol"/>
              </a:rPr>
              <a:t></a:t>
            </a:r>
            <a:r>
              <a:rPr sz="1550" spc="90" dirty="0">
                <a:latin typeface="Times New Roman"/>
                <a:cs typeface="Times New Roman"/>
              </a:rPr>
              <a:t> </a:t>
            </a:r>
            <a:r>
              <a:rPr sz="1550" i="1" spc="-85" dirty="0">
                <a:latin typeface="Times New Roman"/>
                <a:cs typeface="Times New Roman"/>
              </a:rPr>
              <a:t>A</a:t>
            </a:r>
            <a:r>
              <a:rPr sz="1350" i="1" spc="7" baseline="-24691" dirty="0">
                <a:latin typeface="Times New Roman"/>
                <a:cs typeface="Times New Roman"/>
              </a:rPr>
              <a:t>s</a:t>
            </a:r>
            <a:r>
              <a:rPr sz="1350" i="1" spc="37" baseline="-24691" dirty="0">
                <a:latin typeface="Times New Roman"/>
                <a:cs typeface="Times New Roman"/>
              </a:rPr>
              <a:t> </a:t>
            </a:r>
            <a:r>
              <a:rPr sz="2325" spc="15" baseline="-17921" dirty="0">
                <a:latin typeface="Symbol"/>
                <a:cs typeface="Symbol"/>
              </a:rPr>
              <a:t></a:t>
            </a:r>
            <a:r>
              <a:rPr sz="1550" dirty="0">
                <a:latin typeface="Times New Roman"/>
                <a:cs typeface="Times New Roman"/>
              </a:rPr>
              <a:t>60</a:t>
            </a:r>
            <a:r>
              <a:rPr sz="1550" spc="-20" dirty="0">
                <a:latin typeface="Times New Roman"/>
                <a:cs typeface="Times New Roman"/>
              </a:rPr>
              <a:t>0</a:t>
            </a:r>
            <a:r>
              <a:rPr sz="2325" spc="7" baseline="-5376" dirty="0">
                <a:latin typeface="Symbol"/>
                <a:cs typeface="Symbol"/>
              </a:rPr>
              <a:t></a:t>
            </a:r>
            <a:endParaRPr sz="2325" baseline="-5376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16422362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1" y="1639011"/>
            <a:ext cx="7008495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Analisis</a:t>
            </a:r>
            <a:r>
              <a:rPr sz="28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dan</a:t>
            </a:r>
            <a:r>
              <a:rPr sz="28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Desain</a:t>
            </a:r>
            <a:r>
              <a:rPr sz="28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Balok</a:t>
            </a:r>
            <a:r>
              <a:rPr sz="2800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Bertulangan</a:t>
            </a:r>
            <a:r>
              <a:rPr sz="2800" spc="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Rangkap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86228" y="2133346"/>
            <a:ext cx="3107690" cy="746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spcBef>
                <a:spcPts val="105"/>
              </a:spcBef>
            </a:pP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(tulangan</a:t>
            </a: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6FC0"/>
                </a:solidFill>
                <a:latin typeface="Calibri"/>
                <a:cs typeface="Calibri"/>
              </a:rPr>
              <a:t>tekan</a:t>
            </a: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belum</a:t>
            </a:r>
            <a:r>
              <a:rPr sz="2000"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luluh)</a:t>
            </a:r>
            <a:endParaRPr sz="2000">
              <a:latin typeface="Calibri"/>
              <a:cs typeface="Calibri"/>
            </a:endParaRPr>
          </a:p>
          <a:p>
            <a:pPr marL="38735">
              <a:spcBef>
                <a:spcPts val="1470"/>
              </a:spcBef>
            </a:pPr>
            <a:r>
              <a:rPr sz="1500" i="1" dirty="0">
                <a:latin typeface="Times New Roman"/>
                <a:cs typeface="Times New Roman"/>
              </a:rPr>
              <a:t>T</a:t>
            </a:r>
            <a:r>
              <a:rPr sz="1500" i="1" spc="1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</a:t>
            </a:r>
            <a:r>
              <a:rPr sz="1500" spc="-85" dirty="0">
                <a:latin typeface="Times New Roman"/>
                <a:cs typeface="Times New Roman"/>
              </a:rPr>
              <a:t> </a:t>
            </a:r>
            <a:r>
              <a:rPr sz="1500" i="1" spc="35" dirty="0">
                <a:latin typeface="Times New Roman"/>
                <a:cs typeface="Times New Roman"/>
              </a:rPr>
              <a:t>C</a:t>
            </a:r>
            <a:r>
              <a:rPr sz="1275" i="1" spc="15" baseline="-26143" dirty="0">
                <a:latin typeface="Times New Roman"/>
                <a:cs typeface="Times New Roman"/>
              </a:rPr>
              <a:t>s</a:t>
            </a:r>
            <a:r>
              <a:rPr sz="1275" i="1" baseline="-26143" dirty="0">
                <a:latin typeface="Times New Roman"/>
                <a:cs typeface="Times New Roman"/>
              </a:rPr>
              <a:t> </a:t>
            </a:r>
            <a:r>
              <a:rPr sz="1275" i="1" spc="7" baseline="-26143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</a:t>
            </a:r>
            <a:r>
              <a:rPr sz="1500" spc="-155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C</a:t>
            </a:r>
            <a:r>
              <a:rPr sz="1275" i="1" spc="15" baseline="-26143" dirty="0">
                <a:latin typeface="Times New Roman"/>
                <a:cs typeface="Times New Roman"/>
              </a:rPr>
              <a:t>c</a:t>
            </a:r>
            <a:endParaRPr sz="1275" baseline="-26143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42541" y="4031107"/>
            <a:ext cx="20593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Nilai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diperoleh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19030" y="3268804"/>
            <a:ext cx="429259" cy="0"/>
          </a:xfrm>
          <a:custGeom>
            <a:avLst/>
            <a:gdLst/>
            <a:ahLst/>
            <a:cxnLst/>
            <a:rect l="l" t="t" r="r" b="b"/>
            <a:pathLst>
              <a:path w="429260">
                <a:moveTo>
                  <a:pt x="0" y="0"/>
                </a:moveTo>
                <a:lnTo>
                  <a:pt x="429018" y="0"/>
                </a:lnTo>
              </a:path>
            </a:pathLst>
          </a:custGeom>
          <a:ln w="80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220925" y="3507085"/>
            <a:ext cx="2067560" cy="3962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812165" algn="l"/>
                <a:tab pos="1198245" algn="l"/>
                <a:tab pos="1779270" algn="l"/>
                <a:tab pos="1991360" algn="l"/>
              </a:tabLst>
            </a:pPr>
            <a:r>
              <a:rPr sz="1950" spc="-160" dirty="0">
                <a:latin typeface="Symbol"/>
                <a:cs typeface="Symbol"/>
              </a:rPr>
              <a:t></a:t>
            </a:r>
            <a:r>
              <a:rPr sz="1950" spc="-160" dirty="0">
                <a:latin typeface="Times New Roman"/>
                <a:cs typeface="Times New Roman"/>
              </a:rPr>
              <a:t>	</a:t>
            </a:r>
            <a:r>
              <a:rPr sz="1950" spc="-160" dirty="0">
                <a:latin typeface="Symbol"/>
                <a:cs typeface="Symbol"/>
              </a:rPr>
              <a:t></a:t>
            </a:r>
            <a:r>
              <a:rPr sz="1950" spc="-160" dirty="0">
                <a:latin typeface="Times New Roman"/>
                <a:cs typeface="Times New Roman"/>
              </a:rPr>
              <a:t>	</a:t>
            </a:r>
            <a:r>
              <a:rPr sz="2400" spc="-465" dirty="0">
                <a:latin typeface="Symbol"/>
                <a:cs typeface="Symbol"/>
              </a:rPr>
              <a:t></a:t>
            </a:r>
            <a:r>
              <a:rPr sz="1950" spc="-160" dirty="0">
                <a:latin typeface="Symbol"/>
                <a:cs typeface="Symbol"/>
              </a:rPr>
              <a:t></a:t>
            </a:r>
            <a:r>
              <a:rPr sz="1950" dirty="0">
                <a:latin typeface="Times New Roman"/>
                <a:cs typeface="Times New Roman"/>
              </a:rPr>
              <a:t>	</a:t>
            </a:r>
            <a:r>
              <a:rPr sz="1950" spc="-160" dirty="0">
                <a:latin typeface="Symbol"/>
                <a:cs typeface="Symbol"/>
              </a:rPr>
              <a:t></a:t>
            </a:r>
            <a:r>
              <a:rPr sz="1950" dirty="0">
                <a:latin typeface="Times New Roman"/>
                <a:cs typeface="Times New Roman"/>
              </a:rPr>
              <a:t>	</a:t>
            </a:r>
            <a:r>
              <a:rPr sz="1950" spc="-160" dirty="0">
                <a:latin typeface="Symbol"/>
                <a:cs typeface="Symbol"/>
              </a:rPr>
              <a:t>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66948" y="3621003"/>
            <a:ext cx="81280" cy="14619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850" spc="10" dirty="0">
                <a:latin typeface="Times New Roman"/>
                <a:cs typeface="Times New Roman"/>
              </a:rPr>
              <a:t>2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16268" y="3615912"/>
            <a:ext cx="73025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dirty="0">
                <a:latin typeface="Symbol"/>
                <a:cs typeface="Symbol"/>
              </a:rPr>
              <a:t>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10220" y="3615912"/>
            <a:ext cx="226695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dirty="0">
                <a:latin typeface="Symbol"/>
                <a:cs typeface="Symbol"/>
              </a:rPr>
              <a:t></a:t>
            </a:r>
            <a:r>
              <a:rPr sz="1500" spc="3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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94271" y="3300359"/>
            <a:ext cx="99060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dirty="0">
                <a:latin typeface="Symbol"/>
                <a:cs typeface="Symbol"/>
              </a:rPr>
              <a:t>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64996" y="3300359"/>
            <a:ext cx="73660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500" dirty="0">
                <a:latin typeface="Symbol"/>
                <a:cs typeface="Symbol"/>
              </a:rPr>
              <a:t>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59103" y="3129238"/>
            <a:ext cx="99060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959103" y="3284362"/>
            <a:ext cx="99060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dirty="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08317" y="3284362"/>
            <a:ext cx="99060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dirty="0">
                <a:latin typeface="Symbol"/>
                <a:cs typeface="Symbol"/>
              </a:rPr>
              <a:t>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57359" y="2992051"/>
            <a:ext cx="219710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2250" baseline="-31481" dirty="0">
                <a:latin typeface="Symbol"/>
                <a:cs typeface="Symbol"/>
              </a:rPr>
              <a:t></a:t>
            </a:r>
            <a:r>
              <a:rPr sz="2250" spc="-300" baseline="-31481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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933775" y="3507847"/>
            <a:ext cx="1799589" cy="3962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950" spc="-35" dirty="0">
                <a:latin typeface="Symbol"/>
                <a:cs typeface="Symbol"/>
              </a:rPr>
              <a:t></a:t>
            </a:r>
            <a:r>
              <a:rPr sz="1500" dirty="0">
                <a:latin typeface="Symbol"/>
                <a:cs typeface="Symbol"/>
              </a:rPr>
              <a:t>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A </a:t>
            </a:r>
            <a:r>
              <a:rPr sz="1500" i="1" spc="-12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 </a:t>
            </a:r>
            <a:r>
              <a:rPr sz="1500" i="1" spc="30" dirty="0">
                <a:latin typeface="Times New Roman"/>
                <a:cs typeface="Times New Roman"/>
              </a:rPr>
              <a:t> </a:t>
            </a:r>
            <a:r>
              <a:rPr sz="2400" spc="-500" dirty="0">
                <a:latin typeface="Symbol"/>
                <a:cs typeface="Symbol"/>
              </a:rPr>
              <a:t></a:t>
            </a:r>
            <a:r>
              <a:rPr sz="1500" i="1" dirty="0">
                <a:latin typeface="Times New Roman"/>
                <a:cs typeface="Times New Roman"/>
              </a:rPr>
              <a:t>c</a:t>
            </a:r>
            <a:r>
              <a:rPr sz="1500" i="1" spc="-1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</a:t>
            </a:r>
            <a:r>
              <a:rPr sz="1500" spc="-15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60</a:t>
            </a:r>
            <a:r>
              <a:rPr sz="1500" dirty="0">
                <a:latin typeface="Times New Roman"/>
                <a:cs typeface="Times New Roman"/>
              </a:rPr>
              <a:t>0</a:t>
            </a:r>
            <a:r>
              <a:rPr sz="1500" spc="-24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A</a:t>
            </a:r>
            <a:r>
              <a:rPr sz="1500" i="1" spc="-2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d</a:t>
            </a:r>
            <a:r>
              <a:rPr sz="1500" i="1" spc="-245" dirty="0">
                <a:latin typeface="Times New Roman"/>
                <a:cs typeface="Times New Roman"/>
              </a:rPr>
              <a:t> </a:t>
            </a:r>
            <a:r>
              <a:rPr sz="2250" baseline="3703" dirty="0">
                <a:latin typeface="Symbol"/>
                <a:cs typeface="Symbol"/>
              </a:rPr>
              <a:t></a:t>
            </a:r>
            <a:r>
              <a:rPr sz="2250" spc="-104" baseline="3703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</a:t>
            </a:r>
            <a:r>
              <a:rPr sz="1500" spc="-6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30992" y="3626583"/>
            <a:ext cx="2165985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351790" algn="l"/>
                <a:tab pos="787400" algn="l"/>
              </a:tabLst>
            </a:pPr>
            <a:r>
              <a:rPr sz="2250" baseline="3703" dirty="0">
                <a:latin typeface="Symbol"/>
                <a:cs typeface="Symbol"/>
              </a:rPr>
              <a:t></a:t>
            </a:r>
            <a:r>
              <a:rPr sz="2250" baseline="3703" dirty="0">
                <a:latin typeface="Times New Roman"/>
                <a:cs typeface="Times New Roman"/>
              </a:rPr>
              <a:t>	</a:t>
            </a:r>
            <a:r>
              <a:rPr sz="1500" i="1" dirty="0">
                <a:latin typeface="Times New Roman"/>
                <a:cs typeface="Times New Roman"/>
              </a:rPr>
              <a:t>c </a:t>
            </a:r>
            <a:r>
              <a:rPr sz="1500" i="1" spc="1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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10" dirty="0">
                <a:latin typeface="Times New Roman"/>
                <a:cs typeface="Times New Roman"/>
              </a:rPr>
              <a:t>60</a:t>
            </a:r>
            <a:r>
              <a:rPr sz="1500" dirty="0">
                <a:latin typeface="Times New Roman"/>
                <a:cs typeface="Times New Roman"/>
              </a:rPr>
              <a:t>0</a:t>
            </a:r>
            <a:r>
              <a:rPr sz="1500" spc="-240" dirty="0">
                <a:latin typeface="Times New Roman"/>
                <a:cs typeface="Times New Roman"/>
              </a:rPr>
              <a:t> </a:t>
            </a:r>
            <a:r>
              <a:rPr sz="1500" i="1" spc="-60" dirty="0">
                <a:latin typeface="Times New Roman"/>
                <a:cs typeface="Times New Roman"/>
              </a:rPr>
              <a:t>A</a:t>
            </a:r>
            <a:r>
              <a:rPr sz="2250" baseline="3703" dirty="0">
                <a:latin typeface="Symbol"/>
                <a:cs typeface="Symbol"/>
              </a:rPr>
              <a:t></a:t>
            </a:r>
            <a:r>
              <a:rPr sz="2250" baseline="3703" dirty="0">
                <a:latin typeface="Times New Roman"/>
                <a:cs typeface="Times New Roman"/>
              </a:rPr>
              <a:t> </a:t>
            </a:r>
            <a:r>
              <a:rPr sz="2250" spc="75" baseline="3703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</a:t>
            </a:r>
            <a:r>
              <a:rPr sz="1500" dirty="0">
                <a:latin typeface="Times New Roman"/>
                <a:cs typeface="Times New Roman"/>
              </a:rPr>
              <a:t> </a:t>
            </a:r>
            <a:r>
              <a:rPr sz="1500" spc="-90" dirty="0">
                <a:latin typeface="Times New Roman"/>
                <a:cs typeface="Times New Roman"/>
              </a:rPr>
              <a:t> </a:t>
            </a:r>
            <a:r>
              <a:rPr sz="1500" spc="-35" dirty="0">
                <a:latin typeface="Times New Roman"/>
                <a:cs typeface="Times New Roman"/>
              </a:rPr>
              <a:t>0</a:t>
            </a:r>
            <a:r>
              <a:rPr sz="1500" spc="-50" dirty="0">
                <a:latin typeface="Times New Roman"/>
                <a:cs typeface="Times New Roman"/>
              </a:rPr>
              <a:t>,</a:t>
            </a:r>
            <a:r>
              <a:rPr sz="1500" spc="-10" dirty="0">
                <a:latin typeface="Times New Roman"/>
                <a:cs typeface="Times New Roman"/>
              </a:rPr>
              <a:t>8</a:t>
            </a:r>
            <a:r>
              <a:rPr sz="1500" dirty="0">
                <a:latin typeface="Times New Roman"/>
                <a:cs typeface="Times New Roman"/>
              </a:rPr>
              <a:t>5</a:t>
            </a:r>
            <a:r>
              <a:rPr sz="1500" spc="-10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 </a:t>
            </a:r>
            <a:r>
              <a:rPr sz="1500" i="1" spc="-7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A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77497" y="3261484"/>
            <a:ext cx="110489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i="1" dirty="0">
                <a:latin typeface="Times New Roman"/>
                <a:cs typeface="Times New Roman"/>
              </a:rPr>
              <a:t>c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382918" y="3113616"/>
            <a:ext cx="1435735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2250" baseline="31481" dirty="0">
                <a:latin typeface="Symbol"/>
                <a:cs typeface="Symbol"/>
              </a:rPr>
              <a:t></a:t>
            </a:r>
            <a:r>
              <a:rPr sz="2250" spc="-157" baseline="31481" dirty="0">
                <a:latin typeface="Times New Roman"/>
                <a:cs typeface="Times New Roman"/>
              </a:rPr>
              <a:t> </a:t>
            </a:r>
            <a:r>
              <a:rPr sz="2250" i="1" baseline="35185" dirty="0">
                <a:latin typeface="Times New Roman"/>
                <a:cs typeface="Times New Roman"/>
              </a:rPr>
              <a:t>c</a:t>
            </a:r>
            <a:r>
              <a:rPr sz="2250" i="1" spc="-172" baseline="35185" dirty="0">
                <a:latin typeface="Times New Roman"/>
                <a:cs typeface="Times New Roman"/>
              </a:rPr>
              <a:t> </a:t>
            </a:r>
            <a:r>
              <a:rPr sz="2250" baseline="35185" dirty="0">
                <a:latin typeface="Symbol"/>
                <a:cs typeface="Symbol"/>
              </a:rPr>
              <a:t></a:t>
            </a:r>
            <a:r>
              <a:rPr sz="2250" spc="-195" baseline="35185" dirty="0">
                <a:latin typeface="Times New Roman"/>
                <a:cs typeface="Times New Roman"/>
              </a:rPr>
              <a:t> </a:t>
            </a:r>
            <a:r>
              <a:rPr sz="2250" i="1" baseline="35185" dirty="0">
                <a:latin typeface="Times New Roman"/>
                <a:cs typeface="Times New Roman"/>
              </a:rPr>
              <a:t>d</a:t>
            </a:r>
            <a:r>
              <a:rPr sz="2250" i="1" spc="-367" baseline="35185" dirty="0">
                <a:latin typeface="Times New Roman"/>
                <a:cs typeface="Times New Roman"/>
              </a:rPr>
              <a:t> </a:t>
            </a:r>
            <a:r>
              <a:rPr sz="2250" baseline="38888" dirty="0">
                <a:latin typeface="Symbol"/>
                <a:cs typeface="Symbol"/>
              </a:rPr>
              <a:t></a:t>
            </a:r>
            <a:r>
              <a:rPr sz="2250" spc="-232" baseline="38888" dirty="0">
                <a:latin typeface="Times New Roman"/>
                <a:cs typeface="Times New Roman"/>
              </a:rPr>
              <a:t> </a:t>
            </a:r>
            <a:r>
              <a:rPr sz="2250" baseline="31481" dirty="0">
                <a:latin typeface="Symbol"/>
                <a:cs typeface="Symbol"/>
              </a:rPr>
              <a:t></a:t>
            </a:r>
            <a:r>
              <a:rPr sz="2250" spc="-209" baseline="31481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</a:t>
            </a:r>
            <a:r>
              <a:rPr sz="1500" spc="-150" dirty="0">
                <a:latin typeface="Times New Roman"/>
                <a:cs typeface="Times New Roman"/>
              </a:rPr>
              <a:t> </a:t>
            </a:r>
            <a:r>
              <a:rPr sz="1500" spc="-35" dirty="0">
                <a:latin typeface="Times New Roman"/>
                <a:cs typeface="Times New Roman"/>
              </a:rPr>
              <a:t>0</a:t>
            </a:r>
            <a:r>
              <a:rPr sz="1500" spc="-50" dirty="0">
                <a:latin typeface="Times New Roman"/>
                <a:cs typeface="Times New Roman"/>
              </a:rPr>
              <a:t>,</a:t>
            </a:r>
            <a:r>
              <a:rPr sz="1500" spc="-10" dirty="0">
                <a:latin typeface="Times New Roman"/>
                <a:cs typeface="Times New Roman"/>
              </a:rPr>
              <a:t>8</a:t>
            </a:r>
            <a:r>
              <a:rPr sz="1500" dirty="0">
                <a:latin typeface="Times New Roman"/>
                <a:cs typeface="Times New Roman"/>
              </a:rPr>
              <a:t>5</a:t>
            </a:r>
            <a:r>
              <a:rPr sz="1500" spc="-10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</a:t>
            </a:r>
            <a:r>
              <a:rPr sz="1500" i="1" spc="-50" dirty="0">
                <a:latin typeface="Times New Roman"/>
                <a:cs typeface="Times New Roman"/>
              </a:rPr>
              <a:t> </a:t>
            </a:r>
            <a:r>
              <a:rPr sz="2250" spc="-37" baseline="3703" dirty="0">
                <a:latin typeface="Symbol"/>
                <a:cs typeface="Symbol"/>
              </a:rPr>
              <a:t></a:t>
            </a:r>
            <a:r>
              <a:rPr sz="2250" baseline="35185" dirty="0">
                <a:latin typeface="Symbol"/>
                <a:cs typeface="Symbol"/>
              </a:rPr>
              <a:t></a:t>
            </a:r>
            <a:endParaRPr sz="2250" baseline="35185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11706" y="3753626"/>
            <a:ext cx="69215" cy="14619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850" i="1" spc="10" dirty="0">
                <a:latin typeface="Times New Roman"/>
                <a:cs typeface="Times New Roman"/>
              </a:rPr>
              <a:t>s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69501" y="3753626"/>
            <a:ext cx="241935" cy="14619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850" i="1" spc="10" dirty="0">
                <a:latin typeface="Times New Roman"/>
                <a:cs typeface="Times New Roman"/>
              </a:rPr>
              <a:t>s    </a:t>
            </a:r>
            <a:r>
              <a:rPr sz="850" i="1" spc="-95" dirty="0">
                <a:latin typeface="Times New Roman"/>
                <a:cs typeface="Times New Roman"/>
              </a:rPr>
              <a:t> </a:t>
            </a:r>
            <a:r>
              <a:rPr sz="850" i="1" spc="10" dirty="0">
                <a:latin typeface="Times New Roman"/>
                <a:cs typeface="Times New Roman"/>
              </a:rPr>
              <a:t>y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678282" y="3753626"/>
            <a:ext cx="250190" cy="14619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193675" algn="l"/>
              </a:tabLst>
            </a:pPr>
            <a:r>
              <a:rPr sz="850" i="1" spc="10" dirty="0">
                <a:latin typeface="Times New Roman"/>
                <a:cs typeface="Times New Roman"/>
              </a:rPr>
              <a:t>c	s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698741" y="3753626"/>
            <a:ext cx="1284605" cy="14619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1227455" algn="l"/>
              </a:tabLst>
            </a:pPr>
            <a:r>
              <a:rPr sz="850" i="1" spc="10" dirty="0">
                <a:latin typeface="Times New Roman"/>
                <a:cs typeface="Times New Roman"/>
              </a:rPr>
              <a:t>c   </a:t>
            </a:r>
            <a:r>
              <a:rPr sz="850" i="1" spc="85" dirty="0">
                <a:latin typeface="Times New Roman"/>
                <a:cs typeface="Times New Roman"/>
              </a:rPr>
              <a:t> </a:t>
            </a:r>
            <a:r>
              <a:rPr sz="850" spc="10" dirty="0">
                <a:latin typeface="Times New Roman"/>
                <a:cs typeface="Times New Roman"/>
              </a:rPr>
              <a:t>1</a:t>
            </a:r>
            <a:r>
              <a:rPr sz="850" dirty="0">
                <a:latin typeface="Times New Roman"/>
                <a:cs typeface="Times New Roman"/>
              </a:rPr>
              <a:t>	</a:t>
            </a:r>
            <a:r>
              <a:rPr sz="850" i="1" spc="10" dirty="0">
                <a:latin typeface="Times New Roman"/>
                <a:cs typeface="Times New Roman"/>
              </a:rPr>
              <a:t>s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617813" y="3160873"/>
            <a:ext cx="175895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850" i="1" spc="10" dirty="0">
                <a:latin typeface="Times New Roman"/>
                <a:cs typeface="Times New Roman"/>
              </a:rPr>
              <a:t>c </a:t>
            </a:r>
            <a:r>
              <a:rPr sz="2250" baseline="-3703" dirty="0">
                <a:latin typeface="Symbol"/>
                <a:cs typeface="Symbol"/>
              </a:rPr>
              <a:t></a:t>
            </a:r>
            <a:endParaRPr sz="2250" baseline="-3703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344219" y="3240277"/>
            <a:ext cx="1099820" cy="14619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862965" algn="l"/>
              </a:tabLst>
            </a:pPr>
            <a:r>
              <a:rPr sz="850" i="1" spc="10" dirty="0">
                <a:latin typeface="Times New Roman"/>
                <a:cs typeface="Times New Roman"/>
              </a:rPr>
              <a:t>s   </a:t>
            </a:r>
            <a:r>
              <a:rPr sz="850" i="1" spc="85" dirty="0">
                <a:latin typeface="Times New Roman"/>
                <a:cs typeface="Times New Roman"/>
              </a:rPr>
              <a:t> </a:t>
            </a:r>
            <a:r>
              <a:rPr sz="850" i="1" spc="10" dirty="0">
                <a:latin typeface="Times New Roman"/>
                <a:cs typeface="Times New Roman"/>
              </a:rPr>
              <a:t>y	c  </a:t>
            </a:r>
            <a:r>
              <a:rPr sz="850" i="1" spc="195" dirty="0">
                <a:latin typeface="Times New Roman"/>
                <a:cs typeface="Times New Roman"/>
              </a:rPr>
              <a:t> </a:t>
            </a:r>
            <a:r>
              <a:rPr sz="850" spc="10" dirty="0">
                <a:latin typeface="Times New Roman"/>
                <a:cs typeface="Times New Roman"/>
              </a:rPr>
              <a:t>1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277003" y="3616179"/>
            <a:ext cx="761365" cy="2545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500" spc="-30" dirty="0">
                <a:latin typeface="Times New Roman"/>
                <a:cs typeface="Times New Roman"/>
              </a:rPr>
              <a:t>0</a:t>
            </a:r>
            <a:r>
              <a:rPr sz="1500" spc="-50" dirty="0">
                <a:latin typeface="Times New Roman"/>
                <a:cs typeface="Times New Roman"/>
              </a:rPr>
              <a:t>,</a:t>
            </a:r>
            <a:r>
              <a:rPr sz="1500" spc="-10" dirty="0">
                <a:latin typeface="Times New Roman"/>
                <a:cs typeface="Times New Roman"/>
              </a:rPr>
              <a:t>8</a:t>
            </a:r>
            <a:r>
              <a:rPr sz="1500" dirty="0">
                <a:latin typeface="Times New Roman"/>
                <a:cs typeface="Times New Roman"/>
              </a:rPr>
              <a:t>5</a:t>
            </a:r>
            <a:r>
              <a:rPr sz="1500" spc="-10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 </a:t>
            </a:r>
            <a:r>
              <a:rPr sz="1500" i="1" spc="-170" dirty="0">
                <a:latin typeface="Times New Roman"/>
                <a:cs typeface="Times New Roman"/>
              </a:rPr>
              <a:t> </a:t>
            </a:r>
            <a:r>
              <a:rPr sz="1550" i="1" spc="-25" dirty="0">
                <a:latin typeface="Symbol"/>
                <a:cs typeface="Symbol"/>
              </a:rPr>
              <a:t></a:t>
            </a:r>
            <a:r>
              <a:rPr sz="1550" spc="-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b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213578" y="3103213"/>
            <a:ext cx="2319020" cy="2545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  <a:tabLst>
                <a:tab pos="426720" algn="l"/>
              </a:tabLst>
            </a:pPr>
            <a:r>
              <a:rPr sz="1500" i="1" dirty="0">
                <a:latin typeface="Times New Roman"/>
                <a:cs typeface="Times New Roman"/>
              </a:rPr>
              <a:t>A </a:t>
            </a:r>
            <a:r>
              <a:rPr sz="1500" i="1" spc="-12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	</a:t>
            </a:r>
            <a:r>
              <a:rPr sz="1500" dirty="0">
                <a:latin typeface="Symbol"/>
                <a:cs typeface="Symbol"/>
              </a:rPr>
              <a:t></a:t>
            </a:r>
            <a:r>
              <a:rPr sz="1500" spc="-60" dirty="0">
                <a:latin typeface="Times New Roman"/>
                <a:cs typeface="Times New Roman"/>
              </a:rPr>
              <a:t> </a:t>
            </a:r>
            <a:r>
              <a:rPr sz="1500" spc="-30" dirty="0">
                <a:latin typeface="Times New Roman"/>
                <a:cs typeface="Times New Roman"/>
              </a:rPr>
              <a:t>0</a:t>
            </a:r>
            <a:r>
              <a:rPr sz="1500" spc="-50" dirty="0">
                <a:latin typeface="Times New Roman"/>
                <a:cs typeface="Times New Roman"/>
              </a:rPr>
              <a:t>,</a:t>
            </a:r>
            <a:r>
              <a:rPr sz="1500" spc="-10" dirty="0">
                <a:latin typeface="Times New Roman"/>
                <a:cs typeface="Times New Roman"/>
              </a:rPr>
              <a:t>8</a:t>
            </a:r>
            <a:r>
              <a:rPr sz="1500" dirty="0">
                <a:latin typeface="Times New Roman"/>
                <a:cs typeface="Times New Roman"/>
              </a:rPr>
              <a:t>5</a:t>
            </a:r>
            <a:r>
              <a:rPr sz="1500" spc="-10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</a:t>
            </a:r>
            <a:r>
              <a:rPr sz="1500" i="1" spc="-50" dirty="0">
                <a:latin typeface="Times New Roman"/>
                <a:cs typeface="Times New Roman"/>
              </a:rPr>
              <a:t> </a:t>
            </a:r>
            <a:r>
              <a:rPr sz="2250" spc="-187" baseline="3703" dirty="0">
                <a:latin typeface="Symbol"/>
                <a:cs typeface="Symbol"/>
              </a:rPr>
              <a:t></a:t>
            </a:r>
            <a:r>
              <a:rPr sz="1550" i="1" spc="-25" dirty="0">
                <a:latin typeface="Symbol"/>
                <a:cs typeface="Symbol"/>
              </a:rPr>
              <a:t></a:t>
            </a:r>
            <a:r>
              <a:rPr sz="1550" spc="2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c</a:t>
            </a:r>
            <a:r>
              <a:rPr sz="1500" i="1" spc="-18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</a:t>
            </a:r>
            <a:r>
              <a:rPr sz="1500" spc="-24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b</a:t>
            </a:r>
            <a:r>
              <a:rPr sz="1500" i="1" spc="-1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</a:t>
            </a:r>
            <a:r>
              <a:rPr sz="1500" spc="10" dirty="0">
                <a:latin typeface="Times New Roman"/>
                <a:cs typeface="Times New Roman"/>
              </a:rPr>
              <a:t> </a:t>
            </a:r>
            <a:r>
              <a:rPr sz="1500" i="1" spc="-95" dirty="0">
                <a:latin typeface="Times New Roman"/>
                <a:cs typeface="Times New Roman"/>
              </a:rPr>
              <a:t>A</a:t>
            </a:r>
            <a:r>
              <a:rPr sz="1275" i="1" spc="15" baseline="-22875" dirty="0">
                <a:latin typeface="Times New Roman"/>
                <a:cs typeface="Times New Roman"/>
              </a:rPr>
              <a:t>s</a:t>
            </a:r>
            <a:r>
              <a:rPr sz="1275" i="1" spc="37" baseline="-22875" dirty="0">
                <a:latin typeface="Times New Roman"/>
                <a:cs typeface="Times New Roman"/>
              </a:rPr>
              <a:t> </a:t>
            </a:r>
            <a:r>
              <a:rPr sz="2250" spc="7" baseline="-16666" dirty="0">
                <a:latin typeface="Symbol"/>
                <a:cs typeface="Symbol"/>
              </a:rPr>
              <a:t></a:t>
            </a:r>
            <a:r>
              <a:rPr sz="1500" spc="-10" dirty="0">
                <a:latin typeface="Times New Roman"/>
                <a:cs typeface="Times New Roman"/>
              </a:rPr>
              <a:t>60</a:t>
            </a:r>
            <a:r>
              <a:rPr sz="1500" spc="-30" dirty="0">
                <a:latin typeface="Times New Roman"/>
                <a:cs typeface="Times New Roman"/>
              </a:rPr>
              <a:t>0</a:t>
            </a:r>
            <a:r>
              <a:rPr sz="2250" baseline="-3703" dirty="0">
                <a:latin typeface="Symbol"/>
                <a:cs typeface="Symbol"/>
              </a:rPr>
              <a:t></a:t>
            </a:r>
            <a:endParaRPr sz="2250" baseline="-3703">
              <a:latin typeface="Symbol"/>
              <a:cs typeface="Symbo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3248754" y="4551144"/>
            <a:ext cx="1240790" cy="327025"/>
            <a:chOff x="1724754" y="4551143"/>
            <a:chExt cx="1240790" cy="327025"/>
          </a:xfrm>
        </p:grpSpPr>
        <p:sp>
          <p:nvSpPr>
            <p:cNvPr id="30" name="object 30"/>
            <p:cNvSpPr/>
            <p:nvPr/>
          </p:nvSpPr>
          <p:spPr>
            <a:xfrm>
              <a:off x="1729273" y="4753846"/>
              <a:ext cx="27940" cy="15875"/>
            </a:xfrm>
            <a:custGeom>
              <a:avLst/>
              <a:gdLst/>
              <a:ahLst/>
              <a:cxnLst/>
              <a:rect l="l" t="t" r="r" b="b"/>
              <a:pathLst>
                <a:path w="27939" h="15875">
                  <a:moveTo>
                    <a:pt x="0" y="15837"/>
                  </a:moveTo>
                  <a:lnTo>
                    <a:pt x="27435" y="0"/>
                  </a:lnTo>
                </a:path>
              </a:pathLst>
            </a:custGeom>
            <a:ln w="90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756708" y="4758131"/>
              <a:ext cx="40640" cy="111125"/>
            </a:xfrm>
            <a:custGeom>
              <a:avLst/>
              <a:gdLst/>
              <a:ahLst/>
              <a:cxnLst/>
              <a:rect l="l" t="t" r="r" b="b"/>
              <a:pathLst>
                <a:path w="40639" h="111125">
                  <a:moveTo>
                    <a:pt x="0" y="0"/>
                  </a:moveTo>
                  <a:lnTo>
                    <a:pt x="40065" y="110830"/>
                  </a:lnTo>
                </a:path>
              </a:pathLst>
            </a:custGeom>
            <a:ln w="178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801572" y="4555714"/>
              <a:ext cx="1163955" cy="313690"/>
            </a:xfrm>
            <a:custGeom>
              <a:avLst/>
              <a:gdLst/>
              <a:ahLst/>
              <a:cxnLst/>
              <a:rect l="l" t="t" r="r" b="b"/>
              <a:pathLst>
                <a:path w="1163955" h="313689">
                  <a:moveTo>
                    <a:pt x="0" y="313246"/>
                  </a:moveTo>
                  <a:lnTo>
                    <a:pt x="52694" y="0"/>
                  </a:lnTo>
                </a:path>
                <a:path w="1163955" h="313689">
                  <a:moveTo>
                    <a:pt x="52694" y="0"/>
                  </a:moveTo>
                  <a:lnTo>
                    <a:pt x="1163616" y="0"/>
                  </a:lnTo>
                </a:path>
              </a:pathLst>
            </a:custGeom>
            <a:ln w="90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2606759" y="4575587"/>
            <a:ext cx="1821180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0025" indent="-162560">
              <a:spcBef>
                <a:spcPts val="100"/>
              </a:spcBef>
              <a:buFont typeface="Symbol"/>
              <a:buChar char=""/>
              <a:tabLst>
                <a:tab pos="200660" algn="l"/>
                <a:tab pos="479425" algn="l"/>
                <a:tab pos="791845" algn="l"/>
              </a:tabLst>
            </a:pPr>
            <a:r>
              <a:rPr sz="1700" i="1" spc="15" dirty="0">
                <a:latin typeface="Times New Roman"/>
                <a:cs typeface="Times New Roman"/>
              </a:rPr>
              <a:t>K</a:t>
            </a:r>
            <a:r>
              <a:rPr sz="1700" i="1" dirty="0">
                <a:latin typeface="Times New Roman"/>
                <a:cs typeface="Times New Roman"/>
              </a:rPr>
              <a:t>	</a:t>
            </a:r>
            <a:r>
              <a:rPr sz="1700" spc="15" dirty="0">
                <a:latin typeface="Symbol"/>
                <a:cs typeface="Symbol"/>
              </a:rPr>
              <a:t>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i="1" spc="15" dirty="0">
                <a:latin typeface="Times New Roman"/>
                <a:cs typeface="Times New Roman"/>
              </a:rPr>
              <a:t>K</a:t>
            </a:r>
            <a:r>
              <a:rPr sz="1700" i="1" dirty="0">
                <a:latin typeface="Times New Roman"/>
                <a:cs typeface="Times New Roman"/>
              </a:rPr>
              <a:t> </a:t>
            </a:r>
            <a:r>
              <a:rPr sz="1700" i="1" spc="-165" dirty="0">
                <a:latin typeface="Times New Roman"/>
                <a:cs typeface="Times New Roman"/>
              </a:rPr>
              <a:t> </a:t>
            </a:r>
            <a:r>
              <a:rPr sz="1500" baseline="50000" dirty="0">
                <a:latin typeface="Times New Roman"/>
                <a:cs typeface="Times New Roman"/>
              </a:rPr>
              <a:t>2 </a:t>
            </a:r>
            <a:r>
              <a:rPr sz="1500" spc="-82" baseline="50000" dirty="0">
                <a:latin typeface="Times New Roman"/>
                <a:cs typeface="Times New Roman"/>
              </a:rPr>
              <a:t> </a:t>
            </a:r>
            <a:r>
              <a:rPr sz="1700" spc="15" dirty="0">
                <a:latin typeface="Symbol"/>
                <a:cs typeface="Symbol"/>
              </a:rPr>
              <a:t></a:t>
            </a:r>
            <a:r>
              <a:rPr sz="1700" spc="-150" dirty="0">
                <a:latin typeface="Times New Roman"/>
                <a:cs typeface="Times New Roman"/>
              </a:rPr>
              <a:t> </a:t>
            </a:r>
            <a:r>
              <a:rPr sz="1700" spc="75" dirty="0">
                <a:latin typeface="Times New Roman"/>
                <a:cs typeface="Times New Roman"/>
              </a:rPr>
              <a:t>4</a:t>
            </a:r>
            <a:r>
              <a:rPr sz="1700" i="1" spc="15" dirty="0">
                <a:latin typeface="Times New Roman"/>
                <a:cs typeface="Times New Roman"/>
              </a:rPr>
              <a:t>K</a:t>
            </a:r>
            <a:r>
              <a:rPr sz="1700" i="1" spc="114" dirty="0">
                <a:latin typeface="Times New Roman"/>
                <a:cs typeface="Times New Roman"/>
              </a:rPr>
              <a:t> </a:t>
            </a:r>
            <a:r>
              <a:rPr sz="1700" i="1" spc="15" dirty="0">
                <a:latin typeface="Times New Roman"/>
                <a:cs typeface="Times New Roman"/>
              </a:rPr>
              <a:t>K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270984" y="4629509"/>
            <a:ext cx="2274570" cy="554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694055" algn="l"/>
                <a:tab pos="1285875" algn="l"/>
                <a:tab pos="1900555" algn="l"/>
                <a:tab pos="2126615" algn="l"/>
              </a:tabLst>
            </a:pPr>
            <a:r>
              <a:rPr sz="2550" i="1" spc="15" baseline="-26143" dirty="0">
                <a:latin typeface="Times New Roman"/>
                <a:cs typeface="Times New Roman"/>
              </a:rPr>
              <a:t>c</a:t>
            </a:r>
            <a:r>
              <a:rPr sz="2550" i="1" spc="-37" baseline="-26143" dirty="0">
                <a:latin typeface="Times New Roman"/>
                <a:cs typeface="Times New Roman"/>
              </a:rPr>
              <a:t> </a:t>
            </a:r>
            <a:r>
              <a:rPr sz="2550" spc="22" baseline="-26143" dirty="0">
                <a:latin typeface="Symbol"/>
                <a:cs typeface="Symbol"/>
              </a:rPr>
              <a:t></a:t>
            </a:r>
            <a:r>
              <a:rPr sz="1700" u="sng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	2	1	3</a:t>
            </a:r>
            <a:r>
              <a:rPr sz="1000" u="sng" spc="10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000">
              <a:latin typeface="Times New Roman"/>
              <a:cs typeface="Times New Roman"/>
            </a:endParaRPr>
          </a:p>
          <a:p>
            <a:pPr marL="314325" algn="ctr">
              <a:spcBef>
                <a:spcPts val="80"/>
              </a:spcBef>
            </a:pPr>
            <a:r>
              <a:rPr sz="1700" spc="25" dirty="0">
                <a:latin typeface="Times New Roman"/>
                <a:cs typeface="Times New Roman"/>
              </a:rPr>
              <a:t>2</a:t>
            </a:r>
            <a:r>
              <a:rPr sz="1700" i="1" spc="25" dirty="0">
                <a:latin typeface="Times New Roman"/>
                <a:cs typeface="Times New Roman"/>
              </a:rPr>
              <a:t>K</a:t>
            </a:r>
            <a:r>
              <a:rPr sz="1500" spc="37" baseline="-22222" dirty="0">
                <a:latin typeface="Times New Roman"/>
                <a:cs typeface="Times New Roman"/>
              </a:rPr>
              <a:t>1</a:t>
            </a:r>
            <a:endParaRPr sz="1500" baseline="-22222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527804" y="3992695"/>
            <a:ext cx="2510155" cy="1197610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38100">
              <a:spcBef>
                <a:spcPts val="1105"/>
              </a:spcBef>
            </a:pPr>
            <a:r>
              <a:rPr sz="1650" i="1" spc="20" dirty="0">
                <a:latin typeface="Times New Roman"/>
                <a:cs typeface="Times New Roman"/>
              </a:rPr>
              <a:t>K</a:t>
            </a:r>
            <a:r>
              <a:rPr sz="1425" spc="22" baseline="-23391" dirty="0">
                <a:latin typeface="Times New Roman"/>
                <a:cs typeface="Times New Roman"/>
              </a:rPr>
              <a:t>1</a:t>
            </a:r>
            <a:r>
              <a:rPr sz="1425" baseline="-23391" dirty="0">
                <a:latin typeface="Times New Roman"/>
                <a:cs typeface="Times New Roman"/>
              </a:rPr>
              <a:t> </a:t>
            </a:r>
            <a:r>
              <a:rPr sz="1425" spc="-7" baseline="-23391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</a:t>
            </a:r>
            <a:r>
              <a:rPr sz="1650" spc="-60" dirty="0">
                <a:latin typeface="Times New Roman"/>
                <a:cs typeface="Times New Roman"/>
              </a:rPr>
              <a:t> </a:t>
            </a:r>
            <a:r>
              <a:rPr sz="1650" spc="-20" dirty="0">
                <a:latin typeface="Times New Roman"/>
                <a:cs typeface="Times New Roman"/>
              </a:rPr>
              <a:t>0</a:t>
            </a:r>
            <a:r>
              <a:rPr sz="1650" spc="-55" dirty="0">
                <a:latin typeface="Times New Roman"/>
                <a:cs typeface="Times New Roman"/>
              </a:rPr>
              <a:t>,</a:t>
            </a:r>
            <a:r>
              <a:rPr sz="1650" spc="5" dirty="0">
                <a:latin typeface="Times New Roman"/>
                <a:cs typeface="Times New Roman"/>
              </a:rPr>
              <a:t>8</a:t>
            </a:r>
            <a:r>
              <a:rPr sz="1650" spc="15" dirty="0">
                <a:latin typeface="Times New Roman"/>
                <a:cs typeface="Times New Roman"/>
              </a:rPr>
              <a:t>5</a:t>
            </a:r>
            <a:r>
              <a:rPr sz="1650" spc="-110" dirty="0">
                <a:latin typeface="Times New Roman"/>
                <a:cs typeface="Times New Roman"/>
              </a:rPr>
              <a:t> </a:t>
            </a:r>
            <a:r>
              <a:rPr sz="1650" i="1" spc="95" dirty="0">
                <a:latin typeface="Times New Roman"/>
                <a:cs typeface="Times New Roman"/>
              </a:rPr>
              <a:t>f</a:t>
            </a:r>
            <a:r>
              <a:rPr sz="1425" i="1" spc="-209" baseline="-23391" dirty="0">
                <a:latin typeface="Times New Roman"/>
                <a:cs typeface="Times New Roman"/>
              </a:rPr>
              <a:t>c</a:t>
            </a:r>
            <a:r>
              <a:rPr sz="2475" spc="-195" baseline="3367" dirty="0">
                <a:latin typeface="Symbol"/>
                <a:cs typeface="Symbol"/>
              </a:rPr>
              <a:t></a:t>
            </a:r>
            <a:r>
              <a:rPr sz="1750" i="1" spc="-50" dirty="0">
                <a:latin typeface="Symbol"/>
                <a:cs typeface="Symbol"/>
              </a:rPr>
              <a:t></a:t>
            </a:r>
            <a:r>
              <a:rPr sz="1425" spc="-52" baseline="-23391" dirty="0">
                <a:latin typeface="Times New Roman"/>
                <a:cs typeface="Times New Roman"/>
              </a:rPr>
              <a:t>1</a:t>
            </a:r>
            <a:r>
              <a:rPr sz="1650" i="1" spc="15" dirty="0">
                <a:latin typeface="Times New Roman"/>
                <a:cs typeface="Times New Roman"/>
              </a:rPr>
              <a:t>b</a:t>
            </a:r>
            <a:endParaRPr sz="1650">
              <a:latin typeface="Times New Roman"/>
              <a:cs typeface="Times New Roman"/>
            </a:endParaRPr>
          </a:p>
          <a:p>
            <a:pPr marL="38100">
              <a:spcBef>
                <a:spcPts val="969"/>
              </a:spcBef>
            </a:pPr>
            <a:r>
              <a:rPr sz="1650" i="1" spc="130" dirty="0">
                <a:latin typeface="Times New Roman"/>
                <a:cs typeface="Times New Roman"/>
              </a:rPr>
              <a:t>K</a:t>
            </a:r>
            <a:r>
              <a:rPr sz="1425" spc="22" baseline="-23391" dirty="0">
                <a:latin typeface="Times New Roman"/>
                <a:cs typeface="Times New Roman"/>
              </a:rPr>
              <a:t>2</a:t>
            </a:r>
            <a:r>
              <a:rPr sz="1425" baseline="-23391" dirty="0">
                <a:latin typeface="Times New Roman"/>
                <a:cs typeface="Times New Roman"/>
              </a:rPr>
              <a:t> </a:t>
            </a:r>
            <a:r>
              <a:rPr sz="1425" spc="112" baseline="-23391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</a:t>
            </a:r>
            <a:r>
              <a:rPr sz="1650" spc="95" dirty="0">
                <a:latin typeface="Times New Roman"/>
                <a:cs typeface="Times New Roman"/>
              </a:rPr>
              <a:t> </a:t>
            </a:r>
            <a:r>
              <a:rPr sz="1650" i="1" spc="-85" dirty="0">
                <a:latin typeface="Times New Roman"/>
                <a:cs typeface="Times New Roman"/>
              </a:rPr>
              <a:t>A</a:t>
            </a:r>
            <a:r>
              <a:rPr sz="1425" i="1" spc="-502" baseline="-23391" dirty="0">
                <a:latin typeface="Times New Roman"/>
                <a:cs typeface="Times New Roman"/>
              </a:rPr>
              <a:t>s</a:t>
            </a:r>
            <a:r>
              <a:rPr sz="2475" spc="225" baseline="3367" dirty="0">
                <a:latin typeface="Symbol"/>
                <a:cs typeface="Symbol"/>
              </a:rPr>
              <a:t></a:t>
            </a:r>
            <a:r>
              <a:rPr sz="1650" spc="20" dirty="0">
                <a:latin typeface="Times New Roman"/>
                <a:cs typeface="Times New Roman"/>
              </a:rPr>
              <a:t>(</a:t>
            </a:r>
            <a:r>
              <a:rPr sz="1650" spc="5" dirty="0">
                <a:latin typeface="Times New Roman"/>
                <a:cs typeface="Times New Roman"/>
              </a:rPr>
              <a:t>60</a:t>
            </a:r>
            <a:r>
              <a:rPr sz="1650" spc="15" dirty="0">
                <a:latin typeface="Times New Roman"/>
                <a:cs typeface="Times New Roman"/>
              </a:rPr>
              <a:t>0</a:t>
            </a:r>
            <a:r>
              <a:rPr sz="1650" spc="-160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</a:t>
            </a:r>
            <a:r>
              <a:rPr sz="1650" spc="-165" dirty="0">
                <a:latin typeface="Times New Roman"/>
                <a:cs typeface="Times New Roman"/>
              </a:rPr>
              <a:t> </a:t>
            </a:r>
            <a:r>
              <a:rPr sz="1650" spc="-20" dirty="0">
                <a:latin typeface="Times New Roman"/>
                <a:cs typeface="Times New Roman"/>
              </a:rPr>
              <a:t>0</a:t>
            </a:r>
            <a:r>
              <a:rPr sz="1650" spc="-50" dirty="0">
                <a:latin typeface="Times New Roman"/>
                <a:cs typeface="Times New Roman"/>
              </a:rPr>
              <a:t>,</a:t>
            </a:r>
            <a:r>
              <a:rPr sz="1650" spc="5" dirty="0">
                <a:latin typeface="Times New Roman"/>
                <a:cs typeface="Times New Roman"/>
              </a:rPr>
              <a:t>8</a:t>
            </a:r>
            <a:r>
              <a:rPr sz="1650" spc="15" dirty="0">
                <a:latin typeface="Times New Roman"/>
                <a:cs typeface="Times New Roman"/>
              </a:rPr>
              <a:t>5</a:t>
            </a:r>
            <a:r>
              <a:rPr sz="1650" spc="-110" dirty="0">
                <a:latin typeface="Times New Roman"/>
                <a:cs typeface="Times New Roman"/>
              </a:rPr>
              <a:t> </a:t>
            </a:r>
            <a:r>
              <a:rPr sz="1650" i="1" spc="90" dirty="0">
                <a:latin typeface="Times New Roman"/>
                <a:cs typeface="Times New Roman"/>
              </a:rPr>
              <a:t>f</a:t>
            </a:r>
            <a:r>
              <a:rPr sz="1425" i="1" spc="-209" baseline="-23391" dirty="0">
                <a:latin typeface="Times New Roman"/>
                <a:cs typeface="Times New Roman"/>
              </a:rPr>
              <a:t>c</a:t>
            </a:r>
            <a:r>
              <a:rPr sz="2475" spc="-82" baseline="3367" dirty="0">
                <a:latin typeface="Symbol"/>
                <a:cs typeface="Symbol"/>
              </a:rPr>
              <a:t></a:t>
            </a:r>
            <a:r>
              <a:rPr sz="1650" spc="10" dirty="0">
                <a:latin typeface="Times New Roman"/>
                <a:cs typeface="Times New Roman"/>
              </a:rPr>
              <a:t>)</a:t>
            </a:r>
            <a:r>
              <a:rPr sz="1650" spc="-140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</a:t>
            </a:r>
            <a:r>
              <a:rPr sz="1650" spc="-5" dirty="0">
                <a:latin typeface="Times New Roman"/>
                <a:cs typeface="Times New Roman"/>
              </a:rPr>
              <a:t> </a:t>
            </a:r>
            <a:r>
              <a:rPr sz="1650" i="1" spc="-85" dirty="0">
                <a:latin typeface="Times New Roman"/>
                <a:cs typeface="Times New Roman"/>
              </a:rPr>
              <a:t>A</a:t>
            </a:r>
            <a:r>
              <a:rPr sz="1425" i="1" spc="15" baseline="-23391" dirty="0">
                <a:latin typeface="Times New Roman"/>
                <a:cs typeface="Times New Roman"/>
              </a:rPr>
              <a:t>s</a:t>
            </a:r>
            <a:r>
              <a:rPr sz="1425" i="1" baseline="-23391" dirty="0">
                <a:latin typeface="Times New Roman"/>
                <a:cs typeface="Times New Roman"/>
              </a:rPr>
              <a:t> </a:t>
            </a:r>
            <a:r>
              <a:rPr sz="1425" i="1" spc="-75" baseline="-23391" dirty="0">
                <a:latin typeface="Times New Roman"/>
                <a:cs typeface="Times New Roman"/>
              </a:rPr>
              <a:t> </a:t>
            </a:r>
            <a:r>
              <a:rPr sz="1650" i="1" spc="10" dirty="0">
                <a:latin typeface="Times New Roman"/>
                <a:cs typeface="Times New Roman"/>
              </a:rPr>
              <a:t>f</a:t>
            </a:r>
            <a:r>
              <a:rPr sz="1650" i="1" spc="-220" dirty="0">
                <a:latin typeface="Times New Roman"/>
                <a:cs typeface="Times New Roman"/>
              </a:rPr>
              <a:t> </a:t>
            </a:r>
            <a:r>
              <a:rPr sz="1425" i="1" spc="22" baseline="-23391" dirty="0">
                <a:latin typeface="Times New Roman"/>
                <a:cs typeface="Times New Roman"/>
              </a:rPr>
              <a:t>y</a:t>
            </a:r>
            <a:endParaRPr sz="1425" baseline="-23391">
              <a:latin typeface="Times New Roman"/>
              <a:cs typeface="Times New Roman"/>
            </a:endParaRPr>
          </a:p>
          <a:p>
            <a:pPr marL="38100">
              <a:spcBef>
                <a:spcPts val="1185"/>
              </a:spcBef>
            </a:pPr>
            <a:r>
              <a:rPr sz="1650" i="1" spc="100" dirty="0">
                <a:latin typeface="Times New Roman"/>
                <a:cs typeface="Times New Roman"/>
              </a:rPr>
              <a:t>K</a:t>
            </a:r>
            <a:r>
              <a:rPr sz="1425" spc="22" baseline="-23391" dirty="0">
                <a:latin typeface="Times New Roman"/>
                <a:cs typeface="Times New Roman"/>
              </a:rPr>
              <a:t>3</a:t>
            </a:r>
            <a:r>
              <a:rPr sz="1425" baseline="-23391" dirty="0">
                <a:latin typeface="Times New Roman"/>
                <a:cs typeface="Times New Roman"/>
              </a:rPr>
              <a:t> </a:t>
            </a:r>
            <a:r>
              <a:rPr sz="1425" spc="67" baseline="-23391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</a:t>
            </a:r>
            <a:r>
              <a:rPr sz="1650" spc="-35" dirty="0">
                <a:latin typeface="Times New Roman"/>
                <a:cs typeface="Times New Roman"/>
              </a:rPr>
              <a:t> </a:t>
            </a:r>
            <a:r>
              <a:rPr sz="1650" spc="10" dirty="0">
                <a:latin typeface="Symbol"/>
                <a:cs typeface="Symbol"/>
              </a:rPr>
              <a:t></a:t>
            </a:r>
            <a:r>
              <a:rPr sz="1650" spc="5" dirty="0">
                <a:latin typeface="Times New Roman"/>
                <a:cs typeface="Times New Roman"/>
              </a:rPr>
              <a:t>60</a:t>
            </a:r>
            <a:r>
              <a:rPr sz="1650" spc="15" dirty="0">
                <a:latin typeface="Times New Roman"/>
                <a:cs typeface="Times New Roman"/>
              </a:rPr>
              <a:t>0</a:t>
            </a:r>
            <a:r>
              <a:rPr sz="1650" spc="-265" dirty="0">
                <a:latin typeface="Times New Roman"/>
                <a:cs typeface="Times New Roman"/>
              </a:rPr>
              <a:t> </a:t>
            </a:r>
            <a:r>
              <a:rPr sz="1650" i="1" spc="-80" dirty="0">
                <a:latin typeface="Times New Roman"/>
                <a:cs typeface="Times New Roman"/>
              </a:rPr>
              <a:t>A</a:t>
            </a:r>
            <a:r>
              <a:rPr sz="1425" i="1" spc="-509" baseline="-23391" dirty="0">
                <a:latin typeface="Times New Roman"/>
                <a:cs typeface="Times New Roman"/>
              </a:rPr>
              <a:t>s</a:t>
            </a:r>
            <a:r>
              <a:rPr sz="2475" spc="67" baseline="3367" dirty="0">
                <a:latin typeface="Symbol"/>
                <a:cs typeface="Symbol"/>
              </a:rPr>
              <a:t></a:t>
            </a:r>
            <a:r>
              <a:rPr sz="1650" i="1" spc="15" dirty="0">
                <a:latin typeface="Times New Roman"/>
                <a:cs typeface="Times New Roman"/>
              </a:rPr>
              <a:t>d</a:t>
            </a:r>
            <a:r>
              <a:rPr sz="1650" i="1" spc="-265" dirty="0">
                <a:latin typeface="Times New Roman"/>
                <a:cs typeface="Times New Roman"/>
              </a:rPr>
              <a:t> </a:t>
            </a:r>
            <a:r>
              <a:rPr sz="2475" spc="7" baseline="3367" dirty="0">
                <a:latin typeface="Symbol"/>
                <a:cs typeface="Symbol"/>
              </a:rPr>
              <a:t></a:t>
            </a:r>
            <a:endParaRPr sz="2475" baseline="3367">
              <a:latin typeface="Symbol"/>
              <a:cs typeface="Symbo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4643627" y="4785359"/>
            <a:ext cx="386080" cy="242570"/>
            <a:chOff x="3119627" y="4785359"/>
            <a:chExt cx="386080" cy="242570"/>
          </a:xfrm>
        </p:grpSpPr>
        <p:sp>
          <p:nvSpPr>
            <p:cNvPr id="37" name="object 37"/>
            <p:cNvSpPr/>
            <p:nvPr/>
          </p:nvSpPr>
          <p:spPr>
            <a:xfrm>
              <a:off x="3132581" y="4798313"/>
              <a:ext cx="360045" cy="216535"/>
            </a:xfrm>
            <a:custGeom>
              <a:avLst/>
              <a:gdLst/>
              <a:ahLst/>
              <a:cxnLst/>
              <a:rect l="l" t="t" r="r" b="b"/>
              <a:pathLst>
                <a:path w="360045" h="216535">
                  <a:moveTo>
                    <a:pt x="251459" y="0"/>
                  </a:moveTo>
                  <a:lnTo>
                    <a:pt x="251459" y="54102"/>
                  </a:lnTo>
                  <a:lnTo>
                    <a:pt x="0" y="54102"/>
                  </a:lnTo>
                  <a:lnTo>
                    <a:pt x="0" y="162306"/>
                  </a:lnTo>
                  <a:lnTo>
                    <a:pt x="251459" y="162306"/>
                  </a:lnTo>
                  <a:lnTo>
                    <a:pt x="251459" y="216408"/>
                  </a:lnTo>
                  <a:lnTo>
                    <a:pt x="359664" y="108204"/>
                  </a:lnTo>
                  <a:lnTo>
                    <a:pt x="25145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132581" y="4798313"/>
              <a:ext cx="360045" cy="216535"/>
            </a:xfrm>
            <a:custGeom>
              <a:avLst/>
              <a:gdLst/>
              <a:ahLst/>
              <a:cxnLst/>
              <a:rect l="l" t="t" r="r" b="b"/>
              <a:pathLst>
                <a:path w="360045" h="216535">
                  <a:moveTo>
                    <a:pt x="0" y="54102"/>
                  </a:moveTo>
                  <a:lnTo>
                    <a:pt x="251459" y="54102"/>
                  </a:lnTo>
                  <a:lnTo>
                    <a:pt x="251459" y="0"/>
                  </a:lnTo>
                  <a:lnTo>
                    <a:pt x="359664" y="108204"/>
                  </a:lnTo>
                  <a:lnTo>
                    <a:pt x="251459" y="216408"/>
                  </a:lnTo>
                  <a:lnTo>
                    <a:pt x="251459" y="162306"/>
                  </a:lnTo>
                  <a:lnTo>
                    <a:pt x="0" y="162306"/>
                  </a:lnTo>
                  <a:lnTo>
                    <a:pt x="0" y="54102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5903444" y="4880642"/>
            <a:ext cx="11747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20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264968" y="4660185"/>
            <a:ext cx="889000" cy="4127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2400" i="1" spc="35" dirty="0">
                <a:latin typeface="Times New Roman"/>
                <a:cs typeface="Times New Roman"/>
              </a:rPr>
              <a:t>a</a:t>
            </a:r>
            <a:r>
              <a:rPr sz="2400" i="1" spc="-65" dirty="0">
                <a:latin typeface="Times New Roman"/>
                <a:cs typeface="Times New Roman"/>
              </a:rPr>
              <a:t> </a:t>
            </a:r>
            <a:r>
              <a:rPr sz="2400" spc="35" dirty="0">
                <a:latin typeface="Symbol"/>
                <a:cs typeface="Symbol"/>
              </a:rPr>
              <a:t>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500" i="1" spc="-20" dirty="0">
                <a:latin typeface="Symbol"/>
                <a:cs typeface="Symbol"/>
              </a:rPr>
              <a:t></a:t>
            </a:r>
            <a:r>
              <a:rPr sz="2500" i="1" spc="-25" dirty="0">
                <a:latin typeface="Times New Roman"/>
                <a:cs typeface="Times New Roman"/>
              </a:rPr>
              <a:t> </a:t>
            </a:r>
            <a:r>
              <a:rPr sz="2400" i="1" spc="30" dirty="0">
                <a:latin typeface="Times New Roman"/>
                <a:cs typeface="Times New Roman"/>
              </a:rPr>
              <a:t>c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2279904" y="5445252"/>
            <a:ext cx="3564890" cy="792480"/>
            <a:chOff x="755904" y="5445252"/>
            <a:chExt cx="3564890" cy="792480"/>
          </a:xfrm>
        </p:grpSpPr>
        <p:sp>
          <p:nvSpPr>
            <p:cNvPr id="42" name="object 42"/>
            <p:cNvSpPr/>
            <p:nvPr/>
          </p:nvSpPr>
          <p:spPr>
            <a:xfrm>
              <a:off x="755904" y="5445252"/>
              <a:ext cx="3564890" cy="792480"/>
            </a:xfrm>
            <a:custGeom>
              <a:avLst/>
              <a:gdLst/>
              <a:ahLst/>
              <a:cxnLst/>
              <a:rect l="l" t="t" r="r" b="b"/>
              <a:pathLst>
                <a:path w="3564890" h="792479">
                  <a:moveTo>
                    <a:pt x="3564636" y="0"/>
                  </a:moveTo>
                  <a:lnTo>
                    <a:pt x="0" y="0"/>
                  </a:lnTo>
                  <a:lnTo>
                    <a:pt x="0" y="792480"/>
                  </a:lnTo>
                  <a:lnTo>
                    <a:pt x="3564636" y="792480"/>
                  </a:lnTo>
                  <a:lnTo>
                    <a:pt x="3564636" y="0"/>
                  </a:lnTo>
                  <a:close/>
                </a:path>
              </a:pathLst>
            </a:custGeom>
            <a:solidFill>
              <a:srgbClr val="E6B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585924" y="5841217"/>
              <a:ext cx="168275" cy="0"/>
            </a:xfrm>
            <a:custGeom>
              <a:avLst/>
              <a:gdLst/>
              <a:ahLst/>
              <a:cxnLst/>
              <a:rect l="l" t="t" r="r" b="b"/>
              <a:pathLst>
                <a:path w="168275">
                  <a:moveTo>
                    <a:pt x="0" y="0"/>
                  </a:moveTo>
                  <a:lnTo>
                    <a:pt x="168025" y="0"/>
                  </a:lnTo>
                </a:path>
              </a:pathLst>
            </a:custGeom>
            <a:ln w="109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5694602" y="5714179"/>
            <a:ext cx="116205" cy="342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spcBef>
                <a:spcPts val="130"/>
              </a:spcBef>
            </a:pPr>
            <a:r>
              <a:rPr sz="2050" spc="25" dirty="0">
                <a:latin typeface="Symbol"/>
                <a:cs typeface="Symbol"/>
              </a:rPr>
              <a:t>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694602" y="5890227"/>
            <a:ext cx="116205" cy="342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spcBef>
                <a:spcPts val="130"/>
              </a:spcBef>
            </a:pPr>
            <a:r>
              <a:rPr sz="2050" spc="25" dirty="0">
                <a:latin typeface="Symbol"/>
                <a:cs typeface="Symbol"/>
              </a:rPr>
              <a:t>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205849" y="5890227"/>
            <a:ext cx="116205" cy="342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spcBef>
                <a:spcPts val="130"/>
              </a:spcBef>
            </a:pPr>
            <a:r>
              <a:rPr sz="2050" spc="25" dirty="0">
                <a:latin typeface="Symbol"/>
                <a:cs typeface="Symbol"/>
              </a:rPr>
              <a:t>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311005" y="5867765"/>
            <a:ext cx="116205" cy="342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spcBef>
                <a:spcPts val="130"/>
              </a:spcBef>
            </a:pPr>
            <a:r>
              <a:rPr sz="2050" spc="25" dirty="0">
                <a:latin typeface="Symbol"/>
                <a:cs typeface="Symbol"/>
              </a:rPr>
              <a:t>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581356" y="5867765"/>
            <a:ext cx="116205" cy="342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spcBef>
                <a:spcPts val="130"/>
              </a:spcBef>
            </a:pPr>
            <a:r>
              <a:rPr sz="2050" spc="25" dirty="0">
                <a:latin typeface="Symbol"/>
                <a:cs typeface="Symbol"/>
              </a:rPr>
              <a:t>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555956" y="5545288"/>
            <a:ext cx="2280285" cy="444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spcBef>
                <a:spcPts val="95"/>
              </a:spcBef>
            </a:pPr>
            <a:r>
              <a:rPr sz="3075" spc="37" baseline="31165" dirty="0">
                <a:latin typeface="Symbol"/>
                <a:cs typeface="Symbol"/>
              </a:rPr>
              <a:t></a:t>
            </a:r>
            <a:r>
              <a:rPr sz="3075" spc="-427" baseline="31165" dirty="0">
                <a:latin typeface="Times New Roman"/>
                <a:cs typeface="Times New Roman"/>
              </a:rPr>
              <a:t> </a:t>
            </a:r>
            <a:r>
              <a:rPr sz="2050" i="1" spc="35" dirty="0">
                <a:latin typeface="Times New Roman"/>
                <a:cs typeface="Times New Roman"/>
              </a:rPr>
              <a:t>d</a:t>
            </a:r>
            <a:r>
              <a:rPr sz="2050" i="1" spc="15" dirty="0">
                <a:latin typeface="Times New Roman"/>
                <a:cs typeface="Times New Roman"/>
              </a:rPr>
              <a:t> </a:t>
            </a:r>
            <a:r>
              <a:rPr sz="2050" spc="35" dirty="0">
                <a:latin typeface="Symbol"/>
                <a:cs typeface="Symbol"/>
              </a:rPr>
              <a:t></a:t>
            </a:r>
            <a:r>
              <a:rPr sz="2050" spc="-10" dirty="0">
                <a:latin typeface="Times New Roman"/>
                <a:cs typeface="Times New Roman"/>
              </a:rPr>
              <a:t> </a:t>
            </a:r>
            <a:r>
              <a:rPr sz="3075" i="1" spc="52" baseline="35230" dirty="0">
                <a:latin typeface="Times New Roman"/>
                <a:cs typeface="Times New Roman"/>
              </a:rPr>
              <a:t>a</a:t>
            </a:r>
            <a:r>
              <a:rPr sz="3075" i="1" spc="-202" baseline="35230" dirty="0">
                <a:latin typeface="Times New Roman"/>
                <a:cs typeface="Times New Roman"/>
              </a:rPr>
              <a:t> </a:t>
            </a:r>
            <a:r>
              <a:rPr sz="3075" spc="37" baseline="31165" dirty="0">
                <a:latin typeface="Symbol"/>
                <a:cs typeface="Symbol"/>
              </a:rPr>
              <a:t></a:t>
            </a:r>
            <a:r>
              <a:rPr sz="3075" spc="-284" baseline="31165" dirty="0">
                <a:latin typeface="Times New Roman"/>
                <a:cs typeface="Times New Roman"/>
              </a:rPr>
              <a:t> </a:t>
            </a:r>
            <a:r>
              <a:rPr sz="2050" spc="35" dirty="0">
                <a:latin typeface="Symbol"/>
                <a:cs typeface="Symbol"/>
              </a:rPr>
              <a:t></a:t>
            </a:r>
            <a:r>
              <a:rPr sz="2050" spc="-220" dirty="0">
                <a:latin typeface="Times New Roman"/>
                <a:cs typeface="Times New Roman"/>
              </a:rPr>
              <a:t> </a:t>
            </a:r>
            <a:r>
              <a:rPr sz="2050" i="1" spc="45" dirty="0">
                <a:latin typeface="Times New Roman"/>
                <a:cs typeface="Times New Roman"/>
              </a:rPr>
              <a:t>C</a:t>
            </a:r>
            <a:r>
              <a:rPr sz="2050" i="1" dirty="0">
                <a:latin typeface="Times New Roman"/>
                <a:cs typeface="Times New Roman"/>
              </a:rPr>
              <a:t> </a:t>
            </a:r>
            <a:r>
              <a:rPr sz="2050" i="1" spc="-250" dirty="0">
                <a:latin typeface="Times New Roman"/>
                <a:cs typeface="Times New Roman"/>
              </a:rPr>
              <a:t> </a:t>
            </a:r>
            <a:r>
              <a:rPr sz="2750" spc="-270" dirty="0">
                <a:latin typeface="Symbol"/>
                <a:cs typeface="Symbol"/>
              </a:rPr>
              <a:t></a:t>
            </a:r>
            <a:r>
              <a:rPr sz="2050" i="1" spc="35" dirty="0">
                <a:latin typeface="Times New Roman"/>
                <a:cs typeface="Times New Roman"/>
              </a:rPr>
              <a:t>d</a:t>
            </a:r>
            <a:r>
              <a:rPr sz="2050" i="1" spc="15" dirty="0">
                <a:latin typeface="Times New Roman"/>
                <a:cs typeface="Times New Roman"/>
              </a:rPr>
              <a:t> </a:t>
            </a:r>
            <a:r>
              <a:rPr sz="2050" spc="35" dirty="0">
                <a:latin typeface="Symbol"/>
                <a:cs typeface="Symbol"/>
              </a:rPr>
              <a:t></a:t>
            </a:r>
            <a:r>
              <a:rPr sz="2050" spc="-185" dirty="0">
                <a:latin typeface="Times New Roman"/>
                <a:cs typeface="Times New Roman"/>
              </a:rPr>
              <a:t> </a:t>
            </a:r>
            <a:r>
              <a:rPr sz="2050" i="1" spc="204" dirty="0">
                <a:latin typeface="Times New Roman"/>
                <a:cs typeface="Times New Roman"/>
              </a:rPr>
              <a:t>d</a:t>
            </a:r>
            <a:r>
              <a:rPr sz="3075" spc="67" baseline="2710" dirty="0">
                <a:latin typeface="Symbol"/>
                <a:cs typeface="Symbol"/>
              </a:rPr>
              <a:t></a:t>
            </a:r>
            <a:r>
              <a:rPr sz="2750" spc="-345" dirty="0">
                <a:latin typeface="Symbol"/>
                <a:cs typeface="Symbol"/>
              </a:rPr>
              <a:t></a:t>
            </a:r>
            <a:r>
              <a:rPr sz="3075" spc="37" baseline="36585" dirty="0">
                <a:latin typeface="Symbol"/>
                <a:cs typeface="Symbol"/>
              </a:rPr>
              <a:t></a:t>
            </a:r>
            <a:endParaRPr sz="3075" baseline="36585">
              <a:latin typeface="Symbol"/>
              <a:cs typeface="Symbo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825088" y="5806306"/>
            <a:ext cx="74295" cy="19941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spcBef>
                <a:spcPts val="114"/>
              </a:spcBef>
            </a:pPr>
            <a:r>
              <a:rPr sz="1200" i="1" spc="15" dirty="0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180449" y="5630066"/>
            <a:ext cx="542925" cy="342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spcBef>
                <a:spcPts val="130"/>
              </a:spcBef>
            </a:pPr>
            <a:r>
              <a:rPr sz="3075" spc="-22" baseline="-17615" dirty="0">
                <a:latin typeface="Symbol"/>
                <a:cs typeface="Symbol"/>
              </a:rPr>
              <a:t></a:t>
            </a:r>
            <a:r>
              <a:rPr sz="2050" i="1" spc="40" dirty="0">
                <a:latin typeface="Times New Roman"/>
                <a:cs typeface="Times New Roman"/>
              </a:rPr>
              <a:t>C</a:t>
            </a:r>
            <a:r>
              <a:rPr i="1" spc="22" baseline="-23148" dirty="0">
                <a:latin typeface="Times New Roman"/>
                <a:cs typeface="Times New Roman"/>
              </a:rPr>
              <a:t>c</a:t>
            </a:r>
            <a:r>
              <a:rPr i="1" spc="-127" baseline="-23148" dirty="0">
                <a:latin typeface="Times New Roman"/>
                <a:cs typeface="Times New Roman"/>
              </a:rPr>
              <a:t> </a:t>
            </a:r>
            <a:r>
              <a:rPr sz="3075" spc="37" baseline="-4065" dirty="0">
                <a:latin typeface="Symbol"/>
                <a:cs typeface="Symbol"/>
              </a:rPr>
              <a:t></a:t>
            </a:r>
            <a:endParaRPr sz="3075" baseline="-4065">
              <a:latin typeface="Symbol"/>
              <a:cs typeface="Symbo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683135" y="5806306"/>
            <a:ext cx="91440" cy="19941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spcBef>
                <a:spcPts val="114"/>
              </a:spcBef>
            </a:pPr>
            <a:r>
              <a:rPr sz="1200" i="1" spc="15" dirty="0"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106940" y="5652016"/>
            <a:ext cx="346075" cy="342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spcBef>
                <a:spcPts val="130"/>
              </a:spcBef>
            </a:pPr>
            <a:r>
              <a:rPr sz="3075" spc="52" baseline="-39295" dirty="0">
                <a:latin typeface="Times New Roman"/>
                <a:cs typeface="Times New Roman"/>
              </a:rPr>
              <a:t>2</a:t>
            </a:r>
            <a:r>
              <a:rPr sz="3075" spc="-254" baseline="-39295" dirty="0">
                <a:latin typeface="Times New Roman"/>
                <a:cs typeface="Times New Roman"/>
              </a:rPr>
              <a:t> </a:t>
            </a:r>
            <a:r>
              <a:rPr sz="2050" spc="25" dirty="0">
                <a:latin typeface="Symbol"/>
                <a:cs typeface="Symbol"/>
              </a:rPr>
              <a:t>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273706" y="5615234"/>
            <a:ext cx="107378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spcBef>
                <a:spcPts val="95"/>
              </a:spcBef>
              <a:tabLst>
                <a:tab pos="576580" algn="l"/>
              </a:tabLst>
            </a:pPr>
            <a:r>
              <a:rPr sz="2200" i="1" spc="-110" dirty="0">
                <a:latin typeface="Symbol"/>
                <a:cs typeface="Symbol"/>
              </a:rPr>
              <a:t></a:t>
            </a:r>
            <a:r>
              <a:rPr sz="2050" i="1" spc="55" dirty="0">
                <a:latin typeface="Times New Roman"/>
                <a:cs typeface="Times New Roman"/>
              </a:rPr>
              <a:t>M</a:t>
            </a:r>
            <a:r>
              <a:rPr sz="2050" i="1" dirty="0">
                <a:latin typeface="Times New Roman"/>
                <a:cs typeface="Times New Roman"/>
              </a:rPr>
              <a:t>	</a:t>
            </a:r>
            <a:r>
              <a:rPr sz="2050" spc="35" dirty="0">
                <a:latin typeface="Symbol"/>
                <a:cs typeface="Symbol"/>
              </a:rPr>
              <a:t></a:t>
            </a:r>
            <a:r>
              <a:rPr sz="2050" spc="-215" dirty="0">
                <a:latin typeface="Times New Roman"/>
                <a:cs typeface="Times New Roman"/>
              </a:rPr>
              <a:t> </a:t>
            </a:r>
            <a:r>
              <a:rPr sz="2200" i="1" spc="-45" dirty="0">
                <a:latin typeface="Symbol"/>
                <a:cs typeface="Symbol"/>
              </a:rPr>
              <a:t></a:t>
            </a:r>
            <a:r>
              <a:rPr sz="2200" spc="-320" dirty="0">
                <a:latin typeface="Times New Roman"/>
                <a:cs typeface="Times New Roman"/>
              </a:rPr>
              <a:t> </a:t>
            </a:r>
            <a:r>
              <a:rPr sz="3075" spc="37" baseline="36585" dirty="0">
                <a:latin typeface="Symbol"/>
                <a:cs typeface="Symbol"/>
              </a:rPr>
              <a:t></a:t>
            </a:r>
            <a:endParaRPr sz="3075" baseline="36585">
              <a:latin typeface="Symbol"/>
              <a:cs typeface="Symbo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2275332" y="5440680"/>
            <a:ext cx="3573779" cy="802005"/>
          </a:xfrm>
          <a:custGeom>
            <a:avLst/>
            <a:gdLst/>
            <a:ahLst/>
            <a:cxnLst/>
            <a:rect l="l" t="t" r="r" b="b"/>
            <a:pathLst>
              <a:path w="3573779" h="802004">
                <a:moveTo>
                  <a:pt x="0" y="801624"/>
                </a:moveTo>
                <a:lnTo>
                  <a:pt x="3573779" y="801624"/>
                </a:lnTo>
                <a:lnTo>
                  <a:pt x="3573779" y="0"/>
                </a:lnTo>
                <a:lnTo>
                  <a:pt x="0" y="0"/>
                </a:lnTo>
                <a:lnTo>
                  <a:pt x="0" y="80162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518583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544254"/>
            <a:ext cx="7008495" cy="1285875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12700">
              <a:spcBef>
                <a:spcPts val="845"/>
              </a:spcBef>
            </a:pPr>
            <a:r>
              <a:rPr sz="2800" b="1" spc="-5" dirty="0">
                <a:latin typeface="Calibri"/>
                <a:cs typeface="Calibri"/>
              </a:rPr>
              <a:t>Analisis</a:t>
            </a:r>
            <a:r>
              <a:rPr sz="2800" b="1" spc="2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dan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Desain</a:t>
            </a:r>
            <a:r>
              <a:rPr sz="2800" b="1" spc="1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Balok</a:t>
            </a:r>
            <a:r>
              <a:rPr sz="2800" b="1" spc="3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Rangkap</a:t>
            </a:r>
            <a:endParaRPr sz="2800">
              <a:latin typeface="Calibri"/>
              <a:cs typeface="Calibri"/>
            </a:endParaRPr>
          </a:p>
          <a:p>
            <a:pPr marL="68580">
              <a:spcBef>
                <a:spcPts val="535"/>
              </a:spcBef>
            </a:pP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(tulangan</a:t>
            </a: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6FC0"/>
                </a:solidFill>
                <a:latin typeface="Calibri"/>
                <a:cs typeface="Calibri"/>
              </a:rPr>
              <a:t>tekan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belum</a:t>
            </a:r>
            <a:r>
              <a:rPr sz="2000"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luluh)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480"/>
              </a:spcBef>
            </a:pPr>
            <a:r>
              <a:rPr sz="2000" spc="-10" dirty="0">
                <a:latin typeface="Calibri"/>
                <a:cs typeface="Calibri"/>
              </a:rPr>
              <a:t>Batasan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rasio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ditentukan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oleh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17141" y="4021792"/>
            <a:ext cx="7327265" cy="583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ts val="2260"/>
              </a:lnSpc>
              <a:spcBef>
                <a:spcPts val="95"/>
              </a:spcBef>
            </a:pPr>
            <a:r>
              <a:rPr spc="-10" dirty="0">
                <a:latin typeface="Calibri"/>
                <a:cs typeface="Calibri"/>
              </a:rPr>
              <a:t>Dengan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z="1900" i="1" spc="-20" dirty="0">
                <a:latin typeface="Symbol"/>
                <a:cs typeface="Symbol"/>
              </a:rPr>
              <a:t></a:t>
            </a:r>
            <a:r>
              <a:rPr spc="-30" baseline="-20833" dirty="0">
                <a:latin typeface="Calibri"/>
                <a:cs typeface="Calibri"/>
              </a:rPr>
              <a:t>maks</a:t>
            </a:r>
            <a:r>
              <a:rPr spc="262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adalah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rasio</a:t>
            </a:r>
            <a:r>
              <a:rPr spc="-5" dirty="0">
                <a:latin typeface="Calibri"/>
                <a:cs typeface="Calibri"/>
              </a:rPr>
              <a:t> tulangan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maksimum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untuk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penampang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bertulangan</a:t>
            </a:r>
            <a:endParaRPr>
              <a:latin typeface="Calibri"/>
              <a:cs typeface="Calibri"/>
            </a:endParaRPr>
          </a:p>
          <a:p>
            <a:pPr marL="38100">
              <a:lnSpc>
                <a:spcPts val="2140"/>
              </a:lnSpc>
            </a:pPr>
            <a:r>
              <a:rPr spc="-5" dirty="0">
                <a:latin typeface="Calibri"/>
                <a:cs typeface="Calibri"/>
              </a:rPr>
              <a:t>tunggal.</a:t>
            </a:r>
            <a:endParaRPr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784347" y="2997708"/>
            <a:ext cx="1728470" cy="734695"/>
            <a:chOff x="1260347" y="2997707"/>
            <a:chExt cx="1728470" cy="734695"/>
          </a:xfrm>
        </p:grpSpPr>
        <p:sp>
          <p:nvSpPr>
            <p:cNvPr id="6" name="object 6"/>
            <p:cNvSpPr/>
            <p:nvPr/>
          </p:nvSpPr>
          <p:spPr>
            <a:xfrm>
              <a:off x="1260347" y="2997707"/>
              <a:ext cx="1728470" cy="734695"/>
            </a:xfrm>
            <a:custGeom>
              <a:avLst/>
              <a:gdLst/>
              <a:ahLst/>
              <a:cxnLst/>
              <a:rect l="l" t="t" r="r" b="b"/>
              <a:pathLst>
                <a:path w="1728470" h="734695">
                  <a:moveTo>
                    <a:pt x="1728215" y="0"/>
                  </a:moveTo>
                  <a:lnTo>
                    <a:pt x="0" y="0"/>
                  </a:lnTo>
                  <a:lnTo>
                    <a:pt x="0" y="734568"/>
                  </a:lnTo>
                  <a:lnTo>
                    <a:pt x="1728215" y="734568"/>
                  </a:lnTo>
                  <a:lnTo>
                    <a:pt x="1728215" y="0"/>
                  </a:lnTo>
                  <a:close/>
                </a:path>
              </a:pathLst>
            </a:custGeom>
            <a:solidFill>
              <a:srgbClr val="C3D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966711" y="3364771"/>
              <a:ext cx="238760" cy="0"/>
            </a:xfrm>
            <a:custGeom>
              <a:avLst/>
              <a:gdLst/>
              <a:ahLst/>
              <a:cxnLst/>
              <a:rect l="l" t="t" r="r" b="b"/>
              <a:pathLst>
                <a:path w="238760">
                  <a:moveTo>
                    <a:pt x="0" y="0"/>
                  </a:moveTo>
                  <a:lnTo>
                    <a:pt x="238713" y="0"/>
                  </a:lnTo>
                </a:path>
              </a:pathLst>
            </a:custGeom>
            <a:ln w="9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547068" y="3358669"/>
            <a:ext cx="74930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1700" i="1" spc="15" dirty="0">
                <a:latin typeface="Times New Roman"/>
                <a:cs typeface="Times New Roman"/>
              </a:rPr>
              <a:t>f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56940" y="3301867"/>
            <a:ext cx="99060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1700" spc="20" dirty="0">
                <a:latin typeface="Symbol"/>
                <a:cs typeface="Symbol"/>
              </a:rPr>
              <a:t>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31540" y="3229298"/>
            <a:ext cx="778510" cy="29367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spcBef>
                <a:spcPts val="130"/>
              </a:spcBef>
            </a:pPr>
            <a:r>
              <a:rPr sz="2550" spc="30" baseline="24509" dirty="0">
                <a:latin typeface="Symbol"/>
                <a:cs typeface="Symbol"/>
              </a:rPr>
              <a:t></a:t>
            </a:r>
            <a:r>
              <a:rPr sz="2550" spc="-157" baseline="24509" dirty="0">
                <a:latin typeface="Times New Roman"/>
                <a:cs typeface="Times New Roman"/>
              </a:rPr>
              <a:t> </a:t>
            </a:r>
            <a:r>
              <a:rPr sz="2550" spc="44" baseline="14705" dirty="0">
                <a:latin typeface="Symbol"/>
                <a:cs typeface="Symbol"/>
              </a:rPr>
              <a:t></a:t>
            </a:r>
            <a:r>
              <a:rPr sz="2550" spc="-22" baseline="14705" dirty="0">
                <a:latin typeface="Times New Roman"/>
                <a:cs typeface="Times New Roman"/>
              </a:rPr>
              <a:t> </a:t>
            </a:r>
            <a:r>
              <a:rPr sz="2700" i="1" spc="37" baseline="13888" dirty="0">
                <a:latin typeface="Symbol"/>
                <a:cs typeface="Symbol"/>
              </a:rPr>
              <a:t></a:t>
            </a:r>
            <a:r>
              <a:rPr sz="1000" i="1" spc="25" dirty="0">
                <a:latin typeface="Times New Roman"/>
                <a:cs typeface="Times New Roman"/>
              </a:rPr>
              <a:t>maks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08194" y="3413729"/>
            <a:ext cx="273050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spcBef>
                <a:spcPts val="135"/>
              </a:spcBef>
            </a:pPr>
            <a:r>
              <a:rPr sz="1000" i="1" spc="10" dirty="0">
                <a:latin typeface="Times New Roman"/>
                <a:cs typeface="Times New Roman"/>
              </a:rPr>
              <a:t>y</a:t>
            </a:r>
            <a:r>
              <a:rPr sz="1000" i="1" spc="204" dirty="0">
                <a:latin typeface="Times New Roman"/>
                <a:cs typeface="Times New Roman"/>
              </a:rPr>
              <a:t> </a:t>
            </a:r>
            <a:r>
              <a:rPr sz="2550" spc="30" baseline="-8169" dirty="0">
                <a:latin typeface="Symbol"/>
                <a:cs typeface="Symbol"/>
              </a:rPr>
              <a:t></a:t>
            </a:r>
            <a:endParaRPr sz="2550" baseline="-8169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810970" y="3301867"/>
            <a:ext cx="99060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1700" spc="20" dirty="0">
                <a:latin typeface="Symbol"/>
                <a:cs typeface="Symbol"/>
              </a:rPr>
              <a:t>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10970" y="3443007"/>
            <a:ext cx="99060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1700" spc="20" dirty="0">
                <a:latin typeface="Symbol"/>
                <a:cs typeface="Symbol"/>
              </a:rPr>
              <a:t>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810970" y="3005583"/>
            <a:ext cx="99060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1700" spc="20" dirty="0">
                <a:latin typeface="Symbol"/>
                <a:cs typeface="Symbol"/>
              </a:rPr>
              <a:t>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30102" y="3047092"/>
            <a:ext cx="351155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spcBef>
                <a:spcPts val="135"/>
              </a:spcBef>
            </a:pPr>
            <a:r>
              <a:rPr sz="1700" i="1" spc="130" dirty="0">
                <a:latin typeface="Times New Roman"/>
                <a:cs typeface="Times New Roman"/>
              </a:rPr>
              <a:t>f</a:t>
            </a:r>
            <a:r>
              <a:rPr sz="1500" i="1" spc="-195" baseline="-25000" dirty="0">
                <a:latin typeface="Times New Roman"/>
                <a:cs typeface="Times New Roman"/>
              </a:rPr>
              <a:t>s</a:t>
            </a:r>
            <a:r>
              <a:rPr sz="2550" spc="22" baseline="3267" dirty="0">
                <a:latin typeface="Symbol"/>
                <a:cs typeface="Symbol"/>
              </a:rPr>
              <a:t></a:t>
            </a:r>
            <a:r>
              <a:rPr sz="2550" spc="-217" baseline="3267" dirty="0">
                <a:latin typeface="Times New Roman"/>
                <a:cs typeface="Times New Roman"/>
              </a:rPr>
              <a:t> </a:t>
            </a:r>
            <a:r>
              <a:rPr sz="2550" spc="30" baseline="11437" dirty="0">
                <a:latin typeface="Symbol"/>
                <a:cs typeface="Symbol"/>
              </a:rPr>
              <a:t></a:t>
            </a:r>
            <a:endParaRPr sz="2550" baseline="11437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85571" y="3174251"/>
            <a:ext cx="715645" cy="29367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spcBef>
                <a:spcPts val="130"/>
              </a:spcBef>
            </a:pPr>
            <a:r>
              <a:rPr sz="2550" spc="30" baseline="9803" dirty="0">
                <a:latin typeface="Symbol"/>
                <a:cs typeface="Symbol"/>
              </a:rPr>
              <a:t></a:t>
            </a:r>
            <a:r>
              <a:rPr sz="2550" spc="-270" baseline="9803" dirty="0">
                <a:latin typeface="Times New Roman"/>
                <a:cs typeface="Times New Roman"/>
              </a:rPr>
              <a:t> </a:t>
            </a:r>
            <a:r>
              <a:rPr i="1" spc="-25" dirty="0">
                <a:latin typeface="Symbol"/>
                <a:cs typeface="Symbol"/>
              </a:rPr>
              <a:t>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sz="1700" spc="30" dirty="0">
                <a:latin typeface="Symbol"/>
                <a:cs typeface="Symbol"/>
              </a:rPr>
              <a:t></a:t>
            </a:r>
            <a:r>
              <a:rPr sz="1700" spc="-90" dirty="0">
                <a:latin typeface="Times New Roman"/>
                <a:cs typeface="Times New Roman"/>
              </a:rPr>
              <a:t> </a:t>
            </a:r>
            <a:r>
              <a:rPr i="1" spc="95" dirty="0">
                <a:latin typeface="Symbol"/>
                <a:cs typeface="Symbol"/>
              </a:rPr>
              <a:t></a:t>
            </a:r>
            <a:r>
              <a:rPr sz="2550" spc="22" baseline="3267" dirty="0">
                <a:latin typeface="Symbol"/>
                <a:cs typeface="Symbol"/>
              </a:rPr>
              <a:t></a:t>
            </a:r>
            <a:endParaRPr sz="2550" baseline="3267">
              <a:latin typeface="Symbol"/>
              <a:cs typeface="Symbo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774442" y="2987801"/>
            <a:ext cx="1748155" cy="754380"/>
          </a:xfrm>
          <a:custGeom>
            <a:avLst/>
            <a:gdLst/>
            <a:ahLst/>
            <a:cxnLst/>
            <a:rect l="l" t="t" r="r" b="b"/>
            <a:pathLst>
              <a:path w="1748155" h="754379">
                <a:moveTo>
                  <a:pt x="0" y="754380"/>
                </a:moveTo>
                <a:lnTo>
                  <a:pt x="1748027" y="754380"/>
                </a:lnTo>
                <a:lnTo>
                  <a:pt x="1748027" y="0"/>
                </a:lnTo>
                <a:lnTo>
                  <a:pt x="0" y="0"/>
                </a:lnTo>
                <a:lnTo>
                  <a:pt x="0" y="754380"/>
                </a:lnTo>
                <a:close/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2784347" y="4869179"/>
            <a:ext cx="2877820" cy="812800"/>
            <a:chOff x="1260347" y="4869179"/>
            <a:chExt cx="2877820" cy="812800"/>
          </a:xfrm>
        </p:grpSpPr>
        <p:sp>
          <p:nvSpPr>
            <p:cNvPr id="19" name="object 19"/>
            <p:cNvSpPr/>
            <p:nvPr/>
          </p:nvSpPr>
          <p:spPr>
            <a:xfrm>
              <a:off x="1260347" y="4869179"/>
              <a:ext cx="2877820" cy="812800"/>
            </a:xfrm>
            <a:custGeom>
              <a:avLst/>
              <a:gdLst/>
              <a:ahLst/>
              <a:cxnLst/>
              <a:rect l="l" t="t" r="r" b="b"/>
              <a:pathLst>
                <a:path w="2877820" h="812800">
                  <a:moveTo>
                    <a:pt x="2877312" y="0"/>
                  </a:moveTo>
                  <a:lnTo>
                    <a:pt x="0" y="0"/>
                  </a:lnTo>
                  <a:lnTo>
                    <a:pt x="0" y="812292"/>
                  </a:lnTo>
                  <a:lnTo>
                    <a:pt x="2877312" y="812292"/>
                  </a:lnTo>
                  <a:lnTo>
                    <a:pt x="2877312" y="0"/>
                  </a:lnTo>
                  <a:close/>
                </a:path>
              </a:pathLst>
            </a:custGeom>
            <a:solidFill>
              <a:srgbClr val="C3D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01695" y="5275071"/>
              <a:ext cx="1512570" cy="0"/>
            </a:xfrm>
            <a:custGeom>
              <a:avLst/>
              <a:gdLst/>
              <a:ahLst/>
              <a:cxnLst/>
              <a:rect l="l" t="t" r="r" b="b"/>
              <a:pathLst>
                <a:path w="1512570">
                  <a:moveTo>
                    <a:pt x="0" y="0"/>
                  </a:moveTo>
                  <a:lnTo>
                    <a:pt x="1512358" y="0"/>
                  </a:lnTo>
                </a:path>
              </a:pathLst>
            </a:custGeom>
            <a:ln w="106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538256" y="5241281"/>
            <a:ext cx="90805" cy="19300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150" i="1" spc="35" dirty="0">
                <a:latin typeface="Times New Roman"/>
                <a:cs typeface="Times New Roman"/>
              </a:rPr>
              <a:t>b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134528" y="5048243"/>
            <a:ext cx="73660" cy="19300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150" i="1" spc="25" dirty="0">
                <a:latin typeface="Times New Roman"/>
                <a:cs typeface="Times New Roman"/>
              </a:rPr>
              <a:t>s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701342" y="5048243"/>
            <a:ext cx="81915" cy="19300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150" i="1" spc="30" dirty="0">
                <a:latin typeface="Times New Roman"/>
                <a:cs typeface="Times New Roman"/>
              </a:rPr>
              <a:t>y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989608" y="5241281"/>
            <a:ext cx="334645" cy="19300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150" i="1" spc="25" dirty="0">
                <a:latin typeface="Times New Roman"/>
                <a:cs typeface="Times New Roman"/>
              </a:rPr>
              <a:t>m</a:t>
            </a:r>
            <a:r>
              <a:rPr sz="1150" i="1" spc="105" dirty="0">
                <a:latin typeface="Times New Roman"/>
                <a:cs typeface="Times New Roman"/>
              </a:rPr>
              <a:t>a</a:t>
            </a:r>
            <a:r>
              <a:rPr sz="1150" i="1" dirty="0">
                <a:latin typeface="Times New Roman"/>
                <a:cs typeface="Times New Roman"/>
              </a:rPr>
              <a:t>k</a:t>
            </a:r>
            <a:r>
              <a:rPr sz="1150" i="1" spc="25" dirty="0">
                <a:latin typeface="Times New Roman"/>
                <a:cs typeface="Times New Roman"/>
              </a:rPr>
              <a:t>s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385237" y="5054482"/>
            <a:ext cx="159385" cy="3517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sz="2150" i="1" spc="-30" dirty="0">
                <a:latin typeface="Symbol"/>
                <a:cs typeface="Symbol"/>
              </a:rPr>
              <a:t>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270688" y="5059746"/>
            <a:ext cx="115570" cy="60642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ts val="2270"/>
              </a:lnSpc>
              <a:spcBef>
                <a:spcPts val="120"/>
              </a:spcBef>
            </a:pPr>
            <a:r>
              <a:rPr sz="2000" spc="35" dirty="0">
                <a:latin typeface="Symbol"/>
                <a:cs typeface="Symbol"/>
              </a:rPr>
              <a:t></a:t>
            </a:r>
            <a:endParaRPr sz="2000">
              <a:latin typeface="Symbol"/>
              <a:cs typeface="Symbol"/>
            </a:endParaRPr>
          </a:p>
          <a:p>
            <a:pPr>
              <a:lnSpc>
                <a:spcPts val="2270"/>
              </a:lnSpc>
            </a:pPr>
            <a:r>
              <a:rPr sz="2000" spc="35" dirty="0">
                <a:latin typeface="Symbol"/>
                <a:cs typeface="Symbol"/>
              </a:rPr>
              <a:t>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70688" y="4895158"/>
            <a:ext cx="115570" cy="3340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2000" spc="35" dirty="0">
                <a:latin typeface="Symbol"/>
                <a:cs typeface="Symbol"/>
              </a:rPr>
              <a:t>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590614" y="5059746"/>
            <a:ext cx="115570" cy="60642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ts val="2270"/>
              </a:lnSpc>
              <a:spcBef>
                <a:spcPts val="120"/>
              </a:spcBef>
            </a:pPr>
            <a:r>
              <a:rPr sz="2000" spc="35" dirty="0">
                <a:latin typeface="Symbol"/>
                <a:cs typeface="Symbol"/>
              </a:rPr>
              <a:t></a:t>
            </a:r>
            <a:endParaRPr sz="2000">
              <a:latin typeface="Symbol"/>
              <a:cs typeface="Symbol"/>
            </a:endParaRPr>
          </a:p>
          <a:p>
            <a:pPr>
              <a:lnSpc>
                <a:spcPts val="2270"/>
              </a:lnSpc>
            </a:pPr>
            <a:r>
              <a:rPr sz="2000" spc="35" dirty="0">
                <a:latin typeface="Symbol"/>
                <a:cs typeface="Symbol"/>
              </a:rPr>
              <a:t>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590614" y="4895158"/>
            <a:ext cx="115570" cy="3340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2000" spc="35" dirty="0">
                <a:latin typeface="Symbol"/>
                <a:cs typeface="Symbol"/>
              </a:rPr>
              <a:t>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831837" y="5054482"/>
            <a:ext cx="721360" cy="3517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spcBef>
                <a:spcPts val="90"/>
              </a:spcBef>
              <a:tabLst>
                <a:tab pos="561340" algn="l"/>
              </a:tabLst>
            </a:pPr>
            <a:r>
              <a:rPr sz="2150" i="1" spc="-30" dirty="0">
                <a:latin typeface="Symbol"/>
                <a:cs typeface="Symbol"/>
              </a:rPr>
              <a:t></a:t>
            </a:r>
            <a:r>
              <a:rPr sz="2150" spc="-30" dirty="0">
                <a:latin typeface="Times New Roman"/>
                <a:cs typeface="Times New Roman"/>
              </a:rPr>
              <a:t>	</a:t>
            </a:r>
            <a:r>
              <a:rPr sz="2000" spc="50" dirty="0">
                <a:latin typeface="Symbol"/>
                <a:cs typeface="Symbol"/>
              </a:rPr>
              <a:t>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193202" y="5270053"/>
            <a:ext cx="598170" cy="3340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2000" spc="-5" dirty="0">
                <a:latin typeface="Times New Roman"/>
                <a:cs typeface="Times New Roman"/>
              </a:rPr>
              <a:t>0</a:t>
            </a:r>
            <a:r>
              <a:rPr sz="2000" spc="10" dirty="0">
                <a:latin typeface="Times New Roman"/>
                <a:cs typeface="Times New Roman"/>
              </a:rPr>
              <a:t>,</a:t>
            </a:r>
            <a:r>
              <a:rPr sz="2000" spc="25" dirty="0">
                <a:latin typeface="Times New Roman"/>
                <a:cs typeface="Times New Roman"/>
              </a:rPr>
              <a:t>008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738878" y="4876857"/>
            <a:ext cx="1405890" cy="3340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  <a:tabLst>
                <a:tab pos="1102360" algn="l"/>
              </a:tabLst>
            </a:pPr>
            <a:r>
              <a:rPr sz="2000" spc="-5" dirty="0">
                <a:latin typeface="Times New Roman"/>
                <a:cs typeface="Times New Roman"/>
              </a:rPr>
              <a:t>0</a:t>
            </a:r>
            <a:r>
              <a:rPr sz="2000" spc="10" dirty="0">
                <a:latin typeface="Times New Roman"/>
                <a:cs typeface="Times New Roman"/>
              </a:rPr>
              <a:t>,</a:t>
            </a:r>
            <a:r>
              <a:rPr sz="2000" spc="25" dirty="0">
                <a:latin typeface="Times New Roman"/>
                <a:cs typeface="Times New Roman"/>
              </a:rPr>
              <a:t>00</a:t>
            </a:r>
            <a:r>
              <a:rPr sz="2000" spc="45" dirty="0">
                <a:latin typeface="Times New Roman"/>
                <a:cs typeface="Times New Roman"/>
              </a:rPr>
              <a:t>3</a:t>
            </a:r>
            <a:r>
              <a:rPr sz="2000" spc="-265" dirty="0">
                <a:latin typeface="Times New Roman"/>
                <a:cs typeface="Times New Roman"/>
              </a:rPr>
              <a:t> </a:t>
            </a:r>
            <a:r>
              <a:rPr sz="2000" spc="50" dirty="0">
                <a:latin typeface="Symbol"/>
                <a:cs typeface="Symbol"/>
              </a:rPr>
              <a:t>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250" dirty="0">
                <a:latin typeface="Times New Roman"/>
                <a:cs typeface="Times New Roman"/>
              </a:rPr>
              <a:t> </a:t>
            </a:r>
            <a:r>
              <a:rPr sz="2000" i="1" spc="25" dirty="0">
                <a:latin typeface="Times New Roman"/>
                <a:cs typeface="Times New Roman"/>
              </a:rPr>
              <a:t>f</a:t>
            </a:r>
            <a:r>
              <a:rPr sz="2000" i="1" dirty="0">
                <a:latin typeface="Times New Roman"/>
                <a:cs typeface="Times New Roman"/>
              </a:rPr>
              <a:t>	</a:t>
            </a:r>
            <a:r>
              <a:rPr sz="2000" spc="25" dirty="0">
                <a:latin typeface="Times New Roman"/>
                <a:cs typeface="Times New Roman"/>
              </a:rPr>
              <a:t>/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i="1" spc="55" dirty="0">
                <a:latin typeface="Times New Roman"/>
                <a:cs typeface="Times New Roman"/>
              </a:rPr>
              <a:t>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774442" y="4859274"/>
            <a:ext cx="2897505" cy="832485"/>
          </a:xfrm>
          <a:custGeom>
            <a:avLst/>
            <a:gdLst/>
            <a:ahLst/>
            <a:cxnLst/>
            <a:rect l="l" t="t" r="r" b="b"/>
            <a:pathLst>
              <a:path w="2897504" h="832485">
                <a:moveTo>
                  <a:pt x="0" y="832104"/>
                </a:moveTo>
                <a:lnTo>
                  <a:pt x="2897124" y="832104"/>
                </a:lnTo>
                <a:lnTo>
                  <a:pt x="2897124" y="0"/>
                </a:lnTo>
                <a:lnTo>
                  <a:pt x="0" y="0"/>
                </a:lnTo>
                <a:lnTo>
                  <a:pt x="0" y="832104"/>
                </a:lnTo>
                <a:close/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86798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1" y="1639011"/>
            <a:ext cx="7008495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Analisis</a:t>
            </a:r>
            <a:r>
              <a:rPr sz="28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dan</a:t>
            </a:r>
            <a:r>
              <a:rPr sz="28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Desain</a:t>
            </a:r>
            <a:r>
              <a:rPr sz="28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Balok</a:t>
            </a:r>
            <a:r>
              <a:rPr sz="2800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Bertulangan</a:t>
            </a:r>
            <a:r>
              <a:rPr sz="2800" spc="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Rangkap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03501" y="2359914"/>
            <a:ext cx="4415155" cy="13735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spcBef>
                <a:spcPts val="95"/>
              </a:spcBef>
            </a:pPr>
            <a:r>
              <a:rPr sz="2800" b="1" spc="-15" dirty="0">
                <a:latin typeface="Calibri"/>
                <a:cs typeface="Calibri"/>
              </a:rPr>
              <a:t>Contoh</a:t>
            </a:r>
            <a:r>
              <a:rPr sz="2800" b="1" spc="-2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5.5</a:t>
            </a:r>
            <a:endParaRPr sz="2800">
              <a:latin typeface="Calibri"/>
              <a:cs typeface="Calibri"/>
            </a:endParaRPr>
          </a:p>
          <a:p>
            <a:pPr marL="12700" marR="5080" algn="just">
              <a:spcBef>
                <a:spcPts val="55"/>
              </a:spcBef>
            </a:pPr>
            <a:r>
              <a:rPr sz="2000" spc="-5" dirty="0">
                <a:latin typeface="Calibri"/>
                <a:cs typeface="Calibri"/>
              </a:rPr>
              <a:t>Hitunglah </a:t>
            </a:r>
            <a:r>
              <a:rPr sz="2000" spc="-15" dirty="0">
                <a:latin typeface="Calibri"/>
                <a:cs typeface="Calibri"/>
              </a:rPr>
              <a:t>kuat </a:t>
            </a:r>
            <a:r>
              <a:rPr sz="2000" dirty="0">
                <a:latin typeface="Calibri"/>
                <a:cs typeface="Calibri"/>
              </a:rPr>
              <a:t>momen </a:t>
            </a:r>
            <a:r>
              <a:rPr sz="2000" spc="-10" dirty="0">
                <a:latin typeface="Calibri"/>
                <a:cs typeface="Calibri"/>
              </a:rPr>
              <a:t>rencana </a:t>
            </a:r>
            <a:r>
              <a:rPr sz="2000" spc="-5" dirty="0">
                <a:latin typeface="Calibri"/>
                <a:cs typeface="Calibri"/>
              </a:rPr>
              <a:t>dari balok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bertulangan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rangkap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yang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ditunjukkan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Gambar.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86074" y="3855211"/>
            <a:ext cx="1416685" cy="21672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1327785" algn="l"/>
              </a:tabLst>
            </a:pPr>
            <a:r>
              <a:rPr sz="1300" i="1" spc="10" dirty="0">
                <a:latin typeface="Calibri"/>
                <a:cs typeface="Calibri"/>
              </a:rPr>
              <a:t>c	y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78100" y="3707385"/>
            <a:ext cx="44627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1354455" algn="l"/>
                <a:tab pos="2674620" algn="l"/>
              </a:tabLst>
            </a:pPr>
            <a:r>
              <a:rPr sz="2000" spc="-5" dirty="0">
                <a:latin typeface="Calibri"/>
                <a:cs typeface="Calibri"/>
              </a:rPr>
              <a:t>Gunakan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</a:t>
            </a:r>
            <a:r>
              <a:rPr sz="2000" i="1" spc="45" dirty="0">
                <a:latin typeface="Calibri"/>
                <a:cs typeface="Calibri"/>
              </a:rPr>
              <a:t> </a:t>
            </a:r>
            <a:r>
              <a:rPr sz="1950" i="1" spc="15" baseline="25641" dirty="0">
                <a:latin typeface="Calibri"/>
                <a:cs typeface="Calibri"/>
              </a:rPr>
              <a:t>/	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35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MPa,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	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400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MPa,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serta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78101" y="3935985"/>
            <a:ext cx="3549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3000" i="1" baseline="-16666" dirty="0">
                <a:latin typeface="Calibri"/>
                <a:cs typeface="Calibri"/>
              </a:rPr>
              <a:t>A</a:t>
            </a:r>
            <a:r>
              <a:rPr sz="3000" i="1" spc="7" baseline="-16666" dirty="0">
                <a:latin typeface="Calibri"/>
                <a:cs typeface="Calibri"/>
              </a:rPr>
              <a:t> </a:t>
            </a:r>
            <a:r>
              <a:rPr sz="1300" spc="10" dirty="0">
                <a:latin typeface="Calibri"/>
                <a:cs typeface="Calibri"/>
              </a:rPr>
              <a:t>/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51328" y="4160011"/>
            <a:ext cx="3335020" cy="21672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256279" algn="l"/>
              </a:tabLst>
            </a:pPr>
            <a:r>
              <a:rPr sz="1300" i="1" spc="10" dirty="0">
                <a:latin typeface="Calibri"/>
                <a:cs typeface="Calibri"/>
              </a:rPr>
              <a:t>s	s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58592" y="4012185"/>
            <a:ext cx="4084954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  <a:tabLst>
                <a:tab pos="3228340" algn="l"/>
              </a:tabLst>
            </a:pPr>
            <a:r>
              <a:rPr sz="2000" dirty="0">
                <a:latin typeface="Calibri"/>
                <a:cs typeface="Calibri"/>
              </a:rPr>
              <a:t>=</a:t>
            </a:r>
            <a:r>
              <a:rPr sz="2000" spc="4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1.470</a:t>
            </a:r>
            <a:r>
              <a:rPr sz="2000" spc="46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mm</a:t>
            </a:r>
            <a:r>
              <a:rPr sz="1950" spc="-7" baseline="25641" dirty="0">
                <a:latin typeface="Calibri"/>
                <a:cs typeface="Calibri"/>
              </a:rPr>
              <a:t>2</a:t>
            </a:r>
            <a:r>
              <a:rPr sz="1950" spc="914" baseline="25641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(3D25)</a:t>
            </a:r>
            <a:r>
              <a:rPr sz="2000" spc="45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45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A	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37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4.824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78100" y="4316985"/>
            <a:ext cx="139065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mm</a:t>
            </a:r>
            <a:r>
              <a:rPr sz="1950" baseline="25641" dirty="0">
                <a:latin typeface="Calibri"/>
                <a:cs typeface="Calibri"/>
              </a:rPr>
              <a:t>2</a:t>
            </a:r>
            <a:r>
              <a:rPr sz="1950" spc="172" baseline="2564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(6D32).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40845" y="2720735"/>
            <a:ext cx="3009195" cy="246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5588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70062" y="1597435"/>
            <a:ext cx="2098040" cy="251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370840" algn="l"/>
              </a:tabLst>
            </a:pPr>
            <a:r>
              <a:rPr sz="1450" spc="5" dirty="0">
                <a:latin typeface="Times New Roman"/>
                <a:cs typeface="Times New Roman"/>
              </a:rPr>
              <a:t>1.	Hitung</a:t>
            </a:r>
            <a:r>
              <a:rPr sz="1450" spc="-6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nilai</a:t>
            </a:r>
            <a:r>
              <a:rPr sz="1450" spc="35" dirty="0">
                <a:latin typeface="Times New Roman"/>
                <a:cs typeface="Times New Roman"/>
              </a:rPr>
              <a:t> </a:t>
            </a:r>
            <a:r>
              <a:rPr sz="1550" i="1" spc="-45" dirty="0">
                <a:latin typeface="Symbol"/>
                <a:cs typeface="Symbol"/>
              </a:rPr>
              <a:t></a:t>
            </a:r>
            <a:r>
              <a:rPr sz="1550" i="1" spc="-55" dirty="0">
                <a:latin typeface="Times New Roman"/>
                <a:cs typeface="Times New Roman"/>
              </a:rPr>
              <a:t> </a:t>
            </a:r>
            <a:r>
              <a:rPr sz="1450" spc="-15" dirty="0">
                <a:latin typeface="Times New Roman"/>
                <a:cs typeface="Times New Roman"/>
              </a:rPr>
              <a:t>dan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550" i="1" spc="-45" dirty="0">
                <a:latin typeface="Symbol"/>
                <a:cs typeface="Symbol"/>
              </a:rPr>
              <a:t></a:t>
            </a:r>
            <a:r>
              <a:rPr sz="1550" i="1" spc="-50" dirty="0">
                <a:latin typeface="Times New Roman"/>
                <a:cs typeface="Times New Roman"/>
              </a:rPr>
              <a:t> </a:t>
            </a:r>
            <a:r>
              <a:rPr sz="1425" spc="-7" baseline="32163" dirty="0">
                <a:latin typeface="Times New Roman"/>
                <a:cs typeface="Times New Roman"/>
              </a:rPr>
              <a:t>/</a:t>
            </a:r>
            <a:r>
              <a:rPr sz="1425" spc="179" baseline="32163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: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89194" y="2304775"/>
            <a:ext cx="735330" cy="0"/>
          </a:xfrm>
          <a:custGeom>
            <a:avLst/>
            <a:gdLst/>
            <a:ahLst/>
            <a:cxnLst/>
            <a:rect l="l" t="t" r="r" b="b"/>
            <a:pathLst>
              <a:path w="735330">
                <a:moveTo>
                  <a:pt x="0" y="0"/>
                </a:moveTo>
                <a:lnTo>
                  <a:pt x="734727" y="0"/>
                </a:lnTo>
              </a:path>
            </a:pathLst>
          </a:custGeom>
          <a:ln w="86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443242" y="2297904"/>
            <a:ext cx="1183640" cy="22313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455295" algn="l"/>
              </a:tabLst>
            </a:pPr>
            <a:r>
              <a:rPr sz="1350" i="1" spc="50" dirty="0">
                <a:latin typeface="Times New Roman"/>
                <a:cs typeface="Times New Roman"/>
              </a:rPr>
              <a:t>b</a:t>
            </a:r>
            <a:r>
              <a:rPr sz="1350" i="1" spc="70" dirty="0">
                <a:latin typeface="Times New Roman"/>
                <a:cs typeface="Times New Roman"/>
              </a:rPr>
              <a:t>d</a:t>
            </a:r>
            <a:r>
              <a:rPr sz="1350" i="1" dirty="0">
                <a:latin typeface="Times New Roman"/>
                <a:cs typeface="Times New Roman"/>
              </a:rPr>
              <a:t>	</a:t>
            </a:r>
            <a:r>
              <a:rPr sz="1350" spc="50" dirty="0">
                <a:latin typeface="Times New Roman"/>
                <a:cs typeface="Times New Roman"/>
              </a:rPr>
              <a:t>35</a:t>
            </a:r>
            <a:r>
              <a:rPr sz="1350" spc="70" dirty="0">
                <a:latin typeface="Times New Roman"/>
                <a:cs typeface="Times New Roman"/>
              </a:rPr>
              <a:t>0</a:t>
            </a:r>
            <a:r>
              <a:rPr sz="1350" spc="-150" dirty="0">
                <a:latin typeface="Times New Roman"/>
                <a:cs typeface="Times New Roman"/>
              </a:rPr>
              <a:t> </a:t>
            </a:r>
            <a:r>
              <a:rPr sz="1350" spc="75" dirty="0">
                <a:latin typeface="Symbol"/>
                <a:cs typeface="Symbol"/>
              </a:rPr>
              <a:t></a:t>
            </a:r>
            <a:r>
              <a:rPr sz="1350" spc="-110" dirty="0">
                <a:latin typeface="Times New Roman"/>
                <a:cs typeface="Times New Roman"/>
              </a:rPr>
              <a:t> </a:t>
            </a:r>
            <a:r>
              <a:rPr sz="1350" spc="50" dirty="0">
                <a:latin typeface="Times New Roman"/>
                <a:cs typeface="Times New Roman"/>
              </a:rPr>
              <a:t>610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60608" y="2051385"/>
            <a:ext cx="1019810" cy="22313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589280" algn="l"/>
              </a:tabLst>
            </a:pPr>
            <a:r>
              <a:rPr sz="2025" i="1" spc="127" baseline="2057" dirty="0">
                <a:latin typeface="Times New Roman"/>
                <a:cs typeface="Times New Roman"/>
              </a:rPr>
              <a:t>A	</a:t>
            </a:r>
            <a:r>
              <a:rPr sz="1350" spc="50" dirty="0">
                <a:latin typeface="Times New Roman"/>
                <a:cs typeface="Times New Roman"/>
              </a:rPr>
              <a:t>4</a:t>
            </a:r>
            <a:r>
              <a:rPr sz="1350" spc="30" dirty="0">
                <a:latin typeface="Times New Roman"/>
                <a:cs typeface="Times New Roman"/>
              </a:rPr>
              <a:t>.</a:t>
            </a:r>
            <a:r>
              <a:rPr sz="1350" spc="50" dirty="0">
                <a:latin typeface="Times New Roman"/>
                <a:cs typeface="Times New Roman"/>
              </a:rPr>
              <a:t>824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68613" y="2065449"/>
            <a:ext cx="805815" cy="251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2325" i="1" spc="-67" baseline="-16129" dirty="0">
                <a:latin typeface="Symbol"/>
                <a:cs typeface="Symbol"/>
              </a:rPr>
              <a:t></a:t>
            </a:r>
            <a:r>
              <a:rPr sz="2325" i="1" spc="-67" baseline="-16129" dirty="0">
                <a:latin typeface="Times New Roman"/>
                <a:cs typeface="Times New Roman"/>
              </a:rPr>
              <a:t> </a:t>
            </a:r>
            <a:r>
              <a:rPr sz="2175" spc="15" baseline="-17241" dirty="0">
                <a:latin typeface="Times New Roman"/>
                <a:cs typeface="Times New Roman"/>
              </a:rPr>
              <a:t>= </a:t>
            </a:r>
            <a:r>
              <a:rPr sz="145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450" u="sng" spc="2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950" i="1" u="sng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950" i="1" spc="35" dirty="0">
                <a:latin typeface="Times New Roman"/>
                <a:cs typeface="Times New Roman"/>
              </a:rPr>
              <a:t> </a:t>
            </a:r>
            <a:r>
              <a:rPr sz="950" i="1" spc="190" dirty="0">
                <a:latin typeface="Times New Roman"/>
                <a:cs typeface="Times New Roman"/>
              </a:rPr>
              <a:t> </a:t>
            </a:r>
            <a:r>
              <a:rPr sz="2025" spc="112" baseline="-24691" dirty="0">
                <a:latin typeface="Symbol"/>
                <a:cs typeface="Symbol"/>
              </a:rPr>
              <a:t></a:t>
            </a:r>
            <a:endParaRPr sz="2025" baseline="-24691">
              <a:latin typeface="Symbol"/>
              <a:cs typeface="Symbo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276712" y="2283836"/>
            <a:ext cx="727710" cy="0"/>
          </a:xfrm>
          <a:custGeom>
            <a:avLst/>
            <a:gdLst/>
            <a:ahLst/>
            <a:cxnLst/>
            <a:rect l="l" t="t" r="r" b="b"/>
            <a:pathLst>
              <a:path w="727710">
                <a:moveTo>
                  <a:pt x="0" y="0"/>
                </a:moveTo>
                <a:lnTo>
                  <a:pt x="727164" y="0"/>
                </a:lnTo>
              </a:path>
            </a:pathLst>
          </a:custGeom>
          <a:ln w="9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413857" y="2006792"/>
            <a:ext cx="438150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500" spc="-30" dirty="0">
                <a:latin typeface="Times New Roman"/>
                <a:cs typeface="Times New Roman"/>
              </a:rPr>
              <a:t>1</a:t>
            </a:r>
            <a:r>
              <a:rPr sz="1500" spc="-20" dirty="0">
                <a:latin typeface="Times New Roman"/>
                <a:cs typeface="Times New Roman"/>
              </a:rPr>
              <a:t>.</a:t>
            </a:r>
            <a:r>
              <a:rPr sz="1500" spc="-30" dirty="0">
                <a:latin typeface="Times New Roman"/>
                <a:cs typeface="Times New Roman"/>
              </a:rPr>
              <a:t>470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33434" y="2277554"/>
            <a:ext cx="1173480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452755" algn="l"/>
              </a:tabLst>
            </a:pPr>
            <a:r>
              <a:rPr sz="1500" i="1" spc="-30" dirty="0">
                <a:latin typeface="Times New Roman"/>
                <a:cs typeface="Times New Roman"/>
              </a:rPr>
              <a:t>b</a:t>
            </a:r>
            <a:r>
              <a:rPr sz="1500" i="1" spc="-15" dirty="0">
                <a:latin typeface="Times New Roman"/>
                <a:cs typeface="Times New Roman"/>
              </a:rPr>
              <a:t>d</a:t>
            </a:r>
            <a:r>
              <a:rPr sz="1500" i="1" dirty="0">
                <a:latin typeface="Times New Roman"/>
                <a:cs typeface="Times New Roman"/>
              </a:rPr>
              <a:t>	</a:t>
            </a:r>
            <a:r>
              <a:rPr sz="1500" spc="-30" dirty="0">
                <a:latin typeface="Times New Roman"/>
                <a:cs typeface="Times New Roman"/>
              </a:rPr>
              <a:t>35</a:t>
            </a:r>
            <a:r>
              <a:rPr sz="1500" spc="-15" dirty="0">
                <a:latin typeface="Times New Roman"/>
                <a:cs typeface="Times New Roman"/>
              </a:rPr>
              <a:t>0</a:t>
            </a:r>
            <a:r>
              <a:rPr sz="1500" spc="-190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Symbol"/>
                <a:cs typeface="Symbol"/>
              </a:rPr>
              <a:t></a:t>
            </a:r>
            <a:r>
              <a:rPr sz="1500" spc="-145" dirty="0">
                <a:latin typeface="Times New Roman"/>
                <a:cs typeface="Times New Roman"/>
              </a:rPr>
              <a:t> </a:t>
            </a:r>
            <a:r>
              <a:rPr sz="1500" spc="-30" dirty="0">
                <a:latin typeface="Times New Roman"/>
                <a:cs typeface="Times New Roman"/>
              </a:rPr>
              <a:t>610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23459" y="1913089"/>
            <a:ext cx="236854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2250" i="1" spc="37" baseline="-25925" dirty="0">
                <a:latin typeface="Times New Roman"/>
                <a:cs typeface="Times New Roman"/>
              </a:rPr>
              <a:t>A</a:t>
            </a:r>
            <a:r>
              <a:rPr sz="1050" spc="25" dirty="0">
                <a:latin typeface="Times New Roman"/>
                <a:cs typeface="Times New Roman"/>
              </a:rPr>
              <a:t>/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62605" y="2125516"/>
            <a:ext cx="4176395" cy="251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  <a:tabLst>
                <a:tab pos="1772285" algn="l"/>
                <a:tab pos="3378835" algn="l"/>
              </a:tabLst>
            </a:pP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0,02259	</a:t>
            </a:r>
            <a:r>
              <a:rPr sz="1550" i="1" spc="-45" dirty="0">
                <a:latin typeface="Symbol"/>
                <a:cs typeface="Symbol"/>
              </a:rPr>
              <a:t></a:t>
            </a:r>
            <a:r>
              <a:rPr sz="1550" i="1" spc="-180" dirty="0">
                <a:latin typeface="Times New Roman"/>
                <a:cs typeface="Times New Roman"/>
              </a:rPr>
              <a:t> </a:t>
            </a:r>
            <a:r>
              <a:rPr sz="1425" spc="-7" baseline="29239" dirty="0">
                <a:latin typeface="Times New Roman"/>
                <a:cs typeface="Times New Roman"/>
              </a:rPr>
              <a:t>/</a:t>
            </a:r>
            <a:r>
              <a:rPr sz="1425" spc="254" baseline="29239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 </a:t>
            </a:r>
            <a:r>
              <a:rPr sz="2175" u="sng" spc="15" baseline="2490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2175" u="sng" spc="322" baseline="2490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575" i="1" u="sng" spc="-15" baseline="3439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1575" i="1" spc="794" baseline="34391" dirty="0">
                <a:latin typeface="Times New Roman"/>
                <a:cs typeface="Times New Roman"/>
              </a:rPr>
              <a:t> </a:t>
            </a:r>
            <a:r>
              <a:rPr sz="2250" spc="-30" baseline="1851" dirty="0">
                <a:latin typeface="Symbol"/>
                <a:cs typeface="Symbol"/>
              </a:rPr>
              <a:t></a:t>
            </a:r>
            <a:r>
              <a:rPr sz="2250" spc="-30" baseline="1851" dirty="0">
                <a:latin typeface="Times New Roman"/>
                <a:cs typeface="Times New Roman"/>
              </a:rPr>
              <a:t>	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0,00689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70063" y="2497220"/>
            <a:ext cx="8099425" cy="1026794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036319">
              <a:spcBef>
                <a:spcPts val="950"/>
              </a:spcBef>
            </a:pPr>
            <a:r>
              <a:rPr sz="1450" dirty="0">
                <a:latin typeface="Times New Roman"/>
                <a:cs typeface="Times New Roman"/>
              </a:rPr>
              <a:t>(</a:t>
            </a:r>
            <a:r>
              <a:rPr sz="1550" i="1" spc="-45" dirty="0">
                <a:latin typeface="Symbol"/>
                <a:cs typeface="Symbol"/>
              </a:rPr>
              <a:t></a:t>
            </a:r>
            <a:r>
              <a:rPr sz="1550" spc="-45" dirty="0">
                <a:latin typeface="Times New Roman"/>
                <a:cs typeface="Times New Roman"/>
              </a:rPr>
              <a:t> </a:t>
            </a:r>
            <a:r>
              <a:rPr sz="1450" i="1" spc="-5" dirty="0">
                <a:latin typeface="Times New Roman"/>
                <a:cs typeface="Times New Roman"/>
              </a:rPr>
              <a:t>−</a:t>
            </a:r>
            <a:r>
              <a:rPr sz="1550" i="1" spc="-45" dirty="0">
                <a:latin typeface="Symbol"/>
                <a:cs typeface="Symbol"/>
              </a:rPr>
              <a:t></a:t>
            </a:r>
            <a:r>
              <a:rPr sz="1550" spc="-185" dirty="0">
                <a:latin typeface="Times New Roman"/>
                <a:cs typeface="Times New Roman"/>
              </a:rPr>
              <a:t> </a:t>
            </a:r>
            <a:r>
              <a:rPr sz="1425" spc="15" baseline="32163" dirty="0">
                <a:latin typeface="Times New Roman"/>
                <a:cs typeface="Times New Roman"/>
              </a:rPr>
              <a:t>/</a:t>
            </a:r>
            <a:r>
              <a:rPr sz="1450" spc="5" dirty="0">
                <a:latin typeface="Times New Roman"/>
                <a:cs typeface="Times New Roman"/>
              </a:rPr>
              <a:t>)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0</a:t>
            </a:r>
            <a:r>
              <a:rPr sz="1450" spc="15" dirty="0">
                <a:latin typeface="Times New Roman"/>
                <a:cs typeface="Times New Roman"/>
              </a:rPr>
              <a:t>,</a:t>
            </a:r>
            <a:r>
              <a:rPr sz="1450" spc="10" dirty="0">
                <a:latin typeface="Times New Roman"/>
                <a:cs typeface="Times New Roman"/>
              </a:rPr>
              <a:t>0</a:t>
            </a:r>
            <a:r>
              <a:rPr sz="1450" spc="-30" dirty="0">
                <a:latin typeface="Times New Roman"/>
                <a:cs typeface="Times New Roman"/>
              </a:rPr>
              <a:t>1</a:t>
            </a:r>
            <a:r>
              <a:rPr sz="1450" spc="10" dirty="0">
                <a:latin typeface="Times New Roman"/>
                <a:cs typeface="Times New Roman"/>
              </a:rPr>
              <a:t>57</a:t>
            </a:r>
            <a:endParaRPr sz="1450">
              <a:latin typeface="Times New Roman"/>
              <a:cs typeface="Times New Roman"/>
            </a:endParaRPr>
          </a:p>
          <a:p>
            <a:pPr marL="370840" marR="43180" indent="-333375">
              <a:lnSpc>
                <a:spcPct val="142900"/>
              </a:lnSpc>
              <a:spcBef>
                <a:spcPts val="75"/>
              </a:spcBef>
              <a:tabLst>
                <a:tab pos="370840" algn="l"/>
              </a:tabLst>
            </a:pPr>
            <a:r>
              <a:rPr sz="1450" spc="5" dirty="0">
                <a:latin typeface="Times New Roman"/>
                <a:cs typeface="Times New Roman"/>
              </a:rPr>
              <a:t>2.	Periksa </a:t>
            </a:r>
            <a:r>
              <a:rPr sz="1450" spc="-5" dirty="0">
                <a:latin typeface="Times New Roman"/>
                <a:cs typeface="Times New Roman"/>
              </a:rPr>
              <a:t>apakah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tulangan</a:t>
            </a:r>
            <a:r>
              <a:rPr sz="1450" spc="6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tekan</a:t>
            </a:r>
            <a:r>
              <a:rPr sz="1450" spc="6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sudah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luluh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atau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belum,</a:t>
            </a:r>
            <a:r>
              <a:rPr sz="1450" spc="5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dengan</a:t>
            </a:r>
            <a:r>
              <a:rPr sz="1450" spc="6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menggunakan</a:t>
            </a:r>
            <a:r>
              <a:rPr sz="1450" spc="6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persamaan</a:t>
            </a:r>
            <a:r>
              <a:rPr sz="1450" spc="6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3.42,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gunakan </a:t>
            </a:r>
            <a:r>
              <a:rPr sz="1450" spc="-35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nilai</a:t>
            </a:r>
            <a:r>
              <a:rPr sz="1450" spc="-40" dirty="0">
                <a:latin typeface="Times New Roman"/>
                <a:cs typeface="Times New Roman"/>
              </a:rPr>
              <a:t> </a:t>
            </a:r>
            <a:r>
              <a:rPr sz="1550" i="1" spc="-10" dirty="0">
                <a:latin typeface="Symbol"/>
                <a:cs typeface="Symbol"/>
              </a:rPr>
              <a:t></a:t>
            </a:r>
            <a:r>
              <a:rPr sz="1425" spc="-15" baseline="-8771" dirty="0">
                <a:latin typeface="Times New Roman"/>
                <a:cs typeface="Times New Roman"/>
              </a:rPr>
              <a:t>1</a:t>
            </a:r>
            <a:r>
              <a:rPr sz="1425" spc="195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0,8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untuk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i="1" spc="5" dirty="0">
                <a:latin typeface="Times New Roman"/>
                <a:cs typeface="Times New Roman"/>
              </a:rPr>
              <a:t>f</a:t>
            </a:r>
            <a:r>
              <a:rPr sz="1450" i="1" spc="-5" dirty="0">
                <a:latin typeface="Times New Roman"/>
                <a:cs typeface="Times New Roman"/>
              </a:rPr>
              <a:t> </a:t>
            </a:r>
            <a:r>
              <a:rPr sz="1425" i="1" spc="7" baseline="32163" dirty="0">
                <a:latin typeface="Times New Roman"/>
                <a:cs typeface="Times New Roman"/>
              </a:rPr>
              <a:t>/</a:t>
            </a:r>
            <a:r>
              <a:rPr sz="1425" i="1" spc="7" baseline="-8771" dirty="0">
                <a:latin typeface="Times New Roman"/>
                <a:cs typeface="Times New Roman"/>
              </a:rPr>
              <a:t>c</a:t>
            </a:r>
            <a:r>
              <a:rPr sz="1425" i="1" spc="112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35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MPa.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41948" y="3921389"/>
            <a:ext cx="9779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500" spc="-1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41948" y="4045393"/>
            <a:ext cx="9779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500" spc="-10" dirty="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840172" y="3921389"/>
            <a:ext cx="9779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500" spc="-10" dirty="0">
                <a:latin typeface="Symbol"/>
                <a:cs typeface="Symbol"/>
              </a:rPr>
              <a:t>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29691" y="3907610"/>
            <a:ext cx="43942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353695" algn="l"/>
              </a:tabLst>
            </a:pPr>
            <a:r>
              <a:rPr sz="1500" spc="-10" dirty="0">
                <a:latin typeface="Symbol"/>
                <a:cs typeface="Symbol"/>
              </a:rPr>
              <a:t></a:t>
            </a:r>
            <a:r>
              <a:rPr sz="1500" spc="-10" dirty="0">
                <a:latin typeface="Times New Roman"/>
                <a:cs typeface="Times New Roman"/>
              </a:rPr>
              <a:t>	</a:t>
            </a:r>
            <a:r>
              <a:rPr sz="1500" spc="-1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60176" y="4031613"/>
            <a:ext cx="57785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423545" algn="l"/>
              </a:tabLst>
            </a:pPr>
            <a:r>
              <a:rPr sz="2250" spc="-52" baseline="-3703" dirty="0">
                <a:latin typeface="Symbol"/>
                <a:cs typeface="Symbol"/>
              </a:rPr>
              <a:t></a:t>
            </a:r>
            <a:r>
              <a:rPr sz="1500" spc="-10" dirty="0">
                <a:latin typeface="Symbol"/>
                <a:cs typeface="Symbol"/>
              </a:rPr>
              <a:t>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35" dirty="0">
                <a:latin typeface="Symbol"/>
                <a:cs typeface="Symbol"/>
              </a:rPr>
              <a:t></a:t>
            </a:r>
            <a:r>
              <a:rPr sz="2250" spc="-15" baseline="-3703" dirty="0">
                <a:latin typeface="Symbol"/>
                <a:cs typeface="Symbol"/>
              </a:rPr>
              <a:t></a:t>
            </a:r>
            <a:endParaRPr sz="2250" baseline="-3703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27416" y="3921389"/>
            <a:ext cx="53086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445134" algn="l"/>
              </a:tabLst>
            </a:pPr>
            <a:r>
              <a:rPr sz="1500" spc="-10" dirty="0">
                <a:latin typeface="Symbol"/>
                <a:cs typeface="Symbol"/>
              </a:rPr>
              <a:t></a:t>
            </a:r>
            <a:r>
              <a:rPr sz="1500" spc="-10" dirty="0">
                <a:latin typeface="Times New Roman"/>
                <a:cs typeface="Times New Roman"/>
              </a:rPr>
              <a:t>	</a:t>
            </a:r>
            <a:r>
              <a:rPr sz="1500" spc="-1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27416" y="4045393"/>
            <a:ext cx="9779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500" spc="-10" dirty="0">
                <a:latin typeface="Symbol"/>
                <a:cs typeface="Symbol"/>
              </a:rPr>
              <a:t>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19840" y="4069841"/>
            <a:ext cx="83820" cy="17632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050" i="1" spc="-10" dirty="0">
                <a:latin typeface="Times New Roman"/>
                <a:cs typeface="Times New Roman"/>
              </a:rPr>
              <a:t>y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195718" y="4069841"/>
            <a:ext cx="83820" cy="17632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050" i="1" spc="-10" dirty="0">
                <a:latin typeface="Times New Roman"/>
                <a:cs typeface="Times New Roman"/>
              </a:rPr>
              <a:t>y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114156" y="3963182"/>
            <a:ext cx="78105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500" i="1" spc="-10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83454" y="3963182"/>
            <a:ext cx="932815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377190" algn="l"/>
              </a:tabLst>
            </a:pPr>
            <a:r>
              <a:rPr sz="1500" i="1" spc="-10" dirty="0">
                <a:latin typeface="Times New Roman"/>
                <a:cs typeface="Times New Roman"/>
              </a:rPr>
              <a:t>d	</a:t>
            </a:r>
            <a:r>
              <a:rPr sz="1500" spc="-25" dirty="0">
                <a:latin typeface="Times New Roman"/>
                <a:cs typeface="Times New Roman"/>
              </a:rPr>
              <a:t>60</a:t>
            </a:r>
            <a:r>
              <a:rPr sz="1500" spc="-10" dirty="0">
                <a:latin typeface="Times New Roman"/>
                <a:cs typeface="Times New Roman"/>
              </a:rPr>
              <a:t>0</a:t>
            </a:r>
            <a:r>
              <a:rPr sz="1500" spc="-95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Symbol"/>
                <a:cs typeface="Symbol"/>
              </a:rPr>
              <a:t></a:t>
            </a:r>
            <a:r>
              <a:rPr sz="1500" dirty="0">
                <a:latin typeface="Times New Roman"/>
                <a:cs typeface="Times New Roman"/>
              </a:rPr>
              <a:t> </a:t>
            </a:r>
            <a:r>
              <a:rPr sz="1500" spc="-185" dirty="0">
                <a:latin typeface="Times New Roman"/>
                <a:cs typeface="Times New Roman"/>
              </a:rPr>
              <a:t> </a:t>
            </a:r>
            <a:r>
              <a:rPr sz="1500" i="1" spc="-10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89317" y="3643536"/>
            <a:ext cx="1875789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spcBef>
                <a:spcPts val="125"/>
              </a:spcBef>
              <a:tabLst>
                <a:tab pos="1764664" algn="l"/>
              </a:tabLst>
            </a:pPr>
            <a:r>
              <a:rPr sz="1500" spc="-10" dirty="0">
                <a:latin typeface="Symbol"/>
                <a:cs typeface="Symbol"/>
              </a:rPr>
              <a:t></a:t>
            </a:r>
            <a:r>
              <a:rPr sz="1500" spc="200" dirty="0">
                <a:latin typeface="Times New Roman"/>
                <a:cs typeface="Times New Roman"/>
              </a:rPr>
              <a:t> </a:t>
            </a:r>
            <a:r>
              <a:rPr sz="2250" i="1" spc="-15" baseline="-12962" dirty="0">
                <a:latin typeface="Times New Roman"/>
                <a:cs typeface="Times New Roman"/>
              </a:rPr>
              <a:t>f</a:t>
            </a:r>
            <a:r>
              <a:rPr sz="2250" i="1" spc="127" baseline="-12962" dirty="0">
                <a:latin typeface="Times New Roman"/>
                <a:cs typeface="Times New Roman"/>
              </a:rPr>
              <a:t> </a:t>
            </a:r>
            <a:r>
              <a:rPr sz="1575" spc="-7" baseline="18518" dirty="0">
                <a:latin typeface="Times New Roman"/>
                <a:cs typeface="Times New Roman"/>
              </a:rPr>
              <a:t>/</a:t>
            </a:r>
            <a:r>
              <a:rPr sz="1575" spc="-157" baseline="18518" dirty="0">
                <a:latin typeface="Times New Roman"/>
                <a:cs typeface="Times New Roman"/>
              </a:rPr>
              <a:t> </a:t>
            </a:r>
            <a:r>
              <a:rPr sz="1575" i="1" spc="-15" baseline="-23809" dirty="0">
                <a:latin typeface="Times New Roman"/>
                <a:cs typeface="Times New Roman"/>
              </a:rPr>
              <a:t>c</a:t>
            </a:r>
            <a:r>
              <a:rPr sz="1575" i="1" spc="330" baseline="-23809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Symbol"/>
                <a:cs typeface="Symbol"/>
              </a:rPr>
              <a:t></a:t>
            </a:r>
            <a:r>
              <a:rPr sz="2250" spc="-30" baseline="-3703" dirty="0">
                <a:latin typeface="Symbol"/>
                <a:cs typeface="Symbol"/>
              </a:rPr>
              <a:t></a:t>
            </a:r>
            <a:r>
              <a:rPr sz="2250" spc="-104" baseline="-3703" dirty="0">
                <a:latin typeface="Times New Roman"/>
                <a:cs typeface="Times New Roman"/>
              </a:rPr>
              <a:t> </a:t>
            </a:r>
            <a:r>
              <a:rPr sz="2250" i="1" spc="-15" baseline="-12962" dirty="0">
                <a:latin typeface="Times New Roman"/>
                <a:cs typeface="Times New Roman"/>
              </a:rPr>
              <a:t>d</a:t>
            </a:r>
            <a:r>
              <a:rPr sz="2250" i="1" spc="-150" baseline="-12962" dirty="0">
                <a:latin typeface="Times New Roman"/>
                <a:cs typeface="Times New Roman"/>
              </a:rPr>
              <a:t> </a:t>
            </a:r>
            <a:r>
              <a:rPr sz="1575" spc="-7" baseline="18518" dirty="0">
                <a:latin typeface="Times New Roman"/>
                <a:cs typeface="Times New Roman"/>
              </a:rPr>
              <a:t>/</a:t>
            </a:r>
            <a:r>
              <a:rPr sz="1575" spc="375" baseline="18518" dirty="0">
                <a:latin typeface="Times New Roman"/>
                <a:cs typeface="Times New Roman"/>
              </a:rPr>
              <a:t> </a:t>
            </a:r>
            <a:r>
              <a:rPr sz="2250" spc="-30" baseline="-3703" dirty="0">
                <a:latin typeface="Symbol"/>
                <a:cs typeface="Symbol"/>
              </a:rPr>
              <a:t></a:t>
            </a:r>
            <a:r>
              <a:rPr sz="1500" spc="-20" dirty="0">
                <a:latin typeface="Symbol"/>
                <a:cs typeface="Symbol"/>
              </a:rPr>
              <a:t></a:t>
            </a:r>
            <a:r>
              <a:rPr sz="1500" spc="-20" dirty="0">
                <a:latin typeface="Times New Roman"/>
                <a:cs typeface="Times New Roman"/>
              </a:rPr>
              <a:t>	</a:t>
            </a:r>
            <a:r>
              <a:rPr sz="1500" spc="-10" dirty="0">
                <a:latin typeface="Symbol"/>
                <a:cs typeface="Symbol"/>
              </a:rPr>
              <a:t>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804020" y="3974420"/>
            <a:ext cx="305435" cy="0"/>
          </a:xfrm>
          <a:custGeom>
            <a:avLst/>
            <a:gdLst/>
            <a:ahLst/>
            <a:cxnLst/>
            <a:rect l="l" t="t" r="r" b="b"/>
            <a:pathLst>
              <a:path w="305435">
                <a:moveTo>
                  <a:pt x="0" y="0"/>
                </a:moveTo>
                <a:lnTo>
                  <a:pt x="304815" y="0"/>
                </a:lnTo>
              </a:path>
            </a:pathLst>
          </a:custGeom>
          <a:ln w="9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298094" y="3974420"/>
            <a:ext cx="302260" cy="0"/>
          </a:xfrm>
          <a:custGeom>
            <a:avLst/>
            <a:gdLst/>
            <a:ahLst/>
            <a:cxnLst/>
            <a:rect l="l" t="t" r="r" b="b"/>
            <a:pathLst>
              <a:path w="302260">
                <a:moveTo>
                  <a:pt x="0" y="0"/>
                </a:moveTo>
                <a:lnTo>
                  <a:pt x="302102" y="0"/>
                </a:lnTo>
              </a:path>
            </a:pathLst>
          </a:custGeom>
          <a:ln w="9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789016" y="3974420"/>
            <a:ext cx="760730" cy="0"/>
          </a:xfrm>
          <a:custGeom>
            <a:avLst/>
            <a:gdLst/>
            <a:ahLst/>
            <a:cxnLst/>
            <a:rect l="l" t="t" r="r" b="b"/>
            <a:pathLst>
              <a:path w="760729">
                <a:moveTo>
                  <a:pt x="0" y="0"/>
                </a:moveTo>
                <a:lnTo>
                  <a:pt x="760615" y="0"/>
                </a:lnTo>
              </a:path>
            </a:pathLst>
          </a:custGeom>
          <a:ln w="9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3068613" y="3824897"/>
            <a:ext cx="3750945" cy="251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1303655" algn="l"/>
                <a:tab pos="1714500" algn="l"/>
                <a:tab pos="2585720" algn="l"/>
              </a:tabLst>
            </a:pPr>
            <a:r>
              <a:rPr sz="2175" i="1" spc="15" baseline="1915" dirty="0">
                <a:latin typeface="Times New Roman"/>
                <a:cs typeface="Times New Roman"/>
              </a:rPr>
              <a:t>K</a:t>
            </a:r>
            <a:r>
              <a:rPr sz="2175" i="1" spc="22" baseline="1915" dirty="0">
                <a:latin typeface="Times New Roman"/>
                <a:cs typeface="Times New Roman"/>
              </a:rPr>
              <a:t> </a:t>
            </a:r>
            <a:r>
              <a:rPr sz="2175" spc="15" baseline="1915" dirty="0">
                <a:latin typeface="Times New Roman"/>
                <a:cs typeface="Times New Roman"/>
              </a:rPr>
              <a:t>=</a:t>
            </a:r>
            <a:r>
              <a:rPr sz="2175" spc="-15" baseline="1915" dirty="0">
                <a:latin typeface="Times New Roman"/>
                <a:cs typeface="Times New Roman"/>
              </a:rPr>
              <a:t> </a:t>
            </a:r>
            <a:r>
              <a:rPr sz="2175" spc="-44" baseline="1915" dirty="0">
                <a:latin typeface="Times New Roman"/>
                <a:cs typeface="Times New Roman"/>
              </a:rPr>
              <a:t>0</a:t>
            </a:r>
            <a:r>
              <a:rPr sz="2175" spc="22" baseline="1915" dirty="0">
                <a:latin typeface="Times New Roman"/>
                <a:cs typeface="Times New Roman"/>
              </a:rPr>
              <a:t>,</a:t>
            </a:r>
            <a:r>
              <a:rPr sz="2175" spc="15" baseline="1915" dirty="0">
                <a:latin typeface="Times New Roman"/>
                <a:cs typeface="Times New Roman"/>
              </a:rPr>
              <a:t>8</a:t>
            </a:r>
            <a:r>
              <a:rPr sz="2175" spc="-37" baseline="1915" dirty="0">
                <a:latin typeface="Times New Roman"/>
                <a:cs typeface="Times New Roman"/>
              </a:rPr>
              <a:t>5</a:t>
            </a:r>
            <a:r>
              <a:rPr sz="2325" i="1" spc="-75" baseline="1792" dirty="0">
                <a:latin typeface="Symbol"/>
                <a:cs typeface="Symbol"/>
              </a:rPr>
              <a:t></a:t>
            </a:r>
            <a:r>
              <a:rPr sz="1425" spc="-7" baseline="-5847" dirty="0">
                <a:latin typeface="Times New Roman"/>
                <a:cs typeface="Times New Roman"/>
              </a:rPr>
              <a:t>1</a:t>
            </a:r>
            <a:r>
              <a:rPr sz="1425" spc="-30" baseline="-5847" dirty="0">
                <a:latin typeface="Times New Roman"/>
                <a:cs typeface="Times New Roman"/>
              </a:rPr>
              <a:t> </a:t>
            </a:r>
            <a:r>
              <a:rPr sz="2250" spc="-15" baseline="16666" dirty="0">
                <a:latin typeface="Symbol"/>
                <a:cs typeface="Symbol"/>
              </a:rPr>
              <a:t></a:t>
            </a:r>
            <a:r>
              <a:rPr sz="2250" spc="-300" baseline="16666" dirty="0">
                <a:latin typeface="Times New Roman"/>
                <a:cs typeface="Times New Roman"/>
              </a:rPr>
              <a:t> </a:t>
            </a:r>
            <a:r>
              <a:rPr sz="2250" u="sng" spc="-7" baseline="16666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50" u="sng" baseline="16666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250" spc="-52" baseline="16666" dirty="0">
                <a:latin typeface="Symbol"/>
                <a:cs typeface="Symbol"/>
              </a:rPr>
              <a:t></a:t>
            </a:r>
            <a:r>
              <a:rPr sz="2250" spc="-15" baseline="12962" dirty="0">
                <a:latin typeface="Symbol"/>
                <a:cs typeface="Symbol"/>
              </a:rPr>
              <a:t></a:t>
            </a:r>
            <a:r>
              <a:rPr sz="2250" spc="-292" baseline="12962" dirty="0">
                <a:latin typeface="Times New Roman"/>
                <a:cs typeface="Times New Roman"/>
              </a:rPr>
              <a:t> </a:t>
            </a:r>
            <a:r>
              <a:rPr sz="2250" u="sng" spc="-7" baseline="1296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50" u="sng" baseline="1296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250" spc="-52" baseline="12962" dirty="0">
                <a:latin typeface="Symbol"/>
                <a:cs typeface="Symbol"/>
              </a:rPr>
              <a:t></a:t>
            </a:r>
            <a:r>
              <a:rPr sz="2250" spc="-15" baseline="16666" dirty="0">
                <a:latin typeface="Symbol"/>
                <a:cs typeface="Symbol"/>
              </a:rPr>
              <a:t></a:t>
            </a:r>
            <a:r>
              <a:rPr sz="2250" spc="-292" baseline="16666" dirty="0">
                <a:latin typeface="Times New Roman"/>
                <a:cs typeface="Times New Roman"/>
              </a:rPr>
              <a:t> </a:t>
            </a:r>
            <a:r>
              <a:rPr sz="2250" u="sng" spc="-7" baseline="16666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50" u="sng" baseline="16666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250" spc="-15" baseline="16666" dirty="0">
                <a:latin typeface="Symbol"/>
                <a:cs typeface="Symbol"/>
              </a:rPr>
              <a:t></a:t>
            </a:r>
            <a:r>
              <a:rPr sz="2250" spc="-217" baseline="16666" dirty="0">
                <a:latin typeface="Times New Roman"/>
                <a:cs typeface="Times New Roman"/>
              </a:rPr>
              <a:t> </a:t>
            </a:r>
            <a:r>
              <a:rPr sz="2175" spc="15" baseline="1915" dirty="0">
                <a:latin typeface="Times New Roman"/>
                <a:cs typeface="Times New Roman"/>
              </a:rPr>
              <a:t>=</a:t>
            </a:r>
            <a:r>
              <a:rPr sz="2175" spc="37" baseline="1915" dirty="0">
                <a:latin typeface="Times New Roman"/>
                <a:cs typeface="Times New Roman"/>
              </a:rPr>
              <a:t> </a:t>
            </a:r>
            <a:r>
              <a:rPr sz="2175" spc="15" baseline="1915" dirty="0">
                <a:latin typeface="Times New Roman"/>
                <a:cs typeface="Times New Roman"/>
              </a:rPr>
              <a:t>0</a:t>
            </a:r>
            <a:r>
              <a:rPr sz="2175" spc="-30" baseline="1915" dirty="0">
                <a:latin typeface="Times New Roman"/>
                <a:cs typeface="Times New Roman"/>
              </a:rPr>
              <a:t>,</a:t>
            </a:r>
            <a:r>
              <a:rPr sz="2175" spc="7" baseline="1915" dirty="0">
                <a:latin typeface="Times New Roman"/>
                <a:cs typeface="Times New Roman"/>
              </a:rPr>
              <a:t>85(</a:t>
            </a:r>
            <a:r>
              <a:rPr sz="2175" spc="-52" baseline="1915" dirty="0">
                <a:latin typeface="Times New Roman"/>
                <a:cs typeface="Times New Roman"/>
              </a:rPr>
              <a:t>0</a:t>
            </a:r>
            <a:r>
              <a:rPr sz="2175" spc="22" baseline="1915" dirty="0">
                <a:latin typeface="Times New Roman"/>
                <a:cs typeface="Times New Roman"/>
              </a:rPr>
              <a:t>,</a:t>
            </a:r>
            <a:r>
              <a:rPr sz="2175" spc="7" baseline="1915" dirty="0">
                <a:latin typeface="Times New Roman"/>
                <a:cs typeface="Times New Roman"/>
              </a:rPr>
              <a:t>80)</a:t>
            </a:r>
            <a:r>
              <a:rPr sz="2175" spc="-254" baseline="19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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669713" y="3967678"/>
            <a:ext cx="2014855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2250" baseline="-7407" dirty="0">
                <a:latin typeface="Symbol"/>
                <a:cs typeface="Symbol"/>
              </a:rPr>
              <a:t></a:t>
            </a:r>
            <a:r>
              <a:rPr sz="2250" spc="-104" baseline="-7407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Times New Roman"/>
                <a:cs typeface="Times New Roman"/>
              </a:rPr>
              <a:t>40</a:t>
            </a:r>
            <a:r>
              <a:rPr sz="1500" dirty="0">
                <a:latin typeface="Times New Roman"/>
                <a:cs typeface="Times New Roman"/>
              </a:rPr>
              <a:t>0</a:t>
            </a:r>
            <a:r>
              <a:rPr sz="1500" spc="-135" dirty="0">
                <a:latin typeface="Times New Roman"/>
                <a:cs typeface="Times New Roman"/>
              </a:rPr>
              <a:t> </a:t>
            </a:r>
            <a:r>
              <a:rPr sz="2250" spc="-44" baseline="-7407" dirty="0">
                <a:latin typeface="Symbol"/>
                <a:cs typeface="Symbol"/>
              </a:rPr>
              <a:t></a:t>
            </a:r>
            <a:r>
              <a:rPr sz="2250" baseline="-7407" dirty="0">
                <a:latin typeface="Symbol"/>
                <a:cs typeface="Symbol"/>
              </a:rPr>
              <a:t></a:t>
            </a:r>
            <a:r>
              <a:rPr sz="2250" spc="-142" baseline="-7407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Times New Roman"/>
                <a:cs typeface="Times New Roman"/>
              </a:rPr>
              <a:t>61</a:t>
            </a:r>
            <a:r>
              <a:rPr sz="1500" dirty="0">
                <a:latin typeface="Times New Roman"/>
                <a:cs typeface="Times New Roman"/>
              </a:rPr>
              <a:t>0</a:t>
            </a:r>
            <a:r>
              <a:rPr sz="1500" spc="-135" dirty="0">
                <a:latin typeface="Times New Roman"/>
                <a:cs typeface="Times New Roman"/>
              </a:rPr>
              <a:t> </a:t>
            </a:r>
            <a:r>
              <a:rPr sz="2250" spc="-37" baseline="-7407" dirty="0">
                <a:latin typeface="Symbol"/>
                <a:cs typeface="Symbol"/>
              </a:rPr>
              <a:t></a:t>
            </a:r>
            <a:r>
              <a:rPr sz="2250" baseline="-7407" dirty="0">
                <a:latin typeface="Symbol"/>
                <a:cs typeface="Symbol"/>
              </a:rPr>
              <a:t></a:t>
            </a:r>
            <a:r>
              <a:rPr sz="2250" spc="-142" baseline="-7407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Times New Roman"/>
                <a:cs typeface="Times New Roman"/>
              </a:rPr>
              <a:t>60</a:t>
            </a:r>
            <a:r>
              <a:rPr sz="1500" dirty="0">
                <a:latin typeface="Times New Roman"/>
                <a:cs typeface="Times New Roman"/>
              </a:rPr>
              <a:t>0</a:t>
            </a:r>
            <a:r>
              <a:rPr sz="1500" spc="-10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</a:t>
            </a:r>
            <a:r>
              <a:rPr sz="1500" spc="-85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Times New Roman"/>
                <a:cs typeface="Times New Roman"/>
              </a:rPr>
              <a:t>40</a:t>
            </a:r>
            <a:r>
              <a:rPr sz="1500" dirty="0">
                <a:latin typeface="Times New Roman"/>
                <a:cs typeface="Times New Roman"/>
              </a:rPr>
              <a:t>0</a:t>
            </a:r>
            <a:r>
              <a:rPr sz="1500" spc="-135" dirty="0">
                <a:latin typeface="Times New Roman"/>
                <a:cs typeface="Times New Roman"/>
              </a:rPr>
              <a:t> </a:t>
            </a:r>
            <a:r>
              <a:rPr sz="2250" baseline="-7407" dirty="0">
                <a:latin typeface="Symbol"/>
                <a:cs typeface="Symbol"/>
              </a:rPr>
              <a:t></a:t>
            </a:r>
            <a:endParaRPr sz="2250" baseline="-7407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140119" y="3705394"/>
            <a:ext cx="351917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1567180" algn="l"/>
                <a:tab pos="2891155" algn="l"/>
                <a:tab pos="3432810" algn="l"/>
              </a:tabLst>
            </a:pPr>
            <a:r>
              <a:rPr sz="2250" spc="-37" baseline="5555" dirty="0">
                <a:latin typeface="Times New Roman"/>
                <a:cs typeface="Times New Roman"/>
              </a:rPr>
              <a:t>60</a:t>
            </a:r>
            <a:r>
              <a:rPr sz="2250" spc="-15" baseline="5555" dirty="0">
                <a:latin typeface="Times New Roman"/>
                <a:cs typeface="Times New Roman"/>
              </a:rPr>
              <a:t>0</a:t>
            </a:r>
            <a:r>
              <a:rPr sz="2250" baseline="5555" dirty="0">
                <a:latin typeface="Times New Roman"/>
                <a:cs typeface="Times New Roman"/>
              </a:rPr>
              <a:t>	</a:t>
            </a:r>
            <a:r>
              <a:rPr sz="1500" dirty="0">
                <a:latin typeface="Symbol"/>
                <a:cs typeface="Symbol"/>
              </a:rPr>
              <a:t></a:t>
            </a:r>
            <a:r>
              <a:rPr sz="1500" dirty="0">
                <a:latin typeface="Times New Roman"/>
                <a:cs typeface="Times New Roman"/>
              </a:rPr>
              <a:t> </a:t>
            </a:r>
            <a:r>
              <a:rPr sz="1500" spc="-90" dirty="0">
                <a:latin typeface="Times New Roman"/>
                <a:cs typeface="Times New Roman"/>
              </a:rPr>
              <a:t> </a:t>
            </a:r>
            <a:r>
              <a:rPr sz="2250" spc="-30" baseline="3703" dirty="0">
                <a:latin typeface="Times New Roman"/>
                <a:cs typeface="Times New Roman"/>
              </a:rPr>
              <a:t>3</a:t>
            </a:r>
            <a:r>
              <a:rPr sz="2250" baseline="3703" dirty="0">
                <a:latin typeface="Times New Roman"/>
                <a:cs typeface="Times New Roman"/>
              </a:rPr>
              <a:t>5 </a:t>
            </a:r>
            <a:r>
              <a:rPr sz="2250" spc="-202" baseline="3703" dirty="0">
                <a:latin typeface="Times New Roman"/>
                <a:cs typeface="Times New Roman"/>
              </a:rPr>
              <a:t> </a:t>
            </a:r>
            <a:r>
              <a:rPr sz="1500" spc="-30" dirty="0">
                <a:latin typeface="Symbol"/>
                <a:cs typeface="Symbol"/>
              </a:rPr>
              <a:t></a:t>
            </a:r>
            <a:r>
              <a:rPr sz="1500" dirty="0">
                <a:latin typeface="Symbol"/>
                <a:cs typeface="Symbol"/>
              </a:rPr>
              <a:t></a:t>
            </a:r>
            <a:r>
              <a:rPr sz="1500" dirty="0">
                <a:latin typeface="Times New Roman"/>
                <a:cs typeface="Times New Roman"/>
              </a:rPr>
              <a:t> </a:t>
            </a:r>
            <a:r>
              <a:rPr sz="1500" spc="-105" dirty="0">
                <a:latin typeface="Times New Roman"/>
                <a:cs typeface="Times New Roman"/>
              </a:rPr>
              <a:t> </a:t>
            </a:r>
            <a:r>
              <a:rPr sz="2250" spc="-30" baseline="3703" dirty="0">
                <a:latin typeface="Times New Roman"/>
                <a:cs typeface="Times New Roman"/>
              </a:rPr>
              <a:t>6</a:t>
            </a:r>
            <a:r>
              <a:rPr sz="2250" baseline="3703" dirty="0">
                <a:latin typeface="Times New Roman"/>
                <a:cs typeface="Times New Roman"/>
              </a:rPr>
              <a:t>0 </a:t>
            </a:r>
            <a:r>
              <a:rPr sz="2250" spc="-217" baseline="3703" dirty="0">
                <a:latin typeface="Times New Roman"/>
                <a:cs typeface="Times New Roman"/>
              </a:rPr>
              <a:t> </a:t>
            </a:r>
            <a:r>
              <a:rPr sz="1500" spc="-25" dirty="0">
                <a:latin typeface="Symbol"/>
                <a:cs typeface="Symbol"/>
              </a:rPr>
              <a:t></a:t>
            </a:r>
            <a:r>
              <a:rPr sz="1500" dirty="0">
                <a:latin typeface="Symbol"/>
                <a:cs typeface="Symbol"/>
              </a:rPr>
              <a:t>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2250" spc="-30" baseline="3703" dirty="0">
                <a:latin typeface="Times New Roman"/>
                <a:cs typeface="Times New Roman"/>
              </a:rPr>
              <a:t>60</a:t>
            </a:r>
            <a:r>
              <a:rPr sz="2250" baseline="3703" dirty="0">
                <a:latin typeface="Times New Roman"/>
                <a:cs typeface="Times New Roman"/>
              </a:rPr>
              <a:t>0	</a:t>
            </a:r>
            <a:r>
              <a:rPr sz="1500" dirty="0">
                <a:latin typeface="Symbol"/>
                <a:cs typeface="Symbol"/>
              </a:rPr>
              <a:t>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119501" y="3830270"/>
            <a:ext cx="2386330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503555" algn="l"/>
                <a:tab pos="1452880" algn="l"/>
              </a:tabLst>
            </a:pPr>
            <a:r>
              <a:rPr sz="1500" spc="-15" dirty="0">
                <a:latin typeface="Symbol"/>
                <a:cs typeface="Symbol"/>
              </a:rPr>
              <a:t></a:t>
            </a:r>
            <a:r>
              <a:rPr sz="1500" spc="-15" dirty="0">
                <a:latin typeface="Times New Roman"/>
                <a:cs typeface="Times New Roman"/>
              </a:rPr>
              <a:t>	</a:t>
            </a:r>
            <a:r>
              <a:rPr sz="1500" spc="-15" dirty="0">
                <a:latin typeface="Symbol"/>
                <a:cs typeface="Symbol"/>
              </a:rPr>
              <a:t></a:t>
            </a:r>
            <a:r>
              <a:rPr sz="1500" spc="-15" dirty="0">
                <a:latin typeface="Times New Roman"/>
                <a:cs typeface="Times New Roman"/>
              </a:rPr>
              <a:t>	</a:t>
            </a:r>
            <a:r>
              <a:rPr sz="1500" dirty="0">
                <a:latin typeface="Symbol"/>
                <a:cs typeface="Symbol"/>
              </a:rPr>
              <a:t></a:t>
            </a:r>
            <a:r>
              <a:rPr sz="1500" spc="305" dirty="0">
                <a:latin typeface="Times New Roman"/>
                <a:cs typeface="Times New Roman"/>
              </a:rPr>
              <a:t> </a:t>
            </a:r>
            <a:r>
              <a:rPr sz="2175" spc="15" baseline="1915" dirty="0">
                <a:latin typeface="Times New Roman"/>
                <a:cs typeface="Times New Roman"/>
              </a:rPr>
              <a:t>=</a:t>
            </a:r>
            <a:r>
              <a:rPr sz="2175" spc="-44" baseline="1915" dirty="0">
                <a:latin typeface="Times New Roman"/>
                <a:cs typeface="Times New Roman"/>
              </a:rPr>
              <a:t> </a:t>
            </a:r>
            <a:r>
              <a:rPr sz="2175" baseline="1915" dirty="0">
                <a:latin typeface="Times New Roman"/>
                <a:cs typeface="Times New Roman"/>
              </a:rPr>
              <a:t>0,01755</a:t>
            </a:r>
            <a:endParaRPr sz="2175" baseline="1915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377807" y="4297008"/>
            <a:ext cx="7631430" cy="104203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728345">
              <a:spcBef>
                <a:spcPts val="894"/>
              </a:spcBef>
              <a:tabLst>
                <a:tab pos="3391535" algn="l"/>
              </a:tabLst>
            </a:pPr>
            <a:r>
              <a:rPr sz="1450" spc="-25" dirty="0">
                <a:latin typeface="Times New Roman"/>
                <a:cs typeface="Times New Roman"/>
              </a:rPr>
              <a:t>(</a:t>
            </a:r>
            <a:r>
              <a:rPr sz="1550" i="1" spc="-25" dirty="0">
                <a:latin typeface="Symbol"/>
                <a:cs typeface="Symbol"/>
              </a:rPr>
              <a:t></a:t>
            </a:r>
            <a:r>
              <a:rPr sz="1550" i="1" spc="-40" dirty="0">
                <a:latin typeface="Times New Roman"/>
                <a:cs typeface="Times New Roman"/>
              </a:rPr>
              <a:t> </a:t>
            </a:r>
            <a:r>
              <a:rPr sz="1450" i="1" spc="-25" dirty="0">
                <a:latin typeface="Times New Roman"/>
                <a:cs typeface="Times New Roman"/>
              </a:rPr>
              <a:t>−</a:t>
            </a:r>
            <a:r>
              <a:rPr sz="1550" i="1" spc="-25" dirty="0">
                <a:latin typeface="Symbol"/>
                <a:cs typeface="Symbol"/>
              </a:rPr>
              <a:t></a:t>
            </a:r>
            <a:r>
              <a:rPr sz="1550" i="1" spc="-180" dirty="0">
                <a:latin typeface="Times New Roman"/>
                <a:cs typeface="Times New Roman"/>
              </a:rPr>
              <a:t> </a:t>
            </a:r>
            <a:r>
              <a:rPr sz="1425" spc="15" baseline="29239" dirty="0">
                <a:latin typeface="Times New Roman"/>
                <a:cs typeface="Times New Roman"/>
              </a:rPr>
              <a:t>/</a:t>
            </a:r>
            <a:r>
              <a:rPr sz="1450" spc="10" dirty="0">
                <a:latin typeface="Times New Roman"/>
                <a:cs typeface="Times New Roman"/>
              </a:rPr>
              <a:t>)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dirty="0">
                <a:latin typeface="Times New Roman"/>
                <a:cs typeface="Times New Roman"/>
              </a:rPr>
              <a:t> 0,0157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&lt;</a:t>
            </a:r>
            <a:r>
              <a:rPr sz="1450" dirty="0">
                <a:latin typeface="Times New Roman"/>
                <a:cs typeface="Times New Roman"/>
              </a:rPr>
              <a:t> 0,01755	</a:t>
            </a:r>
            <a:r>
              <a:rPr sz="1450" spc="-5" dirty="0">
                <a:latin typeface="Times New Roman"/>
                <a:cs typeface="Times New Roman"/>
              </a:rPr>
              <a:t>(tulangan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tekan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belum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luluh)</a:t>
            </a:r>
            <a:endParaRPr sz="1450">
              <a:latin typeface="Times New Roman"/>
              <a:cs typeface="Times New Roman"/>
            </a:endParaRPr>
          </a:p>
          <a:p>
            <a:pPr marL="63500">
              <a:spcBef>
                <a:spcPts val="795"/>
              </a:spcBef>
            </a:pPr>
            <a:r>
              <a:rPr sz="1450" spc="5" dirty="0">
                <a:latin typeface="Times New Roman"/>
                <a:cs typeface="Times New Roman"/>
              </a:rPr>
              <a:t>Untuk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i="1" spc="5" dirty="0">
                <a:latin typeface="Times New Roman"/>
                <a:cs typeface="Times New Roman"/>
              </a:rPr>
              <a:t>f</a:t>
            </a:r>
            <a:r>
              <a:rPr sz="1450" i="1" spc="-5" dirty="0">
                <a:latin typeface="Times New Roman"/>
                <a:cs typeface="Times New Roman"/>
              </a:rPr>
              <a:t> </a:t>
            </a:r>
            <a:r>
              <a:rPr sz="1425" i="1" spc="7" baseline="29239" dirty="0">
                <a:latin typeface="Times New Roman"/>
                <a:cs typeface="Times New Roman"/>
              </a:rPr>
              <a:t>/</a:t>
            </a:r>
            <a:r>
              <a:rPr sz="1425" i="1" spc="7" baseline="-8771" dirty="0">
                <a:latin typeface="Times New Roman"/>
                <a:cs typeface="Times New Roman"/>
              </a:rPr>
              <a:t>c</a:t>
            </a:r>
            <a:r>
              <a:rPr sz="1425" i="1" spc="165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35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MPa</a:t>
            </a:r>
            <a:r>
              <a:rPr sz="1450" spc="-5" dirty="0">
                <a:latin typeface="Times New Roman"/>
                <a:cs typeface="Times New Roman"/>
              </a:rPr>
              <a:t> dan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i="1" spc="5" dirty="0">
                <a:latin typeface="Times New Roman"/>
                <a:cs typeface="Times New Roman"/>
              </a:rPr>
              <a:t>f</a:t>
            </a:r>
            <a:r>
              <a:rPr sz="1425" i="1" spc="7" baseline="-8771" dirty="0">
                <a:latin typeface="Times New Roman"/>
                <a:cs typeface="Times New Roman"/>
              </a:rPr>
              <a:t>y</a:t>
            </a:r>
            <a:r>
              <a:rPr sz="1425" i="1" spc="172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400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MPa,</a:t>
            </a:r>
            <a:r>
              <a:rPr sz="1450" dirty="0">
                <a:latin typeface="Times New Roman"/>
                <a:cs typeface="Times New Roman"/>
              </a:rPr>
              <a:t> dari</a:t>
            </a:r>
            <a:r>
              <a:rPr sz="1450" spc="-5" dirty="0">
                <a:latin typeface="Times New Roman"/>
                <a:cs typeface="Times New Roman"/>
              </a:rPr>
              <a:t> Tabel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3.2,</a:t>
            </a:r>
            <a:r>
              <a:rPr sz="1450" spc="55" dirty="0">
                <a:latin typeface="Times New Roman"/>
                <a:cs typeface="Times New Roman"/>
              </a:rPr>
              <a:t> </a:t>
            </a:r>
            <a:r>
              <a:rPr sz="1550" i="1" spc="-45" dirty="0">
                <a:latin typeface="Symbol"/>
                <a:cs typeface="Symbol"/>
              </a:rPr>
              <a:t></a:t>
            </a:r>
            <a:r>
              <a:rPr sz="1425" spc="-67" baseline="-8771" dirty="0">
                <a:latin typeface="Times New Roman"/>
                <a:cs typeface="Times New Roman"/>
              </a:rPr>
              <a:t>b</a:t>
            </a:r>
            <a:r>
              <a:rPr sz="1425" spc="195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0,0357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15" dirty="0">
                <a:latin typeface="Times New Roman"/>
                <a:cs typeface="Times New Roman"/>
              </a:rPr>
              <a:t>dan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550" i="1" spc="-25" dirty="0">
                <a:latin typeface="Symbol"/>
                <a:cs typeface="Symbol"/>
              </a:rPr>
              <a:t></a:t>
            </a:r>
            <a:r>
              <a:rPr sz="1425" spc="-37" baseline="-8771" dirty="0">
                <a:latin typeface="Times New Roman"/>
                <a:cs typeface="Times New Roman"/>
              </a:rPr>
              <a:t>maks</a:t>
            </a:r>
            <a:r>
              <a:rPr sz="1425" spc="195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0,02231</a:t>
            </a:r>
            <a:endParaRPr sz="1450">
              <a:latin typeface="Times New Roman"/>
              <a:cs typeface="Times New Roman"/>
            </a:endParaRPr>
          </a:p>
          <a:p>
            <a:pPr marL="728345">
              <a:spcBef>
                <a:spcPts val="835"/>
              </a:spcBef>
              <a:tabLst>
                <a:tab pos="4722495" algn="l"/>
              </a:tabLst>
            </a:pPr>
            <a:r>
              <a:rPr sz="1450" spc="-25" dirty="0">
                <a:latin typeface="Times New Roman"/>
                <a:cs typeface="Times New Roman"/>
              </a:rPr>
              <a:t>(</a:t>
            </a:r>
            <a:r>
              <a:rPr sz="1550" i="1" spc="-25" dirty="0">
                <a:latin typeface="Symbol"/>
                <a:cs typeface="Symbol"/>
              </a:rPr>
              <a:t></a:t>
            </a:r>
            <a:r>
              <a:rPr sz="1550" i="1" spc="-40" dirty="0">
                <a:latin typeface="Times New Roman"/>
                <a:cs typeface="Times New Roman"/>
              </a:rPr>
              <a:t> </a:t>
            </a:r>
            <a:r>
              <a:rPr sz="1450" i="1" spc="-25" dirty="0">
                <a:latin typeface="Times New Roman"/>
                <a:cs typeface="Times New Roman"/>
              </a:rPr>
              <a:t>−</a:t>
            </a:r>
            <a:r>
              <a:rPr sz="1550" i="1" spc="-25" dirty="0">
                <a:latin typeface="Symbol"/>
                <a:cs typeface="Symbol"/>
              </a:rPr>
              <a:t></a:t>
            </a:r>
            <a:r>
              <a:rPr sz="1550" i="1" spc="-180" dirty="0">
                <a:latin typeface="Times New Roman"/>
                <a:cs typeface="Times New Roman"/>
              </a:rPr>
              <a:t> </a:t>
            </a:r>
            <a:r>
              <a:rPr sz="1425" spc="15" baseline="29239" dirty="0">
                <a:latin typeface="Times New Roman"/>
                <a:cs typeface="Times New Roman"/>
              </a:rPr>
              <a:t>/</a:t>
            </a:r>
            <a:r>
              <a:rPr sz="1450" spc="10" dirty="0">
                <a:latin typeface="Times New Roman"/>
                <a:cs typeface="Times New Roman"/>
              </a:rPr>
              <a:t>)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dirty="0">
                <a:latin typeface="Times New Roman"/>
                <a:cs typeface="Times New Roman"/>
              </a:rPr>
              <a:t> 0,0157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&lt;</a:t>
            </a:r>
            <a:r>
              <a:rPr sz="1450" spc="45" dirty="0">
                <a:latin typeface="Times New Roman"/>
                <a:cs typeface="Times New Roman"/>
              </a:rPr>
              <a:t> </a:t>
            </a:r>
            <a:r>
              <a:rPr sz="1550" i="1" spc="-25" dirty="0">
                <a:latin typeface="Symbol"/>
                <a:cs typeface="Symbol"/>
              </a:rPr>
              <a:t></a:t>
            </a:r>
            <a:r>
              <a:rPr sz="1425" spc="-37" baseline="-8771" dirty="0">
                <a:latin typeface="Times New Roman"/>
                <a:cs typeface="Times New Roman"/>
              </a:rPr>
              <a:t>maks</a:t>
            </a:r>
            <a:r>
              <a:rPr sz="1425" spc="202" baseline="-8771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(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5" dirty="0">
                <a:latin typeface="Times New Roman"/>
                <a:cs typeface="Times New Roman"/>
              </a:rPr>
              <a:t> 0,02231)	</a:t>
            </a:r>
            <a:r>
              <a:rPr sz="1450" dirty="0">
                <a:latin typeface="Times New Roman"/>
                <a:cs typeface="Times New Roman"/>
              </a:rPr>
              <a:t>(penampang</a:t>
            </a:r>
            <a:r>
              <a:rPr sz="1450" spc="-5" dirty="0">
                <a:latin typeface="Times New Roman"/>
                <a:cs typeface="Times New Roman"/>
              </a:rPr>
              <a:t> terkendali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tarik,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550" i="1" spc="-45" dirty="0">
                <a:latin typeface="Symbol"/>
                <a:cs typeface="Symbol"/>
              </a:rPr>
              <a:t></a:t>
            </a:r>
            <a:r>
              <a:rPr sz="1550" i="1" spc="-7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0,90)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79656" y="5800722"/>
            <a:ext cx="2534285" cy="829944"/>
          </a:xfrm>
          <a:prstGeom prst="rect">
            <a:avLst/>
          </a:prstGeom>
        </p:spPr>
        <p:txBody>
          <a:bodyPr vert="horz" wrap="square" lIns="0" tIns="162560" rIns="0" bIns="0" rtlCol="0">
            <a:spAutoFit/>
          </a:bodyPr>
          <a:lstStyle/>
          <a:p>
            <a:pPr marL="50800">
              <a:spcBef>
                <a:spcPts val="1280"/>
              </a:spcBef>
            </a:pPr>
            <a:r>
              <a:rPr sz="1650" i="1" spc="130" dirty="0">
                <a:latin typeface="Times New Roman"/>
                <a:cs typeface="Times New Roman"/>
              </a:rPr>
              <a:t>K</a:t>
            </a:r>
            <a:r>
              <a:rPr sz="1425" spc="22" baseline="-23391" dirty="0">
                <a:latin typeface="Times New Roman"/>
                <a:cs typeface="Times New Roman"/>
              </a:rPr>
              <a:t>2</a:t>
            </a:r>
            <a:r>
              <a:rPr sz="1425" baseline="-23391" dirty="0">
                <a:latin typeface="Times New Roman"/>
                <a:cs typeface="Times New Roman"/>
              </a:rPr>
              <a:t> </a:t>
            </a:r>
            <a:r>
              <a:rPr sz="1425" spc="112" baseline="-23391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</a:t>
            </a:r>
            <a:r>
              <a:rPr sz="1650" spc="95" dirty="0">
                <a:latin typeface="Times New Roman"/>
                <a:cs typeface="Times New Roman"/>
              </a:rPr>
              <a:t> </a:t>
            </a:r>
            <a:r>
              <a:rPr sz="1650" i="1" spc="-85" dirty="0">
                <a:latin typeface="Times New Roman"/>
                <a:cs typeface="Times New Roman"/>
              </a:rPr>
              <a:t>A</a:t>
            </a:r>
            <a:r>
              <a:rPr sz="1425" i="1" spc="-502" baseline="-23391" dirty="0">
                <a:latin typeface="Times New Roman"/>
                <a:cs typeface="Times New Roman"/>
              </a:rPr>
              <a:t>s</a:t>
            </a:r>
            <a:r>
              <a:rPr sz="2475" spc="225" baseline="3367" dirty="0">
                <a:latin typeface="Symbol"/>
                <a:cs typeface="Symbol"/>
              </a:rPr>
              <a:t></a:t>
            </a:r>
            <a:r>
              <a:rPr sz="1650" spc="20" dirty="0">
                <a:latin typeface="Times New Roman"/>
                <a:cs typeface="Times New Roman"/>
              </a:rPr>
              <a:t>(</a:t>
            </a:r>
            <a:r>
              <a:rPr sz="1650" spc="5" dirty="0">
                <a:latin typeface="Times New Roman"/>
                <a:cs typeface="Times New Roman"/>
              </a:rPr>
              <a:t>60</a:t>
            </a:r>
            <a:r>
              <a:rPr sz="1650" spc="15" dirty="0">
                <a:latin typeface="Times New Roman"/>
                <a:cs typeface="Times New Roman"/>
              </a:rPr>
              <a:t>0</a:t>
            </a:r>
            <a:r>
              <a:rPr sz="1650" spc="-160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</a:t>
            </a:r>
            <a:r>
              <a:rPr sz="1650" spc="-165" dirty="0">
                <a:latin typeface="Times New Roman"/>
                <a:cs typeface="Times New Roman"/>
              </a:rPr>
              <a:t> </a:t>
            </a:r>
            <a:r>
              <a:rPr sz="1650" spc="-20" dirty="0">
                <a:latin typeface="Times New Roman"/>
                <a:cs typeface="Times New Roman"/>
              </a:rPr>
              <a:t>0</a:t>
            </a:r>
            <a:r>
              <a:rPr sz="1650" spc="-50" dirty="0">
                <a:latin typeface="Times New Roman"/>
                <a:cs typeface="Times New Roman"/>
              </a:rPr>
              <a:t>,</a:t>
            </a:r>
            <a:r>
              <a:rPr sz="1650" spc="5" dirty="0">
                <a:latin typeface="Times New Roman"/>
                <a:cs typeface="Times New Roman"/>
              </a:rPr>
              <a:t>8</a:t>
            </a:r>
            <a:r>
              <a:rPr sz="1650" spc="15" dirty="0">
                <a:latin typeface="Times New Roman"/>
                <a:cs typeface="Times New Roman"/>
              </a:rPr>
              <a:t>5</a:t>
            </a:r>
            <a:r>
              <a:rPr sz="1650" spc="-110" dirty="0">
                <a:latin typeface="Times New Roman"/>
                <a:cs typeface="Times New Roman"/>
              </a:rPr>
              <a:t> </a:t>
            </a:r>
            <a:r>
              <a:rPr sz="1650" i="1" spc="90" dirty="0">
                <a:latin typeface="Times New Roman"/>
                <a:cs typeface="Times New Roman"/>
              </a:rPr>
              <a:t>f</a:t>
            </a:r>
            <a:r>
              <a:rPr sz="1425" i="1" spc="-209" baseline="-23391" dirty="0">
                <a:latin typeface="Times New Roman"/>
                <a:cs typeface="Times New Roman"/>
              </a:rPr>
              <a:t>c</a:t>
            </a:r>
            <a:r>
              <a:rPr sz="2475" spc="-82" baseline="3367" dirty="0">
                <a:latin typeface="Symbol"/>
                <a:cs typeface="Symbol"/>
              </a:rPr>
              <a:t></a:t>
            </a:r>
            <a:r>
              <a:rPr sz="1650" spc="10" dirty="0">
                <a:latin typeface="Times New Roman"/>
                <a:cs typeface="Times New Roman"/>
              </a:rPr>
              <a:t>)</a:t>
            </a:r>
            <a:r>
              <a:rPr sz="1650" spc="-140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</a:t>
            </a:r>
            <a:r>
              <a:rPr sz="1650" spc="-5" dirty="0">
                <a:latin typeface="Times New Roman"/>
                <a:cs typeface="Times New Roman"/>
              </a:rPr>
              <a:t> </a:t>
            </a:r>
            <a:r>
              <a:rPr sz="1650" i="1" spc="-85" dirty="0">
                <a:latin typeface="Times New Roman"/>
                <a:cs typeface="Times New Roman"/>
              </a:rPr>
              <a:t>A</a:t>
            </a:r>
            <a:r>
              <a:rPr sz="1425" i="1" spc="15" baseline="-23391" dirty="0">
                <a:latin typeface="Times New Roman"/>
                <a:cs typeface="Times New Roman"/>
              </a:rPr>
              <a:t>s</a:t>
            </a:r>
            <a:r>
              <a:rPr sz="1425" i="1" baseline="-23391" dirty="0">
                <a:latin typeface="Times New Roman"/>
                <a:cs typeface="Times New Roman"/>
              </a:rPr>
              <a:t> </a:t>
            </a:r>
            <a:r>
              <a:rPr sz="1425" i="1" spc="-75" baseline="-23391" dirty="0">
                <a:latin typeface="Times New Roman"/>
                <a:cs typeface="Times New Roman"/>
              </a:rPr>
              <a:t> </a:t>
            </a:r>
            <a:r>
              <a:rPr sz="1650" i="1" spc="10" dirty="0">
                <a:latin typeface="Times New Roman"/>
                <a:cs typeface="Times New Roman"/>
              </a:rPr>
              <a:t>f</a:t>
            </a:r>
            <a:r>
              <a:rPr sz="1650" i="1" spc="-220" dirty="0">
                <a:latin typeface="Times New Roman"/>
                <a:cs typeface="Times New Roman"/>
              </a:rPr>
              <a:t> </a:t>
            </a:r>
            <a:r>
              <a:rPr sz="1425" i="1" spc="22" baseline="-23391" dirty="0">
                <a:latin typeface="Times New Roman"/>
                <a:cs typeface="Times New Roman"/>
              </a:rPr>
              <a:t>y</a:t>
            </a:r>
            <a:endParaRPr sz="1425" baseline="-23391">
              <a:latin typeface="Times New Roman"/>
              <a:cs typeface="Times New Roman"/>
            </a:endParaRPr>
          </a:p>
          <a:p>
            <a:pPr marL="50800">
              <a:spcBef>
                <a:spcPts val="1185"/>
              </a:spcBef>
            </a:pPr>
            <a:r>
              <a:rPr sz="1650" i="1" spc="100" dirty="0">
                <a:latin typeface="Times New Roman"/>
                <a:cs typeface="Times New Roman"/>
              </a:rPr>
              <a:t>K</a:t>
            </a:r>
            <a:r>
              <a:rPr sz="1425" spc="22" baseline="-23391" dirty="0">
                <a:latin typeface="Times New Roman"/>
                <a:cs typeface="Times New Roman"/>
              </a:rPr>
              <a:t>3</a:t>
            </a:r>
            <a:r>
              <a:rPr sz="1425" baseline="-23391" dirty="0">
                <a:latin typeface="Times New Roman"/>
                <a:cs typeface="Times New Roman"/>
              </a:rPr>
              <a:t> </a:t>
            </a:r>
            <a:r>
              <a:rPr sz="1425" spc="60" baseline="-23391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</a:t>
            </a:r>
            <a:r>
              <a:rPr sz="1650" spc="-35" dirty="0">
                <a:latin typeface="Times New Roman"/>
                <a:cs typeface="Times New Roman"/>
              </a:rPr>
              <a:t> </a:t>
            </a:r>
            <a:r>
              <a:rPr sz="1650" spc="10" dirty="0">
                <a:latin typeface="Symbol"/>
                <a:cs typeface="Symbol"/>
              </a:rPr>
              <a:t></a:t>
            </a:r>
            <a:r>
              <a:rPr sz="1650" spc="5" dirty="0">
                <a:latin typeface="Times New Roman"/>
                <a:cs typeface="Times New Roman"/>
              </a:rPr>
              <a:t>60</a:t>
            </a:r>
            <a:r>
              <a:rPr sz="1650" spc="15" dirty="0">
                <a:latin typeface="Times New Roman"/>
                <a:cs typeface="Times New Roman"/>
              </a:rPr>
              <a:t>0</a:t>
            </a:r>
            <a:r>
              <a:rPr sz="1650" spc="-265" dirty="0">
                <a:latin typeface="Times New Roman"/>
                <a:cs typeface="Times New Roman"/>
              </a:rPr>
              <a:t> </a:t>
            </a:r>
            <a:r>
              <a:rPr sz="1650" i="1" spc="-45" dirty="0">
                <a:latin typeface="Times New Roman"/>
                <a:cs typeface="Times New Roman"/>
              </a:rPr>
              <a:t>A</a:t>
            </a:r>
            <a:r>
              <a:rPr sz="2475" spc="-675" baseline="3367" dirty="0">
                <a:latin typeface="Symbol"/>
                <a:cs typeface="Symbol"/>
              </a:rPr>
              <a:t></a:t>
            </a:r>
            <a:r>
              <a:rPr sz="1425" i="1" spc="15" baseline="-23391" dirty="0">
                <a:latin typeface="Times New Roman"/>
                <a:cs typeface="Times New Roman"/>
              </a:rPr>
              <a:t>s</a:t>
            </a:r>
            <a:r>
              <a:rPr sz="1425" i="1" spc="-187" baseline="-23391" dirty="0">
                <a:latin typeface="Times New Roman"/>
                <a:cs typeface="Times New Roman"/>
              </a:rPr>
              <a:t> </a:t>
            </a:r>
            <a:r>
              <a:rPr sz="1650" i="1" spc="15" dirty="0">
                <a:latin typeface="Times New Roman"/>
                <a:cs typeface="Times New Roman"/>
              </a:rPr>
              <a:t>d</a:t>
            </a:r>
            <a:r>
              <a:rPr sz="1650" i="1" spc="-265" dirty="0">
                <a:latin typeface="Times New Roman"/>
                <a:cs typeface="Times New Roman"/>
              </a:rPr>
              <a:t> </a:t>
            </a:r>
            <a:r>
              <a:rPr sz="2475" spc="7" baseline="3367" dirty="0">
                <a:latin typeface="Symbol"/>
                <a:cs typeface="Symbol"/>
              </a:rPr>
              <a:t></a:t>
            </a:r>
            <a:endParaRPr sz="2475" baseline="3367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992355" y="5558640"/>
            <a:ext cx="1329690" cy="2952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1650" i="1" spc="20" dirty="0">
                <a:latin typeface="Times New Roman"/>
                <a:cs typeface="Times New Roman"/>
              </a:rPr>
              <a:t>K</a:t>
            </a:r>
            <a:r>
              <a:rPr sz="1425" spc="22" baseline="-23391" dirty="0">
                <a:latin typeface="Times New Roman"/>
                <a:cs typeface="Times New Roman"/>
              </a:rPr>
              <a:t>1</a:t>
            </a:r>
            <a:r>
              <a:rPr sz="1425" baseline="-23391" dirty="0">
                <a:latin typeface="Times New Roman"/>
                <a:cs typeface="Times New Roman"/>
              </a:rPr>
              <a:t> </a:t>
            </a:r>
            <a:r>
              <a:rPr sz="1425" spc="-7" baseline="-23391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</a:t>
            </a:r>
            <a:r>
              <a:rPr sz="1650" spc="-60" dirty="0">
                <a:latin typeface="Times New Roman"/>
                <a:cs typeface="Times New Roman"/>
              </a:rPr>
              <a:t> </a:t>
            </a:r>
            <a:r>
              <a:rPr sz="1650" spc="-20" dirty="0">
                <a:latin typeface="Times New Roman"/>
                <a:cs typeface="Times New Roman"/>
              </a:rPr>
              <a:t>0</a:t>
            </a:r>
            <a:r>
              <a:rPr sz="1650" spc="-55" dirty="0">
                <a:latin typeface="Times New Roman"/>
                <a:cs typeface="Times New Roman"/>
              </a:rPr>
              <a:t>,</a:t>
            </a:r>
            <a:r>
              <a:rPr sz="1650" spc="5" dirty="0">
                <a:latin typeface="Times New Roman"/>
                <a:cs typeface="Times New Roman"/>
              </a:rPr>
              <a:t>8</a:t>
            </a:r>
            <a:r>
              <a:rPr sz="1650" spc="15" dirty="0">
                <a:latin typeface="Times New Roman"/>
                <a:cs typeface="Times New Roman"/>
              </a:rPr>
              <a:t>5</a:t>
            </a:r>
            <a:r>
              <a:rPr sz="1650" spc="-110" dirty="0">
                <a:latin typeface="Times New Roman"/>
                <a:cs typeface="Times New Roman"/>
              </a:rPr>
              <a:t> </a:t>
            </a:r>
            <a:r>
              <a:rPr sz="1650" i="1" spc="95" dirty="0">
                <a:latin typeface="Times New Roman"/>
                <a:cs typeface="Times New Roman"/>
              </a:rPr>
              <a:t>f</a:t>
            </a:r>
            <a:r>
              <a:rPr sz="1425" i="1" spc="-209" baseline="-23391" dirty="0">
                <a:latin typeface="Times New Roman"/>
                <a:cs typeface="Times New Roman"/>
              </a:rPr>
              <a:t>c</a:t>
            </a:r>
            <a:r>
              <a:rPr sz="2475" spc="-195" baseline="3367" dirty="0">
                <a:latin typeface="Symbol"/>
                <a:cs typeface="Symbol"/>
              </a:rPr>
              <a:t></a:t>
            </a:r>
            <a:r>
              <a:rPr sz="1750" i="1" spc="-50" dirty="0">
                <a:latin typeface="Symbol"/>
                <a:cs typeface="Symbol"/>
              </a:rPr>
              <a:t></a:t>
            </a:r>
            <a:r>
              <a:rPr sz="1425" spc="-52" baseline="-23391" dirty="0">
                <a:latin typeface="Times New Roman"/>
                <a:cs typeface="Times New Roman"/>
              </a:rPr>
              <a:t>1</a:t>
            </a:r>
            <a:r>
              <a:rPr sz="1650" i="1" spc="15" dirty="0">
                <a:latin typeface="Times New Roman"/>
                <a:cs typeface="Times New Roman"/>
              </a:rPr>
              <a:t>b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951222" y="5536488"/>
            <a:ext cx="495109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K1 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0,85(35)(0,80)(350)</a:t>
            </a:r>
            <a:r>
              <a:rPr spc="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8.330</a:t>
            </a:r>
            <a:endParaRPr>
              <a:latin typeface="Calibri"/>
              <a:cs typeface="Calibri"/>
            </a:endParaRPr>
          </a:p>
          <a:p>
            <a:pPr marL="12700"/>
            <a:r>
              <a:rPr dirty="0">
                <a:latin typeface="Calibri"/>
                <a:cs typeface="Calibri"/>
              </a:rPr>
              <a:t>K2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5" dirty="0">
                <a:latin typeface="Calibri"/>
                <a:cs typeface="Calibri"/>
              </a:rPr>
              <a:t> 1.470(600-0,85(35))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– </a:t>
            </a:r>
            <a:r>
              <a:rPr spc="-5" dirty="0">
                <a:latin typeface="Calibri"/>
                <a:cs typeface="Calibri"/>
              </a:rPr>
              <a:t>4.824(400)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-1.091.332,5</a:t>
            </a:r>
            <a:endParaRPr>
              <a:latin typeface="Calibri"/>
              <a:cs typeface="Calibri"/>
            </a:endParaRPr>
          </a:p>
          <a:p>
            <a:pPr marL="12700"/>
            <a:r>
              <a:rPr dirty="0">
                <a:latin typeface="Calibri"/>
                <a:cs typeface="Calibri"/>
              </a:rPr>
              <a:t>K3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-600(1.470)(60)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52.920.000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508884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3320382" y="1670784"/>
            <a:ext cx="1240790" cy="327025"/>
            <a:chOff x="1796382" y="1670783"/>
            <a:chExt cx="1240790" cy="327025"/>
          </a:xfrm>
        </p:grpSpPr>
        <p:sp>
          <p:nvSpPr>
            <p:cNvPr id="4" name="object 4"/>
            <p:cNvSpPr/>
            <p:nvPr/>
          </p:nvSpPr>
          <p:spPr>
            <a:xfrm>
              <a:off x="1800901" y="1873486"/>
              <a:ext cx="27940" cy="15875"/>
            </a:xfrm>
            <a:custGeom>
              <a:avLst/>
              <a:gdLst/>
              <a:ahLst/>
              <a:cxnLst/>
              <a:rect l="l" t="t" r="r" b="b"/>
              <a:pathLst>
                <a:path w="27939" h="15875">
                  <a:moveTo>
                    <a:pt x="0" y="15837"/>
                  </a:moveTo>
                  <a:lnTo>
                    <a:pt x="27435" y="0"/>
                  </a:lnTo>
                </a:path>
              </a:pathLst>
            </a:custGeom>
            <a:ln w="90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828336" y="1877771"/>
              <a:ext cx="40640" cy="111125"/>
            </a:xfrm>
            <a:custGeom>
              <a:avLst/>
              <a:gdLst/>
              <a:ahLst/>
              <a:cxnLst/>
              <a:rect l="l" t="t" r="r" b="b"/>
              <a:pathLst>
                <a:path w="40639" h="111125">
                  <a:moveTo>
                    <a:pt x="0" y="0"/>
                  </a:moveTo>
                  <a:lnTo>
                    <a:pt x="40065" y="110830"/>
                  </a:lnTo>
                </a:path>
              </a:pathLst>
            </a:custGeom>
            <a:ln w="178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73200" y="1675354"/>
              <a:ext cx="1163955" cy="313690"/>
            </a:xfrm>
            <a:custGeom>
              <a:avLst/>
              <a:gdLst/>
              <a:ahLst/>
              <a:cxnLst/>
              <a:rect l="l" t="t" r="r" b="b"/>
              <a:pathLst>
                <a:path w="1163955" h="313689">
                  <a:moveTo>
                    <a:pt x="0" y="313246"/>
                  </a:moveTo>
                  <a:lnTo>
                    <a:pt x="52694" y="0"/>
                  </a:lnTo>
                </a:path>
                <a:path w="1163955" h="313689">
                  <a:moveTo>
                    <a:pt x="52694" y="0"/>
                  </a:moveTo>
                  <a:lnTo>
                    <a:pt x="1163616" y="0"/>
                  </a:lnTo>
                </a:path>
              </a:pathLst>
            </a:custGeom>
            <a:ln w="90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678387" y="1695227"/>
            <a:ext cx="1821180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0025" indent="-162560">
              <a:spcBef>
                <a:spcPts val="100"/>
              </a:spcBef>
              <a:buFont typeface="Symbol"/>
              <a:buChar char=""/>
              <a:tabLst>
                <a:tab pos="200660" algn="l"/>
                <a:tab pos="479425" algn="l"/>
                <a:tab pos="791845" algn="l"/>
              </a:tabLst>
            </a:pPr>
            <a:r>
              <a:rPr sz="1700" i="1" spc="15" dirty="0">
                <a:latin typeface="Times New Roman"/>
                <a:cs typeface="Times New Roman"/>
              </a:rPr>
              <a:t>K</a:t>
            </a:r>
            <a:r>
              <a:rPr sz="1700" i="1" dirty="0">
                <a:latin typeface="Times New Roman"/>
                <a:cs typeface="Times New Roman"/>
              </a:rPr>
              <a:t>	</a:t>
            </a:r>
            <a:r>
              <a:rPr sz="1700" spc="15" dirty="0">
                <a:latin typeface="Symbol"/>
                <a:cs typeface="Symbol"/>
              </a:rPr>
              <a:t>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i="1" spc="15" dirty="0">
                <a:latin typeface="Times New Roman"/>
                <a:cs typeface="Times New Roman"/>
              </a:rPr>
              <a:t>K</a:t>
            </a:r>
            <a:r>
              <a:rPr sz="1700" i="1" dirty="0">
                <a:latin typeface="Times New Roman"/>
                <a:cs typeface="Times New Roman"/>
              </a:rPr>
              <a:t> </a:t>
            </a:r>
            <a:r>
              <a:rPr sz="1700" i="1" spc="-165" dirty="0">
                <a:latin typeface="Times New Roman"/>
                <a:cs typeface="Times New Roman"/>
              </a:rPr>
              <a:t> </a:t>
            </a:r>
            <a:r>
              <a:rPr sz="1500" baseline="50000" dirty="0">
                <a:latin typeface="Times New Roman"/>
                <a:cs typeface="Times New Roman"/>
              </a:rPr>
              <a:t>2 </a:t>
            </a:r>
            <a:r>
              <a:rPr sz="1500" spc="-82" baseline="50000" dirty="0">
                <a:latin typeface="Times New Roman"/>
                <a:cs typeface="Times New Roman"/>
              </a:rPr>
              <a:t> </a:t>
            </a:r>
            <a:r>
              <a:rPr sz="1700" spc="15" dirty="0">
                <a:latin typeface="Symbol"/>
                <a:cs typeface="Symbol"/>
              </a:rPr>
              <a:t></a:t>
            </a:r>
            <a:r>
              <a:rPr sz="1700" spc="-150" dirty="0">
                <a:latin typeface="Times New Roman"/>
                <a:cs typeface="Times New Roman"/>
              </a:rPr>
              <a:t> </a:t>
            </a:r>
            <a:r>
              <a:rPr sz="1700" spc="75" dirty="0">
                <a:latin typeface="Times New Roman"/>
                <a:cs typeface="Times New Roman"/>
              </a:rPr>
              <a:t>4</a:t>
            </a:r>
            <a:r>
              <a:rPr sz="1700" i="1" spc="15" dirty="0">
                <a:latin typeface="Times New Roman"/>
                <a:cs typeface="Times New Roman"/>
              </a:rPr>
              <a:t>K</a:t>
            </a:r>
            <a:r>
              <a:rPr sz="1700" i="1" spc="114" dirty="0">
                <a:latin typeface="Times New Roman"/>
                <a:cs typeface="Times New Roman"/>
              </a:rPr>
              <a:t> </a:t>
            </a:r>
            <a:r>
              <a:rPr sz="1700" i="1" spc="15" dirty="0">
                <a:latin typeface="Times New Roman"/>
                <a:cs typeface="Times New Roman"/>
              </a:rPr>
              <a:t>K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42612" y="1749149"/>
            <a:ext cx="2274570" cy="554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694055" algn="l"/>
                <a:tab pos="1285875" algn="l"/>
                <a:tab pos="1900555" algn="l"/>
                <a:tab pos="2126615" algn="l"/>
              </a:tabLst>
            </a:pPr>
            <a:r>
              <a:rPr sz="2550" i="1" spc="15" baseline="-26143" dirty="0">
                <a:latin typeface="Times New Roman"/>
                <a:cs typeface="Times New Roman"/>
              </a:rPr>
              <a:t>c</a:t>
            </a:r>
            <a:r>
              <a:rPr sz="2550" i="1" spc="-37" baseline="-26143" dirty="0">
                <a:latin typeface="Times New Roman"/>
                <a:cs typeface="Times New Roman"/>
              </a:rPr>
              <a:t> </a:t>
            </a:r>
            <a:r>
              <a:rPr sz="2550" spc="22" baseline="-26143" dirty="0">
                <a:latin typeface="Symbol"/>
                <a:cs typeface="Symbol"/>
              </a:rPr>
              <a:t></a:t>
            </a:r>
            <a:r>
              <a:rPr sz="1700" u="sng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	2	1	3</a:t>
            </a:r>
            <a:r>
              <a:rPr sz="1000" u="sng" spc="10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000">
              <a:latin typeface="Times New Roman"/>
              <a:cs typeface="Times New Roman"/>
            </a:endParaRPr>
          </a:p>
          <a:p>
            <a:pPr marL="314325" algn="ctr">
              <a:spcBef>
                <a:spcPts val="80"/>
              </a:spcBef>
            </a:pPr>
            <a:r>
              <a:rPr sz="1700" spc="25" dirty="0">
                <a:latin typeface="Times New Roman"/>
                <a:cs typeface="Times New Roman"/>
              </a:rPr>
              <a:t>2</a:t>
            </a:r>
            <a:r>
              <a:rPr sz="1700" i="1" spc="25" dirty="0">
                <a:latin typeface="Times New Roman"/>
                <a:cs typeface="Times New Roman"/>
              </a:rPr>
              <a:t>K</a:t>
            </a:r>
            <a:r>
              <a:rPr sz="1500" spc="37" baseline="-22222" dirty="0">
                <a:latin typeface="Times New Roman"/>
                <a:cs typeface="Times New Roman"/>
              </a:rPr>
              <a:t>1</a:t>
            </a:r>
            <a:endParaRPr sz="1500" baseline="-2222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52044" y="2413832"/>
            <a:ext cx="2510155" cy="1197610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38100">
              <a:spcBef>
                <a:spcPts val="1105"/>
              </a:spcBef>
            </a:pPr>
            <a:r>
              <a:rPr sz="1650" i="1" spc="20" dirty="0">
                <a:latin typeface="Times New Roman"/>
                <a:cs typeface="Times New Roman"/>
              </a:rPr>
              <a:t>K</a:t>
            </a:r>
            <a:r>
              <a:rPr sz="1425" spc="22" baseline="-23391" dirty="0">
                <a:latin typeface="Times New Roman"/>
                <a:cs typeface="Times New Roman"/>
              </a:rPr>
              <a:t>1</a:t>
            </a:r>
            <a:r>
              <a:rPr sz="1425" baseline="-23391" dirty="0">
                <a:latin typeface="Times New Roman"/>
                <a:cs typeface="Times New Roman"/>
              </a:rPr>
              <a:t> </a:t>
            </a:r>
            <a:r>
              <a:rPr sz="1425" spc="-7" baseline="-23391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</a:t>
            </a:r>
            <a:r>
              <a:rPr sz="1650" spc="-60" dirty="0">
                <a:latin typeface="Times New Roman"/>
                <a:cs typeface="Times New Roman"/>
              </a:rPr>
              <a:t> </a:t>
            </a:r>
            <a:r>
              <a:rPr sz="1650" spc="-20" dirty="0">
                <a:latin typeface="Times New Roman"/>
                <a:cs typeface="Times New Roman"/>
              </a:rPr>
              <a:t>0</a:t>
            </a:r>
            <a:r>
              <a:rPr sz="1650" spc="-55" dirty="0">
                <a:latin typeface="Times New Roman"/>
                <a:cs typeface="Times New Roman"/>
              </a:rPr>
              <a:t>,</a:t>
            </a:r>
            <a:r>
              <a:rPr sz="1650" spc="5" dirty="0">
                <a:latin typeface="Times New Roman"/>
                <a:cs typeface="Times New Roman"/>
              </a:rPr>
              <a:t>8</a:t>
            </a:r>
            <a:r>
              <a:rPr sz="1650" spc="15" dirty="0">
                <a:latin typeface="Times New Roman"/>
                <a:cs typeface="Times New Roman"/>
              </a:rPr>
              <a:t>5</a:t>
            </a:r>
            <a:r>
              <a:rPr sz="1650" spc="-110" dirty="0">
                <a:latin typeface="Times New Roman"/>
                <a:cs typeface="Times New Roman"/>
              </a:rPr>
              <a:t> </a:t>
            </a:r>
            <a:r>
              <a:rPr sz="1650" i="1" spc="95" dirty="0">
                <a:latin typeface="Times New Roman"/>
                <a:cs typeface="Times New Roman"/>
              </a:rPr>
              <a:t>f</a:t>
            </a:r>
            <a:r>
              <a:rPr sz="1425" i="1" spc="-209" baseline="-23391" dirty="0">
                <a:latin typeface="Times New Roman"/>
                <a:cs typeface="Times New Roman"/>
              </a:rPr>
              <a:t>c</a:t>
            </a:r>
            <a:r>
              <a:rPr sz="2475" spc="-195" baseline="3367" dirty="0">
                <a:latin typeface="Symbol"/>
                <a:cs typeface="Symbol"/>
              </a:rPr>
              <a:t></a:t>
            </a:r>
            <a:r>
              <a:rPr sz="1750" i="1" spc="-50" dirty="0">
                <a:latin typeface="Symbol"/>
                <a:cs typeface="Symbol"/>
              </a:rPr>
              <a:t></a:t>
            </a:r>
            <a:r>
              <a:rPr sz="1425" spc="-52" baseline="-23391" dirty="0">
                <a:latin typeface="Times New Roman"/>
                <a:cs typeface="Times New Roman"/>
              </a:rPr>
              <a:t>1</a:t>
            </a:r>
            <a:r>
              <a:rPr sz="1650" i="1" spc="15" dirty="0">
                <a:latin typeface="Times New Roman"/>
                <a:cs typeface="Times New Roman"/>
              </a:rPr>
              <a:t>b</a:t>
            </a:r>
            <a:endParaRPr sz="1650">
              <a:latin typeface="Times New Roman"/>
              <a:cs typeface="Times New Roman"/>
            </a:endParaRPr>
          </a:p>
          <a:p>
            <a:pPr marL="38100">
              <a:spcBef>
                <a:spcPts val="969"/>
              </a:spcBef>
            </a:pPr>
            <a:r>
              <a:rPr sz="1650" i="1" spc="130" dirty="0">
                <a:latin typeface="Times New Roman"/>
                <a:cs typeface="Times New Roman"/>
              </a:rPr>
              <a:t>K</a:t>
            </a:r>
            <a:r>
              <a:rPr sz="1425" spc="22" baseline="-23391" dirty="0">
                <a:latin typeface="Times New Roman"/>
                <a:cs typeface="Times New Roman"/>
              </a:rPr>
              <a:t>2</a:t>
            </a:r>
            <a:r>
              <a:rPr sz="1425" baseline="-23391" dirty="0">
                <a:latin typeface="Times New Roman"/>
                <a:cs typeface="Times New Roman"/>
              </a:rPr>
              <a:t> </a:t>
            </a:r>
            <a:r>
              <a:rPr sz="1425" spc="112" baseline="-23391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</a:t>
            </a:r>
            <a:r>
              <a:rPr sz="1650" spc="95" dirty="0">
                <a:latin typeface="Times New Roman"/>
                <a:cs typeface="Times New Roman"/>
              </a:rPr>
              <a:t> </a:t>
            </a:r>
            <a:r>
              <a:rPr sz="1650" i="1" spc="-85" dirty="0">
                <a:latin typeface="Times New Roman"/>
                <a:cs typeface="Times New Roman"/>
              </a:rPr>
              <a:t>A</a:t>
            </a:r>
            <a:r>
              <a:rPr sz="1425" i="1" spc="-502" baseline="-23391" dirty="0">
                <a:latin typeface="Times New Roman"/>
                <a:cs typeface="Times New Roman"/>
              </a:rPr>
              <a:t>s</a:t>
            </a:r>
            <a:r>
              <a:rPr sz="2475" spc="225" baseline="3367" dirty="0">
                <a:latin typeface="Symbol"/>
                <a:cs typeface="Symbol"/>
              </a:rPr>
              <a:t></a:t>
            </a:r>
            <a:r>
              <a:rPr sz="1650" spc="20" dirty="0">
                <a:latin typeface="Times New Roman"/>
                <a:cs typeface="Times New Roman"/>
              </a:rPr>
              <a:t>(</a:t>
            </a:r>
            <a:r>
              <a:rPr sz="1650" spc="5" dirty="0">
                <a:latin typeface="Times New Roman"/>
                <a:cs typeface="Times New Roman"/>
              </a:rPr>
              <a:t>60</a:t>
            </a:r>
            <a:r>
              <a:rPr sz="1650" spc="15" dirty="0">
                <a:latin typeface="Times New Roman"/>
                <a:cs typeface="Times New Roman"/>
              </a:rPr>
              <a:t>0</a:t>
            </a:r>
            <a:r>
              <a:rPr sz="1650" spc="-160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</a:t>
            </a:r>
            <a:r>
              <a:rPr sz="1650" spc="-165" dirty="0">
                <a:latin typeface="Times New Roman"/>
                <a:cs typeface="Times New Roman"/>
              </a:rPr>
              <a:t> </a:t>
            </a:r>
            <a:r>
              <a:rPr sz="1650" spc="-20" dirty="0">
                <a:latin typeface="Times New Roman"/>
                <a:cs typeface="Times New Roman"/>
              </a:rPr>
              <a:t>0</a:t>
            </a:r>
            <a:r>
              <a:rPr sz="1650" spc="-50" dirty="0">
                <a:latin typeface="Times New Roman"/>
                <a:cs typeface="Times New Roman"/>
              </a:rPr>
              <a:t>,</a:t>
            </a:r>
            <a:r>
              <a:rPr sz="1650" spc="5" dirty="0">
                <a:latin typeface="Times New Roman"/>
                <a:cs typeface="Times New Roman"/>
              </a:rPr>
              <a:t>8</a:t>
            </a:r>
            <a:r>
              <a:rPr sz="1650" spc="15" dirty="0">
                <a:latin typeface="Times New Roman"/>
                <a:cs typeface="Times New Roman"/>
              </a:rPr>
              <a:t>5</a:t>
            </a:r>
            <a:r>
              <a:rPr sz="1650" spc="-110" dirty="0">
                <a:latin typeface="Times New Roman"/>
                <a:cs typeface="Times New Roman"/>
              </a:rPr>
              <a:t> </a:t>
            </a:r>
            <a:r>
              <a:rPr sz="1650" i="1" spc="90" dirty="0">
                <a:latin typeface="Times New Roman"/>
                <a:cs typeface="Times New Roman"/>
              </a:rPr>
              <a:t>f</a:t>
            </a:r>
            <a:r>
              <a:rPr sz="1425" i="1" spc="-209" baseline="-23391" dirty="0">
                <a:latin typeface="Times New Roman"/>
                <a:cs typeface="Times New Roman"/>
              </a:rPr>
              <a:t>c</a:t>
            </a:r>
            <a:r>
              <a:rPr sz="2475" spc="-82" baseline="3367" dirty="0">
                <a:latin typeface="Symbol"/>
                <a:cs typeface="Symbol"/>
              </a:rPr>
              <a:t></a:t>
            </a:r>
            <a:r>
              <a:rPr sz="1650" spc="10" dirty="0">
                <a:latin typeface="Times New Roman"/>
                <a:cs typeface="Times New Roman"/>
              </a:rPr>
              <a:t>)</a:t>
            </a:r>
            <a:r>
              <a:rPr sz="1650" spc="-140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</a:t>
            </a:r>
            <a:r>
              <a:rPr sz="1650" spc="-5" dirty="0">
                <a:latin typeface="Times New Roman"/>
                <a:cs typeface="Times New Roman"/>
              </a:rPr>
              <a:t> </a:t>
            </a:r>
            <a:r>
              <a:rPr sz="1650" i="1" spc="-85" dirty="0">
                <a:latin typeface="Times New Roman"/>
                <a:cs typeface="Times New Roman"/>
              </a:rPr>
              <a:t>A</a:t>
            </a:r>
            <a:r>
              <a:rPr sz="1425" i="1" spc="15" baseline="-23391" dirty="0">
                <a:latin typeface="Times New Roman"/>
                <a:cs typeface="Times New Roman"/>
              </a:rPr>
              <a:t>s</a:t>
            </a:r>
            <a:r>
              <a:rPr sz="1425" i="1" baseline="-23391" dirty="0">
                <a:latin typeface="Times New Roman"/>
                <a:cs typeface="Times New Roman"/>
              </a:rPr>
              <a:t> </a:t>
            </a:r>
            <a:r>
              <a:rPr sz="1425" i="1" spc="-75" baseline="-23391" dirty="0">
                <a:latin typeface="Times New Roman"/>
                <a:cs typeface="Times New Roman"/>
              </a:rPr>
              <a:t> </a:t>
            </a:r>
            <a:r>
              <a:rPr sz="1650" i="1" spc="10" dirty="0">
                <a:latin typeface="Times New Roman"/>
                <a:cs typeface="Times New Roman"/>
              </a:rPr>
              <a:t>f</a:t>
            </a:r>
            <a:r>
              <a:rPr sz="1650" i="1" spc="-220" dirty="0">
                <a:latin typeface="Times New Roman"/>
                <a:cs typeface="Times New Roman"/>
              </a:rPr>
              <a:t> </a:t>
            </a:r>
            <a:r>
              <a:rPr sz="1425" i="1" spc="22" baseline="-23391" dirty="0">
                <a:latin typeface="Times New Roman"/>
                <a:cs typeface="Times New Roman"/>
              </a:rPr>
              <a:t>y</a:t>
            </a:r>
            <a:endParaRPr sz="1425" baseline="-23391">
              <a:latin typeface="Times New Roman"/>
              <a:cs typeface="Times New Roman"/>
            </a:endParaRPr>
          </a:p>
          <a:p>
            <a:pPr marL="38100">
              <a:spcBef>
                <a:spcPts val="1185"/>
              </a:spcBef>
            </a:pPr>
            <a:r>
              <a:rPr sz="1650" i="1" spc="100" dirty="0">
                <a:latin typeface="Times New Roman"/>
                <a:cs typeface="Times New Roman"/>
              </a:rPr>
              <a:t>K</a:t>
            </a:r>
            <a:r>
              <a:rPr sz="1425" spc="22" baseline="-23391" dirty="0">
                <a:latin typeface="Times New Roman"/>
                <a:cs typeface="Times New Roman"/>
              </a:rPr>
              <a:t>3</a:t>
            </a:r>
            <a:r>
              <a:rPr sz="1425" baseline="-23391" dirty="0">
                <a:latin typeface="Times New Roman"/>
                <a:cs typeface="Times New Roman"/>
              </a:rPr>
              <a:t> </a:t>
            </a:r>
            <a:r>
              <a:rPr sz="1425" spc="67" baseline="-23391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</a:t>
            </a:r>
            <a:r>
              <a:rPr sz="1650" spc="-35" dirty="0">
                <a:latin typeface="Times New Roman"/>
                <a:cs typeface="Times New Roman"/>
              </a:rPr>
              <a:t> </a:t>
            </a:r>
            <a:r>
              <a:rPr sz="1650" spc="10" dirty="0">
                <a:latin typeface="Symbol"/>
                <a:cs typeface="Symbol"/>
              </a:rPr>
              <a:t></a:t>
            </a:r>
            <a:r>
              <a:rPr sz="1650" spc="5" dirty="0">
                <a:latin typeface="Times New Roman"/>
                <a:cs typeface="Times New Roman"/>
              </a:rPr>
              <a:t>60</a:t>
            </a:r>
            <a:r>
              <a:rPr sz="1650" spc="15" dirty="0">
                <a:latin typeface="Times New Roman"/>
                <a:cs typeface="Times New Roman"/>
              </a:rPr>
              <a:t>0</a:t>
            </a:r>
            <a:r>
              <a:rPr sz="1650" spc="-265" dirty="0">
                <a:latin typeface="Times New Roman"/>
                <a:cs typeface="Times New Roman"/>
              </a:rPr>
              <a:t> </a:t>
            </a:r>
            <a:r>
              <a:rPr sz="1650" i="1" spc="-80" dirty="0">
                <a:latin typeface="Times New Roman"/>
                <a:cs typeface="Times New Roman"/>
              </a:rPr>
              <a:t>A</a:t>
            </a:r>
            <a:r>
              <a:rPr sz="1425" i="1" spc="-509" baseline="-23391" dirty="0">
                <a:latin typeface="Times New Roman"/>
                <a:cs typeface="Times New Roman"/>
              </a:rPr>
              <a:t>s</a:t>
            </a:r>
            <a:r>
              <a:rPr sz="2475" spc="67" baseline="3367" dirty="0">
                <a:latin typeface="Symbol"/>
                <a:cs typeface="Symbol"/>
              </a:rPr>
              <a:t></a:t>
            </a:r>
            <a:r>
              <a:rPr sz="1650" i="1" spc="15" dirty="0">
                <a:latin typeface="Times New Roman"/>
                <a:cs typeface="Times New Roman"/>
              </a:rPr>
              <a:t>d</a:t>
            </a:r>
            <a:r>
              <a:rPr sz="1650" i="1" spc="-265" dirty="0">
                <a:latin typeface="Times New Roman"/>
                <a:cs typeface="Times New Roman"/>
              </a:rPr>
              <a:t> </a:t>
            </a:r>
            <a:r>
              <a:rPr sz="2475" spc="7" baseline="3367" dirty="0">
                <a:latin typeface="Symbol"/>
                <a:cs typeface="Symbol"/>
              </a:rPr>
              <a:t></a:t>
            </a:r>
            <a:endParaRPr sz="2475" baseline="3367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46954" y="2358390"/>
            <a:ext cx="4951095" cy="125984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12700">
              <a:spcBef>
                <a:spcPts val="1180"/>
              </a:spcBef>
            </a:pPr>
            <a:r>
              <a:rPr dirty="0">
                <a:latin typeface="Calibri"/>
                <a:cs typeface="Calibri"/>
              </a:rPr>
              <a:t>K1 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0,85(35)(0,80)(350)</a:t>
            </a:r>
            <a:r>
              <a:rPr spc="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8.330</a:t>
            </a:r>
            <a:endParaRPr>
              <a:latin typeface="Calibri"/>
              <a:cs typeface="Calibri"/>
            </a:endParaRPr>
          </a:p>
          <a:p>
            <a:pPr marL="12700">
              <a:spcBef>
                <a:spcPts val="1080"/>
              </a:spcBef>
            </a:pPr>
            <a:r>
              <a:rPr dirty="0">
                <a:latin typeface="Calibri"/>
                <a:cs typeface="Calibri"/>
              </a:rPr>
              <a:t>K2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5" dirty="0">
                <a:latin typeface="Calibri"/>
                <a:cs typeface="Calibri"/>
              </a:rPr>
              <a:t> 1.470(600-0,85(35))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–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4.824(400)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-1.091.332,5</a:t>
            </a:r>
            <a:endParaRPr>
              <a:latin typeface="Calibri"/>
              <a:cs typeface="Calibri"/>
            </a:endParaRPr>
          </a:p>
          <a:p>
            <a:pPr marL="12700">
              <a:spcBef>
                <a:spcPts val="1080"/>
              </a:spcBef>
            </a:pPr>
            <a:r>
              <a:rPr dirty="0">
                <a:latin typeface="Calibri"/>
                <a:cs typeface="Calibri"/>
              </a:rPr>
              <a:t>K3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-600(1.470)(60)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-52.920.000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903982" y="3996816"/>
            <a:ext cx="6187440" cy="335280"/>
          </a:xfrm>
          <a:custGeom>
            <a:avLst/>
            <a:gdLst/>
            <a:ahLst/>
            <a:cxnLst/>
            <a:rect l="l" t="t" r="r" b="b"/>
            <a:pathLst>
              <a:path w="6187440" h="335279">
                <a:moveTo>
                  <a:pt x="1692402" y="57658"/>
                </a:moveTo>
                <a:lnTo>
                  <a:pt x="1689354" y="49022"/>
                </a:lnTo>
                <a:lnTo>
                  <a:pt x="1674012" y="54571"/>
                </a:lnTo>
                <a:lnTo>
                  <a:pt x="1660563" y="62636"/>
                </a:lnTo>
                <a:lnTo>
                  <a:pt x="1631657" y="101193"/>
                </a:lnTo>
                <a:lnTo>
                  <a:pt x="1621917" y="154940"/>
                </a:lnTo>
                <a:lnTo>
                  <a:pt x="1622983" y="174396"/>
                </a:lnTo>
                <a:lnTo>
                  <a:pt x="1639316" y="223774"/>
                </a:lnTo>
                <a:lnTo>
                  <a:pt x="1673987" y="255270"/>
                </a:lnTo>
                <a:lnTo>
                  <a:pt x="1689354" y="260858"/>
                </a:lnTo>
                <a:lnTo>
                  <a:pt x="1692021" y="252222"/>
                </a:lnTo>
                <a:lnTo>
                  <a:pt x="1679968" y="246888"/>
                </a:lnTo>
                <a:lnTo>
                  <a:pt x="1669567" y="239458"/>
                </a:lnTo>
                <a:lnTo>
                  <a:pt x="1648282" y="204787"/>
                </a:lnTo>
                <a:lnTo>
                  <a:pt x="1641221" y="153924"/>
                </a:lnTo>
                <a:lnTo>
                  <a:pt x="1641995" y="135864"/>
                </a:lnTo>
                <a:lnTo>
                  <a:pt x="1653794" y="91186"/>
                </a:lnTo>
                <a:lnTo>
                  <a:pt x="1680184" y="62979"/>
                </a:lnTo>
                <a:lnTo>
                  <a:pt x="1692402" y="57658"/>
                </a:lnTo>
                <a:close/>
              </a:path>
              <a:path w="6187440" h="335279">
                <a:moveTo>
                  <a:pt x="3101467" y="154940"/>
                </a:moveTo>
                <a:lnTo>
                  <a:pt x="3091650" y="101193"/>
                </a:lnTo>
                <a:lnTo>
                  <a:pt x="3062808" y="62636"/>
                </a:lnTo>
                <a:lnTo>
                  <a:pt x="3034030" y="49022"/>
                </a:lnTo>
                <a:lnTo>
                  <a:pt x="3030982" y="57658"/>
                </a:lnTo>
                <a:lnTo>
                  <a:pt x="3043237" y="62979"/>
                </a:lnTo>
                <a:lnTo>
                  <a:pt x="3053765" y="70332"/>
                </a:lnTo>
                <a:lnTo>
                  <a:pt x="3075140" y="104482"/>
                </a:lnTo>
                <a:lnTo>
                  <a:pt x="3082163" y="153924"/>
                </a:lnTo>
                <a:lnTo>
                  <a:pt x="3081375" y="172593"/>
                </a:lnTo>
                <a:lnTo>
                  <a:pt x="3069590" y="218313"/>
                </a:lnTo>
                <a:lnTo>
                  <a:pt x="3043326" y="246888"/>
                </a:lnTo>
                <a:lnTo>
                  <a:pt x="3031236" y="252222"/>
                </a:lnTo>
                <a:lnTo>
                  <a:pt x="3034030" y="260858"/>
                </a:lnTo>
                <a:lnTo>
                  <a:pt x="3074416" y="236740"/>
                </a:lnTo>
                <a:lnTo>
                  <a:pt x="3097149" y="192366"/>
                </a:lnTo>
                <a:lnTo>
                  <a:pt x="3100387" y="174396"/>
                </a:lnTo>
                <a:lnTo>
                  <a:pt x="3101467" y="154940"/>
                </a:lnTo>
                <a:close/>
              </a:path>
              <a:path w="6187440" h="335279">
                <a:moveTo>
                  <a:pt x="6187440" y="320040"/>
                </a:moveTo>
                <a:lnTo>
                  <a:pt x="0" y="320040"/>
                </a:lnTo>
                <a:lnTo>
                  <a:pt x="0" y="335280"/>
                </a:lnTo>
                <a:lnTo>
                  <a:pt x="6187440" y="335280"/>
                </a:lnTo>
                <a:lnTo>
                  <a:pt x="6187440" y="320040"/>
                </a:lnTo>
                <a:close/>
              </a:path>
              <a:path w="6187440" h="335279">
                <a:moveTo>
                  <a:pt x="6187440" y="0"/>
                </a:moveTo>
                <a:lnTo>
                  <a:pt x="1601724" y="0"/>
                </a:lnTo>
                <a:lnTo>
                  <a:pt x="1601724" y="762"/>
                </a:lnTo>
                <a:lnTo>
                  <a:pt x="1579499" y="762"/>
                </a:lnTo>
                <a:lnTo>
                  <a:pt x="1511808" y="254762"/>
                </a:lnTo>
                <a:lnTo>
                  <a:pt x="1473073" y="168529"/>
                </a:lnTo>
                <a:lnTo>
                  <a:pt x="1436497" y="185293"/>
                </a:lnTo>
                <a:lnTo>
                  <a:pt x="1439926" y="193675"/>
                </a:lnTo>
                <a:lnTo>
                  <a:pt x="1458849" y="185293"/>
                </a:lnTo>
                <a:lnTo>
                  <a:pt x="1505077" y="284607"/>
                </a:lnTo>
                <a:lnTo>
                  <a:pt x="1515872" y="284607"/>
                </a:lnTo>
                <a:lnTo>
                  <a:pt x="1588389" y="15621"/>
                </a:lnTo>
                <a:lnTo>
                  <a:pt x="1610741" y="15621"/>
                </a:lnTo>
                <a:lnTo>
                  <a:pt x="1610741" y="15240"/>
                </a:lnTo>
                <a:lnTo>
                  <a:pt x="6187440" y="15240"/>
                </a:lnTo>
                <a:lnTo>
                  <a:pt x="61874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392476" y="3923352"/>
            <a:ext cx="6774180" cy="178879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01600">
              <a:spcBef>
                <a:spcPts val="509"/>
              </a:spcBef>
              <a:tabLst>
                <a:tab pos="2207895" algn="l"/>
              </a:tabLst>
            </a:pPr>
            <a:r>
              <a:rPr sz="2700" baseline="-41666" dirty="0">
                <a:latin typeface="Cambria Math"/>
                <a:cs typeface="Cambria Math"/>
              </a:rPr>
              <a:t>𝑐</a:t>
            </a:r>
            <a:r>
              <a:rPr sz="2700" spc="232" baseline="-41666" dirty="0">
                <a:latin typeface="Cambria Math"/>
                <a:cs typeface="Cambria Math"/>
              </a:rPr>
              <a:t> </a:t>
            </a:r>
            <a:r>
              <a:rPr sz="2700" baseline="-41666" dirty="0">
                <a:latin typeface="Cambria Math"/>
                <a:cs typeface="Cambria Math"/>
              </a:rPr>
              <a:t>=</a:t>
            </a:r>
            <a:r>
              <a:rPr sz="2700" spc="165" baseline="-41666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1.091.332,5</a:t>
            </a:r>
            <a:r>
              <a:rPr spc="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±	−1.091.332,5</a:t>
            </a:r>
            <a:r>
              <a:rPr spc="330" dirty="0">
                <a:latin typeface="Cambria Math"/>
                <a:cs typeface="Cambria Math"/>
              </a:rPr>
              <a:t> </a:t>
            </a:r>
            <a:r>
              <a:rPr sz="1950" spc="67" baseline="23504" dirty="0">
                <a:latin typeface="Cambria Math"/>
                <a:cs typeface="Cambria Math"/>
              </a:rPr>
              <a:t>2</a:t>
            </a:r>
            <a:r>
              <a:rPr sz="1950" spc="284" baseline="23504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−</a:t>
            </a:r>
            <a:r>
              <a:rPr spc="-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(4</a:t>
            </a:r>
            <a:r>
              <a:rPr spc="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×</a:t>
            </a:r>
            <a:r>
              <a:rPr spc="-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8.330 × −52.920.000</a:t>
            </a:r>
            <a:r>
              <a:rPr sz="2700" baseline="1543" dirty="0">
                <a:latin typeface="Cambria Math"/>
                <a:cs typeface="Cambria Math"/>
              </a:rPr>
              <a:t>)</a:t>
            </a:r>
            <a:endParaRPr sz="2700" baseline="1543">
              <a:latin typeface="Cambria Math"/>
              <a:cs typeface="Cambria Math"/>
            </a:endParaRPr>
          </a:p>
          <a:p>
            <a:pPr marL="436245" algn="ctr">
              <a:spcBef>
                <a:spcPts val="414"/>
              </a:spcBef>
            </a:pPr>
            <a:r>
              <a:rPr dirty="0">
                <a:latin typeface="Cambria Math"/>
                <a:cs typeface="Cambria Math"/>
              </a:rPr>
              <a:t>2</a:t>
            </a:r>
            <a:r>
              <a:rPr spc="-1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×</a:t>
            </a:r>
            <a:r>
              <a:rPr spc="-30" dirty="0">
                <a:latin typeface="Cambria Math"/>
                <a:cs typeface="Cambria Math"/>
              </a:rPr>
              <a:t> </a:t>
            </a:r>
            <a:r>
              <a:rPr spc="-5" dirty="0">
                <a:latin typeface="Cambria Math"/>
                <a:cs typeface="Cambria Math"/>
              </a:rPr>
              <a:t>8.330</a:t>
            </a:r>
            <a:endParaRPr>
              <a:latin typeface="Cambria Math"/>
              <a:cs typeface="Cambria Math"/>
            </a:endParaRPr>
          </a:p>
          <a:p>
            <a:pPr>
              <a:spcBef>
                <a:spcPts val="35"/>
              </a:spcBef>
            </a:pPr>
            <a:endParaRPr sz="2800">
              <a:latin typeface="Cambria Math"/>
              <a:cs typeface="Cambria Math"/>
            </a:endParaRPr>
          </a:p>
          <a:p>
            <a:pPr marL="50800"/>
            <a:r>
              <a:rPr dirty="0">
                <a:latin typeface="Times New Roman"/>
                <a:cs typeface="Times New Roman"/>
              </a:rPr>
              <a:t>diperoleh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: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c</a:t>
            </a:r>
            <a:r>
              <a:rPr i="1" spc="-2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=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168,68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mm</a:t>
            </a:r>
            <a:endParaRPr>
              <a:latin typeface="Times New Roman"/>
              <a:cs typeface="Times New Roman"/>
            </a:endParaRPr>
          </a:p>
          <a:p>
            <a:pPr marL="1078865">
              <a:spcBef>
                <a:spcPts val="980"/>
              </a:spcBef>
            </a:pPr>
            <a:r>
              <a:rPr i="1" dirty="0">
                <a:latin typeface="Times New Roman"/>
                <a:cs typeface="Times New Roman"/>
              </a:rPr>
              <a:t>a</a:t>
            </a:r>
            <a:r>
              <a:rPr i="1" spc="-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=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z="1900" i="1" spc="-20" dirty="0">
                <a:latin typeface="Symbol"/>
                <a:cs typeface="Symbol"/>
              </a:rPr>
              <a:t></a:t>
            </a:r>
            <a:r>
              <a:rPr spc="-30" baseline="-20833" dirty="0">
                <a:latin typeface="Times New Roman"/>
                <a:cs typeface="Times New Roman"/>
              </a:rPr>
              <a:t>1</a:t>
            </a:r>
            <a:r>
              <a:rPr i="1" spc="-20" dirty="0">
                <a:latin typeface="Times New Roman"/>
                <a:cs typeface="Times New Roman"/>
              </a:rPr>
              <a:t>c</a:t>
            </a:r>
            <a:r>
              <a:rPr i="1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=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0,80(168,68)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=</a:t>
            </a:r>
            <a:r>
              <a:rPr spc="-1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134,94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mm</a:t>
            </a:r>
            <a:endParaRPr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626532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342911" y="1674297"/>
            <a:ext cx="2239010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426084" algn="l"/>
              </a:tabLst>
            </a:pPr>
            <a:r>
              <a:rPr sz="1200" spc="60" dirty="0">
                <a:latin typeface="Times New Roman"/>
                <a:cs typeface="Times New Roman"/>
              </a:rPr>
              <a:t>1.	</a:t>
            </a:r>
            <a:r>
              <a:rPr sz="1200" spc="70" dirty="0">
                <a:latin typeface="Times New Roman"/>
                <a:cs typeface="Times New Roman"/>
              </a:rPr>
              <a:t>Hitung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45" dirty="0">
                <a:latin typeface="Times New Roman"/>
                <a:cs typeface="Times New Roman"/>
              </a:rPr>
              <a:t>nilai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i="1" spc="40" dirty="0">
                <a:latin typeface="Times New Roman"/>
                <a:cs typeface="Times New Roman"/>
              </a:rPr>
              <a:t>f</a:t>
            </a:r>
            <a:r>
              <a:rPr sz="1200" i="1" spc="10" dirty="0">
                <a:latin typeface="Times New Roman"/>
                <a:cs typeface="Times New Roman"/>
              </a:rPr>
              <a:t> </a:t>
            </a:r>
            <a:r>
              <a:rPr sz="1125" i="1" spc="44" baseline="33333" dirty="0">
                <a:latin typeface="Times New Roman"/>
                <a:cs typeface="Times New Roman"/>
              </a:rPr>
              <a:t>/</a:t>
            </a:r>
            <a:r>
              <a:rPr sz="1125" i="1" spc="44" baseline="-11111" dirty="0">
                <a:latin typeface="Times New Roman"/>
                <a:cs typeface="Times New Roman"/>
              </a:rPr>
              <a:t>s</a:t>
            </a:r>
            <a:r>
              <a:rPr sz="1200" spc="30" dirty="0">
                <a:latin typeface="Times New Roman"/>
                <a:cs typeface="Times New Roman"/>
              </a:rPr>
              <a:t>,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i="1" spc="70" dirty="0">
                <a:latin typeface="Times New Roman"/>
                <a:cs typeface="Times New Roman"/>
              </a:rPr>
              <a:t>C</a:t>
            </a:r>
            <a:r>
              <a:rPr sz="1125" i="1" spc="104" baseline="-11111" dirty="0">
                <a:latin typeface="Times New Roman"/>
                <a:cs typeface="Times New Roman"/>
              </a:rPr>
              <a:t>c</a:t>
            </a:r>
            <a:r>
              <a:rPr sz="1125" i="1" spc="225" baseline="-11111" dirty="0">
                <a:latin typeface="Times New Roman"/>
                <a:cs typeface="Times New Roman"/>
              </a:rPr>
              <a:t> </a:t>
            </a:r>
            <a:r>
              <a:rPr sz="1200" spc="75" dirty="0">
                <a:latin typeface="Times New Roman"/>
                <a:cs typeface="Times New Roman"/>
              </a:rPr>
              <a:t>dan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i="1" spc="65" dirty="0">
                <a:latin typeface="Times New Roman"/>
                <a:cs typeface="Times New Roman"/>
              </a:rPr>
              <a:t>C</a:t>
            </a:r>
            <a:r>
              <a:rPr sz="1125" i="1" spc="97" baseline="-11111" dirty="0">
                <a:latin typeface="Times New Roman"/>
                <a:cs typeface="Times New Roman"/>
              </a:rPr>
              <a:t>s</a:t>
            </a:r>
            <a:endParaRPr sz="1125" baseline="-11111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96519" y="2237245"/>
            <a:ext cx="110489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spc="9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96519" y="2358707"/>
            <a:ext cx="110489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spc="90" dirty="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76486" y="2237245"/>
            <a:ext cx="110489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spc="90" dirty="0">
                <a:latin typeface="Symbol"/>
                <a:cs typeface="Symbol"/>
              </a:rPr>
              <a:t>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76486" y="2358707"/>
            <a:ext cx="110489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spc="90" dirty="0">
                <a:latin typeface="Symbol"/>
                <a:cs typeface="Symbol"/>
              </a:rPr>
              <a:t>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29693" y="2291678"/>
            <a:ext cx="123825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i="1" spc="105" dirty="0">
                <a:latin typeface="Times New Roman"/>
                <a:cs typeface="Times New Roman"/>
              </a:rPr>
              <a:t>c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51085" y="2023103"/>
            <a:ext cx="881380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2250" spc="135" baseline="9259" dirty="0">
                <a:latin typeface="Symbol"/>
                <a:cs typeface="Symbol"/>
              </a:rPr>
              <a:t></a:t>
            </a:r>
            <a:r>
              <a:rPr sz="2250" spc="-67" baseline="9259" dirty="0">
                <a:latin typeface="Times New Roman"/>
                <a:cs typeface="Times New Roman"/>
              </a:rPr>
              <a:t> </a:t>
            </a:r>
            <a:r>
              <a:rPr sz="1500" i="1" spc="105" dirty="0">
                <a:latin typeface="Times New Roman"/>
                <a:cs typeface="Times New Roman"/>
              </a:rPr>
              <a:t>c</a:t>
            </a:r>
            <a:r>
              <a:rPr sz="1500" i="1" dirty="0">
                <a:latin typeface="Times New Roman"/>
                <a:cs typeface="Times New Roman"/>
              </a:rPr>
              <a:t> </a:t>
            </a:r>
            <a:r>
              <a:rPr sz="1500" spc="130" dirty="0">
                <a:latin typeface="Symbol"/>
                <a:cs typeface="Symbol"/>
              </a:rPr>
              <a:t>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i="1" spc="120" dirty="0">
                <a:latin typeface="Times New Roman"/>
                <a:cs typeface="Times New Roman"/>
              </a:rPr>
              <a:t>d</a:t>
            </a:r>
            <a:r>
              <a:rPr sz="1500" i="1" spc="-55" dirty="0">
                <a:latin typeface="Times New Roman"/>
                <a:cs typeface="Times New Roman"/>
              </a:rPr>
              <a:t> </a:t>
            </a:r>
            <a:r>
              <a:rPr sz="1575" spc="67" baseline="34391" dirty="0">
                <a:latin typeface="Times New Roman"/>
                <a:cs typeface="Times New Roman"/>
              </a:rPr>
              <a:t>/</a:t>
            </a:r>
            <a:r>
              <a:rPr sz="1575" spc="502" baseline="34391" dirty="0">
                <a:latin typeface="Times New Roman"/>
                <a:cs typeface="Times New Roman"/>
              </a:rPr>
              <a:t> </a:t>
            </a:r>
            <a:r>
              <a:rPr sz="2250" spc="135" baseline="9259" dirty="0">
                <a:latin typeface="Symbol"/>
                <a:cs typeface="Symbol"/>
              </a:rPr>
              <a:t></a:t>
            </a:r>
            <a:endParaRPr sz="2250" baseline="9259">
              <a:latin typeface="Symbol"/>
              <a:cs typeface="Symbo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581668" y="2296025"/>
            <a:ext cx="1027430" cy="0"/>
          </a:xfrm>
          <a:custGeom>
            <a:avLst/>
            <a:gdLst/>
            <a:ahLst/>
            <a:cxnLst/>
            <a:rect l="l" t="t" r="r" b="b"/>
            <a:pathLst>
              <a:path w="1027429">
                <a:moveTo>
                  <a:pt x="0" y="0"/>
                </a:moveTo>
                <a:lnTo>
                  <a:pt x="1027036" y="0"/>
                </a:lnTo>
              </a:path>
            </a:pathLst>
          </a:custGeom>
          <a:ln w="93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509305" y="2134843"/>
            <a:ext cx="2082800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1399540" algn="l"/>
              </a:tabLst>
            </a:pPr>
            <a:r>
              <a:rPr sz="1200" i="1" spc="40" dirty="0">
                <a:latin typeface="Times New Roman"/>
                <a:cs typeface="Times New Roman"/>
              </a:rPr>
              <a:t>f</a:t>
            </a:r>
            <a:r>
              <a:rPr sz="1200" i="1" spc="15" dirty="0">
                <a:latin typeface="Times New Roman"/>
                <a:cs typeface="Times New Roman"/>
              </a:rPr>
              <a:t> </a:t>
            </a:r>
            <a:r>
              <a:rPr sz="1125" spc="52" baseline="25925" dirty="0">
                <a:latin typeface="Times New Roman"/>
                <a:cs typeface="Times New Roman"/>
              </a:rPr>
              <a:t>/</a:t>
            </a:r>
            <a:r>
              <a:rPr sz="1125" i="1" spc="52" baseline="-11111" dirty="0">
                <a:latin typeface="Times New Roman"/>
                <a:cs typeface="Times New Roman"/>
              </a:rPr>
              <a:t>s</a:t>
            </a:r>
            <a:r>
              <a:rPr sz="1125" i="1" spc="195" baseline="-11111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=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600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2250" spc="135" baseline="5555" dirty="0">
                <a:latin typeface="Symbol"/>
                <a:cs typeface="Symbol"/>
              </a:rPr>
              <a:t></a:t>
            </a:r>
            <a:r>
              <a:rPr sz="2250" u="sng" spc="135" baseline="55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250" spc="135" baseline="5555" dirty="0">
                <a:latin typeface="Symbol"/>
                <a:cs typeface="Symbol"/>
              </a:rPr>
              <a:t></a:t>
            </a:r>
            <a:r>
              <a:rPr sz="2250" spc="-104" baseline="5555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=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600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2250" b="1" spc="142" baseline="-1851" dirty="0">
                <a:latin typeface="Symbol"/>
                <a:cs typeface="Symbol"/>
              </a:rPr>
              <a:t></a:t>
            </a:r>
            <a:endParaRPr sz="2250" baseline="-1851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55847" y="2326323"/>
            <a:ext cx="111125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500" spc="95" dirty="0">
                <a:latin typeface="Symbol"/>
                <a:cs typeface="Symbol"/>
              </a:rPr>
              <a:t>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76793" y="2289688"/>
            <a:ext cx="622935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500" spc="110" dirty="0">
                <a:latin typeface="Times New Roman"/>
                <a:cs typeface="Times New Roman"/>
              </a:rPr>
              <a:t>16</a:t>
            </a:r>
            <a:r>
              <a:rPr sz="1500" spc="55" dirty="0">
                <a:latin typeface="Times New Roman"/>
                <a:cs typeface="Times New Roman"/>
              </a:rPr>
              <a:t>8</a:t>
            </a:r>
            <a:r>
              <a:rPr sz="1500" spc="50" dirty="0">
                <a:latin typeface="Times New Roman"/>
                <a:cs typeface="Times New Roman"/>
              </a:rPr>
              <a:t>,</a:t>
            </a:r>
            <a:r>
              <a:rPr sz="1500" spc="110" dirty="0">
                <a:latin typeface="Times New Roman"/>
                <a:cs typeface="Times New Roman"/>
              </a:rPr>
              <a:t>68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55846" y="2022076"/>
            <a:ext cx="1278890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500" spc="95" dirty="0">
                <a:latin typeface="Symbol"/>
                <a:cs typeface="Symbol"/>
              </a:rPr>
              <a:t></a:t>
            </a:r>
            <a:r>
              <a:rPr sz="1500" spc="-200" dirty="0">
                <a:latin typeface="Times New Roman"/>
                <a:cs typeface="Times New Roman"/>
              </a:rPr>
              <a:t> </a:t>
            </a:r>
            <a:r>
              <a:rPr sz="1500" spc="110" dirty="0">
                <a:latin typeface="Times New Roman"/>
                <a:cs typeface="Times New Roman"/>
              </a:rPr>
              <a:t>16</a:t>
            </a:r>
            <a:r>
              <a:rPr sz="1500" spc="55" dirty="0">
                <a:latin typeface="Times New Roman"/>
                <a:cs typeface="Times New Roman"/>
              </a:rPr>
              <a:t>8</a:t>
            </a:r>
            <a:r>
              <a:rPr sz="1500" spc="50" dirty="0">
                <a:latin typeface="Times New Roman"/>
                <a:cs typeface="Times New Roman"/>
              </a:rPr>
              <a:t>,</a:t>
            </a:r>
            <a:r>
              <a:rPr sz="1500" spc="110" dirty="0">
                <a:latin typeface="Times New Roman"/>
                <a:cs typeface="Times New Roman"/>
              </a:rPr>
              <a:t>6</a:t>
            </a:r>
            <a:r>
              <a:rPr sz="1500" spc="125" dirty="0">
                <a:latin typeface="Times New Roman"/>
                <a:cs typeface="Times New Roman"/>
              </a:rPr>
              <a:t>8</a:t>
            </a:r>
            <a:r>
              <a:rPr sz="1500" spc="-75" dirty="0">
                <a:latin typeface="Times New Roman"/>
                <a:cs typeface="Times New Roman"/>
              </a:rPr>
              <a:t> </a:t>
            </a:r>
            <a:r>
              <a:rPr sz="1500" spc="135" dirty="0">
                <a:latin typeface="Symbol"/>
                <a:cs typeface="Symbol"/>
              </a:rPr>
              <a:t></a:t>
            </a:r>
            <a:r>
              <a:rPr sz="1500" spc="-45" dirty="0">
                <a:latin typeface="Times New Roman"/>
                <a:cs typeface="Times New Roman"/>
              </a:rPr>
              <a:t> </a:t>
            </a:r>
            <a:r>
              <a:rPr sz="1500" spc="110" dirty="0">
                <a:latin typeface="Times New Roman"/>
                <a:cs typeface="Times New Roman"/>
              </a:rPr>
              <a:t>6</a:t>
            </a:r>
            <a:r>
              <a:rPr sz="1500" spc="125" dirty="0">
                <a:latin typeface="Times New Roman"/>
                <a:cs typeface="Times New Roman"/>
              </a:rPr>
              <a:t>0</a:t>
            </a:r>
            <a:r>
              <a:rPr sz="1500" spc="-85" dirty="0">
                <a:latin typeface="Times New Roman"/>
                <a:cs typeface="Times New Roman"/>
              </a:rPr>
              <a:t> </a:t>
            </a:r>
            <a:r>
              <a:rPr sz="1500" spc="95" dirty="0">
                <a:latin typeface="Symbol"/>
                <a:cs typeface="Symbol"/>
              </a:rPr>
              <a:t>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23376" y="2142261"/>
            <a:ext cx="1143635" cy="4368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625"/>
              </a:lnSpc>
              <a:spcBef>
                <a:spcPts val="90"/>
              </a:spcBef>
            </a:pPr>
            <a:r>
              <a:rPr sz="1500" b="1" spc="95" dirty="0">
                <a:latin typeface="Symbol"/>
                <a:cs typeface="Symbol"/>
              </a:rPr>
              <a:t></a:t>
            </a:r>
            <a:r>
              <a:rPr sz="1500" b="1" dirty="0">
                <a:latin typeface="Times New Roman"/>
                <a:cs typeface="Times New Roman"/>
              </a:rPr>
              <a:t> </a:t>
            </a:r>
            <a:r>
              <a:rPr spc="120" baseline="2314" dirty="0">
                <a:latin typeface="Times New Roman"/>
                <a:cs typeface="Times New Roman"/>
              </a:rPr>
              <a:t>=</a:t>
            </a:r>
            <a:r>
              <a:rPr spc="37" baseline="2314" dirty="0">
                <a:latin typeface="Times New Roman"/>
                <a:cs typeface="Times New Roman"/>
              </a:rPr>
              <a:t> </a:t>
            </a:r>
            <a:r>
              <a:rPr spc="104" baseline="2314" dirty="0">
                <a:latin typeface="Times New Roman"/>
                <a:cs typeface="Times New Roman"/>
              </a:rPr>
              <a:t>386,56</a:t>
            </a:r>
            <a:r>
              <a:rPr spc="30" baseline="2314" dirty="0">
                <a:latin typeface="Times New Roman"/>
                <a:cs typeface="Times New Roman"/>
              </a:rPr>
              <a:t> </a:t>
            </a:r>
            <a:r>
              <a:rPr spc="120" baseline="2314" dirty="0">
                <a:latin typeface="Times New Roman"/>
                <a:cs typeface="Times New Roman"/>
              </a:rPr>
              <a:t>MPa</a:t>
            </a:r>
            <a:endParaRPr baseline="2314">
              <a:latin typeface="Times New Roman"/>
              <a:cs typeface="Times New Roman"/>
            </a:endParaRPr>
          </a:p>
          <a:p>
            <a:pPr marL="12700">
              <a:lnSpc>
                <a:spcPts val="1625"/>
              </a:lnSpc>
            </a:pPr>
            <a:r>
              <a:rPr sz="1500" spc="95" dirty="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175877" y="2172817"/>
            <a:ext cx="1236345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200" spc="65" dirty="0">
                <a:latin typeface="Times New Roman"/>
                <a:cs typeface="Times New Roman"/>
              </a:rPr>
              <a:t>(&lt;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i="1" spc="35" dirty="0">
                <a:latin typeface="Times New Roman"/>
                <a:cs typeface="Times New Roman"/>
              </a:rPr>
              <a:t>f</a:t>
            </a:r>
            <a:r>
              <a:rPr sz="1125" i="1" spc="52" baseline="-11111" dirty="0">
                <a:latin typeface="Times New Roman"/>
                <a:cs typeface="Times New Roman"/>
              </a:rPr>
              <a:t>y</a:t>
            </a:r>
            <a:r>
              <a:rPr sz="1125" i="1" spc="165" baseline="-11111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=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400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85" dirty="0">
                <a:latin typeface="Times New Roman"/>
                <a:cs typeface="Times New Roman"/>
              </a:rPr>
              <a:t>MPa)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09305" y="2694591"/>
            <a:ext cx="238760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200" i="1" spc="70" dirty="0">
                <a:latin typeface="Times New Roman"/>
                <a:cs typeface="Times New Roman"/>
              </a:rPr>
              <a:t>C</a:t>
            </a:r>
            <a:r>
              <a:rPr sz="1125" i="1" spc="104" baseline="-11111" dirty="0">
                <a:latin typeface="Times New Roman"/>
                <a:cs typeface="Times New Roman"/>
              </a:rPr>
              <a:t>c</a:t>
            </a:r>
            <a:endParaRPr sz="1125" baseline="-11111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12432" y="2694591"/>
            <a:ext cx="2964815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200" spc="80" dirty="0">
                <a:latin typeface="Times New Roman"/>
                <a:cs typeface="Times New Roman"/>
              </a:rPr>
              <a:t>=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75" dirty="0">
                <a:latin typeface="Times New Roman"/>
                <a:cs typeface="Times New Roman"/>
              </a:rPr>
              <a:t>8.330</a:t>
            </a:r>
            <a:r>
              <a:rPr sz="1200" i="1" spc="75" dirty="0">
                <a:latin typeface="Times New Roman"/>
                <a:cs typeface="Times New Roman"/>
              </a:rPr>
              <a:t>c</a:t>
            </a:r>
            <a:r>
              <a:rPr sz="1200" i="1" spc="30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=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65" dirty="0">
                <a:latin typeface="Times New Roman"/>
                <a:cs typeface="Times New Roman"/>
              </a:rPr>
              <a:t>8.330(168,68)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=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65" dirty="0">
                <a:latin typeface="Times New Roman"/>
                <a:cs typeface="Times New Roman"/>
              </a:rPr>
              <a:t>1.405.104,4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105" dirty="0"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09306" y="3165052"/>
            <a:ext cx="233045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200" i="1" spc="65" dirty="0">
                <a:latin typeface="Times New Roman"/>
                <a:cs typeface="Times New Roman"/>
              </a:rPr>
              <a:t>C</a:t>
            </a:r>
            <a:r>
              <a:rPr sz="1125" spc="97" baseline="-11111" dirty="0">
                <a:latin typeface="Times New Roman"/>
                <a:cs typeface="Times New Roman"/>
              </a:rPr>
              <a:t>s</a:t>
            </a:r>
            <a:endParaRPr sz="1125" baseline="-11111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169222" y="3273285"/>
            <a:ext cx="543560" cy="0"/>
          </a:xfrm>
          <a:custGeom>
            <a:avLst/>
            <a:gdLst/>
            <a:ahLst/>
            <a:cxnLst/>
            <a:rect l="l" t="t" r="r" b="b"/>
            <a:pathLst>
              <a:path w="543560">
                <a:moveTo>
                  <a:pt x="0" y="0"/>
                </a:moveTo>
                <a:lnTo>
                  <a:pt x="543410" y="0"/>
                </a:lnTo>
              </a:path>
            </a:pathLst>
          </a:custGeom>
          <a:ln w="98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312432" y="3124297"/>
            <a:ext cx="841375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pc="120" baseline="2314" dirty="0">
                <a:latin typeface="Times New Roman"/>
                <a:cs typeface="Times New Roman"/>
              </a:rPr>
              <a:t>=</a:t>
            </a:r>
            <a:r>
              <a:rPr spc="60" baseline="2314" dirty="0">
                <a:latin typeface="Times New Roman"/>
                <a:cs typeface="Times New Roman"/>
              </a:rPr>
              <a:t> </a:t>
            </a:r>
            <a:r>
              <a:rPr spc="127" baseline="2314" dirty="0">
                <a:latin typeface="Times New Roman"/>
                <a:cs typeface="Times New Roman"/>
              </a:rPr>
              <a:t>882</a:t>
            </a:r>
            <a:r>
              <a:rPr spc="30" baseline="2314" dirty="0">
                <a:latin typeface="Times New Roman"/>
                <a:cs typeface="Times New Roman"/>
              </a:rPr>
              <a:t>.</a:t>
            </a:r>
            <a:r>
              <a:rPr spc="127" baseline="2314" dirty="0">
                <a:latin typeface="Times New Roman"/>
                <a:cs typeface="Times New Roman"/>
              </a:rPr>
              <a:t>0</a:t>
            </a:r>
            <a:r>
              <a:rPr spc="67" baseline="2314" dirty="0">
                <a:latin typeface="Times New Roman"/>
                <a:cs typeface="Times New Roman"/>
              </a:rPr>
              <a:t>0</a:t>
            </a:r>
            <a:r>
              <a:rPr spc="104" baseline="2314" dirty="0">
                <a:latin typeface="Times New Roman"/>
                <a:cs typeface="Times New Roman"/>
              </a:rPr>
              <a:t>0</a:t>
            </a:r>
            <a:r>
              <a:rPr spc="-75" baseline="2314" dirty="0">
                <a:latin typeface="Times New Roman"/>
                <a:cs typeface="Times New Roman"/>
              </a:rPr>
              <a:t> </a:t>
            </a:r>
            <a:r>
              <a:rPr sz="1550" spc="55" dirty="0">
                <a:latin typeface="Symbol"/>
                <a:cs typeface="Symbol"/>
              </a:rPr>
              <a:t>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45600" y="3293972"/>
            <a:ext cx="789940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  <a:tabLst>
                <a:tab pos="693420" algn="l"/>
              </a:tabLst>
            </a:pPr>
            <a:r>
              <a:rPr sz="1550" spc="55" dirty="0">
                <a:latin typeface="Symbol"/>
                <a:cs typeface="Symbol"/>
              </a:rPr>
              <a:t></a:t>
            </a:r>
            <a:r>
              <a:rPr sz="1550" spc="55" dirty="0">
                <a:latin typeface="Times New Roman"/>
                <a:cs typeface="Times New Roman"/>
              </a:rPr>
              <a:t>	</a:t>
            </a:r>
            <a:r>
              <a:rPr sz="1550" spc="55" dirty="0">
                <a:latin typeface="Symbol"/>
                <a:cs typeface="Symbol"/>
              </a:rPr>
              <a:t>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379901" y="3267255"/>
            <a:ext cx="121285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550" i="1" spc="65" dirty="0">
                <a:latin typeface="Times New Roman"/>
                <a:cs typeface="Times New Roman"/>
              </a:rPr>
              <a:t>c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045600" y="2996798"/>
            <a:ext cx="789940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550" spc="55" dirty="0">
                <a:latin typeface="Symbol"/>
                <a:cs typeface="Symbol"/>
              </a:rPr>
              <a:t></a:t>
            </a:r>
            <a:r>
              <a:rPr sz="1550" spc="-50" dirty="0">
                <a:latin typeface="Times New Roman"/>
                <a:cs typeface="Times New Roman"/>
              </a:rPr>
              <a:t> </a:t>
            </a:r>
            <a:r>
              <a:rPr sz="2325" i="1" spc="97" baseline="3584" dirty="0">
                <a:latin typeface="Times New Roman"/>
                <a:cs typeface="Times New Roman"/>
              </a:rPr>
              <a:t>c</a:t>
            </a:r>
            <a:r>
              <a:rPr sz="2325" i="1" spc="-30" baseline="3584" dirty="0">
                <a:latin typeface="Times New Roman"/>
                <a:cs typeface="Times New Roman"/>
              </a:rPr>
              <a:t> </a:t>
            </a:r>
            <a:r>
              <a:rPr sz="2325" spc="120" baseline="3584" dirty="0">
                <a:latin typeface="Symbol"/>
                <a:cs typeface="Symbol"/>
              </a:rPr>
              <a:t></a:t>
            </a:r>
            <a:r>
              <a:rPr sz="2325" spc="-89" baseline="3584" dirty="0">
                <a:latin typeface="Times New Roman"/>
                <a:cs typeface="Times New Roman"/>
              </a:rPr>
              <a:t> </a:t>
            </a:r>
            <a:r>
              <a:rPr sz="2325" spc="97" baseline="3584" dirty="0">
                <a:latin typeface="Times New Roman"/>
                <a:cs typeface="Times New Roman"/>
              </a:rPr>
              <a:t>6</a:t>
            </a:r>
            <a:r>
              <a:rPr sz="2325" spc="104" baseline="3584" dirty="0">
                <a:latin typeface="Times New Roman"/>
                <a:cs typeface="Times New Roman"/>
              </a:rPr>
              <a:t>0</a:t>
            </a:r>
            <a:r>
              <a:rPr sz="2325" spc="-150" baseline="3584" dirty="0">
                <a:latin typeface="Times New Roman"/>
                <a:cs typeface="Times New Roman"/>
              </a:rPr>
              <a:t> </a:t>
            </a:r>
            <a:r>
              <a:rPr sz="1550" spc="55" dirty="0">
                <a:latin typeface="Symbol"/>
                <a:cs typeface="Symbol"/>
              </a:rPr>
              <a:t>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726901" y="3124297"/>
            <a:ext cx="2023110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550" spc="55" dirty="0">
                <a:latin typeface="Symbol"/>
                <a:cs typeface="Symbol"/>
              </a:rPr>
              <a:t></a:t>
            </a:r>
            <a:r>
              <a:rPr sz="1550" spc="-100" dirty="0">
                <a:latin typeface="Times New Roman"/>
                <a:cs typeface="Times New Roman"/>
              </a:rPr>
              <a:t> </a:t>
            </a:r>
            <a:r>
              <a:rPr spc="120" baseline="2314" dirty="0">
                <a:latin typeface="Times New Roman"/>
                <a:cs typeface="Times New Roman"/>
              </a:rPr>
              <a:t>−</a:t>
            </a:r>
            <a:r>
              <a:rPr spc="60" baseline="2314" dirty="0">
                <a:latin typeface="Times New Roman"/>
                <a:cs typeface="Times New Roman"/>
              </a:rPr>
              <a:t> </a:t>
            </a:r>
            <a:r>
              <a:rPr spc="97" baseline="2314" dirty="0">
                <a:latin typeface="Times New Roman"/>
                <a:cs typeface="Times New Roman"/>
              </a:rPr>
              <a:t>43.732,5</a:t>
            </a:r>
            <a:r>
              <a:rPr spc="52" baseline="2314" dirty="0">
                <a:latin typeface="Times New Roman"/>
                <a:cs typeface="Times New Roman"/>
              </a:rPr>
              <a:t> </a:t>
            </a:r>
            <a:r>
              <a:rPr spc="120" baseline="2314" dirty="0">
                <a:latin typeface="Times New Roman"/>
                <a:cs typeface="Times New Roman"/>
              </a:rPr>
              <a:t>=</a:t>
            </a:r>
            <a:r>
              <a:rPr spc="60" baseline="2314" dirty="0">
                <a:latin typeface="Times New Roman"/>
                <a:cs typeface="Times New Roman"/>
              </a:rPr>
              <a:t> </a:t>
            </a:r>
            <a:r>
              <a:rPr spc="97" baseline="2314" dirty="0">
                <a:latin typeface="Times New Roman"/>
                <a:cs typeface="Times New Roman"/>
              </a:rPr>
              <a:t>524.537,36</a:t>
            </a:r>
            <a:r>
              <a:rPr spc="60" baseline="2314" dirty="0">
                <a:latin typeface="Times New Roman"/>
                <a:cs typeface="Times New Roman"/>
              </a:rPr>
              <a:t> </a:t>
            </a:r>
            <a:r>
              <a:rPr spc="157" baseline="2314" dirty="0">
                <a:latin typeface="Times New Roman"/>
                <a:cs typeface="Times New Roman"/>
              </a:rPr>
              <a:t>N</a:t>
            </a:r>
            <a:endParaRPr baseline="2314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342911" y="3625634"/>
            <a:ext cx="3996690" cy="20903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  <a:tabLst>
                <a:tab pos="426084" algn="l"/>
              </a:tabLst>
            </a:pPr>
            <a:r>
              <a:rPr sz="1200" spc="60" dirty="0">
                <a:latin typeface="Times New Roman"/>
                <a:cs typeface="Times New Roman"/>
              </a:rPr>
              <a:t>2.	</a:t>
            </a:r>
            <a:r>
              <a:rPr sz="1200" spc="70" dirty="0">
                <a:latin typeface="Times New Roman"/>
                <a:cs typeface="Times New Roman"/>
              </a:rPr>
              <a:t>Hitung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50" i="1" spc="60" dirty="0">
                <a:latin typeface="Symbol"/>
                <a:cs typeface="Symbol"/>
              </a:rPr>
              <a:t></a:t>
            </a:r>
            <a:r>
              <a:rPr sz="1200" i="1" spc="60" dirty="0">
                <a:latin typeface="Times New Roman"/>
                <a:cs typeface="Times New Roman"/>
              </a:rPr>
              <a:t>M</a:t>
            </a:r>
            <a:r>
              <a:rPr sz="1125" i="1" spc="89" baseline="-11111" dirty="0">
                <a:latin typeface="Times New Roman"/>
                <a:cs typeface="Times New Roman"/>
              </a:rPr>
              <a:t>n</a:t>
            </a:r>
            <a:r>
              <a:rPr sz="1200" spc="60" dirty="0">
                <a:latin typeface="Times New Roman"/>
                <a:cs typeface="Times New Roman"/>
              </a:rPr>
              <a:t>,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65" dirty="0">
                <a:latin typeface="Times New Roman"/>
                <a:cs typeface="Times New Roman"/>
              </a:rPr>
              <a:t>dengan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75" dirty="0">
                <a:latin typeface="Times New Roman"/>
                <a:cs typeface="Times New Roman"/>
              </a:rPr>
              <a:t>menggunakan</a:t>
            </a:r>
            <a:r>
              <a:rPr sz="1200" spc="65" dirty="0">
                <a:latin typeface="Times New Roman"/>
                <a:cs typeface="Times New Roman"/>
              </a:rPr>
              <a:t> persamaan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65" dirty="0">
                <a:latin typeface="Times New Roman"/>
                <a:cs typeface="Times New Roman"/>
              </a:rPr>
              <a:t>3.46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762699" y="4180214"/>
            <a:ext cx="80010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750" i="1" spc="50" dirty="0">
                <a:latin typeface="Times New Roman"/>
                <a:cs typeface="Times New Roman"/>
              </a:rPr>
              <a:t>n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534705" y="4096095"/>
            <a:ext cx="1032510" cy="20903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789940" algn="l"/>
              </a:tabLst>
            </a:pPr>
            <a:r>
              <a:rPr sz="1250" i="1" spc="80" dirty="0">
                <a:latin typeface="Symbol"/>
                <a:cs typeface="Symbol"/>
              </a:rPr>
              <a:t></a:t>
            </a:r>
            <a:r>
              <a:rPr sz="1200" i="1" spc="80" dirty="0">
                <a:latin typeface="Times New Roman"/>
                <a:cs typeface="Times New Roman"/>
              </a:rPr>
              <a:t>M	</a:t>
            </a:r>
            <a:r>
              <a:rPr sz="1200" spc="80" dirty="0">
                <a:latin typeface="Times New Roman"/>
                <a:cs typeface="Times New Roman"/>
              </a:rPr>
              <a:t>=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50" i="1" spc="50" dirty="0">
                <a:latin typeface="Symbol"/>
                <a:cs typeface="Symbol"/>
              </a:rPr>
              <a:t></a:t>
            </a:r>
            <a:endParaRPr sz="125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815535" y="3945997"/>
            <a:ext cx="110489" cy="43243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605"/>
              </a:lnSpc>
              <a:spcBef>
                <a:spcPts val="90"/>
              </a:spcBef>
            </a:pPr>
            <a:r>
              <a:rPr sz="1500" spc="90" dirty="0">
                <a:latin typeface="Symbol"/>
                <a:cs typeface="Symbol"/>
              </a:rPr>
              <a:t></a:t>
            </a:r>
            <a:endParaRPr sz="1500">
              <a:latin typeface="Symbol"/>
              <a:cs typeface="Symbol"/>
            </a:endParaRPr>
          </a:p>
          <a:p>
            <a:pPr marL="12700">
              <a:lnSpc>
                <a:spcPts val="1605"/>
              </a:lnSpc>
            </a:pPr>
            <a:r>
              <a:rPr sz="1500" spc="90" dirty="0">
                <a:latin typeface="Symbol"/>
                <a:cs typeface="Symbol"/>
              </a:rPr>
              <a:t>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631195" y="4266326"/>
            <a:ext cx="2294890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2196465" algn="l"/>
              </a:tabLst>
            </a:pPr>
            <a:r>
              <a:rPr sz="1500" spc="90" dirty="0">
                <a:latin typeface="Symbol"/>
                <a:cs typeface="Symbol"/>
              </a:rPr>
              <a:t></a:t>
            </a:r>
            <a:r>
              <a:rPr sz="1500" spc="90" dirty="0">
                <a:latin typeface="Times New Roman"/>
                <a:cs typeface="Times New Roman"/>
              </a:rPr>
              <a:t>	</a:t>
            </a:r>
            <a:r>
              <a:rPr sz="1500" spc="90" dirty="0">
                <a:latin typeface="Symbol"/>
                <a:cs typeface="Symbol"/>
              </a:rPr>
              <a:t>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631196" y="3945997"/>
            <a:ext cx="110489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500" spc="90" dirty="0">
                <a:latin typeface="Symbol"/>
                <a:cs typeface="Symbol"/>
              </a:rPr>
              <a:t>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965480" y="4247116"/>
            <a:ext cx="735965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637540" algn="l"/>
              </a:tabLst>
            </a:pPr>
            <a:r>
              <a:rPr sz="1500" spc="90" dirty="0">
                <a:latin typeface="Symbol"/>
                <a:cs typeface="Symbol"/>
              </a:rPr>
              <a:t></a:t>
            </a:r>
            <a:r>
              <a:rPr sz="1500" spc="90" dirty="0">
                <a:latin typeface="Times New Roman"/>
                <a:cs typeface="Times New Roman"/>
              </a:rPr>
              <a:t>	</a:t>
            </a:r>
            <a:r>
              <a:rPr sz="1500" spc="90" dirty="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680354" y="4045272"/>
            <a:ext cx="68580" cy="17312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050" spc="45" dirty="0">
                <a:latin typeface="Times New Roman"/>
                <a:cs typeface="Times New Roman"/>
              </a:rPr>
              <a:t>/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718898" y="3914431"/>
            <a:ext cx="1136015" cy="443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3990" indent="-161925">
              <a:spcBef>
                <a:spcPts val="95"/>
              </a:spcBef>
              <a:buFont typeface="Symbol"/>
              <a:buChar char=""/>
              <a:tabLst>
                <a:tab pos="174625" algn="l"/>
                <a:tab pos="1062355" algn="l"/>
              </a:tabLst>
            </a:pPr>
            <a:r>
              <a:rPr sz="1500" i="1" spc="160" dirty="0">
                <a:latin typeface="Times New Roman"/>
                <a:cs typeface="Times New Roman"/>
              </a:rPr>
              <a:t>C</a:t>
            </a:r>
            <a:r>
              <a:rPr sz="1500" i="1" spc="480" dirty="0">
                <a:latin typeface="Times New Roman"/>
                <a:cs typeface="Times New Roman"/>
              </a:rPr>
              <a:t> </a:t>
            </a:r>
            <a:r>
              <a:rPr sz="2750" spc="-195" dirty="0">
                <a:latin typeface="Symbol"/>
                <a:cs typeface="Symbol"/>
              </a:rPr>
              <a:t></a:t>
            </a:r>
            <a:r>
              <a:rPr sz="1500" i="1" spc="-195" dirty="0">
                <a:latin typeface="Times New Roman"/>
                <a:cs typeface="Times New Roman"/>
              </a:rPr>
              <a:t>d</a:t>
            </a:r>
            <a:r>
              <a:rPr sz="1500" i="1" spc="140" dirty="0">
                <a:latin typeface="Times New Roman"/>
                <a:cs typeface="Times New Roman"/>
              </a:rPr>
              <a:t> </a:t>
            </a:r>
            <a:r>
              <a:rPr sz="1500" spc="130" dirty="0">
                <a:latin typeface="Symbol"/>
                <a:cs typeface="Symbol"/>
              </a:rPr>
              <a:t>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i="1" spc="120" dirty="0">
                <a:latin typeface="Times New Roman"/>
                <a:cs typeface="Times New Roman"/>
              </a:rPr>
              <a:t>d	</a:t>
            </a:r>
            <a:r>
              <a:rPr sz="2750" spc="-555" dirty="0">
                <a:latin typeface="Symbol"/>
                <a:cs typeface="Symbol"/>
              </a:rPr>
              <a:t></a:t>
            </a:r>
            <a:endParaRPr sz="2750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965480" y="3964751"/>
            <a:ext cx="735965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483870" algn="l"/>
              </a:tabLst>
            </a:pPr>
            <a:r>
              <a:rPr sz="1500" spc="90" dirty="0">
                <a:latin typeface="Symbol"/>
                <a:cs typeface="Symbol"/>
              </a:rPr>
              <a:t></a:t>
            </a:r>
            <a:r>
              <a:rPr sz="1500" spc="90" dirty="0">
                <a:latin typeface="Times New Roman"/>
                <a:cs typeface="Times New Roman"/>
              </a:rPr>
              <a:t>	</a:t>
            </a:r>
            <a:r>
              <a:rPr sz="2250" i="1" u="sng" spc="179" baseline="370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2250" i="1" spc="-60" baseline="3703" dirty="0">
                <a:latin typeface="Times New Roman"/>
                <a:cs typeface="Times New Roman"/>
              </a:rPr>
              <a:t> </a:t>
            </a:r>
            <a:r>
              <a:rPr sz="1500" spc="90" dirty="0">
                <a:latin typeface="Symbol"/>
                <a:cs typeface="Symbol"/>
              </a:rPr>
              <a:t>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039562" y="4177519"/>
            <a:ext cx="85725" cy="17312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050" i="1" spc="65" dirty="0">
                <a:latin typeface="Times New Roman"/>
                <a:cs typeface="Times New Roman"/>
              </a:rPr>
              <a:t>s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580396" y="4085833"/>
            <a:ext cx="1146175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3500">
              <a:spcBef>
                <a:spcPts val="90"/>
              </a:spcBef>
            </a:pPr>
            <a:r>
              <a:rPr sz="2250" spc="82" baseline="-11111" dirty="0">
                <a:latin typeface="Symbol"/>
                <a:cs typeface="Symbol"/>
              </a:rPr>
              <a:t></a:t>
            </a:r>
            <a:r>
              <a:rPr sz="2250" i="1" spc="307" baseline="3703" dirty="0">
                <a:latin typeface="Times New Roman"/>
                <a:cs typeface="Times New Roman"/>
              </a:rPr>
              <a:t>C</a:t>
            </a:r>
            <a:r>
              <a:rPr sz="1575" i="1" spc="112" baseline="-13227" dirty="0">
                <a:latin typeface="Times New Roman"/>
                <a:cs typeface="Times New Roman"/>
              </a:rPr>
              <a:t>c</a:t>
            </a:r>
            <a:r>
              <a:rPr sz="1575" i="1" spc="-37" baseline="-13227" dirty="0">
                <a:latin typeface="Times New Roman"/>
                <a:cs typeface="Times New Roman"/>
              </a:rPr>
              <a:t> </a:t>
            </a:r>
            <a:r>
              <a:rPr sz="1500" spc="90" dirty="0">
                <a:latin typeface="Symbol"/>
                <a:cs typeface="Symbol"/>
              </a:rPr>
              <a:t></a:t>
            </a:r>
            <a:r>
              <a:rPr sz="1500" spc="-195" dirty="0">
                <a:latin typeface="Times New Roman"/>
                <a:cs typeface="Times New Roman"/>
              </a:rPr>
              <a:t> </a:t>
            </a:r>
            <a:r>
              <a:rPr sz="2250" i="1" spc="179" baseline="3703" dirty="0">
                <a:latin typeface="Times New Roman"/>
                <a:cs typeface="Times New Roman"/>
              </a:rPr>
              <a:t>d</a:t>
            </a:r>
            <a:r>
              <a:rPr sz="2250" i="1" spc="195" baseline="3703" dirty="0">
                <a:latin typeface="Times New Roman"/>
                <a:cs typeface="Times New Roman"/>
              </a:rPr>
              <a:t> </a:t>
            </a:r>
            <a:r>
              <a:rPr sz="2250" spc="195" baseline="3703" dirty="0">
                <a:latin typeface="Symbol"/>
                <a:cs typeface="Symbol"/>
              </a:rPr>
              <a:t></a:t>
            </a:r>
            <a:r>
              <a:rPr sz="2250" spc="247" baseline="3703" dirty="0">
                <a:latin typeface="Times New Roman"/>
                <a:cs typeface="Times New Roman"/>
              </a:rPr>
              <a:t> </a:t>
            </a:r>
            <a:r>
              <a:rPr sz="2250" spc="179" baseline="-38888" dirty="0">
                <a:latin typeface="Times New Roman"/>
                <a:cs typeface="Times New Roman"/>
              </a:rPr>
              <a:t>2</a:t>
            </a:r>
            <a:r>
              <a:rPr sz="2250" spc="-97" baseline="-38888" dirty="0">
                <a:latin typeface="Times New Roman"/>
                <a:cs typeface="Times New Roman"/>
              </a:rPr>
              <a:t> </a:t>
            </a:r>
            <a:r>
              <a:rPr sz="1500" spc="9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312431" y="4738772"/>
            <a:ext cx="4245610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200" spc="80" dirty="0">
                <a:latin typeface="Times New Roman"/>
                <a:cs typeface="Times New Roman"/>
              </a:rPr>
              <a:t>=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65" dirty="0">
                <a:latin typeface="Times New Roman"/>
                <a:cs typeface="Times New Roman"/>
              </a:rPr>
              <a:t>0,90[1.405.104,4(610</a:t>
            </a:r>
            <a:r>
              <a:rPr sz="1200" spc="70" dirty="0">
                <a:latin typeface="Times New Roman"/>
                <a:cs typeface="Times New Roman"/>
              </a:rPr>
              <a:t> –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65" dirty="0">
                <a:latin typeface="Times New Roman"/>
                <a:cs typeface="Times New Roman"/>
              </a:rPr>
              <a:t>134,94/2)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+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65" dirty="0">
                <a:latin typeface="Times New Roman"/>
                <a:cs typeface="Times New Roman"/>
              </a:rPr>
              <a:t>524.537,36(610</a:t>
            </a:r>
            <a:r>
              <a:rPr sz="1200" spc="70" dirty="0">
                <a:latin typeface="Times New Roman"/>
                <a:cs typeface="Times New Roman"/>
              </a:rPr>
              <a:t> –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65" dirty="0">
                <a:latin typeface="Times New Roman"/>
                <a:cs typeface="Times New Roman"/>
              </a:rPr>
              <a:t>60)]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312431" y="5149732"/>
            <a:ext cx="121920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200" spc="80" dirty="0">
                <a:latin typeface="Times New Roman"/>
                <a:cs typeface="Times New Roman"/>
              </a:rPr>
              <a:t>=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465037" y="5023599"/>
            <a:ext cx="2696845" cy="32385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38430" rIns="0" bIns="0" rtlCol="0">
            <a:spAutoFit/>
          </a:bodyPr>
          <a:lstStyle/>
          <a:p>
            <a:pPr>
              <a:spcBef>
                <a:spcPts val="1090"/>
              </a:spcBef>
            </a:pPr>
            <a:r>
              <a:rPr sz="1200" spc="65" dirty="0">
                <a:latin typeface="Times New Roman"/>
                <a:cs typeface="Times New Roman"/>
              </a:rPr>
              <a:t>1.051.186.216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N∙mm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=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65" dirty="0">
                <a:latin typeface="Times New Roman"/>
                <a:cs typeface="Times New Roman"/>
              </a:rPr>
              <a:t>1.051,19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90" dirty="0">
                <a:latin typeface="Times New Roman"/>
                <a:cs typeface="Times New Roman"/>
              </a:rPr>
              <a:t>kN∙m</a:t>
            </a:r>
            <a:endParaRPr sz="12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085792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639011"/>
            <a:ext cx="70084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b="1" spc="-5" dirty="0">
                <a:latin typeface="Calibri"/>
                <a:cs typeface="Calibri"/>
              </a:rPr>
              <a:t>Analisis</a:t>
            </a:r>
            <a:r>
              <a:rPr sz="2800" b="1" spc="2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dan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Desain</a:t>
            </a:r>
            <a:r>
              <a:rPr sz="2800" b="1" spc="1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Balok</a:t>
            </a:r>
            <a:r>
              <a:rPr sz="2800" b="1" spc="3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Rangkap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94211" y="2260474"/>
            <a:ext cx="6448789" cy="22955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83381" y="4753025"/>
            <a:ext cx="3809627" cy="15266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65619" y="5123688"/>
            <a:ext cx="6857272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9683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639011"/>
            <a:ext cx="70084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b="1" spc="-5" dirty="0">
                <a:latin typeface="Calibri"/>
                <a:cs typeface="Calibri"/>
              </a:rPr>
              <a:t>Analisis</a:t>
            </a:r>
            <a:r>
              <a:rPr sz="2800" b="1" spc="2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dan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Desain</a:t>
            </a:r>
            <a:r>
              <a:rPr sz="2800" b="1" spc="1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Balok</a:t>
            </a:r>
            <a:r>
              <a:rPr sz="2800" b="1" spc="3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Rangkap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7315" y="2209786"/>
            <a:ext cx="7448187" cy="417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173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8357</TotalTime>
  <Words>2313</Words>
  <Application>Microsoft Office PowerPoint</Application>
  <PresentationFormat>Widescreen</PresentationFormat>
  <Paragraphs>561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Calibri</vt:lpstr>
      <vt:lpstr>Calibri Light</vt:lpstr>
      <vt:lpstr>Cambria Math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Analisis dan Desain Balok Bertulangan Rangkap</vt:lpstr>
      <vt:lpstr>Analisis dan Desain Balok Bertulangan Rangkap</vt:lpstr>
      <vt:lpstr>PowerPoint Presentation</vt:lpstr>
      <vt:lpstr>PowerPoint Presentation</vt:lpstr>
      <vt:lpstr>Analisis dan Desain Balok Bertulangan Rangkap</vt:lpstr>
      <vt:lpstr>Analisis dan Desain Balok Bertulangan Rangkap</vt:lpstr>
      <vt:lpstr>PowerPoint Presentation</vt:lpstr>
      <vt:lpstr>PowerPoint Presentation</vt:lpstr>
      <vt:lpstr>PowerPoint Presentation</vt:lpstr>
      <vt:lpstr>Analisis dan Desain Balok Bertulangan Rangkap</vt:lpstr>
      <vt:lpstr>PowerPoint Presentation</vt:lpstr>
      <vt:lpstr>Analisis dan Desain Balok Bertulangan Rangkap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Mr.Luqman</dc:creator>
  <cp:lastModifiedBy>Mr.Luqman</cp:lastModifiedBy>
  <cp:revision>4</cp:revision>
  <dcterms:created xsi:type="dcterms:W3CDTF">2021-03-23T02:18:22Z</dcterms:created>
  <dcterms:modified xsi:type="dcterms:W3CDTF">2021-04-11T23:19:49Z</dcterms:modified>
</cp:coreProperties>
</file>