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5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19/10/2021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395011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51C34DF2-2F56-43A5-918E-578AFC28CD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9" t="29749" r="45870" b="17279"/>
          <a:stretch/>
        </p:blipFill>
        <p:spPr>
          <a:xfrm>
            <a:off x="940904" y="1311964"/>
            <a:ext cx="9144000" cy="4359966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27506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4,00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0,45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0,2x0,45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2400=  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 dirty="0">
                          <a:effectLst/>
                        </a:rPr>
                        <a:t>0,216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ton/m'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Pu1=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P1 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Pu2=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ambar 16">
            <a:extLst>
              <a:ext uri="{FF2B5EF4-FFF2-40B4-BE49-F238E27FC236}">
                <a16:creationId xmlns:a16="http://schemas.microsoft.com/office/drawing/2014/main" id="{9D1512D5-5C7D-43FE-ACD6-C440BC32D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85290" y="2773310"/>
            <a:ext cx="5181600" cy="2970174"/>
          </a:xfrm>
          <a:prstGeom prst="rect">
            <a:avLst/>
          </a:prstGeom>
        </p:spPr>
      </p:pic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821844"/>
              </p:ext>
            </p:extLst>
          </p:nvPr>
        </p:nvGraphicFramePr>
        <p:xfrm>
          <a:off x="437322" y="1975192"/>
          <a:ext cx="6028699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a.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B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>
                          <a:effectLst/>
                        </a:rPr>
                        <a:t>RA . 4 -(Wu . 4 . 2) - (Pu1 . 2) - (Pu2 . 1) = 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RA 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11,52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A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-RB . 4 +(Wu . 4 . 2) + (Pu1. 2) + (Pu2 . 3) = 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RB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13,92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Kontrol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RA + RB       =             (Wu* L) + Pu1 + Pu2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25,44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        25,44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pic>
        <p:nvPicPr>
          <p:cNvPr id="5" name="Gambar 4">
            <a:extLst>
              <a:ext uri="{FF2B5EF4-FFF2-40B4-BE49-F238E27FC236}">
                <a16:creationId xmlns:a16="http://schemas.microsoft.com/office/drawing/2014/main" id="{7133E66C-93A8-4A6C-8EAC-6D71A285F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466021" y="441545"/>
            <a:ext cx="4916554" cy="1984513"/>
          </a:xfrm>
          <a:prstGeom prst="rect">
            <a:avLst/>
          </a:prstGeom>
        </p:spPr>
      </p:pic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FE6FF19B-56A7-4E91-A58F-30610ED0158C}"/>
              </a:ext>
            </a:extLst>
          </p:cNvPr>
          <p:cNvSpPr/>
          <p:nvPr/>
        </p:nvSpPr>
        <p:spPr>
          <a:xfrm>
            <a:off x="7434471" y="820888"/>
            <a:ext cx="530087" cy="371808"/>
          </a:xfrm>
          <a:custGeom>
            <a:avLst/>
            <a:gdLst>
              <a:gd name="connsiteX0" fmla="*/ 0 w 530087"/>
              <a:gd name="connsiteY0" fmla="*/ 371808 h 371808"/>
              <a:gd name="connsiteX1" fmla="*/ 66261 w 530087"/>
              <a:gd name="connsiteY1" fmla="*/ 318799 h 371808"/>
              <a:gd name="connsiteX2" fmla="*/ 92766 w 530087"/>
              <a:gd name="connsiteY2" fmla="*/ 292295 h 371808"/>
              <a:gd name="connsiteX3" fmla="*/ 106018 w 530087"/>
              <a:gd name="connsiteY3" fmla="*/ 252538 h 371808"/>
              <a:gd name="connsiteX4" fmla="*/ 132522 w 530087"/>
              <a:gd name="connsiteY4" fmla="*/ 212782 h 371808"/>
              <a:gd name="connsiteX5" fmla="*/ 172279 w 530087"/>
              <a:gd name="connsiteY5" fmla="*/ 146521 h 371808"/>
              <a:gd name="connsiteX6" fmla="*/ 251792 w 530087"/>
              <a:gd name="connsiteY6" fmla="*/ 40504 h 371808"/>
              <a:gd name="connsiteX7" fmla="*/ 265044 w 530087"/>
              <a:gd name="connsiteY7" fmla="*/ 747 h 371808"/>
              <a:gd name="connsiteX8" fmla="*/ 371061 w 530087"/>
              <a:gd name="connsiteY8" fmla="*/ 27251 h 371808"/>
              <a:gd name="connsiteX9" fmla="*/ 463827 w 530087"/>
              <a:gd name="connsiteY9" fmla="*/ 13999 h 371808"/>
              <a:gd name="connsiteX10" fmla="*/ 530087 w 530087"/>
              <a:gd name="connsiteY10" fmla="*/ 747 h 37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0087" h="371808">
                <a:moveTo>
                  <a:pt x="0" y="371808"/>
                </a:moveTo>
                <a:cubicBezTo>
                  <a:pt x="22087" y="354138"/>
                  <a:pt x="44785" y="337207"/>
                  <a:pt x="66261" y="318799"/>
                </a:cubicBezTo>
                <a:cubicBezTo>
                  <a:pt x="75747" y="310668"/>
                  <a:pt x="86338" y="303009"/>
                  <a:pt x="92766" y="292295"/>
                </a:cubicBezTo>
                <a:cubicBezTo>
                  <a:pt x="99953" y="280317"/>
                  <a:pt x="99771" y="265032"/>
                  <a:pt x="106018" y="252538"/>
                </a:cubicBezTo>
                <a:cubicBezTo>
                  <a:pt x="113141" y="238292"/>
                  <a:pt x="123687" y="226034"/>
                  <a:pt x="132522" y="212782"/>
                </a:cubicBezTo>
                <a:cubicBezTo>
                  <a:pt x="157861" y="136763"/>
                  <a:pt x="128619" y="204734"/>
                  <a:pt x="172279" y="146521"/>
                </a:cubicBezTo>
                <a:cubicBezTo>
                  <a:pt x="262188" y="26643"/>
                  <a:pt x="191007" y="101287"/>
                  <a:pt x="251792" y="40504"/>
                </a:cubicBezTo>
                <a:cubicBezTo>
                  <a:pt x="256209" y="27252"/>
                  <a:pt x="251792" y="5165"/>
                  <a:pt x="265044" y="747"/>
                </a:cubicBezTo>
                <a:cubicBezTo>
                  <a:pt x="281036" y="-4584"/>
                  <a:pt x="349606" y="20099"/>
                  <a:pt x="371061" y="27251"/>
                </a:cubicBezTo>
                <a:cubicBezTo>
                  <a:pt x="401983" y="22834"/>
                  <a:pt x="433095" y="19587"/>
                  <a:pt x="463827" y="13999"/>
                </a:cubicBezTo>
                <a:cubicBezTo>
                  <a:pt x="542607" y="-324"/>
                  <a:pt x="493411" y="747"/>
                  <a:pt x="530087" y="74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E2268B07-0A3A-4E98-A365-54F0F6BDCBF2}"/>
              </a:ext>
            </a:extLst>
          </p:cNvPr>
          <p:cNvSpPr txBox="1"/>
          <p:nvPr/>
        </p:nvSpPr>
        <p:spPr>
          <a:xfrm>
            <a:off x="7922724" y="627974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Wu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5E4DC0CB-88B9-435E-8D04-8B018491DBB1}"/>
              </a:ext>
            </a:extLst>
          </p:cNvPr>
          <p:cNvSpPr txBox="1"/>
          <p:nvPr/>
        </p:nvSpPr>
        <p:spPr>
          <a:xfrm>
            <a:off x="9028937" y="409385"/>
            <a:ext cx="6242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Pu1</a:t>
            </a:r>
            <a:endParaRPr lang="en-ID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6AC98CE9-E55F-4039-A83B-C7C96DE6F7C2}"/>
              </a:ext>
            </a:extLst>
          </p:cNvPr>
          <p:cNvSpPr txBox="1"/>
          <p:nvPr/>
        </p:nvSpPr>
        <p:spPr>
          <a:xfrm>
            <a:off x="9830691" y="396133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Pu2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AA45661-6A44-4613-92E2-D434EE23DC89}"/>
              </a:ext>
            </a:extLst>
          </p:cNvPr>
          <p:cNvSpPr txBox="1"/>
          <p:nvPr/>
        </p:nvSpPr>
        <p:spPr>
          <a:xfrm>
            <a:off x="8710885" y="3113559"/>
            <a:ext cx="18751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11,52-(Wux2,00)</a:t>
            </a:r>
            <a:endParaRPr lang="en-ID" dirty="0"/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5716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sp>
        <p:nvSpPr>
          <p:cNvPr id="20" name="Kotak Teks 19">
            <a:extLst>
              <a:ext uri="{FF2B5EF4-FFF2-40B4-BE49-F238E27FC236}">
                <a16:creationId xmlns:a16="http://schemas.microsoft.com/office/drawing/2014/main" id="{E5CC0EA4-F386-4158-A353-610DAA294EEF}"/>
              </a:ext>
            </a:extLst>
          </p:cNvPr>
          <p:cNvSpPr txBox="1"/>
          <p:nvPr/>
        </p:nvSpPr>
        <p:spPr>
          <a:xfrm>
            <a:off x="4558742" y="4779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15410"/>
              </p:ext>
            </p:extLst>
          </p:nvPr>
        </p:nvGraphicFramePr>
        <p:xfrm>
          <a:off x="304230" y="505211"/>
          <a:ext cx="6639908" cy="3634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terjadi di   Pu1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RA . 2 -  0,5*Wu*2^2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14,52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14.518,40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kg.m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145.184,00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atau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  <p:pic>
        <p:nvPicPr>
          <p:cNvPr id="3" name="Gambar 2">
            <a:extLst>
              <a:ext uri="{FF2B5EF4-FFF2-40B4-BE49-F238E27FC236}">
                <a16:creationId xmlns:a16="http://schemas.microsoft.com/office/drawing/2014/main" id="{397A59E2-386C-4824-A035-75F670C8C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06296" y="2654485"/>
            <a:ext cx="5381474" cy="297017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641FBBE9-A62F-4C42-A35C-73EC5833D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506295" y="430489"/>
            <a:ext cx="4876279" cy="198451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8378456" y="1297172"/>
            <a:ext cx="0" cy="42530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9836" y="1592625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Q=wu.2</a:t>
            </a:r>
            <a:endParaRPr lang="id-ID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616916" y="825492"/>
            <a:ext cx="7421217" cy="5261099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91898657-C95A-4F97-B6D0-E99ECDD4B8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9" t="55473" r="79239" b="18373"/>
          <a:stretch/>
        </p:blipFill>
        <p:spPr>
          <a:xfrm>
            <a:off x="7752522" y="825492"/>
            <a:ext cx="3617844" cy="2152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9712" y="5018567"/>
            <a:ext cx="385086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Bila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dirty="0" smtClean="0">
                <a:solidFill>
                  <a:srgbClr val="FF0000"/>
                </a:solidFill>
              </a:rPr>
              <a:t> &lt;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  <a:r>
              <a:rPr lang="id-ID" dirty="0" smtClean="0">
                <a:solidFill>
                  <a:srgbClr val="FF0000"/>
                </a:solidFill>
              </a:rPr>
              <a:t> maka dipakai nilai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</a:p>
          <a:p>
            <a:r>
              <a:rPr lang="id-ID" sz="1400" dirty="0">
                <a:solidFill>
                  <a:srgbClr val="FF0000"/>
                </a:solidFill>
              </a:rPr>
              <a:t>Bila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400" dirty="0">
                <a:solidFill>
                  <a:srgbClr val="FF0000"/>
                </a:solidFill>
              </a:rPr>
              <a:t> </a:t>
            </a:r>
            <a:r>
              <a:rPr lang="id-ID" sz="1400" dirty="0" smtClean="0">
                <a:solidFill>
                  <a:srgbClr val="FF0000"/>
                </a:solidFill>
              </a:rPr>
              <a:t>&gt;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100" dirty="0" smtClean="0">
                <a:solidFill>
                  <a:srgbClr val="FF0000"/>
                </a:solidFill>
              </a:rPr>
              <a:t>max</a:t>
            </a:r>
            <a:r>
              <a:rPr lang="id-ID" sz="1400" dirty="0" smtClean="0">
                <a:solidFill>
                  <a:srgbClr val="FF0000"/>
                </a:solidFill>
              </a:rPr>
              <a:t> </a:t>
            </a:r>
            <a:r>
              <a:rPr lang="id-ID" sz="1400" dirty="0">
                <a:solidFill>
                  <a:srgbClr val="FF0000"/>
                </a:solidFill>
              </a:rPr>
              <a:t>maka </a:t>
            </a:r>
            <a:r>
              <a:rPr lang="id-ID" sz="1400" dirty="0" smtClean="0">
                <a:solidFill>
                  <a:srgbClr val="FF0000"/>
                </a:solidFill>
              </a:rPr>
              <a:t>dimensi balok harus diperbesar</a:t>
            </a:r>
            <a:endParaRPr lang="id-ID" sz="1100" dirty="0">
              <a:solidFill>
                <a:srgbClr val="FF0000"/>
              </a:solidFill>
            </a:endParaRPr>
          </a:p>
          <a:p>
            <a:endParaRPr lang="id-ID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64465" y="1020725"/>
            <a:ext cx="885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= 1,4/250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50617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35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0,0342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344660"/>
              </p:ext>
            </p:extLst>
          </p:nvPr>
        </p:nvGraphicFramePr>
        <p:xfrm>
          <a:off x="6087979" y="3249201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162661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6C9A54F7-5B70-47E4-97EF-FA5846055C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3" t="38671" r="46975" b="29924"/>
          <a:stretch/>
        </p:blipFill>
        <p:spPr>
          <a:xfrm>
            <a:off x="927657" y="581820"/>
            <a:ext cx="6851375" cy="2542380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CBF11CE9-154F-4AD3-837C-397E27905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8" t="42895" r="28696" b="27912"/>
          <a:stretch/>
        </p:blipFill>
        <p:spPr>
          <a:xfrm>
            <a:off x="636110" y="3694682"/>
            <a:ext cx="10098157" cy="254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455695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579267" y="4437637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216444" y="4443659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b</a:t>
            </a:r>
            <a:r>
              <a:rPr lang="id-ID" sz="1400" dirty="0" smtClean="0"/>
              <a:t>=200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h=450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400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0979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79267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86570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03802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60153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17449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35739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33775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+ 3. 25))/(3-1) </a:t>
            </a:r>
          </a:p>
          <a:p>
            <a:r>
              <a:rPr lang="id-ID" dirty="0" smtClean="0"/>
              <a:t>S = (200 – (50 +16 +75)) /2</a:t>
            </a:r>
          </a:p>
          <a:p>
            <a:r>
              <a:rPr lang="id-ID" dirty="0" smtClean="0"/>
              <a:t>S = (200- 141)/2</a:t>
            </a:r>
          </a:p>
          <a:p>
            <a:r>
              <a:rPr lang="id-ID" dirty="0" smtClean="0"/>
              <a:t>S = 29,5 mm   &gt;  syarat 25 mm (oke)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4152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+ 4. 25))/(4-1) </a:t>
            </a:r>
          </a:p>
          <a:p>
            <a:r>
              <a:rPr lang="id-ID" dirty="0" smtClean="0"/>
              <a:t>S = (200 – (50 +16 +100)) /3</a:t>
            </a:r>
          </a:p>
          <a:p>
            <a:r>
              <a:rPr lang="id-ID" dirty="0" smtClean="0"/>
              <a:t>S = (200- 166)/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11,33 mm   &lt;  syarat 25 mm (tidak oke)</a:t>
            </a:r>
            <a:endParaRPr lang="id-ID" dirty="0"/>
          </a:p>
        </p:txBody>
      </p:sp>
      <p:sp>
        <p:nvSpPr>
          <p:cNvPr id="42" name="Oval 41"/>
          <p:cNvSpPr/>
          <p:nvPr/>
        </p:nvSpPr>
        <p:spPr>
          <a:xfrm>
            <a:off x="1916750" y="3928906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Oval 42"/>
          <p:cNvSpPr/>
          <p:nvPr/>
        </p:nvSpPr>
        <p:spPr>
          <a:xfrm>
            <a:off x="3171721" y="3919014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2" idx="3"/>
          </p:cNvCxnSpPr>
          <p:nvPr/>
        </p:nvCxnSpPr>
        <p:spPr>
          <a:xfrm flipH="1">
            <a:off x="352525" y="4209951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95054" y="4441118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25628" y="4133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970" y="164999"/>
            <a:ext cx="323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r>
              <a:rPr lang="id-ID" dirty="0" smtClean="0"/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0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35). 200 mm . 400 mm  =</a:t>
            </a:r>
            <a:r>
              <a:rPr lang="id-ID" dirty="0"/>
              <a:t>78881,06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/>
              <a:t>78881,06 </a:t>
            </a:r>
            <a:r>
              <a:rPr lang="id-ID" dirty="0" smtClean="0"/>
              <a:t>= </a:t>
            </a:r>
            <a:r>
              <a:rPr lang="id-ID" dirty="0"/>
              <a:t>47328,64 </a:t>
            </a:r>
            <a:r>
              <a:rPr lang="id-ID" dirty="0" smtClean="0"/>
              <a:t>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dirty="0" smtClean="0"/>
              <a:t>13,92.10^4 N  &gt; </a:t>
            </a:r>
            <a:r>
              <a:rPr lang="id-ID" dirty="0"/>
              <a:t>47328,64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id-ID" dirty="0"/>
              <a:t>13,92.10^4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id-ID" dirty="0" smtClean="0"/>
              <a:t>78881,06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id-ID" dirty="0"/>
              <a:t>153118,9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id-ID" altLang="en-US" dirty="0" smtClean="0">
                <a:latin typeface="Calibri" panose="020F0502020204030204" pitchFamily="34" charset="0"/>
              </a:rPr>
              <a:t>12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113,04 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" y="694636"/>
            <a:ext cx="29738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en-ID" dirty="0"/>
              <a:t>Av =</a:t>
            </a:r>
            <a:r>
              <a:rPr lang="id-ID" dirty="0"/>
              <a:t> Vu = </a:t>
            </a:r>
            <a:r>
              <a:rPr lang="en-ID" dirty="0"/>
              <a:t>13</a:t>
            </a:r>
            <a:r>
              <a:rPr lang="id-ID" dirty="0"/>
              <a:t>,92 ton</a:t>
            </a:r>
          </a:p>
          <a:p>
            <a:r>
              <a:rPr lang="id-ID" dirty="0"/>
              <a:t>              = 13,92.10^4 </a:t>
            </a:r>
            <a:r>
              <a:rPr lang="id-ID" dirty="0" smtClean="0"/>
              <a:t>N</a:t>
            </a:r>
          </a:p>
          <a:p>
            <a:r>
              <a:rPr lang="id-ID" dirty="0"/>
              <a:t> </a:t>
            </a:r>
            <a:r>
              <a:rPr lang="id-ID" dirty="0" smtClean="0"/>
              <a:t>            = 139200 N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35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61970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21364"/>
              </p:ext>
            </p:extLst>
          </p:nvPr>
        </p:nvGraphicFramePr>
        <p:xfrm>
          <a:off x="6226175" y="4855713"/>
          <a:ext cx="44402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3" imgW="3073320" imgH="457200" progId="Equation.3">
                  <p:embed/>
                </p:oleObj>
              </mc:Choice>
              <mc:Fallback>
                <p:oleObj name="Equation" r:id="rId3" imgW="3073320" imgH="457200" progId="Equation.3">
                  <p:embed/>
                  <p:pic>
                    <p:nvPicPr>
                      <p:cNvPr id="17412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6175" y="4855713"/>
                        <a:ext cx="444023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3543" y="5604775"/>
            <a:ext cx="3991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12 – 70 mm    untuk daerah tumpuan</a:t>
            </a: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12 –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100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mm    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9619" y="493775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6101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799</Words>
  <Application>Microsoft Office PowerPoint</Application>
  <PresentationFormat>Widescreen</PresentationFormat>
  <Paragraphs>213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37</cp:revision>
  <dcterms:created xsi:type="dcterms:W3CDTF">2020-04-02T14:28:39Z</dcterms:created>
  <dcterms:modified xsi:type="dcterms:W3CDTF">2021-10-19T14:10:00Z</dcterms:modified>
</cp:coreProperties>
</file>