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40"/>
  </p:notesMasterIdLst>
  <p:sldIdLst>
    <p:sldId id="257" r:id="rId2"/>
    <p:sldId id="319" r:id="rId3"/>
    <p:sldId id="258" r:id="rId4"/>
    <p:sldId id="259" r:id="rId5"/>
    <p:sldId id="260" r:id="rId6"/>
    <p:sldId id="261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4" r:id="rId16"/>
    <p:sldId id="315" r:id="rId17"/>
    <p:sldId id="316" r:id="rId18"/>
    <p:sldId id="281" r:id="rId19"/>
    <p:sldId id="283" r:id="rId20"/>
    <p:sldId id="284" r:id="rId21"/>
    <p:sldId id="285" r:id="rId22"/>
    <p:sldId id="287" r:id="rId23"/>
    <p:sldId id="288" r:id="rId24"/>
    <p:sldId id="289" r:id="rId25"/>
    <p:sldId id="290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6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EDC45-2EAE-4CE4-B4B4-CD9F98DED6C3}" type="datetimeFigureOut">
              <a:rPr lang="id-ID" smtClean="0"/>
              <a:pPr/>
              <a:t>14/01/2015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9F7C-99E5-4088-83FF-25A2A71336D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4632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7</a:t>
            </a:fld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8</a:t>
            </a:fld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9</a:t>
            </a:fld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10</a:t>
            </a:fld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11</a:t>
            </a:fld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12</a:t>
            </a:fld>
            <a:endParaRPr lang="id-ID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13</a:t>
            </a:fld>
            <a:endParaRPr lang="id-ID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14</a:t>
            </a:fld>
            <a:endParaRPr lang="id-ID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15</a:t>
            </a:fld>
            <a:endParaRPr lang="id-ID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16</a:t>
            </a:fld>
            <a:endParaRPr lang="id-ID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17</a:t>
            </a:fld>
            <a:endParaRPr lang="id-ID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18</a:t>
            </a:fld>
            <a:endParaRPr lang="id-ID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19</a:t>
            </a:fld>
            <a:endParaRPr lang="id-ID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20</a:t>
            </a:fld>
            <a:endParaRPr lang="id-ID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21</a:t>
            </a:fld>
            <a:endParaRPr lang="id-ID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22</a:t>
            </a:fld>
            <a:endParaRPr lang="id-ID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23</a:t>
            </a:fld>
            <a:endParaRPr lang="id-ID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24</a:t>
            </a:fld>
            <a:endParaRPr lang="id-ID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25</a:t>
            </a:fld>
            <a:endParaRPr lang="id-ID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26</a:t>
            </a:fld>
            <a:endParaRPr lang="id-ID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27</a:t>
            </a:fld>
            <a:endParaRPr lang="id-ID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28</a:t>
            </a:fld>
            <a:endParaRPr lang="id-ID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29</a:t>
            </a:fld>
            <a:endParaRPr lang="id-ID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30</a:t>
            </a:fld>
            <a:endParaRPr lang="id-ID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31</a:t>
            </a:fld>
            <a:endParaRPr lang="id-ID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32</a:t>
            </a:fld>
            <a:endParaRPr lang="id-ID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33</a:t>
            </a:fld>
            <a:endParaRPr lang="id-ID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34</a:t>
            </a:fld>
            <a:endParaRPr lang="id-ID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35</a:t>
            </a:fld>
            <a:endParaRPr lang="id-ID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36</a:t>
            </a:fld>
            <a:endParaRPr lang="id-ID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37</a:t>
            </a:fld>
            <a:endParaRPr lang="id-ID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38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FB4299E4-8F34-417D-B5F5-EE084FFD67A5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FD0266B-C4A0-4810-B55A-4E8A1B6C6E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59D5E4-8843-42B9-A99F-C3AC4D560AC4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EA60E-4907-4E0B-9418-DC1BB50966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552E5A-83DC-4968-B7D9-04C07D87772B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847A90-5359-49ED-ADF7-A48E508416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3AB29D-ABF5-468A-B75D-6727C40F152D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B01D0-3D86-4BE3-B2EA-7F73A08469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C313B4-F854-4B92-A872-AD731D0254A4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E681E-2D87-45B9-8011-17489B01EE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DECECC-7176-45AC-BD68-EB5A4EC3E042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79BEF-8B59-4AB3-ADEC-7711541A12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CA65EE-B75A-4358-8F5A-7D4D8857806E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FC3AC-0607-4A88-952E-707B577FD4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EA642A-0B52-4F56-A0CC-AFA1AB394D8D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FC65B-B496-43C6-89AA-C24F011DAB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FEAA0-D3C4-42E5-8E7F-BEAB1E0342EE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1F53FA-5153-4CE6-BA18-C9A3EE3E87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FFEF20-059C-4594-9417-B32A14BB756F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EC38-4939-40A4-8E67-7F13D456E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4623CB-59CE-4434-AB9B-D8300A407F36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12A88-4B0E-4992-986F-26786731F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3C29714D-9A34-4919-9CE2-07066A4B7933}" type="datetimeFigureOut">
              <a:rPr lang="en-US" smtClean="0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B55CE13C-2577-4A00-A96D-212A321459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17.wmf"/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9.jpeg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3.wmf"/><Relationship Id="rId4" Type="http://schemas.openxmlformats.org/officeDocument/2006/relationships/image" Target="../media/image18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5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PENDAHULUAN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 smtClean="0"/>
              <a:t>Komputer</a:t>
            </a:r>
            <a:r>
              <a:rPr lang="en-US" smtClean="0"/>
              <a:t> digital modern </a:t>
            </a:r>
            <a:r>
              <a:rPr lang="en-US" err="1" smtClean="0"/>
              <a:t>dirancang</a:t>
            </a:r>
            <a:r>
              <a:rPr lang="en-US" smtClean="0"/>
              <a:t>, </a:t>
            </a:r>
            <a:r>
              <a:rPr lang="en-US" err="1" smtClean="0"/>
              <a:t>dipelihara</a:t>
            </a:r>
            <a:r>
              <a:rPr lang="en-US" smtClean="0"/>
              <a:t>,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operasinya</a:t>
            </a:r>
            <a:r>
              <a:rPr lang="en-US" smtClean="0"/>
              <a:t> </a:t>
            </a:r>
            <a:r>
              <a:rPr lang="en-US" err="1" smtClean="0"/>
              <a:t>dianalisis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memakai</a:t>
            </a:r>
            <a:r>
              <a:rPr lang="en-US" smtClean="0"/>
              <a:t> </a:t>
            </a:r>
            <a:r>
              <a:rPr lang="en-US" err="1" smtClean="0"/>
              <a:t>teknik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simbologi</a:t>
            </a:r>
            <a:r>
              <a:rPr lang="en-US" smtClean="0"/>
              <a:t>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 err="1" smtClean="0"/>
              <a:t>bidang</a:t>
            </a:r>
            <a:r>
              <a:rPr lang="en-US" smtClean="0"/>
              <a:t> </a:t>
            </a:r>
            <a:r>
              <a:rPr lang="en-US" err="1" smtClean="0"/>
              <a:t>matematika</a:t>
            </a:r>
            <a:r>
              <a:rPr lang="en-US" smtClean="0"/>
              <a:t> yang </a:t>
            </a:r>
            <a:r>
              <a:rPr lang="en-US" err="1" smtClean="0"/>
              <a:t>dinamakan</a:t>
            </a:r>
            <a:r>
              <a:rPr lang="en-US" smtClean="0"/>
              <a:t> </a:t>
            </a:r>
            <a:r>
              <a:rPr lang="en-US" err="1" smtClean="0"/>
              <a:t>aljabar</a:t>
            </a:r>
            <a:r>
              <a:rPr lang="en-US" smtClean="0"/>
              <a:t> modern </a:t>
            </a:r>
            <a:r>
              <a:rPr lang="en-US" err="1" smtClean="0"/>
              <a:t>atau</a:t>
            </a:r>
            <a:r>
              <a:rPr lang="en-US" smtClean="0"/>
              <a:t> </a:t>
            </a:r>
            <a:r>
              <a:rPr lang="en-US" err="1" smtClean="0"/>
              <a:t>aljabar</a:t>
            </a:r>
            <a:r>
              <a:rPr lang="en-US" smtClean="0"/>
              <a:t> Boolean</a:t>
            </a:r>
          </a:p>
          <a:p>
            <a:r>
              <a:rPr lang="en-US" err="1" smtClean="0"/>
              <a:t>pengetahuan</a:t>
            </a:r>
            <a:r>
              <a:rPr lang="en-US" smtClean="0"/>
              <a:t> </a:t>
            </a:r>
            <a:r>
              <a:rPr lang="en-US" err="1" smtClean="0"/>
              <a:t>mengenai</a:t>
            </a:r>
            <a:r>
              <a:rPr lang="en-US" smtClean="0"/>
              <a:t> </a:t>
            </a:r>
            <a:r>
              <a:rPr lang="en-US" err="1" smtClean="0"/>
              <a:t>aljabar</a:t>
            </a:r>
            <a:r>
              <a:rPr lang="en-US" smtClean="0"/>
              <a:t> </a:t>
            </a:r>
            <a:r>
              <a:rPr lang="en-US" err="1" smtClean="0"/>
              <a:t>boolean</a:t>
            </a:r>
            <a:r>
              <a:rPr lang="en-US" smtClean="0"/>
              <a:t> </a:t>
            </a:r>
            <a:r>
              <a:rPr lang="en-US" err="1" smtClean="0"/>
              <a:t>ini</a:t>
            </a:r>
            <a:r>
              <a:rPr lang="en-US" smtClean="0"/>
              <a:t> </a:t>
            </a:r>
            <a:r>
              <a:rPr lang="en-US" err="1" smtClean="0"/>
              <a:t>merupakan</a:t>
            </a:r>
            <a:r>
              <a:rPr lang="en-US" smtClean="0"/>
              <a:t> </a:t>
            </a:r>
            <a:r>
              <a:rPr lang="en-US" err="1" smtClean="0"/>
              <a:t>suatu</a:t>
            </a:r>
            <a:r>
              <a:rPr lang="en-US" smtClean="0"/>
              <a:t> </a:t>
            </a:r>
            <a:r>
              <a:rPr lang="en-US" err="1" smtClean="0"/>
              <a:t>keharusan</a:t>
            </a:r>
            <a:r>
              <a:rPr lang="en-US" smtClean="0"/>
              <a:t> </a:t>
            </a:r>
            <a:r>
              <a:rPr lang="en-US" err="1" smtClean="0"/>
              <a:t>dalam</a:t>
            </a:r>
            <a:r>
              <a:rPr lang="en-US" smtClean="0"/>
              <a:t> </a:t>
            </a:r>
            <a:r>
              <a:rPr lang="en-US" err="1" smtClean="0"/>
              <a:t>bidang</a:t>
            </a:r>
            <a:r>
              <a:rPr lang="en-US" smtClean="0"/>
              <a:t> </a:t>
            </a:r>
            <a:r>
              <a:rPr lang="en-US" err="1" smtClean="0"/>
              <a:t>komputer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LOGI</a:t>
            </a:r>
            <a:r>
              <a:rPr lang="id-ID" b="1" dirty="0" smtClean="0"/>
              <a:t>KA BINER</a:t>
            </a:r>
            <a:endParaRPr lang="en-US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712584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00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KONSEP POKOK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Variabel – variabel yang dipakai dalam persamaan aljabar boolean memiliki karakteristik</a:t>
            </a:r>
          </a:p>
          <a:p>
            <a:r>
              <a:rPr lang="en-US" smtClean="0"/>
              <a:t>Variabel tersebut hanya dapat mengambil satu harga dari dua harga yang mungkin diambil. Kedua harga ini dapat dipresentasikan dengan simbol “ 0 ” dan “ 1 ”.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PENAMBAHAN LOGIS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0 + 0 = 0</a:t>
            </a:r>
          </a:p>
          <a:p>
            <a:r>
              <a:rPr lang="en-US" smtClean="0"/>
              <a:t>0 + 1 = 1</a:t>
            </a:r>
          </a:p>
          <a:p>
            <a:r>
              <a:rPr lang="en-US" smtClean="0"/>
              <a:t>1 + 0 = 1</a:t>
            </a:r>
          </a:p>
          <a:p>
            <a:r>
              <a:rPr lang="en-US" smtClean="0"/>
              <a:t>1 + 1 = 1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PERKALIAN LOGIS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0 . 0 = 0</a:t>
            </a:r>
          </a:p>
          <a:p>
            <a:r>
              <a:rPr lang="en-US" smtClean="0"/>
              <a:t>0 . 1 = 0</a:t>
            </a:r>
          </a:p>
          <a:p>
            <a:r>
              <a:rPr lang="en-US" smtClean="0"/>
              <a:t>1 . 0 = 0</a:t>
            </a:r>
          </a:p>
          <a:p>
            <a:r>
              <a:rPr lang="en-US" smtClean="0"/>
              <a:t>1 . 1 = 1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en-US" b="1" err="1" smtClean="0"/>
              <a:t>Komplementasi</a:t>
            </a:r>
            <a:r>
              <a:rPr lang="en-US" b="1" smtClean="0"/>
              <a:t> </a:t>
            </a:r>
            <a:r>
              <a:rPr lang="en-US" b="1" err="1" smtClean="0"/>
              <a:t>atau</a:t>
            </a:r>
            <a:r>
              <a:rPr lang="en-US" b="1" smtClean="0"/>
              <a:t> </a:t>
            </a:r>
            <a:r>
              <a:rPr lang="en-US" b="1" err="1" smtClean="0"/>
              <a:t>Negasi</a:t>
            </a:r>
            <a:r>
              <a:rPr lang="en-US" b="1" smtClean="0"/>
              <a:t/>
            </a:r>
            <a:br>
              <a:rPr lang="en-US" b="1" smtClean="0"/>
            </a:br>
            <a:endParaRPr lang="en-US" b="1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</a:t>
            </a:r>
            <a:r>
              <a:rPr lang="id-ID" dirty="0" smtClean="0"/>
              <a:t>’</a:t>
            </a:r>
            <a:r>
              <a:rPr lang="en-US" dirty="0" smtClean="0"/>
              <a:t> = 1</a:t>
            </a:r>
          </a:p>
          <a:p>
            <a:r>
              <a:rPr lang="en-US" dirty="0" smtClean="0"/>
              <a:t>1</a:t>
            </a:r>
            <a:r>
              <a:rPr lang="id-ID" dirty="0" smtClean="0"/>
              <a:t>’</a:t>
            </a:r>
            <a:r>
              <a:rPr lang="en-US" dirty="0" smtClean="0"/>
              <a:t> = 0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HUKUM DASAR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id-ID" dirty="0" smtClean="0"/>
              <a:t>a.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Komutatif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+ B = B +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. B = B . A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b.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Asosiatif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(A + B) + C = A + (B + C)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(A . B) . C = A . (B . C)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pt-BR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c.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Distributif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A . (B + C) = A . B + A . C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A + (B . C) = (A + B) . ( A + C )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HUKUM DASAR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43493" y="1981200"/>
            <a:ext cx="6728908" cy="3851429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d.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Identitas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+ A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. A = A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e.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Negasi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A + A’ </a:t>
            </a:r>
            <a:r>
              <a:rPr lang="en-US" dirty="0" smtClean="0"/>
              <a:t>= </a:t>
            </a:r>
            <a:r>
              <a:rPr lang="id-ID" dirty="0" smtClean="0"/>
              <a:t>1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A</a:t>
            </a:r>
            <a:r>
              <a:rPr lang="en-US" dirty="0" smtClean="0"/>
              <a:t> </a:t>
            </a:r>
            <a:r>
              <a:rPr lang="id-ID" dirty="0" smtClean="0"/>
              <a:t>. A’ </a:t>
            </a:r>
            <a:r>
              <a:rPr lang="en-US" dirty="0" smtClean="0"/>
              <a:t>=</a:t>
            </a:r>
            <a:r>
              <a:rPr lang="id-ID" dirty="0" smtClean="0"/>
              <a:t> 0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f.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Redundan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+ A . B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. (A + B)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HUKUM DASAR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43492" y="1981200"/>
            <a:ext cx="6805108" cy="3851429"/>
          </a:xfrm>
        </p:spPr>
        <p:txBody>
          <a:bodyPr>
            <a:normAutofit fontScale="92500" lnSpcReduction="1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g.</a:t>
            </a:r>
            <a:r>
              <a:rPr lang="id-ID" dirty="0" smtClean="0"/>
              <a:t>	 </a:t>
            </a:r>
            <a:r>
              <a:rPr lang="en-US" dirty="0" err="1" smtClean="0"/>
              <a:t>Indentitas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0 + A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1 . A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1 + A = 1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0 . A = 0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A + A . B = A + B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pt-BR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err="1" smtClean="0"/>
              <a:t>i</a:t>
            </a:r>
            <a:r>
              <a:rPr lang="en-US" dirty="0" smtClean="0"/>
              <a:t>.</a:t>
            </a:r>
            <a:r>
              <a:rPr lang="id-ID" dirty="0" smtClean="0"/>
              <a:t>	 </a:t>
            </a:r>
            <a:r>
              <a:rPr lang="en-US" dirty="0" err="1" smtClean="0"/>
              <a:t>Teorema</a:t>
            </a:r>
            <a:r>
              <a:rPr lang="en-US" dirty="0" smtClean="0"/>
              <a:t> De Morgan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(A + B) = A . B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(A . B) = A + B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3"/>
          <a:srcRect l="11489" t="24799" r="9977" b="11685"/>
          <a:stretch>
            <a:fillRect/>
          </a:stretch>
        </p:blipFill>
        <p:spPr bwMode="auto">
          <a:xfrm>
            <a:off x="381000" y="1219200"/>
            <a:ext cx="8382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SUMMARY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1676400"/>
            <a:ext cx="8305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Sederhanakan pernyataan berikut dan buat tabel kebenarannya:  (X + Y) (X + Z)</a:t>
            </a:r>
          </a:p>
          <a:p>
            <a:endParaRPr lang="id-ID" sz="12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Penyelesaian:</a:t>
            </a:r>
          </a:p>
          <a:p>
            <a:r>
              <a:rPr lang="id-ID" sz="2400" dirty="0" smtClean="0">
                <a:latin typeface="+mj-lt"/>
              </a:rPr>
              <a:t>(X + Y) (X + Z)	  = X . X + X . Z + X . Y + Y . Z</a:t>
            </a:r>
          </a:p>
          <a:p>
            <a:r>
              <a:rPr lang="id-ID" sz="2400" dirty="0" smtClean="0">
                <a:latin typeface="+mj-lt"/>
              </a:rPr>
              <a:t>			  = X + X . Z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 + Z)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(1)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 + Y)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(1) + </a:t>
            </a:r>
            <a:r>
              <a:rPr lang="id-ID" sz="2400" dirty="0" smtClean="0"/>
              <a:t>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+ Y . Z</a:t>
            </a:r>
            <a:endParaRPr lang="id-ID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1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143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Tabel Kebenaran: </a:t>
            </a:r>
            <a:r>
              <a:rPr lang="id-ID" sz="2400" dirty="0" smtClean="0"/>
              <a:t>(X + Y) (X + Z)  = X + Y . Z</a:t>
            </a:r>
            <a:r>
              <a:rPr lang="id-ID" sz="2400" dirty="0" smtClean="0">
                <a:latin typeface="+mj-lt"/>
              </a:rPr>
              <a:t> 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873653"/>
              </p:ext>
            </p:extLst>
          </p:nvPr>
        </p:nvGraphicFramePr>
        <p:xfrm>
          <a:off x="609600" y="1828800"/>
          <a:ext cx="7956000" cy="396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/>
                <a:gridCol w="540000"/>
                <a:gridCol w="540000"/>
                <a:gridCol w="1008000"/>
                <a:gridCol w="1008000"/>
                <a:gridCol w="1980000"/>
                <a:gridCol w="900000"/>
                <a:gridCol w="1440000"/>
              </a:tblGrid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(X</a:t>
                      </a:r>
                      <a:r>
                        <a:rPr lang="id-ID" sz="2000" baseline="0" dirty="0" smtClean="0">
                          <a:solidFill>
                            <a:schemeClr val="tx1"/>
                          </a:solidFill>
                        </a:rPr>
                        <a:t> + Y)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(X + Z)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(X + Y) (X + Z)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Y . Z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X + Y . Z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1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295400"/>
            <a:ext cx="807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latin typeface="+mj-lt"/>
              </a:rPr>
              <a:t>Buktikan bahwa: </a:t>
            </a:r>
            <a:r>
              <a:rPr lang="pl-PL" sz="2800" dirty="0" smtClean="0">
                <a:latin typeface="+mj-lt"/>
              </a:rPr>
              <a:t>XY + YZ + YZ = </a:t>
            </a:r>
            <a:r>
              <a:rPr lang="id-ID" sz="2800" dirty="0" smtClean="0">
                <a:latin typeface="+mj-lt"/>
              </a:rPr>
              <a:t>Y(</a:t>
            </a:r>
            <a:r>
              <a:rPr lang="pl-PL" sz="2800" dirty="0" smtClean="0">
                <a:latin typeface="+mj-lt"/>
              </a:rPr>
              <a:t>X + Z</a:t>
            </a:r>
            <a:r>
              <a:rPr lang="id-ID" sz="2800" dirty="0" smtClean="0">
                <a:latin typeface="+mj-lt"/>
              </a:rPr>
              <a:t>)</a:t>
            </a:r>
          </a:p>
          <a:p>
            <a:r>
              <a:rPr lang="id-ID" sz="2800" dirty="0" smtClean="0">
                <a:latin typeface="+mj-lt"/>
              </a:rPr>
              <a:t>Lengkapi dengan tabel kebenarannya!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id-ID" sz="2800" dirty="0" smtClean="0">
                <a:latin typeface="+mj-lt"/>
              </a:rPr>
              <a:t>Penyelesaian</a:t>
            </a:r>
          </a:p>
          <a:p>
            <a:r>
              <a:rPr lang="pl-PL" sz="2800" dirty="0" smtClean="0">
                <a:latin typeface="+mj-lt"/>
              </a:rPr>
              <a:t>XY + YZ + YZ</a:t>
            </a:r>
            <a:r>
              <a:rPr lang="id-ID" sz="2800" dirty="0" smtClean="0">
                <a:latin typeface="+mj-lt"/>
              </a:rPr>
              <a:t> </a:t>
            </a:r>
            <a:r>
              <a:rPr lang="pl-PL" sz="2800" dirty="0" smtClean="0">
                <a:latin typeface="+mj-lt"/>
              </a:rPr>
              <a:t>=</a:t>
            </a:r>
            <a:r>
              <a:rPr lang="id-ID" sz="2800" dirty="0" smtClean="0">
                <a:latin typeface="+mj-lt"/>
              </a:rPr>
              <a:t> XY + Z(Y + Y)</a:t>
            </a:r>
          </a:p>
          <a:p>
            <a:r>
              <a:rPr lang="id-ID" sz="2800" dirty="0" smtClean="0">
                <a:latin typeface="+mj-lt"/>
              </a:rPr>
              <a:t>		   = XY + Z(Y)</a:t>
            </a:r>
          </a:p>
          <a:p>
            <a:r>
              <a:rPr lang="id-ID" sz="2800" dirty="0" smtClean="0">
                <a:latin typeface="+mj-lt"/>
              </a:rPr>
              <a:t>		   = XY + ZY</a:t>
            </a:r>
          </a:p>
          <a:p>
            <a:r>
              <a:rPr lang="id-ID" sz="2800" dirty="0" smtClean="0">
                <a:latin typeface="+mj-lt"/>
              </a:rPr>
              <a:t>		   = Y(X + Z)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pl-PL" sz="2800" dirty="0" smtClean="0">
                <a:latin typeface="+mj-lt"/>
                <a:sym typeface="Symbol"/>
              </a:rPr>
              <a:t></a:t>
            </a:r>
            <a:r>
              <a:rPr lang="id-ID" sz="2800" dirty="0" smtClean="0">
                <a:latin typeface="+mj-lt"/>
                <a:sym typeface="Symbol"/>
              </a:rPr>
              <a:t> </a:t>
            </a:r>
            <a:r>
              <a:rPr lang="pl-PL" sz="2800" dirty="0" smtClean="0">
                <a:latin typeface="+mj-lt"/>
              </a:rPr>
              <a:t>XY + YZ + YZ</a:t>
            </a:r>
            <a:r>
              <a:rPr lang="id-ID" sz="2800" dirty="0" smtClean="0">
                <a:latin typeface="+mj-lt"/>
              </a:rPr>
              <a:t> = Y(X + Z) ..... (Terbukti)</a:t>
            </a:r>
            <a:endParaRPr lang="id-ID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2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2192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Tabel Kebenaran: </a:t>
            </a:r>
            <a:r>
              <a:rPr lang="pl-PL" sz="2400" dirty="0" smtClean="0">
                <a:latin typeface="Tw Cen MT" pitchFamily="34" charset="0"/>
              </a:rPr>
              <a:t>XY + YZ + YZ</a:t>
            </a:r>
            <a:r>
              <a:rPr lang="id-ID" sz="2400" dirty="0" smtClean="0">
                <a:latin typeface="Tw Cen MT" pitchFamily="34" charset="0"/>
              </a:rPr>
              <a:t> = Y(X + Z)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053271"/>
              </p:ext>
            </p:extLst>
          </p:nvPr>
        </p:nvGraphicFramePr>
        <p:xfrm>
          <a:off x="609600" y="1828800"/>
          <a:ext cx="79560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/>
                <a:gridCol w="612000"/>
                <a:gridCol w="612000"/>
                <a:gridCol w="720000"/>
                <a:gridCol w="720000"/>
                <a:gridCol w="1080000"/>
                <a:gridCol w="1620000"/>
                <a:gridCol w="900000"/>
                <a:gridCol w="10800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XY + 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XY + YZ + 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 + 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Y(X + Z)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562600"/>
            <a:ext cx="5698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smtClean="0">
                <a:latin typeface="+mj-lt"/>
                <a:sym typeface="Symbol"/>
              </a:rPr>
              <a:t></a:t>
            </a:r>
            <a:r>
              <a:rPr lang="id-ID" sz="2400" dirty="0" smtClean="0">
                <a:latin typeface="+mj-lt"/>
                <a:sym typeface="Symbol"/>
              </a:rPr>
              <a:t> </a:t>
            </a:r>
            <a:r>
              <a:rPr lang="pl-PL" sz="2400" dirty="0" smtClean="0">
                <a:latin typeface="+mj-lt"/>
              </a:rPr>
              <a:t>XY + YZ + YZ</a:t>
            </a:r>
            <a:r>
              <a:rPr lang="id-ID" sz="2400" dirty="0" smtClean="0">
                <a:latin typeface="+mj-lt"/>
              </a:rPr>
              <a:t> = Y(X + Z) ..... (Terbukti)</a:t>
            </a:r>
            <a:endParaRPr lang="id-ID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2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676400"/>
            <a:ext cx="807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latin typeface="+mj-lt"/>
              </a:rPr>
              <a:t>Sederhanakan pernyatan berikut </a:t>
            </a:r>
          </a:p>
          <a:p>
            <a:r>
              <a:rPr lang="id-ID" sz="2800" dirty="0" smtClean="0">
                <a:latin typeface="+mj-lt"/>
              </a:rPr>
              <a:t>X'YZ + X'YZ' + XZ</a:t>
            </a:r>
          </a:p>
          <a:p>
            <a:r>
              <a:rPr lang="id-ID" sz="2800" dirty="0" smtClean="0">
                <a:latin typeface="+mj-lt"/>
              </a:rPr>
              <a:t>Sertakan tabel kebenarannya: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id-ID" sz="2800" dirty="0" smtClean="0">
                <a:latin typeface="+mj-lt"/>
              </a:rPr>
              <a:t>Penyelesaian</a:t>
            </a:r>
          </a:p>
          <a:p>
            <a:r>
              <a:rPr lang="id-ID" sz="2800" dirty="0" smtClean="0">
                <a:latin typeface="+mj-lt"/>
              </a:rPr>
              <a:t>X'YZ + X'YZ' + XZ	= X'Y(Z + Z') + XZ</a:t>
            </a:r>
          </a:p>
          <a:p>
            <a:r>
              <a:rPr lang="id-ID" sz="2800" dirty="0" smtClean="0">
                <a:latin typeface="+mj-lt"/>
              </a:rPr>
              <a:t>			= X'Y(1) + XZ</a:t>
            </a:r>
          </a:p>
          <a:p>
            <a:r>
              <a:rPr lang="id-ID" sz="2800" dirty="0" smtClean="0">
                <a:latin typeface="+mj-lt"/>
              </a:rPr>
              <a:t>			= X'Y + XZ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pl-PL" sz="2800" dirty="0" smtClean="0">
                <a:latin typeface="+mj-lt"/>
                <a:sym typeface="Symbol"/>
              </a:rPr>
              <a:t></a:t>
            </a:r>
            <a:r>
              <a:rPr lang="id-ID" sz="2800" dirty="0" smtClean="0">
                <a:latin typeface="+mj-lt"/>
                <a:sym typeface="Symbol"/>
              </a:rPr>
              <a:t> </a:t>
            </a:r>
            <a:r>
              <a:rPr lang="id-ID" sz="2800" dirty="0" smtClean="0">
                <a:latin typeface="+mj-lt"/>
              </a:rPr>
              <a:t>X'YZ + X'YZ' + XZ = X'Y + XZ</a:t>
            </a:r>
            <a:endParaRPr lang="id-ID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3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066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Tabel Kebenaran: </a:t>
            </a:r>
            <a:r>
              <a:rPr lang="id-ID" sz="2400" dirty="0" smtClean="0">
                <a:latin typeface="Tw Cen MT" pitchFamily="34" charset="0"/>
              </a:rPr>
              <a:t>X'YZ + X'YZ' + XZ = X'Y + XZ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762885"/>
              </p:ext>
            </p:extLst>
          </p:nvPr>
        </p:nvGraphicFramePr>
        <p:xfrm>
          <a:off x="533400" y="1676400"/>
          <a:ext cx="8028000" cy="3959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00"/>
                <a:gridCol w="432000"/>
                <a:gridCol w="432000"/>
                <a:gridCol w="432000"/>
                <a:gridCol w="432000"/>
                <a:gridCol w="576000"/>
                <a:gridCol w="576000"/>
                <a:gridCol w="720000"/>
                <a:gridCol w="720000"/>
                <a:gridCol w="2016000"/>
                <a:gridCol w="1260000"/>
              </a:tblGrid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Z’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X’YZ’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X’YZ + X’YZ’ + XZ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 + XZ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715000"/>
            <a:ext cx="4248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smtClean="0">
                <a:latin typeface="Tw Cen MT" pitchFamily="34" charset="0"/>
                <a:sym typeface="Symbol"/>
              </a:rPr>
              <a:t></a:t>
            </a:r>
            <a:r>
              <a:rPr lang="id-ID" sz="2400" dirty="0" smtClean="0">
                <a:latin typeface="Tw Cen MT" pitchFamily="34" charset="0"/>
                <a:sym typeface="Symbol"/>
              </a:rPr>
              <a:t> </a:t>
            </a:r>
            <a:r>
              <a:rPr lang="id-ID" sz="2400" dirty="0" smtClean="0">
                <a:latin typeface="Tw Cen MT" pitchFamily="34" charset="0"/>
              </a:rPr>
              <a:t>X'YZ + X'YZ' + XZ = X'Y + XZ</a:t>
            </a:r>
            <a:endParaRPr lang="id-ID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3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990600"/>
            <a:ext cx="815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Buktikan identitas persamaan Boolean berikut ini dengan menggunakan manipulasi aljabar dan tabel kebenaran:</a:t>
            </a:r>
          </a:p>
          <a:p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XY + XY’ = X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X + X’Y = X + Y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(X + Y)(X + Y’) = X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X’Y’ + X’Y + XY = X’Y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A’B + B’C’ + AB + B’C =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LATIHAN SOAL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447800"/>
            <a:ext cx="7024744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PENGANTAR GERBANG LOGIKA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r>
              <a:rPr lang="en-US" dirty="0" err="1" smtClean="0"/>
              <a:t>Arsitektur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 </a:t>
            </a:r>
            <a:r>
              <a:rPr lang="en-US" dirty="0" err="1" smtClean="0"/>
              <a:t>tersusun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1 (true) </a:t>
            </a:r>
            <a:r>
              <a:rPr lang="en-US" dirty="0" err="1" smtClean="0"/>
              <a:t>dan</a:t>
            </a:r>
            <a:r>
              <a:rPr lang="en-US" dirty="0" smtClean="0"/>
              <a:t> 0 (false) yang </a:t>
            </a:r>
            <a:r>
              <a:rPr lang="en-US" dirty="0" err="1" smtClean="0"/>
              <a:t>dikombinasikan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gerbang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id-ID" dirty="0" smtClean="0"/>
              <a:t>NOT, </a:t>
            </a:r>
            <a:r>
              <a:rPr lang="en-US" dirty="0" smtClean="0"/>
              <a:t>AND, OR, </a:t>
            </a:r>
            <a:r>
              <a:rPr lang="id-ID" dirty="0" smtClean="0"/>
              <a:t>NAND, </a:t>
            </a:r>
            <a:r>
              <a:rPr lang="en-US" dirty="0" smtClean="0"/>
              <a:t>NOR, XOR</a:t>
            </a:r>
            <a:r>
              <a:rPr lang="id-ID" dirty="0" smtClean="0"/>
              <a:t> dan XNOR.</a:t>
            </a:r>
          </a:p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endParaRPr lang="en-US" dirty="0" smtClean="0"/>
          </a:p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r>
              <a:rPr lang="en-US" dirty="0" smtClean="0"/>
              <a:t>Program </a:t>
            </a:r>
            <a:r>
              <a:rPr lang="en-US" dirty="0" err="1" smtClean="0"/>
              <a:t>komputer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penalaran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solusi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program </a:t>
            </a:r>
            <a:r>
              <a:rPr lang="en-US" dirty="0" err="1" smtClean="0"/>
              <a:t>yaitu</a:t>
            </a:r>
            <a:r>
              <a:rPr lang="en-US" dirty="0" smtClean="0"/>
              <a:t> if-then, if – then –else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</a:t>
            </a:r>
          </a:p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1. GERBANG NOT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Gerbang NOT sering disebut juga dengan istilah inverter atau pembalik. Logika dari gerbang ini adalah membalik apa yang di-input ke dalamnya. Biasanya input-nya hanya terdiri dari satu kaki saja. </a:t>
            </a:r>
          </a:p>
          <a:p>
            <a:endParaRPr lang="id-ID" sz="2800" dirty="0">
              <a:latin typeface="+mj-lt"/>
            </a:endParaRPr>
          </a:p>
          <a:p>
            <a:endParaRPr lang="id-ID" sz="2800" dirty="0" smtClean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Ketika input yang masuk adalah 1, maka hasil output-nya adalah 0. Jika input yang masuk adalah 0, maka hasil output-nya adalah 1.</a:t>
            </a:r>
            <a:endParaRPr lang="id-ID" sz="2400" dirty="0">
              <a:latin typeface="+mj-lt"/>
            </a:endParaRPr>
          </a:p>
        </p:txBody>
      </p:sp>
      <p:pic>
        <p:nvPicPr>
          <p:cNvPr id="5" name="Picture 4" descr="http://2.bp.blogspot.com/_9J6WIVgcafc/TSrwSSAWO4I/AAAAAAAAAJk/7w-3QjR4p7E/s1600/gerbang+logika+NOT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8346" y="3352800"/>
            <a:ext cx="3657600" cy="111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1. GERBANG NOT</a:t>
            </a:r>
            <a:br>
              <a:rPr lang="id-ID" b="1" smtClean="0"/>
            </a:br>
            <a:endParaRPr lang="en-US" b="1"/>
          </a:p>
        </p:txBody>
      </p:sp>
      <p:sp>
        <p:nvSpPr>
          <p:cNvPr id="43010" name="AutoShape 2" descr="http://t1.gstatic.com/images?q=tbn:ANd9GcQVcr1-MFvJoMFE221-i5vDYwGSeC7jFw6qIc6X2o-kSs1y6Jytt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2" name="Picture 11" descr="http://2.bp.blogspot.com/_9J6WIVgcafc/TSrwSSAWO4I/AAAAAAAAAJk/7w-3QjR4p7E/s1600/gerbang+logika+NOT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150041"/>
            <a:ext cx="3657600" cy="111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28156"/>
              </p:ext>
            </p:extLst>
          </p:nvPr>
        </p:nvGraphicFramePr>
        <p:xfrm>
          <a:off x="5029200" y="1981641"/>
          <a:ext cx="2819400" cy="233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409700"/>
              </a:tblGrid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sz="32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2. GERBANG AND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762000" y="205740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+mj-lt"/>
              </a:rPr>
              <a:t>Gerbang AND memiliki karakteristik logika di mana </a:t>
            </a:r>
            <a:r>
              <a:rPr lang="id-ID" sz="2000" dirty="0">
                <a:solidFill>
                  <a:srgbClr val="00B050"/>
                </a:solidFill>
                <a:latin typeface="+mj-lt"/>
              </a:rPr>
              <a:t>Jika SEMUA INPUT BERNILAI 1, maka hasil </a:t>
            </a:r>
            <a:r>
              <a:rPr lang="id-ID" sz="2000" dirty="0" smtClean="0">
                <a:solidFill>
                  <a:srgbClr val="00B050"/>
                </a:solidFill>
                <a:latin typeface="+mj-lt"/>
              </a:rPr>
              <a:t>OUTPUT-NYA AKAN </a:t>
            </a:r>
            <a:r>
              <a:rPr lang="id-ID" sz="2000" dirty="0">
                <a:solidFill>
                  <a:srgbClr val="00B050"/>
                </a:solidFill>
                <a:latin typeface="+mj-lt"/>
              </a:rPr>
              <a:t>BERNILAI 1 </a:t>
            </a:r>
            <a:r>
              <a:rPr lang="id-ID" sz="2000" dirty="0" smtClean="0">
                <a:solidFill>
                  <a:srgbClr val="00B050"/>
                </a:solidFill>
                <a:latin typeface="+mj-lt"/>
              </a:rPr>
              <a:t>PULA. </a:t>
            </a:r>
            <a:r>
              <a:rPr lang="id-ID" sz="2000" dirty="0" smtClean="0">
                <a:latin typeface="+mj-lt"/>
              </a:rPr>
              <a:t>Jika SALAH SATU inputnya bernilai NOL maka outputnya juga bernilai NOL.</a:t>
            </a:r>
          </a:p>
          <a:p>
            <a:endParaRPr lang="id-ID" sz="2800" dirty="0" smtClean="0">
              <a:latin typeface="+mj-lt"/>
            </a:endParaRPr>
          </a:p>
          <a:p>
            <a:endParaRPr lang="id-ID" sz="2800" dirty="0" smtClean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endParaRPr lang="id-ID" sz="2000" dirty="0" smtClean="0">
              <a:latin typeface="+mj-lt"/>
            </a:endParaRPr>
          </a:p>
          <a:p>
            <a:r>
              <a:rPr lang="id-ID" sz="2000" dirty="0" smtClean="0">
                <a:latin typeface="+mj-lt"/>
              </a:rPr>
              <a:t>Input dari gerbang AND selalu lebih dari 1, misalnya 2, 3, 4, dan seterusnya tetapi OUTPUT-nya tetap 1. Contoh gerbang logika untuk 2 buah input dan 3 buah input adalah sebagai berikut.</a:t>
            </a:r>
            <a:endParaRPr lang="id-ID" sz="2000" dirty="0">
              <a:latin typeface="+mj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733800"/>
            <a:ext cx="16764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971800" y="3638550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dirty="0" smtClean="0">
                <a:latin typeface="+mj-lt"/>
              </a:rPr>
              <a:t>A</a:t>
            </a:r>
            <a:endParaRPr lang="id-ID" sz="3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2750" y="4113252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dirty="0">
                <a:latin typeface="+mj-lt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5400" y="3867150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Y</a:t>
            </a:r>
            <a:endParaRPr lang="id-ID" sz="30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2. GERBANG AND</a:t>
            </a:r>
            <a:br>
              <a:rPr lang="id-ID" b="1" dirty="0" smtClean="0"/>
            </a:br>
            <a:endParaRPr lang="en-US" b="1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429000"/>
            <a:ext cx="16764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85800" y="3276600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A</a:t>
            </a:r>
            <a:endParaRPr lang="id-ID" sz="300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946" y="3751302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>
                <a:latin typeface="+mj-lt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0" y="3505200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Y</a:t>
            </a:r>
            <a:endParaRPr lang="id-ID" sz="3000">
              <a:latin typeface="+mj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976899"/>
              </p:ext>
            </p:extLst>
          </p:nvPr>
        </p:nvGraphicFramePr>
        <p:xfrm>
          <a:off x="3733800" y="22352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Y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2. GERBANG AND</a:t>
            </a:r>
            <a:br>
              <a:rPr lang="id-ID" b="1" smtClean="0"/>
            </a:br>
            <a:endParaRPr lang="en-US" b="1"/>
          </a:p>
        </p:txBody>
      </p:sp>
      <p:sp>
        <p:nvSpPr>
          <p:cNvPr id="8" name="TextBox 7"/>
          <p:cNvSpPr txBox="1"/>
          <p:nvPr/>
        </p:nvSpPr>
        <p:spPr>
          <a:xfrm>
            <a:off x="685800" y="3302000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A</a:t>
            </a:r>
            <a:endParaRPr lang="id-ID" sz="300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750" y="3713202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>
                <a:latin typeface="+mj-lt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00350" y="3713202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Y</a:t>
            </a:r>
            <a:endParaRPr lang="id-ID" sz="3000">
              <a:latin typeface="+mj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24267"/>
              </p:ext>
            </p:extLst>
          </p:nvPr>
        </p:nvGraphicFramePr>
        <p:xfrm>
          <a:off x="3581400" y="1795919"/>
          <a:ext cx="4572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143000"/>
                <a:gridCol w="1143000"/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A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B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C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Y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429000"/>
            <a:ext cx="16764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64374" y="4132302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C</a:t>
            </a:r>
            <a:endParaRPr lang="id-ID" sz="30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3. GERBANG 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+mj-lt"/>
              </a:rPr>
              <a:t>Gerbang </a:t>
            </a:r>
            <a:r>
              <a:rPr lang="id-ID" sz="2400" dirty="0" smtClean="0">
                <a:latin typeface="+mj-lt"/>
              </a:rPr>
              <a:t>OR memiliki </a:t>
            </a:r>
            <a:r>
              <a:rPr lang="id-ID" sz="2400" dirty="0">
                <a:latin typeface="+mj-lt"/>
              </a:rPr>
              <a:t>karakteristik logika di mana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</a:t>
            </a:r>
            <a:r>
              <a:rPr lang="id-ID" sz="2400" dirty="0">
                <a:solidFill>
                  <a:srgbClr val="00B050"/>
                </a:solidFill>
                <a:latin typeface="+mj-lt"/>
              </a:rPr>
              <a:t>SEMUA INPUT BERNILAI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0, </a:t>
            </a:r>
            <a:r>
              <a:rPr lang="id-ID" sz="2400" dirty="0">
                <a:solidFill>
                  <a:srgbClr val="00B050"/>
                </a:solidFill>
                <a:latin typeface="+mj-lt"/>
              </a:rPr>
              <a:t>maka hasil OUTPUT AKAN BERNILAI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0 </a:t>
            </a:r>
            <a:r>
              <a:rPr lang="id-ID" sz="2400" dirty="0">
                <a:solidFill>
                  <a:srgbClr val="00B050"/>
                </a:solidFill>
                <a:latin typeface="+mj-lt"/>
              </a:rPr>
              <a:t>pula. </a:t>
            </a:r>
            <a:r>
              <a:rPr lang="id-ID" sz="2400" dirty="0" smtClean="0">
                <a:latin typeface="+mj-lt"/>
              </a:rPr>
              <a:t>Jika salah satu INPUTNYA bernilai 1 maka outputnya juga bernilai 1.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  <a:p>
            <a:endParaRPr lang="id-ID" sz="2800" dirty="0" smtClean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r>
              <a:rPr lang="id-ID" sz="2400" dirty="0">
                <a:latin typeface="+mj-lt"/>
              </a:rPr>
              <a:t>Input dari gerbang </a:t>
            </a:r>
            <a:r>
              <a:rPr lang="id-ID" sz="2400" dirty="0" smtClean="0">
                <a:latin typeface="+mj-lt"/>
              </a:rPr>
              <a:t>OR selalu lebih </a:t>
            </a:r>
            <a:r>
              <a:rPr lang="id-ID" sz="2400" dirty="0">
                <a:latin typeface="+mj-lt"/>
              </a:rPr>
              <a:t>dari 1, misalnya 2, 3, 4, dan seterusnya tetapi OUTPUT-nya tetap 1. Contoh gerbang logika </a:t>
            </a:r>
            <a:r>
              <a:rPr lang="id-ID" sz="2400" dirty="0" smtClean="0">
                <a:latin typeface="+mj-lt"/>
              </a:rPr>
              <a:t>OR untuk </a:t>
            </a:r>
            <a:r>
              <a:rPr lang="id-ID" sz="2400" dirty="0">
                <a:latin typeface="+mj-lt"/>
              </a:rPr>
              <a:t>2 buah input dan 3 buah input adalah sebagai berikut.</a:t>
            </a:r>
          </a:p>
        </p:txBody>
      </p:sp>
      <p:pic>
        <p:nvPicPr>
          <p:cNvPr id="6146" name="Picture 2" descr="http://4.bp.blogspot.com/-3CfKjo3QG4A/TWOu2JPBnNI/AAAAAAAAACE/XxcIjOj_Rig/s1600/o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352800"/>
            <a:ext cx="2362200" cy="1041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3. GERBANG OR</a:t>
            </a:r>
            <a:br>
              <a:rPr lang="id-ID" b="1" dirty="0" smtClean="0"/>
            </a:br>
            <a:endParaRPr lang="en-US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26967"/>
              </p:ext>
            </p:extLst>
          </p:nvPr>
        </p:nvGraphicFramePr>
        <p:xfrm>
          <a:off x="3962400" y="22860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Y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 descr="http://4.bp.blogspot.com/-3CfKjo3QG4A/TWOu2JPBnNI/AAAAAAAAACE/XxcIjOj_Rig/s1600/o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762374"/>
            <a:ext cx="3219450" cy="1419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4. GERBANG NAND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+mj-lt"/>
              </a:rPr>
              <a:t>Gerbang </a:t>
            </a:r>
            <a:r>
              <a:rPr lang="id-ID" sz="2400" dirty="0" smtClean="0">
                <a:latin typeface="+mj-lt"/>
              </a:rPr>
              <a:t>NAND adalah singkatan dan NOTAND, sehingga gerbang NAND adalah kebalikan dari AND. 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SEMUA INPUTNYA BERNILAI 1, maka hasil OUTPUT-NYA BERNILAI 0. </a:t>
            </a:r>
            <a:r>
              <a:rPr lang="id-ID" sz="2400" dirty="0" smtClean="0">
                <a:latin typeface="+mj-lt"/>
              </a:rPr>
              <a:t>Jika SALAH SATU atau KEDUA-DUANYA bernilai 0 maka outputnya bernilai 1.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58370" name="Picture 2" descr="http://2.bp.blogspot.com/_9J6WIVgcafc/TRGS4zDE9KI/AAAAAAAAAJM/5auuUKUwCz4/s1600/NA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2250" y="2514600"/>
            <a:ext cx="31128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4. GERBANG NAND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14476"/>
              </p:ext>
            </p:extLst>
          </p:nvPr>
        </p:nvGraphicFramePr>
        <p:xfrm>
          <a:off x="3962400" y="19050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3" name="Picture 2" descr="http://2.bp.blogspot.com/_9J6WIVgcafc/TRGS4zDE9KI/AAAAAAAAAJM/5auuUKUwCz4/s1600/NA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950" y="2895600"/>
            <a:ext cx="31128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5. GERBANG NOR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+mj-lt"/>
              </a:rPr>
              <a:t>Gerbang </a:t>
            </a:r>
            <a:r>
              <a:rPr lang="id-ID" sz="2400" dirty="0" smtClean="0">
                <a:latin typeface="+mj-lt"/>
              </a:rPr>
              <a:t>NOR adalah singkatan dan NOT OR, sehingga gerbang NOR adalah kebalikan dari OR. 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SEMUA INPUTNYA BERNILAI 0, maka hasil OUTPUT-NYA BERNILAI 1. </a:t>
            </a:r>
            <a:r>
              <a:rPr lang="id-ID" sz="2400" dirty="0" smtClean="0">
                <a:latin typeface="+mj-lt"/>
              </a:rPr>
              <a:t>Jika SALAH SATU atau KEDUA-DUANYA bernilai 1 maka outputnya bernilai 0.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62466" name="Picture 2" descr="http://3.bp.blogspot.com/_9J6WIVgcafc/TRGUDXQG5DI/AAAAAAAAAJQ/EmmrC2Wima0/s1600/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612945"/>
            <a:ext cx="3581400" cy="157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5. GERBANG NOR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512108"/>
              </p:ext>
            </p:extLst>
          </p:nvPr>
        </p:nvGraphicFramePr>
        <p:xfrm>
          <a:off x="3886200" y="20574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Y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 descr="http://3.bp.blogspot.com/_9J6WIVgcafc/TRGUDXQG5DI/AAAAAAAAAJQ/EmmrC2Wima0/s1600/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188732"/>
            <a:ext cx="2743200" cy="12087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6. GERBANG XOR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Gerbang XOR adalah singkatan dan Exclusive OR, yang merupakan modifikasi dari gerbang OR.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INPUTNYA SAMA, maka OUTPUT-NYA BERNILAI 0. </a:t>
            </a:r>
            <a:r>
              <a:rPr lang="id-ID" sz="2400" dirty="0" smtClean="0">
                <a:latin typeface="+mj-lt"/>
              </a:rPr>
              <a:t>Jika INPUTNYA BERBEDA maka OUTPUTNYA BERNILAI 1.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68610" name="Picture 2" descr="http://4.bp.blogspot.com/_9J6WIVgcafc/TRGV13giA4I/AAAAAAAAAJY/WNdXa7ukpfw/s1600/X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590800"/>
            <a:ext cx="3505200" cy="1544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6. GERBANG XOR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264394"/>
              </p:ext>
            </p:extLst>
          </p:nvPr>
        </p:nvGraphicFramePr>
        <p:xfrm>
          <a:off x="4495800" y="2082800"/>
          <a:ext cx="38862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2" descr="http://4.bp.blogspot.com/_9J6WIVgcafc/TRGV13giA4I/AAAAAAAAAJY/WNdXa7ukpfw/s1600/X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971800"/>
            <a:ext cx="3505200" cy="1544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7. GERBANG XNOR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Gerbang XNOR adalah kebalikan dari XOR, sehingga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INPUTNYA SAMA, maka OUTPUT-NYA BERNILAI 1. </a:t>
            </a:r>
            <a:r>
              <a:rPr lang="id-ID" sz="2400" dirty="0" smtClean="0">
                <a:latin typeface="+mj-lt"/>
              </a:rPr>
              <a:t>Jika INPUTNYA BERBEDA maka OUTPUTNYA BERNILAI 0.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72706" name="Picture 2" descr="http://3.bp.blogspot.com/_9J6WIVgcafc/TRGYQX1NDvI/AAAAAAAAAJc/OxQUmpLfb5A/s1600/X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561272"/>
            <a:ext cx="3352800" cy="1477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7. GERBANG XNOR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258938"/>
              </p:ext>
            </p:extLst>
          </p:nvPr>
        </p:nvGraphicFramePr>
        <p:xfrm>
          <a:off x="4038600" y="18288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2" descr="http://3.bp.blogspot.com/_9J6WIVgcafc/TRGYQX1NDvI/AAAAAAAAAJc/OxQUmpLfb5A/s1600/X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667000"/>
            <a:ext cx="3146016" cy="13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LATIHAN 1</a:t>
            </a:r>
            <a:br>
              <a:rPr lang="id-ID" b="1" smtClean="0"/>
            </a:br>
            <a:endParaRPr lang="en-US" b="1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8305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Buatlah tabel kebenaran dari gerbang logika berikut ini!</a:t>
            </a:r>
            <a:endParaRPr lang="id-ID" sz="3000" dirty="0">
              <a:latin typeface="+mj-lt"/>
            </a:endParaRPr>
          </a:p>
        </p:txBody>
      </p:sp>
      <p:grpSp>
        <p:nvGrpSpPr>
          <p:cNvPr id="1047" name="Group 23"/>
          <p:cNvGrpSpPr>
            <a:grpSpLocks/>
          </p:cNvGrpSpPr>
          <p:nvPr/>
        </p:nvGrpSpPr>
        <p:grpSpPr bwMode="auto">
          <a:xfrm>
            <a:off x="1219200" y="2971800"/>
            <a:ext cx="6553200" cy="3276600"/>
            <a:chOff x="2363" y="2698"/>
            <a:chExt cx="7444" cy="2711"/>
          </a:xfrm>
        </p:grpSpPr>
        <p:pic>
          <p:nvPicPr>
            <p:cNvPr id="1048" name="Picture 1" descr="I:\MATERI KULIAH STIMIK\NOR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1" y="4555"/>
              <a:ext cx="1123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9" name="Picture 1" descr="I:\MATERI KULIAH STIMIK\NOR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03" y="3629"/>
              <a:ext cx="1139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6859" y="3966"/>
              <a:ext cx="170" cy="17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8849" y="3967"/>
              <a:ext cx="170" cy="17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pic>
          <p:nvPicPr>
            <p:cNvPr id="1052" name="Picture 2" descr="I:\MATERI KULIAH STIMIK\NEND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55" y="2698"/>
              <a:ext cx="1123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53" name="Object 29"/>
            <p:cNvGraphicFramePr>
              <a:graphicFrameLocks noChangeAspect="1"/>
            </p:cNvGraphicFramePr>
            <p:nvPr/>
          </p:nvGraphicFramePr>
          <p:xfrm>
            <a:off x="2363" y="3799"/>
            <a:ext cx="283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1" name="Equation" r:id="rId7" imgW="152280" imgH="152280" progId="Equation.3">
                    <p:embed/>
                  </p:oleObj>
                </mc:Choice>
                <mc:Fallback>
                  <p:oleObj name="Equation" r:id="rId7" imgW="152280" imgH="152280" progId="Equation.3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3" y="3799"/>
                          <a:ext cx="283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4" name="Object 30"/>
            <p:cNvGraphicFramePr>
              <a:graphicFrameLocks noChangeAspect="1"/>
            </p:cNvGraphicFramePr>
            <p:nvPr/>
          </p:nvGraphicFramePr>
          <p:xfrm>
            <a:off x="2399" y="4286"/>
            <a:ext cx="212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2" name="Equation" r:id="rId9" imgW="114120" imgH="152280" progId="Equation.3">
                    <p:embed/>
                  </p:oleObj>
                </mc:Choice>
                <mc:Fallback>
                  <p:oleObj name="Equation" r:id="rId9" imgW="114120" imgH="152280" progId="Equation.3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9" y="4286"/>
                          <a:ext cx="212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55" name="AutoShape 31"/>
            <p:cNvCxnSpPr>
              <a:cxnSpLocks noChangeShapeType="1"/>
            </p:cNvCxnSpPr>
            <p:nvPr/>
          </p:nvCxnSpPr>
          <p:spPr bwMode="auto">
            <a:xfrm flipV="1">
              <a:off x="2611" y="3162"/>
              <a:ext cx="1305" cy="1214"/>
            </a:xfrm>
            <a:prstGeom prst="bentConnector3">
              <a:avLst>
                <a:gd name="adj1" fmla="val 49963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6" name="AutoShape 32"/>
            <p:cNvCxnSpPr>
              <a:cxnSpLocks noChangeShapeType="1"/>
            </p:cNvCxnSpPr>
            <p:nvPr/>
          </p:nvCxnSpPr>
          <p:spPr bwMode="auto">
            <a:xfrm flipV="1">
              <a:off x="2645" y="3018"/>
              <a:ext cx="1271" cy="892"/>
            </a:xfrm>
            <a:prstGeom prst="bentConnector3">
              <a:avLst>
                <a:gd name="adj1" fmla="val 59792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7" name="AutoShape 33"/>
            <p:cNvCxnSpPr>
              <a:cxnSpLocks noChangeShapeType="1"/>
            </p:cNvCxnSpPr>
            <p:nvPr/>
          </p:nvCxnSpPr>
          <p:spPr bwMode="auto">
            <a:xfrm>
              <a:off x="2646" y="4007"/>
              <a:ext cx="1518" cy="883"/>
            </a:xfrm>
            <a:prstGeom prst="bentConnector3">
              <a:avLst>
                <a:gd name="adj1" fmla="val 50000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8" name="AutoShape 34"/>
            <p:cNvCxnSpPr>
              <a:cxnSpLocks noChangeShapeType="1"/>
            </p:cNvCxnSpPr>
            <p:nvPr/>
          </p:nvCxnSpPr>
          <p:spPr bwMode="auto">
            <a:xfrm>
              <a:off x="2611" y="4489"/>
              <a:ext cx="1553" cy="570"/>
            </a:xfrm>
            <a:prstGeom prst="bentConnector3">
              <a:avLst>
                <a:gd name="adj1" fmla="val 41468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9" name="AutoShape 35"/>
            <p:cNvCxnSpPr>
              <a:cxnSpLocks noChangeShapeType="1"/>
            </p:cNvCxnSpPr>
            <p:nvPr/>
          </p:nvCxnSpPr>
          <p:spPr bwMode="auto">
            <a:xfrm>
              <a:off x="4943" y="3124"/>
              <a:ext cx="1130" cy="842"/>
            </a:xfrm>
            <a:prstGeom prst="bentConnector3">
              <a:avLst>
                <a:gd name="adj1" fmla="val 50000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60" name="AutoShape 36"/>
            <p:cNvCxnSpPr>
              <a:cxnSpLocks noChangeShapeType="1"/>
            </p:cNvCxnSpPr>
            <p:nvPr/>
          </p:nvCxnSpPr>
          <p:spPr bwMode="auto">
            <a:xfrm flipV="1">
              <a:off x="4943" y="4136"/>
              <a:ext cx="1130" cy="835"/>
            </a:xfrm>
            <a:prstGeom prst="bentConnector3">
              <a:avLst>
                <a:gd name="adj1" fmla="val 50000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graphicFrame>
          <p:nvGraphicFramePr>
            <p:cNvPr id="1061" name="Object 37"/>
            <p:cNvGraphicFramePr>
              <a:graphicFrameLocks noChangeAspect="1"/>
            </p:cNvGraphicFramePr>
            <p:nvPr/>
          </p:nvGraphicFramePr>
          <p:xfrm>
            <a:off x="5033" y="2811"/>
            <a:ext cx="259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3" name="Equation" r:id="rId11" imgW="139680" imgH="164880" progId="Equation.3">
                    <p:embed/>
                  </p:oleObj>
                </mc:Choice>
                <mc:Fallback>
                  <p:oleObj name="Equation" r:id="rId11" imgW="139680" imgH="164880" progId="Equation.3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3" y="2811"/>
                          <a:ext cx="259" cy="3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2" name="Object 38"/>
            <p:cNvGraphicFramePr>
              <a:graphicFrameLocks noChangeAspect="1"/>
            </p:cNvGraphicFramePr>
            <p:nvPr/>
          </p:nvGraphicFramePr>
          <p:xfrm>
            <a:off x="5096" y="4682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4" name="Equation" r:id="rId13" imgW="126720" imgH="152280" progId="Equation.3">
                    <p:embed/>
                  </p:oleObj>
                </mc:Choice>
                <mc:Fallback>
                  <p:oleObj name="Equation" r:id="rId13" imgW="126720" imgH="152280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6" y="4682"/>
                          <a:ext cx="235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63" name="AutoShape 39"/>
            <p:cNvCxnSpPr>
              <a:cxnSpLocks noChangeShapeType="1"/>
            </p:cNvCxnSpPr>
            <p:nvPr/>
          </p:nvCxnSpPr>
          <p:spPr bwMode="auto">
            <a:xfrm>
              <a:off x="7029" y="4056"/>
              <a:ext cx="898" cy="0"/>
            </a:xfrm>
            <a:prstGeom prst="straightConnector1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</p:cxnSp>
        <p:graphicFrame>
          <p:nvGraphicFramePr>
            <p:cNvPr id="1064" name="Object 40"/>
            <p:cNvGraphicFramePr>
              <a:graphicFrameLocks noChangeAspect="1"/>
            </p:cNvGraphicFramePr>
            <p:nvPr/>
          </p:nvGraphicFramePr>
          <p:xfrm>
            <a:off x="7375" y="3766"/>
            <a:ext cx="188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5" name="Equation" r:id="rId15" imgW="101520" imgH="152280" progId="Equation.3">
                    <p:embed/>
                  </p:oleObj>
                </mc:Choice>
                <mc:Fallback>
                  <p:oleObj name="Equation" r:id="rId15" imgW="101520" imgH="152280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5" y="3766"/>
                          <a:ext cx="188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65" name="AutoShape 41"/>
            <p:cNvCxnSpPr>
              <a:cxnSpLocks noChangeShapeType="1"/>
            </p:cNvCxnSpPr>
            <p:nvPr/>
          </p:nvCxnSpPr>
          <p:spPr bwMode="auto">
            <a:xfrm>
              <a:off x="9019" y="4049"/>
              <a:ext cx="567" cy="0"/>
            </a:xfrm>
            <a:prstGeom prst="straightConnector1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</p:cxnSp>
        <p:graphicFrame>
          <p:nvGraphicFramePr>
            <p:cNvPr id="1066" name="Object 42"/>
            <p:cNvGraphicFramePr>
              <a:graphicFrameLocks noChangeAspect="1"/>
            </p:cNvGraphicFramePr>
            <p:nvPr/>
          </p:nvGraphicFramePr>
          <p:xfrm>
            <a:off x="9572" y="3909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" name="Equation" r:id="rId17" imgW="126720" imgH="152280" progId="Equation.3">
                    <p:embed/>
                  </p:oleObj>
                </mc:Choice>
                <mc:Fallback>
                  <p:oleObj name="Equation" r:id="rId17" imgW="126720" imgH="152280" progId="Equation.3">
                    <p:embed/>
                    <p:pic>
                      <p:nvPicPr>
                        <p:cNvPr id="0" name="Picture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72" y="3909"/>
                          <a:ext cx="235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7" name="AutoShape 43"/>
            <p:cNvSpPr>
              <a:spLocks noChangeArrowheads="1"/>
            </p:cNvSpPr>
            <p:nvPr/>
          </p:nvSpPr>
          <p:spPr bwMode="auto">
            <a:xfrm rot="5400000">
              <a:off x="8023" y="3616"/>
              <a:ext cx="712" cy="88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LATIHAN 1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726636"/>
              </p:ext>
            </p:extLst>
          </p:nvPr>
        </p:nvGraphicFramePr>
        <p:xfrm>
          <a:off x="609600" y="1904998"/>
          <a:ext cx="79248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  <a:gridCol w="1320800"/>
              </a:tblGrid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C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D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E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LATIHAN 2</a:t>
            </a:r>
            <a:br>
              <a:rPr lang="id-ID" b="1" dirty="0" smtClean="0"/>
            </a:b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8305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Buatlah tabel kebenaran gerbang logika berikut ini</a:t>
            </a:r>
            <a:endParaRPr lang="id-ID" sz="3000" dirty="0">
              <a:latin typeface="+mj-lt"/>
            </a:endParaRPr>
          </a:p>
        </p:txBody>
      </p:sp>
      <p:pic>
        <p:nvPicPr>
          <p:cNvPr id="3080" name="Picture 8" descr="I:\MATERI KULIAH STIMIK\LATIHAN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667000"/>
            <a:ext cx="7750966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LATIHAN 2</a:t>
            </a:r>
            <a:br>
              <a:rPr lang="id-ID" b="1" dirty="0" smtClean="0"/>
            </a:b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8305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Berikan identitas untuk setiap input dan outputnya.</a:t>
            </a:r>
            <a:endParaRPr lang="id-ID" sz="3000" dirty="0">
              <a:latin typeface="+mj-lt"/>
            </a:endParaRPr>
          </a:p>
        </p:txBody>
      </p:sp>
      <p:pic>
        <p:nvPicPr>
          <p:cNvPr id="4098" name="Picture 2" descr="I:\MATERI KULIAH STIMIK\LATIHAN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6000"/>
            <a:ext cx="7921835" cy="3581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5791200"/>
            <a:ext cx="8305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Buatlah tabel kebenarannya.</a:t>
            </a:r>
            <a:endParaRPr lang="id-ID" sz="3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LATIHAN 2</a:t>
            </a:r>
            <a:br>
              <a:rPr lang="id-ID" b="1" dirty="0" smtClean="0"/>
            </a:b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58314"/>
              </p:ext>
            </p:extLst>
          </p:nvPr>
        </p:nvGraphicFramePr>
        <p:xfrm>
          <a:off x="609600" y="1905000"/>
          <a:ext cx="8077203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</a:tblGrid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C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D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E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F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G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H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704</TotalTime>
  <Words>1349</Words>
  <Application>Microsoft Office PowerPoint</Application>
  <PresentationFormat>On-screen Show (4:3)</PresentationFormat>
  <Paragraphs>686</Paragraphs>
  <Slides>38</Slides>
  <Notes>38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Austin</vt:lpstr>
      <vt:lpstr>Equation</vt:lpstr>
      <vt:lpstr>PENDAHULUAN</vt:lpstr>
      <vt:lpstr>LOGIKA BINER</vt:lpstr>
      <vt:lpstr> KONSEP POKOK ALJABAR BOOLEAN </vt:lpstr>
      <vt:lpstr>PENAMBAHAN LOGIS</vt:lpstr>
      <vt:lpstr>PERKALIAN LOGIS</vt:lpstr>
      <vt:lpstr> Komplementasi atau Negasi </vt:lpstr>
      <vt:lpstr> HUKUM DASAR ALJABAR BOOLEAN </vt:lpstr>
      <vt:lpstr> HUKUM DASAR ALJABAR BOOLEAN </vt:lpstr>
      <vt:lpstr> HUKUM DASAR ALJABAR BOOLEAN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PENGANTAR GERBANG LOGIKA </vt:lpstr>
      <vt:lpstr> 1. GERBANG NOT </vt:lpstr>
      <vt:lpstr> 1. GERBANG NOT </vt:lpstr>
      <vt:lpstr> 2. GERBANG AND </vt:lpstr>
      <vt:lpstr> 2. GERBANG AND </vt:lpstr>
      <vt:lpstr> 2. GERBANG AND </vt:lpstr>
      <vt:lpstr> 3. GERBANG OR </vt:lpstr>
      <vt:lpstr> 3. GERBANG OR </vt:lpstr>
      <vt:lpstr> 4. GERBANG NAND </vt:lpstr>
      <vt:lpstr> 4. GERBANG NAND </vt:lpstr>
      <vt:lpstr> 5. GERBANG NOR </vt:lpstr>
      <vt:lpstr> 5. GERBANG NOR </vt:lpstr>
      <vt:lpstr> 6. GERBANG XOR </vt:lpstr>
      <vt:lpstr> 6. GERBANG XOR </vt:lpstr>
      <vt:lpstr> 7. GERBANG XNOR </vt:lpstr>
      <vt:lpstr> 7. GERBANG XNOR </vt:lpstr>
      <vt:lpstr> LATIHAN 1 </vt:lpstr>
      <vt:lpstr> LATIHAN 1 </vt:lpstr>
      <vt:lpstr> LATIHAN 2 </vt:lpstr>
      <vt:lpstr> LATIHAN 2 </vt:lpstr>
      <vt:lpstr> LATIHAN 2 </vt:lpstr>
    </vt:vector>
  </TitlesOfParts>
  <Company>Deftones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ALJABAR BOOLEAN</dc:title>
  <dc:creator>admin</dc:creator>
  <cp:lastModifiedBy>NininK</cp:lastModifiedBy>
  <cp:revision>88</cp:revision>
  <dcterms:created xsi:type="dcterms:W3CDTF">2008-10-29T06:39:15Z</dcterms:created>
  <dcterms:modified xsi:type="dcterms:W3CDTF">2015-01-14T02:41:16Z</dcterms:modified>
</cp:coreProperties>
</file>