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068" autoAdjust="0"/>
    <p:restoredTop sz="94660"/>
  </p:normalViewPr>
  <p:slideViewPr>
    <p:cSldViewPr snapToGrid="0">
      <p:cViewPr varScale="1">
        <p:scale>
          <a:sx n="66" d="100"/>
          <a:sy n="66" d="100"/>
        </p:scale>
        <p:origin x="98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64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41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8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095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8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92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44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53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11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4" y="1481226"/>
            <a:ext cx="4379595" cy="156210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42265" marR="1057910" indent="-342265" algn="r">
              <a:spcBef>
                <a:spcPts val="775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3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</a:t>
            </a:r>
            <a:r>
              <a:rPr sz="2800" spc="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:</a:t>
            </a:r>
            <a:endParaRPr sz="2800">
              <a:latin typeface="Calibri"/>
              <a:cs typeface="Calibri"/>
            </a:endParaRPr>
          </a:p>
          <a:p>
            <a:pPr marL="342900" marR="1136650" lvl="1" indent="-342900" algn="r">
              <a:spcBef>
                <a:spcPts val="670"/>
              </a:spcBef>
              <a:buFont typeface="Arial"/>
              <a:buChar char="•"/>
              <a:tabLst>
                <a:tab pos="342900" algn="l"/>
                <a:tab pos="343535" algn="l"/>
              </a:tabLst>
            </a:pPr>
            <a:r>
              <a:rPr sz="2800" spc="-55" dirty="0">
                <a:latin typeface="Calibri"/>
                <a:cs typeface="Calibri"/>
              </a:rPr>
              <a:t>Teori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Dasar Geser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675"/>
              </a:spcBef>
              <a:buFont typeface="Arial"/>
              <a:buChar char="•"/>
              <a:tabLst>
                <a:tab pos="699770" algn="l"/>
                <a:tab pos="700405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Geser</a:t>
            </a:r>
            <a:r>
              <a:rPr sz="2800" spc="-20" dirty="0">
                <a:latin typeface="Calibri"/>
                <a:cs typeface="Calibri"/>
              </a:rPr>
              <a:t> Pada</a:t>
            </a:r>
            <a:r>
              <a:rPr sz="2800" spc="-5" dirty="0">
                <a:latin typeface="Calibri"/>
                <a:cs typeface="Calibri"/>
              </a:rPr>
              <a:t> Balok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255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30807"/>
            <a:ext cx="3372485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700" spc="-75" dirty="0">
                <a:latin typeface="Calibri"/>
                <a:cs typeface="Calibri"/>
              </a:rPr>
              <a:t>Teori</a:t>
            </a:r>
            <a:r>
              <a:rPr sz="3700" spc="-25" dirty="0">
                <a:latin typeface="Calibri"/>
                <a:cs typeface="Calibri"/>
              </a:rPr>
              <a:t> </a:t>
            </a:r>
            <a:r>
              <a:rPr sz="3700" spc="-5" dirty="0">
                <a:latin typeface="Calibri"/>
                <a:cs typeface="Calibri"/>
              </a:rPr>
              <a:t>Dasar</a:t>
            </a:r>
            <a:r>
              <a:rPr sz="3700" spc="-30" dirty="0">
                <a:latin typeface="Calibri"/>
                <a:cs typeface="Calibri"/>
              </a:rPr>
              <a:t> </a:t>
            </a:r>
            <a:r>
              <a:rPr sz="3700" spc="-10" dirty="0">
                <a:latin typeface="Calibri"/>
                <a:cs typeface="Calibri"/>
              </a:rPr>
              <a:t>Geser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105914"/>
            <a:ext cx="4535170" cy="38785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Sebuah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 </a:t>
            </a:r>
            <a:r>
              <a:rPr sz="1600" spc="-10" dirty="0">
                <a:latin typeface="Calibri"/>
                <a:cs typeface="Calibri"/>
              </a:rPr>
              <a:t>diberi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beban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seperti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pada Gambar</a:t>
            </a:r>
            <a:endParaRPr sz="1600">
              <a:latin typeface="Calibri"/>
              <a:cs typeface="Calibri"/>
            </a:endParaRPr>
          </a:p>
          <a:p>
            <a:pPr marL="354965" marR="37465" indent="-342900">
              <a:lnSpc>
                <a:spcPct val="8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Akan</a:t>
            </a:r>
            <a:r>
              <a:rPr sz="1600" spc="-5" dirty="0">
                <a:latin typeface="Calibri"/>
                <a:cs typeface="Calibri"/>
              </a:rPr>
              <a:t> muncul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momen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lentur </a:t>
            </a:r>
            <a:r>
              <a:rPr sz="1600" spc="-10" dirty="0">
                <a:latin typeface="Calibri"/>
                <a:cs typeface="Calibri"/>
              </a:rPr>
              <a:t>dan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secara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bersamaan</a:t>
            </a:r>
            <a:endParaRPr sz="1600">
              <a:latin typeface="Calibri"/>
              <a:cs typeface="Calibri"/>
            </a:endParaRPr>
          </a:p>
          <a:p>
            <a:pPr marL="354965" marR="93345" indent="-342900">
              <a:lnSpc>
                <a:spcPct val="80100"/>
              </a:lnSpc>
              <a:spcBef>
                <a:spcPts val="3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Untuk dapat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memikul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beban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tersebut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5" dirty="0">
                <a:latin typeface="Calibri"/>
                <a:cs typeface="Calibri"/>
              </a:rPr>
              <a:t> aman, </a:t>
            </a:r>
            <a:r>
              <a:rPr sz="1600" spc="-15" dirty="0">
                <a:latin typeface="Calibri"/>
                <a:cs typeface="Calibri"/>
              </a:rPr>
              <a:t>maka </a:t>
            </a:r>
            <a:r>
              <a:rPr sz="1600" spc="-5" dirty="0">
                <a:latin typeface="Calibri"/>
                <a:cs typeface="Calibri"/>
              </a:rPr>
              <a:t>balok harus didesain </a:t>
            </a:r>
            <a:r>
              <a:rPr sz="1600" spc="-10" dirty="0">
                <a:latin typeface="Calibri"/>
                <a:cs typeface="Calibri"/>
              </a:rPr>
              <a:t>terhadap </a:t>
            </a:r>
            <a:r>
              <a:rPr sz="1600" spc="-15" dirty="0">
                <a:latin typeface="Calibri"/>
                <a:cs typeface="Calibri"/>
              </a:rPr>
              <a:t>kedua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macam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tersebut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(yaitu </a:t>
            </a:r>
            <a:r>
              <a:rPr sz="1600" spc="-5" dirty="0">
                <a:latin typeface="Calibri"/>
                <a:cs typeface="Calibri"/>
              </a:rPr>
              <a:t>momen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lentur </a:t>
            </a:r>
            <a:r>
              <a:rPr sz="1600" spc="-10" dirty="0">
                <a:latin typeface="Calibri"/>
                <a:cs typeface="Calibri"/>
              </a:rPr>
              <a:t>dan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geser)</a:t>
            </a:r>
            <a:endParaRPr sz="1600">
              <a:latin typeface="Calibri"/>
              <a:cs typeface="Calibri"/>
            </a:endParaRPr>
          </a:p>
          <a:p>
            <a:pPr marL="354965" marR="10795" indent="-342900">
              <a:lnSpc>
                <a:spcPct val="8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Desain terhadap lentur </a:t>
            </a:r>
            <a:r>
              <a:rPr sz="1600" spc="-10" dirty="0">
                <a:latin typeface="Calibri"/>
                <a:cs typeface="Calibri"/>
              </a:rPr>
              <a:t>dilakukan </a:t>
            </a:r>
            <a:r>
              <a:rPr sz="1600" spc="-5" dirty="0">
                <a:latin typeface="Calibri"/>
                <a:cs typeface="Calibri"/>
              </a:rPr>
              <a:t>terlebih dahulu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untuk menentukan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ukuran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penampang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serta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kebutuhan </a:t>
            </a:r>
            <a:r>
              <a:rPr sz="1600" spc="-5" dirty="0">
                <a:latin typeface="Calibri"/>
                <a:cs typeface="Calibri"/>
              </a:rPr>
              <a:t>tulangan </a:t>
            </a:r>
            <a:r>
              <a:rPr sz="1600" spc="-10" dirty="0">
                <a:latin typeface="Calibri"/>
                <a:cs typeface="Calibri"/>
              </a:rPr>
              <a:t>utama atau tulangan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lenturnya</a:t>
            </a:r>
            <a:endParaRPr sz="1600">
              <a:latin typeface="Calibri"/>
              <a:cs typeface="Calibri"/>
            </a:endParaRPr>
          </a:p>
          <a:p>
            <a:pPr marL="354965" marR="5080" indent="-342900">
              <a:lnSpc>
                <a:spcPts val="1540"/>
              </a:lnSpc>
              <a:spcBef>
                <a:spcPts val="3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Selanjutnya </a:t>
            </a:r>
            <a:r>
              <a:rPr sz="1600" spc="-5" dirty="0">
                <a:latin typeface="Calibri"/>
                <a:cs typeface="Calibri"/>
              </a:rPr>
              <a:t>balok harus didesain </a:t>
            </a:r>
            <a:r>
              <a:rPr sz="1600" spc="-10" dirty="0">
                <a:latin typeface="Calibri"/>
                <a:cs typeface="Calibri"/>
              </a:rPr>
              <a:t>untuk mencukupi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memikul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terjadi</a:t>
            </a:r>
            <a:endParaRPr sz="1600">
              <a:latin typeface="Calibri"/>
              <a:cs typeface="Calibri"/>
            </a:endParaRPr>
          </a:p>
          <a:p>
            <a:pPr marL="354965" marR="521970" indent="-342900">
              <a:lnSpc>
                <a:spcPct val="8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Apabila tulangan </a:t>
            </a:r>
            <a:r>
              <a:rPr sz="1600" spc="-10" dirty="0">
                <a:latin typeface="Calibri"/>
                <a:cs typeface="Calibri"/>
              </a:rPr>
              <a:t>geser </a:t>
            </a:r>
            <a:r>
              <a:rPr sz="1600" spc="-5" dirty="0">
                <a:latin typeface="Calibri"/>
                <a:cs typeface="Calibri"/>
              </a:rPr>
              <a:t>tidak dipasang, </a:t>
            </a:r>
            <a:r>
              <a:rPr sz="1600" spc="-10" dirty="0">
                <a:latin typeface="Calibri"/>
                <a:cs typeface="Calibri"/>
              </a:rPr>
              <a:t>maka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kegagalan </a:t>
            </a:r>
            <a:r>
              <a:rPr sz="1600" spc="-10" dirty="0">
                <a:latin typeface="Calibri"/>
                <a:cs typeface="Calibri"/>
              </a:rPr>
              <a:t>geser akan terjadi</a:t>
            </a:r>
            <a:endParaRPr sz="1600">
              <a:latin typeface="Calibri"/>
              <a:cs typeface="Calibri"/>
            </a:endParaRPr>
          </a:p>
          <a:p>
            <a:pPr marL="354965" marR="293370" indent="-342900">
              <a:lnSpc>
                <a:spcPct val="801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Balok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harus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didesain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sedemikian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rupa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sehingga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kegagalan </a:t>
            </a:r>
            <a:r>
              <a:rPr sz="1600" spc="-10" dirty="0">
                <a:latin typeface="Calibri"/>
                <a:cs typeface="Calibri"/>
              </a:rPr>
              <a:t>akibat </a:t>
            </a:r>
            <a:r>
              <a:rPr sz="1600" spc="-5" dirty="0">
                <a:latin typeface="Calibri"/>
                <a:cs typeface="Calibri"/>
              </a:rPr>
              <a:t>geser tidak terjadi sebelum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kegagalan </a:t>
            </a:r>
            <a:r>
              <a:rPr sz="1600" spc="-5" dirty="0">
                <a:latin typeface="Calibri"/>
                <a:cs typeface="Calibri"/>
              </a:rPr>
              <a:t>lentur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terjadi.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67332" y="1579656"/>
            <a:ext cx="3448685" cy="3687445"/>
            <a:chOff x="5243331" y="1579655"/>
            <a:chExt cx="3448685" cy="36874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3331" y="1579655"/>
              <a:ext cx="3448413" cy="23248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24499" y="3942588"/>
              <a:ext cx="2857500" cy="132435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48500" y="5321808"/>
            <a:ext cx="2857500" cy="134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5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5963"/>
            <a:ext cx="74161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5" dirty="0">
                <a:latin typeface="Calibri"/>
                <a:cs typeface="Calibri"/>
              </a:rPr>
              <a:t>Mekanisme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35" dirty="0">
                <a:latin typeface="Calibri"/>
                <a:cs typeface="Calibri"/>
              </a:rPr>
              <a:t>Tahanan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Beton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Bertulang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5638" y="2976793"/>
            <a:ext cx="3172182" cy="21914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689601" y="2871597"/>
            <a:ext cx="397319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 marR="68580" indent="-342900">
              <a:spcBef>
                <a:spcPts val="100"/>
              </a:spcBef>
              <a:buAutoNum type="arabicPeriod"/>
              <a:tabLst>
                <a:tab pos="405765" algn="l"/>
                <a:tab pos="406400" algn="l"/>
              </a:tabLst>
            </a:pPr>
            <a:r>
              <a:rPr spc="-25" dirty="0">
                <a:latin typeface="Calibri"/>
                <a:cs typeface="Calibri"/>
              </a:rPr>
              <a:t>Tahanan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0" dirty="0">
                <a:latin typeface="Calibri"/>
                <a:cs typeface="Calibri"/>
              </a:rPr>
              <a:t> beton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didasarkan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dirty="0">
                <a:latin typeface="Calibri"/>
                <a:cs typeface="Calibri"/>
              </a:rPr>
              <a:t>penampang </a:t>
            </a:r>
            <a:r>
              <a:rPr spc="-10" dirty="0">
                <a:latin typeface="Calibri"/>
                <a:cs typeface="Calibri"/>
              </a:rPr>
              <a:t>yang </a:t>
            </a:r>
            <a:r>
              <a:rPr dirty="0">
                <a:latin typeface="Calibri"/>
                <a:cs typeface="Calibri"/>
              </a:rPr>
              <a:t>masih utuh,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belum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retak,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i="1" spc="-40" dirty="0">
                <a:latin typeface="Calibri"/>
                <a:cs typeface="Calibri"/>
              </a:rPr>
              <a:t>V</a:t>
            </a:r>
            <a:r>
              <a:rPr i="1" spc="-60" baseline="-20833" dirty="0">
                <a:latin typeface="Calibri"/>
                <a:cs typeface="Calibri"/>
              </a:rPr>
              <a:t>z</a:t>
            </a:r>
            <a:endParaRPr baseline="-20833">
              <a:latin typeface="Calibri"/>
              <a:cs typeface="Calibri"/>
            </a:endParaRPr>
          </a:p>
          <a:p>
            <a:pPr marL="406400" marR="215900" indent="-342900">
              <a:buAutoNum type="arabicPeriod"/>
              <a:tabLst>
                <a:tab pos="405765" algn="l"/>
                <a:tab pos="406400" algn="l"/>
              </a:tabLst>
            </a:pPr>
            <a:r>
              <a:rPr spc="-25" dirty="0">
                <a:latin typeface="Calibri"/>
                <a:cs typeface="Calibri"/>
              </a:rPr>
              <a:t>Transfer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0" dirty="0">
                <a:latin typeface="Calibri"/>
                <a:cs typeface="Calibri"/>
              </a:rPr>
              <a:t> antarmuka,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i="1" spc="-35" dirty="0">
                <a:latin typeface="Calibri"/>
                <a:cs typeface="Calibri"/>
              </a:rPr>
              <a:t>V</a:t>
            </a:r>
            <a:r>
              <a:rPr i="1" spc="-52" baseline="-20833" dirty="0">
                <a:latin typeface="Calibri"/>
                <a:cs typeface="Calibri"/>
              </a:rPr>
              <a:t>a</a:t>
            </a:r>
            <a:r>
              <a:rPr spc="-35" dirty="0">
                <a:latin typeface="Calibri"/>
                <a:cs typeface="Calibri"/>
              </a:rPr>
              <a:t>,</a:t>
            </a:r>
            <a:r>
              <a:rPr spc="-5" dirty="0">
                <a:latin typeface="Calibri"/>
                <a:cs typeface="Calibri"/>
              </a:rPr>
              <a:t> akibat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lekatan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agregat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sepanjang bidang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retak,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spc="-45" dirty="0">
                <a:latin typeface="Calibri"/>
                <a:cs typeface="Calibri"/>
              </a:rPr>
              <a:t>V</a:t>
            </a:r>
            <a:r>
              <a:rPr i="1" spc="-67" baseline="-20833" dirty="0">
                <a:latin typeface="Calibri"/>
                <a:cs typeface="Calibri"/>
              </a:rPr>
              <a:t>a</a:t>
            </a:r>
            <a:endParaRPr baseline="-20833">
              <a:latin typeface="Calibri"/>
              <a:cs typeface="Calibri"/>
            </a:endParaRPr>
          </a:p>
          <a:p>
            <a:pPr marL="406400" marR="906780" indent="-342900">
              <a:buAutoNum type="arabicPeriod"/>
              <a:tabLst>
                <a:tab pos="405765" algn="l"/>
                <a:tab pos="406400" algn="l"/>
              </a:tabLst>
            </a:pPr>
            <a:r>
              <a:rPr spc="-25" dirty="0">
                <a:latin typeface="Calibri"/>
                <a:cs typeface="Calibri"/>
              </a:rPr>
              <a:t>Tahanan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diberikan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i="1" spc="-45" dirty="0">
                <a:latin typeface="Calibri"/>
                <a:cs typeface="Calibri"/>
              </a:rPr>
              <a:t>V</a:t>
            </a:r>
            <a:r>
              <a:rPr i="1" spc="-67" baseline="-20833" dirty="0">
                <a:latin typeface="Calibri"/>
                <a:cs typeface="Calibri"/>
              </a:rPr>
              <a:t>d</a:t>
            </a:r>
            <a:endParaRPr baseline="-20833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325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5963"/>
            <a:ext cx="50222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dirty="0">
                <a:latin typeface="Calibri"/>
                <a:cs typeface="Calibri"/>
              </a:rPr>
              <a:t>Balok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Dengan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Tulangan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6793" y="2823972"/>
            <a:ext cx="7001609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3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5963"/>
            <a:ext cx="502221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32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000000"/>
                </a:solidFill>
                <a:latin typeface="Calibri"/>
                <a:cs typeface="Calibri"/>
              </a:rPr>
              <a:t>Dengan</a:t>
            </a:r>
            <a:r>
              <a:rPr sz="32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000000"/>
                </a:solidFill>
                <a:latin typeface="Calibri"/>
                <a:cs typeface="Calibri"/>
              </a:rPr>
              <a:t>Tulangan</a:t>
            </a:r>
            <a:r>
              <a:rPr sz="32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76374" y="2253870"/>
            <a:ext cx="7807959" cy="36315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52069">
              <a:lnSpc>
                <a:spcPct val="150000"/>
              </a:lnSpc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Kuat</a:t>
            </a:r>
            <a:r>
              <a:rPr spc="-5" dirty="0">
                <a:latin typeface="Calibri"/>
                <a:cs typeface="Calibri"/>
              </a:rPr>
              <a:t> geser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nominal,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n</a:t>
            </a:r>
            <a:r>
              <a:rPr i="1" spc="195" baseline="-20833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bertulang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geser,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sebagian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disumbangkan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beton,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i="1" spc="-35" dirty="0">
                <a:latin typeface="Calibri"/>
                <a:cs typeface="Calibri"/>
              </a:rPr>
              <a:t>V</a:t>
            </a:r>
            <a:r>
              <a:rPr i="1" spc="-52" baseline="-20833" dirty="0">
                <a:latin typeface="Calibri"/>
                <a:cs typeface="Calibri"/>
              </a:rPr>
              <a:t>c</a:t>
            </a:r>
            <a:r>
              <a:rPr spc="-35" dirty="0">
                <a:latin typeface="Calibri"/>
                <a:cs typeface="Calibri"/>
              </a:rPr>
              <a:t>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sebagian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disumbangkan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geser,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s</a:t>
            </a:r>
            <a:r>
              <a:rPr spc="-25" dirty="0">
                <a:latin typeface="Calibri"/>
                <a:cs typeface="Calibri"/>
              </a:rPr>
              <a:t>.</a:t>
            </a:r>
            <a:endParaRPr>
              <a:latin typeface="Calibri"/>
              <a:cs typeface="Calibri"/>
            </a:endParaRPr>
          </a:p>
          <a:p>
            <a:pPr marL="965200">
              <a:spcBef>
                <a:spcPts val="1285"/>
              </a:spcBef>
              <a:tabLst>
                <a:tab pos="1879600" algn="l"/>
              </a:tabLst>
            </a:pPr>
            <a:r>
              <a:rPr sz="2400" i="1" spc="-45" dirty="0">
                <a:latin typeface="Calibri"/>
                <a:cs typeface="Calibri"/>
              </a:rPr>
              <a:t>V</a:t>
            </a:r>
            <a:r>
              <a:rPr sz="2400" i="1" spc="-67" baseline="-20833" dirty="0">
                <a:latin typeface="Calibri"/>
                <a:cs typeface="Calibri"/>
              </a:rPr>
              <a:t>n	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i="1" spc="-70" dirty="0">
                <a:latin typeface="Calibri"/>
                <a:cs typeface="Calibri"/>
              </a:rPr>
              <a:t>V</a:t>
            </a:r>
            <a:r>
              <a:rPr sz="2400" i="1" spc="-104" baseline="-20833" dirty="0">
                <a:latin typeface="Calibri"/>
                <a:cs typeface="Calibri"/>
              </a:rPr>
              <a:t>c</a:t>
            </a:r>
            <a:r>
              <a:rPr sz="2400" i="1" spc="225" baseline="-2083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i="1" spc="-60" dirty="0">
                <a:latin typeface="Calibri"/>
                <a:cs typeface="Calibri"/>
              </a:rPr>
              <a:t>V</a:t>
            </a:r>
            <a:r>
              <a:rPr sz="2400" i="1" spc="-89" baseline="-20833" dirty="0">
                <a:latin typeface="Calibri"/>
                <a:cs typeface="Calibri"/>
              </a:rPr>
              <a:t>s</a:t>
            </a:r>
            <a:endParaRPr sz="2400" baseline="-20833">
              <a:latin typeface="Calibri"/>
              <a:cs typeface="Calibri"/>
            </a:endParaRPr>
          </a:p>
          <a:p>
            <a:pPr marL="50800" marR="43180">
              <a:lnSpc>
                <a:spcPct val="145400"/>
              </a:lnSpc>
              <a:spcBef>
                <a:spcPts val="259"/>
              </a:spcBef>
            </a:pPr>
            <a:r>
              <a:rPr spc="-15" dirty="0">
                <a:latin typeface="Calibri"/>
                <a:cs typeface="Calibri"/>
              </a:rPr>
              <a:t>Gaya</a:t>
            </a:r>
            <a:r>
              <a:rPr dirty="0">
                <a:latin typeface="Calibri"/>
                <a:cs typeface="Calibri"/>
              </a:rPr>
              <a:t> geser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u</a:t>
            </a:r>
            <a:r>
              <a:rPr i="1" spc="202" baseline="-20833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dihasilkan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terfaktor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harus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kurang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sama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nominal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dikalikan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faktor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reduksi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z="1900" i="1" spc="-50" dirty="0">
                <a:latin typeface="Symbol"/>
                <a:cs typeface="Symbol"/>
              </a:rPr>
              <a:t></a:t>
            </a:r>
            <a:r>
              <a:rPr spc="-50" dirty="0">
                <a:latin typeface="Calibri"/>
                <a:cs typeface="Calibri"/>
              </a:rPr>
              <a:t>,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dirty="0">
                <a:latin typeface="Calibri"/>
                <a:cs typeface="Calibri"/>
              </a:rPr>
              <a:t> :</a:t>
            </a:r>
            <a:endParaRPr>
              <a:latin typeface="Calibri"/>
              <a:cs typeface="Calibri"/>
            </a:endParaRPr>
          </a:p>
          <a:p>
            <a:pPr marL="965200">
              <a:spcBef>
                <a:spcPts val="1160"/>
              </a:spcBef>
              <a:tabLst>
                <a:tab pos="1879600" algn="l"/>
              </a:tabLst>
            </a:pPr>
            <a:r>
              <a:rPr sz="2400" b="1" i="1" spc="-35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400" b="1" i="1" spc="-52" baseline="-20833" dirty="0">
                <a:solidFill>
                  <a:srgbClr val="006FC0"/>
                </a:solidFill>
                <a:latin typeface="Calibri"/>
                <a:cs typeface="Calibri"/>
              </a:rPr>
              <a:t>u	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&lt;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500" b="1" i="1" spc="-40" dirty="0">
                <a:solidFill>
                  <a:srgbClr val="006FC0"/>
                </a:solidFill>
                <a:latin typeface="Symbol"/>
                <a:cs typeface="Symbol"/>
              </a:rPr>
              <a:t></a:t>
            </a:r>
            <a:r>
              <a:rPr sz="2400" b="1" i="1" spc="-40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400" b="1" i="1" spc="-60" baseline="-20833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sz="2400" b="1" i="1" spc="247" baseline="-2083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=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500" b="1" i="1" spc="-50" dirty="0">
                <a:solidFill>
                  <a:srgbClr val="006FC0"/>
                </a:solidFill>
                <a:latin typeface="Symbol"/>
                <a:cs typeface="Symbol"/>
              </a:rPr>
              <a:t></a:t>
            </a:r>
            <a:r>
              <a:rPr sz="2400" b="1" spc="-50" dirty="0">
                <a:solidFill>
                  <a:srgbClr val="006FC0"/>
                </a:solidFill>
                <a:latin typeface="Calibri"/>
                <a:cs typeface="Calibri"/>
              </a:rPr>
              <a:t>(</a:t>
            </a:r>
            <a:r>
              <a:rPr sz="2400" b="1" i="1" spc="-50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400" b="1" i="1" spc="-75" baseline="-20833" dirty="0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sz="2400" b="1" i="1" spc="270" baseline="-2083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+</a:t>
            </a:r>
            <a:r>
              <a:rPr sz="24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40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400" b="1" i="1" spc="-60" baseline="-20833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sz="2400" b="1" spc="-40" dirty="0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50800">
              <a:spcBef>
                <a:spcPts val="1120"/>
              </a:spcBef>
            </a:pP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besarnya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faktor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reduksi,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z="1900" i="1" spc="-50" dirty="0">
                <a:latin typeface="Symbol"/>
                <a:cs typeface="Symbol"/>
              </a:rPr>
              <a:t></a:t>
            </a:r>
            <a:r>
              <a:rPr spc="-50" dirty="0">
                <a:latin typeface="Calibri"/>
                <a:cs typeface="Calibri"/>
              </a:rPr>
              <a:t>,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sebesar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0,75</a:t>
            </a:r>
            <a:r>
              <a:rPr dirty="0">
                <a:latin typeface="Calibri"/>
                <a:cs typeface="Calibri"/>
              </a:rPr>
              <a:t>.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527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11268"/>
            <a:ext cx="7119620" cy="944244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spcBef>
                <a:spcPts val="1085"/>
              </a:spcBef>
            </a:pPr>
            <a:r>
              <a:rPr sz="3200" b="1" dirty="0">
                <a:latin typeface="Calibri"/>
                <a:cs typeface="Calibri"/>
              </a:rPr>
              <a:t>Balok</a:t>
            </a:r>
            <a:r>
              <a:rPr sz="3200" b="1" spc="-15" dirty="0">
                <a:latin typeface="Calibri"/>
                <a:cs typeface="Calibri"/>
              </a:rPr>
              <a:t> Dengan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Tulangan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489"/>
              </a:spcBef>
            </a:pPr>
            <a:r>
              <a:rPr sz="1600" spc="-5" dirty="0">
                <a:latin typeface="Calibri"/>
                <a:cs typeface="Calibri"/>
              </a:rPr>
              <a:t>Nilai</a:t>
            </a:r>
            <a:r>
              <a:rPr sz="1600" spc="-15" dirty="0">
                <a:latin typeface="Calibri"/>
                <a:cs typeface="Calibri"/>
              </a:rPr>
              <a:t> kuat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disumbangkan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oleh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beton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dapat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diperhitungkan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sebagai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berikut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08905" y="2680456"/>
            <a:ext cx="365760" cy="295275"/>
            <a:chOff x="1884905" y="2680455"/>
            <a:chExt cx="365760" cy="295275"/>
          </a:xfrm>
        </p:grpSpPr>
        <p:sp>
          <p:nvSpPr>
            <p:cNvPr id="5" name="object 5"/>
            <p:cNvSpPr/>
            <p:nvPr/>
          </p:nvSpPr>
          <p:spPr>
            <a:xfrm>
              <a:off x="1890378" y="2864799"/>
              <a:ext cx="26670" cy="16510"/>
            </a:xfrm>
            <a:custGeom>
              <a:avLst/>
              <a:gdLst/>
              <a:ahLst/>
              <a:cxnLst/>
              <a:rect l="l" t="t" r="r" b="b"/>
              <a:pathLst>
                <a:path w="26669" h="16510">
                  <a:moveTo>
                    <a:pt x="0" y="16221"/>
                  </a:moveTo>
                  <a:lnTo>
                    <a:pt x="26598" y="0"/>
                  </a:lnTo>
                </a:path>
              </a:pathLst>
            </a:custGeom>
            <a:ln w="10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16976" y="2870135"/>
              <a:ext cx="38100" cy="94615"/>
            </a:xfrm>
            <a:custGeom>
              <a:avLst/>
              <a:gdLst/>
              <a:ahLst/>
              <a:cxnLst/>
              <a:rect l="l" t="t" r="r" b="b"/>
              <a:pathLst>
                <a:path w="38100" h="94614">
                  <a:moveTo>
                    <a:pt x="0" y="0"/>
                  </a:moveTo>
                  <a:lnTo>
                    <a:pt x="37558" y="94556"/>
                  </a:lnTo>
                </a:path>
              </a:pathLst>
            </a:custGeom>
            <a:ln w="21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60282" y="2685931"/>
              <a:ext cx="290195" cy="278765"/>
            </a:xfrm>
            <a:custGeom>
              <a:avLst/>
              <a:gdLst/>
              <a:ahLst/>
              <a:cxnLst/>
              <a:rect l="l" t="t" r="r" b="b"/>
              <a:pathLst>
                <a:path w="290194" h="278764">
                  <a:moveTo>
                    <a:pt x="0" y="278759"/>
                  </a:moveTo>
                  <a:lnTo>
                    <a:pt x="53197" y="0"/>
                  </a:lnTo>
                </a:path>
                <a:path w="290194" h="278764">
                  <a:moveTo>
                    <a:pt x="53197" y="0"/>
                  </a:moveTo>
                  <a:lnTo>
                    <a:pt x="290001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629292" y="3652273"/>
            <a:ext cx="365760" cy="295275"/>
            <a:chOff x="4105292" y="3652272"/>
            <a:chExt cx="365760" cy="295275"/>
          </a:xfrm>
        </p:grpSpPr>
        <p:sp>
          <p:nvSpPr>
            <p:cNvPr id="9" name="object 9"/>
            <p:cNvSpPr/>
            <p:nvPr/>
          </p:nvSpPr>
          <p:spPr>
            <a:xfrm>
              <a:off x="4110765" y="3836615"/>
              <a:ext cx="27305" cy="16510"/>
            </a:xfrm>
            <a:custGeom>
              <a:avLst/>
              <a:gdLst/>
              <a:ahLst/>
              <a:cxnLst/>
              <a:rect l="l" t="t" r="r" b="b"/>
              <a:pathLst>
                <a:path w="27304" h="16510">
                  <a:moveTo>
                    <a:pt x="0" y="16008"/>
                  </a:moveTo>
                  <a:lnTo>
                    <a:pt x="26705" y="0"/>
                  </a:lnTo>
                </a:path>
              </a:pathLst>
            </a:custGeom>
            <a:ln w="10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37470" y="3841738"/>
              <a:ext cx="38100" cy="95250"/>
            </a:xfrm>
            <a:custGeom>
              <a:avLst/>
              <a:gdLst/>
              <a:ahLst/>
              <a:cxnLst/>
              <a:rect l="l" t="t" r="r" b="b"/>
              <a:pathLst>
                <a:path w="38100" h="95250">
                  <a:moveTo>
                    <a:pt x="0" y="0"/>
                  </a:moveTo>
                  <a:lnTo>
                    <a:pt x="37601" y="94769"/>
                  </a:lnTo>
                </a:path>
              </a:pathLst>
            </a:custGeom>
            <a:ln w="21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80199" y="3657748"/>
              <a:ext cx="290830" cy="278765"/>
            </a:xfrm>
            <a:custGeom>
              <a:avLst/>
              <a:gdLst/>
              <a:ahLst/>
              <a:cxnLst/>
              <a:rect l="l" t="t" r="r" b="b"/>
              <a:pathLst>
                <a:path w="290829" h="278764">
                  <a:moveTo>
                    <a:pt x="0" y="278759"/>
                  </a:moveTo>
                  <a:lnTo>
                    <a:pt x="53624" y="0"/>
                  </a:lnTo>
                </a:path>
                <a:path w="290829" h="278764">
                  <a:moveTo>
                    <a:pt x="53624" y="0"/>
                  </a:moveTo>
                  <a:lnTo>
                    <a:pt x="290556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6693587" y="3816338"/>
            <a:ext cx="379730" cy="0"/>
          </a:xfrm>
          <a:custGeom>
            <a:avLst/>
            <a:gdLst/>
            <a:ahLst/>
            <a:cxnLst/>
            <a:rect l="l" t="t" r="r" b="b"/>
            <a:pathLst>
              <a:path w="379729">
                <a:moveTo>
                  <a:pt x="0" y="0"/>
                </a:moveTo>
                <a:lnTo>
                  <a:pt x="379219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8261394" y="3652273"/>
            <a:ext cx="366395" cy="295275"/>
            <a:chOff x="6737393" y="3652272"/>
            <a:chExt cx="366395" cy="295275"/>
          </a:xfrm>
        </p:grpSpPr>
        <p:sp>
          <p:nvSpPr>
            <p:cNvPr id="14" name="object 14"/>
            <p:cNvSpPr/>
            <p:nvPr/>
          </p:nvSpPr>
          <p:spPr>
            <a:xfrm>
              <a:off x="6742866" y="3836615"/>
              <a:ext cx="27305" cy="16510"/>
            </a:xfrm>
            <a:custGeom>
              <a:avLst/>
              <a:gdLst/>
              <a:ahLst/>
              <a:cxnLst/>
              <a:rect l="l" t="t" r="r" b="b"/>
              <a:pathLst>
                <a:path w="27304" h="16510">
                  <a:moveTo>
                    <a:pt x="0" y="16008"/>
                  </a:moveTo>
                  <a:lnTo>
                    <a:pt x="27132" y="0"/>
                  </a:lnTo>
                </a:path>
              </a:pathLst>
            </a:custGeom>
            <a:ln w="109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69999" y="3841738"/>
              <a:ext cx="37465" cy="95250"/>
            </a:xfrm>
            <a:custGeom>
              <a:avLst/>
              <a:gdLst/>
              <a:ahLst/>
              <a:cxnLst/>
              <a:rect l="l" t="t" r="r" b="b"/>
              <a:pathLst>
                <a:path w="37465" h="95250">
                  <a:moveTo>
                    <a:pt x="0" y="0"/>
                  </a:moveTo>
                  <a:lnTo>
                    <a:pt x="37387" y="94769"/>
                  </a:lnTo>
                </a:path>
              </a:pathLst>
            </a:custGeom>
            <a:ln w="21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812728" y="3657748"/>
              <a:ext cx="290830" cy="278765"/>
            </a:xfrm>
            <a:custGeom>
              <a:avLst/>
              <a:gdLst/>
              <a:ahLst/>
              <a:cxnLst/>
              <a:rect l="l" t="t" r="r" b="b"/>
              <a:pathLst>
                <a:path w="290829" h="278764">
                  <a:moveTo>
                    <a:pt x="0" y="278759"/>
                  </a:moveTo>
                  <a:lnTo>
                    <a:pt x="53624" y="0"/>
                  </a:lnTo>
                </a:path>
                <a:path w="290829" h="278764">
                  <a:moveTo>
                    <a:pt x="53624" y="0"/>
                  </a:moveTo>
                  <a:lnTo>
                    <a:pt x="290556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9379315" y="3816338"/>
            <a:ext cx="681355" cy="0"/>
          </a:xfrm>
          <a:custGeom>
            <a:avLst/>
            <a:gdLst/>
            <a:ahLst/>
            <a:cxnLst/>
            <a:rect l="l" t="t" r="r" b="b"/>
            <a:pathLst>
              <a:path w="681354">
                <a:moveTo>
                  <a:pt x="0" y="0"/>
                </a:moveTo>
                <a:lnTo>
                  <a:pt x="681312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8972830" y="3511185"/>
            <a:ext cx="1109345" cy="635635"/>
            <a:chOff x="7448829" y="3511184"/>
            <a:chExt cx="1109345" cy="635635"/>
          </a:xfrm>
        </p:grpSpPr>
        <p:sp>
          <p:nvSpPr>
            <p:cNvPr id="19" name="object 19"/>
            <p:cNvSpPr/>
            <p:nvPr/>
          </p:nvSpPr>
          <p:spPr>
            <a:xfrm>
              <a:off x="7454302" y="3901716"/>
              <a:ext cx="26670" cy="16510"/>
            </a:xfrm>
            <a:custGeom>
              <a:avLst/>
              <a:gdLst/>
              <a:ahLst/>
              <a:cxnLst/>
              <a:rect l="l" t="t" r="r" b="b"/>
              <a:pathLst>
                <a:path w="26670" h="16510">
                  <a:moveTo>
                    <a:pt x="0" y="16008"/>
                  </a:moveTo>
                  <a:lnTo>
                    <a:pt x="26491" y="0"/>
                  </a:lnTo>
                </a:path>
              </a:pathLst>
            </a:custGeom>
            <a:ln w="10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480794" y="3906839"/>
              <a:ext cx="38100" cy="229235"/>
            </a:xfrm>
            <a:custGeom>
              <a:avLst/>
              <a:gdLst/>
              <a:ahLst/>
              <a:cxnLst/>
              <a:rect l="l" t="t" r="r" b="b"/>
              <a:pathLst>
                <a:path w="38100" h="229235">
                  <a:moveTo>
                    <a:pt x="0" y="0"/>
                  </a:moveTo>
                  <a:lnTo>
                    <a:pt x="37601" y="228813"/>
                  </a:lnTo>
                </a:path>
              </a:pathLst>
            </a:custGeom>
            <a:ln w="213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523523" y="3516661"/>
              <a:ext cx="1035050" cy="619125"/>
            </a:xfrm>
            <a:custGeom>
              <a:avLst/>
              <a:gdLst/>
              <a:ahLst/>
              <a:cxnLst/>
              <a:rect l="l" t="t" r="r" b="b"/>
              <a:pathLst>
                <a:path w="1035050" h="619125">
                  <a:moveTo>
                    <a:pt x="0" y="618991"/>
                  </a:moveTo>
                  <a:lnTo>
                    <a:pt x="53838" y="0"/>
                  </a:lnTo>
                </a:path>
                <a:path w="1035050" h="619125">
                  <a:moveTo>
                    <a:pt x="53838" y="0"/>
                  </a:moveTo>
                  <a:lnTo>
                    <a:pt x="1034467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4607776" y="4575777"/>
            <a:ext cx="572135" cy="0"/>
          </a:xfrm>
          <a:custGeom>
            <a:avLst/>
            <a:gdLst/>
            <a:ahLst/>
            <a:cxnLst/>
            <a:rect l="l" t="t" r="r" b="b"/>
            <a:pathLst>
              <a:path w="572135">
                <a:moveTo>
                  <a:pt x="0" y="0"/>
                </a:moveTo>
                <a:lnTo>
                  <a:pt x="572140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57027" y="4575777"/>
            <a:ext cx="492125" cy="0"/>
          </a:xfrm>
          <a:custGeom>
            <a:avLst/>
            <a:gdLst/>
            <a:ahLst/>
            <a:cxnLst/>
            <a:rect l="l" t="t" r="r" b="b"/>
            <a:pathLst>
              <a:path w="492125">
                <a:moveTo>
                  <a:pt x="0" y="0"/>
                </a:moveTo>
                <a:lnTo>
                  <a:pt x="491809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65530" y="6167034"/>
            <a:ext cx="681990" cy="0"/>
          </a:xfrm>
          <a:custGeom>
            <a:avLst/>
            <a:gdLst/>
            <a:ahLst/>
            <a:cxnLst/>
            <a:rect l="l" t="t" r="r" b="b"/>
            <a:pathLst>
              <a:path w="681989">
                <a:moveTo>
                  <a:pt x="0" y="0"/>
                </a:moveTo>
                <a:lnTo>
                  <a:pt x="681739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6598385" y="6002905"/>
            <a:ext cx="366395" cy="295275"/>
            <a:chOff x="5074384" y="6002904"/>
            <a:chExt cx="366395" cy="295275"/>
          </a:xfrm>
        </p:grpSpPr>
        <p:sp>
          <p:nvSpPr>
            <p:cNvPr id="26" name="object 26"/>
            <p:cNvSpPr/>
            <p:nvPr/>
          </p:nvSpPr>
          <p:spPr>
            <a:xfrm>
              <a:off x="5079857" y="6187333"/>
              <a:ext cx="27305" cy="16510"/>
            </a:xfrm>
            <a:custGeom>
              <a:avLst/>
              <a:gdLst/>
              <a:ahLst/>
              <a:cxnLst/>
              <a:rect l="l" t="t" r="r" b="b"/>
              <a:pathLst>
                <a:path w="27304" h="16510">
                  <a:moveTo>
                    <a:pt x="0" y="16115"/>
                  </a:moveTo>
                  <a:lnTo>
                    <a:pt x="27132" y="0"/>
                  </a:lnTo>
                </a:path>
              </a:pathLst>
            </a:custGeom>
            <a:ln w="10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06989" y="6192520"/>
              <a:ext cx="38100" cy="95250"/>
            </a:xfrm>
            <a:custGeom>
              <a:avLst/>
              <a:gdLst/>
              <a:ahLst/>
              <a:cxnLst/>
              <a:rect l="l" t="t" r="r" b="b"/>
              <a:pathLst>
                <a:path w="38100" h="95250">
                  <a:moveTo>
                    <a:pt x="0" y="0"/>
                  </a:moveTo>
                  <a:lnTo>
                    <a:pt x="37601" y="94684"/>
                  </a:lnTo>
                </a:path>
              </a:pathLst>
            </a:custGeom>
            <a:ln w="21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49932" y="6008380"/>
              <a:ext cx="290830" cy="279400"/>
            </a:xfrm>
            <a:custGeom>
              <a:avLst/>
              <a:gdLst/>
              <a:ahLst/>
              <a:cxnLst/>
              <a:rect l="l" t="t" r="r" b="b"/>
              <a:pathLst>
                <a:path w="290829" h="279400">
                  <a:moveTo>
                    <a:pt x="0" y="278823"/>
                  </a:moveTo>
                  <a:lnTo>
                    <a:pt x="53624" y="0"/>
                  </a:lnTo>
                </a:path>
                <a:path w="290829" h="279400">
                  <a:moveTo>
                    <a:pt x="53624" y="0"/>
                  </a:moveTo>
                  <a:lnTo>
                    <a:pt x="290343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859662" y="6162272"/>
            <a:ext cx="27876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-15" dirty="0">
                <a:latin typeface="Times New Roman"/>
                <a:cs typeface="Times New Roman"/>
              </a:rPr>
              <a:t>A</a:t>
            </a:r>
            <a:r>
              <a:rPr sz="1725" i="1" spc="-22" baseline="-19323" dirty="0">
                <a:latin typeface="Times New Roman"/>
                <a:cs typeface="Times New Roman"/>
              </a:rPr>
              <a:t>g</a:t>
            </a:r>
            <a:endParaRPr sz="1725" baseline="-19323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743083" y="5993204"/>
            <a:ext cx="57467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5" dirty="0">
                <a:latin typeface="Times New Roman"/>
                <a:cs typeface="Times New Roman"/>
              </a:rPr>
              <a:t>f</a:t>
            </a:r>
            <a:r>
              <a:rPr sz="1725" i="1" spc="7" baseline="-19323" dirty="0">
                <a:latin typeface="Times New Roman"/>
                <a:cs typeface="Times New Roman"/>
              </a:rPr>
              <a:t>c</a:t>
            </a:r>
            <a:r>
              <a:rPr sz="2550" spc="7" baseline="3267" dirty="0">
                <a:latin typeface="Symbol"/>
                <a:cs typeface="Symbol"/>
              </a:rPr>
              <a:t></a:t>
            </a:r>
            <a:r>
              <a:rPr sz="1700" i="1" spc="5" dirty="0">
                <a:latin typeface="Times New Roman"/>
                <a:cs typeface="Times New Roman"/>
              </a:rPr>
              <a:t>b</a:t>
            </a:r>
            <a:r>
              <a:rPr sz="1725" i="1" spc="7" baseline="-19323" dirty="0">
                <a:latin typeface="Times New Roman"/>
                <a:cs typeface="Times New Roman"/>
              </a:rPr>
              <a:t>w</a:t>
            </a:r>
            <a:r>
              <a:rPr sz="1700" i="1" spc="5" dirty="0">
                <a:latin typeface="Times New Roman"/>
                <a:cs typeface="Times New Roman"/>
              </a:rPr>
              <a:t>d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32187" y="4951271"/>
            <a:ext cx="7622540" cy="6940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4610">
              <a:spcBef>
                <a:spcPts val="90"/>
              </a:spcBef>
            </a:pPr>
            <a:r>
              <a:rPr sz="1700" spc="-15" dirty="0">
                <a:latin typeface="Times New Roman"/>
                <a:cs typeface="Times New Roman"/>
              </a:rPr>
              <a:t>Nilai</a:t>
            </a:r>
            <a:r>
              <a:rPr sz="1700" spc="-225" dirty="0">
                <a:latin typeface="Times New Roman"/>
                <a:cs typeface="Times New Roman"/>
              </a:rPr>
              <a:t> </a:t>
            </a:r>
            <a:r>
              <a:rPr sz="1700" i="1" spc="40" dirty="0">
                <a:latin typeface="Times New Roman"/>
                <a:cs typeface="Times New Roman"/>
              </a:rPr>
              <a:t>V</a:t>
            </a:r>
            <a:r>
              <a:rPr sz="1725" i="1" spc="60" baseline="-19323" dirty="0">
                <a:latin typeface="Times New Roman"/>
                <a:cs typeface="Times New Roman"/>
              </a:rPr>
              <a:t>u</a:t>
            </a:r>
            <a:r>
              <a:rPr sz="1700" i="1" spc="40" dirty="0">
                <a:latin typeface="Times New Roman"/>
                <a:cs typeface="Times New Roman"/>
              </a:rPr>
              <a:t>d</a:t>
            </a:r>
            <a:r>
              <a:rPr sz="1700" i="1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/</a:t>
            </a:r>
            <a:r>
              <a:rPr sz="1700" spc="-100" dirty="0">
                <a:latin typeface="Times New Roman"/>
                <a:cs typeface="Times New Roman"/>
              </a:rPr>
              <a:t> </a:t>
            </a:r>
            <a:r>
              <a:rPr sz="1700" i="1" spc="100" dirty="0">
                <a:latin typeface="Times New Roman"/>
                <a:cs typeface="Times New Roman"/>
              </a:rPr>
              <a:t>M</a:t>
            </a:r>
            <a:r>
              <a:rPr sz="1725" i="1" spc="150" baseline="-19323" dirty="0">
                <a:latin typeface="Times New Roman"/>
                <a:cs typeface="Times New Roman"/>
              </a:rPr>
              <a:t>u</a:t>
            </a:r>
            <a:r>
              <a:rPr sz="1725" i="1" spc="457" baseline="-19323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boleh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lebih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spc="-35" dirty="0">
                <a:latin typeface="Times New Roman"/>
                <a:cs typeface="Times New Roman"/>
              </a:rPr>
              <a:t>besar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spc="-40" dirty="0">
                <a:latin typeface="Times New Roman"/>
                <a:cs typeface="Times New Roman"/>
              </a:rPr>
              <a:t>dari</a:t>
            </a:r>
            <a:r>
              <a:rPr sz="1700" spc="-15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Times New Roman"/>
                <a:cs typeface="Times New Roman"/>
              </a:rPr>
              <a:t>1,0.</a:t>
            </a:r>
            <a:r>
              <a:rPr sz="1700" spc="-270" dirty="0">
                <a:latin typeface="Times New Roman"/>
                <a:cs typeface="Times New Roman"/>
              </a:rPr>
              <a:t> </a:t>
            </a:r>
            <a:r>
              <a:rPr sz="1700" spc="-40" dirty="0">
                <a:latin typeface="Times New Roman"/>
                <a:cs typeface="Times New Roman"/>
              </a:rPr>
              <a:t>Dengan</a:t>
            </a:r>
            <a:r>
              <a:rPr sz="1700" spc="265" dirty="0">
                <a:latin typeface="Times New Roman"/>
                <a:cs typeface="Times New Roman"/>
              </a:rPr>
              <a:t> </a:t>
            </a:r>
            <a:r>
              <a:rPr sz="1700" i="1" spc="-15" dirty="0">
                <a:latin typeface="Times New Roman"/>
                <a:cs typeface="Times New Roman"/>
              </a:rPr>
              <a:t>A</a:t>
            </a:r>
            <a:r>
              <a:rPr sz="1725" i="1" spc="-22" baseline="-19323" dirty="0">
                <a:latin typeface="Times New Roman"/>
                <a:cs typeface="Times New Roman"/>
              </a:rPr>
              <a:t>g</a:t>
            </a:r>
            <a:r>
              <a:rPr sz="1725" i="1" spc="82" baseline="-19323" dirty="0">
                <a:latin typeface="Times New Roman"/>
                <a:cs typeface="Times New Roman"/>
              </a:rPr>
              <a:t> </a:t>
            </a:r>
            <a:r>
              <a:rPr sz="1700" spc="-40" dirty="0">
                <a:latin typeface="Times New Roman"/>
                <a:cs typeface="Times New Roman"/>
              </a:rPr>
              <a:t>adalah</a:t>
            </a:r>
            <a:r>
              <a:rPr sz="1700" spc="8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luas</a:t>
            </a:r>
            <a:r>
              <a:rPr sz="1700" spc="-70" dirty="0">
                <a:latin typeface="Times New Roman"/>
                <a:cs typeface="Times New Roman"/>
              </a:rPr>
              <a:t> </a:t>
            </a:r>
            <a:r>
              <a:rPr sz="1700" spc="-30" dirty="0">
                <a:latin typeface="Times New Roman"/>
                <a:cs typeface="Times New Roman"/>
              </a:rPr>
              <a:t>penampang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gross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balok.</a:t>
            </a:r>
            <a:endParaRPr sz="1700">
              <a:latin typeface="Times New Roman"/>
              <a:cs typeface="Times New Roman"/>
            </a:endParaRPr>
          </a:p>
          <a:p>
            <a:pPr marL="38100">
              <a:spcBef>
                <a:spcPts val="1195"/>
              </a:spcBef>
              <a:tabLst>
                <a:tab pos="1283970" algn="l"/>
              </a:tabLst>
            </a:pPr>
            <a:r>
              <a:rPr sz="1700" spc="10" dirty="0">
                <a:latin typeface="Times New Roman"/>
                <a:cs typeface="Times New Roman"/>
              </a:rPr>
              <a:t>Suku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i="1" spc="55" dirty="0">
                <a:latin typeface="Times New Roman"/>
                <a:cs typeface="Times New Roman"/>
              </a:rPr>
              <a:t>N</a:t>
            </a:r>
            <a:r>
              <a:rPr sz="1725" i="1" spc="82" baseline="-19323" dirty="0">
                <a:latin typeface="Times New Roman"/>
                <a:cs typeface="Times New Roman"/>
              </a:rPr>
              <a:t>u</a:t>
            </a:r>
            <a:r>
              <a:rPr sz="1725" i="1" spc="330" baseline="-19323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/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i="1" spc="-15" dirty="0">
                <a:latin typeface="Times New Roman"/>
                <a:cs typeface="Times New Roman"/>
              </a:rPr>
              <a:t>A</a:t>
            </a:r>
            <a:r>
              <a:rPr sz="1725" i="1" spc="-22" baseline="-19323" dirty="0">
                <a:latin typeface="Times New Roman"/>
                <a:cs typeface="Times New Roman"/>
              </a:rPr>
              <a:t>g	</a:t>
            </a:r>
            <a:r>
              <a:rPr sz="1700" spc="-20" dirty="0">
                <a:latin typeface="Times New Roman"/>
                <a:cs typeface="Times New Roman"/>
              </a:rPr>
              <a:t>dinyatakan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30" dirty="0">
                <a:latin typeface="Times New Roman"/>
                <a:cs typeface="Times New Roman"/>
              </a:rPr>
              <a:t>dalam</a:t>
            </a:r>
            <a:r>
              <a:rPr sz="1700" spc="-7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satuan</a:t>
            </a:r>
            <a:r>
              <a:rPr sz="1700" spc="30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Times New Roman"/>
                <a:cs typeface="Times New Roman"/>
              </a:rPr>
              <a:t>MPa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69545" y="4260988"/>
            <a:ext cx="25781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-30" dirty="0">
                <a:latin typeface="Times New Roman"/>
                <a:cs typeface="Times New Roman"/>
              </a:rPr>
              <a:t>A</a:t>
            </a:r>
            <a:r>
              <a:rPr sz="1725" i="1" spc="-44" baseline="-19323" dirty="0">
                <a:latin typeface="Times New Roman"/>
                <a:cs typeface="Times New Roman"/>
              </a:rPr>
              <a:t>s</a:t>
            </a:r>
            <a:endParaRPr sz="1725" baseline="-19323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598846" y="3811557"/>
            <a:ext cx="15684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i="1" spc="-5" dirty="0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53090" y="2670691"/>
            <a:ext cx="57531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5" dirty="0">
                <a:latin typeface="Times New Roman"/>
                <a:cs typeface="Times New Roman"/>
              </a:rPr>
              <a:t>f</a:t>
            </a:r>
            <a:r>
              <a:rPr sz="1725" i="1" spc="7" baseline="-19323" dirty="0">
                <a:latin typeface="Times New Roman"/>
                <a:cs typeface="Times New Roman"/>
              </a:rPr>
              <a:t>c</a:t>
            </a:r>
            <a:r>
              <a:rPr sz="2550" spc="7" baseline="3267" dirty="0">
                <a:latin typeface="Symbol"/>
                <a:cs typeface="Symbol"/>
              </a:rPr>
              <a:t></a:t>
            </a:r>
            <a:r>
              <a:rPr sz="1700" i="1" spc="5" dirty="0">
                <a:latin typeface="Times New Roman"/>
                <a:cs typeface="Times New Roman"/>
              </a:rPr>
              <a:t>b</a:t>
            </a:r>
            <a:r>
              <a:rPr sz="1725" i="1" spc="7" baseline="-19323" dirty="0">
                <a:latin typeface="Times New Roman"/>
                <a:cs typeface="Times New Roman"/>
              </a:rPr>
              <a:t>w</a:t>
            </a:r>
            <a:r>
              <a:rPr sz="1700" i="1" spc="5" dirty="0">
                <a:latin typeface="Times New Roman"/>
                <a:cs typeface="Times New Roman"/>
              </a:rPr>
              <a:t>d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57974" y="2659058"/>
            <a:ext cx="1166495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700" spc="10" dirty="0">
                <a:latin typeface="Times New Roman"/>
                <a:cs typeface="Times New Roman"/>
              </a:rPr>
              <a:t>1.</a:t>
            </a:r>
            <a:r>
              <a:rPr sz="1700" i="1" spc="10" dirty="0">
                <a:latin typeface="Times New Roman"/>
                <a:cs typeface="Times New Roman"/>
              </a:rPr>
              <a:t>V</a:t>
            </a:r>
            <a:r>
              <a:rPr sz="1725" i="1" spc="15" baseline="-19323" dirty="0">
                <a:latin typeface="Times New Roman"/>
                <a:cs typeface="Times New Roman"/>
              </a:rPr>
              <a:t>c </a:t>
            </a:r>
            <a:r>
              <a:rPr sz="1725" i="1" spc="22" baseline="-19323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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spc="-45" dirty="0">
                <a:latin typeface="Times New Roman"/>
                <a:cs typeface="Times New Roman"/>
              </a:rPr>
              <a:t>0,17</a:t>
            </a:r>
            <a:r>
              <a:rPr sz="1750" i="1" spc="-45" dirty="0">
                <a:latin typeface="Symbol"/>
                <a:cs typeface="Symbol"/>
              </a:rPr>
              <a:t>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961616" y="4689218"/>
            <a:ext cx="125730" cy="19364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150" i="1" spc="20" dirty="0">
                <a:latin typeface="Times New Roman"/>
                <a:cs typeface="Times New Roman"/>
              </a:rPr>
              <a:t>w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55648" y="4571017"/>
            <a:ext cx="47117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268605" algn="l"/>
              </a:tabLst>
            </a:pPr>
            <a:r>
              <a:rPr sz="1700" i="1" spc="-5" dirty="0">
                <a:latin typeface="Times New Roman"/>
                <a:cs typeface="Times New Roman"/>
              </a:rPr>
              <a:t>b	</a:t>
            </a:r>
            <a:r>
              <a:rPr sz="1700" spc="-5" dirty="0">
                <a:latin typeface="Symbol"/>
                <a:cs typeface="Symbol"/>
              </a:rPr>
              <a:t></a:t>
            </a:r>
            <a:r>
              <a:rPr sz="1700" spc="-204" dirty="0">
                <a:latin typeface="Times New Roman"/>
                <a:cs typeface="Times New Roman"/>
              </a:rPr>
              <a:t> </a:t>
            </a:r>
            <a:r>
              <a:rPr sz="1700" i="1" spc="-5" dirty="0">
                <a:latin typeface="Times New Roman"/>
                <a:cs typeface="Times New Roman"/>
              </a:rPr>
              <a:t>d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492666" y="4520169"/>
            <a:ext cx="125730" cy="19364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150" i="1" spc="20" dirty="0">
                <a:latin typeface="Times New Roman"/>
                <a:cs typeface="Times New Roman"/>
              </a:rPr>
              <a:t>w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43780" y="4520169"/>
            <a:ext cx="668020" cy="19364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579755" algn="l"/>
              </a:tabLst>
            </a:pPr>
            <a:r>
              <a:rPr sz="1150" i="1" spc="20" dirty="0">
                <a:latin typeface="Times New Roman"/>
                <a:cs typeface="Times New Roman"/>
              </a:rPr>
              <a:t>m	</a:t>
            </a:r>
            <a:r>
              <a:rPr sz="1150" i="1" spc="15" dirty="0">
                <a:latin typeface="Times New Roman"/>
                <a:cs typeface="Times New Roman"/>
              </a:rPr>
              <a:t>u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339999" y="4414967"/>
            <a:ext cx="98742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spcBef>
                <a:spcPts val="90"/>
              </a:spcBef>
              <a:tabLst>
                <a:tab pos="866140" algn="l"/>
              </a:tabLst>
            </a:pPr>
            <a:r>
              <a:rPr sz="1725" i="1" spc="22" baseline="-14492" dirty="0">
                <a:latin typeface="Times New Roman"/>
                <a:cs typeface="Times New Roman"/>
              </a:rPr>
              <a:t>u</a:t>
            </a:r>
            <a:r>
              <a:rPr sz="1725" i="1" spc="-75" baseline="-14492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</a:t>
            </a:r>
            <a:r>
              <a:rPr sz="1700" spc="-5" dirty="0">
                <a:latin typeface="Times New Roman"/>
                <a:cs typeface="Times New Roman"/>
              </a:rPr>
              <a:t>	</a:t>
            </a:r>
            <a:r>
              <a:rPr sz="1700" spc="-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25965" y="3929758"/>
            <a:ext cx="100965" cy="19364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150" i="1" spc="15" dirty="0">
                <a:latin typeface="Times New Roman"/>
                <a:cs typeface="Times New Roman"/>
              </a:rPr>
              <a:t>g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11411" y="3871962"/>
            <a:ext cx="28384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25" i="1" spc="30" baseline="2415" dirty="0">
                <a:latin typeface="Times New Roman"/>
                <a:cs typeface="Times New Roman"/>
              </a:rPr>
              <a:t>m</a:t>
            </a:r>
            <a:r>
              <a:rPr sz="1725" i="1" spc="232" baseline="24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61897" y="3501421"/>
            <a:ext cx="55880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40" dirty="0">
                <a:latin typeface="Times New Roman"/>
                <a:cs typeface="Times New Roman"/>
              </a:rPr>
              <a:t>V</a:t>
            </a:r>
            <a:r>
              <a:rPr sz="1725" i="1" spc="60" baseline="-19323" dirty="0">
                <a:latin typeface="Times New Roman"/>
                <a:cs typeface="Times New Roman"/>
              </a:rPr>
              <a:t>u</a:t>
            </a:r>
            <a:r>
              <a:rPr sz="1700" i="1" spc="40" dirty="0">
                <a:latin typeface="Times New Roman"/>
                <a:cs typeface="Times New Roman"/>
              </a:rPr>
              <a:t>d</a:t>
            </a:r>
            <a:r>
              <a:rPr sz="1700" i="1" spc="60" dirty="0">
                <a:latin typeface="Times New Roman"/>
                <a:cs typeface="Times New Roman"/>
              </a:rPr>
              <a:t> </a:t>
            </a:r>
            <a:r>
              <a:rPr sz="2550" spc="-7" baseline="3267" dirty="0">
                <a:latin typeface="Symbol"/>
                <a:cs typeface="Symbol"/>
              </a:rPr>
              <a:t></a:t>
            </a:r>
            <a:endParaRPr sz="2550" baseline="3267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361275" y="6115978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361275" y="6253307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281088" y="6115978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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281088" y="6253307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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81088" y="5806994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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35875" y="5932671"/>
            <a:ext cx="27813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700" spc="-15" dirty="0">
                <a:latin typeface="Symbol"/>
                <a:cs typeface="Symbol"/>
              </a:rPr>
              <a:t></a:t>
            </a:r>
            <a:r>
              <a:rPr sz="2625" i="1" spc="-22" baseline="-12698" dirty="0">
                <a:latin typeface="Symbol"/>
                <a:cs typeface="Symbol"/>
              </a:rPr>
              <a:t></a:t>
            </a:r>
            <a:endParaRPr sz="2625" baseline="-12698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642172" y="5852245"/>
            <a:ext cx="85280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spc="30" dirty="0">
                <a:latin typeface="Times New Roman"/>
                <a:cs typeface="Times New Roman"/>
              </a:rPr>
              <a:t>0,29</a:t>
            </a:r>
            <a:r>
              <a:rPr sz="1700" i="1" spc="30" dirty="0">
                <a:latin typeface="Times New Roman"/>
                <a:cs typeface="Times New Roman"/>
              </a:rPr>
              <a:t>N</a:t>
            </a:r>
            <a:r>
              <a:rPr sz="1725" i="1" spc="44" baseline="-19323" dirty="0">
                <a:latin typeface="Times New Roman"/>
                <a:cs typeface="Times New Roman"/>
              </a:rPr>
              <a:t>u</a:t>
            </a:r>
            <a:r>
              <a:rPr sz="1725" i="1" spc="337" baseline="-19323" dirty="0">
                <a:latin typeface="Times New Roman"/>
                <a:cs typeface="Times New Roman"/>
              </a:rPr>
              <a:t> </a:t>
            </a:r>
            <a:r>
              <a:rPr sz="2550" spc="-7" baseline="11437" dirty="0">
                <a:latin typeface="Symbol"/>
                <a:cs typeface="Symbol"/>
              </a:rPr>
              <a:t></a:t>
            </a:r>
            <a:endParaRPr sz="2550" baseline="11437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274665" y="5993204"/>
            <a:ext cx="338518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spc="-5" dirty="0">
                <a:latin typeface="Times New Roman"/>
                <a:cs typeface="Times New Roman"/>
              </a:rPr>
              <a:t>3.</a:t>
            </a:r>
            <a:r>
              <a:rPr sz="1700" spc="-19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untuk</a:t>
            </a:r>
            <a:r>
              <a:rPr sz="1700" spc="-9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gaya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aksial</a:t>
            </a:r>
            <a:r>
              <a:rPr sz="1700" spc="8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tarik,</a:t>
            </a:r>
            <a:r>
              <a:rPr sz="1700" i="1" dirty="0">
                <a:latin typeface="Times New Roman"/>
                <a:cs typeface="Times New Roman"/>
              </a:rPr>
              <a:t>V</a:t>
            </a:r>
            <a:r>
              <a:rPr sz="1725" i="1" baseline="-19323" dirty="0">
                <a:latin typeface="Times New Roman"/>
                <a:cs typeface="Times New Roman"/>
              </a:rPr>
              <a:t>c</a:t>
            </a:r>
            <a:r>
              <a:rPr sz="1725" i="1" spc="532" baseline="-19323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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0,17</a:t>
            </a:r>
            <a:r>
              <a:rPr sz="2550" spc="-22" baseline="13071" dirty="0">
                <a:latin typeface="Symbol"/>
                <a:cs typeface="Symbol"/>
              </a:rPr>
              <a:t></a:t>
            </a:r>
            <a:r>
              <a:rPr sz="1700" spc="-15" dirty="0">
                <a:latin typeface="Times New Roman"/>
                <a:cs typeface="Times New Roman"/>
              </a:rPr>
              <a:t>1</a:t>
            </a:r>
            <a:r>
              <a:rPr sz="1700" spc="-15" dirty="0">
                <a:latin typeface="Symbol"/>
                <a:cs typeface="Symbol"/>
              </a:rPr>
              <a:t>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483980" y="4600152"/>
            <a:ext cx="81788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721995" algn="l"/>
              </a:tabLst>
            </a:pPr>
            <a:r>
              <a:rPr sz="1700" spc="-5" dirty="0">
                <a:latin typeface="Symbol"/>
                <a:cs typeface="Symbol"/>
              </a:rPr>
              <a:t></a:t>
            </a:r>
            <a:r>
              <a:rPr sz="1700" spc="-5" dirty="0">
                <a:latin typeface="Times New Roman"/>
                <a:cs typeface="Times New Roman"/>
              </a:rPr>
              <a:t>	</a:t>
            </a:r>
            <a:r>
              <a:rPr sz="1700" spc="-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019587" y="3487547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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355956" y="3501421"/>
            <a:ext cx="69786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spc="30" dirty="0">
                <a:latin typeface="Times New Roman"/>
                <a:cs typeface="Times New Roman"/>
              </a:rPr>
              <a:t>0,29</a:t>
            </a:r>
            <a:r>
              <a:rPr sz="1700" i="1" spc="30" dirty="0">
                <a:latin typeface="Times New Roman"/>
                <a:cs typeface="Times New Roman"/>
              </a:rPr>
              <a:t>N</a:t>
            </a:r>
            <a:r>
              <a:rPr sz="1725" i="1" spc="44" baseline="-19323" dirty="0">
                <a:latin typeface="Times New Roman"/>
                <a:cs typeface="Times New Roman"/>
              </a:rPr>
              <a:t>u</a:t>
            </a:r>
            <a:endParaRPr sz="1725" baseline="-19323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406092" y="3642508"/>
            <a:ext cx="96710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  <a:tabLst>
                <a:tab pos="685165" algn="l"/>
              </a:tabLst>
            </a:pPr>
            <a:r>
              <a:rPr sz="1700" i="1" spc="5" dirty="0">
                <a:latin typeface="Times New Roman"/>
                <a:cs typeface="Times New Roman"/>
              </a:rPr>
              <a:t>f</a:t>
            </a:r>
            <a:r>
              <a:rPr sz="1725" i="1" spc="7" baseline="-19323" dirty="0">
                <a:latin typeface="Times New Roman"/>
                <a:cs typeface="Times New Roman"/>
              </a:rPr>
              <a:t>c</a:t>
            </a:r>
            <a:r>
              <a:rPr sz="2550" spc="7" baseline="3267" dirty="0">
                <a:latin typeface="Symbol"/>
                <a:cs typeface="Symbol"/>
              </a:rPr>
              <a:t></a:t>
            </a:r>
            <a:r>
              <a:rPr sz="1700" i="1" spc="5" dirty="0">
                <a:latin typeface="Times New Roman"/>
                <a:cs typeface="Times New Roman"/>
              </a:rPr>
              <a:t>b</a:t>
            </a:r>
            <a:r>
              <a:rPr sz="1725" i="1" spc="7" baseline="-19323" dirty="0">
                <a:latin typeface="Times New Roman"/>
                <a:cs typeface="Times New Roman"/>
              </a:rPr>
              <a:t>w</a:t>
            </a:r>
            <a:r>
              <a:rPr sz="1700" i="1" spc="5" dirty="0">
                <a:latin typeface="Times New Roman"/>
                <a:cs typeface="Times New Roman"/>
              </a:rPr>
              <a:t>d	</a:t>
            </a:r>
            <a:r>
              <a:rPr sz="1700" spc="60" dirty="0">
                <a:latin typeface="Times New Roman"/>
                <a:cs typeface="Times New Roman"/>
              </a:rPr>
              <a:t>1</a:t>
            </a:r>
            <a:r>
              <a:rPr sz="1700" spc="60" dirty="0">
                <a:latin typeface="Symbol"/>
                <a:cs typeface="Symbol"/>
              </a:rPr>
              <a:t>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268745" y="3630876"/>
            <a:ext cx="6021070" cy="4641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lnSpc>
                <a:spcPts val="1739"/>
              </a:lnSpc>
              <a:spcBef>
                <a:spcPts val="130"/>
              </a:spcBef>
              <a:tabLst>
                <a:tab pos="3542665" algn="l"/>
                <a:tab pos="4830445" algn="l"/>
              </a:tabLst>
            </a:pPr>
            <a:r>
              <a:rPr sz="1700" spc="-10" dirty="0">
                <a:latin typeface="Times New Roman"/>
                <a:cs typeface="Times New Roman"/>
              </a:rPr>
              <a:t>2.untuk</a:t>
            </a:r>
            <a:r>
              <a:rPr sz="1700" spc="-8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gaya aksial</a:t>
            </a:r>
            <a:r>
              <a:rPr sz="1700" spc="9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tekan,</a:t>
            </a:r>
            <a:r>
              <a:rPr sz="1700" spc="175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V</a:t>
            </a:r>
            <a:r>
              <a:rPr sz="1725" i="1" spc="-15" baseline="-19323" dirty="0">
                <a:latin typeface="Times New Roman"/>
                <a:cs typeface="Times New Roman"/>
              </a:rPr>
              <a:t>c</a:t>
            </a:r>
            <a:r>
              <a:rPr sz="1725" i="1" spc="547" baseline="-19323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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2550" spc="-7" baseline="4901" dirty="0">
                <a:latin typeface="Symbol"/>
                <a:cs typeface="Symbol"/>
              </a:rPr>
              <a:t></a:t>
            </a:r>
            <a:r>
              <a:rPr sz="2550" spc="-382" baseline="4901" dirty="0">
                <a:latin typeface="Times New Roman"/>
                <a:cs typeface="Times New Roman"/>
              </a:rPr>
              <a:t> </a:t>
            </a:r>
            <a:r>
              <a:rPr sz="1700" spc="-50" dirty="0">
                <a:latin typeface="Times New Roman"/>
                <a:cs typeface="Times New Roman"/>
              </a:rPr>
              <a:t>0,16</a:t>
            </a:r>
            <a:r>
              <a:rPr sz="1750" i="1" spc="-50" dirty="0">
                <a:latin typeface="Symbol"/>
                <a:cs typeface="Symbol"/>
              </a:rPr>
              <a:t></a:t>
            </a:r>
            <a:r>
              <a:rPr sz="1750" spc="-50" dirty="0">
                <a:latin typeface="Times New Roman"/>
                <a:cs typeface="Times New Roman"/>
              </a:rPr>
              <a:t>	</a:t>
            </a:r>
            <a:r>
              <a:rPr sz="1700" i="1" spc="-40" dirty="0">
                <a:latin typeface="Times New Roman"/>
                <a:cs typeface="Times New Roman"/>
              </a:rPr>
              <a:t>f</a:t>
            </a:r>
            <a:r>
              <a:rPr sz="1725" i="1" spc="-60" baseline="-19323" dirty="0">
                <a:latin typeface="Times New Roman"/>
                <a:cs typeface="Times New Roman"/>
              </a:rPr>
              <a:t>c</a:t>
            </a:r>
            <a:r>
              <a:rPr sz="2550" spc="-60" baseline="3267" dirty="0">
                <a:latin typeface="Symbol"/>
                <a:cs typeface="Symbol"/>
              </a:rPr>
              <a:t></a:t>
            </a:r>
            <a:r>
              <a:rPr sz="2550" spc="120" baseline="3267" dirty="0">
                <a:latin typeface="Times New Roman"/>
                <a:cs typeface="Times New Roman"/>
              </a:rPr>
              <a:t> </a:t>
            </a:r>
            <a:r>
              <a:rPr sz="1700" spc="65" dirty="0">
                <a:latin typeface="Symbol"/>
                <a:cs typeface="Symbol"/>
              </a:rPr>
              <a:t></a:t>
            </a:r>
            <a:r>
              <a:rPr sz="1700" spc="65" dirty="0">
                <a:latin typeface="Times New Roman"/>
                <a:cs typeface="Times New Roman"/>
              </a:rPr>
              <a:t>17</a:t>
            </a:r>
            <a:r>
              <a:rPr sz="1750" i="1" spc="65" dirty="0">
                <a:latin typeface="Symbol"/>
                <a:cs typeface="Symbol"/>
              </a:rPr>
              <a:t></a:t>
            </a:r>
            <a:r>
              <a:rPr sz="1725" i="1" spc="97" baseline="-19323" dirty="0">
                <a:latin typeface="Times New Roman"/>
                <a:cs typeface="Times New Roman"/>
              </a:rPr>
              <a:t>w	</a:t>
            </a:r>
            <a:r>
              <a:rPr sz="2550" spc="22" baseline="4901" dirty="0">
                <a:latin typeface="Symbol"/>
                <a:cs typeface="Symbol"/>
              </a:rPr>
              <a:t></a:t>
            </a:r>
            <a:r>
              <a:rPr sz="1700" i="1" spc="15" dirty="0">
                <a:latin typeface="Times New Roman"/>
                <a:cs typeface="Times New Roman"/>
              </a:rPr>
              <a:t>b</a:t>
            </a:r>
            <a:r>
              <a:rPr sz="1725" i="1" spc="22" baseline="-19323" dirty="0">
                <a:latin typeface="Times New Roman"/>
                <a:cs typeface="Times New Roman"/>
              </a:rPr>
              <a:t>w</a:t>
            </a:r>
            <a:r>
              <a:rPr sz="1700" i="1" spc="15" dirty="0">
                <a:latin typeface="Times New Roman"/>
                <a:cs typeface="Times New Roman"/>
              </a:rPr>
              <a:t>d</a:t>
            </a:r>
            <a:r>
              <a:rPr sz="1700" i="1" spc="1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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0,29</a:t>
            </a:r>
            <a:r>
              <a:rPr sz="1750" i="1" spc="-15" dirty="0">
                <a:latin typeface="Symbol"/>
                <a:cs typeface="Symbol"/>
              </a:rPr>
              <a:t></a:t>
            </a:r>
            <a:endParaRPr sz="1750">
              <a:latin typeface="Symbol"/>
              <a:cs typeface="Symbol"/>
            </a:endParaRPr>
          </a:p>
          <a:p>
            <a:pPr marL="2763520">
              <a:lnSpc>
                <a:spcPts val="1680"/>
              </a:lnSpc>
              <a:tabLst>
                <a:tab pos="4446270" algn="l"/>
              </a:tabLst>
            </a:pPr>
            <a:r>
              <a:rPr sz="2550" spc="-7" baseline="-16339" dirty="0">
                <a:latin typeface="Symbol"/>
                <a:cs typeface="Symbol"/>
              </a:rPr>
              <a:t></a:t>
            </a:r>
            <a:r>
              <a:rPr sz="2550" spc="-7" baseline="-16339" dirty="0">
                <a:latin typeface="Times New Roman"/>
                <a:cs typeface="Times New Roman"/>
              </a:rPr>
              <a:t>	</a:t>
            </a:r>
            <a:r>
              <a:rPr sz="1700" i="1" spc="-10" dirty="0">
                <a:latin typeface="Times New Roman"/>
                <a:cs typeface="Times New Roman"/>
              </a:rPr>
              <a:t>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827307" y="4571017"/>
            <a:ext cx="1333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Times New Roman"/>
                <a:cs typeface="Times New Roman"/>
              </a:rPr>
              <a:t>8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426268" y="4390314"/>
            <a:ext cx="441198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spcBef>
                <a:spcPts val="130"/>
              </a:spcBef>
              <a:tabLst>
                <a:tab pos="1118870" algn="l"/>
                <a:tab pos="1642110" algn="l"/>
                <a:tab pos="4255135" algn="l"/>
              </a:tabLst>
            </a:pPr>
            <a:r>
              <a:rPr sz="1700" spc="-30" dirty="0">
                <a:latin typeface="Times New Roman"/>
                <a:cs typeface="Times New Roman"/>
              </a:rPr>
              <a:t>dengan</a:t>
            </a:r>
            <a:r>
              <a:rPr sz="1700" spc="114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M	</a:t>
            </a:r>
            <a:r>
              <a:rPr sz="1700" spc="-5" dirty="0">
                <a:latin typeface="Symbol"/>
                <a:cs typeface="Symbol"/>
              </a:rPr>
              <a:t></a:t>
            </a:r>
            <a:r>
              <a:rPr sz="1700" spc="20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M	</a:t>
            </a:r>
            <a:r>
              <a:rPr sz="1700" spc="-5" dirty="0">
                <a:latin typeface="Symbol"/>
                <a:cs typeface="Symbol"/>
              </a:rPr>
              <a:t>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N</a:t>
            </a:r>
            <a:r>
              <a:rPr sz="1700" i="1" spc="525" dirty="0">
                <a:latin typeface="Times New Roman"/>
                <a:cs typeface="Times New Roman"/>
              </a:rPr>
              <a:t> </a:t>
            </a:r>
            <a:r>
              <a:rPr sz="2550" spc="-7" baseline="32679" dirty="0">
                <a:latin typeface="Symbol"/>
                <a:cs typeface="Symbol"/>
              </a:rPr>
              <a:t></a:t>
            </a:r>
            <a:r>
              <a:rPr sz="2550" spc="-89" baseline="32679" dirty="0">
                <a:latin typeface="Times New Roman"/>
                <a:cs typeface="Times New Roman"/>
              </a:rPr>
              <a:t> </a:t>
            </a:r>
            <a:r>
              <a:rPr sz="2550" spc="7" baseline="34313" dirty="0">
                <a:latin typeface="Times New Roman"/>
                <a:cs typeface="Times New Roman"/>
              </a:rPr>
              <a:t>4</a:t>
            </a:r>
            <a:r>
              <a:rPr sz="2550" i="1" spc="7" baseline="34313" dirty="0">
                <a:latin typeface="Times New Roman"/>
                <a:cs typeface="Times New Roman"/>
              </a:rPr>
              <a:t>h</a:t>
            </a:r>
            <a:r>
              <a:rPr sz="2550" i="1" spc="-187" baseline="34313" dirty="0">
                <a:latin typeface="Times New Roman"/>
                <a:cs typeface="Times New Roman"/>
              </a:rPr>
              <a:t> </a:t>
            </a:r>
            <a:r>
              <a:rPr sz="2550" spc="-7" baseline="34313" dirty="0">
                <a:latin typeface="Symbol"/>
                <a:cs typeface="Symbol"/>
              </a:rPr>
              <a:t></a:t>
            </a:r>
            <a:r>
              <a:rPr sz="2550" spc="-187" baseline="34313" dirty="0">
                <a:latin typeface="Times New Roman"/>
                <a:cs typeface="Times New Roman"/>
              </a:rPr>
              <a:t> </a:t>
            </a:r>
            <a:r>
              <a:rPr sz="2550" i="1" spc="-7" baseline="34313" dirty="0">
                <a:latin typeface="Times New Roman"/>
                <a:cs typeface="Times New Roman"/>
              </a:rPr>
              <a:t>d</a:t>
            </a:r>
            <a:r>
              <a:rPr sz="2550" i="1" spc="82" baseline="34313" dirty="0">
                <a:latin typeface="Times New Roman"/>
                <a:cs typeface="Times New Roman"/>
              </a:rPr>
              <a:t> </a:t>
            </a:r>
            <a:r>
              <a:rPr sz="2550" spc="-7" baseline="32679" dirty="0">
                <a:latin typeface="Symbol"/>
                <a:cs typeface="Symbol"/>
              </a:rPr>
              <a:t></a:t>
            </a:r>
            <a:r>
              <a:rPr sz="2550" spc="-254" baseline="32679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;</a:t>
            </a:r>
            <a:r>
              <a:rPr sz="1700" spc="-190" dirty="0">
                <a:latin typeface="Times New Roman"/>
                <a:cs typeface="Times New Roman"/>
              </a:rPr>
              <a:t> </a:t>
            </a:r>
            <a:r>
              <a:rPr sz="1700" spc="-30" dirty="0">
                <a:latin typeface="Times New Roman"/>
                <a:cs typeface="Times New Roman"/>
              </a:rPr>
              <a:t>sedangkan</a:t>
            </a:r>
            <a:r>
              <a:rPr sz="1700" spc="204" dirty="0">
                <a:latin typeface="Times New Roman"/>
                <a:cs typeface="Times New Roman"/>
              </a:rPr>
              <a:t> </a:t>
            </a:r>
            <a:r>
              <a:rPr sz="1750" i="1" spc="-35" dirty="0">
                <a:latin typeface="Symbol"/>
                <a:cs typeface="Symbol"/>
              </a:rPr>
              <a:t></a:t>
            </a:r>
            <a:r>
              <a:rPr sz="1750" spc="-35" dirty="0">
                <a:latin typeface="Times New Roman"/>
                <a:cs typeface="Times New Roman"/>
              </a:rPr>
              <a:t>	</a:t>
            </a:r>
            <a:r>
              <a:rPr sz="1700" spc="-5" dirty="0">
                <a:latin typeface="Symbol"/>
                <a:cs typeface="Symbol"/>
              </a:rPr>
              <a:t>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468019" y="3072822"/>
            <a:ext cx="41973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5" dirty="0">
                <a:latin typeface="Times New Roman"/>
                <a:cs typeface="Times New Roman"/>
              </a:rPr>
              <a:t>Jika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30" dirty="0">
                <a:latin typeface="Times New Roman"/>
                <a:cs typeface="Times New Roman"/>
              </a:rPr>
              <a:t>pengaruh</a:t>
            </a:r>
            <a:r>
              <a:rPr sz="1700" spc="114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gaya aksial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diperhitungkan,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maka</a:t>
            </a:r>
            <a:r>
              <a:rPr sz="1700" spc="-14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:</a:t>
            </a:r>
            <a:endParaRPr sz="17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268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5963"/>
            <a:ext cx="502221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32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000000"/>
                </a:solidFill>
                <a:latin typeface="Calibri"/>
                <a:cs typeface="Calibri"/>
              </a:rPr>
              <a:t>Dengan</a:t>
            </a:r>
            <a:r>
              <a:rPr sz="32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000000"/>
                </a:solidFill>
                <a:latin typeface="Calibri"/>
                <a:cs typeface="Calibri"/>
              </a:rPr>
              <a:t>Tulangan</a:t>
            </a:r>
            <a:r>
              <a:rPr sz="32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6946" y="2482611"/>
            <a:ext cx="4591775" cy="282927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560328" y="2742742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35" y="0"/>
                </a:lnTo>
              </a:path>
            </a:pathLst>
          </a:custGeom>
          <a:ln w="119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62694" y="2738735"/>
            <a:ext cx="12192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900" i="1" spc="15" dirty="0">
                <a:latin typeface="Times New Roman"/>
                <a:cs typeface="Times New Roman"/>
              </a:rPr>
              <a:t>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15806" y="2462171"/>
            <a:ext cx="271526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346710" algn="l"/>
              </a:tabLst>
            </a:pPr>
            <a:r>
              <a:rPr sz="1900" i="1" spc="25" dirty="0">
                <a:latin typeface="Times New Roman"/>
                <a:cs typeface="Times New Roman"/>
              </a:rPr>
              <a:t>V	</a:t>
            </a:r>
            <a:r>
              <a:rPr sz="1900" spc="25" dirty="0">
                <a:latin typeface="Symbol"/>
                <a:cs typeface="Symbol"/>
              </a:rPr>
              <a:t>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spc="-160" dirty="0">
                <a:latin typeface="Times New Roman"/>
                <a:cs typeface="Times New Roman"/>
              </a:rPr>
              <a:t> </a:t>
            </a:r>
            <a:r>
              <a:rPr sz="2850" i="1" spc="-179" baseline="45321" dirty="0">
                <a:latin typeface="Times New Roman"/>
                <a:cs typeface="Times New Roman"/>
              </a:rPr>
              <a:t>A</a:t>
            </a:r>
            <a:r>
              <a:rPr sz="1950" i="1" spc="37" baseline="44871" dirty="0">
                <a:latin typeface="Times New Roman"/>
                <a:cs typeface="Times New Roman"/>
              </a:rPr>
              <a:t>v</a:t>
            </a:r>
            <a:r>
              <a:rPr sz="1950" i="1" baseline="44871" dirty="0">
                <a:latin typeface="Times New Roman"/>
                <a:cs typeface="Times New Roman"/>
              </a:rPr>
              <a:t> </a:t>
            </a:r>
            <a:r>
              <a:rPr sz="1950" i="1" spc="-232" baseline="44871" dirty="0">
                <a:latin typeface="Times New Roman"/>
                <a:cs typeface="Times New Roman"/>
              </a:rPr>
              <a:t> </a:t>
            </a:r>
            <a:r>
              <a:rPr sz="2850" i="1" spc="15" baseline="45321" dirty="0">
                <a:latin typeface="Times New Roman"/>
                <a:cs typeface="Times New Roman"/>
              </a:rPr>
              <a:t>f</a:t>
            </a:r>
            <a:r>
              <a:rPr sz="2850" i="1" spc="-330" baseline="45321" dirty="0">
                <a:latin typeface="Times New Roman"/>
                <a:cs typeface="Times New Roman"/>
              </a:rPr>
              <a:t> </a:t>
            </a:r>
            <a:r>
              <a:rPr sz="1950" i="1" spc="-22" baseline="44871" dirty="0">
                <a:latin typeface="Times New Roman"/>
                <a:cs typeface="Times New Roman"/>
              </a:rPr>
              <a:t>y</a:t>
            </a:r>
            <a:r>
              <a:rPr sz="1950" i="1" spc="22" baseline="44871" dirty="0">
                <a:latin typeface="Times New Roman"/>
                <a:cs typeface="Times New Roman"/>
              </a:rPr>
              <a:t>t</a:t>
            </a:r>
            <a:r>
              <a:rPr sz="1950" i="1" spc="-172" baseline="44871" dirty="0">
                <a:latin typeface="Times New Roman"/>
                <a:cs typeface="Times New Roman"/>
              </a:rPr>
              <a:t> </a:t>
            </a:r>
            <a:r>
              <a:rPr sz="2850" i="1" spc="30" baseline="45321" dirty="0">
                <a:latin typeface="Times New Roman"/>
                <a:cs typeface="Times New Roman"/>
              </a:rPr>
              <a:t>d</a:t>
            </a:r>
            <a:r>
              <a:rPr sz="2850" i="1" spc="150" baseline="45321" dirty="0">
                <a:latin typeface="Times New Roman"/>
                <a:cs typeface="Times New Roman"/>
              </a:rPr>
              <a:t> </a:t>
            </a:r>
            <a:r>
              <a:rPr sz="2550" spc="-335" dirty="0">
                <a:latin typeface="Symbol"/>
                <a:cs typeface="Symbol"/>
              </a:rPr>
              <a:t></a:t>
            </a:r>
            <a:r>
              <a:rPr sz="1900" spc="15" dirty="0">
                <a:latin typeface="Times New Roman"/>
                <a:cs typeface="Times New Roman"/>
              </a:rPr>
              <a:t>s</a:t>
            </a:r>
            <a:r>
              <a:rPr sz="1900" spc="40" dirty="0">
                <a:latin typeface="Times New Roman"/>
                <a:cs typeface="Times New Roman"/>
              </a:rPr>
              <a:t>i</a:t>
            </a:r>
            <a:r>
              <a:rPr sz="1900" spc="125" dirty="0">
                <a:latin typeface="Times New Roman"/>
                <a:cs typeface="Times New Roman"/>
              </a:rPr>
              <a:t>n</a:t>
            </a:r>
            <a:r>
              <a:rPr sz="2000" i="1" spc="-35" dirty="0">
                <a:latin typeface="Symbol"/>
                <a:cs typeface="Symbol"/>
              </a:rPr>
              <a:t>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1900" spc="25" dirty="0">
                <a:latin typeface="Symbol"/>
                <a:cs typeface="Symbol"/>
              </a:rPr>
              <a:t></a:t>
            </a:r>
            <a:r>
              <a:rPr sz="1900" spc="-170" dirty="0">
                <a:latin typeface="Times New Roman"/>
                <a:cs typeface="Times New Roman"/>
              </a:rPr>
              <a:t> </a:t>
            </a:r>
            <a:r>
              <a:rPr sz="1900" spc="-85" dirty="0">
                <a:latin typeface="Times New Roman"/>
                <a:cs typeface="Times New Roman"/>
              </a:rPr>
              <a:t>c</a:t>
            </a:r>
            <a:r>
              <a:rPr sz="1900" spc="-5" dirty="0">
                <a:latin typeface="Times New Roman"/>
                <a:cs typeface="Times New Roman"/>
              </a:rPr>
              <a:t>o</a:t>
            </a:r>
            <a:r>
              <a:rPr sz="1900" spc="15" dirty="0">
                <a:latin typeface="Times New Roman"/>
                <a:cs typeface="Times New Roman"/>
              </a:rPr>
              <a:t>s</a:t>
            </a:r>
            <a:r>
              <a:rPr sz="1900" spc="-305" dirty="0">
                <a:latin typeface="Times New Roman"/>
                <a:cs typeface="Times New Roman"/>
              </a:rPr>
              <a:t> </a:t>
            </a:r>
            <a:r>
              <a:rPr sz="2000" i="1" spc="-35" dirty="0">
                <a:latin typeface="Symbol"/>
                <a:cs typeface="Symbol"/>
              </a:rPr>
              <a:t></a:t>
            </a:r>
            <a:r>
              <a:rPr sz="2000" spc="-245" dirty="0">
                <a:latin typeface="Times New Roman"/>
                <a:cs typeface="Times New Roman"/>
              </a:rPr>
              <a:t> </a:t>
            </a:r>
            <a:r>
              <a:rPr sz="2550" spc="-210" dirty="0">
                <a:latin typeface="Symbol"/>
                <a:cs typeface="Symbol"/>
              </a:rPr>
              <a:t>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91152" y="2681307"/>
            <a:ext cx="93345" cy="2173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300" i="1" spc="20" dirty="0">
                <a:latin typeface="Times New Roman"/>
                <a:cs typeface="Times New Roman"/>
              </a:rPr>
              <a:t>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5685" y="3131565"/>
            <a:ext cx="2909570" cy="58039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8100" marR="30480">
              <a:lnSpc>
                <a:spcPts val="2190"/>
              </a:lnSpc>
              <a:spcBef>
                <a:spcPts val="145"/>
              </a:spcBef>
            </a:pP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sengkang vertikal, maka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nilai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z="1900" i="1" spc="-65" dirty="0">
                <a:latin typeface="Symbol"/>
                <a:cs typeface="Symbol"/>
              </a:rPr>
              <a:t></a:t>
            </a:r>
            <a:r>
              <a:rPr sz="1900" i="1"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90</a:t>
            </a:r>
            <a:r>
              <a:rPr spc="-15" baseline="25462" dirty="0">
                <a:latin typeface="Calibri"/>
                <a:cs typeface="Calibri"/>
              </a:rPr>
              <a:t>o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sehingga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932676" y="3857245"/>
            <a:ext cx="3282950" cy="765175"/>
            <a:chOff x="5408676" y="3857244"/>
            <a:chExt cx="3282950" cy="765175"/>
          </a:xfrm>
        </p:grpSpPr>
        <p:sp>
          <p:nvSpPr>
            <p:cNvPr id="11" name="object 11"/>
            <p:cNvSpPr/>
            <p:nvPr/>
          </p:nvSpPr>
          <p:spPr>
            <a:xfrm>
              <a:off x="5408676" y="3857244"/>
              <a:ext cx="3282950" cy="765175"/>
            </a:xfrm>
            <a:custGeom>
              <a:avLst/>
              <a:gdLst/>
              <a:ahLst/>
              <a:cxnLst/>
              <a:rect l="l" t="t" r="r" b="b"/>
              <a:pathLst>
                <a:path w="3282950" h="765175">
                  <a:moveTo>
                    <a:pt x="3282696" y="0"/>
                  </a:moveTo>
                  <a:lnTo>
                    <a:pt x="0" y="0"/>
                  </a:lnTo>
                  <a:lnTo>
                    <a:pt x="0" y="765047"/>
                  </a:lnTo>
                  <a:lnTo>
                    <a:pt x="3282696" y="765047"/>
                  </a:lnTo>
                  <a:lnTo>
                    <a:pt x="32826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49426" y="4239771"/>
              <a:ext cx="2674620" cy="0"/>
            </a:xfrm>
            <a:custGeom>
              <a:avLst/>
              <a:gdLst/>
              <a:ahLst/>
              <a:cxnLst/>
              <a:rect l="l" t="t" r="r" b="b"/>
              <a:pathLst>
                <a:path w="2674620">
                  <a:moveTo>
                    <a:pt x="0" y="0"/>
                  </a:moveTo>
                  <a:lnTo>
                    <a:pt x="737936" y="0"/>
                  </a:lnTo>
                </a:path>
                <a:path w="2674620">
                  <a:moveTo>
                    <a:pt x="1937228" y="0"/>
                  </a:moveTo>
                  <a:lnTo>
                    <a:pt x="2674381" y="0"/>
                  </a:lnTo>
                </a:path>
              </a:pathLst>
            </a:custGeom>
            <a:ln w="124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795874" y="4371954"/>
            <a:ext cx="81915" cy="22185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spcBef>
                <a:spcPts val="110"/>
              </a:spcBef>
            </a:pPr>
            <a:r>
              <a:rPr sz="1350" i="1" spc="15" dirty="0">
                <a:latin typeface="Times New Roman"/>
                <a:cs typeface="Times New Roman"/>
              </a:rPr>
              <a:t>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08942" y="4177193"/>
            <a:ext cx="81915" cy="22185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spcBef>
                <a:spcPts val="110"/>
              </a:spcBef>
            </a:pPr>
            <a:r>
              <a:rPr sz="1350" i="1" spc="15" dirty="0">
                <a:latin typeface="Times New Roman"/>
                <a:cs typeface="Times New Roman"/>
              </a:rPr>
              <a:t>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54784" y="4041781"/>
            <a:ext cx="167640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950" i="1" spc="20" dirty="0">
                <a:latin typeface="Times New Roman"/>
                <a:cs typeface="Times New Roman"/>
              </a:rPr>
              <a:t>V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20080" y="3747597"/>
            <a:ext cx="1129030" cy="81089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25400">
              <a:spcBef>
                <a:spcPts val="850"/>
              </a:spcBef>
            </a:pPr>
            <a:r>
              <a:rPr sz="2925" i="1" spc="22" baseline="-44159" dirty="0">
                <a:latin typeface="Times New Roman"/>
                <a:cs typeface="Times New Roman"/>
              </a:rPr>
              <a:t>s</a:t>
            </a:r>
            <a:r>
              <a:rPr sz="2925" i="1" spc="30" baseline="-44159" dirty="0">
                <a:latin typeface="Times New Roman"/>
                <a:cs typeface="Times New Roman"/>
              </a:rPr>
              <a:t> </a:t>
            </a:r>
            <a:r>
              <a:rPr sz="2925" spc="30" baseline="-44159" dirty="0">
                <a:latin typeface="Symbol"/>
                <a:cs typeface="Symbol"/>
              </a:rPr>
              <a:t></a:t>
            </a:r>
            <a:r>
              <a:rPr sz="2925" baseline="-44159" dirty="0">
                <a:latin typeface="Times New Roman"/>
                <a:cs typeface="Times New Roman"/>
              </a:rPr>
              <a:t> </a:t>
            </a:r>
            <a:r>
              <a:rPr sz="2925" spc="-247" baseline="-44159" dirty="0">
                <a:latin typeface="Times New Roman"/>
                <a:cs typeface="Times New Roman"/>
              </a:rPr>
              <a:t> </a:t>
            </a:r>
            <a:r>
              <a:rPr sz="1950" i="1" spc="-130" dirty="0">
                <a:latin typeface="Times New Roman"/>
                <a:cs typeface="Times New Roman"/>
              </a:rPr>
              <a:t>A</a:t>
            </a:r>
            <a:r>
              <a:rPr sz="2025" i="1" spc="22" baseline="-20576" dirty="0">
                <a:latin typeface="Times New Roman"/>
                <a:cs typeface="Times New Roman"/>
              </a:rPr>
              <a:t>v</a:t>
            </a:r>
            <a:r>
              <a:rPr sz="2025" i="1" baseline="-20576" dirty="0">
                <a:latin typeface="Times New Roman"/>
                <a:cs typeface="Times New Roman"/>
              </a:rPr>
              <a:t> </a:t>
            </a:r>
            <a:r>
              <a:rPr sz="2025" i="1" spc="-247" baseline="-20576" dirty="0">
                <a:latin typeface="Times New Roman"/>
                <a:cs typeface="Times New Roman"/>
              </a:rPr>
              <a:t> </a:t>
            </a:r>
            <a:r>
              <a:rPr sz="1950" i="1" spc="10" dirty="0">
                <a:latin typeface="Times New Roman"/>
                <a:cs typeface="Times New Roman"/>
              </a:rPr>
              <a:t>f</a:t>
            </a:r>
            <a:r>
              <a:rPr sz="1950" i="1" spc="-225" dirty="0">
                <a:latin typeface="Times New Roman"/>
                <a:cs typeface="Times New Roman"/>
              </a:rPr>
              <a:t> </a:t>
            </a:r>
            <a:r>
              <a:rPr sz="2025" i="1" spc="-30" baseline="-20576" dirty="0">
                <a:latin typeface="Times New Roman"/>
                <a:cs typeface="Times New Roman"/>
              </a:rPr>
              <a:t>y</a:t>
            </a:r>
            <a:r>
              <a:rPr sz="2025" i="1" spc="15" baseline="-20576" dirty="0">
                <a:latin typeface="Times New Roman"/>
                <a:cs typeface="Times New Roman"/>
              </a:rPr>
              <a:t>t</a:t>
            </a:r>
            <a:r>
              <a:rPr sz="2025" i="1" spc="-187" baseline="-20576" dirty="0">
                <a:latin typeface="Times New Roman"/>
                <a:cs typeface="Times New Roman"/>
              </a:rPr>
              <a:t> </a:t>
            </a:r>
            <a:r>
              <a:rPr sz="1950" i="1" spc="20" dirty="0">
                <a:latin typeface="Times New Roman"/>
                <a:cs typeface="Times New Roman"/>
              </a:rPr>
              <a:t>d</a:t>
            </a:r>
            <a:endParaRPr sz="1950">
              <a:latin typeface="Times New Roman"/>
              <a:cs typeface="Times New Roman"/>
            </a:endParaRPr>
          </a:p>
          <a:p>
            <a:pPr marL="621030">
              <a:spcBef>
                <a:spcPts val="750"/>
              </a:spcBef>
            </a:pPr>
            <a:r>
              <a:rPr sz="1950" i="1" spc="20" dirty="0">
                <a:latin typeface="Times New Roman"/>
                <a:cs typeface="Times New Roman"/>
              </a:rPr>
              <a:t>V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46655" y="3747597"/>
            <a:ext cx="965835" cy="81089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25400">
              <a:spcBef>
                <a:spcPts val="850"/>
              </a:spcBef>
            </a:pPr>
            <a:r>
              <a:rPr sz="2925" spc="30" baseline="-44159" dirty="0">
                <a:latin typeface="Symbol"/>
                <a:cs typeface="Symbol"/>
              </a:rPr>
              <a:t></a:t>
            </a:r>
            <a:r>
              <a:rPr sz="2925" spc="30" baseline="-44159" dirty="0">
                <a:latin typeface="Times New Roman"/>
                <a:cs typeface="Times New Roman"/>
              </a:rPr>
              <a:t> </a:t>
            </a:r>
            <a:r>
              <a:rPr sz="2925" spc="-254" baseline="-44159" dirty="0">
                <a:latin typeface="Times New Roman"/>
                <a:cs typeface="Times New Roman"/>
              </a:rPr>
              <a:t> </a:t>
            </a:r>
            <a:r>
              <a:rPr sz="1950" i="1" spc="-125" dirty="0">
                <a:latin typeface="Times New Roman"/>
                <a:cs typeface="Times New Roman"/>
              </a:rPr>
              <a:t>A</a:t>
            </a:r>
            <a:r>
              <a:rPr sz="2025" i="1" spc="22" baseline="-20576" dirty="0">
                <a:latin typeface="Times New Roman"/>
                <a:cs typeface="Times New Roman"/>
              </a:rPr>
              <a:t>v</a:t>
            </a:r>
            <a:r>
              <a:rPr sz="2025" i="1" baseline="-20576" dirty="0">
                <a:latin typeface="Times New Roman"/>
                <a:cs typeface="Times New Roman"/>
              </a:rPr>
              <a:t> </a:t>
            </a:r>
            <a:r>
              <a:rPr sz="2025" i="1" spc="-254" baseline="-20576" dirty="0">
                <a:latin typeface="Times New Roman"/>
                <a:cs typeface="Times New Roman"/>
              </a:rPr>
              <a:t> </a:t>
            </a:r>
            <a:r>
              <a:rPr sz="1950" i="1" spc="10" dirty="0">
                <a:latin typeface="Times New Roman"/>
                <a:cs typeface="Times New Roman"/>
              </a:rPr>
              <a:t>f</a:t>
            </a:r>
            <a:r>
              <a:rPr sz="1950" i="1" spc="-220" dirty="0">
                <a:latin typeface="Times New Roman"/>
                <a:cs typeface="Times New Roman"/>
              </a:rPr>
              <a:t> </a:t>
            </a:r>
            <a:r>
              <a:rPr sz="2025" i="1" spc="-30" baseline="-20576" dirty="0">
                <a:latin typeface="Times New Roman"/>
                <a:cs typeface="Times New Roman"/>
              </a:rPr>
              <a:t>y</a:t>
            </a:r>
            <a:r>
              <a:rPr sz="2025" i="1" spc="15" baseline="-20576" dirty="0">
                <a:latin typeface="Times New Roman"/>
                <a:cs typeface="Times New Roman"/>
              </a:rPr>
              <a:t>t</a:t>
            </a:r>
            <a:r>
              <a:rPr sz="2025" i="1" spc="-187" baseline="-20576" dirty="0">
                <a:latin typeface="Times New Roman"/>
                <a:cs typeface="Times New Roman"/>
              </a:rPr>
              <a:t> </a:t>
            </a:r>
            <a:r>
              <a:rPr sz="1950" i="1" spc="20" dirty="0">
                <a:latin typeface="Times New Roman"/>
                <a:cs typeface="Times New Roman"/>
              </a:rPr>
              <a:t>d</a:t>
            </a:r>
            <a:endParaRPr sz="1950">
              <a:latin typeface="Times New Roman"/>
              <a:cs typeface="Times New Roman"/>
            </a:endParaRPr>
          </a:p>
          <a:p>
            <a:pPr marL="548640">
              <a:spcBef>
                <a:spcPts val="750"/>
              </a:spcBef>
            </a:pPr>
            <a:r>
              <a:rPr sz="1950" i="1" spc="15" dirty="0">
                <a:latin typeface="Times New Roman"/>
                <a:cs typeface="Times New Roman"/>
              </a:rPr>
              <a:t>s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50961" y="4041781"/>
            <a:ext cx="410209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950" spc="-95" dirty="0">
                <a:latin typeface="Times New Roman"/>
                <a:cs typeface="Times New Roman"/>
              </a:rPr>
              <a:t>a</a:t>
            </a:r>
            <a:r>
              <a:rPr sz="1950" spc="35" dirty="0">
                <a:latin typeface="Times New Roman"/>
                <a:cs typeface="Times New Roman"/>
              </a:rPr>
              <a:t>t</a:t>
            </a:r>
            <a:r>
              <a:rPr sz="1950" spc="-95" dirty="0">
                <a:latin typeface="Times New Roman"/>
                <a:cs typeface="Times New Roman"/>
              </a:rPr>
              <a:t>a</a:t>
            </a:r>
            <a:r>
              <a:rPr sz="1950" spc="20" dirty="0">
                <a:latin typeface="Times New Roman"/>
                <a:cs typeface="Times New Roman"/>
              </a:rPr>
              <a:t>u</a:t>
            </a:r>
            <a:endParaRPr sz="19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073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0" y="1635963"/>
            <a:ext cx="5163820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Penampang</a:t>
            </a:r>
            <a:r>
              <a:rPr sz="32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Kritis</a:t>
            </a:r>
            <a:r>
              <a:rPr sz="32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Untuk</a:t>
            </a:r>
            <a:r>
              <a:rPr sz="32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4447675"/>
            <a:ext cx="7712075" cy="1263166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8100">
              <a:spcBef>
                <a:spcPts val="1010"/>
              </a:spcBef>
            </a:pPr>
            <a:r>
              <a:rPr sz="3200" b="1" spc="-30" dirty="0">
                <a:latin typeface="Calibri"/>
                <a:cs typeface="Calibri"/>
              </a:rPr>
              <a:t>Tulangan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Minimum</a:t>
            </a:r>
            <a:endParaRPr sz="3200">
              <a:latin typeface="Calibri"/>
              <a:cs typeface="Calibri"/>
            </a:endParaRPr>
          </a:p>
          <a:p>
            <a:pPr marL="38100" marR="30480">
              <a:lnSpc>
                <a:spcPts val="2180"/>
              </a:lnSpc>
              <a:spcBef>
                <a:spcPts val="570"/>
              </a:spcBef>
            </a:pPr>
            <a:r>
              <a:rPr spc="-5" dirty="0">
                <a:latin typeface="Calibri"/>
                <a:cs typeface="Calibri"/>
              </a:rPr>
              <a:t>Suatu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komponen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struktur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lentur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(prategang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prategang),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harus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disediakan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A</a:t>
            </a:r>
            <a:r>
              <a:rPr i="1" spc="-15" baseline="-20833" dirty="0">
                <a:latin typeface="Calibri"/>
                <a:cs typeface="Calibri"/>
              </a:rPr>
              <a:t>v</a:t>
            </a:r>
            <a:r>
              <a:rPr spc="-15" baseline="-20833" dirty="0">
                <a:latin typeface="Calibri"/>
                <a:cs typeface="Calibri"/>
              </a:rPr>
              <a:t>min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apabila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u</a:t>
            </a:r>
            <a:r>
              <a:rPr i="1" spc="195" baseline="-20833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melebihi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0,5</a:t>
            </a:r>
            <a:r>
              <a:rPr sz="1900" i="1" spc="-30" dirty="0">
                <a:latin typeface="Symbol"/>
                <a:cs typeface="Symbol"/>
              </a:rPr>
              <a:t></a:t>
            </a:r>
            <a:r>
              <a:rPr i="1" spc="-30" dirty="0">
                <a:latin typeface="Calibri"/>
                <a:cs typeface="Calibri"/>
              </a:rPr>
              <a:t>V</a:t>
            </a:r>
            <a:r>
              <a:rPr i="1" spc="-44" baseline="-20833" dirty="0">
                <a:latin typeface="Calibri"/>
                <a:cs typeface="Calibri"/>
              </a:rPr>
              <a:t>c</a:t>
            </a:r>
            <a:r>
              <a:rPr spc="-30" dirty="0">
                <a:latin typeface="Calibri"/>
                <a:cs typeface="Calibri"/>
              </a:rPr>
              <a:t>,</a:t>
            </a:r>
            <a:endParaRPr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14474" y="2249552"/>
            <a:ext cx="77527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ACI </a:t>
            </a:r>
            <a:r>
              <a:rPr b="1" spc="-5" dirty="0">
                <a:latin typeface="Calibri"/>
                <a:cs typeface="Calibri"/>
              </a:rPr>
              <a:t>318M-11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pasal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11.1.3.1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mengijinkan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untuk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mengambil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penampang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kritis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guna</a:t>
            </a:r>
            <a:endParaRPr>
              <a:latin typeface="Calibri"/>
              <a:cs typeface="Calibri"/>
            </a:endParaRPr>
          </a:p>
          <a:p>
            <a:pPr marL="12700"/>
            <a:r>
              <a:rPr b="1" spc="-10" dirty="0">
                <a:latin typeface="Calibri"/>
                <a:cs typeface="Calibri"/>
              </a:rPr>
              <a:t>perhitungan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15" dirty="0">
                <a:latin typeface="Calibri"/>
                <a:cs typeface="Calibri"/>
              </a:rPr>
              <a:t>kuat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geser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nominal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pada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5" dirty="0">
                <a:solidFill>
                  <a:srgbClr val="FF0000"/>
                </a:solidFill>
                <a:latin typeface="Calibri"/>
                <a:cs typeface="Calibri"/>
              </a:rPr>
              <a:t>jarak</a:t>
            </a:r>
            <a:r>
              <a:rPr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rgbClr val="FF0000"/>
                </a:solidFill>
                <a:latin typeface="Calibri"/>
                <a:cs typeface="Calibri"/>
              </a:rPr>
              <a:t>d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dari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 muka</a:t>
            </a:r>
            <a:r>
              <a:rPr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tumpuan</a:t>
            </a:r>
            <a:endParaRPr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2408" y="2877311"/>
            <a:ext cx="7162800" cy="144780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720083" y="5804915"/>
            <a:ext cx="3023870" cy="721360"/>
            <a:chOff x="2196083" y="5804915"/>
            <a:chExt cx="3023870" cy="721360"/>
          </a:xfrm>
        </p:grpSpPr>
        <p:sp>
          <p:nvSpPr>
            <p:cNvPr id="8" name="object 8"/>
            <p:cNvSpPr/>
            <p:nvPr/>
          </p:nvSpPr>
          <p:spPr>
            <a:xfrm>
              <a:off x="2196083" y="5804915"/>
              <a:ext cx="3023870" cy="721360"/>
            </a:xfrm>
            <a:custGeom>
              <a:avLst/>
              <a:gdLst/>
              <a:ahLst/>
              <a:cxnLst/>
              <a:rect l="l" t="t" r="r" b="b"/>
              <a:pathLst>
                <a:path w="3023870" h="721359">
                  <a:moveTo>
                    <a:pt x="3023616" y="0"/>
                  </a:moveTo>
                  <a:lnTo>
                    <a:pt x="0" y="0"/>
                  </a:lnTo>
                  <a:lnTo>
                    <a:pt x="0" y="720852"/>
                  </a:lnTo>
                  <a:lnTo>
                    <a:pt x="3023616" y="720852"/>
                  </a:lnTo>
                  <a:lnTo>
                    <a:pt x="3023616" y="0"/>
                  </a:lnTo>
                  <a:close/>
                </a:path>
              </a:pathLst>
            </a:custGeom>
            <a:solidFill>
              <a:srgbClr val="8EB4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95989" y="6184393"/>
              <a:ext cx="26034" cy="15875"/>
            </a:xfrm>
            <a:custGeom>
              <a:avLst/>
              <a:gdLst/>
              <a:ahLst/>
              <a:cxnLst/>
              <a:rect l="l" t="t" r="r" b="b"/>
              <a:pathLst>
                <a:path w="26035" h="15875">
                  <a:moveTo>
                    <a:pt x="0" y="15630"/>
                  </a:moveTo>
                  <a:lnTo>
                    <a:pt x="25900" y="0"/>
                  </a:lnTo>
                </a:path>
              </a:pathLst>
            </a:custGeom>
            <a:ln w="103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21890" y="6189763"/>
              <a:ext cx="36195" cy="91440"/>
            </a:xfrm>
            <a:custGeom>
              <a:avLst/>
              <a:gdLst/>
              <a:ahLst/>
              <a:cxnLst/>
              <a:rect l="l" t="t" r="r" b="b"/>
              <a:pathLst>
                <a:path w="36195" h="91439">
                  <a:moveTo>
                    <a:pt x="0" y="0"/>
                  </a:moveTo>
                  <a:lnTo>
                    <a:pt x="35880" y="90839"/>
                  </a:lnTo>
                </a:path>
              </a:pathLst>
            </a:custGeom>
            <a:ln w="20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63240" y="6012954"/>
              <a:ext cx="1704975" cy="267970"/>
            </a:xfrm>
            <a:custGeom>
              <a:avLst/>
              <a:gdLst/>
              <a:ahLst/>
              <a:cxnLst/>
              <a:rect l="l" t="t" r="r" b="b"/>
              <a:pathLst>
                <a:path w="1704975" h="267970">
                  <a:moveTo>
                    <a:pt x="0" y="267648"/>
                  </a:moveTo>
                  <a:lnTo>
                    <a:pt x="51331" y="0"/>
                  </a:lnTo>
                </a:path>
                <a:path w="1704975" h="267970">
                  <a:moveTo>
                    <a:pt x="51331" y="0"/>
                  </a:moveTo>
                  <a:lnTo>
                    <a:pt x="278556" y="0"/>
                  </a:lnTo>
                </a:path>
                <a:path w="1704975" h="267970">
                  <a:moveTo>
                    <a:pt x="391178" y="152381"/>
                  </a:moveTo>
                  <a:lnTo>
                    <a:pt x="712575" y="152381"/>
                  </a:lnTo>
                </a:path>
                <a:path w="1704975" h="267970">
                  <a:moveTo>
                    <a:pt x="1032441" y="152381"/>
                  </a:moveTo>
                  <a:lnTo>
                    <a:pt x="1704747" y="152381"/>
                  </a:lnTo>
                </a:path>
              </a:pathLst>
            </a:custGeom>
            <a:ln w="10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352570" y="6273502"/>
            <a:ext cx="112395" cy="18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100" i="1" spc="-10" dirty="0">
                <a:latin typeface="Times New Roman"/>
                <a:cs typeface="Times New Roman"/>
              </a:rPr>
              <a:t>yt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35373" y="6273502"/>
            <a:ext cx="112395" cy="18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100" i="1" spc="-10" dirty="0">
                <a:latin typeface="Times New Roman"/>
                <a:cs typeface="Times New Roman"/>
              </a:rPr>
              <a:t>yt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1022" y="5975581"/>
            <a:ext cx="1102995" cy="18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  <a:tabLst>
                <a:tab pos="991869" algn="l"/>
              </a:tabLst>
            </a:pPr>
            <a:r>
              <a:rPr sz="1100" i="1" spc="35" dirty="0">
                <a:latin typeface="Times New Roman"/>
                <a:cs typeface="Times New Roman"/>
              </a:rPr>
              <a:t>w	w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65419" y="6159596"/>
            <a:ext cx="71120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00" i="1" spc="15" dirty="0">
                <a:latin typeface="Times New Roman"/>
                <a:cs typeface="Times New Roman"/>
              </a:rPr>
              <a:t>f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89379" y="5861681"/>
            <a:ext cx="1299210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643890" algn="l"/>
              </a:tabLst>
            </a:pPr>
            <a:r>
              <a:rPr sz="1600" i="1" spc="25" dirty="0">
                <a:latin typeface="Times New Roman"/>
                <a:cs typeface="Times New Roman"/>
              </a:rPr>
              <a:t>b</a:t>
            </a:r>
            <a:r>
              <a:rPr sz="1600" i="1" spc="440" dirty="0">
                <a:latin typeface="Times New Roman"/>
                <a:cs typeface="Times New Roman"/>
              </a:rPr>
              <a:t> </a:t>
            </a:r>
            <a:r>
              <a:rPr sz="1600" i="1" spc="20" dirty="0">
                <a:latin typeface="Times New Roman"/>
                <a:cs typeface="Times New Roman"/>
              </a:rPr>
              <a:t>s	</a:t>
            </a:r>
            <a:r>
              <a:rPr sz="1600" spc="-10" dirty="0">
                <a:latin typeface="Times New Roman"/>
                <a:cs typeface="Times New Roman"/>
              </a:rPr>
              <a:t>0,35</a:t>
            </a:r>
            <a:r>
              <a:rPr sz="1600" i="1" spc="-10" dirty="0">
                <a:latin typeface="Times New Roman"/>
                <a:cs typeface="Times New Roman"/>
              </a:rPr>
              <a:t>b</a:t>
            </a:r>
            <a:r>
              <a:rPr sz="1600" i="1" spc="360" dirty="0">
                <a:latin typeface="Times New Roman"/>
                <a:cs typeface="Times New Roman"/>
              </a:rPr>
              <a:t> </a:t>
            </a:r>
            <a:r>
              <a:rPr sz="1600" i="1" spc="20" dirty="0"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51707" y="5997450"/>
            <a:ext cx="128270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00" spc="30" dirty="0">
                <a:latin typeface="Symbol"/>
                <a:cs typeface="Symbol"/>
              </a:rPr>
              <a:t>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25226" y="6115154"/>
            <a:ext cx="93980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00" spc="2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36245" y="6049212"/>
            <a:ext cx="40957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1100" i="1" spc="25" dirty="0">
                <a:latin typeface="Times New Roman"/>
                <a:cs typeface="Times New Roman"/>
              </a:rPr>
              <a:t>c</a:t>
            </a:r>
            <a:r>
              <a:rPr sz="1100" i="1" spc="55" dirty="0">
                <a:latin typeface="Times New Roman"/>
                <a:cs typeface="Times New Roman"/>
              </a:rPr>
              <a:t> </a:t>
            </a:r>
            <a:r>
              <a:rPr sz="2400" spc="30" baseline="-17361" dirty="0">
                <a:latin typeface="Symbol"/>
                <a:cs typeface="Symbol"/>
              </a:rPr>
              <a:t></a:t>
            </a:r>
            <a:r>
              <a:rPr sz="2400" spc="442" baseline="-17361" dirty="0">
                <a:latin typeface="Times New Roman"/>
                <a:cs typeface="Times New Roman"/>
              </a:rPr>
              <a:t> </a:t>
            </a:r>
            <a:r>
              <a:rPr sz="2400" i="1" spc="22" baseline="-29513" dirty="0">
                <a:latin typeface="Times New Roman"/>
                <a:cs typeface="Times New Roman"/>
              </a:rPr>
              <a:t>f</a:t>
            </a:r>
            <a:endParaRPr sz="2400" baseline="-29513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72267" y="5950577"/>
            <a:ext cx="54673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452755" algn="l"/>
              </a:tabLst>
            </a:pPr>
            <a:r>
              <a:rPr sz="1600" spc="20" dirty="0">
                <a:latin typeface="Symbol"/>
                <a:cs typeface="Symbol"/>
              </a:rPr>
              <a:t></a:t>
            </a:r>
            <a:r>
              <a:rPr sz="1600" spc="20" dirty="0">
                <a:latin typeface="Times New Roman"/>
                <a:cs typeface="Times New Roman"/>
              </a:rPr>
              <a:t>	</a:t>
            </a:r>
            <a:r>
              <a:rPr sz="1600" spc="2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72267" y="6247017"/>
            <a:ext cx="54673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452755" algn="l"/>
              </a:tabLst>
            </a:pPr>
            <a:r>
              <a:rPr sz="1600" spc="20" dirty="0">
                <a:latin typeface="Symbol"/>
                <a:cs typeface="Symbol"/>
              </a:rPr>
              <a:t></a:t>
            </a:r>
            <a:r>
              <a:rPr sz="1600" spc="20" dirty="0">
                <a:latin typeface="Times New Roman"/>
                <a:cs typeface="Times New Roman"/>
              </a:rPr>
              <a:t>	</a:t>
            </a:r>
            <a:r>
              <a:rPr sz="1600" spc="20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72267" y="5818696"/>
            <a:ext cx="54673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452755" algn="l"/>
              </a:tabLst>
            </a:pPr>
            <a:r>
              <a:rPr sz="1600" spc="20" dirty="0">
                <a:latin typeface="Symbol"/>
                <a:cs typeface="Symbol"/>
              </a:rPr>
              <a:t></a:t>
            </a:r>
            <a:r>
              <a:rPr sz="1600" spc="20" dirty="0">
                <a:latin typeface="Times New Roman"/>
                <a:cs typeface="Times New Roman"/>
              </a:rPr>
              <a:t>	</a:t>
            </a:r>
            <a:r>
              <a:rPr sz="1600" spc="20" dirty="0">
                <a:latin typeface="Symbol"/>
                <a:cs typeface="Symbol"/>
              </a:rPr>
              <a:t>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36300" y="5997450"/>
            <a:ext cx="155130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1353185" algn="l"/>
              </a:tabLst>
            </a:pPr>
            <a:r>
              <a:rPr sz="1600" i="1" spc="-35" dirty="0">
                <a:latin typeface="Times New Roman"/>
                <a:cs typeface="Times New Roman"/>
              </a:rPr>
              <a:t>A</a:t>
            </a:r>
            <a:r>
              <a:rPr sz="1650" i="1" spc="-52" baseline="-20202" dirty="0">
                <a:latin typeface="Times New Roman"/>
                <a:cs typeface="Times New Roman"/>
              </a:rPr>
              <a:t>v</a:t>
            </a:r>
            <a:r>
              <a:rPr sz="1650" i="1" spc="-67" baseline="-20202" dirty="0">
                <a:latin typeface="Times New Roman"/>
                <a:cs typeface="Times New Roman"/>
              </a:rPr>
              <a:t> </a:t>
            </a:r>
            <a:r>
              <a:rPr sz="1650" spc="-7" baseline="-20202" dirty="0">
                <a:latin typeface="Times New Roman"/>
                <a:cs typeface="Times New Roman"/>
              </a:rPr>
              <a:t>min</a:t>
            </a:r>
            <a:r>
              <a:rPr sz="1650" spc="615" baseline="-20202" dirty="0">
                <a:latin typeface="Times New Roman"/>
                <a:cs typeface="Times New Roman"/>
              </a:rPr>
              <a:t> </a:t>
            </a:r>
            <a:r>
              <a:rPr sz="1600" spc="30" dirty="0">
                <a:latin typeface="Symbol"/>
                <a:cs typeface="Symbol"/>
              </a:rPr>
              <a:t>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0,062	</a:t>
            </a:r>
            <a:r>
              <a:rPr sz="1600" i="1" spc="15" dirty="0">
                <a:latin typeface="Times New Roman"/>
                <a:cs typeface="Times New Roman"/>
              </a:rPr>
              <a:t>f</a:t>
            </a:r>
            <a:r>
              <a:rPr sz="1600" i="1" spc="-70" dirty="0">
                <a:latin typeface="Times New Roman"/>
                <a:cs typeface="Times New Roman"/>
              </a:rPr>
              <a:t> </a:t>
            </a:r>
            <a:r>
              <a:rPr sz="2400" spc="15" baseline="3472" dirty="0">
                <a:latin typeface="Symbol"/>
                <a:cs typeface="Symbol"/>
              </a:rPr>
              <a:t></a:t>
            </a:r>
            <a:endParaRPr sz="2400" baseline="3472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84096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530645"/>
            <a:ext cx="5601335" cy="150304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38100">
              <a:spcBef>
                <a:spcPts val="935"/>
              </a:spcBef>
            </a:pPr>
            <a:r>
              <a:rPr sz="3200" b="1" spc="-20" dirty="0">
                <a:latin typeface="Calibri"/>
                <a:cs typeface="Calibri"/>
              </a:rPr>
              <a:t>Jarak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Maksimum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Tulangan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endParaRPr sz="3200" dirty="0">
              <a:latin typeface="Calibri"/>
              <a:cs typeface="Calibri"/>
            </a:endParaRPr>
          </a:p>
          <a:p>
            <a:pPr marL="38100">
              <a:lnSpc>
                <a:spcPts val="2135"/>
              </a:lnSpc>
              <a:spcBef>
                <a:spcPts val="620"/>
              </a:spcBef>
              <a:tabLst>
                <a:tab pos="553085" algn="l"/>
                <a:tab pos="2909570" algn="l"/>
              </a:tabLst>
            </a:pPr>
            <a:r>
              <a:rPr sz="2400" spc="-5" dirty="0">
                <a:latin typeface="Calibri"/>
                <a:cs typeface="Calibri"/>
              </a:rPr>
              <a:t>1.	</a:t>
            </a:r>
            <a:r>
              <a:rPr sz="2400" spc="-10" dirty="0">
                <a:latin typeface="Calibri"/>
                <a:cs typeface="Calibri"/>
              </a:rPr>
              <a:t>Jika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spc="-60" dirty="0">
                <a:latin typeface="Calibri"/>
                <a:cs typeface="Calibri"/>
              </a:rPr>
              <a:t>V</a:t>
            </a:r>
            <a:r>
              <a:rPr sz="2400" i="1" spc="-89" baseline="-20833" dirty="0">
                <a:latin typeface="Calibri"/>
                <a:cs typeface="Calibri"/>
              </a:rPr>
              <a:t>s</a:t>
            </a:r>
            <a:r>
              <a:rPr sz="1600" i="1" spc="200" dirty="0"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lang="en-US" sz="2400" dirty="0" smtClean="0">
                <a:latin typeface="Calibri"/>
                <a:cs typeface="Calibri"/>
              </a:rPr>
              <a:t>   </a:t>
            </a:r>
            <a:r>
              <a:rPr sz="2400" spc="-5" dirty="0" smtClean="0">
                <a:latin typeface="Calibri"/>
                <a:cs typeface="Calibri"/>
              </a:rPr>
              <a:t>0,33</a:t>
            </a:r>
            <a:r>
              <a:rPr sz="2400" spc="-5" dirty="0">
                <a:latin typeface="Calibri"/>
                <a:cs typeface="Calibri"/>
              </a:rPr>
              <a:t>√</a:t>
            </a:r>
            <a:r>
              <a:rPr sz="2400" i="1" spc="-5" dirty="0">
                <a:latin typeface="Calibri"/>
                <a:cs typeface="Calibri"/>
              </a:rPr>
              <a:t>f</a:t>
            </a:r>
            <a:r>
              <a:rPr sz="2400" i="1" dirty="0">
                <a:latin typeface="Calibri"/>
                <a:cs typeface="Calibri"/>
              </a:rPr>
              <a:t> </a:t>
            </a:r>
            <a:r>
              <a:rPr sz="2400" spc="-7" baseline="24305" dirty="0">
                <a:latin typeface="Calibri"/>
                <a:cs typeface="Calibri"/>
              </a:rPr>
              <a:t>/</a:t>
            </a:r>
            <a:r>
              <a:rPr sz="2400" spc="450" baseline="24305" dirty="0">
                <a:latin typeface="Calibri"/>
                <a:cs typeface="Calibri"/>
              </a:rPr>
              <a:t> </a:t>
            </a:r>
            <a:r>
              <a:rPr sz="2400" i="1" dirty="0" smtClean="0">
                <a:latin typeface="Calibri"/>
                <a:cs typeface="Calibri"/>
              </a:rPr>
              <a:t>b</a:t>
            </a:r>
            <a:r>
              <a:rPr lang="en-US" sz="2400" i="1" dirty="0" smtClean="0">
                <a:latin typeface="Calibri"/>
                <a:cs typeface="Calibri"/>
              </a:rPr>
              <a:t>  </a:t>
            </a:r>
            <a:r>
              <a:rPr sz="2400" i="1" dirty="0" smtClean="0">
                <a:latin typeface="Calibri"/>
                <a:cs typeface="Calibri"/>
              </a:rPr>
              <a:t>d</a:t>
            </a:r>
            <a:endParaRPr sz="2400" dirty="0" smtClean="0">
              <a:latin typeface="Calibri"/>
              <a:cs typeface="Calibri"/>
            </a:endParaRPr>
          </a:p>
          <a:p>
            <a:pPr marR="157480" algn="ctr">
              <a:lnSpc>
                <a:spcPts val="1175"/>
              </a:lnSpc>
              <a:tabLst>
                <a:tab pos="238760" algn="l"/>
              </a:tabLst>
            </a:pPr>
            <a:r>
              <a:rPr lang="en-US" sz="1600" i="1" spc="-5" dirty="0" smtClean="0">
                <a:latin typeface="Calibri"/>
                <a:cs typeface="Calibri"/>
              </a:rPr>
              <a:t>   </a:t>
            </a:r>
            <a:r>
              <a:rPr sz="1600" i="1" spc="-5" dirty="0" smtClean="0">
                <a:latin typeface="Calibri"/>
                <a:cs typeface="Calibri"/>
              </a:rPr>
              <a:t>c	</a:t>
            </a:r>
            <a:r>
              <a:rPr lang="en-US" sz="1600" i="1" spc="-5" dirty="0" smtClean="0">
                <a:latin typeface="Calibri"/>
                <a:cs typeface="Calibri"/>
              </a:rPr>
              <a:t>       </a:t>
            </a:r>
            <a:r>
              <a:rPr sz="1600" i="1" spc="-5" dirty="0" smtClean="0">
                <a:latin typeface="Calibri"/>
                <a:cs typeface="Calibri"/>
              </a:rPr>
              <a:t>w</a:t>
            </a:r>
            <a:endParaRPr sz="1600" dirty="0" smtClean="0">
              <a:latin typeface="Calibri"/>
              <a:cs typeface="Calibri"/>
            </a:endParaRPr>
          </a:p>
          <a:p>
            <a:pPr marL="952500">
              <a:spcBef>
                <a:spcPts val="150"/>
              </a:spcBef>
            </a:pPr>
            <a:r>
              <a:rPr sz="2400" i="1" spc="-10" dirty="0" err="1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400" i="1" spc="-15" baseline="-20833" dirty="0" err="1" smtClean="0">
                <a:solidFill>
                  <a:srgbClr val="FF0000"/>
                </a:solidFill>
                <a:latin typeface="Calibri"/>
                <a:cs typeface="Calibri"/>
              </a:rPr>
              <a:t>maks</a:t>
            </a:r>
            <a:r>
              <a:rPr sz="2400" i="1" spc="270" baseline="-20833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&lt;</a:t>
            </a:r>
            <a:r>
              <a:rPr sz="2400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d/2</a:t>
            </a:r>
            <a:r>
              <a:rPr sz="2400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alibri"/>
                <a:cs typeface="Calibri"/>
              </a:rPr>
              <a:t>atau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600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mm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90542" y="3258439"/>
            <a:ext cx="27012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51460" algn="l"/>
                <a:tab pos="1003300" algn="l"/>
                <a:tab pos="2303780" algn="l"/>
                <a:tab pos="2542540" algn="l"/>
              </a:tabLst>
            </a:pPr>
            <a:r>
              <a:rPr sz="1600" i="1" spc="-5" dirty="0">
                <a:latin typeface="Calibri"/>
                <a:cs typeface="Calibri"/>
              </a:rPr>
              <a:t>c	w	s	c	w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0" y="3081654"/>
            <a:ext cx="4856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540385" algn="l"/>
                <a:tab pos="2369820" algn="l"/>
                <a:tab pos="3126105" algn="l"/>
                <a:tab pos="4660900" algn="l"/>
              </a:tabLst>
            </a:pPr>
            <a:r>
              <a:rPr sz="2400" dirty="0">
                <a:latin typeface="Calibri"/>
                <a:cs typeface="Calibri"/>
              </a:rPr>
              <a:t>2.	</a:t>
            </a:r>
            <a:r>
              <a:rPr sz="2400" spc="-10" dirty="0">
                <a:latin typeface="Calibri"/>
                <a:cs typeface="Calibri"/>
              </a:rPr>
              <a:t>Jika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0,33√</a:t>
            </a:r>
            <a:r>
              <a:rPr sz="2400" i="1" spc="-5" dirty="0">
                <a:latin typeface="Calibri"/>
                <a:cs typeface="Calibri"/>
              </a:rPr>
              <a:t>f</a:t>
            </a:r>
            <a:r>
              <a:rPr sz="2400" i="1" spc="10" dirty="0">
                <a:latin typeface="Calibri"/>
                <a:cs typeface="Calibri"/>
              </a:rPr>
              <a:t> </a:t>
            </a:r>
            <a:r>
              <a:rPr sz="2400" spc="-7" baseline="24305" dirty="0">
                <a:latin typeface="Calibri"/>
                <a:cs typeface="Calibri"/>
              </a:rPr>
              <a:t>/</a:t>
            </a:r>
            <a:r>
              <a:rPr sz="2400" spc="442" baseline="24305" dirty="0">
                <a:latin typeface="Calibri"/>
                <a:cs typeface="Calibri"/>
              </a:rPr>
              <a:t> </a:t>
            </a:r>
            <a:r>
              <a:rPr lang="en-US" sz="2400" spc="442" baseline="24305" dirty="0" smtClean="0">
                <a:latin typeface="Calibri"/>
                <a:cs typeface="Calibri"/>
              </a:rPr>
              <a:t> </a:t>
            </a:r>
            <a:r>
              <a:rPr sz="2400" i="1" dirty="0" smtClean="0">
                <a:latin typeface="Calibri"/>
                <a:cs typeface="Calibri"/>
              </a:rPr>
              <a:t>b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lang="en-US" sz="2400" i="1" dirty="0" smtClean="0">
                <a:latin typeface="Calibri"/>
                <a:cs typeface="Calibri"/>
              </a:rPr>
              <a:t> </a:t>
            </a:r>
            <a:r>
              <a:rPr sz="2400" i="1" dirty="0" smtClean="0">
                <a:latin typeface="Calibri"/>
                <a:cs typeface="Calibri"/>
              </a:rPr>
              <a:t>d</a:t>
            </a:r>
            <a:r>
              <a:rPr sz="2400" i="1" spc="10" dirty="0" smtClean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&lt; V	</a:t>
            </a:r>
            <a:r>
              <a:rPr lang="en-US" sz="2400" i="1" dirty="0" smtClean="0">
                <a:latin typeface="Calibri"/>
                <a:cs typeface="Calibri"/>
              </a:rPr>
              <a:t> </a:t>
            </a:r>
            <a:r>
              <a:rPr sz="2400" u="heavy" dirty="0" smtClean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0,66√</a:t>
            </a:r>
            <a:r>
              <a:rPr sz="2400" i="1" spc="-5" dirty="0">
                <a:latin typeface="Calibri"/>
                <a:cs typeface="Calibri"/>
              </a:rPr>
              <a:t>f</a:t>
            </a:r>
            <a:r>
              <a:rPr sz="2400" i="1" spc="15" dirty="0">
                <a:latin typeface="Calibri"/>
                <a:cs typeface="Calibri"/>
              </a:rPr>
              <a:t> </a:t>
            </a:r>
            <a:r>
              <a:rPr sz="2400" spc="-7" baseline="24305" dirty="0">
                <a:latin typeface="Calibri"/>
                <a:cs typeface="Calibri"/>
              </a:rPr>
              <a:t>/</a:t>
            </a:r>
            <a:r>
              <a:rPr sz="2400" spc="442" baseline="2430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b	d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7141" y="3447415"/>
            <a:ext cx="6995159" cy="21475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952500">
              <a:spcBef>
                <a:spcPts val="675"/>
              </a:spcBef>
            </a:pPr>
            <a:r>
              <a:rPr sz="2400" i="1" spc="-10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400" i="1" spc="-15" baseline="-20833" dirty="0">
                <a:solidFill>
                  <a:srgbClr val="FF0000"/>
                </a:solidFill>
                <a:latin typeface="Calibri"/>
                <a:cs typeface="Calibri"/>
              </a:rPr>
              <a:t>maks</a:t>
            </a:r>
            <a:r>
              <a:rPr sz="2400" i="1" spc="270" baseline="-2083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&lt;</a:t>
            </a:r>
            <a:r>
              <a:rPr sz="2400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d/4</a:t>
            </a:r>
            <a:r>
              <a:rPr sz="2400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srgbClr val="FF0000"/>
                </a:solidFill>
                <a:latin typeface="Calibri"/>
                <a:cs typeface="Calibri"/>
              </a:rPr>
              <a:t>atau</a:t>
            </a:r>
            <a:r>
              <a:rPr sz="2400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0000"/>
                </a:solidFill>
                <a:latin typeface="Calibri"/>
                <a:cs typeface="Calibri"/>
              </a:rPr>
              <a:t>300</a:t>
            </a:r>
            <a:r>
              <a:rPr sz="2400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0000"/>
                </a:solidFill>
                <a:latin typeface="Calibri"/>
                <a:cs typeface="Calibri"/>
              </a:rPr>
              <a:t>mm</a:t>
            </a:r>
            <a:endParaRPr sz="2400" dirty="0">
              <a:latin typeface="Calibri"/>
              <a:cs typeface="Calibri"/>
            </a:endParaRPr>
          </a:p>
          <a:p>
            <a:pPr marL="38100">
              <a:lnSpc>
                <a:spcPts val="2135"/>
              </a:lnSpc>
              <a:spcBef>
                <a:spcPts val="575"/>
              </a:spcBef>
              <a:tabLst>
                <a:tab pos="494665" algn="l"/>
                <a:tab pos="2851785" algn="l"/>
              </a:tabLst>
            </a:pPr>
            <a:r>
              <a:rPr sz="2400" spc="-5" dirty="0">
                <a:latin typeface="Calibri"/>
                <a:cs typeface="Calibri"/>
              </a:rPr>
              <a:t>3.	</a:t>
            </a:r>
            <a:r>
              <a:rPr sz="2400" spc="-10" dirty="0">
                <a:latin typeface="Calibri"/>
                <a:cs typeface="Calibri"/>
              </a:rPr>
              <a:t>Jika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spc="-60" dirty="0">
                <a:latin typeface="Calibri"/>
                <a:cs typeface="Calibri"/>
              </a:rPr>
              <a:t>V</a:t>
            </a:r>
            <a:r>
              <a:rPr sz="2400" i="1" spc="-89" baseline="-20833" dirty="0">
                <a:latin typeface="Calibri"/>
                <a:cs typeface="Calibri"/>
              </a:rPr>
              <a:t>s</a:t>
            </a:r>
            <a:r>
              <a:rPr sz="2400" i="1" spc="292" baseline="-2083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&gt;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0,66√</a:t>
            </a:r>
            <a:r>
              <a:rPr sz="2400" i="1" spc="-5" dirty="0">
                <a:latin typeface="Calibri"/>
                <a:cs typeface="Calibri"/>
              </a:rPr>
              <a:t>f</a:t>
            </a:r>
            <a:r>
              <a:rPr sz="2400" i="1" dirty="0">
                <a:latin typeface="Calibri"/>
                <a:cs typeface="Calibri"/>
              </a:rPr>
              <a:t> </a:t>
            </a:r>
            <a:r>
              <a:rPr sz="2400" spc="-7" baseline="24305" dirty="0">
                <a:latin typeface="Calibri"/>
                <a:cs typeface="Calibri"/>
              </a:rPr>
              <a:t>/</a:t>
            </a:r>
            <a:r>
              <a:rPr sz="2400" spc="442" baseline="24305" dirty="0">
                <a:latin typeface="Calibri"/>
                <a:cs typeface="Calibri"/>
              </a:rPr>
              <a:t> </a:t>
            </a:r>
            <a:r>
              <a:rPr lang="en-US" sz="2400" spc="442" baseline="24305" dirty="0" smtClean="0">
                <a:latin typeface="Calibri"/>
                <a:cs typeface="Calibri"/>
              </a:rPr>
              <a:t> </a:t>
            </a:r>
            <a:r>
              <a:rPr sz="2400" i="1" dirty="0" smtClean="0">
                <a:latin typeface="Calibri"/>
                <a:cs typeface="Calibri"/>
              </a:rPr>
              <a:t>b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lang="en-US" sz="2400" i="1" dirty="0" smtClean="0">
                <a:latin typeface="Calibri"/>
                <a:cs typeface="Calibri"/>
              </a:rPr>
              <a:t> </a:t>
            </a:r>
            <a:r>
              <a:rPr sz="2400" i="1" dirty="0" smtClean="0"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,</a:t>
            </a:r>
          </a:p>
          <a:p>
            <a:pPr marR="1666875" algn="ctr">
              <a:lnSpc>
                <a:spcPts val="1175"/>
              </a:lnSpc>
              <a:tabLst>
                <a:tab pos="238760" algn="l"/>
              </a:tabLst>
            </a:pPr>
            <a:r>
              <a:rPr sz="1600" i="1" spc="-5" dirty="0">
                <a:latin typeface="Calibri"/>
                <a:cs typeface="Calibri"/>
              </a:rPr>
              <a:t>c	w</a:t>
            </a:r>
            <a:endParaRPr sz="1600" dirty="0">
              <a:latin typeface="Calibri"/>
              <a:cs typeface="Calibri"/>
            </a:endParaRPr>
          </a:p>
          <a:p>
            <a:pPr marL="952500">
              <a:spcBef>
                <a:spcPts val="150"/>
              </a:spcBef>
            </a:pPr>
            <a:r>
              <a:rPr sz="2400" spc="-10" dirty="0">
                <a:latin typeface="Calibri"/>
                <a:cs typeface="Calibri"/>
              </a:rPr>
              <a:t>maka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ukuran</a:t>
            </a:r>
            <a:r>
              <a:rPr sz="2400" spc="-5" dirty="0">
                <a:latin typeface="Calibri"/>
                <a:cs typeface="Calibri"/>
              </a:rPr>
              <a:t> penampang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harus</a:t>
            </a:r>
            <a:r>
              <a:rPr sz="2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diperbesar</a:t>
            </a:r>
            <a:endParaRPr sz="2400" dirty="0">
              <a:latin typeface="Calibri"/>
              <a:cs typeface="Calibri"/>
            </a:endParaRPr>
          </a:p>
          <a:p>
            <a:pPr marL="38100" marR="30480">
              <a:spcBef>
                <a:spcPts val="575"/>
              </a:spcBef>
            </a:pPr>
            <a:r>
              <a:rPr sz="2400" spc="-5" dirty="0">
                <a:latin typeface="Calibri"/>
                <a:cs typeface="Calibri"/>
              </a:rPr>
              <a:t>Selain </a:t>
            </a:r>
            <a:r>
              <a:rPr sz="2400" dirty="0">
                <a:latin typeface="Calibri"/>
                <a:cs typeface="Calibri"/>
              </a:rPr>
              <a:t>itu </a:t>
            </a:r>
            <a:r>
              <a:rPr sz="2400" spc="-15" dirty="0">
                <a:latin typeface="Calibri"/>
                <a:cs typeface="Calibri"/>
              </a:rPr>
              <a:t>jarak </a:t>
            </a:r>
            <a:r>
              <a:rPr sz="2400" spc="-10" dirty="0">
                <a:latin typeface="Calibri"/>
                <a:cs typeface="Calibri"/>
              </a:rPr>
              <a:t>tulangan </a:t>
            </a:r>
            <a:r>
              <a:rPr sz="2400" spc="-5" dirty="0">
                <a:latin typeface="Calibri"/>
                <a:cs typeface="Calibri"/>
              </a:rPr>
              <a:t>maksimum </a:t>
            </a:r>
            <a:r>
              <a:rPr sz="2400" spc="-15" dirty="0">
                <a:latin typeface="Calibri"/>
                <a:cs typeface="Calibri"/>
              </a:rPr>
              <a:t>juga </a:t>
            </a:r>
            <a:r>
              <a:rPr sz="2400" spc="-5" dirty="0">
                <a:latin typeface="Calibri"/>
                <a:cs typeface="Calibri"/>
              </a:rPr>
              <a:t>harus </a:t>
            </a:r>
            <a:r>
              <a:rPr sz="2400" spc="-10" dirty="0">
                <a:latin typeface="Calibri"/>
                <a:cs typeface="Calibri"/>
              </a:rPr>
              <a:t>diperiksa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terhadap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syarat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luas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tulangan</a:t>
            </a:r>
            <a:r>
              <a:rPr sz="2400" spc="-5" dirty="0">
                <a:latin typeface="Calibri"/>
                <a:cs typeface="Calibri"/>
              </a:rPr>
              <a:t> geser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minimum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2927603" y="5733289"/>
            <a:ext cx="2749550" cy="719455"/>
            <a:chOff x="1403603" y="5733288"/>
            <a:chExt cx="2749550" cy="719455"/>
          </a:xfrm>
        </p:grpSpPr>
        <p:sp>
          <p:nvSpPr>
            <p:cNvPr id="8" name="object 8"/>
            <p:cNvSpPr/>
            <p:nvPr/>
          </p:nvSpPr>
          <p:spPr>
            <a:xfrm>
              <a:off x="1403603" y="5733288"/>
              <a:ext cx="2749550" cy="719455"/>
            </a:xfrm>
            <a:custGeom>
              <a:avLst/>
              <a:gdLst/>
              <a:ahLst/>
              <a:cxnLst/>
              <a:rect l="l" t="t" r="r" b="b"/>
              <a:pathLst>
                <a:path w="2749550" h="719454">
                  <a:moveTo>
                    <a:pt x="2749296" y="0"/>
                  </a:moveTo>
                  <a:lnTo>
                    <a:pt x="0" y="0"/>
                  </a:lnTo>
                  <a:lnTo>
                    <a:pt x="0" y="719328"/>
                  </a:lnTo>
                  <a:lnTo>
                    <a:pt x="2749296" y="719328"/>
                  </a:lnTo>
                  <a:lnTo>
                    <a:pt x="2749296" y="0"/>
                  </a:lnTo>
                  <a:close/>
                </a:path>
              </a:pathLst>
            </a:custGeom>
            <a:solidFill>
              <a:srgbClr val="D6E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19043" y="6070755"/>
              <a:ext cx="1410335" cy="236854"/>
            </a:xfrm>
            <a:custGeom>
              <a:avLst/>
              <a:gdLst/>
              <a:ahLst/>
              <a:cxnLst/>
              <a:rect l="l" t="t" r="r" b="b"/>
              <a:pathLst>
                <a:path w="1410335" h="236854">
                  <a:moveTo>
                    <a:pt x="0" y="0"/>
                  </a:moveTo>
                  <a:lnTo>
                    <a:pt x="630445" y="0"/>
                  </a:lnTo>
                </a:path>
                <a:path w="1410335" h="236854">
                  <a:moveTo>
                    <a:pt x="1382844" y="236344"/>
                  </a:moveTo>
                  <a:lnTo>
                    <a:pt x="1409770" y="219831"/>
                  </a:lnTo>
                </a:path>
              </a:pathLst>
            </a:custGeom>
            <a:ln w="10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28813" y="6296263"/>
              <a:ext cx="38735" cy="96520"/>
            </a:xfrm>
            <a:custGeom>
              <a:avLst/>
              <a:gdLst/>
              <a:ahLst/>
              <a:cxnLst/>
              <a:rect l="l" t="t" r="r" b="b"/>
              <a:pathLst>
                <a:path w="38735" h="96520">
                  <a:moveTo>
                    <a:pt x="0" y="0"/>
                  </a:moveTo>
                  <a:lnTo>
                    <a:pt x="38560" y="95978"/>
                  </a:lnTo>
                </a:path>
              </a:pathLst>
            </a:custGeom>
            <a:ln w="21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86562" y="6070755"/>
              <a:ext cx="1118235" cy="321945"/>
            </a:xfrm>
            <a:custGeom>
              <a:avLst/>
              <a:gdLst/>
              <a:ahLst/>
              <a:cxnLst/>
              <a:rect l="l" t="t" r="r" b="b"/>
              <a:pathLst>
                <a:path w="1118235" h="321945">
                  <a:moveTo>
                    <a:pt x="586002" y="321487"/>
                  </a:moveTo>
                  <a:lnTo>
                    <a:pt x="640934" y="38196"/>
                  </a:lnTo>
                </a:path>
                <a:path w="1118235" h="321945">
                  <a:moveTo>
                    <a:pt x="640934" y="38196"/>
                  </a:moveTo>
                  <a:lnTo>
                    <a:pt x="881858" y="38196"/>
                  </a:lnTo>
                </a:path>
                <a:path w="1118235" h="321945">
                  <a:moveTo>
                    <a:pt x="0" y="0"/>
                  </a:moveTo>
                  <a:lnTo>
                    <a:pt x="1118239" y="0"/>
                  </a:lnTo>
                </a:path>
              </a:pathLst>
            </a:custGeom>
            <a:ln w="10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281475" y="6213631"/>
            <a:ext cx="325755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  <a:tabLst>
                <a:tab pos="208279" algn="l"/>
              </a:tabLst>
            </a:pPr>
            <a:r>
              <a:rPr sz="1200" i="1" spc="10" dirty="0">
                <a:latin typeface="Times New Roman"/>
                <a:cs typeface="Times New Roman"/>
              </a:rPr>
              <a:t>c	</a:t>
            </a:r>
            <a:r>
              <a:rPr sz="1200" i="1" spc="20" dirty="0">
                <a:latin typeface="Times New Roman"/>
                <a:cs typeface="Times New Roman"/>
              </a:rPr>
              <a:t>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4104" y="6185767"/>
            <a:ext cx="117475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200" i="1" spc="20" dirty="0">
                <a:latin typeface="Times New Roman"/>
                <a:cs typeface="Times New Roman"/>
              </a:rPr>
              <a:t>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32098" y="5894619"/>
            <a:ext cx="135255" cy="2763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1700" spc="25" dirty="0">
                <a:latin typeface="Symbol"/>
                <a:cs typeface="Symbol"/>
              </a:rPr>
              <a:t>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71428" y="5894619"/>
            <a:ext cx="628650" cy="2763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  <a:tabLst>
                <a:tab pos="492759" algn="l"/>
              </a:tabLst>
            </a:pPr>
            <a:r>
              <a:rPr sz="1700" i="1" spc="20" dirty="0">
                <a:latin typeface="Times New Roman"/>
                <a:cs typeface="Times New Roman"/>
              </a:rPr>
              <a:t>s	</a:t>
            </a:r>
            <a:r>
              <a:rPr sz="1700" spc="25" dirty="0">
                <a:latin typeface="Symbol"/>
                <a:cs typeface="Symbol"/>
              </a:rPr>
              <a:t>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25356" y="6093796"/>
            <a:ext cx="981075" cy="2763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  <a:tabLst>
                <a:tab pos="680085" algn="l"/>
              </a:tabLst>
            </a:pPr>
            <a:r>
              <a:rPr sz="1700" dirty="0">
                <a:latin typeface="Times New Roman"/>
                <a:cs typeface="Times New Roman"/>
              </a:rPr>
              <a:t>0,062	</a:t>
            </a:r>
            <a:r>
              <a:rPr sz="1700" i="1" spc="15" dirty="0">
                <a:latin typeface="Times New Roman"/>
                <a:cs typeface="Times New Roman"/>
              </a:rPr>
              <a:t>f</a:t>
            </a:r>
            <a:r>
              <a:rPr sz="1700" i="1" spc="-100" dirty="0">
                <a:latin typeface="Times New Roman"/>
                <a:cs typeface="Times New Roman"/>
              </a:rPr>
              <a:t> </a:t>
            </a:r>
            <a:r>
              <a:rPr sz="2550" spc="75" baseline="3267" dirty="0">
                <a:latin typeface="Symbol"/>
                <a:cs typeface="Symbol"/>
              </a:rPr>
              <a:t></a:t>
            </a:r>
            <a:r>
              <a:rPr sz="1700" i="1" spc="50" dirty="0">
                <a:latin typeface="Times New Roman"/>
                <a:cs typeface="Times New Roman"/>
              </a:rPr>
              <a:t>b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19735" y="5743583"/>
            <a:ext cx="1713864" cy="60960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07314">
              <a:spcBef>
                <a:spcPts val="355"/>
              </a:spcBef>
              <a:tabLst>
                <a:tab pos="1218565" algn="l"/>
              </a:tabLst>
            </a:pPr>
            <a:r>
              <a:rPr sz="2550" i="1" spc="-142" baseline="14705" dirty="0">
                <a:latin typeface="Times New Roman"/>
                <a:cs typeface="Times New Roman"/>
              </a:rPr>
              <a:t>A</a:t>
            </a:r>
            <a:r>
              <a:rPr sz="1200" i="1" spc="10" dirty="0">
                <a:latin typeface="Times New Roman"/>
                <a:cs typeface="Times New Roman"/>
              </a:rPr>
              <a:t>v</a:t>
            </a:r>
            <a:r>
              <a:rPr sz="1200" i="1" spc="145" dirty="0">
                <a:latin typeface="Times New Roman"/>
                <a:cs typeface="Times New Roman"/>
              </a:rPr>
              <a:t> </a:t>
            </a:r>
            <a:r>
              <a:rPr sz="2550" i="1" spc="22" baseline="14705" dirty="0">
                <a:latin typeface="Times New Roman"/>
                <a:cs typeface="Times New Roman"/>
              </a:rPr>
              <a:t>f</a:t>
            </a:r>
            <a:r>
              <a:rPr sz="2550" i="1" spc="-284" baseline="14705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y</a:t>
            </a:r>
            <a:r>
              <a:rPr sz="1200" i="1" spc="5" dirty="0">
                <a:latin typeface="Times New Roman"/>
                <a:cs typeface="Times New Roman"/>
              </a:rPr>
              <a:t>t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2550" i="1" spc="-150" baseline="14705" dirty="0">
                <a:latin typeface="Times New Roman"/>
                <a:cs typeface="Times New Roman"/>
              </a:rPr>
              <a:t>A</a:t>
            </a:r>
            <a:r>
              <a:rPr sz="1200" i="1" spc="10" dirty="0">
                <a:latin typeface="Times New Roman"/>
                <a:cs typeface="Times New Roman"/>
              </a:rPr>
              <a:t>v</a:t>
            </a:r>
            <a:r>
              <a:rPr sz="1200" i="1" spc="145" dirty="0">
                <a:latin typeface="Times New Roman"/>
                <a:cs typeface="Times New Roman"/>
              </a:rPr>
              <a:t> </a:t>
            </a:r>
            <a:r>
              <a:rPr sz="2550" i="1" spc="22" baseline="14705" dirty="0">
                <a:latin typeface="Times New Roman"/>
                <a:cs typeface="Times New Roman"/>
              </a:rPr>
              <a:t>f</a:t>
            </a:r>
            <a:r>
              <a:rPr sz="2550" i="1" spc="-277" baseline="14705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yt</a:t>
            </a:r>
            <a:endParaRPr sz="1200">
              <a:latin typeface="Times New Roman"/>
              <a:cs typeface="Times New Roman"/>
            </a:endParaRPr>
          </a:p>
          <a:p>
            <a:pPr marL="38100">
              <a:spcBef>
                <a:spcPts val="260"/>
              </a:spcBef>
            </a:pPr>
            <a:r>
              <a:rPr sz="1700" spc="-15" dirty="0">
                <a:latin typeface="Times New Roman"/>
                <a:cs typeface="Times New Roman"/>
              </a:rPr>
              <a:t>0,35</a:t>
            </a:r>
            <a:r>
              <a:rPr sz="1700" i="1" spc="-15" dirty="0">
                <a:latin typeface="Times New Roman"/>
                <a:cs typeface="Times New Roman"/>
              </a:rPr>
              <a:t>b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63301" y="6013939"/>
            <a:ext cx="335280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200" spc="-80" dirty="0">
                <a:latin typeface="Times New Roman"/>
                <a:cs typeface="Times New Roman"/>
              </a:rPr>
              <a:t>m</a:t>
            </a:r>
            <a:r>
              <a:rPr sz="1200" spc="-25" dirty="0">
                <a:latin typeface="Times New Roman"/>
                <a:cs typeface="Times New Roman"/>
              </a:rPr>
              <a:t>a</a:t>
            </a:r>
            <a:r>
              <a:rPr sz="1200" spc="80" dirty="0">
                <a:latin typeface="Times New Roman"/>
                <a:cs typeface="Times New Roman"/>
              </a:rPr>
              <a:t>k</a:t>
            </a:r>
            <a:r>
              <a:rPr sz="1200" spc="10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5328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555191"/>
            <a:ext cx="3861435" cy="48323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" dirty="0">
                <a:solidFill>
                  <a:srgbClr val="000000"/>
                </a:solidFill>
                <a:latin typeface="Calibri"/>
                <a:cs typeface="Calibri"/>
              </a:rPr>
              <a:t>Pengangkuran</a:t>
            </a:r>
            <a:r>
              <a:rPr sz="30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000000"/>
                </a:solidFill>
                <a:latin typeface="Calibri"/>
                <a:cs typeface="Calibri"/>
              </a:rPr>
              <a:t>Sengkang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3842130"/>
            <a:ext cx="7985125" cy="2315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3000" b="1" spc="-10" dirty="0">
                <a:latin typeface="Calibri"/>
                <a:cs typeface="Calibri"/>
              </a:rPr>
              <a:t>Sengkang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b="1" spc="-15" dirty="0">
                <a:latin typeface="Calibri"/>
                <a:cs typeface="Calibri"/>
              </a:rPr>
              <a:t>Pertama</a:t>
            </a:r>
            <a:endParaRPr sz="3000">
              <a:latin typeface="Calibri"/>
              <a:cs typeface="Calibri"/>
            </a:endParaRPr>
          </a:p>
          <a:p>
            <a:pPr marL="38100" marR="30480">
              <a:lnSpc>
                <a:spcPct val="80000"/>
              </a:lnSpc>
              <a:spcBef>
                <a:spcPts val="600"/>
              </a:spcBef>
            </a:pPr>
            <a:r>
              <a:rPr sz="2400" spc="-5" dirty="0">
                <a:latin typeface="Calibri"/>
                <a:cs typeface="Calibri"/>
              </a:rPr>
              <a:t>ACI 318M-11 pada pasal </a:t>
            </a:r>
            <a:r>
              <a:rPr sz="2400" spc="-10" dirty="0">
                <a:latin typeface="Calibri"/>
                <a:cs typeface="Calibri"/>
              </a:rPr>
              <a:t>11.1.3.1 menyebutkan bahwa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tulangan </a:t>
            </a:r>
            <a:r>
              <a:rPr sz="2400" spc="-53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43735"/>
                </a:solidFill>
                <a:latin typeface="Calibri"/>
                <a:cs typeface="Calibri"/>
              </a:rPr>
              <a:t>geser</a:t>
            </a:r>
            <a:r>
              <a:rPr sz="240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43735"/>
                </a:solidFill>
                <a:latin typeface="Calibri"/>
                <a:cs typeface="Calibri"/>
              </a:rPr>
              <a:t>harus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disediakan</a:t>
            </a:r>
            <a:r>
              <a:rPr sz="2400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43735"/>
                </a:solidFill>
                <a:latin typeface="Calibri"/>
                <a:cs typeface="Calibri"/>
              </a:rPr>
              <a:t>pada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daerah</a:t>
            </a:r>
            <a:r>
              <a:rPr sz="2400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43735"/>
                </a:solidFill>
                <a:latin typeface="Calibri"/>
                <a:cs typeface="Calibri"/>
              </a:rPr>
              <a:t>antara</a:t>
            </a:r>
            <a:r>
              <a:rPr sz="2400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muka</a:t>
            </a:r>
            <a:r>
              <a:rPr sz="2400" spc="-25" dirty="0">
                <a:solidFill>
                  <a:srgbClr val="943735"/>
                </a:solidFill>
                <a:latin typeface="Calibri"/>
                <a:cs typeface="Calibri"/>
              </a:rPr>
              <a:t> kolom</a:t>
            </a:r>
            <a:r>
              <a:rPr sz="240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hingga </a:t>
            </a:r>
            <a:r>
              <a:rPr sz="2400" spc="-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sejarak </a:t>
            </a:r>
            <a:r>
              <a:rPr sz="2400" i="1" dirty="0">
                <a:solidFill>
                  <a:srgbClr val="943735"/>
                </a:solidFill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, </a:t>
            </a:r>
            <a:r>
              <a:rPr sz="2400" spc="-5" dirty="0">
                <a:latin typeface="Calibri"/>
                <a:cs typeface="Calibri"/>
              </a:rPr>
              <a:t>pada </a:t>
            </a:r>
            <a:r>
              <a:rPr sz="2400" spc="-10" dirty="0">
                <a:latin typeface="Calibri"/>
                <a:cs typeface="Calibri"/>
              </a:rPr>
              <a:t>daerah </a:t>
            </a:r>
            <a:r>
              <a:rPr sz="2400" dirty="0">
                <a:latin typeface="Calibri"/>
                <a:cs typeface="Calibri"/>
              </a:rPr>
              <a:t>ini </a:t>
            </a:r>
            <a:r>
              <a:rPr sz="2400" spc="-5" dirty="0">
                <a:latin typeface="Calibri"/>
                <a:cs typeface="Calibri"/>
              </a:rPr>
              <a:t>balok didesain terhadap </a:t>
            </a:r>
            <a:r>
              <a:rPr sz="2400" spc="-35" dirty="0">
                <a:latin typeface="Calibri"/>
                <a:cs typeface="Calibri"/>
              </a:rPr>
              <a:t>gaya </a:t>
            </a:r>
            <a:r>
              <a:rPr sz="2400" spc="-5" dirty="0">
                <a:latin typeface="Calibri"/>
                <a:cs typeface="Calibri"/>
              </a:rPr>
              <a:t>geser </a:t>
            </a:r>
            <a:r>
              <a:rPr sz="2400" i="1" spc="-45" dirty="0">
                <a:latin typeface="Calibri"/>
                <a:cs typeface="Calibri"/>
              </a:rPr>
              <a:t>V</a:t>
            </a:r>
            <a:r>
              <a:rPr sz="2400" i="1" spc="-67" baseline="-20833" dirty="0">
                <a:latin typeface="Calibri"/>
                <a:cs typeface="Calibri"/>
              </a:rPr>
              <a:t>u </a:t>
            </a:r>
            <a:r>
              <a:rPr sz="2400" i="1" spc="-525" baseline="-20833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besarnya</a:t>
            </a:r>
            <a:r>
              <a:rPr sz="2400" spc="-5" dirty="0">
                <a:latin typeface="Calibri"/>
                <a:cs typeface="Calibri"/>
              </a:rPr>
              <a:t> sama</a:t>
            </a:r>
            <a:r>
              <a:rPr sz="2400" spc="-15" dirty="0">
                <a:latin typeface="Calibri"/>
                <a:cs typeface="Calibri"/>
              </a:rPr>
              <a:t> dengan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gaya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geser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terjadi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pada </a:t>
            </a:r>
            <a:r>
              <a:rPr sz="2400" spc="-10" dirty="0">
                <a:latin typeface="Calibri"/>
                <a:cs typeface="Calibri"/>
              </a:rPr>
              <a:t>lokasi </a:t>
            </a:r>
            <a:r>
              <a:rPr sz="2400" spc="-5" dirty="0">
                <a:latin typeface="Calibri"/>
                <a:cs typeface="Calibri"/>
              </a:rPr>
              <a:t> penampang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kritis.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Sedangkan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30859C"/>
                </a:solidFill>
                <a:latin typeface="Calibri"/>
                <a:cs typeface="Calibri"/>
              </a:rPr>
              <a:t>sengkang</a:t>
            </a:r>
            <a:r>
              <a:rPr sz="2400" spc="4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pertama</a:t>
            </a:r>
            <a:r>
              <a:rPr sz="2400" spc="4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pada </a:t>
            </a:r>
            <a:r>
              <a:rPr sz="240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30859C"/>
                </a:solidFill>
                <a:latin typeface="Calibri"/>
                <a:cs typeface="Calibri"/>
              </a:rPr>
              <a:t>umumnya</a:t>
            </a:r>
            <a:r>
              <a:rPr sz="2400" spc="-2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dipasang </a:t>
            </a:r>
            <a:r>
              <a:rPr sz="2400" spc="-10" dirty="0">
                <a:solidFill>
                  <a:srgbClr val="30859C"/>
                </a:solidFill>
                <a:latin typeface="Calibri"/>
                <a:cs typeface="Calibri"/>
              </a:rPr>
              <a:t>sejarak</a:t>
            </a:r>
            <a:r>
              <a:rPr sz="2400" spc="1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30859C"/>
                </a:solidFill>
                <a:latin typeface="Calibri"/>
                <a:cs typeface="Calibri"/>
              </a:rPr>
              <a:t>s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/2</a:t>
            </a:r>
            <a:r>
              <a:rPr sz="2400" spc="-1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dari</a:t>
            </a:r>
            <a:r>
              <a:rPr sz="2400" spc="-2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30859C"/>
                </a:solidFill>
                <a:latin typeface="Calibri"/>
                <a:cs typeface="Calibri"/>
              </a:rPr>
              <a:t>muka</a:t>
            </a:r>
            <a:r>
              <a:rPr sz="2400" spc="-2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30859C"/>
                </a:solidFill>
                <a:latin typeface="Calibri"/>
                <a:cs typeface="Calibri"/>
              </a:rPr>
              <a:t>kolom</a:t>
            </a:r>
            <a:r>
              <a:rPr sz="2400" spc="-2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8876" y="2066225"/>
            <a:ext cx="5760720" cy="187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3" y="1481226"/>
            <a:ext cx="4907280" cy="105029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1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 :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670"/>
              </a:spcBef>
              <a:buFont typeface="Arial"/>
              <a:buChar char="•"/>
              <a:tabLst>
                <a:tab pos="699770" algn="l"/>
                <a:tab pos="700405" algn="l"/>
              </a:tabLst>
            </a:pPr>
            <a:r>
              <a:rPr sz="2800" spc="-10" dirty="0">
                <a:latin typeface="Calibri"/>
                <a:cs typeface="Calibri"/>
              </a:rPr>
              <a:t>Desain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Terhadap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Geser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555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35963"/>
            <a:ext cx="51676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Terhadap</a:t>
            </a:r>
            <a:r>
              <a:rPr sz="3200" dirty="0">
                <a:latin typeface="Calibri"/>
                <a:cs typeface="Calibri"/>
              </a:rPr>
              <a:t> Geser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22842" y="2416873"/>
            <a:ext cx="5000625" cy="3249930"/>
            <a:chOff x="1398841" y="2416873"/>
            <a:chExt cx="5000625" cy="3249930"/>
          </a:xfrm>
        </p:grpSpPr>
        <p:sp>
          <p:nvSpPr>
            <p:cNvPr id="5" name="object 5"/>
            <p:cNvSpPr/>
            <p:nvPr/>
          </p:nvSpPr>
          <p:spPr>
            <a:xfrm>
              <a:off x="1403603" y="2421635"/>
              <a:ext cx="4824730" cy="3240405"/>
            </a:xfrm>
            <a:custGeom>
              <a:avLst/>
              <a:gdLst/>
              <a:ahLst/>
              <a:cxnLst/>
              <a:rect l="l" t="t" r="r" b="b"/>
              <a:pathLst>
                <a:path w="4824730" h="3240404">
                  <a:moveTo>
                    <a:pt x="288035" y="0"/>
                  </a:moveTo>
                  <a:lnTo>
                    <a:pt x="288035" y="3240354"/>
                  </a:lnTo>
                </a:path>
                <a:path w="4824730" h="3240404">
                  <a:moveTo>
                    <a:pt x="0" y="1726691"/>
                  </a:moveTo>
                  <a:lnTo>
                    <a:pt x="3456432" y="1726691"/>
                  </a:lnTo>
                </a:path>
                <a:path w="4824730" h="3240404">
                  <a:moveTo>
                    <a:pt x="0" y="2519172"/>
                  </a:moveTo>
                  <a:lnTo>
                    <a:pt x="3456432" y="2519172"/>
                  </a:lnTo>
                </a:path>
                <a:path w="4824730" h="3240404">
                  <a:moveTo>
                    <a:pt x="288035" y="3240024"/>
                  </a:moveTo>
                  <a:lnTo>
                    <a:pt x="4824603" y="3240024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80437" y="2772917"/>
              <a:ext cx="288290" cy="1376680"/>
            </a:xfrm>
            <a:custGeom>
              <a:avLst/>
              <a:gdLst/>
              <a:ahLst/>
              <a:cxnLst/>
              <a:rect l="l" t="t" r="r" b="b"/>
              <a:pathLst>
                <a:path w="288289" h="1376679">
                  <a:moveTo>
                    <a:pt x="144018" y="0"/>
                  </a:moveTo>
                  <a:lnTo>
                    <a:pt x="0" y="144018"/>
                  </a:lnTo>
                  <a:lnTo>
                    <a:pt x="72009" y="144018"/>
                  </a:lnTo>
                  <a:lnTo>
                    <a:pt x="72009" y="1376172"/>
                  </a:lnTo>
                  <a:lnTo>
                    <a:pt x="216026" y="1376172"/>
                  </a:lnTo>
                  <a:lnTo>
                    <a:pt x="216026" y="144018"/>
                  </a:lnTo>
                  <a:lnTo>
                    <a:pt x="288036" y="144018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80437" y="2772917"/>
              <a:ext cx="288290" cy="1376680"/>
            </a:xfrm>
            <a:custGeom>
              <a:avLst/>
              <a:gdLst/>
              <a:ahLst/>
              <a:cxnLst/>
              <a:rect l="l" t="t" r="r" b="b"/>
              <a:pathLst>
                <a:path w="288289" h="1376679">
                  <a:moveTo>
                    <a:pt x="0" y="144018"/>
                  </a:moveTo>
                  <a:lnTo>
                    <a:pt x="144018" y="0"/>
                  </a:lnTo>
                  <a:lnTo>
                    <a:pt x="288036" y="144018"/>
                  </a:lnTo>
                  <a:lnTo>
                    <a:pt x="216026" y="144018"/>
                  </a:lnTo>
                  <a:lnTo>
                    <a:pt x="216026" y="1376172"/>
                  </a:lnTo>
                  <a:lnTo>
                    <a:pt x="72009" y="1376172"/>
                  </a:lnTo>
                  <a:lnTo>
                    <a:pt x="72009" y="144018"/>
                  </a:lnTo>
                  <a:lnTo>
                    <a:pt x="0" y="14401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78135" y="4566700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0" y="12755"/>
                  </a:moveTo>
                  <a:lnTo>
                    <a:pt x="21470" y="0"/>
                  </a:lnTo>
                </a:path>
              </a:pathLst>
            </a:custGeom>
            <a:ln w="84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9606" y="4571083"/>
              <a:ext cx="29845" cy="88900"/>
            </a:xfrm>
            <a:custGeom>
              <a:avLst/>
              <a:gdLst/>
              <a:ahLst/>
              <a:cxnLst/>
              <a:rect l="l" t="t" r="r" b="b"/>
              <a:pathLst>
                <a:path w="29845" h="88900">
                  <a:moveTo>
                    <a:pt x="0" y="0"/>
                  </a:moveTo>
                  <a:lnTo>
                    <a:pt x="29743" y="88882"/>
                  </a:lnTo>
                </a:path>
              </a:pathLst>
            </a:custGeom>
            <a:ln w="168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33478" y="4404488"/>
              <a:ext cx="261620" cy="255904"/>
            </a:xfrm>
            <a:custGeom>
              <a:avLst/>
              <a:gdLst/>
              <a:ahLst/>
              <a:cxnLst/>
              <a:rect l="l" t="t" r="r" b="b"/>
              <a:pathLst>
                <a:path w="261620" h="255904">
                  <a:moveTo>
                    <a:pt x="0" y="255476"/>
                  </a:moveTo>
                  <a:lnTo>
                    <a:pt x="42957" y="0"/>
                  </a:lnTo>
                </a:path>
                <a:path w="261620" h="255904">
                  <a:moveTo>
                    <a:pt x="42957" y="0"/>
                  </a:moveTo>
                  <a:lnTo>
                    <a:pt x="261060" y="0"/>
                  </a:lnTo>
                </a:path>
              </a:pathLst>
            </a:custGeom>
            <a:ln w="85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09367" y="2254758"/>
            <a:ext cx="278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u</a:t>
            </a:r>
            <a:endParaRPr baseline="-20833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26942" y="5139308"/>
            <a:ext cx="1944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tidak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perlu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tul.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36976" y="4400550"/>
            <a:ext cx="267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gunakan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tul. geser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011899" y="4565899"/>
            <a:ext cx="272415" cy="0"/>
          </a:xfrm>
          <a:custGeom>
            <a:avLst/>
            <a:gdLst/>
            <a:ahLst/>
            <a:cxnLst/>
            <a:rect l="l" t="t" r="r" b="b"/>
            <a:pathLst>
              <a:path w="272415">
                <a:moveTo>
                  <a:pt x="0" y="0"/>
                </a:moveTo>
                <a:lnTo>
                  <a:pt x="272210" y="0"/>
                </a:lnTo>
              </a:path>
            </a:pathLst>
          </a:custGeom>
          <a:ln w="8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58315" y="4565899"/>
            <a:ext cx="563880" cy="0"/>
          </a:xfrm>
          <a:custGeom>
            <a:avLst/>
            <a:gdLst/>
            <a:ahLst/>
            <a:cxnLst/>
            <a:rect l="l" t="t" r="r" b="b"/>
            <a:pathLst>
              <a:path w="563879">
                <a:moveTo>
                  <a:pt x="0" y="0"/>
                </a:moveTo>
                <a:lnTo>
                  <a:pt x="563404" y="0"/>
                </a:lnTo>
              </a:path>
            </a:pathLst>
          </a:custGeom>
          <a:ln w="8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723921" y="4600329"/>
            <a:ext cx="233679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950" i="1" spc="30" baseline="14957" dirty="0">
                <a:latin typeface="Times New Roman"/>
                <a:cs typeface="Times New Roman"/>
              </a:rPr>
              <a:t>f</a:t>
            </a:r>
            <a:r>
              <a:rPr sz="1950" i="1" spc="-172" baseline="14957" dirty="0">
                <a:latin typeface="Times New Roman"/>
                <a:cs typeface="Times New Roman"/>
              </a:rPr>
              <a:t> </a:t>
            </a:r>
            <a:r>
              <a:rPr sz="900" i="1" spc="-5" dirty="0">
                <a:latin typeface="Times New Roman"/>
                <a:cs typeface="Times New Roman"/>
              </a:rPr>
              <a:t>yt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32198" y="4651039"/>
            <a:ext cx="107950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i="1" spc="-5" dirty="0">
                <a:latin typeface="Times New Roman"/>
                <a:cs typeface="Times New Roman"/>
              </a:rPr>
              <a:t>yt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57011" y="4558480"/>
            <a:ext cx="7429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300" i="1" spc="20" dirty="0">
                <a:latin typeface="Times New Roman"/>
                <a:cs typeface="Times New Roman"/>
              </a:rPr>
              <a:t>f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31890" y="4313766"/>
            <a:ext cx="614680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300" spc="-10" dirty="0">
                <a:latin typeface="Times New Roman"/>
                <a:cs typeface="Times New Roman"/>
              </a:rPr>
              <a:t>0,</a:t>
            </a:r>
            <a:r>
              <a:rPr sz="1300" spc="20" dirty="0">
                <a:latin typeface="Times New Roman"/>
                <a:cs typeface="Times New Roman"/>
              </a:rPr>
              <a:t>3</a:t>
            </a:r>
            <a:r>
              <a:rPr sz="1300" spc="-25" dirty="0">
                <a:latin typeface="Times New Roman"/>
                <a:cs typeface="Times New Roman"/>
              </a:rPr>
              <a:t>5</a:t>
            </a:r>
            <a:r>
              <a:rPr sz="1300" i="1" spc="35" dirty="0">
                <a:latin typeface="Times New Roman"/>
                <a:cs typeface="Times New Roman"/>
              </a:rPr>
              <a:t>b</a:t>
            </a:r>
            <a:r>
              <a:rPr sz="1350" i="1" spc="52" baseline="-21604" dirty="0">
                <a:latin typeface="Times New Roman"/>
                <a:cs typeface="Times New Roman"/>
              </a:rPr>
              <a:t>w</a:t>
            </a:r>
            <a:r>
              <a:rPr sz="1350" i="1" spc="-179" baseline="-21604" dirty="0">
                <a:latin typeface="Times New Roman"/>
                <a:cs typeface="Times New Roman"/>
              </a:rPr>
              <a:t> </a:t>
            </a:r>
            <a:r>
              <a:rPr sz="1300" i="1" spc="25" dirty="0">
                <a:latin typeface="Times New Roman"/>
                <a:cs typeface="Times New Roman"/>
              </a:rPr>
              <a:t>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11203" y="4522213"/>
            <a:ext cx="47434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93700" algn="l"/>
              </a:tabLst>
            </a:pPr>
            <a:r>
              <a:rPr sz="1300" spc="25" dirty="0">
                <a:latin typeface="Symbol"/>
                <a:cs typeface="Symbol"/>
              </a:rPr>
              <a:t></a:t>
            </a:r>
            <a:r>
              <a:rPr sz="1300" spc="25" dirty="0">
                <a:latin typeface="Times New Roman"/>
                <a:cs typeface="Times New Roman"/>
              </a:rPr>
              <a:t>	</a:t>
            </a:r>
            <a:r>
              <a:rPr sz="1300" spc="25" dirty="0">
                <a:latin typeface="Symbol"/>
                <a:cs typeface="Symbol"/>
              </a:rPr>
              <a:t>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04888" y="4388698"/>
            <a:ext cx="84391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600075" algn="l"/>
              </a:tabLst>
            </a:pPr>
            <a:r>
              <a:rPr sz="1950" i="1" spc="112" baseline="-12820" dirty="0">
                <a:latin typeface="Times New Roman"/>
                <a:cs typeface="Times New Roman"/>
              </a:rPr>
              <a:t>f</a:t>
            </a:r>
            <a:r>
              <a:rPr sz="1350" i="1" spc="112" baseline="-40123" dirty="0">
                <a:latin typeface="Times New Roman"/>
                <a:cs typeface="Times New Roman"/>
              </a:rPr>
              <a:t>c</a:t>
            </a:r>
            <a:r>
              <a:rPr sz="1350" i="1" spc="419" baseline="-40123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</a:t>
            </a:r>
            <a:r>
              <a:rPr sz="1300" spc="25" dirty="0">
                <a:latin typeface="Times New Roman"/>
                <a:cs typeface="Times New Roman"/>
              </a:rPr>
              <a:t>	</a:t>
            </a:r>
            <a:r>
              <a:rPr sz="1300" spc="25" dirty="0">
                <a:latin typeface="Symbol"/>
                <a:cs typeface="Symbol"/>
              </a:rPr>
              <a:t>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950" spc="52" baseline="-12820" dirty="0">
                <a:latin typeface="Symbol"/>
                <a:cs typeface="Symbol"/>
              </a:rPr>
              <a:t></a:t>
            </a:r>
            <a:endParaRPr sz="1950" baseline="-1282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11203" y="4629823"/>
            <a:ext cx="47434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93700" algn="l"/>
              </a:tabLst>
            </a:pPr>
            <a:r>
              <a:rPr sz="1300" spc="25" dirty="0">
                <a:latin typeface="Symbol"/>
                <a:cs typeface="Symbol"/>
              </a:rPr>
              <a:t></a:t>
            </a:r>
            <a:r>
              <a:rPr sz="1300" spc="25" dirty="0">
                <a:latin typeface="Times New Roman"/>
                <a:cs typeface="Times New Roman"/>
              </a:rPr>
              <a:t>	</a:t>
            </a:r>
            <a:r>
              <a:rPr sz="1300" spc="25" dirty="0">
                <a:latin typeface="Symbol"/>
                <a:cs typeface="Symbol"/>
              </a:rPr>
              <a:t>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07331" y="4281091"/>
            <a:ext cx="603250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350" spc="22" baseline="-33950" dirty="0">
                <a:latin typeface="Times New Roman"/>
                <a:cs typeface="Times New Roman"/>
              </a:rPr>
              <a:t>/ </a:t>
            </a:r>
            <a:r>
              <a:rPr sz="1350" spc="-150" baseline="-33950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</a:t>
            </a:r>
            <a:r>
              <a:rPr sz="1300" spc="-90" dirty="0">
                <a:latin typeface="Times New Roman"/>
                <a:cs typeface="Times New Roman"/>
              </a:rPr>
              <a:t> </a:t>
            </a:r>
            <a:r>
              <a:rPr sz="1950" i="1" spc="44" baseline="-10683" dirty="0">
                <a:latin typeface="Times New Roman"/>
                <a:cs typeface="Times New Roman"/>
              </a:rPr>
              <a:t>b</a:t>
            </a:r>
            <a:r>
              <a:rPr sz="1350" i="1" spc="209" baseline="-37037" dirty="0">
                <a:latin typeface="Times New Roman"/>
                <a:cs typeface="Times New Roman"/>
              </a:rPr>
              <a:t>w</a:t>
            </a:r>
            <a:r>
              <a:rPr sz="1950" i="1" spc="37" baseline="-10683" dirty="0">
                <a:latin typeface="Times New Roman"/>
                <a:cs typeface="Times New Roman"/>
              </a:rPr>
              <a:t>s</a:t>
            </a:r>
            <a:r>
              <a:rPr sz="1950" i="1" spc="-82" baseline="-10683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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38266" y="3973913"/>
            <a:ext cx="1193165" cy="1101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7790">
              <a:spcBef>
                <a:spcPts val="95"/>
              </a:spcBef>
            </a:pPr>
            <a:r>
              <a:rPr sz="1900" i="1" spc="-65" dirty="0">
                <a:latin typeface="Symbol"/>
                <a:cs typeface="Symbol"/>
              </a:rPr>
              <a:t></a:t>
            </a:r>
            <a:r>
              <a:rPr i="1" spc="-65" dirty="0">
                <a:latin typeface="Calibri"/>
                <a:cs typeface="Calibri"/>
              </a:rPr>
              <a:t>V</a:t>
            </a:r>
            <a:r>
              <a:rPr i="1" spc="-97" baseline="-20833" dirty="0">
                <a:latin typeface="Calibri"/>
                <a:cs typeface="Calibri"/>
              </a:rPr>
              <a:t>c</a:t>
            </a:r>
            <a:endParaRPr baseline="-20833">
              <a:latin typeface="Calibri"/>
              <a:cs typeface="Calibri"/>
            </a:endParaRPr>
          </a:p>
          <a:p>
            <a:pPr marL="206375">
              <a:spcBef>
                <a:spcPts val="1315"/>
              </a:spcBef>
            </a:pPr>
            <a:r>
              <a:rPr sz="1300" i="1" spc="-40" dirty="0">
                <a:latin typeface="Times New Roman"/>
                <a:cs typeface="Times New Roman"/>
              </a:rPr>
              <a:t>A</a:t>
            </a:r>
            <a:r>
              <a:rPr sz="1350" i="1" spc="37" baseline="-21604" dirty="0">
                <a:latin typeface="Times New Roman"/>
                <a:cs typeface="Times New Roman"/>
              </a:rPr>
              <a:t>v</a:t>
            </a:r>
            <a:r>
              <a:rPr sz="1350" i="1" spc="-142" baseline="-21604" dirty="0">
                <a:latin typeface="Times New Roman"/>
                <a:cs typeface="Times New Roman"/>
              </a:rPr>
              <a:t> </a:t>
            </a:r>
            <a:r>
              <a:rPr sz="1350" spc="-44" baseline="-21604" dirty="0">
                <a:latin typeface="Times New Roman"/>
                <a:cs typeface="Times New Roman"/>
              </a:rPr>
              <a:t>m</a:t>
            </a:r>
            <a:r>
              <a:rPr sz="1350" spc="30" baseline="-21604" dirty="0">
                <a:latin typeface="Times New Roman"/>
                <a:cs typeface="Times New Roman"/>
              </a:rPr>
              <a:t>in</a:t>
            </a:r>
            <a:r>
              <a:rPr sz="1350" baseline="-21604" dirty="0">
                <a:latin typeface="Times New Roman"/>
                <a:cs typeface="Times New Roman"/>
              </a:rPr>
              <a:t>  </a:t>
            </a:r>
            <a:r>
              <a:rPr sz="1350" spc="-75" baseline="-21604" dirty="0">
                <a:latin typeface="Times New Roman"/>
                <a:cs typeface="Times New Roman"/>
              </a:rPr>
              <a:t> </a:t>
            </a:r>
            <a:r>
              <a:rPr sz="1300" spc="35" dirty="0">
                <a:latin typeface="Symbol"/>
                <a:cs typeface="Symbol"/>
              </a:rPr>
              <a:t>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0</a:t>
            </a:r>
            <a:r>
              <a:rPr sz="1300" spc="5" dirty="0">
                <a:latin typeface="Times New Roman"/>
                <a:cs typeface="Times New Roman"/>
              </a:rPr>
              <a:t>,</a:t>
            </a:r>
            <a:r>
              <a:rPr sz="1300" spc="20" dirty="0">
                <a:latin typeface="Times New Roman"/>
                <a:cs typeface="Times New Roman"/>
              </a:rPr>
              <a:t>062</a:t>
            </a:r>
            <a:endParaRPr sz="1300">
              <a:latin typeface="Times New Roman"/>
              <a:cs typeface="Times New Roman"/>
            </a:endParaRPr>
          </a:p>
          <a:p>
            <a:pPr marL="38100">
              <a:spcBef>
                <a:spcPts val="1040"/>
              </a:spcBef>
            </a:pPr>
            <a:r>
              <a:rPr dirty="0">
                <a:latin typeface="Calibri"/>
                <a:cs typeface="Calibri"/>
              </a:rPr>
              <a:t>½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z="1900" i="1" spc="-65" dirty="0">
                <a:latin typeface="Symbol"/>
                <a:cs typeface="Symbol"/>
              </a:rPr>
              <a:t></a:t>
            </a:r>
            <a:r>
              <a:rPr i="1" spc="-65" dirty="0">
                <a:latin typeface="Calibri"/>
                <a:cs typeface="Calibri"/>
              </a:rPr>
              <a:t>V</a:t>
            </a:r>
            <a:r>
              <a:rPr i="1" spc="-97" baseline="-20833" dirty="0">
                <a:latin typeface="Calibri"/>
                <a:cs typeface="Calibri"/>
              </a:rPr>
              <a:t>c</a:t>
            </a:r>
            <a:endParaRPr baseline="-20833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305179" y="2606042"/>
            <a:ext cx="734695" cy="0"/>
          </a:xfrm>
          <a:custGeom>
            <a:avLst/>
            <a:gdLst/>
            <a:ahLst/>
            <a:cxnLst/>
            <a:rect l="l" t="t" r="r" b="b"/>
            <a:pathLst>
              <a:path w="734695">
                <a:moveTo>
                  <a:pt x="0" y="0"/>
                </a:moveTo>
                <a:lnTo>
                  <a:pt x="734194" y="0"/>
                </a:lnTo>
              </a:path>
            </a:pathLst>
          </a:custGeom>
          <a:ln w="98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593850" y="2588224"/>
            <a:ext cx="132080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i="1" spc="-25" dirty="0">
                <a:latin typeface="Symbol"/>
                <a:cs typeface="Symbol"/>
              </a:rPr>
              <a:t>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81468" y="2552814"/>
            <a:ext cx="8128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i="1" spc="5" dirty="0"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70706" y="2430907"/>
            <a:ext cx="31324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butuh tul.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memikul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z="2325" i="1" spc="52" baseline="5376" dirty="0">
                <a:latin typeface="Times New Roman"/>
                <a:cs typeface="Times New Roman"/>
              </a:rPr>
              <a:t>V</a:t>
            </a:r>
            <a:endParaRPr sz="2325" baseline="5376">
              <a:latin typeface="Times New Roman"/>
              <a:cs typeface="Times New Roman"/>
            </a:endParaRPr>
          </a:p>
          <a:p>
            <a:pPr marL="12700"/>
            <a:r>
              <a:rPr spc="-5" dirty="0">
                <a:latin typeface="Calibri"/>
                <a:cs typeface="Calibri"/>
              </a:rPr>
              <a:t>dengan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98102" y="2299243"/>
            <a:ext cx="937894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325" spc="44" baseline="-37634" dirty="0">
                <a:latin typeface="Symbol"/>
                <a:cs typeface="Symbol"/>
              </a:rPr>
              <a:t></a:t>
            </a:r>
            <a:r>
              <a:rPr sz="2325" spc="67" baseline="-37634" dirty="0">
                <a:latin typeface="Times New Roman"/>
                <a:cs typeface="Times New Roman"/>
              </a:rPr>
              <a:t> </a:t>
            </a:r>
            <a:r>
              <a:rPr sz="1550" i="1" spc="15" dirty="0">
                <a:latin typeface="Times New Roman"/>
                <a:cs typeface="Times New Roman"/>
              </a:rPr>
              <a:t>V</a:t>
            </a:r>
            <a:r>
              <a:rPr sz="1650" i="1" spc="15" baseline="-20202" dirty="0">
                <a:latin typeface="Times New Roman"/>
                <a:cs typeface="Times New Roman"/>
              </a:rPr>
              <a:t>u</a:t>
            </a:r>
            <a:r>
              <a:rPr sz="1650" i="1" baseline="-20202" dirty="0">
                <a:latin typeface="Times New Roman"/>
                <a:cs typeface="Times New Roman"/>
              </a:rPr>
              <a:t> </a:t>
            </a:r>
            <a:r>
              <a:rPr sz="1650" i="1" spc="52" baseline="-20202" dirty="0">
                <a:latin typeface="Times New Roman"/>
                <a:cs typeface="Times New Roman"/>
              </a:rPr>
              <a:t> </a:t>
            </a:r>
            <a:r>
              <a:rPr sz="1550" spc="30" dirty="0">
                <a:latin typeface="Symbol"/>
                <a:cs typeface="Symbol"/>
              </a:rPr>
              <a:t></a:t>
            </a:r>
            <a:r>
              <a:rPr sz="1550" spc="-190" dirty="0">
                <a:latin typeface="Times New Roman"/>
                <a:cs typeface="Times New Roman"/>
              </a:rPr>
              <a:t> </a:t>
            </a:r>
            <a:r>
              <a:rPr sz="1650" i="1" spc="-75" dirty="0">
                <a:latin typeface="Symbol"/>
                <a:cs typeface="Symbol"/>
              </a:rPr>
              <a:t></a:t>
            </a:r>
            <a:r>
              <a:rPr sz="1550" i="1" spc="30" dirty="0">
                <a:latin typeface="Times New Roman"/>
                <a:cs typeface="Times New Roman"/>
              </a:rPr>
              <a:t>V</a:t>
            </a:r>
            <a:r>
              <a:rPr sz="1650" i="1" spc="15" baseline="-20202" dirty="0">
                <a:latin typeface="Times New Roman"/>
                <a:cs typeface="Times New Roman"/>
              </a:rPr>
              <a:t>c</a:t>
            </a:r>
            <a:endParaRPr sz="1650" baseline="-20202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447329" y="3563118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239" y="0"/>
                </a:lnTo>
              </a:path>
            </a:pathLst>
          </a:custGeom>
          <a:ln w="11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617901" y="3558094"/>
            <a:ext cx="27749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i="1" spc="-5" dirty="0">
                <a:latin typeface="Times New Roman"/>
                <a:cs typeface="Times New Roman"/>
              </a:rPr>
              <a:t>V</a:t>
            </a:r>
            <a:r>
              <a:rPr sz="1875" i="1" spc="-7" baseline="-20000" dirty="0">
                <a:latin typeface="Times New Roman"/>
                <a:cs typeface="Times New Roman"/>
              </a:rPr>
              <a:t>s</a:t>
            </a:r>
            <a:endParaRPr sz="1875" baseline="-20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44613" y="3191040"/>
            <a:ext cx="67754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i="1" spc="-125" dirty="0">
                <a:latin typeface="Times New Roman"/>
                <a:cs typeface="Times New Roman"/>
              </a:rPr>
              <a:t>A</a:t>
            </a:r>
            <a:r>
              <a:rPr sz="1875" i="1" spc="-30" baseline="-20000" dirty="0">
                <a:latin typeface="Times New Roman"/>
                <a:cs typeface="Times New Roman"/>
              </a:rPr>
              <a:t>v</a:t>
            </a:r>
            <a:r>
              <a:rPr sz="1875" i="1" baseline="-20000" dirty="0">
                <a:latin typeface="Times New Roman"/>
                <a:cs typeface="Times New Roman"/>
              </a:rPr>
              <a:t> </a:t>
            </a:r>
            <a:r>
              <a:rPr sz="1875" i="1" spc="-202" baseline="-20000" dirty="0">
                <a:latin typeface="Times New Roman"/>
                <a:cs typeface="Times New Roman"/>
              </a:rPr>
              <a:t> </a:t>
            </a:r>
            <a:r>
              <a:rPr i="1" spc="-20" dirty="0">
                <a:latin typeface="Times New Roman"/>
                <a:cs typeface="Times New Roman"/>
              </a:rPr>
              <a:t>f</a:t>
            </a:r>
            <a:r>
              <a:rPr i="1" spc="-170" dirty="0">
                <a:latin typeface="Times New Roman"/>
                <a:cs typeface="Times New Roman"/>
              </a:rPr>
              <a:t> </a:t>
            </a:r>
            <a:r>
              <a:rPr sz="1875" i="1" spc="-67" baseline="-20000" dirty="0">
                <a:latin typeface="Times New Roman"/>
                <a:cs typeface="Times New Roman"/>
              </a:rPr>
              <a:t>y</a:t>
            </a:r>
            <a:r>
              <a:rPr sz="1875" i="1" spc="-22" baseline="-20000" dirty="0">
                <a:latin typeface="Times New Roman"/>
                <a:cs typeface="Times New Roman"/>
              </a:rPr>
              <a:t>t</a:t>
            </a:r>
            <a:r>
              <a:rPr sz="1875" i="1" spc="-120" baseline="-20000" dirty="0">
                <a:latin typeface="Times New Roman"/>
                <a:cs typeface="Times New Roman"/>
              </a:rPr>
              <a:t> </a:t>
            </a:r>
            <a:r>
              <a:rPr i="1" spc="-35" dirty="0">
                <a:latin typeface="Times New Roman"/>
                <a:cs typeface="Times New Roman"/>
              </a:rPr>
              <a:t>d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39133" y="3379154"/>
            <a:ext cx="37020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36220" algn="l"/>
              </a:tabLst>
            </a:pPr>
            <a:r>
              <a:rPr i="1" spc="-30" dirty="0">
                <a:latin typeface="Times New Roman"/>
                <a:cs typeface="Times New Roman"/>
              </a:rPr>
              <a:t>s	</a:t>
            </a:r>
            <a:r>
              <a:rPr spc="-40" dirty="0">
                <a:latin typeface="Symbol"/>
                <a:cs typeface="Symbol"/>
              </a:rPr>
              <a:t></a:t>
            </a:r>
            <a:endParaRPr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19271" y="3504315"/>
            <a:ext cx="10287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250" spc="-20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42510" y="3123057"/>
            <a:ext cx="3759835" cy="304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1425"/>
              </a:lnSpc>
              <a:spcBef>
                <a:spcPts val="95"/>
              </a:spcBef>
            </a:pPr>
            <a:r>
              <a:rPr sz="1600" i="1" dirty="0">
                <a:latin typeface="Calibri"/>
                <a:cs typeface="Calibri"/>
              </a:rPr>
              <a:t>s</a:t>
            </a:r>
            <a:r>
              <a:rPr sz="1575" baseline="-21164" dirty="0">
                <a:latin typeface="Calibri"/>
                <a:cs typeface="Calibri"/>
              </a:rPr>
              <a:t>2</a:t>
            </a:r>
            <a:r>
              <a:rPr sz="1575" spc="172" baseline="-21164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spc="-10" dirty="0">
                <a:latin typeface="Calibri"/>
                <a:cs typeface="Calibri"/>
              </a:rPr>
              <a:t>/2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600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mm,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jika </a:t>
            </a:r>
            <a:r>
              <a:rPr sz="1600" i="1" spc="-40" dirty="0">
                <a:latin typeface="Calibri"/>
                <a:cs typeface="Calibri"/>
              </a:rPr>
              <a:t>V</a:t>
            </a:r>
            <a:r>
              <a:rPr sz="1575" i="1" spc="-60" baseline="-21164" dirty="0">
                <a:latin typeface="Calibri"/>
                <a:cs typeface="Calibri"/>
              </a:rPr>
              <a:t>s</a:t>
            </a:r>
            <a:r>
              <a:rPr sz="1575" i="1" spc="209" baseline="-21164" dirty="0">
                <a:latin typeface="Calibri"/>
                <a:cs typeface="Calibri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30" dirty="0">
                <a:latin typeface="Calibri"/>
                <a:cs typeface="Calibri"/>
              </a:rPr>
              <a:t>V</a:t>
            </a:r>
            <a:r>
              <a:rPr sz="1575" i="1" spc="-44" baseline="-21164" dirty="0">
                <a:latin typeface="Calibri"/>
                <a:cs typeface="Calibri"/>
              </a:rPr>
              <a:t>c</a:t>
            </a:r>
            <a:r>
              <a:rPr sz="1575" spc="-44" baseline="-21164" dirty="0">
                <a:latin typeface="Calibri"/>
                <a:cs typeface="Calibri"/>
              </a:rPr>
              <a:t>1</a:t>
            </a:r>
            <a:r>
              <a:rPr sz="1575" spc="195" baseline="-21164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0,33√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600" i="1" spc="40" dirty="0">
                <a:latin typeface="Calibri"/>
                <a:cs typeface="Calibri"/>
              </a:rPr>
              <a:t> </a:t>
            </a:r>
            <a:r>
              <a:rPr sz="1575" spc="7" baseline="26455" dirty="0">
                <a:latin typeface="Calibri"/>
                <a:cs typeface="Calibri"/>
              </a:rPr>
              <a:t>/</a:t>
            </a:r>
            <a:r>
              <a:rPr sz="1575" spc="292" baseline="2645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b</a:t>
            </a:r>
            <a:r>
              <a:rPr sz="1600" i="1" spc="39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d</a:t>
            </a:r>
            <a:endParaRPr sz="1600">
              <a:latin typeface="Calibri"/>
              <a:cs typeface="Calibri"/>
            </a:endParaRPr>
          </a:p>
          <a:p>
            <a:pPr marR="135255" algn="r">
              <a:lnSpc>
                <a:spcPts val="765"/>
              </a:lnSpc>
            </a:pPr>
            <a:r>
              <a:rPr sz="1050" i="1" spc="5" dirty="0">
                <a:latin typeface="Calibri"/>
                <a:cs typeface="Calibri"/>
              </a:rPr>
              <a:t>c </a:t>
            </a:r>
            <a:r>
              <a:rPr sz="1050" i="1" spc="15" dirty="0">
                <a:latin typeface="Calibri"/>
                <a:cs typeface="Calibri"/>
              </a:rPr>
              <a:t> </a:t>
            </a:r>
            <a:r>
              <a:rPr sz="1050" i="1" spc="10" dirty="0">
                <a:latin typeface="Calibri"/>
                <a:cs typeface="Calibri"/>
              </a:rPr>
              <a:t>w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053709" y="3604386"/>
            <a:ext cx="1979930" cy="13970"/>
          </a:xfrm>
          <a:custGeom>
            <a:avLst/>
            <a:gdLst/>
            <a:ahLst/>
            <a:cxnLst/>
            <a:rect l="l" t="t" r="r" b="b"/>
            <a:pathLst>
              <a:path w="1979929" h="13970">
                <a:moveTo>
                  <a:pt x="100584" y="0"/>
                </a:moveTo>
                <a:lnTo>
                  <a:pt x="0" y="0"/>
                </a:lnTo>
                <a:lnTo>
                  <a:pt x="0" y="13716"/>
                </a:lnTo>
                <a:lnTo>
                  <a:pt x="100584" y="13716"/>
                </a:lnTo>
                <a:lnTo>
                  <a:pt x="100584" y="0"/>
                </a:lnTo>
                <a:close/>
              </a:path>
              <a:path w="1979929" h="13970">
                <a:moveTo>
                  <a:pt x="1979663" y="0"/>
                </a:moveTo>
                <a:lnTo>
                  <a:pt x="1879092" y="0"/>
                </a:lnTo>
                <a:lnTo>
                  <a:pt x="1879092" y="13716"/>
                </a:lnTo>
                <a:lnTo>
                  <a:pt x="1979663" y="13716"/>
                </a:lnTo>
                <a:lnTo>
                  <a:pt x="19796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447157" y="3482722"/>
            <a:ext cx="4009390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1960245" algn="l"/>
                <a:tab pos="2385695" algn="l"/>
                <a:tab pos="2738120" algn="l"/>
                <a:tab pos="3740785" algn="l"/>
              </a:tabLst>
            </a:pPr>
            <a:r>
              <a:rPr sz="1050" spc="5" dirty="0">
                <a:latin typeface="Calibri"/>
                <a:cs typeface="Calibri"/>
              </a:rPr>
              <a:t>2	</a:t>
            </a:r>
            <a:r>
              <a:rPr sz="1050" i="1" spc="5" dirty="0">
                <a:latin typeface="Calibri"/>
                <a:cs typeface="Calibri"/>
              </a:rPr>
              <a:t>c</a:t>
            </a:r>
            <a:r>
              <a:rPr sz="1050" spc="5" dirty="0">
                <a:latin typeface="Calibri"/>
                <a:cs typeface="Calibri"/>
              </a:rPr>
              <a:t>1	</a:t>
            </a:r>
            <a:r>
              <a:rPr sz="1050" i="1" spc="5" dirty="0">
                <a:latin typeface="Calibri"/>
                <a:cs typeface="Calibri"/>
              </a:rPr>
              <a:t>s	c</a:t>
            </a:r>
            <a:r>
              <a:rPr sz="1050" spc="5" dirty="0">
                <a:latin typeface="Calibri"/>
                <a:cs typeface="Calibri"/>
              </a:rPr>
              <a:t>2	</a:t>
            </a:r>
            <a:r>
              <a:rPr sz="1050" i="1" spc="5" dirty="0">
                <a:latin typeface="Calibri"/>
                <a:cs typeface="Calibri"/>
              </a:rPr>
              <a:t>c </a:t>
            </a:r>
            <a:r>
              <a:rPr sz="1050" i="1" spc="235" dirty="0">
                <a:latin typeface="Calibri"/>
                <a:cs typeface="Calibri"/>
              </a:rPr>
              <a:t> </a:t>
            </a:r>
            <a:r>
              <a:rPr sz="1050" i="1" spc="10" dirty="0">
                <a:latin typeface="Calibri"/>
                <a:cs typeface="Calibri"/>
              </a:rPr>
              <a:t>w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42509" y="3366897"/>
            <a:ext cx="43180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2237105" algn="l"/>
                <a:tab pos="3013075" algn="l"/>
              </a:tabLst>
            </a:pPr>
            <a:r>
              <a:rPr sz="1600" i="1" spc="-5" dirty="0">
                <a:latin typeface="Calibri"/>
                <a:cs typeface="Calibri"/>
              </a:rPr>
              <a:t>s</a:t>
            </a:r>
            <a:r>
              <a:rPr sz="1600" i="1" spc="5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spc="-10" dirty="0">
                <a:latin typeface="Calibri"/>
                <a:cs typeface="Calibri"/>
              </a:rPr>
              <a:t>/4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&lt;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300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mm,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jika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V	</a:t>
            </a:r>
            <a:r>
              <a:rPr sz="1600" spc="-5" dirty="0">
                <a:latin typeface="Calibri"/>
                <a:cs typeface="Calibri"/>
              </a:rPr>
              <a:t>&lt;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V</a:t>
            </a:r>
            <a:r>
              <a:rPr sz="1600" i="1" spc="3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&lt;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V	</a:t>
            </a:r>
            <a:r>
              <a:rPr sz="1600" spc="-5" dirty="0">
                <a:latin typeface="Calibri"/>
                <a:cs typeface="Calibri"/>
              </a:rPr>
              <a:t>(=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0,66√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600" i="1" spc="25" dirty="0">
                <a:latin typeface="Calibri"/>
                <a:cs typeface="Calibri"/>
              </a:rPr>
              <a:t> </a:t>
            </a:r>
            <a:r>
              <a:rPr sz="1575" spc="7" baseline="26455" dirty="0">
                <a:latin typeface="Calibri"/>
                <a:cs typeface="Calibri"/>
              </a:rPr>
              <a:t>/</a:t>
            </a:r>
            <a:r>
              <a:rPr sz="1575" spc="277" baseline="2645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b</a:t>
            </a:r>
            <a:r>
              <a:rPr sz="1600" i="1" spc="37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090408" y="3726561"/>
            <a:ext cx="28130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5" dirty="0">
                <a:latin typeface="Calibri"/>
                <a:cs typeface="Calibri"/>
              </a:rPr>
              <a:t>c </a:t>
            </a:r>
            <a:r>
              <a:rPr sz="1050" i="1" spc="235" dirty="0">
                <a:latin typeface="Calibri"/>
                <a:cs typeface="Calibri"/>
              </a:rPr>
              <a:t> </a:t>
            </a:r>
            <a:r>
              <a:rPr sz="1050" i="1" spc="10" dirty="0">
                <a:latin typeface="Calibri"/>
                <a:cs typeface="Calibri"/>
              </a:rPr>
              <a:t>w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42509" y="3610736"/>
            <a:ext cx="311658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600" i="1" dirty="0">
                <a:latin typeface="Calibri"/>
                <a:cs typeface="Calibri"/>
              </a:rPr>
              <a:t>s</a:t>
            </a:r>
            <a:r>
              <a:rPr sz="1575" baseline="-21164" dirty="0">
                <a:latin typeface="Calibri"/>
                <a:cs typeface="Calibri"/>
              </a:rPr>
              <a:t>3</a:t>
            </a:r>
            <a:r>
              <a:rPr sz="1575" spc="172" baseline="-21164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575" i="1" spc="-15" baseline="-21164" dirty="0">
                <a:latin typeface="Calibri"/>
                <a:cs typeface="Calibri"/>
              </a:rPr>
              <a:t>v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575" i="1" spc="-15" baseline="-21164" dirty="0">
                <a:latin typeface="Calibri"/>
                <a:cs typeface="Calibri"/>
              </a:rPr>
              <a:t>yt</a:t>
            </a:r>
            <a:r>
              <a:rPr sz="1600" spc="-10" dirty="0">
                <a:latin typeface="Calibri"/>
                <a:cs typeface="Calibri"/>
              </a:rPr>
              <a:t>/0,35</a:t>
            </a:r>
            <a:r>
              <a:rPr sz="1600" i="1" spc="-10" dirty="0">
                <a:latin typeface="Calibri"/>
                <a:cs typeface="Calibri"/>
              </a:rPr>
              <a:t>b</a:t>
            </a:r>
            <a:r>
              <a:rPr sz="1575" i="1" spc="-15" baseline="-21164" dirty="0">
                <a:latin typeface="Calibri"/>
                <a:cs typeface="Calibri"/>
              </a:rPr>
              <a:t>w</a:t>
            </a:r>
            <a:r>
              <a:rPr sz="1575" i="1" spc="247" baseline="-21164" dirty="0">
                <a:latin typeface="Calibri"/>
                <a:cs typeface="Calibri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&gt;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575" i="1" spc="-15" baseline="-21164" dirty="0">
                <a:latin typeface="Calibri"/>
                <a:cs typeface="Calibri"/>
              </a:rPr>
              <a:t>v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575" i="1" spc="-15" baseline="-21164" dirty="0">
                <a:latin typeface="Calibri"/>
                <a:cs typeface="Calibri"/>
              </a:rPr>
              <a:t>yt</a:t>
            </a:r>
            <a:r>
              <a:rPr sz="1600" spc="-10" dirty="0">
                <a:latin typeface="Calibri"/>
                <a:cs typeface="Calibri"/>
              </a:rPr>
              <a:t>/(0,062√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600" i="1" spc="65" dirty="0">
                <a:latin typeface="Calibri"/>
                <a:cs typeface="Calibri"/>
              </a:rPr>
              <a:t> </a:t>
            </a:r>
            <a:r>
              <a:rPr sz="1575" spc="7" baseline="26455" dirty="0">
                <a:latin typeface="Calibri"/>
                <a:cs typeface="Calibri"/>
              </a:rPr>
              <a:t>/</a:t>
            </a:r>
            <a:r>
              <a:rPr sz="1575" spc="300" baseline="2645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b</a:t>
            </a:r>
            <a:r>
              <a:rPr sz="1600" i="1" spc="39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958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53337"/>
            <a:ext cx="7553959" cy="253111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 algn="just">
              <a:spcBef>
                <a:spcPts val="985"/>
              </a:spcBef>
            </a:pPr>
            <a:r>
              <a:rPr sz="3200" b="1" spc="-15" dirty="0" err="1">
                <a:latin typeface="Calibri"/>
                <a:cs typeface="Calibri"/>
              </a:rPr>
              <a:t>Contoh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lang="en-US" sz="3200" b="1" spc="-5" dirty="0" err="1" smtClean="0">
                <a:latin typeface="Calibri"/>
                <a:cs typeface="Calibri"/>
              </a:rPr>
              <a:t>soal</a:t>
            </a:r>
            <a:r>
              <a:rPr lang="en-US" sz="3200" b="1" spc="-5" dirty="0" smtClean="0">
                <a:latin typeface="Calibri"/>
                <a:cs typeface="Calibri"/>
              </a:rPr>
              <a:t> </a:t>
            </a:r>
            <a:r>
              <a:rPr sz="3200" b="1" spc="-5" dirty="0" smtClean="0">
                <a:latin typeface="Calibri"/>
                <a:cs typeface="Calibri"/>
              </a:rPr>
              <a:t>1</a:t>
            </a:r>
            <a:endParaRPr sz="3200" dirty="0">
              <a:latin typeface="Calibri"/>
              <a:cs typeface="Calibri"/>
            </a:endParaRPr>
          </a:p>
          <a:p>
            <a:pPr marL="12700" marR="5080" algn="just">
              <a:lnSpc>
                <a:spcPct val="99400"/>
              </a:lnSpc>
              <a:spcBef>
                <a:spcPts val="565"/>
              </a:spcBef>
            </a:pPr>
            <a:r>
              <a:rPr sz="2000" spc="-5" dirty="0">
                <a:latin typeface="Calibri"/>
                <a:cs typeface="Calibri"/>
              </a:rPr>
              <a:t>Sebuah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tertumpu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sederhana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berukuran </a:t>
            </a:r>
            <a:r>
              <a:rPr sz="2000" i="1" dirty="0">
                <a:latin typeface="Calibri"/>
                <a:cs typeface="Calibri"/>
              </a:rPr>
              <a:t>b </a:t>
            </a:r>
            <a:r>
              <a:rPr sz="2000" dirty="0">
                <a:latin typeface="Calibri"/>
                <a:cs typeface="Calibri"/>
              </a:rPr>
              <a:t>= 300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i="1" dirty="0">
                <a:latin typeface="Calibri"/>
                <a:cs typeface="Calibri"/>
              </a:rPr>
              <a:t>d </a:t>
            </a:r>
            <a:r>
              <a:rPr sz="2000" dirty="0">
                <a:latin typeface="Calibri"/>
                <a:cs typeface="Calibri"/>
              </a:rPr>
              <a:t>= 532,5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i="1" dirty="0">
                <a:latin typeface="Calibri"/>
                <a:cs typeface="Calibri"/>
              </a:rPr>
              <a:t>h </a:t>
            </a:r>
            <a:r>
              <a:rPr sz="2000" dirty="0">
                <a:latin typeface="Calibri"/>
                <a:cs typeface="Calibri"/>
              </a:rPr>
              <a:t>= 600 </a:t>
            </a:r>
            <a:r>
              <a:rPr sz="2000" spc="-5" dirty="0">
                <a:latin typeface="Calibri"/>
                <a:cs typeface="Calibri"/>
              </a:rPr>
              <a:t>mm. </a:t>
            </a: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lentur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 </a:t>
            </a:r>
            <a:r>
              <a:rPr sz="2000" dirty="0">
                <a:latin typeface="Calibri"/>
                <a:cs typeface="Calibri"/>
              </a:rPr>
              <a:t>adalah 4D25. </a:t>
            </a:r>
            <a:r>
              <a:rPr sz="2000" spc="-10" dirty="0">
                <a:latin typeface="Calibri"/>
                <a:cs typeface="Calibri"/>
              </a:rPr>
              <a:t>Periksalah </a:t>
            </a:r>
            <a:r>
              <a:rPr sz="2000" spc="-5" dirty="0">
                <a:latin typeface="Calibri"/>
                <a:cs typeface="Calibri"/>
              </a:rPr>
              <a:t>apakah penampang mencukupi untuk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tiap </a:t>
            </a:r>
            <a:r>
              <a:rPr sz="2000" spc="-25" dirty="0">
                <a:latin typeface="Calibri"/>
                <a:cs typeface="Calibri"/>
              </a:rPr>
              <a:t>gaya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ultimit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diberikan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Apabila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tidak,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hitunglah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kebutuhan tulangan </a:t>
            </a:r>
            <a:r>
              <a:rPr sz="2000" spc="-15" dirty="0">
                <a:latin typeface="Calibri"/>
                <a:cs typeface="Calibri"/>
              </a:rPr>
              <a:t>gesernya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menggunakan tulangan sengkang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vertikal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U.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 </a:t>
            </a:r>
            <a:r>
              <a:rPr sz="2000" spc="-5" dirty="0">
                <a:latin typeface="Calibri"/>
                <a:cs typeface="Calibri"/>
              </a:rPr>
              <a:t>jenis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-5" dirty="0">
                <a:latin typeface="Calibri"/>
                <a:cs typeface="Calibri"/>
              </a:rPr>
              <a:t> normal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</a:t>
            </a:r>
            <a:r>
              <a:rPr sz="2100" i="1" spc="-10" dirty="0">
                <a:latin typeface="Symbol"/>
                <a:cs typeface="Symbol"/>
              </a:rPr>
              <a:t></a:t>
            </a:r>
            <a:r>
              <a:rPr sz="2100" i="1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1,0).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04440" y="4084447"/>
            <a:ext cx="42164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3086735" algn="l"/>
              </a:tabLst>
            </a:pPr>
            <a:r>
              <a:rPr sz="2000" spc="-5" dirty="0">
                <a:latin typeface="Calibri"/>
                <a:cs typeface="Calibri"/>
              </a:rPr>
              <a:t>Gunakan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12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1" y="4232276"/>
            <a:ext cx="3006725" cy="549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183005">
              <a:spcBef>
                <a:spcPts val="130"/>
              </a:spcBef>
              <a:tabLst>
                <a:tab pos="2856865" algn="l"/>
              </a:tabLst>
            </a:pPr>
            <a:r>
              <a:rPr sz="1300" i="1" spc="10" dirty="0">
                <a:latin typeface="Calibri"/>
                <a:cs typeface="Calibri"/>
              </a:rPr>
              <a:t>c	</a:t>
            </a:r>
            <a:r>
              <a:rPr sz="1300" i="1" spc="25" dirty="0">
                <a:latin typeface="Calibri"/>
                <a:cs typeface="Calibri"/>
              </a:rPr>
              <a:t>yt</a:t>
            </a:r>
            <a:endParaRPr sz="1300" dirty="0">
              <a:latin typeface="Calibri"/>
              <a:cs typeface="Calibri"/>
            </a:endParaRPr>
          </a:p>
          <a:p>
            <a:pPr marL="12700">
              <a:spcBef>
                <a:spcPts val="130"/>
              </a:spcBef>
            </a:pPr>
            <a:r>
              <a:rPr sz="2000" dirty="0">
                <a:latin typeface="Calibri"/>
                <a:cs typeface="Calibri"/>
              </a:rPr>
              <a:t>a.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kN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lang="en-US" sz="2000" spc="140" dirty="0" smtClean="0">
                <a:latin typeface="Calibri"/>
                <a:cs typeface="Calibri"/>
              </a:rPr>
              <a:t>     </a:t>
            </a:r>
            <a:r>
              <a:rPr sz="2000" spc="-5" dirty="0" smtClean="0">
                <a:latin typeface="Calibri"/>
                <a:cs typeface="Calibri"/>
              </a:rPr>
              <a:t>b</a:t>
            </a:r>
            <a:r>
              <a:rPr sz="2000" spc="-5" dirty="0">
                <a:latin typeface="Calibri"/>
                <a:cs typeface="Calibri"/>
              </a:rPr>
              <a:t>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100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86325" y="4450461"/>
            <a:ext cx="46545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841500" algn="l"/>
                <a:tab pos="3670300" algn="l"/>
              </a:tabLst>
            </a:pPr>
            <a:r>
              <a:rPr sz="2000" dirty="0">
                <a:latin typeface="Calibri"/>
                <a:cs typeface="Calibri"/>
              </a:rPr>
              <a:t>c. 240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	</a:t>
            </a:r>
            <a:r>
              <a:rPr sz="2000" spc="-5" dirty="0">
                <a:latin typeface="Calibri"/>
                <a:cs typeface="Calibri"/>
              </a:rPr>
              <a:t>d. </a:t>
            </a:r>
            <a:r>
              <a:rPr sz="2000" dirty="0">
                <a:latin typeface="Calibri"/>
                <a:cs typeface="Calibri"/>
              </a:rPr>
              <a:t>340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	e.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570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587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303421" y="1583819"/>
            <a:ext cx="10515600" cy="1557478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0" indent="0" algn="just">
              <a:spcBef>
                <a:spcPts val="985"/>
              </a:spcBef>
              <a:buNone/>
            </a:pPr>
            <a:r>
              <a:rPr lang="en-US" b="1" spc="-15" dirty="0" err="1">
                <a:cs typeface="Calibri"/>
              </a:rPr>
              <a:t>Contoh</a:t>
            </a:r>
            <a:r>
              <a:rPr lang="en-US" b="1" spc="-30" dirty="0">
                <a:cs typeface="Calibri"/>
              </a:rPr>
              <a:t> </a:t>
            </a:r>
            <a:r>
              <a:rPr lang="en-US" b="1" spc="-5" dirty="0" err="1">
                <a:cs typeface="Calibri"/>
              </a:rPr>
              <a:t>soal</a:t>
            </a:r>
            <a:r>
              <a:rPr lang="en-US" b="1" spc="-5" dirty="0">
                <a:cs typeface="Calibri"/>
              </a:rPr>
              <a:t> </a:t>
            </a:r>
            <a:r>
              <a:rPr lang="en-US" b="1" spc="-5" dirty="0" smtClean="0">
                <a:cs typeface="Calibri"/>
              </a:rPr>
              <a:t>2</a:t>
            </a:r>
            <a:endParaRPr lang="en-US" dirty="0">
              <a:cs typeface="Calibri"/>
            </a:endParaRPr>
          </a:p>
          <a:p>
            <a:pPr marL="0" marR="5080" indent="0" algn="just">
              <a:lnSpc>
                <a:spcPct val="100000"/>
              </a:lnSpc>
              <a:spcBef>
                <a:spcPts val="550"/>
              </a:spcBef>
              <a:buNone/>
            </a:pPr>
            <a:r>
              <a:rPr sz="2000" spc="-5" dirty="0" err="1" smtClean="0">
                <a:latin typeface="Calibri"/>
                <a:cs typeface="Calibri"/>
              </a:rPr>
              <a:t>Sebuah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tertumpu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sederhana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bentang </a:t>
            </a:r>
            <a:r>
              <a:rPr sz="2000" dirty="0">
                <a:latin typeface="Calibri"/>
                <a:cs typeface="Calibri"/>
              </a:rPr>
              <a:t>5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m. </a:t>
            </a:r>
            <a:r>
              <a:rPr sz="2000" dirty="0">
                <a:latin typeface="Calibri"/>
                <a:cs typeface="Calibri"/>
              </a:rPr>
              <a:t> Balok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merata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terdiri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mati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65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kN/m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hidup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kN/m.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Periksa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ukuran </a:t>
            </a:r>
            <a:r>
              <a:rPr sz="2000" spc="-5" dirty="0">
                <a:latin typeface="Calibri"/>
                <a:cs typeface="Calibri"/>
              </a:rPr>
              <a:t>penampang terhadap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gaya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hitung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kebutuhan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 </a:t>
            </a:r>
            <a:r>
              <a:rPr sz="2000" spc="-40" dirty="0">
                <a:latin typeface="Calibri"/>
                <a:cs typeface="Calibri"/>
              </a:rPr>
              <a:t>geser.</a:t>
            </a:r>
            <a:r>
              <a:rPr sz="2000" spc="-10" dirty="0">
                <a:latin typeface="Calibri"/>
                <a:cs typeface="Calibri"/>
              </a:rPr>
              <a:t> 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 </a:t>
            </a:r>
            <a:r>
              <a:rPr sz="2000" spc="-5" dirty="0">
                <a:latin typeface="Calibri"/>
                <a:cs typeface="Calibri"/>
              </a:rPr>
              <a:t>jenis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7271" y="3141297"/>
            <a:ext cx="469519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000" spc="-5" dirty="0">
                <a:latin typeface="Calibri"/>
                <a:cs typeface="Calibri"/>
              </a:rPr>
              <a:t>normal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(</a:t>
            </a:r>
            <a:r>
              <a:rPr sz="2100" i="1" spc="-20" dirty="0">
                <a:latin typeface="Symbol"/>
                <a:cs typeface="Symbol"/>
              </a:rPr>
              <a:t></a:t>
            </a:r>
            <a:r>
              <a:rPr sz="2100" i="1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1,0).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Gunakan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97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20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dirty="0">
                <a:latin typeface="Calibri"/>
                <a:cs typeface="Calibri"/>
              </a:rPr>
              <a:t> dan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2369" y="3271386"/>
            <a:ext cx="183578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685925" algn="l"/>
              </a:tabLst>
            </a:pPr>
            <a:r>
              <a:rPr sz="1300" i="1" spc="10" dirty="0">
                <a:latin typeface="Calibri"/>
                <a:cs typeface="Calibri"/>
              </a:rPr>
              <a:t>c	</a:t>
            </a:r>
            <a:r>
              <a:rPr sz="1300" i="1" spc="25" dirty="0">
                <a:latin typeface="Calibri"/>
                <a:cs typeface="Calibri"/>
              </a:rPr>
              <a:t>yt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68154" y="3157277"/>
            <a:ext cx="11169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2986" y="4009644"/>
            <a:ext cx="6838950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1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24463"/>
            <a:ext cx="7449820" cy="130556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>
              <a:spcBef>
                <a:spcPts val="985"/>
              </a:spcBef>
            </a:pPr>
            <a:r>
              <a:rPr sz="3200" b="1" spc="-15" dirty="0" err="1">
                <a:latin typeface="Calibri"/>
                <a:cs typeface="Calibri"/>
              </a:rPr>
              <a:t>Contoh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lang="en-US" sz="3200" b="1" spc="-10" dirty="0" err="1" smtClean="0">
                <a:latin typeface="Calibri"/>
                <a:cs typeface="Calibri"/>
              </a:rPr>
              <a:t>soal</a:t>
            </a:r>
            <a:r>
              <a:rPr lang="en-US" sz="3200" b="1" spc="-10" dirty="0" smtClean="0">
                <a:latin typeface="Calibri"/>
                <a:cs typeface="Calibri"/>
              </a:rPr>
              <a:t> </a:t>
            </a:r>
            <a:r>
              <a:rPr sz="3200" b="1" spc="-10" dirty="0" smtClean="0">
                <a:latin typeface="Calibri"/>
                <a:cs typeface="Calibri"/>
              </a:rPr>
              <a:t>3</a:t>
            </a:r>
            <a:endParaRPr sz="3200" dirty="0">
              <a:latin typeface="Calibri"/>
              <a:cs typeface="Calibri"/>
            </a:endParaRPr>
          </a:p>
          <a:p>
            <a:pPr marL="12700" marR="5080">
              <a:spcBef>
                <a:spcPts val="550"/>
              </a:spcBef>
            </a:pPr>
            <a:r>
              <a:rPr sz="2000" dirty="0">
                <a:latin typeface="Calibri"/>
                <a:cs typeface="Calibri"/>
              </a:rPr>
              <a:t>Balok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kantilever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merata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terpusat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terfaktor.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Beban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sendiri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termasuk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</a:t>
            </a:r>
            <a:r>
              <a:rPr sz="2000" spc="-5" dirty="0">
                <a:latin typeface="Calibri"/>
                <a:cs typeface="Calibri"/>
              </a:rPr>
              <a:t> dalam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04441" y="2803907"/>
            <a:ext cx="730630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6175375" algn="l"/>
              </a:tabLst>
            </a:pP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tersebut.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menggunakan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10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27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25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0" y="2951734"/>
            <a:ext cx="6096000" cy="4883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5080" algn="r">
              <a:lnSpc>
                <a:spcPts val="1385"/>
              </a:lnSpc>
              <a:spcBef>
                <a:spcPts val="130"/>
              </a:spcBef>
              <a:tabLst>
                <a:tab pos="1673225" algn="l"/>
              </a:tabLst>
            </a:pPr>
            <a:r>
              <a:rPr sz="1300" i="1" spc="10" dirty="0">
                <a:latin typeface="Calibri"/>
                <a:cs typeface="Calibri"/>
              </a:rPr>
              <a:t>c	</a:t>
            </a:r>
            <a:r>
              <a:rPr sz="1300" i="1" spc="25" dirty="0">
                <a:latin typeface="Calibri"/>
                <a:cs typeface="Calibri"/>
              </a:rPr>
              <a:t>yt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ts val="2225"/>
              </a:lnSpc>
            </a:pPr>
            <a:r>
              <a:rPr sz="2000" spc="-5" dirty="0">
                <a:latin typeface="Calibri"/>
                <a:cs typeface="Calibri"/>
              </a:rPr>
              <a:t>desainlah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penulangan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 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tersebut.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1276" y="3845831"/>
            <a:ext cx="6533421" cy="236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5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9041" y="1524463"/>
            <a:ext cx="7816215" cy="2350002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76200" algn="just">
              <a:spcBef>
                <a:spcPts val="985"/>
              </a:spcBef>
            </a:pPr>
            <a:r>
              <a:rPr sz="3200" b="1" spc="-15" dirty="0" err="1">
                <a:latin typeface="Calibri"/>
                <a:cs typeface="Calibri"/>
              </a:rPr>
              <a:t>Contoh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lang="en-US" sz="3200" b="1" spc="-5" dirty="0" err="1" smtClean="0">
                <a:latin typeface="Calibri"/>
                <a:cs typeface="Calibri"/>
              </a:rPr>
              <a:t>soal</a:t>
            </a:r>
            <a:r>
              <a:rPr lang="en-US" sz="3200" b="1" spc="-5" dirty="0" smtClean="0">
                <a:latin typeface="Calibri"/>
                <a:cs typeface="Calibri"/>
              </a:rPr>
              <a:t> </a:t>
            </a:r>
            <a:r>
              <a:rPr sz="3200" b="1" spc="-5" dirty="0" smtClean="0">
                <a:latin typeface="Calibri"/>
                <a:cs typeface="Calibri"/>
              </a:rPr>
              <a:t>4</a:t>
            </a:r>
            <a:endParaRPr sz="3200" dirty="0">
              <a:latin typeface="Calibri"/>
              <a:cs typeface="Calibri"/>
            </a:endParaRPr>
          </a:p>
          <a:p>
            <a:pPr marL="76200" marR="17780" algn="just">
              <a:spcBef>
                <a:spcPts val="550"/>
              </a:spcBef>
            </a:pPr>
            <a:r>
              <a:rPr sz="2000" spc="-5" dirty="0">
                <a:latin typeface="Calibri"/>
                <a:cs typeface="Calibri"/>
              </a:rPr>
              <a:t>Sebuah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elemen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kolom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15" dirty="0">
                <a:latin typeface="Calibri"/>
                <a:cs typeface="Calibri"/>
              </a:rPr>
              <a:t> ukuran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300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×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300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gaya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aksial,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seperti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ditunjukkan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Gambar.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Periksalah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kebutuhan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sengkang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20" dirty="0">
                <a:latin typeface="Calibri"/>
                <a:cs typeface="Calibri"/>
              </a:rPr>
              <a:t>kolom</a:t>
            </a:r>
            <a:r>
              <a:rPr sz="2000" spc="-10" dirty="0">
                <a:latin typeface="Calibri"/>
                <a:cs typeface="Calibri"/>
              </a:rPr>
              <a:t> tersebut,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 memperhitungkan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pengaruh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gaya</a:t>
            </a:r>
            <a:r>
              <a:rPr sz="2000" spc="-10" dirty="0">
                <a:latin typeface="Calibri"/>
                <a:cs typeface="Calibri"/>
              </a:rPr>
              <a:t> aksial</a:t>
            </a:r>
            <a:r>
              <a:rPr sz="2000" spc="-10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76200" algn="just">
              <a:lnSpc>
                <a:spcPts val="1795"/>
              </a:lnSpc>
              <a:spcBef>
                <a:spcPts val="484"/>
              </a:spcBef>
              <a:tabLst>
                <a:tab pos="3112135" algn="l"/>
              </a:tabLst>
            </a:pPr>
            <a:r>
              <a:rPr sz="2000" spc="-5" dirty="0">
                <a:latin typeface="Calibri"/>
                <a:cs typeface="Calibri"/>
              </a:rPr>
              <a:t>Gunakan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12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MPa.</a:t>
            </a:r>
            <a:endParaRPr sz="2000" dirty="0">
              <a:latin typeface="Calibri"/>
              <a:cs typeface="Calibri"/>
            </a:endParaRPr>
          </a:p>
          <a:p>
            <a:pPr marL="1246505" algn="just">
              <a:lnSpc>
                <a:spcPts val="955"/>
              </a:lnSpc>
              <a:tabLst>
                <a:tab pos="2920365" algn="l"/>
              </a:tabLst>
            </a:pPr>
            <a:r>
              <a:rPr sz="1300" i="1" spc="10" dirty="0">
                <a:latin typeface="Calibri"/>
                <a:cs typeface="Calibri"/>
              </a:rPr>
              <a:t>c	</a:t>
            </a:r>
            <a:r>
              <a:rPr sz="1300" i="1" spc="25" dirty="0">
                <a:latin typeface="Calibri"/>
                <a:cs typeface="Calibri"/>
              </a:rPr>
              <a:t>yt</a:t>
            </a:r>
            <a:endParaRPr sz="13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4995" y="4097596"/>
            <a:ext cx="4899864" cy="243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848</Words>
  <Application>Microsoft Office PowerPoint</Application>
  <PresentationFormat>Widescreen</PresentationFormat>
  <Paragraphs>161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Balok Dengan Tulangan Geser</vt:lpstr>
      <vt:lpstr>PowerPoint Presentation</vt:lpstr>
      <vt:lpstr>Balok Dengan Tulangan Geser</vt:lpstr>
      <vt:lpstr>Penampang Kritis Untuk Geser</vt:lpstr>
      <vt:lpstr>PowerPoint Presentation</vt:lpstr>
      <vt:lpstr>Pengangkuran Sengkang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8</cp:revision>
  <dcterms:created xsi:type="dcterms:W3CDTF">2021-04-27T04:40:21Z</dcterms:created>
  <dcterms:modified xsi:type="dcterms:W3CDTF">2021-04-27T11:26:34Z</dcterms:modified>
</cp:coreProperties>
</file>