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318" r:id="rId2"/>
    <p:sldId id="338" r:id="rId3"/>
    <p:sldId id="339" r:id="rId4"/>
    <p:sldId id="340" r:id="rId5"/>
    <p:sldId id="341" r:id="rId6"/>
    <p:sldId id="342" r:id="rId7"/>
    <p:sldId id="343" r:id="rId8"/>
    <p:sldId id="344" r:id="rId9"/>
    <p:sldId id="345" r:id="rId10"/>
  </p:sldIdLst>
  <p:sldSz cx="9144000" cy="6858000" type="screen4x3"/>
  <p:notesSz cx="6888163" cy="100203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13C79B-C073-412E-8FD5-7A66A14174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F45A99-0572-44F3-9DE2-D87275D232C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0FEBA2F-C9D9-4CA8-8212-3F80A6C6381C}" type="datetimeFigureOut">
              <a:rPr lang="en-US"/>
              <a:pPr>
                <a:defRPr/>
              </a:pPr>
              <a:t>6/7/2021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81CD827-D6DE-4387-A799-E9A4901F69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788A92B-4F31-4D22-8D6D-81050C7C17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E14986-2CCC-4723-9FF5-4E87D64638E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695B94-10A5-4351-8665-4E055E4428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C7F424AD-ADE6-4725-AE35-9DFDB9C0E94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29">
            <a:extLst>
              <a:ext uri="{FF2B5EF4-FFF2-40B4-BE49-F238E27FC236}">
                <a16:creationId xmlns:a16="http://schemas.microsoft.com/office/drawing/2014/main" id="{55548455-D278-4A32-8740-F2DF5C26C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8">
            <a:extLst>
              <a:ext uri="{FF2B5EF4-FFF2-40B4-BE49-F238E27FC236}">
                <a16:creationId xmlns:a16="http://schemas.microsoft.com/office/drawing/2014/main" id="{92B1C235-4E2A-44FE-B360-3500B4475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>
            <a:extLst>
              <a:ext uri="{FF2B5EF4-FFF2-40B4-BE49-F238E27FC236}">
                <a16:creationId xmlns:a16="http://schemas.microsoft.com/office/drawing/2014/main" id="{91E9E280-BEE7-4CCF-A624-AB4524AD5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0D6087F1-476D-4857-A6C8-F8E2364BB2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40348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922899D2-71A6-4EB2-9A89-B806F7B1A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80CE1FDD-D434-411F-8082-55E1C8A08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9852B2A4-F6A5-488B-AF05-355B132F6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49AF5D-395D-46DE-91BC-E7F372A197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5457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1CE7D0-862B-421F-88BD-699D5CCD5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E4DAD-37B0-47B3-A7C2-CB91B93E3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168F2-25A0-4A4E-ABA5-E302080B5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57AB99C3-9ECE-4E49-88D9-342BC16E09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56740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50EA5309-75D9-4AB6-8486-1AE528772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442A1F38-5D99-47F3-8B0C-937820535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D7E5C92F-36B5-4A2A-8745-097880029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8310BE-5C32-4188-9A1B-87AE25F20D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6549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146E98D5-9E03-4E70-85C7-60BA2399C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1">
            <a:extLst>
              <a:ext uri="{FF2B5EF4-FFF2-40B4-BE49-F238E27FC236}">
                <a16:creationId xmlns:a16="http://schemas.microsoft.com/office/drawing/2014/main" id="{96B262F4-9AE7-4512-91AB-C873D4D30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>
            <a:extLst>
              <a:ext uri="{FF2B5EF4-FFF2-40B4-BE49-F238E27FC236}">
                <a16:creationId xmlns:a16="http://schemas.microsoft.com/office/drawing/2014/main" id="{36642944-FF97-44E2-AB7A-9B6A515D3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F7B565-6379-4F9D-BBFF-C98CD6F757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6826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>
            <a:extLst>
              <a:ext uri="{FF2B5EF4-FFF2-40B4-BE49-F238E27FC236}">
                <a16:creationId xmlns:a16="http://schemas.microsoft.com/office/drawing/2014/main" id="{F375CA6B-E39E-4D57-B7A0-95FDB7319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1">
            <a:extLst>
              <a:ext uri="{FF2B5EF4-FFF2-40B4-BE49-F238E27FC236}">
                <a16:creationId xmlns:a16="http://schemas.microsoft.com/office/drawing/2014/main" id="{EBACBAB0-8802-4BEC-BAF7-5B0FAC784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>
            <a:extLst>
              <a:ext uri="{FF2B5EF4-FFF2-40B4-BE49-F238E27FC236}">
                <a16:creationId xmlns:a16="http://schemas.microsoft.com/office/drawing/2014/main" id="{6FEA956A-BFF9-4F3F-833C-A27A1C74C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4F5397-03EE-40B0-AB79-CEEC2AB62B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6643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>
            <a:extLst>
              <a:ext uri="{FF2B5EF4-FFF2-40B4-BE49-F238E27FC236}">
                <a16:creationId xmlns:a16="http://schemas.microsoft.com/office/drawing/2014/main" id="{2450B44B-F8CA-4A37-971D-79FBEF8D5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>
            <a:extLst>
              <a:ext uri="{FF2B5EF4-FFF2-40B4-BE49-F238E27FC236}">
                <a16:creationId xmlns:a16="http://schemas.microsoft.com/office/drawing/2014/main" id="{4D75233E-94B3-4B50-8295-8C4659A9F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>
            <a:extLst>
              <a:ext uri="{FF2B5EF4-FFF2-40B4-BE49-F238E27FC236}">
                <a16:creationId xmlns:a16="http://schemas.microsoft.com/office/drawing/2014/main" id="{FD3C011B-B8F9-46C4-94A8-BF9DE45F6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5E2365-D84C-42B7-9209-A170FFB792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4638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7240209E-EC19-499A-A968-DA0B505D1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25CAC751-F4DE-415D-A6BA-8B65FA4B6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E4FB9826-3B5D-463D-B370-F851943CE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2AE1A4-2290-4A0C-9001-89CE6E36C1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4024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13">
            <a:extLst>
              <a:ext uri="{FF2B5EF4-FFF2-40B4-BE49-F238E27FC236}">
                <a16:creationId xmlns:a16="http://schemas.microsoft.com/office/drawing/2014/main" id="{A2F915B2-8156-43B4-BB0B-EABF9DDF96D7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14">
            <a:extLst>
              <a:ext uri="{FF2B5EF4-FFF2-40B4-BE49-F238E27FC236}">
                <a16:creationId xmlns:a16="http://schemas.microsoft.com/office/drawing/2014/main" id="{57E8E76B-320C-43A3-BA8B-5473EF219E9E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15">
            <a:extLst>
              <a:ext uri="{FF2B5EF4-FFF2-40B4-BE49-F238E27FC236}">
                <a16:creationId xmlns:a16="http://schemas.microsoft.com/office/drawing/2014/main" id="{28ED7731-ACB2-472F-8B14-F1F81FE2B417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16">
            <a:extLst>
              <a:ext uri="{FF2B5EF4-FFF2-40B4-BE49-F238E27FC236}">
                <a16:creationId xmlns:a16="http://schemas.microsoft.com/office/drawing/2014/main" id="{4EFFBC9D-7C30-46CA-B0D6-0435774CFCEF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D31C43DE-8348-483B-A789-598C4E351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66763033-826F-4F0E-A2E2-99B4620AC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1DD0616D-DA3D-4CD9-8105-2EC8C5343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35024398-220F-4E05-B32D-E1E813A582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4528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64E81B60-75CB-4827-A7B2-EC6150C48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74BB69EB-475A-4FB8-BDAD-820FCB76A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E409B6FA-784E-444E-BD94-06F33C75F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9A25C4-558A-4779-816C-9DC3E64DD6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4572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71B13716-D749-44A0-9261-9A844B6E4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4215B119-C030-459F-BECB-930E31E5D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0F544FDE-1988-41D7-933F-0AE44706F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6429D1-18EB-4016-8438-2C5D4578D8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060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E6A6339F-8BDD-4B2F-AE82-6C618868F2E4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AE91F9CF-FF61-4CEF-9C3D-493365A2A419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>
            <a:extLst>
              <a:ext uri="{FF2B5EF4-FFF2-40B4-BE49-F238E27FC236}">
                <a16:creationId xmlns:a16="http://schemas.microsoft.com/office/drawing/2014/main" id="{F3490C1D-EABC-4A84-905A-DDB7611433F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Text Placeholder 29">
            <a:extLst>
              <a:ext uri="{FF2B5EF4-FFF2-40B4-BE49-F238E27FC236}">
                <a16:creationId xmlns:a16="http://schemas.microsoft.com/office/drawing/2014/main" id="{F856FCDB-55CA-4036-A94D-350480DDB51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7477BD9-B3A6-46F5-84C0-26DF0CCB02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ED225261-9328-4D56-8FDF-C313875C6F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DFC49973-53BE-4EA2-9ACC-7ADE5B8630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1CB6FD94-4FE8-40DE-9929-B36E467833B3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33" name="Group 1">
            <a:extLst>
              <a:ext uri="{FF2B5EF4-FFF2-40B4-BE49-F238E27FC236}">
                <a16:creationId xmlns:a16="http://schemas.microsoft.com/office/drawing/2014/main" id="{EAB3FAFF-E91E-46DB-A57B-793BB9FDB642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DC0D508-033E-4436-B39C-2BF7E9A26F43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E706B5B9-F6DD-461A-9C2E-183A68085AEC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3" r:id="rId1"/>
    <p:sldLayoutId id="2147484095" r:id="rId2"/>
    <p:sldLayoutId id="2147484104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5" r:id="rId9"/>
    <p:sldLayoutId id="2147484101" r:id="rId10"/>
    <p:sldLayoutId id="214748410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2">
            <a:extLst>
              <a:ext uri="{FF2B5EF4-FFF2-40B4-BE49-F238E27FC236}">
                <a16:creationId xmlns:a16="http://schemas.microsoft.com/office/drawing/2014/main" id="{F6E26AEF-F0E0-4A18-ACF2-A40346777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519488"/>
            <a:ext cx="8229600" cy="917575"/>
          </a:xfrm>
        </p:spPr>
        <p:txBody>
          <a:bodyPr/>
          <a:lstStyle/>
          <a:p>
            <a:pPr algn="ctr"/>
            <a:r>
              <a:rPr lang="id-ID" altLang="en-US"/>
              <a:t>PORTAL TIDAK BERGOYANG</a:t>
            </a:r>
          </a:p>
        </p:txBody>
      </p:sp>
      <p:pic>
        <p:nvPicPr>
          <p:cNvPr id="6147" name="Picture 4">
            <a:extLst>
              <a:ext uri="{FF2B5EF4-FFF2-40B4-BE49-F238E27FC236}">
                <a16:creationId xmlns:a16="http://schemas.microsoft.com/office/drawing/2014/main" id="{A24FC260-F982-4004-8549-16C808889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650" y="1614488"/>
            <a:ext cx="636270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2627784" y="1700808"/>
            <a:ext cx="374441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148064" y="1700808"/>
            <a:ext cx="0" cy="223224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627784" y="1484784"/>
            <a:ext cx="0" cy="50405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2483768" y="1556792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2483768" y="1709192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2483768" y="1861592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860032" y="3933056"/>
            <a:ext cx="50405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4860032" y="393305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5012432" y="393305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164832" y="393305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2627784" y="1556792"/>
            <a:ext cx="3744416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6300192" y="836712"/>
            <a:ext cx="0" cy="64807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2123728" y="4869160"/>
            <a:ext cx="48245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372200" y="4581128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5148064" y="4581128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627784" y="4581128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1475656" y="1268760"/>
            <a:ext cx="0" cy="30243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>
            <a:off x="1259632" y="1709192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1331640" y="3933056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491880" y="908720"/>
            <a:ext cx="1088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q</a:t>
            </a:r>
            <a:r>
              <a:rPr lang="id-ID" dirty="0" smtClean="0"/>
              <a:t> = 2 t/m</a:t>
            </a:r>
            <a:endParaRPr lang="id-ID" dirty="0"/>
          </a:p>
        </p:txBody>
      </p:sp>
      <p:sp>
        <p:nvSpPr>
          <p:cNvPr id="37" name="TextBox 36"/>
          <p:cNvSpPr txBox="1"/>
          <p:nvPr/>
        </p:nvSpPr>
        <p:spPr>
          <a:xfrm>
            <a:off x="6372200" y="980728"/>
            <a:ext cx="853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 = 1 t</a:t>
            </a:r>
            <a:endParaRPr lang="id-ID" dirty="0"/>
          </a:p>
        </p:txBody>
      </p:sp>
      <p:sp>
        <p:nvSpPr>
          <p:cNvPr id="38" name="TextBox 37"/>
          <p:cNvSpPr txBox="1"/>
          <p:nvPr/>
        </p:nvSpPr>
        <p:spPr>
          <a:xfrm>
            <a:off x="2123728" y="1350060"/>
            <a:ext cx="389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 </a:t>
            </a:r>
            <a:endParaRPr lang="id-ID" dirty="0"/>
          </a:p>
        </p:txBody>
      </p:sp>
      <p:sp>
        <p:nvSpPr>
          <p:cNvPr id="39" name="TextBox 38"/>
          <p:cNvSpPr txBox="1"/>
          <p:nvPr/>
        </p:nvSpPr>
        <p:spPr>
          <a:xfrm>
            <a:off x="4529366" y="4005064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 </a:t>
            </a:r>
            <a:endParaRPr lang="id-ID" dirty="0"/>
          </a:p>
        </p:txBody>
      </p:sp>
      <p:sp>
        <p:nvSpPr>
          <p:cNvPr id="40" name="TextBox 39"/>
          <p:cNvSpPr txBox="1"/>
          <p:nvPr/>
        </p:nvSpPr>
        <p:spPr>
          <a:xfrm>
            <a:off x="5012432" y="112474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C </a:t>
            </a:r>
            <a:endParaRPr lang="id-ID" dirty="0"/>
          </a:p>
        </p:txBody>
      </p:sp>
      <p:sp>
        <p:nvSpPr>
          <p:cNvPr id="41" name="TextBox 40"/>
          <p:cNvSpPr txBox="1"/>
          <p:nvPr/>
        </p:nvSpPr>
        <p:spPr>
          <a:xfrm>
            <a:off x="6444208" y="16288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D </a:t>
            </a:r>
            <a:endParaRPr lang="id-ID" dirty="0"/>
          </a:p>
        </p:txBody>
      </p:sp>
      <p:sp>
        <p:nvSpPr>
          <p:cNvPr id="42" name="TextBox 41"/>
          <p:cNvSpPr txBox="1"/>
          <p:nvPr/>
        </p:nvSpPr>
        <p:spPr>
          <a:xfrm>
            <a:off x="1115616" y="270892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 m</a:t>
            </a:r>
            <a:endParaRPr lang="id-ID" dirty="0"/>
          </a:p>
        </p:txBody>
      </p:sp>
      <p:sp>
        <p:nvSpPr>
          <p:cNvPr id="43" name="TextBox 42"/>
          <p:cNvSpPr txBox="1"/>
          <p:nvPr/>
        </p:nvSpPr>
        <p:spPr>
          <a:xfrm>
            <a:off x="3491880" y="4581128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3 m</a:t>
            </a:r>
            <a:endParaRPr lang="id-ID" dirty="0"/>
          </a:p>
        </p:txBody>
      </p:sp>
      <p:sp>
        <p:nvSpPr>
          <p:cNvPr id="44" name="TextBox 43"/>
          <p:cNvSpPr txBox="1"/>
          <p:nvPr/>
        </p:nvSpPr>
        <p:spPr>
          <a:xfrm>
            <a:off x="5427930" y="4581128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1,5 m</a:t>
            </a:r>
            <a:endParaRPr lang="id-ID" dirty="0"/>
          </a:p>
        </p:txBody>
      </p:sp>
      <p:sp>
        <p:nvSpPr>
          <p:cNvPr id="45" name="TextBox 44"/>
          <p:cNvSpPr txBox="1"/>
          <p:nvPr/>
        </p:nvSpPr>
        <p:spPr>
          <a:xfrm>
            <a:off x="971600" y="5661248"/>
            <a:ext cx="5686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Analisa : Gaya2 dalam pada portal tersebut ( M, D, N)</a:t>
            </a:r>
            <a:endParaRPr lang="id-ID" dirty="0"/>
          </a:p>
        </p:txBody>
      </p:sp>
      <p:sp>
        <p:nvSpPr>
          <p:cNvPr id="46" name="Curved Right Arrow 45"/>
          <p:cNvSpPr/>
          <p:nvPr/>
        </p:nvSpPr>
        <p:spPr>
          <a:xfrm>
            <a:off x="2771800" y="1350060"/>
            <a:ext cx="216024" cy="64807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47" name="Curved Left Arrow 46"/>
          <p:cNvSpPr/>
          <p:nvPr/>
        </p:nvSpPr>
        <p:spPr>
          <a:xfrm>
            <a:off x="4860032" y="1350060"/>
            <a:ext cx="152400" cy="63878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48" name="Curved Right Arrow 47"/>
          <p:cNvSpPr/>
          <p:nvPr/>
        </p:nvSpPr>
        <p:spPr>
          <a:xfrm>
            <a:off x="5308848" y="1350060"/>
            <a:ext cx="199256" cy="63878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707904" y="1988840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EI</a:t>
            </a:r>
            <a:endParaRPr lang="id-ID" dirty="0"/>
          </a:p>
        </p:txBody>
      </p:sp>
      <p:sp>
        <p:nvSpPr>
          <p:cNvPr id="50" name="TextBox 49"/>
          <p:cNvSpPr txBox="1"/>
          <p:nvPr/>
        </p:nvSpPr>
        <p:spPr>
          <a:xfrm>
            <a:off x="5306767" y="2735631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2EI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370568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FE691F8-4A08-47C9-B729-93311D87D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088" y="1127125"/>
            <a:ext cx="7561262" cy="5113338"/>
          </a:xfrm>
        </p:spPr>
        <p:txBody>
          <a:bodyPr/>
          <a:lstStyle/>
          <a:p>
            <a:r>
              <a:rPr lang="id-ID" altLang="en-US" sz="1800" dirty="0"/>
              <a:t>1. Momen Primer</a:t>
            </a:r>
            <a:r>
              <a:rPr lang="en-US" altLang="en-US" sz="1800" dirty="0"/>
              <a:t> (</a:t>
            </a:r>
            <a:r>
              <a:rPr lang="en-US" altLang="en-US" sz="1800" dirty="0" err="1"/>
              <a:t>lihat</a:t>
            </a:r>
            <a:r>
              <a:rPr lang="en-US" altLang="en-US" sz="1800" dirty="0"/>
              <a:t> table </a:t>
            </a:r>
            <a:r>
              <a:rPr lang="en-US" altLang="en-US" sz="1800" dirty="0" err="1"/>
              <a:t>momen</a:t>
            </a:r>
            <a:r>
              <a:rPr lang="en-US" altLang="en-US" sz="1800" dirty="0"/>
              <a:t> primer)</a:t>
            </a:r>
            <a:r>
              <a:rPr lang="id-ID" altLang="en-US" sz="1800" dirty="0"/>
              <a:t>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</a:t>
            </a:r>
            <a:r>
              <a:rPr lang="id-ID" altLang="en-US" sz="1800" dirty="0" smtClean="0"/>
              <a:t>M</a:t>
            </a:r>
            <a:r>
              <a:rPr lang="id-ID" altLang="en-US" sz="1200" dirty="0" smtClean="0"/>
              <a:t>AC</a:t>
            </a:r>
            <a:r>
              <a:rPr lang="id-ID" altLang="en-US" sz="1800" dirty="0" smtClean="0"/>
              <a:t> </a:t>
            </a:r>
            <a:r>
              <a:rPr lang="id-ID" altLang="en-US" sz="1800" dirty="0"/>
              <a:t>= </a:t>
            </a:r>
            <a:r>
              <a:rPr lang="id-ID" altLang="en-US" sz="1800" dirty="0" smtClean="0"/>
              <a:t>- 1/12 q . l^2 = - 1/12 . 2 . 3^2 </a:t>
            </a:r>
            <a:r>
              <a:rPr lang="id-ID" altLang="en-US" sz="1800" dirty="0"/>
              <a:t>= </a:t>
            </a:r>
            <a:r>
              <a:rPr lang="id-ID" altLang="en-US" sz="1800" dirty="0" smtClean="0"/>
              <a:t>- 1,5    </a:t>
            </a:r>
            <a:r>
              <a:rPr lang="id-ID" altLang="en-US" sz="1800" dirty="0"/>
              <a:t>t.m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</a:t>
            </a:r>
            <a:r>
              <a:rPr lang="id-ID" altLang="en-US" sz="1800" dirty="0" smtClean="0"/>
              <a:t>M</a:t>
            </a:r>
            <a:r>
              <a:rPr lang="id-ID" altLang="en-US" sz="1200" dirty="0" smtClean="0"/>
              <a:t>CA</a:t>
            </a:r>
            <a:r>
              <a:rPr lang="id-ID" altLang="en-US" sz="1800" dirty="0" smtClean="0"/>
              <a:t> = + 1,5 t.m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 smtClean="0"/>
              <a:t>       M</a:t>
            </a:r>
            <a:r>
              <a:rPr lang="id-ID" altLang="en-US" sz="1200" dirty="0" smtClean="0"/>
              <a:t>CD </a:t>
            </a:r>
            <a:r>
              <a:rPr lang="id-ID" altLang="en-US" sz="1800" dirty="0" smtClean="0"/>
              <a:t>= - P. 1,5 – (q.1,5) . 0,5. 1,5 = -1,5 – 2,25 = - 3,75 t.m</a:t>
            </a:r>
            <a:endParaRPr lang="id-ID" altLang="en-US" sz="1800" dirty="0"/>
          </a:p>
          <a:p>
            <a:r>
              <a:rPr lang="id-ID" altLang="en-US" sz="1800" dirty="0"/>
              <a:t>2. Kekakuan Batang (k) simpul </a:t>
            </a:r>
            <a:r>
              <a:rPr lang="id-ID" altLang="en-US" sz="1800" dirty="0" smtClean="0"/>
              <a:t>C</a:t>
            </a:r>
            <a:endParaRPr lang="id-ID" altLang="en-US" sz="1800" dirty="0"/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</a:t>
            </a:r>
            <a:r>
              <a:rPr lang="id-ID" altLang="en-US" sz="1800" dirty="0" smtClean="0"/>
              <a:t>k</a:t>
            </a:r>
            <a:r>
              <a:rPr lang="id-ID" altLang="en-US" sz="1200" dirty="0"/>
              <a:t>C</a:t>
            </a:r>
            <a:r>
              <a:rPr lang="id-ID" altLang="en-US" sz="1200" dirty="0" smtClean="0"/>
              <a:t>A</a:t>
            </a:r>
            <a:r>
              <a:rPr lang="id-ID" altLang="en-US" sz="1800" dirty="0" smtClean="0"/>
              <a:t> </a:t>
            </a:r>
            <a:r>
              <a:rPr lang="id-ID" altLang="en-US" sz="1800" dirty="0"/>
              <a:t>= </a:t>
            </a:r>
            <a:r>
              <a:rPr lang="id-ID" altLang="en-US" sz="1800" dirty="0" smtClean="0"/>
              <a:t>4EI/L </a:t>
            </a:r>
            <a:r>
              <a:rPr lang="id-ID" altLang="en-US" sz="1800" dirty="0"/>
              <a:t>=  </a:t>
            </a:r>
            <a:r>
              <a:rPr lang="id-ID" altLang="en-US" sz="1800" dirty="0" smtClean="0"/>
              <a:t>4 </a:t>
            </a:r>
            <a:r>
              <a:rPr lang="id-ID" altLang="en-US" sz="1800" dirty="0"/>
              <a:t>. </a:t>
            </a:r>
            <a:r>
              <a:rPr lang="id-ID" altLang="en-US" sz="1800" dirty="0" smtClean="0"/>
              <a:t>(EI</a:t>
            </a:r>
            <a:r>
              <a:rPr lang="id-ID" altLang="en-US" sz="1800" dirty="0"/>
              <a:t>) </a:t>
            </a:r>
            <a:r>
              <a:rPr lang="id-ID" altLang="en-US" sz="1800" dirty="0" smtClean="0"/>
              <a:t>/3 </a:t>
            </a:r>
            <a:r>
              <a:rPr lang="id-ID" altLang="en-US" sz="1800" dirty="0"/>
              <a:t>= </a:t>
            </a:r>
            <a:r>
              <a:rPr lang="id-ID" altLang="en-US" sz="1800" dirty="0" smtClean="0"/>
              <a:t>1,333</a:t>
            </a:r>
            <a:r>
              <a:rPr lang="id-ID" altLang="en-US" sz="1800" dirty="0" smtClean="0"/>
              <a:t> </a:t>
            </a:r>
            <a:r>
              <a:rPr lang="id-ID" altLang="en-US" sz="1800" dirty="0"/>
              <a:t>EI                </a:t>
            </a:r>
            <a:r>
              <a:rPr lang="el-GR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id-ID" altLang="en-US" sz="1800" dirty="0" smtClean="0"/>
              <a:t>kC  </a:t>
            </a:r>
            <a:r>
              <a:rPr lang="id-ID" altLang="en-US" sz="1800" dirty="0"/>
              <a:t>= </a:t>
            </a:r>
            <a:r>
              <a:rPr lang="id-ID" altLang="en-US" sz="1800" dirty="0" smtClean="0"/>
              <a:t> 3,333 </a:t>
            </a:r>
            <a:r>
              <a:rPr lang="id-ID" altLang="en-US" sz="1800" dirty="0"/>
              <a:t>EI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</a:t>
            </a:r>
            <a:r>
              <a:rPr lang="id-ID" altLang="en-US" sz="1800" dirty="0" smtClean="0"/>
              <a:t>k</a:t>
            </a:r>
            <a:r>
              <a:rPr lang="id-ID" altLang="en-US" sz="1200" dirty="0" smtClean="0"/>
              <a:t>CB</a:t>
            </a:r>
            <a:r>
              <a:rPr lang="id-ID" altLang="en-US" sz="1800" dirty="0" smtClean="0"/>
              <a:t> </a:t>
            </a:r>
            <a:r>
              <a:rPr lang="id-ID" altLang="en-US" sz="1800" dirty="0"/>
              <a:t>= 4EI/L =  4 . </a:t>
            </a:r>
            <a:r>
              <a:rPr lang="id-ID" altLang="en-US" sz="1800" dirty="0" smtClean="0"/>
              <a:t>(2EI) /4 </a:t>
            </a:r>
            <a:r>
              <a:rPr lang="id-ID" altLang="en-US" sz="1800" dirty="0"/>
              <a:t>= 2EI                             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</a:t>
            </a:r>
          </a:p>
          <a:p>
            <a:r>
              <a:rPr lang="id-ID" altLang="en-US" sz="1800" dirty="0" smtClean="0"/>
              <a:t>3</a:t>
            </a:r>
            <a:r>
              <a:rPr lang="id-ID" altLang="en-US" sz="1800" dirty="0"/>
              <a:t>. Faktor Distribusi (FD</a:t>
            </a:r>
            <a:r>
              <a:rPr lang="id-ID" altLang="en-US" sz="1800" dirty="0" smtClean="0"/>
              <a:t>)</a:t>
            </a:r>
          </a:p>
          <a:p>
            <a:r>
              <a:rPr lang="id-ID" altLang="en-US" sz="1800" dirty="0" smtClean="0"/>
              <a:t>Simpul A  --</a:t>
            </a:r>
            <a:r>
              <a:rPr lang="id-ID" altLang="en-US" sz="1800" dirty="0" smtClean="0">
                <a:sym typeface="Wingdings" panose="05000000000000000000" pitchFamily="2" charset="2"/>
              </a:rPr>
              <a:t> FD</a:t>
            </a:r>
            <a:r>
              <a:rPr lang="id-ID" altLang="en-US" sz="1400" dirty="0" smtClean="0">
                <a:sym typeface="Wingdings" panose="05000000000000000000" pitchFamily="2" charset="2"/>
              </a:rPr>
              <a:t>AC = 0 (ujung jepit)</a:t>
            </a:r>
            <a:endParaRPr lang="id-ID" altLang="en-US" sz="1400" dirty="0"/>
          </a:p>
          <a:p>
            <a:r>
              <a:rPr lang="id-ID" altLang="en-US" sz="1800" dirty="0"/>
              <a:t>   Simpul </a:t>
            </a:r>
            <a:r>
              <a:rPr lang="id-ID" altLang="en-US" sz="1800" dirty="0" smtClean="0"/>
              <a:t>C</a:t>
            </a:r>
            <a:endParaRPr lang="id-ID" altLang="en-US" sz="1800" dirty="0"/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</a:t>
            </a:r>
            <a:r>
              <a:rPr lang="id-ID" altLang="en-US" sz="1800" dirty="0" smtClean="0"/>
              <a:t>FD</a:t>
            </a:r>
            <a:r>
              <a:rPr lang="id-ID" altLang="en-US" sz="1200" dirty="0"/>
              <a:t>C</a:t>
            </a:r>
            <a:r>
              <a:rPr lang="id-ID" altLang="en-US" sz="1200" dirty="0" smtClean="0"/>
              <a:t>A</a:t>
            </a:r>
            <a:r>
              <a:rPr lang="id-ID" altLang="en-US" sz="1800" dirty="0" smtClean="0"/>
              <a:t> </a:t>
            </a:r>
            <a:r>
              <a:rPr lang="id-ID" altLang="en-US" sz="1800" dirty="0"/>
              <a:t>= </a:t>
            </a:r>
            <a:r>
              <a:rPr lang="id-ID" altLang="en-US" sz="1800" dirty="0" smtClean="0"/>
              <a:t>k</a:t>
            </a:r>
            <a:r>
              <a:rPr lang="id-ID" altLang="en-US" sz="1200" dirty="0"/>
              <a:t>C</a:t>
            </a:r>
            <a:r>
              <a:rPr lang="id-ID" altLang="en-US" sz="1200" dirty="0" smtClean="0"/>
              <a:t>A</a:t>
            </a:r>
            <a:r>
              <a:rPr lang="id-ID" altLang="en-US" sz="1800" dirty="0" smtClean="0"/>
              <a:t>/</a:t>
            </a:r>
            <a:r>
              <a:rPr lang="el-GR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id-ID" altLang="en-US" sz="1800" dirty="0" smtClean="0"/>
              <a:t>kC </a:t>
            </a:r>
            <a:r>
              <a:rPr lang="id-ID" altLang="en-US" sz="1800" dirty="0"/>
              <a:t>=  (</a:t>
            </a:r>
            <a:r>
              <a:rPr lang="id-ID" altLang="en-US" sz="1800" dirty="0" smtClean="0"/>
              <a:t>1,333EI)/(</a:t>
            </a:r>
            <a:r>
              <a:rPr lang="id-ID" altLang="en-US" sz="1800" dirty="0" smtClean="0"/>
              <a:t>3,333</a:t>
            </a:r>
            <a:r>
              <a:rPr lang="id-ID" altLang="en-US" sz="1800" dirty="0" smtClean="0"/>
              <a:t>EI</a:t>
            </a:r>
            <a:r>
              <a:rPr lang="id-ID" altLang="en-US" sz="1800" dirty="0"/>
              <a:t>) = </a:t>
            </a:r>
            <a:r>
              <a:rPr lang="id-ID" altLang="en-US" sz="1800" dirty="0" smtClean="0"/>
              <a:t>0,4          </a:t>
            </a:r>
            <a:r>
              <a:rPr lang="el-GR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id-ID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FD</a:t>
            </a:r>
            <a:r>
              <a:rPr lang="en-US" alt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id-ID" altLang="en-US" sz="1800" dirty="0"/>
              <a:t> = </a:t>
            </a:r>
            <a:r>
              <a:rPr lang="id-ID" altLang="en-US" sz="1800" dirty="0"/>
              <a:t>1</a:t>
            </a:r>
            <a:r>
              <a:rPr lang="id-ID" altLang="en-US" sz="1800" dirty="0" smtClean="0"/>
              <a:t> </a:t>
            </a:r>
            <a:endParaRPr lang="id-ID" altLang="en-US" sz="1800" dirty="0"/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</a:t>
            </a:r>
            <a:r>
              <a:rPr lang="id-ID" altLang="en-US" sz="1800" dirty="0" smtClean="0"/>
              <a:t>FD</a:t>
            </a:r>
            <a:r>
              <a:rPr lang="id-ID" altLang="en-US" sz="1200" dirty="0" smtClean="0"/>
              <a:t>CB</a:t>
            </a:r>
            <a:r>
              <a:rPr lang="id-ID" altLang="en-US" sz="1800" dirty="0" smtClean="0"/>
              <a:t> </a:t>
            </a:r>
            <a:r>
              <a:rPr lang="id-ID" altLang="en-US" sz="1800" dirty="0"/>
              <a:t>= </a:t>
            </a:r>
            <a:r>
              <a:rPr lang="id-ID" altLang="en-US" sz="1800" dirty="0" smtClean="0"/>
              <a:t>k</a:t>
            </a:r>
            <a:r>
              <a:rPr lang="id-ID" altLang="en-US" sz="1200" dirty="0" smtClean="0"/>
              <a:t>CB</a:t>
            </a:r>
            <a:r>
              <a:rPr lang="id-ID" altLang="en-US" sz="1800" dirty="0" smtClean="0"/>
              <a:t>/</a:t>
            </a:r>
            <a:r>
              <a:rPr lang="el-GR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id-ID" altLang="en-US" sz="1800" dirty="0" smtClean="0"/>
              <a:t>k</a:t>
            </a:r>
            <a:r>
              <a:rPr lang="id-ID" altLang="en-US" sz="1200" dirty="0"/>
              <a:t>C</a:t>
            </a:r>
            <a:r>
              <a:rPr lang="id-ID" altLang="en-US" sz="1800" dirty="0" smtClean="0"/>
              <a:t> </a:t>
            </a:r>
            <a:r>
              <a:rPr lang="id-ID" altLang="en-US" sz="1800" dirty="0"/>
              <a:t>=  (2EI</a:t>
            </a:r>
            <a:r>
              <a:rPr lang="id-ID" altLang="en-US" sz="1800" dirty="0" smtClean="0"/>
              <a:t>)/(3,333EI</a:t>
            </a:r>
            <a:r>
              <a:rPr lang="id-ID" altLang="en-US" sz="1800" dirty="0"/>
              <a:t>) = </a:t>
            </a:r>
            <a:r>
              <a:rPr lang="id-ID" altLang="en-US" sz="1800" dirty="0" smtClean="0"/>
              <a:t>0,6 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 smtClean="0"/>
              <a:t>Simpul B  </a:t>
            </a:r>
            <a:r>
              <a:rPr lang="id-ID" altLang="en-US" sz="1800" dirty="0" smtClean="0">
                <a:sym typeface="Wingdings" panose="05000000000000000000" pitchFamily="2" charset="2"/>
              </a:rPr>
              <a:t> FD</a:t>
            </a:r>
            <a:r>
              <a:rPr lang="id-ID" altLang="en-US" sz="1400" dirty="0" smtClean="0">
                <a:sym typeface="Wingdings" panose="05000000000000000000" pitchFamily="2" charset="2"/>
              </a:rPr>
              <a:t>BC</a:t>
            </a:r>
            <a:r>
              <a:rPr lang="id-ID" altLang="en-US" sz="1800" dirty="0" smtClean="0">
                <a:sym typeface="Wingdings" panose="05000000000000000000" pitchFamily="2" charset="2"/>
              </a:rPr>
              <a:t> = 0 (ujung je[it)</a:t>
            </a:r>
            <a:r>
              <a:rPr lang="id-ID" altLang="en-US" sz="1800" dirty="0" smtClean="0"/>
              <a:t>                    </a:t>
            </a:r>
            <a:endParaRPr lang="id-ID" altLang="en-US" sz="1800" dirty="0"/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</a:t>
            </a:r>
            <a:endParaRPr lang="id-ID" altLang="en-US" sz="2400" dirty="0"/>
          </a:p>
          <a:p>
            <a:pPr>
              <a:buFont typeface="Wingdings 2" panose="05020102010507070707" pitchFamily="18" charset="2"/>
              <a:buNone/>
            </a:pPr>
            <a:endParaRPr lang="id-ID" altLang="en-US" sz="2400" dirty="0"/>
          </a:p>
        </p:txBody>
      </p:sp>
      <p:sp>
        <p:nvSpPr>
          <p:cNvPr id="5" name="Freeform 4"/>
          <p:cNvSpPr/>
          <p:nvPr/>
        </p:nvSpPr>
        <p:spPr>
          <a:xfrm>
            <a:off x="4641273" y="2951018"/>
            <a:ext cx="346363" cy="512618"/>
          </a:xfrm>
          <a:custGeom>
            <a:avLst/>
            <a:gdLst>
              <a:gd name="connsiteX0" fmla="*/ 138545 w 346363"/>
              <a:gd name="connsiteY0" fmla="*/ 0 h 512618"/>
              <a:gd name="connsiteX1" fmla="*/ 166254 w 346363"/>
              <a:gd name="connsiteY1" fmla="*/ 69273 h 512618"/>
              <a:gd name="connsiteX2" fmla="*/ 221672 w 346363"/>
              <a:gd name="connsiteY2" fmla="*/ 152400 h 512618"/>
              <a:gd name="connsiteX3" fmla="*/ 277091 w 346363"/>
              <a:gd name="connsiteY3" fmla="*/ 249382 h 512618"/>
              <a:gd name="connsiteX4" fmla="*/ 332509 w 346363"/>
              <a:gd name="connsiteY4" fmla="*/ 332509 h 512618"/>
              <a:gd name="connsiteX5" fmla="*/ 346363 w 346363"/>
              <a:gd name="connsiteY5" fmla="*/ 374073 h 512618"/>
              <a:gd name="connsiteX6" fmla="*/ 290945 w 346363"/>
              <a:gd name="connsiteY6" fmla="*/ 401782 h 512618"/>
              <a:gd name="connsiteX7" fmla="*/ 249382 w 346363"/>
              <a:gd name="connsiteY7" fmla="*/ 429491 h 512618"/>
              <a:gd name="connsiteX8" fmla="*/ 193963 w 346363"/>
              <a:gd name="connsiteY8" fmla="*/ 443346 h 512618"/>
              <a:gd name="connsiteX9" fmla="*/ 83127 w 346363"/>
              <a:gd name="connsiteY9" fmla="*/ 484909 h 512618"/>
              <a:gd name="connsiteX10" fmla="*/ 0 w 346363"/>
              <a:gd name="connsiteY10" fmla="*/ 512618 h 512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6363" h="512618">
                <a:moveTo>
                  <a:pt x="138545" y="0"/>
                </a:moveTo>
                <a:cubicBezTo>
                  <a:pt x="147781" y="23091"/>
                  <a:pt x="154345" y="47440"/>
                  <a:pt x="166254" y="69273"/>
                </a:cubicBezTo>
                <a:cubicBezTo>
                  <a:pt x="182201" y="98509"/>
                  <a:pt x="211141" y="120807"/>
                  <a:pt x="221672" y="152400"/>
                </a:cubicBezTo>
                <a:cubicBezTo>
                  <a:pt x="242829" y="215870"/>
                  <a:pt x="226764" y="182281"/>
                  <a:pt x="277091" y="249382"/>
                </a:cubicBezTo>
                <a:cubicBezTo>
                  <a:pt x="310032" y="348211"/>
                  <a:pt x="263322" y="228729"/>
                  <a:pt x="332509" y="332509"/>
                </a:cubicBezTo>
                <a:cubicBezTo>
                  <a:pt x="340610" y="344660"/>
                  <a:pt x="341745" y="360218"/>
                  <a:pt x="346363" y="374073"/>
                </a:cubicBezTo>
                <a:cubicBezTo>
                  <a:pt x="327890" y="383309"/>
                  <a:pt x="308877" y="391535"/>
                  <a:pt x="290945" y="401782"/>
                </a:cubicBezTo>
                <a:cubicBezTo>
                  <a:pt x="276488" y="410043"/>
                  <a:pt x="264687" y="422932"/>
                  <a:pt x="249382" y="429491"/>
                </a:cubicBezTo>
                <a:cubicBezTo>
                  <a:pt x="231880" y="436992"/>
                  <a:pt x="212436" y="438728"/>
                  <a:pt x="193963" y="443346"/>
                </a:cubicBezTo>
                <a:cubicBezTo>
                  <a:pt x="121632" y="491567"/>
                  <a:pt x="184531" y="457254"/>
                  <a:pt x="83127" y="484909"/>
                </a:cubicBezTo>
                <a:cubicBezTo>
                  <a:pt x="54948" y="492594"/>
                  <a:pt x="0" y="512618"/>
                  <a:pt x="0" y="51261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Freeform 5"/>
          <p:cNvSpPr/>
          <p:nvPr/>
        </p:nvSpPr>
        <p:spPr>
          <a:xfrm>
            <a:off x="5436096" y="4869160"/>
            <a:ext cx="346363" cy="512618"/>
          </a:xfrm>
          <a:custGeom>
            <a:avLst/>
            <a:gdLst>
              <a:gd name="connsiteX0" fmla="*/ 138545 w 346363"/>
              <a:gd name="connsiteY0" fmla="*/ 0 h 512618"/>
              <a:gd name="connsiteX1" fmla="*/ 166254 w 346363"/>
              <a:gd name="connsiteY1" fmla="*/ 69273 h 512618"/>
              <a:gd name="connsiteX2" fmla="*/ 221672 w 346363"/>
              <a:gd name="connsiteY2" fmla="*/ 152400 h 512618"/>
              <a:gd name="connsiteX3" fmla="*/ 277091 w 346363"/>
              <a:gd name="connsiteY3" fmla="*/ 249382 h 512618"/>
              <a:gd name="connsiteX4" fmla="*/ 332509 w 346363"/>
              <a:gd name="connsiteY4" fmla="*/ 332509 h 512618"/>
              <a:gd name="connsiteX5" fmla="*/ 346363 w 346363"/>
              <a:gd name="connsiteY5" fmla="*/ 374073 h 512618"/>
              <a:gd name="connsiteX6" fmla="*/ 290945 w 346363"/>
              <a:gd name="connsiteY6" fmla="*/ 401782 h 512618"/>
              <a:gd name="connsiteX7" fmla="*/ 249382 w 346363"/>
              <a:gd name="connsiteY7" fmla="*/ 429491 h 512618"/>
              <a:gd name="connsiteX8" fmla="*/ 193963 w 346363"/>
              <a:gd name="connsiteY8" fmla="*/ 443346 h 512618"/>
              <a:gd name="connsiteX9" fmla="*/ 83127 w 346363"/>
              <a:gd name="connsiteY9" fmla="*/ 484909 h 512618"/>
              <a:gd name="connsiteX10" fmla="*/ 0 w 346363"/>
              <a:gd name="connsiteY10" fmla="*/ 512618 h 512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6363" h="512618">
                <a:moveTo>
                  <a:pt x="138545" y="0"/>
                </a:moveTo>
                <a:cubicBezTo>
                  <a:pt x="147781" y="23091"/>
                  <a:pt x="154345" y="47440"/>
                  <a:pt x="166254" y="69273"/>
                </a:cubicBezTo>
                <a:cubicBezTo>
                  <a:pt x="182201" y="98509"/>
                  <a:pt x="211141" y="120807"/>
                  <a:pt x="221672" y="152400"/>
                </a:cubicBezTo>
                <a:cubicBezTo>
                  <a:pt x="242829" y="215870"/>
                  <a:pt x="226764" y="182281"/>
                  <a:pt x="277091" y="249382"/>
                </a:cubicBezTo>
                <a:cubicBezTo>
                  <a:pt x="310032" y="348211"/>
                  <a:pt x="263322" y="228729"/>
                  <a:pt x="332509" y="332509"/>
                </a:cubicBezTo>
                <a:cubicBezTo>
                  <a:pt x="340610" y="344660"/>
                  <a:pt x="341745" y="360218"/>
                  <a:pt x="346363" y="374073"/>
                </a:cubicBezTo>
                <a:cubicBezTo>
                  <a:pt x="327890" y="383309"/>
                  <a:pt x="308877" y="391535"/>
                  <a:pt x="290945" y="401782"/>
                </a:cubicBezTo>
                <a:cubicBezTo>
                  <a:pt x="276488" y="410043"/>
                  <a:pt x="264687" y="422932"/>
                  <a:pt x="249382" y="429491"/>
                </a:cubicBezTo>
                <a:cubicBezTo>
                  <a:pt x="231880" y="436992"/>
                  <a:pt x="212436" y="438728"/>
                  <a:pt x="193963" y="443346"/>
                </a:cubicBezTo>
                <a:cubicBezTo>
                  <a:pt x="121632" y="491567"/>
                  <a:pt x="184531" y="457254"/>
                  <a:pt x="83127" y="484909"/>
                </a:cubicBezTo>
                <a:cubicBezTo>
                  <a:pt x="54948" y="492594"/>
                  <a:pt x="0" y="512618"/>
                  <a:pt x="0" y="51261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7892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726" t="35235" r="53874" b="24406"/>
          <a:stretch/>
        </p:blipFill>
        <p:spPr>
          <a:xfrm>
            <a:off x="683568" y="404664"/>
            <a:ext cx="7848872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448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627784" y="1700808"/>
            <a:ext cx="374441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148064" y="1700808"/>
            <a:ext cx="0" cy="223224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627784" y="1484784"/>
            <a:ext cx="0" cy="50405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83768" y="1556792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2483768" y="1709192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483768" y="1861592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860032" y="3933056"/>
            <a:ext cx="50405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4860032" y="393305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5012432" y="393305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5164832" y="393305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2627784" y="1556792"/>
            <a:ext cx="3744416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6300192" y="836712"/>
            <a:ext cx="0" cy="64807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123728" y="4869160"/>
            <a:ext cx="48245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372200" y="4581128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148064" y="4581128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627784" y="4581128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547664" y="1295218"/>
            <a:ext cx="0" cy="30243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1259632" y="1709192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1331640" y="3933056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491880" y="908720"/>
            <a:ext cx="1088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q</a:t>
            </a:r>
            <a:r>
              <a:rPr lang="id-ID" dirty="0" smtClean="0"/>
              <a:t> = 2 t/m</a:t>
            </a:r>
            <a:endParaRPr lang="id-ID" dirty="0"/>
          </a:p>
        </p:txBody>
      </p:sp>
      <p:sp>
        <p:nvSpPr>
          <p:cNvPr id="24" name="TextBox 23"/>
          <p:cNvSpPr txBox="1"/>
          <p:nvPr/>
        </p:nvSpPr>
        <p:spPr>
          <a:xfrm>
            <a:off x="6372200" y="980728"/>
            <a:ext cx="853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 = 1 t</a:t>
            </a:r>
            <a:endParaRPr lang="id-ID" dirty="0"/>
          </a:p>
        </p:txBody>
      </p:sp>
      <p:sp>
        <p:nvSpPr>
          <p:cNvPr id="25" name="TextBox 24"/>
          <p:cNvSpPr txBox="1"/>
          <p:nvPr/>
        </p:nvSpPr>
        <p:spPr>
          <a:xfrm>
            <a:off x="2123728" y="1350060"/>
            <a:ext cx="389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 </a:t>
            </a:r>
            <a:endParaRPr lang="id-ID" dirty="0"/>
          </a:p>
        </p:txBody>
      </p:sp>
      <p:sp>
        <p:nvSpPr>
          <p:cNvPr id="26" name="TextBox 25"/>
          <p:cNvSpPr txBox="1"/>
          <p:nvPr/>
        </p:nvSpPr>
        <p:spPr>
          <a:xfrm>
            <a:off x="4529366" y="4005064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 </a:t>
            </a:r>
            <a:endParaRPr lang="id-ID" dirty="0"/>
          </a:p>
        </p:txBody>
      </p:sp>
      <p:sp>
        <p:nvSpPr>
          <p:cNvPr id="27" name="TextBox 26"/>
          <p:cNvSpPr txBox="1"/>
          <p:nvPr/>
        </p:nvSpPr>
        <p:spPr>
          <a:xfrm>
            <a:off x="5012432" y="112474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C </a:t>
            </a:r>
            <a:endParaRPr lang="id-ID" dirty="0"/>
          </a:p>
        </p:txBody>
      </p:sp>
      <p:sp>
        <p:nvSpPr>
          <p:cNvPr id="28" name="TextBox 27"/>
          <p:cNvSpPr txBox="1"/>
          <p:nvPr/>
        </p:nvSpPr>
        <p:spPr>
          <a:xfrm>
            <a:off x="6444208" y="16288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D </a:t>
            </a:r>
            <a:endParaRPr lang="id-ID" dirty="0"/>
          </a:p>
        </p:txBody>
      </p:sp>
      <p:sp>
        <p:nvSpPr>
          <p:cNvPr id="29" name="TextBox 28"/>
          <p:cNvSpPr txBox="1"/>
          <p:nvPr/>
        </p:nvSpPr>
        <p:spPr>
          <a:xfrm>
            <a:off x="1115616" y="270892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 m</a:t>
            </a:r>
            <a:endParaRPr lang="id-ID" dirty="0"/>
          </a:p>
        </p:txBody>
      </p:sp>
      <p:sp>
        <p:nvSpPr>
          <p:cNvPr id="30" name="TextBox 29"/>
          <p:cNvSpPr txBox="1"/>
          <p:nvPr/>
        </p:nvSpPr>
        <p:spPr>
          <a:xfrm>
            <a:off x="3491880" y="4581128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3 m</a:t>
            </a:r>
            <a:endParaRPr lang="id-ID" dirty="0"/>
          </a:p>
        </p:txBody>
      </p:sp>
      <p:sp>
        <p:nvSpPr>
          <p:cNvPr id="31" name="TextBox 30"/>
          <p:cNvSpPr txBox="1"/>
          <p:nvPr/>
        </p:nvSpPr>
        <p:spPr>
          <a:xfrm>
            <a:off x="5427930" y="4581128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1,5 m</a:t>
            </a:r>
            <a:endParaRPr lang="id-ID" dirty="0"/>
          </a:p>
        </p:txBody>
      </p:sp>
      <p:sp>
        <p:nvSpPr>
          <p:cNvPr id="32" name="Curved Right Arrow 31"/>
          <p:cNvSpPr/>
          <p:nvPr/>
        </p:nvSpPr>
        <p:spPr>
          <a:xfrm>
            <a:off x="2771800" y="1350060"/>
            <a:ext cx="216024" cy="64807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3" name="Curved Left Arrow 32"/>
          <p:cNvSpPr/>
          <p:nvPr/>
        </p:nvSpPr>
        <p:spPr>
          <a:xfrm>
            <a:off x="4860032" y="1350060"/>
            <a:ext cx="152400" cy="63878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4" name="Curved Right Arrow 33"/>
          <p:cNvSpPr/>
          <p:nvPr/>
        </p:nvSpPr>
        <p:spPr>
          <a:xfrm>
            <a:off x="5308848" y="1350060"/>
            <a:ext cx="199256" cy="63878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973510" y="2113111"/>
            <a:ext cx="14430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MAC = -1,05t.m</a:t>
            </a:r>
            <a:endParaRPr lang="id-ID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3851417" y="1988840"/>
            <a:ext cx="12744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MCA = 2,4t.m</a:t>
            </a:r>
            <a:endParaRPr lang="id-ID" sz="1400" dirty="0"/>
          </a:p>
        </p:txBody>
      </p:sp>
      <p:sp>
        <p:nvSpPr>
          <p:cNvPr id="39" name="TextBox 38"/>
          <p:cNvSpPr txBox="1"/>
          <p:nvPr/>
        </p:nvSpPr>
        <p:spPr>
          <a:xfrm>
            <a:off x="5317054" y="1978386"/>
            <a:ext cx="14526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MCD = -3,75t.m</a:t>
            </a:r>
            <a:endParaRPr lang="id-ID" sz="1400" dirty="0"/>
          </a:p>
        </p:txBody>
      </p:sp>
      <p:sp>
        <p:nvSpPr>
          <p:cNvPr id="40" name="Curved Left Arrow 39"/>
          <p:cNvSpPr/>
          <p:nvPr/>
        </p:nvSpPr>
        <p:spPr>
          <a:xfrm rot="16411466">
            <a:off x="5073200" y="2025250"/>
            <a:ext cx="370414" cy="77668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556539" y="2499609"/>
            <a:ext cx="13837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MCB = 1,35t.m</a:t>
            </a:r>
            <a:endParaRPr lang="id-ID" sz="1400" dirty="0"/>
          </a:p>
        </p:txBody>
      </p:sp>
      <p:sp>
        <p:nvSpPr>
          <p:cNvPr id="42" name="Curved Left Arrow 41"/>
          <p:cNvSpPr/>
          <p:nvPr/>
        </p:nvSpPr>
        <p:spPr>
          <a:xfrm rot="5400000">
            <a:off x="4923902" y="3359505"/>
            <a:ext cx="370414" cy="77668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519649" y="3540368"/>
            <a:ext cx="15327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MBC = 0,675 t.m</a:t>
            </a:r>
            <a:endParaRPr lang="id-ID" sz="1400" dirty="0"/>
          </a:p>
        </p:txBody>
      </p:sp>
    </p:spTree>
    <p:extLst>
      <p:ext uri="{BB962C8B-B14F-4D97-AF65-F5344CB8AC3E}">
        <p14:creationId xmlns:p14="http://schemas.microsoft.com/office/powerpoint/2010/main" val="1549330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64464"/>
          <a:stretch/>
        </p:blipFill>
        <p:spPr>
          <a:xfrm>
            <a:off x="-1044624" y="476672"/>
            <a:ext cx="10081120" cy="144016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1475656" y="2276872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4860032" y="2204864"/>
            <a:ext cx="0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5013176"/>
            <a:ext cx="7848872" cy="542591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>
            <a:off x="3491880" y="1268760"/>
            <a:ext cx="0" cy="64807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056447" y="1907540"/>
            <a:ext cx="870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Q = q.l</a:t>
            </a:r>
            <a:endParaRPr lang="id-ID" dirty="0"/>
          </a:p>
        </p:txBody>
      </p:sp>
      <p:sp>
        <p:nvSpPr>
          <p:cNvPr id="15" name="TextBox 14"/>
          <p:cNvSpPr txBox="1"/>
          <p:nvPr/>
        </p:nvSpPr>
        <p:spPr>
          <a:xfrm>
            <a:off x="2501636" y="2308230"/>
            <a:ext cx="1332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0,5 q.l = 3 t</a:t>
            </a:r>
            <a:endParaRPr lang="id-ID" dirty="0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1475656" y="2915652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752020" y="2780928"/>
            <a:ext cx="0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-2556792" y="1907540"/>
            <a:ext cx="0" cy="7700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-1548680" y="1907540"/>
            <a:ext cx="0" cy="7700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-2628800" y="2276872"/>
            <a:ext cx="1152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-2098455" y="223115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7" name="TextBox 26"/>
          <p:cNvSpPr txBox="1"/>
          <p:nvPr/>
        </p:nvSpPr>
        <p:spPr>
          <a:xfrm>
            <a:off x="2091908" y="2911006"/>
            <a:ext cx="1717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Mac/3 = 0,35 t </a:t>
            </a:r>
            <a:endParaRPr lang="id-ID" dirty="0"/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1475656" y="3501008"/>
            <a:ext cx="0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4752020" y="3429000"/>
            <a:ext cx="0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087328" y="3561114"/>
            <a:ext cx="1588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Mca/3 = 0,8 t </a:t>
            </a:r>
            <a:endParaRPr lang="id-ID" dirty="0"/>
          </a:p>
        </p:txBody>
      </p:sp>
      <p:cxnSp>
        <p:nvCxnSpPr>
          <p:cNvPr id="39" name="Straight Connector 38"/>
          <p:cNvCxnSpPr/>
          <p:nvPr/>
        </p:nvCxnSpPr>
        <p:spPr>
          <a:xfrm>
            <a:off x="1187624" y="4149080"/>
            <a:ext cx="8997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4283968" y="4077072"/>
            <a:ext cx="7920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1475656" y="4149080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1498035" y="4225734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 2,55 t </a:t>
            </a:r>
            <a:endParaRPr lang="id-ID" dirty="0"/>
          </a:p>
        </p:txBody>
      </p:sp>
      <p:cxnSp>
        <p:nvCxnSpPr>
          <p:cNvPr id="44" name="Straight Arrow Connector 43"/>
          <p:cNvCxnSpPr/>
          <p:nvPr/>
        </p:nvCxnSpPr>
        <p:spPr>
          <a:xfrm flipV="1">
            <a:off x="4680012" y="4122368"/>
            <a:ext cx="0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3767647" y="4225734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 3,45 t </a:t>
            </a:r>
            <a:endParaRPr lang="id-ID" dirty="0"/>
          </a:p>
        </p:txBody>
      </p:sp>
      <p:cxnSp>
        <p:nvCxnSpPr>
          <p:cNvPr id="46" name="Straight Arrow Connector 45"/>
          <p:cNvCxnSpPr/>
          <p:nvPr/>
        </p:nvCxnSpPr>
        <p:spPr>
          <a:xfrm flipV="1">
            <a:off x="6228184" y="2101498"/>
            <a:ext cx="0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372200" y="211891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 t</a:t>
            </a:r>
            <a:endParaRPr lang="id-ID" dirty="0"/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6228184" y="2780928"/>
            <a:ext cx="0" cy="4994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6228184" y="284363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3</a:t>
            </a:r>
            <a:r>
              <a:rPr lang="id-ID" dirty="0" smtClean="0"/>
              <a:t> t</a:t>
            </a:r>
            <a:endParaRPr lang="id-ID" dirty="0"/>
          </a:p>
        </p:txBody>
      </p:sp>
      <p:cxnSp>
        <p:nvCxnSpPr>
          <p:cNvPr id="52" name="Straight Connector 51"/>
          <p:cNvCxnSpPr/>
          <p:nvPr/>
        </p:nvCxnSpPr>
        <p:spPr>
          <a:xfrm>
            <a:off x="6084168" y="3429000"/>
            <a:ext cx="7291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6390248" y="350464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4</a:t>
            </a:r>
            <a:r>
              <a:rPr lang="id-ID" dirty="0" smtClean="0"/>
              <a:t> t</a:t>
            </a:r>
            <a:endParaRPr lang="id-ID" dirty="0"/>
          </a:p>
        </p:txBody>
      </p:sp>
      <p:cxnSp>
        <p:nvCxnSpPr>
          <p:cNvPr id="54" name="Straight Arrow Connector 53"/>
          <p:cNvCxnSpPr/>
          <p:nvPr/>
        </p:nvCxnSpPr>
        <p:spPr>
          <a:xfrm flipV="1">
            <a:off x="6228184" y="3546304"/>
            <a:ext cx="0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8740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2"/>
          <a:srcRect l="54651" t="32151" r="3487" b="17084"/>
          <a:stretch/>
        </p:blipFill>
        <p:spPr>
          <a:xfrm>
            <a:off x="3572450" y="1124744"/>
            <a:ext cx="4032448" cy="4104456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4328" y="620688"/>
            <a:ext cx="676715" cy="4032448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5148064" y="908720"/>
            <a:ext cx="423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C</a:t>
            </a:r>
            <a:endParaRPr lang="id-ID" dirty="0"/>
          </a:p>
        </p:txBody>
      </p:sp>
      <p:cxnSp>
        <p:nvCxnSpPr>
          <p:cNvPr id="46" name="Straight Arrow Connector 45"/>
          <p:cNvCxnSpPr/>
          <p:nvPr/>
        </p:nvCxnSpPr>
        <p:spPr>
          <a:xfrm flipH="1">
            <a:off x="2699792" y="1124744"/>
            <a:ext cx="6480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2843808" y="4365104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 rot="5400000">
            <a:off x="1929781" y="2452246"/>
            <a:ext cx="2178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MCB  / 4 = 0,3375 t</a:t>
            </a:r>
            <a:endParaRPr lang="id-ID" dirty="0"/>
          </a:p>
        </p:txBody>
      </p:sp>
      <p:cxnSp>
        <p:nvCxnSpPr>
          <p:cNvPr id="50" name="Straight Arrow Connector 49"/>
          <p:cNvCxnSpPr/>
          <p:nvPr/>
        </p:nvCxnSpPr>
        <p:spPr>
          <a:xfrm flipH="1">
            <a:off x="1763688" y="1124744"/>
            <a:ext cx="6480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1979712" y="4366026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 rot="5400000">
            <a:off x="939454" y="2551146"/>
            <a:ext cx="2307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MBC  / 4 = 0,16875 t</a:t>
            </a:r>
            <a:endParaRPr lang="id-ID" dirty="0"/>
          </a:p>
        </p:txBody>
      </p:sp>
      <p:cxnSp>
        <p:nvCxnSpPr>
          <p:cNvPr id="54" name="Straight Connector 53"/>
          <p:cNvCxnSpPr/>
          <p:nvPr/>
        </p:nvCxnSpPr>
        <p:spPr>
          <a:xfrm>
            <a:off x="1619672" y="908720"/>
            <a:ext cx="0" cy="6735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1619672" y="3979565"/>
            <a:ext cx="0" cy="6735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H="1">
            <a:off x="827584" y="1124744"/>
            <a:ext cx="6480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755576" y="4365104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683568" y="1412776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0,50625 t</a:t>
            </a:r>
            <a:endParaRPr lang="id-ID" dirty="0"/>
          </a:p>
        </p:txBody>
      </p:sp>
      <p:sp>
        <p:nvSpPr>
          <p:cNvPr id="59" name="TextBox 58"/>
          <p:cNvSpPr txBox="1"/>
          <p:nvPr/>
        </p:nvSpPr>
        <p:spPr>
          <a:xfrm>
            <a:off x="434068" y="3924105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0,50625 t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885810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627784" y="1700808"/>
            <a:ext cx="374441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148064" y="1700808"/>
            <a:ext cx="0" cy="223224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627784" y="1484784"/>
            <a:ext cx="0" cy="50405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83768" y="1556792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2483768" y="1709192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483768" y="1861592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860032" y="3933056"/>
            <a:ext cx="50405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4860032" y="393305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5012432" y="393305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5164832" y="393305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2627784" y="1556792"/>
            <a:ext cx="3744416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6300192" y="836712"/>
            <a:ext cx="0" cy="64807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123728" y="4869160"/>
            <a:ext cx="48245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372200" y="4581128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148064" y="4581128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627784" y="4581128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547664" y="1295218"/>
            <a:ext cx="0" cy="30243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1259632" y="1709192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1331640" y="3933056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491880" y="908720"/>
            <a:ext cx="1088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q</a:t>
            </a:r>
            <a:r>
              <a:rPr lang="id-ID" dirty="0" smtClean="0"/>
              <a:t> = 2 t/m</a:t>
            </a:r>
            <a:endParaRPr lang="id-ID" dirty="0"/>
          </a:p>
        </p:txBody>
      </p:sp>
      <p:sp>
        <p:nvSpPr>
          <p:cNvPr id="24" name="TextBox 23"/>
          <p:cNvSpPr txBox="1"/>
          <p:nvPr/>
        </p:nvSpPr>
        <p:spPr>
          <a:xfrm>
            <a:off x="6372200" y="980728"/>
            <a:ext cx="853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 = 1 t</a:t>
            </a:r>
            <a:endParaRPr lang="id-ID" dirty="0"/>
          </a:p>
        </p:txBody>
      </p:sp>
      <p:sp>
        <p:nvSpPr>
          <p:cNvPr id="25" name="TextBox 24"/>
          <p:cNvSpPr txBox="1"/>
          <p:nvPr/>
        </p:nvSpPr>
        <p:spPr>
          <a:xfrm>
            <a:off x="2123728" y="1350060"/>
            <a:ext cx="389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 </a:t>
            </a:r>
            <a:endParaRPr lang="id-ID" dirty="0"/>
          </a:p>
        </p:txBody>
      </p:sp>
      <p:sp>
        <p:nvSpPr>
          <p:cNvPr id="26" name="TextBox 25"/>
          <p:cNvSpPr txBox="1"/>
          <p:nvPr/>
        </p:nvSpPr>
        <p:spPr>
          <a:xfrm>
            <a:off x="4529366" y="4005064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 </a:t>
            </a:r>
            <a:endParaRPr lang="id-ID" dirty="0"/>
          </a:p>
        </p:txBody>
      </p:sp>
      <p:sp>
        <p:nvSpPr>
          <p:cNvPr id="27" name="TextBox 26"/>
          <p:cNvSpPr txBox="1"/>
          <p:nvPr/>
        </p:nvSpPr>
        <p:spPr>
          <a:xfrm>
            <a:off x="5012432" y="112474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C </a:t>
            </a:r>
            <a:endParaRPr lang="id-ID" dirty="0"/>
          </a:p>
        </p:txBody>
      </p:sp>
      <p:sp>
        <p:nvSpPr>
          <p:cNvPr id="28" name="TextBox 27"/>
          <p:cNvSpPr txBox="1"/>
          <p:nvPr/>
        </p:nvSpPr>
        <p:spPr>
          <a:xfrm>
            <a:off x="6444208" y="16288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D </a:t>
            </a:r>
            <a:endParaRPr lang="id-ID" dirty="0"/>
          </a:p>
        </p:txBody>
      </p:sp>
      <p:sp>
        <p:nvSpPr>
          <p:cNvPr id="29" name="TextBox 28"/>
          <p:cNvSpPr txBox="1"/>
          <p:nvPr/>
        </p:nvSpPr>
        <p:spPr>
          <a:xfrm>
            <a:off x="1115616" y="270892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 m</a:t>
            </a:r>
            <a:endParaRPr lang="id-ID" dirty="0"/>
          </a:p>
        </p:txBody>
      </p:sp>
      <p:sp>
        <p:nvSpPr>
          <p:cNvPr id="30" name="TextBox 29"/>
          <p:cNvSpPr txBox="1"/>
          <p:nvPr/>
        </p:nvSpPr>
        <p:spPr>
          <a:xfrm>
            <a:off x="3491880" y="4581128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3 m</a:t>
            </a:r>
            <a:endParaRPr lang="id-ID" dirty="0"/>
          </a:p>
        </p:txBody>
      </p:sp>
      <p:sp>
        <p:nvSpPr>
          <p:cNvPr id="31" name="TextBox 30"/>
          <p:cNvSpPr txBox="1"/>
          <p:nvPr/>
        </p:nvSpPr>
        <p:spPr>
          <a:xfrm>
            <a:off x="5427930" y="4581128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1,5 m</a:t>
            </a:r>
            <a:endParaRPr lang="id-ID" dirty="0"/>
          </a:p>
        </p:txBody>
      </p:sp>
      <p:sp>
        <p:nvSpPr>
          <p:cNvPr id="32" name="Curved Right Arrow 31"/>
          <p:cNvSpPr/>
          <p:nvPr/>
        </p:nvSpPr>
        <p:spPr>
          <a:xfrm>
            <a:off x="2771800" y="1350060"/>
            <a:ext cx="216024" cy="64807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3" name="Curved Left Arrow 32"/>
          <p:cNvSpPr/>
          <p:nvPr/>
        </p:nvSpPr>
        <p:spPr>
          <a:xfrm>
            <a:off x="4860032" y="1350060"/>
            <a:ext cx="152400" cy="63878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4" name="Curved Right Arrow 33"/>
          <p:cNvSpPr/>
          <p:nvPr/>
        </p:nvSpPr>
        <p:spPr>
          <a:xfrm>
            <a:off x="5308848" y="1350060"/>
            <a:ext cx="199256" cy="63878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973510" y="2113111"/>
            <a:ext cx="14430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MAC = -1,05t.m</a:t>
            </a:r>
            <a:endParaRPr lang="id-ID" sz="1400" dirty="0"/>
          </a:p>
        </p:txBody>
      </p:sp>
      <p:sp>
        <p:nvSpPr>
          <p:cNvPr id="36" name="TextBox 35"/>
          <p:cNvSpPr txBox="1"/>
          <p:nvPr/>
        </p:nvSpPr>
        <p:spPr>
          <a:xfrm>
            <a:off x="3851417" y="1988840"/>
            <a:ext cx="12744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MCA = 2,4t.m</a:t>
            </a:r>
            <a:endParaRPr lang="id-ID" sz="1400" dirty="0"/>
          </a:p>
        </p:txBody>
      </p:sp>
      <p:sp>
        <p:nvSpPr>
          <p:cNvPr id="37" name="TextBox 36"/>
          <p:cNvSpPr txBox="1"/>
          <p:nvPr/>
        </p:nvSpPr>
        <p:spPr>
          <a:xfrm>
            <a:off x="5317054" y="1978386"/>
            <a:ext cx="14526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MCD = -3,75t.m</a:t>
            </a:r>
            <a:endParaRPr lang="id-ID" sz="1400" dirty="0"/>
          </a:p>
        </p:txBody>
      </p:sp>
      <p:sp>
        <p:nvSpPr>
          <p:cNvPr id="38" name="Curved Left Arrow 37"/>
          <p:cNvSpPr/>
          <p:nvPr/>
        </p:nvSpPr>
        <p:spPr>
          <a:xfrm rot="16411466">
            <a:off x="5073200" y="2025250"/>
            <a:ext cx="370414" cy="77668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556539" y="2499609"/>
            <a:ext cx="13837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MCB = 1,35t.m</a:t>
            </a:r>
            <a:endParaRPr lang="id-ID" sz="1400" dirty="0"/>
          </a:p>
        </p:txBody>
      </p:sp>
      <p:sp>
        <p:nvSpPr>
          <p:cNvPr id="40" name="Curved Left Arrow 39"/>
          <p:cNvSpPr/>
          <p:nvPr/>
        </p:nvSpPr>
        <p:spPr>
          <a:xfrm rot="5400000">
            <a:off x="4923902" y="3359505"/>
            <a:ext cx="370414" cy="77668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519649" y="3540368"/>
            <a:ext cx="15327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MBC = 0,675 t.m</a:t>
            </a:r>
            <a:endParaRPr lang="id-ID" sz="1400" dirty="0"/>
          </a:p>
        </p:txBody>
      </p:sp>
      <p:cxnSp>
        <p:nvCxnSpPr>
          <p:cNvPr id="43" name="Straight Arrow Connector 42"/>
          <p:cNvCxnSpPr/>
          <p:nvPr/>
        </p:nvCxnSpPr>
        <p:spPr>
          <a:xfrm flipV="1">
            <a:off x="2606830" y="2555710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2629209" y="2632364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 </a:t>
            </a:r>
            <a:r>
              <a:rPr lang="id-ID" dirty="0" smtClean="0">
                <a:solidFill>
                  <a:srgbClr val="FF0000"/>
                </a:solidFill>
              </a:rPr>
              <a:t>2,55 t </a:t>
            </a:r>
            <a:endParaRPr lang="id-ID" dirty="0">
              <a:solidFill>
                <a:srgbClr val="FF0000"/>
              </a:solidFill>
            </a:endParaRPr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3776393" y="3923765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3454885" y="3482766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0,50625 t</a:t>
            </a:r>
            <a:endParaRPr lang="id-ID" dirty="0">
              <a:solidFill>
                <a:srgbClr val="FF0000"/>
              </a:solidFill>
            </a:endParaRPr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4527191" y="2352705"/>
            <a:ext cx="0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3614826" y="2456071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 </a:t>
            </a:r>
            <a:r>
              <a:rPr lang="id-ID" dirty="0" smtClean="0">
                <a:solidFill>
                  <a:srgbClr val="FF0000"/>
                </a:solidFill>
              </a:rPr>
              <a:t>3,45 t 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356815" y="2698339"/>
            <a:ext cx="601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>
                <a:solidFill>
                  <a:srgbClr val="FF0000"/>
                </a:solidFill>
              </a:rPr>
              <a:t>4</a:t>
            </a:r>
            <a:r>
              <a:rPr lang="id-ID" dirty="0" smtClean="0">
                <a:solidFill>
                  <a:srgbClr val="FF0000"/>
                </a:solidFill>
              </a:rPr>
              <a:t> t</a:t>
            </a:r>
            <a:endParaRPr lang="id-ID" dirty="0">
              <a:solidFill>
                <a:srgbClr val="FF0000"/>
              </a:solidFill>
            </a:endParaRPr>
          </a:p>
        </p:txBody>
      </p:sp>
      <p:cxnSp>
        <p:nvCxnSpPr>
          <p:cNvPr id="57" name="Straight Arrow Connector 56"/>
          <p:cNvCxnSpPr/>
          <p:nvPr/>
        </p:nvCxnSpPr>
        <p:spPr>
          <a:xfrm flipV="1">
            <a:off x="5364088" y="2352705"/>
            <a:ext cx="0" cy="5408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H="1">
            <a:off x="5870974" y="2302194"/>
            <a:ext cx="6480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6486967" y="2186378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0,50625 t</a:t>
            </a:r>
            <a:endParaRPr lang="id-ID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624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91680" y="1052736"/>
            <a:ext cx="2569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FREE BODI DIAGRAM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7577910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2098</TotalTime>
  <Words>337</Words>
  <Application>Microsoft Office PowerPoint</Application>
  <PresentationFormat>On-screen Show (4:3)</PresentationFormat>
  <Paragraphs>76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Constantia</vt:lpstr>
      <vt:lpstr>Wingdings</vt:lpstr>
      <vt:lpstr>Wingdings 2</vt:lpstr>
      <vt:lpstr>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ANALISA STRUKTUR I</dc:title>
  <dc:creator>user</dc:creator>
  <cp:lastModifiedBy>Agung Kristiawan</cp:lastModifiedBy>
  <cp:revision>160</cp:revision>
  <cp:lastPrinted>2018-02-14T04:11:56Z</cp:lastPrinted>
  <dcterms:created xsi:type="dcterms:W3CDTF">2010-08-20T01:33:42Z</dcterms:created>
  <dcterms:modified xsi:type="dcterms:W3CDTF">2021-06-07T02:00:42Z</dcterms:modified>
</cp:coreProperties>
</file>