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4" r:id="rId9"/>
    <p:sldId id="263" r:id="rId10"/>
    <p:sldId id="265" r:id="rId11"/>
    <p:sldId id="266" r:id="rId12"/>
    <p:sldId id="267" r:id="rId13"/>
    <p:sldId id="268" r:id="rId14"/>
    <p:sldId id="269" r:id="rId15"/>
    <p:sldId id="270" r:id="rId16"/>
    <p:sldId id="275" r:id="rId17"/>
    <p:sldId id="276" r:id="rId18"/>
    <p:sldId id="271" r:id="rId19"/>
    <p:sldId id="278" r:id="rId20"/>
    <p:sldId id="272" r:id="rId21"/>
    <p:sldId id="273" r:id="rId22"/>
    <p:sldId id="274" r:id="rId23"/>
    <p:sldId id="277" r:id="rId24"/>
    <p:sldId id="279" r:id="rId2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p:restoredLeft sz="7059" autoAdjust="0"/>
    <p:restoredTop sz="94660"/>
  </p:normalViewPr>
  <p:slideViewPr>
    <p:cSldViewPr>
      <p:cViewPr varScale="1">
        <p:scale>
          <a:sx n="61" d="100"/>
          <a:sy n="61" d="100"/>
        </p:scale>
        <p:origin x="1349"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4C40ADF-FF7E-45F7-BE7E-CD1E2D4856D6}" type="datetimeFigureOut">
              <a:rPr lang="id-ID" smtClean="0"/>
              <a:pPr/>
              <a:t>14/09/2022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0B647D8-2AD5-475F-8630-87138906FA9E}"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40ADF-FF7E-45F7-BE7E-CD1E2D4856D6}" type="datetimeFigureOut">
              <a:rPr lang="id-ID" smtClean="0"/>
              <a:pPr/>
              <a:t>14/09/2022</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B647D8-2AD5-475F-8630-87138906FA9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MITIGASI DAN MANAJEMEN BENCANA</a:t>
            </a:r>
            <a:endParaRPr lang="id-ID" dirty="0"/>
          </a:p>
        </p:txBody>
      </p:sp>
      <p:sp>
        <p:nvSpPr>
          <p:cNvPr id="3" name="Subtitle 2"/>
          <p:cNvSpPr>
            <a:spLocks noGrp="1"/>
          </p:cNvSpPr>
          <p:nvPr>
            <p:ph type="subTitle" idx="1"/>
          </p:nvPr>
        </p:nvSpPr>
        <p:spPr/>
        <p:txBody>
          <a:bodyPr/>
          <a:lstStyle/>
          <a:p>
            <a:endParaRPr lang="id-ID"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Mitigasi Bencana?</a:t>
            </a:r>
            <a:endParaRPr lang="id-ID" dirty="0"/>
          </a:p>
        </p:txBody>
      </p:sp>
      <p:sp>
        <p:nvSpPr>
          <p:cNvPr id="3" name="Content Placeholder 2"/>
          <p:cNvSpPr>
            <a:spLocks noGrp="1"/>
          </p:cNvSpPr>
          <p:nvPr>
            <p:ph idx="1"/>
          </p:nvPr>
        </p:nvSpPr>
        <p:spPr/>
        <p:txBody>
          <a:bodyPr>
            <a:normAutofit fontScale="92500"/>
          </a:bodyPr>
          <a:lstStyle/>
          <a:p>
            <a:r>
              <a:rPr lang="id-ID" dirty="0" smtClean="0"/>
              <a:t>adalah</a:t>
            </a:r>
            <a:r>
              <a:rPr lang="id-ID" dirty="0"/>
              <a:t> serangkaian upaya untuk mengurangi risiko bencana, baik melalui pembangunan fisik maupun penyadaran dan peningkatan kemampuan menghadapi ancaman </a:t>
            </a:r>
            <a:r>
              <a:rPr lang="id-ID" dirty="0" smtClean="0"/>
              <a:t>bencana</a:t>
            </a:r>
          </a:p>
          <a:p>
            <a:r>
              <a:rPr lang="id-ID" dirty="0"/>
              <a:t>Mitigasi bencana merupakan suatu aktivitas yang berperan sebagai tindakan pengurangan dampak bencana, atau usaha-usaha yang dilakukan untuk megurangi korban ketika bencana terjadi, baik korban jiwa maupun </a:t>
            </a:r>
            <a:r>
              <a:rPr lang="id-ID" dirty="0" smtClean="0"/>
              <a:t>harta</a:t>
            </a:r>
          </a:p>
          <a:p>
            <a:endParaRPr lang="id-ID"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Resiko Bencana</a:t>
            </a:r>
            <a:endParaRPr lang="id-ID" dirty="0"/>
          </a:p>
        </p:txBody>
      </p:sp>
      <p:sp>
        <p:nvSpPr>
          <p:cNvPr id="3" name="Content Placeholder 2"/>
          <p:cNvSpPr>
            <a:spLocks noGrp="1"/>
          </p:cNvSpPr>
          <p:nvPr>
            <p:ph idx="1"/>
          </p:nvPr>
        </p:nvSpPr>
        <p:spPr/>
        <p:txBody>
          <a:bodyPr>
            <a:normAutofit fontScale="92500" lnSpcReduction="10000"/>
          </a:bodyPr>
          <a:lstStyle/>
          <a:p>
            <a:r>
              <a:rPr lang="id-ID" dirty="0"/>
              <a:t>. Dalam melakukan tindakan mitigasi bencana, langkah awal yang kita harus lakukan ialah melakukan kajian resiko bencana terhadap daerah </a:t>
            </a:r>
            <a:r>
              <a:rPr lang="id-ID" dirty="0" smtClean="0"/>
              <a:t>tersebut</a:t>
            </a:r>
          </a:p>
          <a:p>
            <a:r>
              <a:rPr lang="id-ID" dirty="0"/>
              <a:t>Dalam menghitung resiko bencana sebuah daerah kita harus mengetahui Bahaya</a:t>
            </a:r>
            <a:r>
              <a:rPr lang="id-ID" i="1" dirty="0"/>
              <a:t>(hazard)</a:t>
            </a:r>
            <a:r>
              <a:rPr lang="id-ID" dirty="0"/>
              <a:t>, Kerentanan </a:t>
            </a:r>
            <a:r>
              <a:rPr lang="id-ID" i="1" dirty="0"/>
              <a:t>(vulnerability)</a:t>
            </a:r>
            <a:r>
              <a:rPr lang="id-ID" dirty="0"/>
              <a:t> dan kapasitas </a:t>
            </a:r>
            <a:r>
              <a:rPr lang="id-ID" i="1" dirty="0"/>
              <a:t>(capacity) </a:t>
            </a:r>
            <a:r>
              <a:rPr lang="id-ID" dirty="0"/>
              <a:t>suatu wilayah yang berdasarkan pada karakteristik kondisi fisik dan wilayahnya.. </a:t>
            </a:r>
            <a:endParaRPr lang="id-ID" dirty="0" smtClean="0"/>
          </a:p>
          <a:p>
            <a:endParaRPr lang="id-ID"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Bahaya (Hazard)</a:t>
            </a:r>
            <a:endParaRPr lang="id-ID" dirty="0"/>
          </a:p>
        </p:txBody>
      </p:sp>
      <p:sp>
        <p:nvSpPr>
          <p:cNvPr id="3" name="Content Placeholder 2"/>
          <p:cNvSpPr>
            <a:spLocks noGrp="1"/>
          </p:cNvSpPr>
          <p:nvPr>
            <p:ph idx="1"/>
          </p:nvPr>
        </p:nvSpPr>
        <p:spPr/>
        <p:txBody>
          <a:bodyPr/>
          <a:lstStyle/>
          <a:p>
            <a:r>
              <a:rPr lang="id-ID" b="1" dirty="0"/>
              <a:t>Bahaya </a:t>
            </a:r>
            <a:r>
              <a:rPr lang="id-ID" b="1" i="1" dirty="0"/>
              <a:t>(hazard)</a:t>
            </a:r>
            <a:r>
              <a:rPr lang="id-ID" dirty="0"/>
              <a:t> adalah suatu kejadian yang mempunyai potensi untuk menyebabkan terjadinya kecelakaan, cedera, hilangnya nyawa atau kehilangan harta benda. </a:t>
            </a:r>
            <a:endParaRPr lang="id-ID" dirty="0" smtClean="0"/>
          </a:p>
          <a:p>
            <a:r>
              <a:rPr lang="id-ID" dirty="0" smtClean="0"/>
              <a:t>Bahaya </a:t>
            </a:r>
            <a:r>
              <a:rPr lang="id-ID" dirty="0"/>
              <a:t>ini bisa menimbulkan bencana maupun tidak. Bahaya dianggap sebuah bencana (disaster) apabila telah menimbulkan korban dan kerugian.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20000"/>
          </a:bodyPr>
          <a:lstStyle/>
          <a:p>
            <a:r>
              <a:rPr lang="id-ID" b="1" dirty="0"/>
              <a:t>Kerentanan</a:t>
            </a:r>
            <a:r>
              <a:rPr lang="id-ID" b="1" i="1" dirty="0"/>
              <a:t> (vulnerability)</a:t>
            </a:r>
            <a:r>
              <a:rPr lang="id-ID" dirty="0"/>
              <a:t> adalah rangkaian kondisi yang menentukan apakah bahaya (baik bahaya alam maupun bahaya buatan) yang terjadi akan dapat menimbulkan bencana (disaster) atau tidak. Rangkaian kondisi, umumnya dapat berupa kondisi fisik, sosial dan sikap yang mempengaruhi kemampuan masyarakat dalam melakukan pencegahan, mitigasi, persiapan dan tindak-tanggap terhadap dampak bahaya.</a:t>
            </a:r>
            <a:br>
              <a:rPr lang="id-ID" dirty="0"/>
            </a:br>
            <a:endParaRPr lang="id-ID"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20000"/>
          </a:bodyPr>
          <a:lstStyle/>
          <a:p>
            <a:r>
              <a:rPr lang="id-ID" dirty="0"/>
              <a:t>Jenis-jenis kerentanan :</a:t>
            </a:r>
            <a:br>
              <a:rPr lang="id-ID" dirty="0"/>
            </a:br>
            <a:r>
              <a:rPr lang="id-ID" dirty="0"/>
              <a:t>   1. Kerentanan Fisik              : Bangunan, Infrastruktur, Konstruksi yang lemah.</a:t>
            </a:r>
            <a:br>
              <a:rPr lang="id-ID" dirty="0"/>
            </a:br>
            <a:r>
              <a:rPr lang="id-ID" dirty="0"/>
              <a:t>   2. Kerentanan Sosial           : Kemiskinan, Lingkungan, Konflik, tingkat pertumbuhan yang tinggi, anak-anak dan wanita, lansia.</a:t>
            </a:r>
            <a:br>
              <a:rPr lang="id-ID" dirty="0"/>
            </a:br>
            <a:r>
              <a:rPr lang="id-ID" dirty="0"/>
              <a:t>   3. Kerentanan Mental          : ketidaktahuan, tidak menyadari, kurangnya percaya diri, dan lainnya.</a:t>
            </a:r>
            <a:br>
              <a:rPr lang="id-ID" dirty="0"/>
            </a:br>
            <a:r>
              <a:rPr lang="id-ID" dirty="0"/>
              <a:t/>
            </a:r>
            <a:br>
              <a:rPr lang="id-ID" dirty="0"/>
            </a:br>
            <a:endParaRPr lang="id-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b="1" dirty="0"/>
              <a:t>Kapasitas </a:t>
            </a:r>
            <a:r>
              <a:rPr lang="id-ID" b="1" i="1" dirty="0"/>
              <a:t>(capacity)</a:t>
            </a:r>
            <a:r>
              <a:rPr lang="id-ID" b="1" dirty="0"/>
              <a:t> </a:t>
            </a:r>
            <a:r>
              <a:rPr lang="id-ID" dirty="0"/>
              <a:t>adalah kemampuan untuk memberikan tanggapan terhadap situasi tertentu dengan sumber daya yang tersedia (fisik, manusia, keuangan dan lainnya). Kapasitas ini bisa merupakan kearifan lokal masyarakat yang diceritakan secara turun temurun dari generasi ke generasi. </a:t>
            </a:r>
            <a:br>
              <a:rPr lang="id-ID" dirty="0"/>
            </a:br>
            <a:endParaRPr lang="id-ID"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b="1" dirty="0"/>
              <a:t>Resiko bencana </a:t>
            </a:r>
            <a:r>
              <a:rPr lang="id-ID" b="1" i="1" dirty="0"/>
              <a:t>(Risk)</a:t>
            </a:r>
            <a:r>
              <a:rPr lang="id-ID" dirty="0"/>
              <a:t> adalah potensi kerugian yang ditimbulkan akibat bencana pada suatu wilayah dan  kurun waktu tertentu yang dapat berupa kematian, luka, sakit, jiwa terancam, hilangnya rasa aman, mengungsi, kerusakan atau kehilangan harta, dan gangguan kegiatan masyarakat. , akibat kombinasi dari bahaya, kerentanan, dan kapasitas dari daerah yang bersangkutan.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20000"/>
          </a:bodyPr>
          <a:lstStyle/>
          <a:p>
            <a:r>
              <a:rPr lang="id-ID" dirty="0"/>
              <a:t>Menghitung Resiko bencana di suatu wilayah berdasarkan pada penilaian bahaya, kerentanan dan kapasitas di wilayah tersebut. Menghitung resiko bencana menggunakan persamaan sebagai berikut :</a:t>
            </a:r>
            <a:br>
              <a:rPr lang="id-ID" dirty="0"/>
            </a:br>
            <a:r>
              <a:rPr lang="id-ID" dirty="0"/>
              <a:t/>
            </a:r>
            <a:br>
              <a:rPr lang="id-ID" dirty="0"/>
            </a:br>
            <a:r>
              <a:rPr lang="id-ID" b="1" dirty="0"/>
              <a:t>           Risk (R) = H xV/ C</a:t>
            </a:r>
            <a:r>
              <a:rPr lang="id-ID" dirty="0"/>
              <a:t/>
            </a:r>
            <a:br>
              <a:rPr lang="id-ID" dirty="0"/>
            </a:br>
            <a:r>
              <a:rPr lang="id-ID" dirty="0"/>
              <a:t/>
            </a:r>
            <a:br>
              <a:rPr lang="id-ID" dirty="0"/>
            </a:br>
            <a:r>
              <a:rPr lang="id-ID" dirty="0"/>
              <a:t>Keterangan =&gt;   R  : Resiko Bencana</a:t>
            </a:r>
            <a:br>
              <a:rPr lang="id-ID" dirty="0"/>
            </a:br>
            <a:r>
              <a:rPr lang="id-ID" dirty="0"/>
              <a:t>                           H  : Bahaya</a:t>
            </a:r>
            <a:br>
              <a:rPr lang="id-ID" dirty="0"/>
            </a:br>
            <a:r>
              <a:rPr lang="id-ID" dirty="0"/>
              <a:t>                           V  : Kerentanan</a:t>
            </a:r>
            <a:br>
              <a:rPr lang="id-ID" dirty="0"/>
            </a:br>
            <a:r>
              <a:rPr lang="id-ID" dirty="0"/>
              <a:t>                           C  : Kapasitas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70000" lnSpcReduction="20000"/>
          </a:bodyPr>
          <a:lstStyle/>
          <a:p>
            <a:r>
              <a:rPr lang="id-ID" dirty="0"/>
              <a:t>Setelah melakukan resiko bencana, yang harus kita lakukan ialah melakukan tindakan untuk mengurangi resiko bencana tersebut. Tindakan yang dilakukan bertujuan untuk mengurangi kerentanan dan menambah kapasitas sebuah daerah.</a:t>
            </a:r>
            <a:br>
              <a:rPr lang="id-ID" dirty="0"/>
            </a:br>
            <a:r>
              <a:rPr lang="id-ID" dirty="0"/>
              <a:t/>
            </a:r>
            <a:br>
              <a:rPr lang="id-ID" dirty="0"/>
            </a:br>
            <a:r>
              <a:rPr lang="id-ID" dirty="0"/>
              <a:t>Kegiatan yang dapat dilakukan untuk menguarangi resiko bencana antara lain :</a:t>
            </a:r>
            <a:br>
              <a:rPr lang="id-ID" dirty="0"/>
            </a:br>
            <a:r>
              <a:rPr lang="id-ID" dirty="0"/>
              <a:t>1.Relokasi penduduk dari daerah rawan bencana, misal memindahkan penduduk yang berada dipinggir tebing yang mudah</a:t>
            </a:r>
            <a:br>
              <a:rPr lang="id-ID" dirty="0"/>
            </a:br>
            <a:r>
              <a:rPr lang="id-ID" dirty="0"/>
              <a:t>    longsor</a:t>
            </a:r>
            <a:br>
              <a:rPr lang="id-ID" dirty="0"/>
            </a:br>
            <a:r>
              <a:rPr lang="id-ID" dirty="0"/>
              <a:t>2.Pelatihan-pelatihan kesiapsiagaan bencana bagi penduduk di sebuah daerah.</a:t>
            </a:r>
            <a:br>
              <a:rPr lang="id-ID" dirty="0"/>
            </a:br>
            <a:r>
              <a:rPr lang="id-ID" dirty="0"/>
              <a:t>3.Pengkondisian rumah atau sarana umum yang tanggap bencana. 4.Bangunannya relatif lebih kuat jika dilanda gempa.</a:t>
            </a:r>
            <a:br>
              <a:rPr lang="id-ID" dirty="0"/>
            </a:br>
            <a:r>
              <a:rPr lang="id-ID" dirty="0"/>
              <a:t>5.Penciptaan dan penyebaran kearifan lokal tentang kebencanaan.</a:t>
            </a:r>
            <a:br>
              <a:rPr lang="id-ID" dirty="0"/>
            </a:br>
            <a:r>
              <a:rPr lang="id-ID"/>
              <a:t>6.Dan lain-lain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Contoh-contoh Bencana?</a:t>
            </a:r>
            <a:endParaRPr lang="id-ID" dirty="0"/>
          </a:p>
        </p:txBody>
      </p:sp>
      <p:sp>
        <p:nvSpPr>
          <p:cNvPr id="3" name="Content Placeholder 2"/>
          <p:cNvSpPr>
            <a:spLocks noGrp="1"/>
          </p:cNvSpPr>
          <p:nvPr>
            <p:ph idx="1"/>
          </p:nvPr>
        </p:nvSpPr>
        <p:spPr/>
        <p:txBody>
          <a:bodyPr>
            <a:normAutofit fontScale="62500" lnSpcReduction="20000"/>
          </a:bodyPr>
          <a:lstStyle/>
          <a:p>
            <a:r>
              <a:rPr lang="id-ID" dirty="0" smtClean="0"/>
              <a:t>Erupsi G Kelud</a:t>
            </a:r>
          </a:p>
          <a:p>
            <a:r>
              <a:rPr lang="id-ID" dirty="0" smtClean="0"/>
              <a:t>Banjir Jakarta </a:t>
            </a:r>
          </a:p>
          <a:p>
            <a:r>
              <a:rPr lang="id-ID" dirty="0" smtClean="0"/>
              <a:t>Tsunami Aceh</a:t>
            </a:r>
          </a:p>
          <a:p>
            <a:r>
              <a:rPr lang="id-ID" dirty="0" smtClean="0"/>
              <a:t>Emisi Gas Genset</a:t>
            </a:r>
          </a:p>
          <a:p>
            <a:r>
              <a:rPr lang="id-ID" dirty="0" smtClean="0"/>
              <a:t>Longsor Pujon Ngantang</a:t>
            </a:r>
          </a:p>
          <a:p>
            <a:r>
              <a:rPr lang="id-ID" dirty="0" smtClean="0"/>
              <a:t>Blowout Lumpur Sidoarjo</a:t>
            </a:r>
          </a:p>
          <a:p>
            <a:r>
              <a:rPr lang="id-ID" dirty="0" smtClean="0"/>
              <a:t>Banjir Bandang Manado</a:t>
            </a:r>
          </a:p>
          <a:p>
            <a:r>
              <a:rPr lang="id-ID" dirty="0" smtClean="0"/>
              <a:t>Puting Beliung</a:t>
            </a:r>
          </a:p>
          <a:p>
            <a:r>
              <a:rPr lang="id-ID" dirty="0" smtClean="0"/>
              <a:t>Kebakaran Hutan</a:t>
            </a:r>
          </a:p>
          <a:p>
            <a:r>
              <a:rPr lang="id-ID" dirty="0" smtClean="0"/>
              <a:t>Pabrik Tahu Meledak</a:t>
            </a:r>
          </a:p>
          <a:p>
            <a:r>
              <a:rPr lang="id-ID" dirty="0" smtClean="0"/>
              <a:t>Banjir Lahar dingin</a:t>
            </a:r>
          </a:p>
          <a:p>
            <a:r>
              <a:rPr lang="id-ID" dirty="0" smtClean="0"/>
              <a:t>Kelaparan Zimbabwe</a:t>
            </a:r>
          </a:p>
          <a:p>
            <a:r>
              <a:rPr lang="id-ID" dirty="0" smtClean="0"/>
              <a:t>Kabut Asap</a:t>
            </a:r>
          </a:p>
          <a:p>
            <a:r>
              <a:rPr lang="id-ID" dirty="0" smtClean="0"/>
              <a:t>Gempa Bumi Yogja</a:t>
            </a:r>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Klasifikasi Bencana?</a:t>
            </a:r>
            <a:endParaRPr lang="id-ID" dirty="0"/>
          </a:p>
        </p:txBody>
      </p:sp>
      <p:sp>
        <p:nvSpPr>
          <p:cNvPr id="3" name="Content Placeholder 2"/>
          <p:cNvSpPr>
            <a:spLocks noGrp="1"/>
          </p:cNvSpPr>
          <p:nvPr>
            <p:ph idx="1"/>
          </p:nvPr>
        </p:nvSpPr>
        <p:spPr/>
        <p:txBody>
          <a:bodyPr/>
          <a:lstStyle/>
          <a:p>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Bencana Alam</a:t>
            </a:r>
            <a:endParaRPr lang="id-ID" dirty="0"/>
          </a:p>
        </p:txBody>
      </p:sp>
      <p:sp>
        <p:nvSpPr>
          <p:cNvPr id="3" name="Content Placeholder 2"/>
          <p:cNvSpPr>
            <a:spLocks noGrp="1"/>
          </p:cNvSpPr>
          <p:nvPr>
            <p:ph idx="1"/>
          </p:nvPr>
        </p:nvSpPr>
        <p:spPr/>
        <p:txBody>
          <a:bodyPr/>
          <a:lstStyle/>
          <a:p>
            <a:endParaRPr lang="id-ID"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Bencana Alam yang dipicu manusia</a:t>
            </a:r>
            <a:endParaRPr lang="id-ID" dirty="0"/>
          </a:p>
        </p:txBody>
      </p:sp>
      <p:sp>
        <p:nvSpPr>
          <p:cNvPr id="3" name="Content Placeholder 2"/>
          <p:cNvSpPr>
            <a:spLocks noGrp="1"/>
          </p:cNvSpPr>
          <p:nvPr>
            <p:ph idx="1"/>
          </p:nvPr>
        </p:nvSpPr>
        <p:spPr/>
        <p:txBody>
          <a:bodyPr/>
          <a:lstStyle/>
          <a:p>
            <a:endParaRPr lang="id-ID"/>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Bencana Buatan Manusia</a:t>
            </a:r>
            <a:endParaRPr lang="id-ID" dirty="0"/>
          </a:p>
        </p:txBody>
      </p:sp>
      <p:sp>
        <p:nvSpPr>
          <p:cNvPr id="3" name="Content Placeholder 2"/>
          <p:cNvSpPr>
            <a:spLocks noGrp="1"/>
          </p:cNvSpPr>
          <p:nvPr>
            <p:ph idx="1"/>
          </p:nvPr>
        </p:nvSpPr>
        <p:spPr/>
        <p:txBody>
          <a:bodyPr/>
          <a:lstStyle/>
          <a:p>
            <a:endParaRPr lang="id-ID"/>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Bencana Mendadak Vs. Proses Panjang</a:t>
            </a:r>
            <a:endParaRPr lang="id-ID" dirty="0"/>
          </a:p>
        </p:txBody>
      </p:sp>
      <p:sp>
        <p:nvSpPr>
          <p:cNvPr id="3" name="Content Placeholder 2"/>
          <p:cNvSpPr>
            <a:spLocks noGrp="1"/>
          </p:cNvSpPr>
          <p:nvPr>
            <p:ph idx="1"/>
          </p:nvPr>
        </p:nvSpPr>
        <p:spPr/>
        <p:txBody>
          <a:bodyPr/>
          <a:lstStyle/>
          <a:p>
            <a:endParaRPr lang="id-ID"/>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Bobot Bencana</a:t>
            </a:r>
            <a:endParaRPr lang="id-ID" dirty="0"/>
          </a:p>
        </p:txBody>
      </p:sp>
      <p:sp>
        <p:nvSpPr>
          <p:cNvPr id="3" name="Content Placeholder 2"/>
          <p:cNvSpPr>
            <a:spLocks noGrp="1"/>
          </p:cNvSpPr>
          <p:nvPr>
            <p:ph idx="1"/>
          </p:nvPr>
        </p:nvSpPr>
        <p:spPr/>
        <p:txBody>
          <a:bodyPr>
            <a:normAutofit fontScale="92500" lnSpcReduction="20000"/>
          </a:bodyPr>
          <a:lstStyle/>
          <a:p>
            <a:pPr>
              <a:buNone/>
            </a:pPr>
            <a:r>
              <a:rPr lang="id-ID" dirty="0" smtClean="0"/>
              <a:t>Berdasarkan parameter kesehatan masyarakat :</a:t>
            </a:r>
          </a:p>
          <a:p>
            <a:r>
              <a:rPr lang="id-ID" dirty="0" smtClean="0"/>
              <a:t>Bencana Besar</a:t>
            </a:r>
          </a:p>
          <a:p>
            <a:r>
              <a:rPr lang="id-ID" dirty="0" smtClean="0"/>
              <a:t>Bencana Kecil</a:t>
            </a:r>
          </a:p>
          <a:p>
            <a:pPr>
              <a:buNone/>
            </a:pPr>
            <a:r>
              <a:rPr lang="id-ID" dirty="0" smtClean="0"/>
              <a:t>Berdasarkan Jumlah kematian orang (CMR = Crude Mortality Rate)</a:t>
            </a:r>
          </a:p>
          <a:p>
            <a:r>
              <a:rPr lang="id-ID" dirty="0" smtClean="0"/>
              <a:t>Bencana Berat</a:t>
            </a:r>
          </a:p>
          <a:p>
            <a:r>
              <a:rPr lang="id-ID" dirty="0" smtClean="0"/>
              <a:t>Bencana Ringan</a:t>
            </a:r>
          </a:p>
          <a:p>
            <a:pPr>
              <a:buNone/>
            </a:pPr>
            <a:r>
              <a:rPr lang="id-ID" dirty="0" smtClean="0"/>
              <a:t>Berdasarkan Luas dan banyaknya korban :</a:t>
            </a:r>
          </a:p>
          <a:p>
            <a:r>
              <a:rPr lang="id-ID" dirty="0" smtClean="0"/>
              <a:t>Bencana Nasional</a:t>
            </a:r>
          </a:p>
          <a:p>
            <a:r>
              <a:rPr lang="id-ID" dirty="0" smtClean="0"/>
              <a:t>Bencana Provinsi</a:t>
            </a:r>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Bencana</a:t>
            </a:r>
            <a:endParaRPr lang="id-ID" dirty="0"/>
          </a:p>
        </p:txBody>
      </p:sp>
      <p:sp>
        <p:nvSpPr>
          <p:cNvPr id="3" name="Content Placeholder 2"/>
          <p:cNvSpPr>
            <a:spLocks noGrp="1"/>
          </p:cNvSpPr>
          <p:nvPr>
            <p:ph idx="1"/>
          </p:nvPr>
        </p:nvSpPr>
        <p:spPr/>
        <p:txBody>
          <a:bodyPr/>
          <a:lstStyle/>
          <a:p>
            <a:r>
              <a:rPr lang="id-ID" dirty="0" smtClean="0"/>
              <a:t>Merupakan manifestasi perpaduan antara bahaya (yang sebelumnya bersifat potensial) dengan manusia (atau obyek lain yang menyangkut kepentingan manusia) sehingga menjadi keadaan darurat yang mendesak. </a:t>
            </a: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Tingkat Bahaya dari Bencana Berdasarkan</a:t>
            </a:r>
            <a:endParaRPr lang="id-ID" dirty="0"/>
          </a:p>
        </p:txBody>
      </p:sp>
      <p:sp>
        <p:nvSpPr>
          <p:cNvPr id="3" name="Content Placeholder 2"/>
          <p:cNvSpPr>
            <a:spLocks noGrp="1"/>
          </p:cNvSpPr>
          <p:nvPr>
            <p:ph idx="1"/>
          </p:nvPr>
        </p:nvSpPr>
        <p:spPr/>
        <p:txBody>
          <a:bodyPr/>
          <a:lstStyle/>
          <a:p>
            <a:r>
              <a:rPr lang="id-ID" dirty="0" smtClean="0"/>
              <a:t>Korban jiwa</a:t>
            </a:r>
          </a:p>
          <a:p>
            <a:r>
              <a:rPr lang="id-ID" dirty="0" smtClean="0"/>
              <a:t>Kerugian materi : rumah, infrastruktur</a:t>
            </a:r>
          </a:p>
          <a:p>
            <a:r>
              <a:rPr lang="id-ID" dirty="0" smtClean="0"/>
              <a:t>Luas wilayah terkena bencana</a:t>
            </a:r>
          </a:p>
          <a:p>
            <a:r>
              <a:rPr lang="id-ID" dirty="0" smtClean="0"/>
              <a:t>Waktu/durasi </a:t>
            </a:r>
          </a:p>
          <a:p>
            <a:r>
              <a:rPr lang="id-ID" dirty="0" smtClean="0"/>
              <a:t>Frekuensi</a:t>
            </a:r>
          </a:p>
          <a:p>
            <a:r>
              <a:rPr lang="id-ID" dirty="0" smtClean="0"/>
              <a:t>Cacah orang yang sakit/luka</a:t>
            </a:r>
          </a:p>
          <a:p>
            <a:endParaRPr lang="id-ID" dirty="0" smtClean="0"/>
          </a:p>
          <a:p>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Ukuran kedaruratan?</a:t>
            </a:r>
            <a:endParaRPr lang="id-ID" dirty="0"/>
          </a:p>
        </p:txBody>
      </p:sp>
      <p:sp>
        <p:nvSpPr>
          <p:cNvPr id="3" name="Content Placeholder 2"/>
          <p:cNvSpPr>
            <a:spLocks noGrp="1"/>
          </p:cNvSpPr>
          <p:nvPr>
            <p:ph idx="1"/>
          </p:nvPr>
        </p:nvSpPr>
        <p:spPr/>
        <p:txBody>
          <a:bodyPr/>
          <a:lstStyle/>
          <a:p>
            <a:r>
              <a:rPr lang="id-ID" dirty="0" smtClean="0"/>
              <a:t>Jumlah manusia yang terkena bahaya</a:t>
            </a:r>
          </a:p>
          <a:p>
            <a:r>
              <a:rPr lang="id-ID" dirty="0" smtClean="0"/>
              <a:t>Besar kerusakan materi </a:t>
            </a: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Pencegahan Vs. Mitigasi</a:t>
            </a:r>
            <a:endParaRPr lang="id-ID" dirty="0"/>
          </a:p>
        </p:txBody>
      </p:sp>
      <p:sp>
        <p:nvSpPr>
          <p:cNvPr id="3" name="Content Placeholder 2"/>
          <p:cNvSpPr>
            <a:spLocks noGrp="1"/>
          </p:cNvSpPr>
          <p:nvPr>
            <p:ph idx="1"/>
          </p:nvPr>
        </p:nvSpPr>
        <p:spPr/>
        <p:txBody>
          <a:bodyPr/>
          <a:lstStyle/>
          <a:p>
            <a:endParaRPr lang="id-ID"/>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Mitigasi vs. Rekonstruksi/Rehabilitasi </a:t>
            </a:r>
            <a:endParaRPr lang="id-ID" dirty="0"/>
          </a:p>
        </p:txBody>
      </p:sp>
      <p:sp>
        <p:nvSpPr>
          <p:cNvPr id="3" name="Content Placeholder 2"/>
          <p:cNvSpPr>
            <a:spLocks noGrp="1"/>
          </p:cNvSpPr>
          <p:nvPr>
            <p:ph idx="1"/>
          </p:nvPr>
        </p:nvSpPr>
        <p:spPr/>
        <p:txBody>
          <a:bodyPr/>
          <a:lstStyle/>
          <a:p>
            <a:endParaRPr lang="id-ID"/>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11288"/>
          </a:xfrm>
        </p:spPr>
        <p:txBody>
          <a:bodyPr>
            <a:normAutofit fontScale="90000"/>
          </a:bodyPr>
          <a:lstStyle/>
          <a:p>
            <a:r>
              <a:rPr lang="id-ID" sz="3600" dirty="0" smtClean="0"/>
              <a:t>UU No. 24 Tahun 2007 ttg. Penanggulangan Bencana, ketentuan mengenai bencana  adalah :</a:t>
            </a:r>
            <a:r>
              <a:rPr lang="id-ID" dirty="0" smtClean="0"/>
              <a:t/>
            </a:r>
            <a:br>
              <a:rPr lang="id-ID" dirty="0" smtClean="0"/>
            </a:br>
            <a:endParaRPr lang="id-ID" dirty="0"/>
          </a:p>
        </p:txBody>
      </p:sp>
      <p:sp>
        <p:nvSpPr>
          <p:cNvPr id="3" name="Content Placeholder 2"/>
          <p:cNvSpPr>
            <a:spLocks noGrp="1"/>
          </p:cNvSpPr>
          <p:nvPr>
            <p:ph idx="1"/>
          </p:nvPr>
        </p:nvSpPr>
        <p:spPr>
          <a:xfrm>
            <a:off x="457200" y="2285992"/>
            <a:ext cx="8229600" cy="3840171"/>
          </a:xfrm>
        </p:spPr>
        <p:txBody>
          <a:bodyPr/>
          <a:lstStyle/>
          <a:p>
            <a:r>
              <a:rPr lang="id-ID" dirty="0" smtClean="0"/>
              <a:t>Peristiwa atau rangkaian peristiwa yang mengancam dan mengganggu kehidupan masyarakat yang disebabkan, baik oleh faktor alam dan/atau faktor nonalam maupun faktor manusia sehingga mengakibatkan timbulnya korban jiwa manusia, kerusakan lingkungan, kerugian harta benda, dan dampak psikologis.</a:t>
            </a: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Kisi-kisi</a:t>
            </a:r>
            <a:endParaRPr lang="id-ID" dirty="0"/>
          </a:p>
        </p:txBody>
      </p:sp>
      <p:sp>
        <p:nvSpPr>
          <p:cNvPr id="3" name="Content Placeholder 2"/>
          <p:cNvSpPr>
            <a:spLocks noGrp="1"/>
          </p:cNvSpPr>
          <p:nvPr>
            <p:ph idx="1"/>
          </p:nvPr>
        </p:nvSpPr>
        <p:spPr/>
        <p:txBody>
          <a:bodyPr>
            <a:normAutofit fontScale="85000" lnSpcReduction="20000"/>
          </a:bodyPr>
          <a:lstStyle/>
          <a:p>
            <a:r>
              <a:rPr lang="id-ID" dirty="0" smtClean="0"/>
              <a:t>Mitigasi Bencana?</a:t>
            </a:r>
          </a:p>
          <a:p>
            <a:r>
              <a:rPr lang="id-ID" dirty="0" smtClean="0"/>
              <a:t>UU No..........    Tentang Penanggulangan Bencana?</a:t>
            </a:r>
          </a:p>
          <a:p>
            <a:r>
              <a:rPr lang="id-ID" dirty="0" smtClean="0"/>
              <a:t>Risiko Bencana&gt;</a:t>
            </a:r>
          </a:p>
          <a:p>
            <a:r>
              <a:rPr lang="id-ID" dirty="0" smtClean="0"/>
              <a:t>Faktor-faktor Yang mempengaruhi Bencana?</a:t>
            </a:r>
          </a:p>
          <a:p>
            <a:r>
              <a:rPr lang="id-ID" dirty="0" smtClean="0"/>
              <a:t>Macam Bencana Alam?</a:t>
            </a:r>
          </a:p>
          <a:p>
            <a:r>
              <a:rPr lang="id-ID" dirty="0" smtClean="0"/>
              <a:t>Contoh-contoh mitigasi berbagai bencana</a:t>
            </a:r>
          </a:p>
          <a:p>
            <a:r>
              <a:rPr lang="id-ID" dirty="0" smtClean="0"/>
              <a:t>Mitigasi Vs. Rehabilitasi/Rekonstruksi</a:t>
            </a:r>
          </a:p>
          <a:p>
            <a:r>
              <a:rPr lang="id-ID" dirty="0" smtClean="0"/>
              <a:t>Pencegahan Vs. Mitigasi</a:t>
            </a:r>
          </a:p>
          <a:p>
            <a:r>
              <a:rPr lang="id-ID" dirty="0" smtClean="0"/>
              <a:t>Tingkat Bahaya Bencana, bisa didasarkan : ?</a:t>
            </a:r>
          </a:p>
          <a:p>
            <a:r>
              <a:rPr lang="id-ID" smtClean="0"/>
              <a:t>Mitigasi terkait dengan Gempa Bumi dan Tsunami?</a:t>
            </a:r>
            <a:endParaRPr lang="id-ID" dirty="0" smtClean="0"/>
          </a:p>
          <a:p>
            <a:endParaRPr lang="id-ID" dirty="0" smtClean="0"/>
          </a:p>
          <a:p>
            <a:endParaRPr lang="id-ID" dirty="0" smtClean="0"/>
          </a:p>
          <a:p>
            <a:endParaRPr lang="id-ID" dirty="0" smtClean="0"/>
          </a:p>
          <a:p>
            <a:endParaRPr lang="id-ID" dirty="0" smtClean="0"/>
          </a:p>
          <a:p>
            <a:endParaRPr lang="id-ID"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386</Words>
  <Application>Microsoft Office PowerPoint</Application>
  <PresentationFormat>On-screen Show (4:3)</PresentationFormat>
  <Paragraphs>76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MITIGASI DAN MANAJEMEN BENCANA</vt:lpstr>
      <vt:lpstr>Mitigasi Bencana?</vt:lpstr>
      <vt:lpstr>Resiko Bencana</vt:lpstr>
      <vt:lpstr>Bahaya (Hazard)</vt:lpstr>
      <vt:lpstr>PowerPoint Presentation</vt:lpstr>
      <vt:lpstr>PowerPoint Presentation</vt:lpstr>
      <vt:lpstr>PowerPoint Presentation</vt:lpstr>
      <vt:lpstr>PowerPoint Presentation</vt:lpstr>
      <vt:lpstr>PowerPoint Presentation</vt:lpstr>
      <vt:lpstr>PowerPoint Presentation</vt:lpstr>
      <vt:lpstr>Contoh-contoh Bencana?</vt:lpstr>
      <vt:lpstr>Klasifikasi Bencana?</vt:lpstr>
      <vt:lpstr>Bencana Alam</vt:lpstr>
      <vt:lpstr>Bencana Alam yang dipicu manusia</vt:lpstr>
      <vt:lpstr>Bencana Buatan Manusia</vt:lpstr>
      <vt:lpstr>Bencana Mendadak Vs. Proses Panjang</vt:lpstr>
      <vt:lpstr>Bobot Bencana</vt:lpstr>
      <vt:lpstr>Bencana</vt:lpstr>
      <vt:lpstr>Tingkat Bahaya dari Bencana Berdasarkan</vt:lpstr>
      <vt:lpstr>Ukuran kedaruratan?</vt:lpstr>
      <vt:lpstr>Pencegahan Vs. Mitigasi</vt:lpstr>
      <vt:lpstr>Mitigasi vs. Rekonstruksi/Rehabilitasi </vt:lpstr>
      <vt:lpstr>UU No. 24 Tahun 2007 ttg. Penanggulangan Bencana, ketentuan mengenai bencana  adalah : </vt:lpstr>
      <vt:lpstr>Kisi-kisi</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MITIGASI DAN MANAJEMEN BENCANA</dc:title>
  <dc:creator>Toshiba</dc:creator>
  <cp:lastModifiedBy>ASUS</cp:lastModifiedBy>
  <cp:revision>5</cp:revision>
  <dcterms:created xsi:type="dcterms:W3CDTF">2014-02-20T06:09:05Z</dcterms:created>
  <dcterms:modified xsi:type="dcterms:W3CDTF">2022-09-14T08:04:07Z</dcterms:modified>
</cp:coreProperties>
</file>