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76" r:id="rId4"/>
    <p:sldId id="279" r:id="rId5"/>
    <p:sldId id="282" r:id="rId6"/>
    <p:sldId id="281" r:id="rId7"/>
    <p:sldId id="280" r:id="rId8"/>
    <p:sldId id="283" r:id="rId9"/>
    <p:sldId id="289" r:id="rId10"/>
    <p:sldId id="288" r:id="rId11"/>
    <p:sldId id="278" r:id="rId12"/>
    <p:sldId id="257" r:id="rId13"/>
    <p:sldId id="260" r:id="rId14"/>
    <p:sldId id="261" r:id="rId15"/>
    <p:sldId id="262" r:id="rId16"/>
    <p:sldId id="264" r:id="rId17"/>
    <p:sldId id="263" r:id="rId18"/>
    <p:sldId id="265" r:id="rId19"/>
    <p:sldId id="266" r:id="rId20"/>
    <p:sldId id="267" r:id="rId21"/>
    <p:sldId id="268" r:id="rId22"/>
    <p:sldId id="270" r:id="rId23"/>
    <p:sldId id="271" r:id="rId24"/>
    <p:sldId id="272" r:id="rId25"/>
    <p:sldId id="273" r:id="rId26"/>
    <p:sldId id="269" r:id="rId27"/>
    <p:sldId id="274" r:id="rId28"/>
    <p:sldId id="27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4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Image </a:t>
            </a:r>
            <a:r>
              <a:rPr lang="en-US" dirty="0" smtClean="0"/>
              <a:t>Enhancement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Perbaikan</a:t>
            </a:r>
            <a:r>
              <a:rPr lang="en-US" dirty="0" smtClean="0"/>
              <a:t> </a:t>
            </a:r>
            <a:r>
              <a:rPr lang="en-US" dirty="0" err="1" smtClean="0"/>
              <a:t>Kualitas</a:t>
            </a:r>
            <a:r>
              <a:rPr lang="en-US" dirty="0" smtClean="0"/>
              <a:t> Citra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371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salah</a:t>
            </a:r>
            <a:r>
              <a:rPr lang="en-US" dirty="0"/>
              <a:t>  </a:t>
            </a:r>
            <a:r>
              <a:rPr lang="en-US" dirty="0" err="1"/>
              <a:t>satu</a:t>
            </a:r>
            <a:r>
              <a:rPr lang="en-US" dirty="0"/>
              <a:t>  proses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(</a:t>
            </a:r>
            <a:r>
              <a:rPr lang="en-US" i="1" dirty="0"/>
              <a:t>image preprocessing</a:t>
            </a:r>
            <a:r>
              <a:rPr lang="en-US" dirty="0" smtClean="0"/>
              <a:t>).</a:t>
            </a:r>
          </a:p>
          <a:p>
            <a:r>
              <a:rPr lang="en-US" dirty="0"/>
              <a:t>proses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diinterpretasikan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  </a:t>
            </a:r>
            <a:r>
              <a:rPr lang="en-US" dirty="0" err="1"/>
              <a:t>manusia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 yang </a:t>
            </a:r>
            <a:r>
              <a:rPr lang="en-US" dirty="0" err="1"/>
              <a:t>terdapat</a:t>
            </a:r>
            <a:r>
              <a:rPr lang="en-US" dirty="0"/>
              <a:t> 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diperjelas</a:t>
            </a:r>
            <a:r>
              <a:rPr lang="en-US" dirty="0"/>
              <a:t>  </a:t>
            </a:r>
            <a:r>
              <a:rPr lang="en-US" dirty="0" err="1"/>
              <a:t>kemunculannya</a:t>
            </a:r>
            <a:r>
              <a:rPr lang="en-US" dirty="0"/>
              <a:t>  [DUL97]. </a:t>
            </a:r>
            <a:endParaRPr lang="en-US" dirty="0" smtClean="0"/>
          </a:p>
          <a:p>
            <a:r>
              <a:rPr lang="en-US" dirty="0"/>
              <a:t>proses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 </a:t>
            </a:r>
            <a:r>
              <a:rPr lang="en-US" i="1" dirty="0"/>
              <a:t>y</a:t>
            </a:r>
            <a:r>
              <a:rPr lang="en-US" dirty="0"/>
              <a:t>) </a:t>
            </a:r>
            <a:r>
              <a:rPr lang="en-US" dirty="0" err="1"/>
              <a:t>menjadi</a:t>
            </a:r>
            <a:r>
              <a:rPr lang="en-US" dirty="0"/>
              <a:t>  </a:t>
            </a:r>
            <a:r>
              <a:rPr lang="en-US" i="1" dirty="0"/>
              <a:t>f </a:t>
            </a:r>
            <a:r>
              <a:rPr lang="en-US" dirty="0"/>
              <a:t>’(</a:t>
            </a:r>
            <a:r>
              <a:rPr lang="en-US" i="1" dirty="0"/>
              <a:t>x</a:t>
            </a:r>
            <a:r>
              <a:rPr lang="en-US" dirty="0"/>
              <a:t>,  </a:t>
            </a:r>
            <a:r>
              <a:rPr lang="en-US" i="1" dirty="0"/>
              <a:t>y</a:t>
            </a:r>
            <a:r>
              <a:rPr lang="en-US" dirty="0"/>
              <a:t>) </a:t>
            </a:r>
            <a:r>
              <a:rPr lang="en-US" dirty="0" err="1"/>
              <a:t>sehingga</a:t>
            </a:r>
            <a:r>
              <a:rPr lang="en-US" dirty="0"/>
              <a:t>  </a:t>
            </a:r>
            <a:r>
              <a:rPr lang="en-US" dirty="0" err="1"/>
              <a:t>ciri-ciri</a:t>
            </a:r>
            <a:r>
              <a:rPr lang="en-US" dirty="0"/>
              <a:t>  yang </a:t>
            </a:r>
            <a:r>
              <a:rPr lang="en-US" dirty="0" err="1"/>
              <a:t>dilihat</a:t>
            </a:r>
            <a:r>
              <a:rPr lang="en-US" dirty="0"/>
              <a:t>  </a:t>
            </a:r>
            <a:r>
              <a:rPr lang="en-US" dirty="0" err="1"/>
              <a:t>pada</a:t>
            </a:r>
            <a:r>
              <a:rPr lang="en-US" dirty="0"/>
              <a:t> 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 </a:t>
            </a:r>
            <a:r>
              <a:rPr lang="en-US" i="1" dirty="0"/>
              <a:t>y</a:t>
            </a:r>
            <a:r>
              <a:rPr lang="en-US" dirty="0"/>
              <a:t>)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ditonjolkan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7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Proses-proses yang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[DUL97]:</a:t>
            </a:r>
          </a:p>
          <a:p>
            <a:r>
              <a:rPr lang="en-US" dirty="0"/>
              <a:t>1.   </a:t>
            </a:r>
            <a:r>
              <a:rPr lang="en-US" dirty="0" err="1"/>
              <a:t>Pengubahan</a:t>
            </a:r>
            <a:r>
              <a:rPr lang="en-US" dirty="0"/>
              <a:t> </a:t>
            </a:r>
            <a:r>
              <a:rPr lang="en-US" dirty="0" err="1"/>
              <a:t>kecerahan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(</a:t>
            </a:r>
            <a:r>
              <a:rPr lang="en-US" i="1" dirty="0"/>
              <a:t>image brightness</a:t>
            </a:r>
            <a:r>
              <a:rPr lang="en-US" dirty="0"/>
              <a:t>)</a:t>
            </a:r>
          </a:p>
          <a:p>
            <a:r>
              <a:rPr lang="en-US" dirty="0"/>
              <a:t>2.   </a:t>
            </a:r>
            <a:r>
              <a:rPr lang="en-US" dirty="0" err="1"/>
              <a:t>Peregangan</a:t>
            </a:r>
            <a:r>
              <a:rPr lang="en-US" dirty="0"/>
              <a:t> </a:t>
            </a:r>
            <a:r>
              <a:rPr lang="en-US" dirty="0" err="1"/>
              <a:t>kontras</a:t>
            </a:r>
            <a:r>
              <a:rPr lang="en-US" dirty="0"/>
              <a:t> (</a:t>
            </a:r>
            <a:r>
              <a:rPr lang="en-US" i="1" dirty="0"/>
              <a:t>contrast stretching</a:t>
            </a:r>
            <a:r>
              <a:rPr lang="en-US" dirty="0"/>
              <a:t>)</a:t>
            </a:r>
          </a:p>
          <a:p>
            <a:r>
              <a:rPr lang="en-US" dirty="0"/>
              <a:t>3.   </a:t>
            </a:r>
            <a:r>
              <a:rPr lang="en-US" dirty="0" err="1"/>
              <a:t>Pengubahan</a:t>
            </a:r>
            <a:r>
              <a:rPr lang="en-US" dirty="0"/>
              <a:t> histogram </a:t>
            </a:r>
            <a:r>
              <a:rPr lang="en-US" dirty="0" err="1"/>
              <a:t>citra</a:t>
            </a:r>
            <a:r>
              <a:rPr lang="en-US" dirty="0"/>
              <a:t>.</a:t>
            </a:r>
          </a:p>
          <a:p>
            <a:r>
              <a:rPr lang="en-US" dirty="0"/>
              <a:t>4.   </a:t>
            </a:r>
            <a:r>
              <a:rPr lang="en-US" dirty="0" err="1"/>
              <a:t>Pelembutan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(</a:t>
            </a:r>
            <a:r>
              <a:rPr lang="en-US" i="1" dirty="0"/>
              <a:t>image smoothing)</a:t>
            </a:r>
            <a:endParaRPr lang="en-US" dirty="0"/>
          </a:p>
          <a:p>
            <a:r>
              <a:rPr lang="en-US" dirty="0"/>
              <a:t>5.   </a:t>
            </a:r>
            <a:r>
              <a:rPr lang="en-US" dirty="0" err="1"/>
              <a:t>Penajaman</a:t>
            </a:r>
            <a:r>
              <a:rPr lang="en-US" dirty="0"/>
              <a:t> (</a:t>
            </a:r>
            <a:r>
              <a:rPr lang="en-US" i="1" dirty="0"/>
              <a:t>sharpening</a:t>
            </a:r>
            <a:r>
              <a:rPr lang="en-US" dirty="0"/>
              <a:t>) </a:t>
            </a:r>
            <a:r>
              <a:rPr lang="en-US" dirty="0" err="1"/>
              <a:t>tepi</a:t>
            </a:r>
            <a:r>
              <a:rPr lang="en-US" dirty="0"/>
              <a:t> (</a:t>
            </a:r>
            <a:r>
              <a:rPr lang="en-US" i="1" dirty="0"/>
              <a:t>edge</a:t>
            </a:r>
            <a:r>
              <a:rPr lang="en-US" dirty="0"/>
              <a:t>).</a:t>
            </a:r>
          </a:p>
          <a:p>
            <a:r>
              <a:rPr lang="en-US" dirty="0"/>
              <a:t>6.   </a:t>
            </a:r>
            <a:r>
              <a:rPr lang="en-US" dirty="0" err="1"/>
              <a:t>Pewarnaan</a:t>
            </a:r>
            <a:r>
              <a:rPr lang="en-US" dirty="0"/>
              <a:t> </a:t>
            </a:r>
            <a:r>
              <a:rPr lang="en-US" dirty="0" err="1"/>
              <a:t>semu</a:t>
            </a:r>
            <a:r>
              <a:rPr lang="en-US" dirty="0"/>
              <a:t> (</a:t>
            </a:r>
            <a:r>
              <a:rPr lang="en-US" i="1" dirty="0" err="1"/>
              <a:t>pseudocolouring</a:t>
            </a:r>
            <a:r>
              <a:rPr lang="en-US" dirty="0"/>
              <a:t>)</a:t>
            </a:r>
          </a:p>
          <a:p>
            <a:r>
              <a:rPr lang="en-US" dirty="0"/>
              <a:t>7.   </a:t>
            </a:r>
            <a:r>
              <a:rPr lang="en-US" dirty="0" err="1"/>
              <a:t>Pengubahan</a:t>
            </a:r>
            <a:r>
              <a:rPr lang="en-US" dirty="0"/>
              <a:t> </a:t>
            </a:r>
            <a:r>
              <a:rPr lang="en-US" dirty="0" err="1"/>
              <a:t>geometrik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381000"/>
            <a:ext cx="8229600" cy="932329"/>
          </a:xfrm>
        </p:spPr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Pengubahan</a:t>
            </a:r>
            <a:r>
              <a:rPr lang="en-US" sz="2800" dirty="0" smtClean="0"/>
              <a:t>   </a:t>
            </a:r>
            <a:r>
              <a:rPr lang="en-US" sz="2800" dirty="0" err="1"/>
              <a:t>Kecerahan</a:t>
            </a:r>
            <a:r>
              <a:rPr lang="en-US" sz="2800" dirty="0"/>
              <a:t>   </a:t>
            </a:r>
            <a:r>
              <a:rPr lang="en-US" sz="2800" dirty="0" err="1"/>
              <a:t>Gambar</a:t>
            </a:r>
            <a:r>
              <a:rPr lang="en-US" sz="2800" dirty="0"/>
              <a:t>   (</a:t>
            </a:r>
            <a:r>
              <a:rPr lang="en-US" sz="2800" i="1" dirty="0"/>
              <a:t>Image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i="1" dirty="0"/>
              <a:t>Brightness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menambahkan</a:t>
            </a:r>
            <a:r>
              <a:rPr lang="en-US" dirty="0"/>
              <a:t>  (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mengurangkan</a:t>
            </a:r>
            <a:r>
              <a:rPr lang="en-US" dirty="0"/>
              <a:t>) 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konstanta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(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)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i="1" dirty="0"/>
              <a:t>pixel </a:t>
            </a:r>
            <a:endParaRPr lang="en-US" i="1" dirty="0" smtClean="0"/>
          </a:p>
          <a:p>
            <a:r>
              <a:rPr lang="en-US" dirty="0" smtClean="0"/>
              <a:t>histogram   </a:t>
            </a:r>
            <a:r>
              <a:rPr lang="en-US" dirty="0" err="1"/>
              <a:t>citra</a:t>
            </a:r>
            <a:r>
              <a:rPr lang="en-US" dirty="0"/>
              <a:t>  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pergeseran</a:t>
            </a:r>
            <a:r>
              <a:rPr lang="en-US" dirty="0" smtClean="0"/>
              <a:t>.</a:t>
            </a:r>
          </a:p>
          <a:p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)’ =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 + </a:t>
            </a:r>
            <a:r>
              <a:rPr lang="en-US" i="1" dirty="0"/>
              <a:t>b </a:t>
            </a:r>
            <a:endParaRPr lang="en-US" i="1" dirty="0" smtClean="0"/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6" name="Rectangle 48"/>
          <p:cNvSpPr>
            <a:spLocks noChangeArrowheads="1"/>
          </p:cNvSpPr>
          <p:nvPr/>
        </p:nvSpPr>
        <p:spPr bwMode="auto">
          <a:xfrm>
            <a:off x="420526" y="3603670"/>
            <a:ext cx="849463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ImageBrightness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citra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Image,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N,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M,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b)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/*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Mengubah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kecerahan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citar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Image yang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berukuran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49"/>
          <p:cNvSpPr>
            <a:spLocks noChangeArrowheads="1"/>
          </p:cNvSpPr>
          <p:nvPr/>
        </p:nvSpPr>
        <p:spPr bwMode="auto">
          <a:xfrm>
            <a:off x="838200" y="4609673"/>
            <a:ext cx="51054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 j, n;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=0;i&lt;=N-1;i++)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for(j=0;j&lt;=M-1;j++) Image[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][j]+=b;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9860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869" y="894790"/>
            <a:ext cx="2528047" cy="2528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1" y="676237"/>
            <a:ext cx="4057362" cy="24981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317" y="3429000"/>
            <a:ext cx="2514600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3379038"/>
            <a:ext cx="4246407" cy="261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0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Peregangan</a:t>
            </a:r>
            <a:r>
              <a:rPr lang="en-US" dirty="0"/>
              <a:t> </a:t>
            </a:r>
            <a:r>
              <a:rPr lang="en-US" dirty="0" err="1"/>
              <a:t>Kontras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Citra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dikelompokkan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 </a:t>
            </a:r>
            <a:r>
              <a:rPr lang="en-US" dirty="0" err="1" smtClean="0"/>
              <a:t>kontras</a:t>
            </a:r>
            <a:r>
              <a:rPr lang="en-US" dirty="0" smtClean="0"/>
              <a:t> :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kontras-rendah</a:t>
            </a:r>
            <a:r>
              <a:rPr lang="en-US" dirty="0"/>
              <a:t>  (</a:t>
            </a:r>
            <a:r>
              <a:rPr lang="en-US" i="1" dirty="0"/>
              <a:t>low contrast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citra</a:t>
            </a:r>
            <a:r>
              <a:rPr lang="en-US" dirty="0" smtClean="0"/>
              <a:t>  </a:t>
            </a:r>
            <a:r>
              <a:rPr lang="en-US" dirty="0" err="1"/>
              <a:t>kontras-bagus</a:t>
            </a:r>
            <a:r>
              <a:rPr lang="en-US" dirty="0"/>
              <a:t>  (</a:t>
            </a:r>
            <a:r>
              <a:rPr lang="en-US" i="1" dirty="0"/>
              <a:t>good  contrast </a:t>
            </a:r>
            <a:r>
              <a:rPr lang="en-US" dirty="0" err="1"/>
              <a:t>atau</a:t>
            </a:r>
            <a:r>
              <a:rPr lang="en-US" dirty="0"/>
              <a:t>  </a:t>
            </a:r>
            <a:r>
              <a:rPr lang="en-US" i="1" dirty="0"/>
              <a:t>normal </a:t>
            </a:r>
            <a:r>
              <a:rPr lang="en-US" i="1" dirty="0" smtClean="0"/>
              <a:t>contrast</a:t>
            </a:r>
            <a:r>
              <a:rPr lang="en-US" dirty="0" smtClean="0"/>
              <a:t>)</a:t>
            </a:r>
          </a:p>
          <a:p>
            <a:r>
              <a:rPr lang="en-US" dirty="0" smtClean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kontras-tinggi</a:t>
            </a:r>
            <a:r>
              <a:rPr lang="en-US" dirty="0"/>
              <a:t>  (</a:t>
            </a:r>
            <a:r>
              <a:rPr lang="en-US" i="1" dirty="0"/>
              <a:t>high contrast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742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843" y="381000"/>
            <a:ext cx="2209800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1000"/>
            <a:ext cx="2819400" cy="2151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843" y="2590800"/>
            <a:ext cx="2124475" cy="2124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482" y="2532647"/>
            <a:ext cx="2895600" cy="2124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6127" y="4715275"/>
            <a:ext cx="1961905" cy="18380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9588" y="4657122"/>
            <a:ext cx="2841812" cy="20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38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peregangan</a:t>
            </a:r>
            <a:r>
              <a:rPr lang="en-US" dirty="0"/>
              <a:t> </a:t>
            </a:r>
            <a:r>
              <a:rPr lang="en-US" dirty="0" err="1"/>
              <a:t>kontras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 marL="457200" indent="-457200">
              <a:buNone/>
            </a:pPr>
            <a:r>
              <a:rPr lang="en-US" dirty="0"/>
              <a:t>1.   </a:t>
            </a:r>
            <a:r>
              <a:rPr lang="en-US" dirty="0" err="1"/>
              <a:t>Cari</a:t>
            </a:r>
            <a:r>
              <a:rPr lang="en-US" dirty="0"/>
              <a:t>   </a:t>
            </a:r>
            <a:r>
              <a:rPr lang="en-US" dirty="0" err="1"/>
              <a:t>batas</a:t>
            </a:r>
            <a:r>
              <a:rPr lang="en-US" dirty="0"/>
              <a:t>   </a:t>
            </a:r>
            <a:r>
              <a:rPr lang="en-US" dirty="0" err="1"/>
              <a:t>bawah</a:t>
            </a:r>
            <a:r>
              <a:rPr lang="en-US" dirty="0"/>
              <a:t>   </a:t>
            </a:r>
            <a:r>
              <a:rPr lang="en-US" dirty="0" err="1"/>
              <a:t>pengelompokan</a:t>
            </a:r>
            <a:r>
              <a:rPr lang="en-US" dirty="0"/>
              <a:t>   </a:t>
            </a:r>
            <a:r>
              <a:rPr lang="en-US" i="1" dirty="0"/>
              <a:t>pixel   </a:t>
            </a:r>
            <a:r>
              <a:rPr lang="en-US" dirty="0" err="1"/>
              <a:t>dengan</a:t>
            </a:r>
            <a:r>
              <a:rPr lang="en-US" dirty="0"/>
              <a:t>   </a:t>
            </a:r>
            <a:r>
              <a:rPr lang="en-US" dirty="0" err="1"/>
              <a:t>cara</a:t>
            </a:r>
            <a:r>
              <a:rPr lang="en-US" dirty="0"/>
              <a:t>   </a:t>
            </a:r>
            <a:r>
              <a:rPr lang="en-US" dirty="0" err="1"/>
              <a:t>memindai</a:t>
            </a:r>
            <a:r>
              <a:rPr lang="en-US" dirty="0"/>
              <a:t>   (</a:t>
            </a:r>
            <a:r>
              <a:rPr lang="en-US" i="1" dirty="0"/>
              <a:t>scan</a:t>
            </a:r>
            <a:r>
              <a:rPr lang="en-US" dirty="0"/>
              <a:t>) histogram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terbesar</a:t>
            </a:r>
            <a:r>
              <a:rPr lang="en-US" dirty="0"/>
              <a:t> (0 </a:t>
            </a:r>
            <a:r>
              <a:rPr lang="en-US" dirty="0" err="1"/>
              <a:t>sampai</a:t>
            </a:r>
            <a:r>
              <a:rPr lang="en-US" dirty="0"/>
              <a:t> 255)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 </a:t>
            </a:r>
            <a:r>
              <a:rPr lang="en-US" i="1" dirty="0"/>
              <a:t>pixel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melebihi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ambang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dispesifikasikan</a:t>
            </a:r>
            <a:r>
              <a:rPr lang="en-US" dirty="0"/>
              <a:t>.</a:t>
            </a:r>
          </a:p>
          <a:p>
            <a:pPr marL="457200" indent="-457200">
              <a:buNone/>
            </a:pPr>
            <a:r>
              <a:rPr lang="en-US" dirty="0"/>
              <a:t>2.   </a:t>
            </a:r>
            <a:r>
              <a:rPr lang="en-US" dirty="0" err="1"/>
              <a:t>Cari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pengelompokan</a:t>
            </a:r>
            <a:r>
              <a:rPr lang="en-US" dirty="0"/>
              <a:t>  </a:t>
            </a:r>
            <a:r>
              <a:rPr lang="en-US" i="1" dirty="0"/>
              <a:t>pixel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memindai</a:t>
            </a:r>
            <a:r>
              <a:rPr lang="en-US" dirty="0"/>
              <a:t>  histogram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terendah</a:t>
            </a:r>
            <a:r>
              <a:rPr lang="en-US" dirty="0"/>
              <a:t> (255 </a:t>
            </a:r>
            <a:r>
              <a:rPr lang="en-US" dirty="0" err="1"/>
              <a:t>sampai</a:t>
            </a:r>
            <a:r>
              <a:rPr lang="en-US" dirty="0"/>
              <a:t> 0)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 </a:t>
            </a:r>
            <a:r>
              <a:rPr lang="en-US" i="1" dirty="0"/>
              <a:t>pixel </a:t>
            </a:r>
            <a:r>
              <a:rPr lang="en-US" dirty="0" err="1"/>
              <a:t>pertama</a:t>
            </a:r>
            <a:r>
              <a:rPr lang="en-US" dirty="0"/>
              <a:t> 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  </a:t>
            </a:r>
            <a:r>
              <a:rPr lang="en-US" dirty="0" err="1"/>
              <a:t>ambang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yang </a:t>
            </a:r>
            <a:r>
              <a:rPr lang="en-US" dirty="0" err="1"/>
              <a:t>dispesifikasikan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3.   </a:t>
            </a:r>
            <a:r>
              <a:rPr lang="en-US" i="1" dirty="0"/>
              <a:t>Pixel</a:t>
            </a:r>
            <a:r>
              <a:rPr lang="en-US" dirty="0"/>
              <a:t>-</a:t>
            </a:r>
            <a:r>
              <a:rPr lang="en-US" i="1" dirty="0"/>
              <a:t>pixel </a:t>
            </a:r>
            <a:r>
              <a:rPr lang="en-US" dirty="0"/>
              <a:t>yang 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ambang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di-</a:t>
            </a:r>
            <a:r>
              <a:rPr lang="en-US" i="1" dirty="0"/>
              <a:t>set </a:t>
            </a:r>
            <a:r>
              <a:rPr lang="en-US" i="1" dirty="0" smtClean="0"/>
              <a:t>	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endParaRPr lang="en-US" dirty="0"/>
          </a:p>
          <a:p>
            <a:pPr marL="685800" indent="-685800"/>
            <a:r>
              <a:rPr lang="en-US" dirty="0"/>
              <a:t>0,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i="1" dirty="0"/>
              <a:t>pixel</a:t>
            </a:r>
            <a:r>
              <a:rPr lang="en-US" dirty="0"/>
              <a:t>-</a:t>
            </a:r>
            <a:r>
              <a:rPr lang="en-US" i="1" dirty="0"/>
              <a:t>pixel </a:t>
            </a:r>
            <a:r>
              <a:rPr lang="en-US" dirty="0"/>
              <a:t>yang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ambang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di-</a:t>
            </a:r>
            <a:r>
              <a:rPr lang="en-US" i="1" dirty="0"/>
              <a:t>set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255.</a:t>
            </a:r>
          </a:p>
          <a:p>
            <a:pPr marL="403225" indent="-403225">
              <a:buNone/>
            </a:pPr>
            <a:r>
              <a:rPr lang="en-US" dirty="0"/>
              <a:t>4.   </a:t>
            </a:r>
            <a:r>
              <a:rPr lang="en-US" i="1" dirty="0"/>
              <a:t>Pixel</a:t>
            </a:r>
            <a:r>
              <a:rPr lang="en-US" dirty="0"/>
              <a:t>-</a:t>
            </a:r>
            <a:r>
              <a:rPr lang="en-US" i="1" dirty="0"/>
              <a:t>pixel  </a:t>
            </a:r>
            <a:r>
              <a:rPr lang="en-US" dirty="0"/>
              <a:t>yang  </a:t>
            </a:r>
            <a:r>
              <a:rPr lang="en-US" dirty="0" err="1"/>
              <a:t>berada</a:t>
            </a:r>
            <a:r>
              <a:rPr lang="en-US" dirty="0"/>
              <a:t>  di </a:t>
            </a:r>
            <a:r>
              <a:rPr lang="en-US" dirty="0" err="1"/>
              <a:t>antara</a:t>
            </a:r>
            <a:r>
              <a:rPr lang="en-US" dirty="0"/>
              <a:t>  </a:t>
            </a:r>
            <a:r>
              <a:rPr lang="en-US" dirty="0" err="1"/>
              <a:t>nilai</a:t>
            </a:r>
            <a:r>
              <a:rPr lang="en-US" dirty="0"/>
              <a:t>  </a:t>
            </a:r>
            <a:r>
              <a:rPr lang="en-US" dirty="0" err="1"/>
              <a:t>ambang</a:t>
            </a:r>
            <a:r>
              <a:rPr lang="en-US" dirty="0"/>
              <a:t>  </a:t>
            </a:r>
            <a:r>
              <a:rPr lang="en-US" dirty="0" err="1"/>
              <a:t>pertama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 </a:t>
            </a:r>
            <a:r>
              <a:rPr lang="en-US" dirty="0" err="1"/>
              <a:t>ambang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 </a:t>
            </a:r>
            <a:r>
              <a:rPr lang="en-US" dirty="0" err="1"/>
              <a:t>dipetakan</a:t>
            </a:r>
            <a:r>
              <a:rPr lang="en-US" dirty="0"/>
              <a:t>  (</a:t>
            </a:r>
            <a:r>
              <a:rPr lang="en-US" dirty="0" err="1"/>
              <a:t>diskalakan</a:t>
            </a:r>
            <a:r>
              <a:rPr lang="en-US" dirty="0"/>
              <a:t>)  </a:t>
            </a:r>
            <a:r>
              <a:rPr lang="en-US" dirty="0" err="1"/>
              <a:t>untuk</a:t>
            </a:r>
            <a:r>
              <a:rPr lang="en-US" dirty="0"/>
              <a:t>  </a:t>
            </a:r>
            <a:r>
              <a:rPr lang="en-US" dirty="0" err="1"/>
              <a:t>memenuhi</a:t>
            </a:r>
            <a:r>
              <a:rPr lang="en-US" dirty="0"/>
              <a:t>  </a:t>
            </a:r>
            <a:r>
              <a:rPr lang="en-US" dirty="0" err="1"/>
              <a:t>rentang</a:t>
            </a:r>
            <a:r>
              <a:rPr lang="en-US" dirty="0"/>
              <a:t>  </a:t>
            </a:r>
            <a:r>
              <a:rPr lang="en-US" dirty="0" err="1"/>
              <a:t>nilai-nilai</a:t>
            </a:r>
            <a:r>
              <a:rPr lang="en-US" dirty="0"/>
              <a:t>  </a:t>
            </a:r>
            <a:r>
              <a:rPr lang="en-US" dirty="0" err="1"/>
              <a:t>keabuan</a:t>
            </a:r>
            <a:r>
              <a:rPr lang="en-US" dirty="0"/>
              <a:t> yang </a:t>
            </a:r>
            <a:r>
              <a:rPr lang="en-US" dirty="0" err="1"/>
              <a:t>lengkap</a:t>
            </a:r>
            <a:r>
              <a:rPr lang="en-US" dirty="0"/>
              <a:t> (0 </a:t>
            </a:r>
            <a:r>
              <a:rPr lang="en-US" dirty="0" err="1"/>
              <a:t>sampai</a:t>
            </a:r>
            <a:r>
              <a:rPr lang="en-US" dirty="0"/>
              <a:t> 255)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:</a:t>
            </a:r>
          </a:p>
          <a:p>
            <a:pPr marL="685800" indent="-6858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116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Pengubahan</a:t>
            </a:r>
            <a:r>
              <a:rPr lang="en-US" dirty="0"/>
              <a:t> Histogram Citra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Perataan</a:t>
            </a:r>
            <a:r>
              <a:rPr lang="en-US" dirty="0"/>
              <a:t> </a:t>
            </a:r>
            <a:r>
              <a:rPr lang="en-US" dirty="0" err="1"/>
              <a:t>historam</a:t>
            </a:r>
            <a:r>
              <a:rPr lang="en-US" dirty="0"/>
              <a:t> (</a:t>
            </a:r>
            <a:r>
              <a:rPr lang="en-US" i="1" dirty="0"/>
              <a:t>histogram equalization</a:t>
            </a:r>
            <a:r>
              <a:rPr lang="en-US" dirty="0"/>
              <a:t>)</a:t>
            </a:r>
          </a:p>
          <a:p>
            <a:pPr marL="349250" indent="0" algn="just">
              <a:buNone/>
            </a:pP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penyebarannya</a:t>
            </a:r>
            <a:r>
              <a:rPr lang="en-US" dirty="0"/>
              <a:t> </a:t>
            </a:r>
            <a:r>
              <a:rPr lang="en-US" dirty="0" err="1"/>
              <a:t>seragam</a:t>
            </a:r>
            <a:endParaRPr lang="en-US" dirty="0"/>
          </a:p>
          <a:p>
            <a:pPr marL="349250" indent="0" algn="just">
              <a:buNone/>
            </a:pPr>
            <a:r>
              <a:rPr lang="en-US" dirty="0"/>
              <a:t>(</a:t>
            </a:r>
            <a:r>
              <a:rPr lang="en-US" i="1" dirty="0"/>
              <a:t>uniform</a:t>
            </a:r>
            <a:r>
              <a:rPr lang="en-US" dirty="0"/>
              <a:t>).</a:t>
            </a:r>
          </a:p>
          <a:p>
            <a:pPr marL="349250" indent="0" algn="just">
              <a:buNone/>
            </a:pPr>
            <a:r>
              <a:rPr lang="en-US" dirty="0"/>
              <a:t> </a:t>
            </a:r>
          </a:p>
          <a:p>
            <a:r>
              <a:rPr lang="en-US" dirty="0"/>
              <a:t>2.   </a:t>
            </a:r>
            <a:r>
              <a:rPr lang="en-US" dirty="0" err="1"/>
              <a:t>Spesifikasi</a:t>
            </a:r>
            <a:r>
              <a:rPr lang="en-US" dirty="0"/>
              <a:t> histogram (</a:t>
            </a:r>
            <a:r>
              <a:rPr lang="en-US" i="1" dirty="0"/>
              <a:t>histogram </a:t>
            </a:r>
            <a:r>
              <a:rPr lang="en-US" i="1" dirty="0" err="1"/>
              <a:t>spesification</a:t>
            </a:r>
            <a:r>
              <a:rPr lang="en-US" dirty="0"/>
              <a:t>)</a:t>
            </a:r>
          </a:p>
          <a:p>
            <a:pPr marL="282575" indent="0">
              <a:buNone/>
            </a:pP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 </a:t>
            </a:r>
            <a:r>
              <a:rPr lang="en-US" dirty="0" err="1"/>
              <a:t>diubah</a:t>
            </a:r>
            <a:r>
              <a:rPr lang="en-US" dirty="0"/>
              <a:t> agar </a:t>
            </a:r>
            <a:r>
              <a:rPr lang="en-US" dirty="0" err="1"/>
              <a:t>diperoleh</a:t>
            </a:r>
            <a:r>
              <a:rPr lang="en-US" dirty="0"/>
              <a:t> histogram den </a:t>
            </a:r>
            <a:r>
              <a:rPr lang="en-US" dirty="0" err="1"/>
              <a:t>gan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yang </a:t>
            </a:r>
            <a:r>
              <a:rPr lang="en-US" dirty="0" err="1"/>
              <a:t>dispesifikasikan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.</a:t>
            </a:r>
          </a:p>
          <a:p>
            <a:pPr marL="282575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41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Perataan</a:t>
            </a:r>
            <a:r>
              <a:rPr lang="en-US" dirty="0"/>
              <a:t> Histogram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histogram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penyebaran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 </a:t>
            </a:r>
            <a:r>
              <a:rPr lang="en-US" i="1" dirty="0"/>
              <a:t>pixel</a:t>
            </a:r>
            <a:r>
              <a:rPr lang="en-US" dirty="0"/>
              <a:t>-</a:t>
            </a:r>
            <a:r>
              <a:rPr lang="en-US" i="1" dirty="0"/>
              <a:t>pixel  </a:t>
            </a:r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citra</a:t>
            </a:r>
            <a:endParaRPr lang="en-US" dirty="0" smtClean="0"/>
          </a:p>
          <a:p>
            <a:r>
              <a:rPr lang="en-US" dirty="0" err="1"/>
              <a:t>untuk</a:t>
            </a:r>
            <a:r>
              <a:rPr lang="en-US" dirty="0"/>
              <a:t>  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penyebaran</a:t>
            </a:r>
            <a:r>
              <a:rPr lang="en-US" dirty="0"/>
              <a:t> histogram yang </a:t>
            </a:r>
            <a:r>
              <a:rPr lang="en-US" dirty="0" err="1"/>
              <a:t>merata</a:t>
            </a:r>
            <a:r>
              <a:rPr lang="en-US" dirty="0"/>
              <a:t>,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i="1" dirty="0"/>
              <a:t>pixel </a:t>
            </a:r>
            <a:r>
              <a:rPr lang="en-US" dirty="0"/>
              <a:t>yang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814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Image Restoration and Reconstruction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Pelembutan</a:t>
            </a:r>
            <a:r>
              <a:rPr lang="en-US" dirty="0" smtClean="0"/>
              <a:t> Citra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457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ditangkap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, </a:t>
            </a:r>
            <a:r>
              <a:rPr lang="en-US" dirty="0" err="1"/>
              <a:t>seringkali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kamera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focus , </a:t>
            </a:r>
          </a:p>
          <a:p>
            <a:pPr lvl="1"/>
            <a:r>
              <a:rPr lang="en-US" dirty="0" err="1"/>
              <a:t>munculnya</a:t>
            </a:r>
            <a:r>
              <a:rPr lang="en-US" dirty="0"/>
              <a:t> </a:t>
            </a:r>
            <a:r>
              <a:rPr lang="en-US" dirty="0" err="1"/>
              <a:t>bintik-bintik</a:t>
            </a:r>
            <a:r>
              <a:rPr lang="en-US" dirty="0"/>
              <a:t> yang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proses cap­ture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 , </a:t>
            </a:r>
          </a:p>
          <a:p>
            <a:pPr lvl="1"/>
            <a:r>
              <a:rPr lang="en-US" dirty="0" err="1"/>
              <a:t>pencahayaan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merata</a:t>
            </a:r>
            <a:r>
              <a:rPr lang="en-US" dirty="0"/>
              <a:t> </a:t>
            </a:r>
            <a:r>
              <a:rPr lang="en-US" dirty="0" err="1"/>
              <a:t>mengakibatkan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seragam</a:t>
            </a:r>
            <a:r>
              <a:rPr lang="en-US" dirty="0"/>
              <a:t>, </a:t>
            </a:r>
          </a:p>
          <a:p>
            <a:pPr lvl="1"/>
            <a:r>
              <a:rPr lang="en-US" dirty="0" err="1"/>
              <a:t>kontras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obyek</a:t>
            </a:r>
            <a:r>
              <a:rPr lang="en-US" dirty="0"/>
              <a:t>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dipisahkan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belakangnya</a:t>
            </a:r>
            <a:r>
              <a:rPr lang="en-US" dirty="0"/>
              <a:t>, </a:t>
            </a:r>
          </a:p>
          <a:p>
            <a:pPr lvl="1"/>
            <a:r>
              <a:rPr lang="en-US" dirty="0" err="1"/>
              <a:t>gangguan</a:t>
            </a:r>
            <a:r>
              <a:rPr lang="en-US" dirty="0"/>
              <a:t> yang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kotoran-kotoran</a:t>
            </a:r>
            <a:r>
              <a:rPr lang="en-US" dirty="0"/>
              <a:t> yang </a:t>
            </a:r>
            <a:r>
              <a:rPr lang="en-US" dirty="0" err="1"/>
              <a:t>menempel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lain </a:t>
            </a:r>
            <a:r>
              <a:rPr lang="en-US" dirty="0" err="1"/>
              <a:t>sebagainya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27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Restorasi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Restorasi</a:t>
            </a:r>
            <a:r>
              <a:rPr lang="en-US" sz="2800" dirty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/>
              <a:t>Citra </a:t>
            </a:r>
            <a:r>
              <a:rPr lang="en-US" sz="2800" dirty="0" err="1"/>
              <a:t>Degradasi</a:t>
            </a:r>
            <a:r>
              <a:rPr lang="en-US" sz="2800" dirty="0"/>
              <a:t> </a:t>
            </a:r>
            <a:r>
              <a:rPr lang="en-US" sz="2800" dirty="0" smtClean="0"/>
              <a:t>yang </a:t>
            </a:r>
            <a:r>
              <a:rPr lang="en-US" sz="2800" dirty="0" smtClean="0">
                <a:solidFill>
                  <a:srgbClr val="FFFF00"/>
                </a:solidFill>
              </a:rPr>
              <a:t>HANYA</a:t>
            </a:r>
            <a:r>
              <a:rPr lang="en-US" sz="2800" dirty="0" smtClean="0"/>
              <a:t> </a:t>
            </a:r>
            <a:r>
              <a:rPr lang="en-US" sz="2800" dirty="0" err="1" smtClean="0"/>
              <a:t>terkena</a:t>
            </a:r>
            <a:r>
              <a:rPr lang="en-US" sz="2800" dirty="0" smtClean="0"/>
              <a:t> Noise.</a:t>
            </a:r>
          </a:p>
          <a:p>
            <a:r>
              <a:rPr lang="en-US" sz="2800" dirty="0" smtClean="0"/>
              <a:t>Citra </a:t>
            </a:r>
            <a:r>
              <a:rPr lang="en-US" sz="2800" dirty="0" err="1" smtClean="0"/>
              <a:t>Degradrasi</a:t>
            </a:r>
            <a:r>
              <a:rPr lang="en-US" sz="2800" dirty="0" smtClean="0"/>
              <a:t> = Citra </a:t>
            </a:r>
            <a:r>
              <a:rPr lang="en-US" sz="2800" dirty="0" err="1" smtClean="0"/>
              <a:t>Asli</a:t>
            </a:r>
            <a:r>
              <a:rPr lang="en-US" sz="2800" dirty="0" smtClean="0"/>
              <a:t> + Noise</a:t>
            </a:r>
            <a:endParaRPr lang="en-US" sz="2800" dirty="0"/>
          </a:p>
          <a:p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38200" y="3429000"/>
                <a:ext cx="611231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4000" b="0" i="1" smtClean="0">
                              <a:latin typeface="Cambria Math"/>
                            </a:rPr>
                            <m:t>, </m:t>
                          </m:r>
                          <m:r>
                            <a:rPr lang="en-US" sz="4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4000" b="0" i="1" smtClean="0">
                          <a:latin typeface="Cambria Math"/>
                        </a:rPr>
                        <m:t>=</m:t>
                      </m:r>
                      <m:r>
                        <a:rPr lang="en-US" sz="4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4000" b="0" i="1" smtClean="0">
                              <a:latin typeface="Cambria Math"/>
                            </a:rPr>
                            <m:t>, </m:t>
                          </m:r>
                          <m:r>
                            <a:rPr lang="en-US" sz="4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4000" b="0" i="1" smtClean="0">
                          <a:latin typeface="Cambria Math"/>
                        </a:rPr>
                        <m:t>+</m:t>
                      </m:r>
                      <m:r>
                        <a:rPr lang="en-US" sz="4000" b="0" i="1" smtClean="0">
                          <a:latin typeface="Cambria Math"/>
                          <a:ea typeface="Cambria Math"/>
                        </a:rPr>
                        <m:t>𝜂</m:t>
                      </m:r>
                      <m:r>
                        <a:rPr lang="en-US" sz="40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sz="4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4000" b="0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4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40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429000"/>
                <a:ext cx="6112314" cy="70788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147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Restorasi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Restorasi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digital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yang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yang </a:t>
            </a:r>
            <a:r>
              <a:rPr lang="en-US" dirty="0" err="1"/>
              <a:t>diawali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(Pitas,1993). </a:t>
            </a:r>
          </a:p>
          <a:p>
            <a:r>
              <a:rPr lang="en-US" dirty="0" err="1" smtClean="0"/>
              <a:t>Restorasi</a:t>
            </a:r>
            <a:r>
              <a:rPr lang="en-US" dirty="0" smtClean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>
                <a:solidFill>
                  <a:srgbClr val="FFFF00"/>
                </a:solidFill>
              </a:rPr>
              <a:t>proses</a:t>
            </a:r>
            <a:r>
              <a:rPr lang="en-US" dirty="0"/>
              <a:t> yang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>
                <a:solidFill>
                  <a:srgbClr val="FFFF00"/>
                </a:solidFill>
              </a:rPr>
              <a:t>merekonstruksi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>
                <a:solidFill>
                  <a:srgbClr val="FFFF00"/>
                </a:solidFill>
              </a:rPr>
              <a:t>citra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yang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>
                <a:solidFill>
                  <a:srgbClr val="FFFF00"/>
                </a:solidFill>
              </a:rPr>
              <a:t>degradasi</a:t>
            </a:r>
            <a:r>
              <a:rPr lang="en-US" dirty="0"/>
              <a:t>,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restorasi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yang </a:t>
            </a:r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pemodelan</a:t>
            </a:r>
            <a:r>
              <a:rPr lang="en-US" dirty="0"/>
              <a:t> </a:t>
            </a:r>
            <a:r>
              <a:rPr lang="en-US" dirty="0" err="1"/>
              <a:t>degradasi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proses invers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merekontruksikan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yang original (Gonzales </a:t>
            </a:r>
            <a:r>
              <a:rPr lang="en-US" dirty="0" err="1"/>
              <a:t>dan</a:t>
            </a:r>
            <a:r>
              <a:rPr lang="en-US" dirty="0"/>
              <a:t> Wood, 1993).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0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Restorasi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3200" dirty="0" smtClean="0">
                  <a:ea typeface="Cambria Math"/>
                </a:endParaRPr>
              </a:p>
              <a:p>
                <a:r>
                  <a:rPr lang="en-US" sz="3200" dirty="0" err="1" smtClean="0">
                    <a:ea typeface="Cambria Math"/>
                  </a:rPr>
                  <a:t>Fungsi</a:t>
                </a:r>
                <a:r>
                  <a:rPr lang="en-US" sz="3200" dirty="0" smtClean="0">
                    <a:ea typeface="Cambria Math"/>
                  </a:rPr>
                  <a:t> noise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ea typeface="Cambria Math"/>
                      </a:rPr>
                      <m:t>𝜂</m:t>
                    </m:r>
                    <m:r>
                      <a:rPr lang="en-US" sz="32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32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3200" i="1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32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3200" dirty="0" smtClean="0"/>
                  <a:t> </a:t>
                </a:r>
                <a:r>
                  <a:rPr lang="en-US" sz="3200" dirty="0" err="1" smtClean="0"/>
                  <a:t>tidak</a:t>
                </a:r>
                <a:r>
                  <a:rPr lang="en-US" sz="3200" dirty="0" smtClean="0"/>
                  <a:t> </a:t>
                </a:r>
                <a:r>
                  <a:rPr lang="en-US" sz="3200" dirty="0" err="1" smtClean="0"/>
                  <a:t>diketahui</a:t>
                </a:r>
                <a:r>
                  <a:rPr lang="en-US" sz="3200" dirty="0" smtClean="0"/>
                  <a:t> </a:t>
                </a:r>
              </a:p>
              <a:p>
                <a:pPr lvl="1"/>
                <a:r>
                  <a:rPr lang="en-US" sz="2800" dirty="0" err="1" smtClean="0"/>
                  <a:t>Sehingga</a:t>
                </a:r>
                <a:r>
                  <a:rPr lang="en-US" sz="2800" dirty="0" smtClean="0"/>
                  <a:t> </a:t>
                </a:r>
                <a:r>
                  <a:rPr lang="en-US" sz="2800" dirty="0" err="1"/>
                  <a:t>diperlukan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teknik-teknik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tertentu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untuk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mendapatkan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citra</a:t>
                </a:r>
                <a:r>
                  <a:rPr lang="en-US" sz="2800" dirty="0"/>
                  <a:t> yang </a:t>
                </a:r>
                <a:r>
                  <a:rPr lang="en-US" sz="2800" dirty="0" err="1"/>
                  <a:t>hampir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sama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dengan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citra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aslinya</a:t>
                </a:r>
                <a:r>
                  <a:rPr lang="en-US" sz="2800" dirty="0"/>
                  <a:t>.</a:t>
                </a:r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647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Pengurangan</a:t>
            </a:r>
            <a:r>
              <a:rPr lang="en-US" dirty="0" smtClean="0"/>
              <a:t> Noise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19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FILTER RATA-RATA </a:t>
            </a:r>
            <a:r>
              <a:rPr lang="en-US" dirty="0" smtClean="0"/>
              <a:t>ARITMATIK</a:t>
            </a:r>
            <a:endParaRPr lang="en-US" dirty="0"/>
          </a:p>
        </p:txBody>
      </p:sp>
      <p:graphicFrame>
        <p:nvGraphicFramePr>
          <p:cNvPr id="25" name="Content Placeholder 2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460908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579458"/>
              </p:ext>
            </p:extLst>
          </p:nvPr>
        </p:nvGraphicFramePr>
        <p:xfrm>
          <a:off x="762000" y="1676400"/>
          <a:ext cx="3962400" cy="918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3" imgW="1511280" imgH="457200" progId="Equation.3">
                  <p:embed/>
                </p:oleObj>
              </mc:Choice>
              <mc:Fallback>
                <p:oleObj name="Equation" r:id="rId3" imgW="15112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3962400" cy="918101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852706"/>
              </p:ext>
            </p:extLst>
          </p:nvPr>
        </p:nvGraphicFramePr>
        <p:xfrm>
          <a:off x="1388903" y="5257800"/>
          <a:ext cx="60436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5" imgW="2933640" imgH="393480" progId="Equation.3">
                  <p:embed/>
                </p:oleObj>
              </mc:Choice>
              <mc:Fallback>
                <p:oleObj name="Equation" r:id="rId5" imgW="2933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8903" y="5257800"/>
                        <a:ext cx="6043613" cy="838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1581307" y="4626009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283483" y="4665950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26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5626548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19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FILTER RATA-RATA </a:t>
            </a:r>
            <a:r>
              <a:rPr lang="en-US" dirty="0" smtClean="0"/>
              <a:t>GEOMETRI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81307" y="4648200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83483" y="4688141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5825810"/>
              </p:ext>
            </p:extLst>
          </p:nvPr>
        </p:nvGraphicFramePr>
        <p:xfrm>
          <a:off x="855663" y="1676400"/>
          <a:ext cx="3792537" cy="1140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3" imgW="1562040" imgH="622080" progId="Equation.3">
                  <p:embed/>
                </p:oleObj>
              </mc:Choice>
              <mc:Fallback>
                <p:oleObj name="Equation" r:id="rId3" imgW="1562040" imgH="6220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1676400"/>
                        <a:ext cx="3792537" cy="1140276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2804253"/>
              </p:ext>
            </p:extLst>
          </p:nvPr>
        </p:nvGraphicFramePr>
        <p:xfrm>
          <a:off x="1450975" y="5421313"/>
          <a:ext cx="63182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5" imgW="2527200" imgH="330120" progId="Equation.3">
                  <p:embed/>
                </p:oleObj>
              </mc:Choice>
              <mc:Fallback>
                <p:oleObj name="Equation" r:id="rId5" imgW="2527200" imgH="33012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975" y="5421313"/>
                        <a:ext cx="6318250" cy="6286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416481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4513817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33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FILTER RATA-RATA </a:t>
            </a:r>
            <a:r>
              <a:rPr lang="en-US" dirty="0" smtClean="0"/>
              <a:t>HARMONIK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94947"/>
              </p:ext>
            </p:extLst>
          </p:nvPr>
        </p:nvGraphicFramePr>
        <p:xfrm>
          <a:off x="596900" y="1676400"/>
          <a:ext cx="28448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3" imgW="1422360" imgH="647640" progId="Equation.3">
                  <p:embed/>
                </p:oleObj>
              </mc:Choice>
              <mc:Fallback>
                <p:oleObj name="Equation" r:id="rId3" imgW="1422360" imgH="6476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676400"/>
                        <a:ext cx="2844800" cy="11842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581307" y="4648200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283483" y="4688141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7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272427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099236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998335"/>
              </p:ext>
            </p:extLst>
          </p:nvPr>
        </p:nvGraphicFramePr>
        <p:xfrm>
          <a:off x="2284413" y="5334000"/>
          <a:ext cx="464661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5" imgW="3238200" imgH="583920" progId="Equation.3">
                  <p:embed/>
                </p:oleObj>
              </mc:Choice>
              <mc:Fallback>
                <p:oleObj name="Equation" r:id="rId5" imgW="3238200" imgH="58392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4413" y="5334000"/>
                        <a:ext cx="4646612" cy="838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52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FILTER RATA-RATA </a:t>
            </a:r>
            <a:r>
              <a:rPr lang="en-US" dirty="0" smtClean="0"/>
              <a:t>KONTRA HARMONIK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144224"/>
              </p:ext>
            </p:extLst>
          </p:nvPr>
        </p:nvGraphicFramePr>
        <p:xfrm>
          <a:off x="609600" y="1666733"/>
          <a:ext cx="2743200" cy="131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3" imgW="1498600" imgH="736600" progId="Equation.3">
                  <p:embed/>
                </p:oleObj>
              </mc:Choice>
              <mc:Fallback>
                <p:oleObj name="Equation" r:id="rId3" imgW="1498600" imgH="73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66733"/>
                        <a:ext cx="2743200" cy="131064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005477"/>
              </p:ext>
            </p:extLst>
          </p:nvPr>
        </p:nvGraphicFramePr>
        <p:xfrm>
          <a:off x="814388" y="5334000"/>
          <a:ext cx="7516812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5" imgW="3657600" imgH="444240" progId="Equation.3">
                  <p:embed/>
                </p:oleObj>
              </mc:Choice>
              <mc:Fallback>
                <p:oleObj name="Equation" r:id="rId5" imgW="36576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5334000"/>
                        <a:ext cx="7516812" cy="7048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581307" y="4648200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83483" y="4688141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9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7245169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576667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3914608" y="2057400"/>
            <a:ext cx="1314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latin typeface="Bookman Old Style" pitchFamily="18" charset="0"/>
              </a:rPr>
              <a:t>Bila</a:t>
            </a:r>
            <a:r>
              <a:rPr lang="en-US" dirty="0">
                <a:latin typeface="Bookman Old Style" pitchFamily="18" charset="0"/>
              </a:rPr>
              <a:t> Q = 1</a:t>
            </a:r>
          </a:p>
        </p:txBody>
      </p:sp>
    </p:spTree>
    <p:extLst>
      <p:ext uri="{BB962C8B-B14F-4D97-AF65-F5344CB8AC3E}">
        <p14:creationId xmlns:p14="http://schemas.microsoft.com/office/powerpoint/2010/main" val="159616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FILTER MEDIAN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81307" y="4648200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83483" y="4688141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6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786652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458194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877213"/>
              </p:ext>
            </p:extLst>
          </p:nvPr>
        </p:nvGraphicFramePr>
        <p:xfrm>
          <a:off x="685800" y="1752600"/>
          <a:ext cx="48768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3" imgW="1574800" imgH="342900" progId="Equation.3">
                  <p:embed/>
                </p:oleObj>
              </mc:Choice>
              <mc:Fallback>
                <p:oleObj name="Equation" r:id="rId3" imgW="15748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752600"/>
                        <a:ext cx="4876800" cy="9588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85800" y="5080337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 err="1"/>
              <a:t>Pengurutan</a:t>
            </a:r>
            <a:r>
              <a:rPr lang="es-ES" sz="2400" dirty="0"/>
              <a:t> : 	</a:t>
            </a:r>
          </a:p>
          <a:p>
            <a:pPr>
              <a:spcBef>
                <a:spcPct val="50000"/>
              </a:spcBef>
            </a:pPr>
            <a:r>
              <a:rPr lang="es-ES" sz="2400" dirty="0" smtClean="0"/>
              <a:t>0 </a:t>
            </a:r>
            <a:r>
              <a:rPr lang="es-ES" sz="2400" dirty="0"/>
              <a:t>	1 	</a:t>
            </a:r>
            <a:r>
              <a:rPr lang="es-ES" sz="2400" dirty="0" smtClean="0"/>
              <a:t>1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6 	7 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4114800" y="5638800"/>
            <a:ext cx="838200" cy="4572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2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FILTER MAKSIMUM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81307" y="4648200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83483" y="4688141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6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879372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922164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395475"/>
              </p:ext>
            </p:extLst>
          </p:nvPr>
        </p:nvGraphicFramePr>
        <p:xfrm>
          <a:off x="842963" y="1752600"/>
          <a:ext cx="45624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3" imgW="1473120" imgH="342720" progId="Equation.3">
                  <p:embed/>
                </p:oleObj>
              </mc:Choice>
              <mc:Fallback>
                <p:oleObj name="Equation" r:id="rId3" imgW="14731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963" y="1752600"/>
                        <a:ext cx="4562475" cy="9588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85800" y="5080337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 err="1"/>
              <a:t>Pengurutan</a:t>
            </a:r>
            <a:r>
              <a:rPr lang="es-ES" sz="2400" dirty="0"/>
              <a:t> : 	</a:t>
            </a:r>
          </a:p>
          <a:p>
            <a:pPr>
              <a:spcBef>
                <a:spcPct val="50000"/>
              </a:spcBef>
            </a:pPr>
            <a:r>
              <a:rPr lang="es-ES" sz="2400" dirty="0" smtClean="0"/>
              <a:t>0 </a:t>
            </a:r>
            <a:r>
              <a:rPr lang="es-ES" sz="2400" dirty="0"/>
              <a:t>	1 	</a:t>
            </a:r>
            <a:r>
              <a:rPr lang="es-ES" sz="2400" dirty="0" smtClean="0"/>
              <a:t>1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6 	7 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7620000" y="5638800"/>
            <a:ext cx="838200" cy="4572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FILTER MINIMUM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81307" y="4648200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83483" y="4688141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6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030626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255172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206673"/>
              </p:ext>
            </p:extLst>
          </p:nvPr>
        </p:nvGraphicFramePr>
        <p:xfrm>
          <a:off x="842963" y="1770063"/>
          <a:ext cx="45624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3" imgW="1473120" imgH="330120" progId="Equation.3">
                  <p:embed/>
                </p:oleObj>
              </mc:Choice>
              <mc:Fallback>
                <p:oleObj name="Equation" r:id="rId3" imgW="147312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963" y="1770063"/>
                        <a:ext cx="4562475" cy="9239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85800" y="5080337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 err="1"/>
              <a:t>Pengurutan</a:t>
            </a:r>
            <a:r>
              <a:rPr lang="es-ES" sz="2400" dirty="0"/>
              <a:t> : 	</a:t>
            </a:r>
          </a:p>
          <a:p>
            <a:pPr>
              <a:spcBef>
                <a:spcPct val="50000"/>
              </a:spcBef>
            </a:pPr>
            <a:r>
              <a:rPr lang="es-ES" sz="2400" dirty="0" smtClean="0"/>
              <a:t>0 </a:t>
            </a:r>
            <a:r>
              <a:rPr lang="es-ES" sz="2400" dirty="0"/>
              <a:t>	1 	</a:t>
            </a:r>
            <a:r>
              <a:rPr lang="es-ES" sz="2400" dirty="0" smtClean="0"/>
              <a:t>1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6 	7 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457200" y="5641075"/>
            <a:ext cx="838200" cy="4572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4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FILTER TITIK TENGAH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81307" y="4648200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83483" y="4688141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6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836973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30135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4639231"/>
              </p:ext>
            </p:extLst>
          </p:nvPr>
        </p:nvGraphicFramePr>
        <p:xfrm>
          <a:off x="821646" y="1828800"/>
          <a:ext cx="7347108" cy="1059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3" imgW="2705040" imgH="431640" progId="Equation.3">
                  <p:embed/>
                </p:oleObj>
              </mc:Choice>
              <mc:Fallback>
                <p:oleObj name="Equation" r:id="rId3" imgW="27050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646" y="1828800"/>
                        <a:ext cx="7347108" cy="105953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85800" y="5080337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 err="1"/>
              <a:t>Pengurutan</a:t>
            </a:r>
            <a:r>
              <a:rPr lang="es-ES" sz="2400" dirty="0"/>
              <a:t> : 	</a:t>
            </a:r>
          </a:p>
          <a:p>
            <a:pPr>
              <a:spcBef>
                <a:spcPct val="50000"/>
              </a:spcBef>
            </a:pPr>
            <a:r>
              <a:rPr lang="es-ES" sz="2400" dirty="0" smtClean="0"/>
              <a:t>0 </a:t>
            </a:r>
            <a:r>
              <a:rPr lang="es-ES" sz="2400" dirty="0"/>
              <a:t>	1 	</a:t>
            </a:r>
            <a:r>
              <a:rPr lang="es-ES" sz="2400" dirty="0" smtClean="0"/>
              <a:t>1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6 	7 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457200" y="5641075"/>
            <a:ext cx="838200" cy="4572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772400" y="5608640"/>
            <a:ext cx="838200" cy="4572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1981200" y="6252949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 dirty="0"/>
              <a:t>f</a:t>
            </a:r>
            <a:r>
              <a:rPr lang="es-ES" sz="2400" dirty="0"/>
              <a:t>(</a:t>
            </a:r>
            <a:r>
              <a:rPr lang="es-ES" sz="2400" i="1" dirty="0" err="1"/>
              <a:t>x,y</a:t>
            </a:r>
            <a:r>
              <a:rPr lang="es-ES" sz="2400" dirty="0"/>
              <a:t>) = ½ </a:t>
            </a:r>
            <a:r>
              <a:rPr lang="es-ES" sz="2400" dirty="0" smtClean="0"/>
              <a:t>.(0+7</a:t>
            </a:r>
            <a:r>
              <a:rPr lang="es-ES" sz="2400" dirty="0"/>
              <a:t>) = </a:t>
            </a:r>
            <a:r>
              <a:rPr lang="es-ES" sz="2400" dirty="0" smtClean="0"/>
              <a:t>3.5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057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FILTER </a:t>
            </a:r>
            <a:r>
              <a:rPr lang="en-US" cap="all" dirty="0"/>
              <a:t>Alpha-Trimmed Mean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81307" y="4648200"/>
            <a:ext cx="1156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 smtClean="0"/>
              <a:t>Awal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83483" y="4688141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Citra </a:t>
            </a:r>
            <a:r>
              <a:rPr lang="en-US" dirty="0" err="1"/>
              <a:t>Hasil</a:t>
            </a:r>
            <a:endParaRPr lang="en-US" dirty="0"/>
          </a:p>
        </p:txBody>
      </p:sp>
      <p:graphicFrame>
        <p:nvGraphicFramePr>
          <p:cNvPr id="6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0838082"/>
              </p:ext>
            </p:extLst>
          </p:nvPr>
        </p:nvGraphicFramePr>
        <p:xfrm>
          <a:off x="1245014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454349"/>
              </p:ext>
            </p:extLst>
          </p:nvPr>
        </p:nvGraphicFramePr>
        <p:xfrm>
          <a:off x="5943599" y="3177681"/>
          <a:ext cx="1828800" cy="126179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"/>
                <a:gridCol w="609600"/>
                <a:gridCol w="609600"/>
              </a:tblGrid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420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685800" y="5080337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 err="1"/>
              <a:t>Pengurutan</a:t>
            </a:r>
            <a:r>
              <a:rPr lang="es-ES" sz="2400" dirty="0"/>
              <a:t> : 	</a:t>
            </a:r>
          </a:p>
          <a:p>
            <a:pPr>
              <a:spcBef>
                <a:spcPct val="50000"/>
              </a:spcBef>
            </a:pPr>
            <a:r>
              <a:rPr lang="es-ES" sz="2400" dirty="0" smtClean="0"/>
              <a:t>0 </a:t>
            </a:r>
            <a:r>
              <a:rPr lang="es-ES" sz="2400" dirty="0"/>
              <a:t>	1 	</a:t>
            </a:r>
            <a:r>
              <a:rPr lang="es-ES" sz="2400" dirty="0" smtClean="0"/>
              <a:t>1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2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</a:t>
            </a:r>
            <a:r>
              <a:rPr lang="es-ES" sz="2400" dirty="0" smtClean="0"/>
              <a:t>4 </a:t>
            </a:r>
            <a:r>
              <a:rPr lang="es-ES" sz="2400" dirty="0"/>
              <a:t>	6 	7 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457200" y="5641075"/>
            <a:ext cx="1702214" cy="4572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010400" y="5608640"/>
            <a:ext cx="1600200" cy="4572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1981200" y="6252949"/>
            <a:ext cx="4419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i="1" dirty="0"/>
              <a:t>f</a:t>
            </a:r>
            <a:r>
              <a:rPr lang="es-ES" sz="2400" dirty="0"/>
              <a:t>(</a:t>
            </a:r>
            <a:r>
              <a:rPr lang="es-ES" sz="2400" i="1" dirty="0" err="1"/>
              <a:t>x,y</a:t>
            </a:r>
            <a:r>
              <a:rPr lang="es-ES" sz="2400" dirty="0"/>
              <a:t>) = </a:t>
            </a:r>
            <a:r>
              <a:rPr lang="es-ES" sz="2400" dirty="0" smtClean="0"/>
              <a:t>1+2+2+4+4 / 5 = 2.6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graphicFrame>
        <p:nvGraphicFramePr>
          <p:cNvPr id="1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659505"/>
              </p:ext>
            </p:extLst>
          </p:nvPr>
        </p:nvGraphicFramePr>
        <p:xfrm>
          <a:off x="678976" y="1752600"/>
          <a:ext cx="502920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3" imgW="1790700" imgH="457200" progId="Equation.3">
                  <p:embed/>
                </p:oleObj>
              </mc:Choice>
              <mc:Fallback>
                <p:oleObj name="Equation" r:id="rId3" imgW="1790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976" y="1752600"/>
                        <a:ext cx="5029200" cy="9112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228600" y="6098275"/>
            <a:ext cx="1752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d/2 </a:t>
            </a:r>
            <a:r>
              <a:rPr lang="en-US" sz="2000" dirty="0" err="1"/>
              <a:t>piksel</a:t>
            </a:r>
            <a:r>
              <a:rPr lang="en-US" sz="2000" dirty="0"/>
              <a:t> </a:t>
            </a:r>
            <a:r>
              <a:rPr lang="en-US" sz="2000" dirty="0" err="1"/>
              <a:t>terendah</a:t>
            </a:r>
            <a:r>
              <a:rPr lang="en-US" sz="2000" dirty="0"/>
              <a:t> </a:t>
            </a:r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7162800" y="6130711"/>
            <a:ext cx="1752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d/2 </a:t>
            </a:r>
            <a:r>
              <a:rPr lang="en-US" sz="2000" dirty="0" err="1"/>
              <a:t>piksel</a:t>
            </a:r>
            <a:r>
              <a:rPr lang="en-US" sz="2000" dirty="0"/>
              <a:t> </a:t>
            </a:r>
            <a:r>
              <a:rPr lang="en-US" sz="2000" dirty="0" err="1"/>
              <a:t>tertinggi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286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M </a:t>
            </a:r>
            <a:r>
              <a:rPr lang="en-US" dirty="0" err="1"/>
              <a:t>dan</a:t>
            </a:r>
            <a:r>
              <a:rPr lang="en-US" dirty="0"/>
              <a:t> 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lebar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.</a:t>
            </a:r>
          </a:p>
          <a:p>
            <a:r>
              <a:rPr lang="en-US" dirty="0" err="1" smtClean="0"/>
              <a:t>fa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/>
              <a:t>) =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di </a:t>
            </a:r>
            <a:r>
              <a:rPr lang="en-US" dirty="0" err="1"/>
              <a:t>titik</a:t>
            </a:r>
            <a:r>
              <a:rPr lang="en-US" dirty="0"/>
              <a:t> (</a:t>
            </a:r>
            <a:r>
              <a:rPr lang="en-US" dirty="0" err="1"/>
              <a:t>i,j</a:t>
            </a:r>
            <a:r>
              <a:rPr lang="en-US" dirty="0"/>
              <a:t>)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noise </a:t>
            </a:r>
          </a:p>
          <a:p>
            <a:r>
              <a:rPr lang="en-US" dirty="0" err="1" smtClean="0"/>
              <a:t>fb</a:t>
            </a:r>
            <a:r>
              <a:rPr lang="en-US" dirty="0" smtClean="0"/>
              <a:t>(</a:t>
            </a:r>
            <a:r>
              <a:rPr lang="en-US" dirty="0" err="1" smtClean="0"/>
              <a:t>i,j</a:t>
            </a:r>
            <a:r>
              <a:rPr lang="en-US" dirty="0"/>
              <a:t>) =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di </a:t>
            </a:r>
            <a:r>
              <a:rPr lang="en-US" dirty="0" err="1"/>
              <a:t>titik</a:t>
            </a:r>
            <a:r>
              <a:rPr lang="en-US" dirty="0"/>
              <a:t> (</a:t>
            </a:r>
            <a:r>
              <a:rPr lang="en-US" dirty="0" err="1"/>
              <a:t>i,j</a:t>
            </a:r>
            <a:r>
              <a:rPr lang="en-US" dirty="0"/>
              <a:t>) </a:t>
            </a:r>
            <a:r>
              <a:rPr lang="en-US" dirty="0" err="1"/>
              <a:t>setelah</a:t>
            </a:r>
            <a:r>
              <a:rPr lang="en-US" dirty="0"/>
              <a:t> noise </a:t>
            </a:r>
            <a:r>
              <a:rPr lang="en-US" dirty="0" err="1"/>
              <a:t>dihilangkan</a:t>
            </a:r>
            <a:r>
              <a:rPr lang="en-US" dirty="0"/>
              <a:t>. </a:t>
            </a:r>
          </a:p>
          <a:p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MSE,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bagus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noise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asalnya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443862"/>
              </p:ext>
            </p:extLst>
          </p:nvPr>
        </p:nvGraphicFramePr>
        <p:xfrm>
          <a:off x="533400" y="1600200"/>
          <a:ext cx="544937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3" imgW="2552700" imgH="431800" progId="Equation.3">
                  <p:embed/>
                </p:oleObj>
              </mc:Choice>
              <mc:Fallback>
                <p:oleObj name="Equation" r:id="rId3" imgW="2552700" imgH="431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00200"/>
                        <a:ext cx="5449377" cy="9144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921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err="1">
                <a:latin typeface="Times New Roman" pitchFamily="18" charset="0"/>
              </a:rPr>
              <a:t>Contoh</a:t>
            </a:r>
            <a:r>
              <a:rPr lang="es-ES" b="1" dirty="0">
                <a:latin typeface="Times New Roman" pitchFamily="18" charset="0"/>
              </a:rPr>
              <a:t> : </a:t>
            </a:r>
            <a:r>
              <a:rPr lang="es-ES" b="1" dirty="0" err="1">
                <a:latin typeface="Times New Roman" pitchFamily="18" charset="0"/>
              </a:rPr>
              <a:t>Citra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keabuan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i="1" dirty="0">
                <a:latin typeface="Times New Roman" pitchFamily="18" charset="0"/>
              </a:rPr>
              <a:t>fa</a:t>
            </a:r>
            <a:r>
              <a:rPr lang="es-ES" b="1" dirty="0">
                <a:latin typeface="Times New Roman" pitchFamily="18" charset="0"/>
              </a:rPr>
              <a:t>(</a:t>
            </a:r>
            <a:r>
              <a:rPr lang="es-ES" b="1" i="1" dirty="0" err="1">
                <a:latin typeface="Times New Roman" pitchFamily="18" charset="0"/>
              </a:rPr>
              <a:t>x,y</a:t>
            </a:r>
            <a:r>
              <a:rPr lang="es-ES" b="1" dirty="0">
                <a:latin typeface="Times New Roman" pitchFamily="18" charset="0"/>
              </a:rPr>
              <a:t>) yang </a:t>
            </a:r>
            <a:r>
              <a:rPr lang="es-ES" b="1" dirty="0" err="1">
                <a:latin typeface="Times New Roman" pitchFamily="18" charset="0"/>
              </a:rPr>
              <a:t>berukuran</a:t>
            </a:r>
            <a:r>
              <a:rPr lang="es-ES" b="1" dirty="0">
                <a:latin typeface="Times New Roman" pitchFamily="18" charset="0"/>
              </a:rPr>
              <a:t> 3</a:t>
            </a:r>
            <a:r>
              <a:rPr lang="es-ES" b="1" i="1" dirty="0">
                <a:latin typeface="Times New Roman" pitchFamily="18" charset="0"/>
              </a:rPr>
              <a:t>x</a:t>
            </a:r>
            <a:r>
              <a:rPr lang="es-ES" b="1" dirty="0">
                <a:latin typeface="Times New Roman" pitchFamily="18" charset="0"/>
              </a:rPr>
              <a:t>3 </a:t>
            </a:r>
            <a:r>
              <a:rPr lang="es-ES" b="1" dirty="0" err="1">
                <a:latin typeface="Times New Roman" pitchFamily="18" charset="0"/>
              </a:rPr>
              <a:t>mempunyai</a:t>
            </a:r>
            <a:r>
              <a:rPr lang="es-ES" b="1" dirty="0">
                <a:latin typeface="Times New Roman" pitchFamily="18" charset="0"/>
              </a:rPr>
              <a:t> 8 </a:t>
            </a:r>
            <a:r>
              <a:rPr lang="es-ES" b="1" dirty="0" err="1">
                <a:latin typeface="Times New Roman" pitchFamily="18" charset="0"/>
              </a:rPr>
              <a:t>skala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keabuan</a:t>
            </a:r>
            <a:r>
              <a:rPr lang="es-ES" b="1" dirty="0">
                <a:latin typeface="Times New Roman" pitchFamily="18" charset="0"/>
              </a:rPr>
              <a:t>. </a:t>
            </a:r>
            <a:r>
              <a:rPr lang="es-ES" b="1" dirty="0" err="1">
                <a:latin typeface="Times New Roman" pitchFamily="18" charset="0"/>
              </a:rPr>
              <a:t>Setelah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terkena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noise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Gaussian</a:t>
            </a:r>
            <a:r>
              <a:rPr lang="es-ES" b="1" dirty="0">
                <a:latin typeface="Times New Roman" pitchFamily="18" charset="0"/>
              </a:rPr>
              <a:t>, </a:t>
            </a:r>
            <a:r>
              <a:rPr lang="es-ES" b="1" dirty="0" err="1">
                <a:latin typeface="Times New Roman" pitchFamily="18" charset="0"/>
              </a:rPr>
              <a:t>citra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berubah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menjadi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citra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i="1" dirty="0">
                <a:latin typeface="Times New Roman" pitchFamily="18" charset="0"/>
              </a:rPr>
              <a:t>g</a:t>
            </a:r>
            <a:r>
              <a:rPr lang="es-ES" b="1" dirty="0">
                <a:latin typeface="Times New Roman" pitchFamily="18" charset="0"/>
              </a:rPr>
              <a:t>(</a:t>
            </a:r>
            <a:r>
              <a:rPr lang="es-ES" b="1" i="1" dirty="0" err="1">
                <a:latin typeface="Times New Roman" pitchFamily="18" charset="0"/>
              </a:rPr>
              <a:t>x,y</a:t>
            </a:r>
            <a:r>
              <a:rPr lang="es-ES" b="1" dirty="0">
                <a:latin typeface="Times New Roman" pitchFamily="18" charset="0"/>
              </a:rPr>
              <a:t>), </a:t>
            </a:r>
            <a:r>
              <a:rPr lang="es-ES" b="1" dirty="0" err="1">
                <a:latin typeface="Times New Roman" pitchFamily="18" charset="0"/>
              </a:rPr>
              <a:t>kemudian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citra</a:t>
            </a:r>
            <a:r>
              <a:rPr lang="es-ES" b="1" dirty="0">
                <a:latin typeface="Times New Roman" pitchFamily="18" charset="0"/>
              </a:rPr>
              <a:t>  </a:t>
            </a:r>
            <a:r>
              <a:rPr lang="es-ES" b="1" dirty="0" err="1">
                <a:latin typeface="Times New Roman" pitchFamily="18" charset="0"/>
              </a:rPr>
              <a:t>ini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difilter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menggunakan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filterB</a:t>
            </a:r>
            <a:r>
              <a:rPr lang="es-ES" b="1" dirty="0">
                <a:latin typeface="Times New Roman" pitchFamily="18" charset="0"/>
              </a:rPr>
              <a:t> dan </a:t>
            </a:r>
            <a:r>
              <a:rPr lang="es-ES" b="1" dirty="0" err="1">
                <a:latin typeface="Times New Roman" pitchFamily="18" charset="0"/>
              </a:rPr>
              <a:t>filterC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menghasilkan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citra</a:t>
            </a:r>
            <a:r>
              <a:rPr lang="es-ES" b="1" dirty="0">
                <a:latin typeface="Times New Roman" pitchFamily="18" charset="0"/>
              </a:rPr>
              <a:t>  </a:t>
            </a:r>
            <a:r>
              <a:rPr lang="es-ES" b="1" i="1" dirty="0" err="1">
                <a:latin typeface="Times New Roman" pitchFamily="18" charset="0"/>
              </a:rPr>
              <a:t>fb</a:t>
            </a:r>
            <a:r>
              <a:rPr lang="es-ES" b="1" dirty="0">
                <a:latin typeface="Times New Roman" pitchFamily="18" charset="0"/>
              </a:rPr>
              <a:t>(</a:t>
            </a:r>
            <a:r>
              <a:rPr lang="es-ES" b="1" i="1" dirty="0" err="1">
                <a:latin typeface="Times New Roman" pitchFamily="18" charset="0"/>
              </a:rPr>
              <a:t>x,y</a:t>
            </a:r>
            <a:r>
              <a:rPr lang="es-ES" b="1" dirty="0">
                <a:latin typeface="Times New Roman" pitchFamily="18" charset="0"/>
              </a:rPr>
              <a:t>) dan </a:t>
            </a:r>
            <a:r>
              <a:rPr lang="es-ES" b="1" i="1" dirty="0" err="1">
                <a:latin typeface="Times New Roman" pitchFamily="18" charset="0"/>
              </a:rPr>
              <a:t>fc</a:t>
            </a:r>
            <a:r>
              <a:rPr lang="es-ES" b="1" dirty="0">
                <a:latin typeface="Times New Roman" pitchFamily="18" charset="0"/>
              </a:rPr>
              <a:t>(</a:t>
            </a:r>
            <a:r>
              <a:rPr lang="es-ES" b="1" i="1" dirty="0" err="1">
                <a:latin typeface="Times New Roman" pitchFamily="18" charset="0"/>
              </a:rPr>
              <a:t>x,y</a:t>
            </a:r>
            <a:r>
              <a:rPr lang="es-ES" b="1" dirty="0">
                <a:latin typeface="Times New Roman" pitchFamily="18" charset="0"/>
              </a:rPr>
              <a:t>). </a:t>
            </a:r>
            <a:r>
              <a:rPr lang="es-ES" b="1" dirty="0" err="1">
                <a:latin typeface="Times New Roman" pitchFamily="18" charset="0"/>
              </a:rPr>
              <a:t>Dalam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hal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ini</a:t>
            </a:r>
            <a:r>
              <a:rPr lang="es-ES" b="1" dirty="0">
                <a:latin typeface="Times New Roman" pitchFamily="18" charset="0"/>
              </a:rPr>
              <a:t> </a:t>
            </a:r>
            <a:r>
              <a:rPr lang="es-ES" b="1" dirty="0" err="1">
                <a:latin typeface="Times New Roman" pitchFamily="18" charset="0"/>
              </a:rPr>
              <a:t>filter</a:t>
            </a:r>
            <a:r>
              <a:rPr lang="es-ES" b="1" dirty="0">
                <a:latin typeface="Times New Roman" pitchFamily="18" charset="0"/>
              </a:rPr>
              <a:t> mana yang </a:t>
            </a:r>
            <a:r>
              <a:rPr lang="es-ES" b="1" dirty="0" err="1">
                <a:latin typeface="Times New Roman" pitchFamily="18" charset="0"/>
              </a:rPr>
              <a:t>terbaik</a:t>
            </a:r>
            <a:r>
              <a:rPr lang="es-ES" b="1" dirty="0">
                <a:latin typeface="Times New Roman" pitchFamily="18" charset="0"/>
              </a:rPr>
              <a:t> .</a:t>
            </a:r>
            <a:r>
              <a:rPr lang="en-US" b="1" dirty="0">
                <a:latin typeface="Times New Roman" pitchFamily="18" charset="0"/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38600"/>
            <a:ext cx="7328848" cy="235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00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MSE</a:t>
            </a:r>
            <a:endParaRPr 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04800" y="2300287"/>
            <a:ext cx="213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>
                <a:latin typeface="Times New Roman" pitchFamily="18" charset="0"/>
              </a:rPr>
              <a:t>MSE </a:t>
            </a:r>
            <a:r>
              <a:rPr lang="es-ES" dirty="0" err="1">
                <a:latin typeface="Times New Roman" pitchFamily="18" charset="0"/>
              </a:rPr>
              <a:t>filterB</a:t>
            </a:r>
            <a:r>
              <a:rPr lang="es-ES" dirty="0">
                <a:latin typeface="Times New Roman" pitchFamily="18" charset="0"/>
              </a:rPr>
              <a:t>:</a:t>
            </a:r>
            <a:endParaRPr lang="en-US" dirty="0">
              <a:latin typeface="Times New Roman" pitchFamily="18" charset="0"/>
            </a:endParaRPr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627142"/>
              </p:ext>
            </p:extLst>
          </p:nvPr>
        </p:nvGraphicFramePr>
        <p:xfrm>
          <a:off x="4400266" y="1719797"/>
          <a:ext cx="4162567" cy="698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Equation" r:id="rId3" imgW="2552700" imgH="431800" progId="Equation.3">
                  <p:embed/>
                </p:oleObj>
              </mc:Choice>
              <mc:Fallback>
                <p:oleObj name="Equation" r:id="rId3" imgW="2552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0266" y="1719797"/>
                        <a:ext cx="4162567" cy="698449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316539"/>
              </p:ext>
            </p:extLst>
          </p:nvPr>
        </p:nvGraphicFramePr>
        <p:xfrm>
          <a:off x="323850" y="2960687"/>
          <a:ext cx="7715250" cy="642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Equation" r:id="rId5" imgW="5715000" imgH="393480" progId="Equation.3">
                  <p:embed/>
                </p:oleObj>
              </mc:Choice>
              <mc:Fallback>
                <p:oleObj name="Equation" r:id="rId5" imgW="5715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960687"/>
                        <a:ext cx="7715250" cy="642821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04800" y="4281488"/>
            <a:ext cx="213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>
                <a:latin typeface="Times New Roman" pitchFamily="18" charset="0"/>
              </a:rPr>
              <a:t>MSE </a:t>
            </a:r>
            <a:r>
              <a:rPr lang="es-ES" dirty="0" err="1">
                <a:latin typeface="Times New Roman" pitchFamily="18" charset="0"/>
              </a:rPr>
              <a:t>filterC</a:t>
            </a:r>
            <a:r>
              <a:rPr lang="es-ES" dirty="0">
                <a:latin typeface="Times New Roman" pitchFamily="18" charset="0"/>
              </a:rPr>
              <a:t>:</a:t>
            </a:r>
            <a:endParaRPr lang="en-US" dirty="0">
              <a:latin typeface="Times New Roman" pitchFamily="18" charset="0"/>
            </a:endParaRPr>
          </a:p>
        </p:txBody>
      </p:sp>
      <p:graphicFrame>
        <p:nvGraphicFramePr>
          <p:cNvPr id="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04886"/>
              </p:ext>
            </p:extLst>
          </p:nvPr>
        </p:nvGraphicFramePr>
        <p:xfrm>
          <a:off x="323850" y="4846637"/>
          <a:ext cx="843915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Equation" r:id="rId7" imgW="5943600" imgH="393480" progId="Equation.3">
                  <p:embed/>
                </p:oleObj>
              </mc:Choice>
              <mc:Fallback>
                <p:oleObj name="Equation" r:id="rId7" imgW="594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846637"/>
                        <a:ext cx="8439150" cy="79216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4191000" y="5943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Karena</a:t>
            </a:r>
            <a:r>
              <a:rPr lang="en-US" dirty="0"/>
              <a:t> MSE </a:t>
            </a:r>
            <a:r>
              <a:rPr lang="en-US" dirty="0" err="1"/>
              <a:t>filterB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filterB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8170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355</TotalTime>
  <Words>966</Words>
  <Application>Microsoft Office PowerPoint</Application>
  <PresentationFormat>On-screen Show (4:3)</PresentationFormat>
  <Paragraphs>290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Bookman Old Style</vt:lpstr>
      <vt:lpstr>Cambria Math</vt:lpstr>
      <vt:lpstr>Courier New</vt:lpstr>
      <vt:lpstr>Times New Roman</vt:lpstr>
      <vt:lpstr>Tw Cen MT</vt:lpstr>
      <vt:lpstr>Thatch</vt:lpstr>
      <vt:lpstr>Equation</vt:lpstr>
      <vt:lpstr>Image Enhancement </vt:lpstr>
      <vt:lpstr>Definisi </vt:lpstr>
      <vt:lpstr>PowerPoint Presentation</vt:lpstr>
      <vt:lpstr> Pengubahan   Kecerahan   Gambar   (Image Brightness)</vt:lpstr>
      <vt:lpstr>PowerPoint Presentation</vt:lpstr>
      <vt:lpstr>Peregangan Kontras</vt:lpstr>
      <vt:lpstr>PowerPoint Presentation</vt:lpstr>
      <vt:lpstr>PowerPoint Presentation</vt:lpstr>
      <vt:lpstr>Pengubahan Histogram Citra</vt:lpstr>
      <vt:lpstr>Perataan Histogram</vt:lpstr>
      <vt:lpstr>Image Restoration and Reconstruction</vt:lpstr>
      <vt:lpstr>Noise</vt:lpstr>
      <vt:lpstr>Restorasi</vt:lpstr>
      <vt:lpstr>Restorasi</vt:lpstr>
      <vt:lpstr>Restorasi</vt:lpstr>
      <vt:lpstr>Pengurangan Noise</vt:lpstr>
      <vt:lpstr>FILTER RATA-RATA ARITMATIK</vt:lpstr>
      <vt:lpstr>FILTER RATA-RATA GEOMETRI</vt:lpstr>
      <vt:lpstr>FILTER RATA-RATA HARMONIK</vt:lpstr>
      <vt:lpstr>FILTER RATA-RATA KONTRA HARMONIK</vt:lpstr>
      <vt:lpstr>FILTER MEDIAN</vt:lpstr>
      <vt:lpstr>FILTER MAKSIMUM</vt:lpstr>
      <vt:lpstr>FILTER MINIMUM</vt:lpstr>
      <vt:lpstr>FILTER TITIK TENGAH</vt:lpstr>
      <vt:lpstr>FILTER Alpha-Trimmed Mean </vt:lpstr>
      <vt:lpstr>MSE</vt:lpstr>
      <vt:lpstr>MSE</vt:lpstr>
      <vt:lpstr>MSE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Restoration and Reconstruction</dc:title>
  <dc:creator>vha</dc:creator>
  <cp:lastModifiedBy>gue</cp:lastModifiedBy>
  <cp:revision>31</cp:revision>
  <dcterms:created xsi:type="dcterms:W3CDTF">2006-08-16T00:00:00Z</dcterms:created>
  <dcterms:modified xsi:type="dcterms:W3CDTF">2017-04-05T06:23:25Z</dcterms:modified>
</cp:coreProperties>
</file>