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589" autoAdjust="0"/>
  </p:normalViewPr>
  <p:slideViewPr>
    <p:cSldViewPr>
      <p:cViewPr>
        <p:scale>
          <a:sx n="61" d="100"/>
          <a:sy n="61" d="100"/>
        </p:scale>
        <p:origin x="-941" y="2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4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Relationship Id="rId5" Type="http://schemas.openxmlformats.org/officeDocument/2006/relationships/image" Target="../media/image25.wmf"/><Relationship Id="rId4" Type="http://schemas.openxmlformats.org/officeDocument/2006/relationships/image" Target="../media/image24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Relationship Id="rId6" Type="http://schemas.openxmlformats.org/officeDocument/2006/relationships/image" Target="../media/image36.wmf"/><Relationship Id="rId5" Type="http://schemas.openxmlformats.org/officeDocument/2006/relationships/image" Target="../media/image35.wmf"/><Relationship Id="rId4" Type="http://schemas.openxmlformats.org/officeDocument/2006/relationships/image" Target="../media/image34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image" Target="../media/image42.wmf"/><Relationship Id="rId1" Type="http://schemas.openxmlformats.org/officeDocument/2006/relationships/image" Target="../media/image41.wmf"/><Relationship Id="rId5" Type="http://schemas.openxmlformats.org/officeDocument/2006/relationships/image" Target="../media/image45.wmf"/><Relationship Id="rId4" Type="http://schemas.openxmlformats.org/officeDocument/2006/relationships/image" Target="../media/image44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wmf"/><Relationship Id="rId2" Type="http://schemas.openxmlformats.org/officeDocument/2006/relationships/image" Target="../media/image48.wmf"/><Relationship Id="rId1" Type="http://schemas.openxmlformats.org/officeDocument/2006/relationships/image" Target="../media/image47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7.wmf"/><Relationship Id="rId2" Type="http://schemas.openxmlformats.org/officeDocument/2006/relationships/image" Target="../media/image56.wmf"/><Relationship Id="rId1" Type="http://schemas.openxmlformats.org/officeDocument/2006/relationships/image" Target="../media/image55.wmf"/><Relationship Id="rId6" Type="http://schemas.openxmlformats.org/officeDocument/2006/relationships/image" Target="../media/image60.wmf"/><Relationship Id="rId5" Type="http://schemas.openxmlformats.org/officeDocument/2006/relationships/image" Target="../media/image59.wmf"/><Relationship Id="rId4" Type="http://schemas.openxmlformats.org/officeDocument/2006/relationships/image" Target="../media/image58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65.wmf"/><Relationship Id="rId2" Type="http://schemas.openxmlformats.org/officeDocument/2006/relationships/image" Target="../media/image64.wmf"/><Relationship Id="rId1" Type="http://schemas.openxmlformats.org/officeDocument/2006/relationships/image" Target="../media/image59.wmf"/><Relationship Id="rId5" Type="http://schemas.openxmlformats.org/officeDocument/2006/relationships/image" Target="../media/image67.wmf"/><Relationship Id="rId4" Type="http://schemas.openxmlformats.org/officeDocument/2006/relationships/image" Target="../media/image6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F27C3A-5EC2-4BEA-AEC0-706AEF237B8E}" type="datetimeFigureOut">
              <a:rPr lang="en-US" smtClean="0"/>
              <a:pPr/>
              <a:t>6/26/2016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F22715-651D-42B6-A923-3D4DCF5D17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107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F22715-651D-42B6-A923-3D4DCF5D178F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F22715-651D-42B6-A923-3D4DCF5D178F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189D76-3AAF-4B85-B155-A15945375A0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>
    <p:circle/>
    <p:sndAc>
      <p:stSnd>
        <p:snd r:embed="rId1" name="chimes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2BE3BF-483F-476A-A087-94C75E575C2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>
    <p:circle/>
    <p:sndAc>
      <p:stSnd>
        <p:snd r:embed="rId1" name="chimes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6E485F-D51E-4B25-96F7-DCAC2182506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>
    <p:circle/>
    <p:sndAc>
      <p:stSnd>
        <p:snd r:embed="rId1" name="chimes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2973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2973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EE5BE8-F5F5-4775-B6DD-0588DB58CAE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>
    <p:circle/>
    <p:sndAc>
      <p:stSnd>
        <p:snd r:embed="rId1" name="chimes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21B999-37EE-4BD7-ACE9-08C2A342DDE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>
    <p:circle/>
    <p:sndAc>
      <p:stSnd>
        <p:snd r:embed="rId1" name="chimes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653065-71B4-492D-8FD4-BD03019EBA7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>
    <p:circle/>
    <p:sndAc>
      <p:stSnd>
        <p:snd r:embed="rId1" name="chimes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66C6BB-D1A0-45A0-B510-7E7FEF025D8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>
    <p:circle/>
    <p:sndAc>
      <p:stSnd>
        <p:snd r:embed="rId1" name="chimes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4FDE21-3F85-4C46-BB33-07CF7B1C059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>
    <p:circle/>
    <p:sndAc>
      <p:stSnd>
        <p:snd r:embed="rId1" name="chimes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B63024-3750-4010-A22E-4EF886E62B5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>
    <p:circle/>
    <p:sndAc>
      <p:stSnd>
        <p:snd r:embed="rId1" name="chimes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FF1BEA-EC1C-4049-A15B-97BAD8B9650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>
    <p:circle/>
    <p:sndAc>
      <p:stSnd>
        <p:snd r:embed="rId1" name="chimes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5592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592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2CA52D-45C7-401C-A782-277F46A40CB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>
    <p:circle/>
    <p:sndAc>
      <p:stSnd>
        <p:snd r:embed="rId1" name="chimes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28800"/>
            <a:ext cx="8229600" cy="429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322FA99-760E-4D13-91BC-7D22B84BB29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>
    <p:circle/>
    <p:sndAc>
      <p:stSnd>
        <p:snd r:embed="rId13" name="chimes.wav"/>
      </p:stSnd>
    </p:sndAc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accent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accent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accent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accent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accent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accent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accent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accent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2.bin"/><Relationship Id="rId12" Type="http://schemas.openxmlformats.org/officeDocument/2006/relationships/image" Target="../media/image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11" Type="http://schemas.openxmlformats.org/officeDocument/2006/relationships/oleObject" Target="../embeddings/oleObject4.bin"/><Relationship Id="rId5" Type="http://schemas.openxmlformats.org/officeDocument/2006/relationships/oleObject" Target="../embeddings/oleObject1.bin"/><Relationship Id="rId10" Type="http://schemas.openxmlformats.org/officeDocument/2006/relationships/image" Target="../media/image6.wmf"/><Relationship Id="rId4" Type="http://schemas.openxmlformats.org/officeDocument/2006/relationships/audio" Target="../media/audio4.wav"/><Relationship Id="rId9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8.wmf"/><Relationship Id="rId4" Type="http://schemas.openxmlformats.org/officeDocument/2006/relationships/oleObject" Target="../embeddings/oleObject5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6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6.wav"/><Relationship Id="rId7" Type="http://schemas.openxmlformats.org/officeDocument/2006/relationships/image" Target="../media/image11.wmf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10.wmf"/><Relationship Id="rId4" Type="http://schemas.openxmlformats.org/officeDocument/2006/relationships/oleObject" Target="../embeddings/oleObject7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7.wav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2.wmf"/><Relationship Id="rId4" Type="http://schemas.openxmlformats.org/officeDocument/2006/relationships/oleObject" Target="../embeddings/oleObject9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jpeg"/><Relationship Id="rId5" Type="http://schemas.openxmlformats.org/officeDocument/2006/relationships/image" Target="http://t3.gstatic.com/images?q=tbn:ANd9GcSoYTCadQz5Rv-VYf7BQVxQjBsX-7mBqsbb41zEnFtVPyrJYLiQm0MjLQ" TargetMode="Externa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2.xml"/><Relationship Id="rId6" Type="http://schemas.openxmlformats.org/officeDocument/2006/relationships/image" Target="http://2.bp.blogspot.com/-sMNpoY6hito/UBzZMtkcVNI/AAAAAAAAATI/_kHvJH4wf5Y/s1600/resistor_resistance.jpg" TargetMode="Externa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13" Type="http://schemas.openxmlformats.org/officeDocument/2006/relationships/image" Target="../media/image25.wmf"/><Relationship Id="rId3" Type="http://schemas.openxmlformats.org/officeDocument/2006/relationships/audio" Target="../media/audio4.wav"/><Relationship Id="rId7" Type="http://schemas.openxmlformats.org/officeDocument/2006/relationships/image" Target="../media/image22.wmf"/><Relationship Id="rId12" Type="http://schemas.openxmlformats.org/officeDocument/2006/relationships/oleObject" Target="../embeddings/oleObject14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1.bin"/><Relationship Id="rId11" Type="http://schemas.openxmlformats.org/officeDocument/2006/relationships/image" Target="../media/image24.wmf"/><Relationship Id="rId5" Type="http://schemas.openxmlformats.org/officeDocument/2006/relationships/image" Target="../media/image21.wmf"/><Relationship Id="rId10" Type="http://schemas.openxmlformats.org/officeDocument/2006/relationships/oleObject" Target="../embeddings/oleObject13.bin"/><Relationship Id="rId4" Type="http://schemas.openxmlformats.org/officeDocument/2006/relationships/oleObject" Target="../embeddings/oleObject10.bin"/><Relationship Id="rId9" Type="http://schemas.openxmlformats.org/officeDocument/2006/relationships/image" Target="../media/image23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7.wav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28.wmf"/><Relationship Id="rId4" Type="http://schemas.openxmlformats.org/officeDocument/2006/relationships/oleObject" Target="../embeddings/oleObject15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0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13" Type="http://schemas.openxmlformats.org/officeDocument/2006/relationships/image" Target="../media/image34.wmf"/><Relationship Id="rId3" Type="http://schemas.openxmlformats.org/officeDocument/2006/relationships/audio" Target="../media/audio5.wav"/><Relationship Id="rId7" Type="http://schemas.openxmlformats.org/officeDocument/2006/relationships/image" Target="../media/image31.wmf"/><Relationship Id="rId12" Type="http://schemas.openxmlformats.org/officeDocument/2006/relationships/oleObject" Target="../embeddings/oleObject19.bin"/><Relationship Id="rId17" Type="http://schemas.openxmlformats.org/officeDocument/2006/relationships/image" Target="../media/image36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21.bin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6.bin"/><Relationship Id="rId11" Type="http://schemas.openxmlformats.org/officeDocument/2006/relationships/image" Target="../media/image33.wmf"/><Relationship Id="rId5" Type="http://schemas.openxmlformats.org/officeDocument/2006/relationships/image" Target="../media/image38.jpeg"/><Relationship Id="rId15" Type="http://schemas.openxmlformats.org/officeDocument/2006/relationships/image" Target="../media/image35.wmf"/><Relationship Id="rId10" Type="http://schemas.openxmlformats.org/officeDocument/2006/relationships/oleObject" Target="../embeddings/oleObject18.bin"/><Relationship Id="rId4" Type="http://schemas.openxmlformats.org/officeDocument/2006/relationships/image" Target="../media/image37.jpeg"/><Relationship Id="rId9" Type="http://schemas.openxmlformats.org/officeDocument/2006/relationships/image" Target="../media/image32.wmf"/><Relationship Id="rId14" Type="http://schemas.openxmlformats.org/officeDocument/2006/relationships/oleObject" Target="../embeddings/oleObject20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8.wav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9.wmf"/><Relationship Id="rId5" Type="http://schemas.openxmlformats.org/officeDocument/2006/relationships/oleObject" Target="../embeddings/oleObject22.bin"/><Relationship Id="rId4" Type="http://schemas.openxmlformats.org/officeDocument/2006/relationships/image" Target="../media/image40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13" Type="http://schemas.openxmlformats.org/officeDocument/2006/relationships/image" Target="../media/image45.wmf"/><Relationship Id="rId3" Type="http://schemas.openxmlformats.org/officeDocument/2006/relationships/audio" Target="../media/audio9.wav"/><Relationship Id="rId7" Type="http://schemas.openxmlformats.org/officeDocument/2006/relationships/image" Target="../media/image42.wmf"/><Relationship Id="rId12" Type="http://schemas.openxmlformats.org/officeDocument/2006/relationships/oleObject" Target="../embeddings/oleObject2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24.bin"/><Relationship Id="rId11" Type="http://schemas.openxmlformats.org/officeDocument/2006/relationships/image" Target="../media/image44.wmf"/><Relationship Id="rId5" Type="http://schemas.openxmlformats.org/officeDocument/2006/relationships/image" Target="../media/image41.wmf"/><Relationship Id="rId10" Type="http://schemas.openxmlformats.org/officeDocument/2006/relationships/oleObject" Target="../embeddings/oleObject26.bin"/><Relationship Id="rId4" Type="http://schemas.openxmlformats.org/officeDocument/2006/relationships/oleObject" Target="../embeddings/oleObject23.bin"/><Relationship Id="rId9" Type="http://schemas.openxmlformats.org/officeDocument/2006/relationships/image" Target="../media/image43.wmf"/><Relationship Id="rId14" Type="http://schemas.openxmlformats.org/officeDocument/2006/relationships/oleObject" Target="../embeddings/oleObject28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0.bin"/><Relationship Id="rId3" Type="http://schemas.openxmlformats.org/officeDocument/2006/relationships/audio" Target="../media/audio10.wav"/><Relationship Id="rId7" Type="http://schemas.openxmlformats.org/officeDocument/2006/relationships/image" Target="../media/image4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29.bin"/><Relationship Id="rId11" Type="http://schemas.openxmlformats.org/officeDocument/2006/relationships/image" Target="../media/image49.wmf"/><Relationship Id="rId5" Type="http://schemas.openxmlformats.org/officeDocument/2006/relationships/image" Target="../media/image51.jpeg"/><Relationship Id="rId10" Type="http://schemas.openxmlformats.org/officeDocument/2006/relationships/oleObject" Target="../embeddings/oleObject31.bin"/><Relationship Id="rId4" Type="http://schemas.openxmlformats.org/officeDocument/2006/relationships/image" Target="../media/image50.jpeg"/><Relationship Id="rId9" Type="http://schemas.openxmlformats.org/officeDocument/2006/relationships/image" Target="../media/image48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52.wmf"/><Relationship Id="rId4" Type="http://schemas.openxmlformats.org/officeDocument/2006/relationships/oleObject" Target="../embeddings/oleObject32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audio" Target="../media/audio1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4.bin"/><Relationship Id="rId13" Type="http://schemas.openxmlformats.org/officeDocument/2006/relationships/image" Target="../media/image58.wmf"/><Relationship Id="rId18" Type="http://schemas.openxmlformats.org/officeDocument/2006/relationships/image" Target="../media/image60.wmf"/><Relationship Id="rId3" Type="http://schemas.openxmlformats.org/officeDocument/2006/relationships/audio" Target="../media/audio5.wav"/><Relationship Id="rId7" Type="http://schemas.openxmlformats.org/officeDocument/2006/relationships/image" Target="../media/image55.wmf"/><Relationship Id="rId12" Type="http://schemas.openxmlformats.org/officeDocument/2006/relationships/oleObject" Target="../embeddings/oleObject36.bin"/><Relationship Id="rId17" Type="http://schemas.openxmlformats.org/officeDocument/2006/relationships/oleObject" Target="../embeddings/oleObject38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59.wmf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33.bin"/><Relationship Id="rId11" Type="http://schemas.openxmlformats.org/officeDocument/2006/relationships/image" Target="../media/image57.wmf"/><Relationship Id="rId5" Type="http://schemas.openxmlformats.org/officeDocument/2006/relationships/image" Target="../media/image62.jpeg"/><Relationship Id="rId15" Type="http://schemas.openxmlformats.org/officeDocument/2006/relationships/oleObject" Target="../embeddings/oleObject37.bin"/><Relationship Id="rId10" Type="http://schemas.openxmlformats.org/officeDocument/2006/relationships/oleObject" Target="../embeddings/oleObject35.bin"/><Relationship Id="rId4" Type="http://schemas.openxmlformats.org/officeDocument/2006/relationships/image" Target="../media/image61.jpeg"/><Relationship Id="rId9" Type="http://schemas.openxmlformats.org/officeDocument/2006/relationships/image" Target="../media/image56.wmf"/><Relationship Id="rId14" Type="http://schemas.openxmlformats.org/officeDocument/2006/relationships/image" Target="../media/image63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1.bin"/><Relationship Id="rId13" Type="http://schemas.openxmlformats.org/officeDocument/2006/relationships/image" Target="../media/image67.wmf"/><Relationship Id="rId3" Type="http://schemas.openxmlformats.org/officeDocument/2006/relationships/audio" Target="../media/audio8.wav"/><Relationship Id="rId7" Type="http://schemas.openxmlformats.org/officeDocument/2006/relationships/image" Target="../media/image64.wmf"/><Relationship Id="rId12" Type="http://schemas.openxmlformats.org/officeDocument/2006/relationships/oleObject" Target="../embeddings/oleObject4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40.bin"/><Relationship Id="rId11" Type="http://schemas.openxmlformats.org/officeDocument/2006/relationships/image" Target="../media/image66.wmf"/><Relationship Id="rId5" Type="http://schemas.openxmlformats.org/officeDocument/2006/relationships/image" Target="../media/image59.wmf"/><Relationship Id="rId10" Type="http://schemas.openxmlformats.org/officeDocument/2006/relationships/oleObject" Target="../embeddings/oleObject42.bin"/><Relationship Id="rId4" Type="http://schemas.openxmlformats.org/officeDocument/2006/relationships/oleObject" Target="../embeddings/oleObject39.bin"/><Relationship Id="rId9" Type="http://schemas.openxmlformats.org/officeDocument/2006/relationships/image" Target="../media/image65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358775"/>
            <a:ext cx="8001000" cy="1470025"/>
          </a:xfrm>
        </p:spPr>
        <p:txBody>
          <a:bodyPr/>
          <a:lstStyle/>
          <a:p>
            <a:r>
              <a:rPr lang="en-US" sz="4800" dirty="0" smtClean="0">
                <a:solidFill>
                  <a:schemeClr val="bg1"/>
                </a:solidFill>
                <a:latin typeface="Chiller" pitchFamily="82" charset="0"/>
              </a:rPr>
              <a:t>TEGANGAN DAN ARUS BOLAK BALIK</a:t>
            </a:r>
            <a:endParaRPr lang="en-US" sz="4800" dirty="0">
              <a:solidFill>
                <a:schemeClr val="bg1"/>
              </a:solidFill>
              <a:latin typeface="Chiller" pitchFamily="82" charset="0"/>
            </a:endParaRP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masterClrMapping/>
  </p:clrMapOvr>
  <p:transition spd="slow" advClick="0">
    <p:newsflash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Showcard Gothic" pitchFamily="82" charset="0"/>
              </a:rPr>
              <a:t>TEGANGAN DAN ARUS BOLAK BALIK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 rot="21397496">
            <a:off x="-459321" y="2754453"/>
            <a:ext cx="8229600" cy="2759081"/>
          </a:xfrm>
        </p:spPr>
        <p:txBody>
          <a:bodyPr/>
          <a:lstStyle/>
          <a:p>
            <a:pPr lvl="1"/>
            <a:r>
              <a:rPr lang="en-US" sz="2000" b="1" i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Arus</a:t>
            </a:r>
            <a:r>
              <a:rPr lang="en-US" sz="2000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1" i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bolak</a:t>
            </a:r>
            <a:r>
              <a:rPr lang="en-US" sz="2000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1" i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balik</a:t>
            </a:r>
            <a:r>
              <a:rPr lang="en-US" sz="2000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(AC = Alternating current)</a:t>
            </a: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adalah</a:t>
            </a: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arus</a:t>
            </a: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yang </a:t>
            </a:r>
            <a:r>
              <a:rPr lang="en-US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besar</a:t>
            </a: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dan</a:t>
            </a: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arahnya</a:t>
            </a: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selalu</a:t>
            </a: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berubah-ubah</a:t>
            </a: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secara</a:t>
            </a: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periodik</a:t>
            </a:r>
            <a:r>
              <a:rPr lang="en-US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.</a:t>
            </a:r>
          </a:p>
          <a:p>
            <a:pPr lvl="1"/>
            <a:r>
              <a:rPr lang="en-US" sz="2000" b="1" i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Tegangan</a:t>
            </a:r>
            <a:r>
              <a:rPr lang="en-US" sz="20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1" i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bolak</a:t>
            </a:r>
            <a:r>
              <a:rPr lang="en-US" sz="2000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1" i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balik</a:t>
            </a: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adalah</a:t>
            </a: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tegangan</a:t>
            </a: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yang </a:t>
            </a:r>
            <a:r>
              <a:rPr lang="en-US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besar</a:t>
            </a: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dan</a:t>
            </a: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arahnya</a:t>
            </a: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selalu</a:t>
            </a: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berubah</a:t>
            </a: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ubah</a:t>
            </a: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secara</a:t>
            </a: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periodik</a:t>
            </a:r>
            <a:r>
              <a:rPr lang="en-US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.</a:t>
            </a:r>
          </a:p>
          <a:p>
            <a:pPr lvl="1"/>
            <a:r>
              <a:rPr lang="en-US" sz="2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Besarnya</a:t>
            </a:r>
            <a:r>
              <a:rPr lang="en-US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arus</a:t>
            </a: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dan</a:t>
            </a: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tegangan</a:t>
            </a: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bolak</a:t>
            </a: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balik</a:t>
            </a: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diukur</a:t>
            </a: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dengan</a:t>
            </a: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ampermeter</a:t>
            </a: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dan</a:t>
            </a: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voltmeter </a:t>
            </a:r>
            <a:r>
              <a:rPr lang="en-US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AC</a:t>
            </a:r>
          </a:p>
          <a:p>
            <a:pPr lvl="1"/>
            <a:r>
              <a:rPr lang="en-US" sz="2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Arus</a:t>
            </a:r>
            <a:r>
              <a:rPr lang="en-US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dan</a:t>
            </a: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tegangan</a:t>
            </a: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yang </a:t>
            </a:r>
            <a:r>
              <a:rPr lang="en-US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ditunjukkan</a:t>
            </a: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merupakan</a:t>
            </a: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harga</a:t>
            </a: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efektifnya</a:t>
            </a: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bukan</a:t>
            </a: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harga</a:t>
            </a: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maksimummya</a:t>
            </a:r>
            <a:r>
              <a:rPr lang="en-US" sz="2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. </a:t>
            </a:r>
          </a:p>
          <a:p>
            <a:pPr>
              <a:buNone/>
            </a:pPr>
            <a:endParaRPr lang="en-US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 spd="med" advClick="0">
    <p:dissolve/>
    <p:sndAc>
      <p:stSnd>
        <p:snd r:embed="rId3" name="drumroll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5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500"/>
                            </p:stCondLst>
                            <p:childTnLst>
                              <p:par>
                                <p:cTn id="24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33400"/>
            <a:ext cx="8229600" cy="1143000"/>
          </a:xfrm>
        </p:spPr>
        <p:txBody>
          <a:bodyPr/>
          <a:lstStyle/>
          <a:p>
            <a:r>
              <a:rPr lang="en-US" sz="4000" b="0" i="1" dirty="0" err="1">
                <a:latin typeface="Algerian" pitchFamily="82" charset="0"/>
              </a:rPr>
              <a:t>Bentuk</a:t>
            </a:r>
            <a:r>
              <a:rPr lang="en-US" sz="4000" b="0" i="1" dirty="0">
                <a:latin typeface="Algerian" pitchFamily="82" charset="0"/>
              </a:rPr>
              <a:t> </a:t>
            </a:r>
            <a:r>
              <a:rPr lang="en-US" sz="4000" b="0" i="1" dirty="0" err="1">
                <a:latin typeface="Algerian" pitchFamily="82" charset="0"/>
              </a:rPr>
              <a:t>tegangan</a:t>
            </a:r>
            <a:r>
              <a:rPr lang="en-US" sz="4000" b="0" i="1" dirty="0">
                <a:latin typeface="Algerian" pitchFamily="82" charset="0"/>
              </a:rPr>
              <a:t> </a:t>
            </a:r>
            <a:r>
              <a:rPr lang="en-US" sz="4000" b="0" i="1" dirty="0" err="1">
                <a:latin typeface="Algerian" pitchFamily="82" charset="0"/>
              </a:rPr>
              <a:t>dan</a:t>
            </a:r>
            <a:r>
              <a:rPr lang="en-US" sz="4000" b="0" i="1" dirty="0">
                <a:latin typeface="Algerian" pitchFamily="82" charset="0"/>
              </a:rPr>
              <a:t> </a:t>
            </a:r>
            <a:r>
              <a:rPr lang="en-US" sz="4000" b="0" i="1" dirty="0" err="1">
                <a:latin typeface="Algerian" pitchFamily="82" charset="0"/>
              </a:rPr>
              <a:t>arus</a:t>
            </a:r>
            <a:r>
              <a:rPr lang="en-US" sz="4000" b="0" i="1" dirty="0">
                <a:latin typeface="Algerian" pitchFamily="82" charset="0"/>
              </a:rPr>
              <a:t> </a:t>
            </a:r>
            <a:r>
              <a:rPr lang="en-US" sz="4000" b="0" i="1" dirty="0" err="1">
                <a:latin typeface="Algerian" pitchFamily="82" charset="0"/>
              </a:rPr>
              <a:t>bolak</a:t>
            </a:r>
            <a:r>
              <a:rPr lang="en-US" sz="4000" b="0" i="1" dirty="0">
                <a:latin typeface="Algerian" pitchFamily="82" charset="0"/>
              </a:rPr>
              <a:t> </a:t>
            </a:r>
            <a:r>
              <a:rPr lang="en-US" sz="4000" b="0" i="1" dirty="0" err="1">
                <a:latin typeface="Algerian" pitchFamily="82" charset="0"/>
              </a:rPr>
              <a:t>balik</a:t>
            </a:r>
            <a:endParaRPr lang="en-US" sz="4000" b="0" i="1" dirty="0">
              <a:latin typeface="Algerian" pitchFamily="82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 rot="183254">
            <a:off x="113925" y="2146152"/>
            <a:ext cx="8229600" cy="4495800"/>
          </a:xfrm>
        </p:spPr>
        <p:txBody>
          <a:bodyPr/>
          <a:lstStyle/>
          <a:p>
            <a:pPr lvl="0"/>
            <a:r>
              <a:rPr lang="en-US" sz="2400" b="1" dirty="0" err="1">
                <a:solidFill>
                  <a:schemeClr val="tx1"/>
                </a:solidFill>
                <a:latin typeface="Comic Sans MS" pitchFamily="66" charset="0"/>
              </a:rPr>
              <a:t>Listrik</a:t>
            </a:r>
            <a:r>
              <a:rPr lang="en-US" sz="24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omic Sans MS" pitchFamily="66" charset="0"/>
              </a:rPr>
              <a:t>bolak</a:t>
            </a:r>
            <a:r>
              <a:rPr lang="en-US" sz="24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omic Sans MS" pitchFamily="66" charset="0"/>
              </a:rPr>
              <a:t>balik</a:t>
            </a:r>
            <a:r>
              <a:rPr lang="en-US" sz="24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omic Sans MS" pitchFamily="66" charset="0"/>
              </a:rPr>
              <a:t>dihasilkan</a:t>
            </a:r>
            <a:r>
              <a:rPr lang="en-US" sz="24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omic Sans MS" pitchFamily="66" charset="0"/>
              </a:rPr>
              <a:t>oleh</a:t>
            </a:r>
            <a:r>
              <a:rPr lang="en-US" sz="2400" b="1" dirty="0">
                <a:solidFill>
                  <a:schemeClr val="tx1"/>
                </a:solidFill>
                <a:latin typeface="Comic Sans MS" pitchFamily="66" charset="0"/>
              </a:rPr>
              <a:t> generator </a:t>
            </a:r>
            <a:r>
              <a:rPr lang="en-US" sz="2400" b="1" dirty="0" err="1">
                <a:solidFill>
                  <a:schemeClr val="tx1"/>
                </a:solidFill>
                <a:latin typeface="Comic Sans MS" pitchFamily="66" charset="0"/>
              </a:rPr>
              <a:t>listrik</a:t>
            </a:r>
            <a:r>
              <a:rPr lang="en-US" sz="24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omic Sans MS" pitchFamily="66" charset="0"/>
              </a:rPr>
              <a:t>bolak</a:t>
            </a:r>
            <a:r>
              <a:rPr lang="en-US" sz="24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omic Sans MS" pitchFamily="66" charset="0"/>
              </a:rPr>
              <a:t>balik</a:t>
            </a:r>
            <a:r>
              <a:rPr lang="en-US" sz="2400" b="1" dirty="0">
                <a:solidFill>
                  <a:schemeClr val="tx1"/>
                </a:solidFill>
                <a:latin typeface="Comic Sans MS" pitchFamily="66" charset="0"/>
              </a:rPr>
              <a:t> / generator AC</a:t>
            </a:r>
          </a:p>
          <a:p>
            <a:pPr lvl="0"/>
            <a:r>
              <a:rPr lang="en-US" sz="2400" b="1" dirty="0">
                <a:solidFill>
                  <a:schemeClr val="tx1"/>
                </a:solidFill>
                <a:latin typeface="Comic Sans MS" pitchFamily="66" charset="0"/>
              </a:rPr>
              <a:t>Generator </a:t>
            </a:r>
            <a:r>
              <a:rPr lang="en-US" sz="2400" b="1" dirty="0" err="1">
                <a:solidFill>
                  <a:schemeClr val="tx1"/>
                </a:solidFill>
                <a:latin typeface="Comic Sans MS" pitchFamily="66" charset="0"/>
              </a:rPr>
              <a:t>adalah</a:t>
            </a:r>
            <a:r>
              <a:rPr lang="en-US" sz="24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omic Sans MS" pitchFamily="66" charset="0"/>
              </a:rPr>
              <a:t>alat</a:t>
            </a:r>
            <a:r>
              <a:rPr lang="en-US" sz="24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omic Sans MS" pitchFamily="66" charset="0"/>
              </a:rPr>
              <a:t>untuk</a:t>
            </a:r>
            <a:r>
              <a:rPr lang="en-US" sz="24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omic Sans MS" pitchFamily="66" charset="0"/>
              </a:rPr>
              <a:t>mengubah</a:t>
            </a:r>
            <a:r>
              <a:rPr lang="en-US" sz="24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omic Sans MS" pitchFamily="66" charset="0"/>
              </a:rPr>
              <a:t>energi</a:t>
            </a:r>
            <a:r>
              <a:rPr lang="en-US" sz="24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omic Sans MS" pitchFamily="66" charset="0"/>
              </a:rPr>
              <a:t>mekanik</a:t>
            </a:r>
            <a:r>
              <a:rPr lang="en-US" sz="24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omic Sans MS" pitchFamily="66" charset="0"/>
              </a:rPr>
              <a:t>menjadi</a:t>
            </a:r>
            <a:r>
              <a:rPr lang="en-US" sz="24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omic Sans MS" pitchFamily="66" charset="0"/>
              </a:rPr>
              <a:t>energi</a:t>
            </a:r>
            <a:r>
              <a:rPr lang="en-US" sz="24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omic Sans MS" pitchFamily="66" charset="0"/>
              </a:rPr>
              <a:t>listrik</a:t>
            </a:r>
            <a:r>
              <a:rPr lang="en-US" sz="24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</a:p>
          <a:p>
            <a:r>
              <a:rPr lang="en-US" sz="2400" b="1" dirty="0" err="1" smtClean="0">
                <a:solidFill>
                  <a:schemeClr val="tx1"/>
                </a:solidFill>
                <a:latin typeface="Comic Sans MS" pitchFamily="66" charset="0"/>
              </a:rPr>
              <a:t>Prinsip</a:t>
            </a:r>
            <a:r>
              <a:rPr lang="en-US" sz="2400" b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Comic Sans MS" pitchFamily="66" charset="0"/>
              </a:rPr>
              <a:t>dasar</a:t>
            </a:r>
            <a:r>
              <a:rPr lang="en-US" sz="2400" b="1" dirty="0" smtClean="0">
                <a:solidFill>
                  <a:schemeClr val="tx1"/>
                </a:solidFill>
                <a:latin typeface="Comic Sans MS" pitchFamily="66" charset="0"/>
              </a:rPr>
              <a:t> generator </a:t>
            </a:r>
            <a:r>
              <a:rPr lang="en-US" sz="2400" b="1" dirty="0" err="1" smtClean="0">
                <a:solidFill>
                  <a:schemeClr val="tx1"/>
                </a:solidFill>
                <a:latin typeface="Comic Sans MS" pitchFamily="66" charset="0"/>
              </a:rPr>
              <a:t>arus</a:t>
            </a:r>
            <a:r>
              <a:rPr lang="en-US" sz="2400" b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Comic Sans MS" pitchFamily="66" charset="0"/>
              </a:rPr>
              <a:t>bolak</a:t>
            </a:r>
            <a:r>
              <a:rPr lang="en-US" sz="2400" b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Comic Sans MS" pitchFamily="66" charset="0"/>
              </a:rPr>
              <a:t>balik</a:t>
            </a:r>
            <a:r>
              <a:rPr lang="en-US" sz="2400" b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Comic Sans MS" pitchFamily="66" charset="0"/>
              </a:rPr>
              <a:t>adalah</a:t>
            </a:r>
            <a:r>
              <a:rPr lang="en-US" sz="2400" b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Comic Sans MS" pitchFamily="66" charset="0"/>
              </a:rPr>
              <a:t>sebuah</a:t>
            </a:r>
            <a:r>
              <a:rPr lang="en-US" sz="2400" b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Comic Sans MS" pitchFamily="66" charset="0"/>
              </a:rPr>
              <a:t>kumparan</a:t>
            </a:r>
            <a:r>
              <a:rPr lang="en-US" sz="2400" b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Comic Sans MS" pitchFamily="66" charset="0"/>
              </a:rPr>
              <a:t>berputar</a:t>
            </a:r>
            <a:r>
              <a:rPr lang="en-US" sz="2400" b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Comic Sans MS" pitchFamily="66" charset="0"/>
              </a:rPr>
              <a:t>dengan</a:t>
            </a:r>
            <a:r>
              <a:rPr lang="en-US" sz="2400" b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Comic Sans MS" pitchFamily="66" charset="0"/>
              </a:rPr>
              <a:t>kecepatan</a:t>
            </a:r>
            <a:r>
              <a:rPr lang="en-US" sz="2400" b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Comic Sans MS" pitchFamily="66" charset="0"/>
              </a:rPr>
              <a:t>sudut</a:t>
            </a:r>
            <a:r>
              <a:rPr lang="en-US" sz="2400" b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i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  <a:latin typeface="Comic Sans MS" pitchFamily="66" charset="0"/>
              </a:rPr>
              <a:t>yang </a:t>
            </a:r>
            <a:r>
              <a:rPr lang="en-US" sz="2400" b="1" dirty="0" err="1" smtClean="0">
                <a:solidFill>
                  <a:schemeClr val="tx1"/>
                </a:solidFill>
                <a:latin typeface="Comic Sans MS" pitchFamily="66" charset="0"/>
              </a:rPr>
              <a:t>berada</a:t>
            </a:r>
            <a:r>
              <a:rPr lang="en-US" sz="2400" b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Comic Sans MS" pitchFamily="66" charset="0"/>
              </a:rPr>
              <a:t>di</a:t>
            </a:r>
            <a:r>
              <a:rPr lang="en-US" sz="2400" b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Comic Sans MS" pitchFamily="66" charset="0"/>
              </a:rPr>
              <a:t>dalam</a:t>
            </a:r>
            <a:r>
              <a:rPr lang="en-US" sz="2400" b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Comic Sans MS" pitchFamily="66" charset="0"/>
              </a:rPr>
              <a:t>medan</a:t>
            </a:r>
            <a:r>
              <a:rPr lang="en-US" sz="2400" b="1" dirty="0" smtClean="0">
                <a:solidFill>
                  <a:schemeClr val="tx1"/>
                </a:solidFill>
                <a:latin typeface="Comic Sans MS" pitchFamily="66" charset="0"/>
              </a:rPr>
              <a:t> magnet.</a:t>
            </a:r>
          </a:p>
          <a:p>
            <a:pPr lvl="0"/>
            <a:r>
              <a:rPr lang="en-US" sz="2400" b="1" dirty="0">
                <a:solidFill>
                  <a:schemeClr val="tx1"/>
                </a:solidFill>
                <a:latin typeface="Comic Sans MS" pitchFamily="66" charset="0"/>
              </a:rPr>
              <a:t>Generator </a:t>
            </a:r>
            <a:r>
              <a:rPr lang="en-US" sz="2400" b="1" dirty="0" err="1">
                <a:solidFill>
                  <a:schemeClr val="tx1"/>
                </a:solidFill>
                <a:latin typeface="Comic Sans MS" pitchFamily="66" charset="0"/>
              </a:rPr>
              <a:t>menghasilkan</a:t>
            </a:r>
            <a:r>
              <a:rPr lang="en-US" sz="24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omic Sans MS" pitchFamily="66" charset="0"/>
              </a:rPr>
              <a:t>tegangan</a:t>
            </a:r>
            <a:r>
              <a:rPr lang="en-US" sz="24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omic Sans MS" pitchFamily="66" charset="0"/>
              </a:rPr>
              <a:t>dan</a:t>
            </a:r>
            <a:r>
              <a:rPr lang="en-US" sz="24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omic Sans MS" pitchFamily="66" charset="0"/>
              </a:rPr>
              <a:t>arus</a:t>
            </a:r>
            <a:r>
              <a:rPr lang="en-US" sz="24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omic Sans MS" pitchFamily="66" charset="0"/>
              </a:rPr>
              <a:t>listrik</a:t>
            </a:r>
            <a:r>
              <a:rPr lang="en-US" sz="24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omic Sans MS" pitchFamily="66" charset="0"/>
              </a:rPr>
              <a:t>induksi</a:t>
            </a:r>
            <a:r>
              <a:rPr lang="en-US" sz="2400" b="1" dirty="0">
                <a:solidFill>
                  <a:schemeClr val="tx1"/>
                </a:solidFill>
                <a:latin typeface="Comic Sans MS" pitchFamily="66" charset="0"/>
              </a:rPr>
              <a:t> yang </a:t>
            </a:r>
            <a:r>
              <a:rPr lang="en-US" sz="2400" b="1" dirty="0" err="1">
                <a:solidFill>
                  <a:schemeClr val="tx1"/>
                </a:solidFill>
                <a:latin typeface="Comic Sans MS" pitchFamily="66" charset="0"/>
              </a:rPr>
              <a:t>berbentuk</a:t>
            </a:r>
            <a:r>
              <a:rPr lang="en-US" sz="2400" b="1" dirty="0">
                <a:solidFill>
                  <a:schemeClr val="tx1"/>
                </a:solidFill>
                <a:latin typeface="Comic Sans MS" pitchFamily="66" charset="0"/>
              </a:rPr>
              <a:t> sinusoidal. </a:t>
            </a:r>
          </a:p>
          <a:p>
            <a:pPr lvl="0"/>
            <a:r>
              <a:rPr lang="en-US" sz="2400" b="1" dirty="0">
                <a:solidFill>
                  <a:schemeClr val="tx1"/>
                </a:solidFill>
                <a:latin typeface="Comic Sans MS" pitchFamily="66" charset="0"/>
              </a:rPr>
              <a:t>Generator </a:t>
            </a:r>
            <a:r>
              <a:rPr lang="en-US" sz="2400" b="1" dirty="0" err="1">
                <a:solidFill>
                  <a:schemeClr val="tx1"/>
                </a:solidFill>
                <a:latin typeface="Comic Sans MS" pitchFamily="66" charset="0"/>
              </a:rPr>
              <a:t>pembangkit</a:t>
            </a:r>
            <a:r>
              <a:rPr lang="en-US" sz="24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omic Sans MS" pitchFamily="66" charset="0"/>
              </a:rPr>
              <a:t>tegangan</a:t>
            </a:r>
            <a:r>
              <a:rPr lang="en-US" sz="24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omic Sans MS" pitchFamily="66" charset="0"/>
              </a:rPr>
              <a:t>bolak</a:t>
            </a:r>
            <a:r>
              <a:rPr lang="en-US" sz="24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omic Sans MS" pitchFamily="66" charset="0"/>
              </a:rPr>
              <a:t>balik</a:t>
            </a:r>
            <a:r>
              <a:rPr lang="en-US" sz="24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omic Sans MS" pitchFamily="66" charset="0"/>
              </a:rPr>
              <a:t>disebut</a:t>
            </a:r>
            <a:r>
              <a:rPr lang="en-US" sz="2400" b="1" dirty="0">
                <a:solidFill>
                  <a:schemeClr val="tx1"/>
                </a:solidFill>
                <a:latin typeface="Comic Sans MS" pitchFamily="66" charset="0"/>
              </a:rPr>
              <a:t> alternator</a:t>
            </a:r>
          </a:p>
          <a:p>
            <a:endParaRPr lang="en-US" sz="2400" dirty="0"/>
          </a:p>
        </p:txBody>
      </p:sp>
    </p:spTree>
  </p:cSld>
  <p:clrMapOvr>
    <a:masterClrMapping/>
  </p:clrMapOvr>
  <p:transition spd="slow" advClick="0">
    <p:wedge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80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1000"/>
                            </p:stCondLst>
                            <p:childTnLst>
                              <p:par>
                                <p:cTn id="1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4000"/>
                            </p:stCondLst>
                            <p:childTnLst>
                              <p:par>
                                <p:cTn id="2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3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0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4099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33400"/>
            <a:ext cx="6781800" cy="1143000"/>
          </a:xfrm>
        </p:spPr>
        <p:txBody>
          <a:bodyPr/>
          <a:lstStyle/>
          <a:p>
            <a:r>
              <a:rPr lang="en-US" sz="3200" b="0" dirty="0" err="1" smtClean="0">
                <a:latin typeface="Showcard Gothic" pitchFamily="82" charset="0"/>
              </a:rPr>
              <a:t>Bentuk</a:t>
            </a:r>
            <a:r>
              <a:rPr lang="en-US" sz="3200" b="0" dirty="0" smtClean="0">
                <a:latin typeface="Showcard Gothic" pitchFamily="82" charset="0"/>
              </a:rPr>
              <a:t> </a:t>
            </a:r>
            <a:r>
              <a:rPr lang="en-US" sz="3200" b="0" dirty="0" err="1" smtClean="0">
                <a:latin typeface="Showcard Gothic" pitchFamily="82" charset="0"/>
              </a:rPr>
              <a:t>tegangan</a:t>
            </a:r>
            <a:r>
              <a:rPr lang="en-US" sz="3200" b="0" dirty="0" smtClean="0">
                <a:latin typeface="Showcard Gothic" pitchFamily="82" charset="0"/>
              </a:rPr>
              <a:t> </a:t>
            </a:r>
            <a:r>
              <a:rPr lang="en-US" sz="3200" b="0" dirty="0" err="1" smtClean="0">
                <a:latin typeface="Showcard Gothic" pitchFamily="82" charset="0"/>
              </a:rPr>
              <a:t>dan</a:t>
            </a:r>
            <a:r>
              <a:rPr lang="en-US" sz="3200" b="0" dirty="0" smtClean="0">
                <a:latin typeface="Showcard Gothic" pitchFamily="82" charset="0"/>
              </a:rPr>
              <a:t> </a:t>
            </a:r>
            <a:r>
              <a:rPr lang="en-US" sz="3200" b="0" dirty="0" err="1" smtClean="0">
                <a:latin typeface="Showcard Gothic" pitchFamily="82" charset="0"/>
              </a:rPr>
              <a:t>arus</a:t>
            </a:r>
            <a:r>
              <a:rPr lang="en-US" sz="3200" b="0" dirty="0" smtClean="0">
                <a:latin typeface="Showcard Gothic" pitchFamily="82" charset="0"/>
              </a:rPr>
              <a:t> </a:t>
            </a:r>
            <a:r>
              <a:rPr lang="en-US" sz="3200" b="0" dirty="0" err="1" smtClean="0">
                <a:latin typeface="Showcard Gothic" pitchFamily="82" charset="0"/>
              </a:rPr>
              <a:t>bolak</a:t>
            </a:r>
            <a:r>
              <a:rPr lang="en-US" sz="3200" b="0" dirty="0" smtClean="0">
                <a:latin typeface="Showcard Gothic" pitchFamily="82" charset="0"/>
              </a:rPr>
              <a:t> </a:t>
            </a:r>
            <a:r>
              <a:rPr lang="en-US" sz="3200" b="0" dirty="0" err="1" smtClean="0">
                <a:latin typeface="Showcard Gothic" pitchFamily="82" charset="0"/>
              </a:rPr>
              <a:t>balik</a:t>
            </a:r>
            <a:endParaRPr lang="en-US" sz="3200" b="0" dirty="0">
              <a:latin typeface="Showcard Gothic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234618">
            <a:off x="-114661" y="2292774"/>
            <a:ext cx="7025260" cy="3581400"/>
          </a:xfrm>
        </p:spPr>
        <p:txBody>
          <a:bodyPr/>
          <a:lstStyle/>
          <a:p>
            <a:pPr marL="457200" lvl="0" indent="-457200">
              <a:buNone/>
            </a:pPr>
            <a:r>
              <a:rPr lang="en-US" sz="2000" b="1" i="1" dirty="0" smtClean="0">
                <a:solidFill>
                  <a:schemeClr val="tx1"/>
                </a:solidFill>
                <a:latin typeface="Comic Sans MS" pitchFamily="66" charset="0"/>
              </a:rPr>
              <a:t>	o  </a:t>
            </a:r>
            <a:r>
              <a:rPr lang="en-US" sz="2000" b="1" i="1" dirty="0" err="1" smtClean="0">
                <a:solidFill>
                  <a:schemeClr val="tx1"/>
                </a:solidFill>
                <a:latin typeface="Comic Sans MS" pitchFamily="66" charset="0"/>
              </a:rPr>
              <a:t>Perbedaan</a:t>
            </a:r>
            <a:r>
              <a:rPr lang="en-US" sz="2000" b="1" i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generator AC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dan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generator DC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terletak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err="1" smtClean="0">
                <a:solidFill>
                  <a:schemeClr val="tx1"/>
                </a:solidFill>
                <a:latin typeface="Comic Sans MS" pitchFamily="66" charset="0"/>
              </a:rPr>
              <a:t>pada</a:t>
            </a:r>
            <a:r>
              <a:rPr lang="en-US" sz="2000" b="1" i="1" dirty="0">
                <a:latin typeface="Comic Sans MS" pitchFamily="66" charset="0"/>
              </a:rPr>
              <a:t> </a:t>
            </a:r>
            <a:r>
              <a:rPr lang="en-US" sz="2000" b="1" i="1" dirty="0" err="1" smtClean="0">
                <a:solidFill>
                  <a:schemeClr val="tx1"/>
                </a:solidFill>
                <a:latin typeface="Comic Sans MS" pitchFamily="66" charset="0"/>
              </a:rPr>
              <a:t>cincin</a:t>
            </a:r>
            <a:r>
              <a:rPr lang="en-US" sz="2000" b="1" i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err="1" smtClean="0">
                <a:solidFill>
                  <a:schemeClr val="tx1"/>
                </a:solidFill>
                <a:latin typeface="Comic Sans MS" pitchFamily="66" charset="0"/>
              </a:rPr>
              <a:t>gesernya</a:t>
            </a:r>
            <a:r>
              <a:rPr lang="en-US" sz="2000" b="1" i="1" dirty="0" smtClean="0">
                <a:solidFill>
                  <a:schemeClr val="tx1"/>
                </a:solidFill>
                <a:latin typeface="Comic Sans MS" pitchFamily="66" charset="0"/>
              </a:rPr>
              <a:t>.</a:t>
            </a:r>
          </a:p>
          <a:p>
            <a:pPr marL="457200" lvl="0" indent="-457200">
              <a:buNone/>
            </a:pPr>
            <a:r>
              <a:rPr lang="en-US" sz="2000" b="1" i="1" dirty="0" smtClean="0">
                <a:solidFill>
                  <a:schemeClr val="tx1"/>
                </a:solidFill>
                <a:latin typeface="Comic Sans MS" pitchFamily="66" charset="0"/>
              </a:rPr>
              <a:t>	o  </a:t>
            </a:r>
            <a:r>
              <a:rPr lang="en-US" sz="2000" b="1" i="1" dirty="0" err="1" smtClean="0">
                <a:solidFill>
                  <a:schemeClr val="tx1"/>
                </a:solidFill>
                <a:latin typeface="Comic Sans MS" pitchFamily="66" charset="0"/>
              </a:rPr>
              <a:t>Pada</a:t>
            </a:r>
            <a:r>
              <a:rPr lang="en-US" sz="2000" b="1" i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generator AC,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cincin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gesernya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tetap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(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ada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2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cincin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)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sehingga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bersinggungan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dengan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rotor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secara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bergantian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dan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menghasilkan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GGL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induksi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ke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segala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err="1" smtClean="0">
                <a:solidFill>
                  <a:schemeClr val="tx1"/>
                </a:solidFill>
                <a:latin typeface="Comic Sans MS" pitchFamily="66" charset="0"/>
              </a:rPr>
              <a:t>arah</a:t>
            </a:r>
            <a:endParaRPr lang="en-US" sz="2000" b="1" i="1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marL="457200" lvl="0" indent="-457200">
              <a:buNone/>
            </a:pPr>
            <a:r>
              <a:rPr lang="en-US" sz="2000" b="1" i="1" dirty="0" smtClean="0">
                <a:solidFill>
                  <a:schemeClr val="tx1"/>
                </a:solidFill>
                <a:latin typeface="Comic Sans MS" pitchFamily="66" charset="0"/>
              </a:rPr>
              <a:t>	o  </a:t>
            </a:r>
            <a:r>
              <a:rPr lang="en-US" sz="2000" b="1" i="1" dirty="0" err="1" smtClean="0">
                <a:solidFill>
                  <a:schemeClr val="tx1"/>
                </a:solidFill>
                <a:latin typeface="Comic Sans MS" pitchFamily="66" charset="0"/>
              </a:rPr>
              <a:t>Pada</a:t>
            </a:r>
            <a:r>
              <a:rPr lang="en-US" sz="2000" b="1" i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generator DC ,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cincin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gesernya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dibelah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menjadi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2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sehingga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yang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bersinggungan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dengan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rotor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tidak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mengalami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perubahan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dan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menghasilkan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GGL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induksi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ke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satu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arah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. </a:t>
            </a:r>
            <a:endParaRPr lang="en-US" sz="2000" b="1" i="1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marL="457200" lvl="0" indent="-457200">
              <a:buNone/>
            </a:pPr>
            <a:r>
              <a:rPr lang="en-US" sz="2000" b="1" i="1" dirty="0" smtClean="0">
                <a:latin typeface="Comic Sans MS" pitchFamily="66" charset="0"/>
              </a:rPr>
              <a:t>	o  </a:t>
            </a:r>
            <a:r>
              <a:rPr lang="en-US" sz="2000" b="1" i="1" dirty="0" err="1" smtClean="0">
                <a:solidFill>
                  <a:schemeClr val="tx1"/>
                </a:solidFill>
                <a:latin typeface="Comic Sans MS" pitchFamily="66" charset="0"/>
              </a:rPr>
              <a:t>Grafik</a:t>
            </a:r>
            <a:r>
              <a:rPr lang="en-US" sz="2000" b="1" i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tegangan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berbentuk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sinusoidal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maka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secara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matematis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dirumuskan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i="1" dirty="0">
                <a:solidFill>
                  <a:schemeClr val="tx1"/>
                </a:solidFill>
                <a:latin typeface="Comic Sans MS" pitchFamily="66" charset="0"/>
              </a:rPr>
              <a:t>:</a:t>
            </a:r>
          </a:p>
          <a:p>
            <a:endParaRPr lang="en-US" i="1" dirty="0">
              <a:latin typeface="Comic Sans MS" pitchFamily="66" charset="0"/>
            </a:endParaRPr>
          </a:p>
        </p:txBody>
      </p:sp>
    </p:spTree>
  </p:cSld>
  <p:clrMapOvr>
    <a:masterClrMapping/>
  </p:clrMapOvr>
  <p:transition spd="slow" advClick="0">
    <p:wheel spokes="1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169" name="Object 1"/>
          <p:cNvGraphicFramePr>
            <a:graphicFrameLocks noChangeAspect="1"/>
          </p:cNvGraphicFramePr>
          <p:nvPr/>
        </p:nvGraphicFramePr>
        <p:xfrm>
          <a:off x="0" y="5334000"/>
          <a:ext cx="7620000" cy="15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3" name="Equation" r:id="rId5" imgW="1168200" imgH="228600" progId="Equation.3">
                  <p:embed/>
                </p:oleObj>
              </mc:Choice>
              <mc:Fallback>
                <p:oleObj name="Equation" r:id="rId5" imgW="1168200" imgH="22860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334000"/>
                        <a:ext cx="7620000" cy="15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80" name="Rectangle 12"/>
          <p:cNvSpPr>
            <a:spLocks noChangeArrowheads="1"/>
          </p:cNvSpPr>
          <p:nvPr/>
        </p:nvSpPr>
        <p:spPr bwMode="auto">
          <a:xfrm>
            <a:off x="0" y="1676400"/>
            <a:ext cx="91440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39863" algn="l"/>
              </a:tabLst>
            </a:pPr>
            <a:r>
              <a:rPr kumimoji="0" lang="sv-SE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v	: tegangan sesaat (volt)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39863" algn="l"/>
              </a:tabLst>
            </a:pPr>
            <a:r>
              <a:rPr kumimoji="0" lang="sv-SE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v</a:t>
            </a:r>
            <a:r>
              <a:rPr kumimoji="0" lang="sv-SE" sz="36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m</a:t>
            </a:r>
            <a:r>
              <a:rPr kumimoji="0" lang="sv-SE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	: tegangan maksimum (volt)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39863" algn="l"/>
              </a:tabLst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182" name="Rectangle 14"/>
          <p:cNvSpPr>
            <a:spLocks noChangeArrowheads="1"/>
          </p:cNvSpPr>
          <p:nvPr/>
        </p:nvSpPr>
        <p:spPr bwMode="auto">
          <a:xfrm>
            <a:off x="0" y="2743200"/>
            <a:ext cx="890404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39863" algn="l"/>
              </a:tabLst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f =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frekuensi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sudut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tegangan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bolak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balik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 (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rad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/s)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184" name="Rectangle 16"/>
          <p:cNvSpPr>
            <a:spLocks noChangeArrowheads="1"/>
          </p:cNvSpPr>
          <p:nvPr/>
        </p:nvSpPr>
        <p:spPr bwMode="auto">
          <a:xfrm>
            <a:off x="0" y="3200400"/>
            <a:ext cx="484966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39863" algn="l"/>
              </a:tabLst>
            </a:pP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t	: 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waktu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 (</a:t>
            </a:r>
            <a:r>
              <a:rPr kumimoji="0" lang="en-US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sekon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)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187" name="Rectangle 1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189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188" name="Object 20"/>
          <p:cNvGraphicFramePr>
            <a:graphicFrameLocks noChangeAspect="1"/>
          </p:cNvGraphicFramePr>
          <p:nvPr/>
        </p:nvGraphicFramePr>
        <p:xfrm>
          <a:off x="0" y="4114800"/>
          <a:ext cx="6096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4" name="Equation" r:id="rId7" imgW="126720" imgH="177480" progId="Equation.3">
                  <p:embed/>
                </p:oleObj>
              </mc:Choice>
              <mc:Fallback>
                <p:oleObj name="Equation" r:id="rId7" imgW="126720" imgH="177480" progId="Equation.3">
                  <p:embed/>
                  <p:pic>
                    <p:nvPicPr>
                      <p:cNvPr id="0" name="Picture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4114800"/>
                        <a:ext cx="609600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90" name="Rectangle 22"/>
          <p:cNvSpPr>
            <a:spLocks noChangeArrowheads="1"/>
          </p:cNvSpPr>
          <p:nvPr/>
        </p:nvSpPr>
        <p:spPr bwMode="auto">
          <a:xfrm>
            <a:off x="0" y="4114800"/>
            <a:ext cx="7934095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39863" algn="l"/>
              </a:tabLst>
            </a:pPr>
            <a:r>
              <a:rPr lang="en-US" sz="3200" dirty="0">
                <a:latin typeface="Tahoma" pitchFamily="34" charset="0"/>
                <a:ea typeface="Calibri" pitchFamily="34" charset="0"/>
                <a:cs typeface="Tahoma" pitchFamily="34" charset="0"/>
              </a:rPr>
              <a:t>	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: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sudut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fase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ketika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 t = 0,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39863" algn="l"/>
              </a:tabLst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	</a:t>
            </a:r>
            <a:r>
              <a:rPr kumimoji="0" lang="en-US" sz="3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 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biasanya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diambil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sama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 </a:t>
            </a: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dengan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 0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7191" name="Object 23"/>
          <p:cNvGraphicFramePr>
            <a:graphicFrameLocks noChangeAspect="1"/>
          </p:cNvGraphicFramePr>
          <p:nvPr/>
        </p:nvGraphicFramePr>
        <p:xfrm>
          <a:off x="4508500" y="3340100"/>
          <a:ext cx="1270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5" name="Equation" r:id="rId9" imgW="126720" imgH="177480" progId="Equation.3">
                  <p:embed/>
                </p:oleObj>
              </mc:Choice>
              <mc:Fallback>
                <p:oleObj name="Equation" r:id="rId9" imgW="126720" imgH="177480" progId="Equation.3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8500" y="3340100"/>
                        <a:ext cx="127000" cy="17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92" name="Object 24"/>
          <p:cNvGraphicFramePr>
            <a:graphicFrameLocks noChangeAspect="1"/>
          </p:cNvGraphicFramePr>
          <p:nvPr/>
        </p:nvGraphicFramePr>
        <p:xfrm>
          <a:off x="4508500" y="3340100"/>
          <a:ext cx="1270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6" name="Equation" r:id="rId11" imgW="126720" imgH="177480" progId="Equation.3">
                  <p:embed/>
                </p:oleObj>
              </mc:Choice>
              <mc:Fallback>
                <p:oleObj name="Equation" r:id="rId11" imgW="126720" imgH="177480" progId="Equation.3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8500" y="3340100"/>
                        <a:ext cx="127000" cy="17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3"/>
          <p:cNvSpPr/>
          <p:nvPr/>
        </p:nvSpPr>
        <p:spPr>
          <a:xfrm>
            <a:off x="0" y="533400"/>
            <a:ext cx="70104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b="1" i="1" dirty="0" err="1" smtClean="0">
                <a:latin typeface="Chiller" pitchFamily="82" charset="0"/>
              </a:rPr>
              <a:t>Rumus</a:t>
            </a:r>
            <a:r>
              <a:rPr lang="en-US" sz="6000" b="1" i="1" dirty="0" smtClean="0">
                <a:latin typeface="Chiller" pitchFamily="82" charset="0"/>
              </a:rPr>
              <a:t> </a:t>
            </a:r>
            <a:r>
              <a:rPr lang="en-US" sz="6000" b="1" i="1" dirty="0" err="1" smtClean="0">
                <a:latin typeface="Chiller" pitchFamily="82" charset="0"/>
              </a:rPr>
              <a:t>dan</a:t>
            </a:r>
            <a:r>
              <a:rPr lang="en-US" sz="6000" b="1" i="1" dirty="0" smtClean="0">
                <a:latin typeface="Chiller" pitchFamily="82" charset="0"/>
              </a:rPr>
              <a:t> </a:t>
            </a:r>
            <a:r>
              <a:rPr lang="en-US" sz="6000" b="1" i="1" dirty="0" err="1" smtClean="0">
                <a:latin typeface="Chiller" pitchFamily="82" charset="0"/>
              </a:rPr>
              <a:t>Keterangannya</a:t>
            </a:r>
            <a:r>
              <a:rPr lang="en-US" sz="6000" b="1" i="1" dirty="0" smtClean="0">
                <a:latin typeface="Chiller" pitchFamily="82" charset="0"/>
              </a:rPr>
              <a:t> ;</a:t>
            </a:r>
            <a:endParaRPr lang="en-US" sz="6000" b="1" i="1" dirty="0">
              <a:latin typeface="Chiller" pitchFamily="82" charset="0"/>
            </a:endParaRPr>
          </a:p>
        </p:txBody>
      </p:sp>
    </p:spTree>
  </p:cSld>
  <p:clrMapOvr>
    <a:masterClrMapping/>
  </p:clrMapOvr>
  <p:transition spd="slow" advClick="0">
    <p:wheel spokes="1"/>
    <p:sndAc>
      <p:stSnd>
        <p:snd r:embed="rId4" name="voltag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7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7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7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7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500"/>
                            </p:stCondLst>
                            <p:childTnLst>
                              <p:par>
                                <p:cTn id="2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7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7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8500"/>
                            </p:stCondLst>
                            <p:childTnLst>
                              <p:par>
                                <p:cTn id="3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9000"/>
                            </p:stCondLst>
                            <p:childTnLst>
                              <p:par>
                                <p:cTn id="3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7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7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80" grpId="0"/>
      <p:bldP spid="7182" grpId="0"/>
      <p:bldP spid="7184" grpId="0"/>
      <p:bldP spid="7190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09600"/>
            <a:ext cx="8305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err="1">
                <a:latin typeface="Copperplate Gothic Bold" pitchFamily="34" charset="0"/>
              </a:rPr>
              <a:t>Grafik</a:t>
            </a:r>
            <a:r>
              <a:rPr lang="en-US" sz="2800" dirty="0">
                <a:latin typeface="Copperplate Gothic Bold" pitchFamily="34" charset="0"/>
              </a:rPr>
              <a:t> </a:t>
            </a:r>
            <a:r>
              <a:rPr lang="en-US" sz="2800" dirty="0" err="1">
                <a:latin typeface="Copperplate Gothic Bold" pitchFamily="34" charset="0"/>
              </a:rPr>
              <a:t>arus</a:t>
            </a:r>
            <a:r>
              <a:rPr lang="en-US" sz="2800" dirty="0">
                <a:latin typeface="Copperplate Gothic Bold" pitchFamily="34" charset="0"/>
              </a:rPr>
              <a:t> </a:t>
            </a:r>
            <a:r>
              <a:rPr lang="en-US" sz="2800" dirty="0" err="1">
                <a:latin typeface="Copperplate Gothic Bold" pitchFamily="34" charset="0"/>
              </a:rPr>
              <a:t>berbentuk</a:t>
            </a:r>
            <a:r>
              <a:rPr lang="en-US" sz="2800" dirty="0">
                <a:latin typeface="Copperplate Gothic Bold" pitchFamily="34" charset="0"/>
              </a:rPr>
              <a:t> sinusoidal, </a:t>
            </a:r>
            <a:r>
              <a:rPr lang="en-US" sz="2800" dirty="0" err="1">
                <a:latin typeface="Copperplate Gothic Bold" pitchFamily="34" charset="0"/>
              </a:rPr>
              <a:t>maka</a:t>
            </a:r>
            <a:r>
              <a:rPr lang="en-US" sz="2800" dirty="0">
                <a:latin typeface="Copperplate Gothic Bold" pitchFamily="34" charset="0"/>
              </a:rPr>
              <a:t> </a:t>
            </a:r>
            <a:r>
              <a:rPr lang="en-US" sz="2800" dirty="0" err="1">
                <a:latin typeface="Copperplate Gothic Bold" pitchFamily="34" charset="0"/>
              </a:rPr>
              <a:t>secara</a:t>
            </a:r>
            <a:r>
              <a:rPr lang="en-US" sz="2800" dirty="0">
                <a:latin typeface="Copperplate Gothic Bold" pitchFamily="34" charset="0"/>
              </a:rPr>
              <a:t> </a:t>
            </a:r>
            <a:r>
              <a:rPr lang="en-US" sz="2800" dirty="0" err="1">
                <a:latin typeface="Copperplate Gothic Bold" pitchFamily="34" charset="0"/>
              </a:rPr>
              <a:t>matematis</a:t>
            </a:r>
            <a:r>
              <a:rPr lang="en-US" sz="2800" dirty="0">
                <a:latin typeface="Copperplate Gothic Bold" pitchFamily="34" charset="0"/>
              </a:rPr>
              <a:t> </a:t>
            </a:r>
            <a:r>
              <a:rPr lang="en-US" sz="2800" dirty="0" err="1">
                <a:latin typeface="Copperplate Gothic Bold" pitchFamily="34" charset="0"/>
              </a:rPr>
              <a:t>arus</a:t>
            </a:r>
            <a:r>
              <a:rPr lang="en-US" sz="2800" dirty="0">
                <a:latin typeface="Copperplate Gothic Bold" pitchFamily="34" charset="0"/>
              </a:rPr>
              <a:t> </a:t>
            </a:r>
            <a:r>
              <a:rPr lang="en-US" sz="2800" dirty="0" err="1">
                <a:latin typeface="Copperplate Gothic Bold" pitchFamily="34" charset="0"/>
              </a:rPr>
              <a:t>bolak</a:t>
            </a:r>
            <a:r>
              <a:rPr lang="en-US" sz="2800" dirty="0">
                <a:latin typeface="Copperplate Gothic Bold" pitchFamily="34" charset="0"/>
              </a:rPr>
              <a:t> </a:t>
            </a:r>
            <a:r>
              <a:rPr lang="en-US" sz="2800" dirty="0" err="1">
                <a:latin typeface="Copperplate Gothic Bold" pitchFamily="34" charset="0"/>
              </a:rPr>
              <a:t>balik</a:t>
            </a:r>
            <a:r>
              <a:rPr lang="en-US" sz="2800" dirty="0">
                <a:latin typeface="Copperplate Gothic Bold" pitchFamily="34" charset="0"/>
              </a:rPr>
              <a:t> </a:t>
            </a:r>
            <a:r>
              <a:rPr lang="en-US" sz="2800" dirty="0"/>
              <a:t>:</a:t>
            </a:r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0481" name="Object 1"/>
          <p:cNvGraphicFramePr>
            <a:graphicFrameLocks noChangeAspect="1"/>
          </p:cNvGraphicFramePr>
          <p:nvPr/>
        </p:nvGraphicFramePr>
        <p:xfrm>
          <a:off x="0" y="3200400"/>
          <a:ext cx="7239000" cy="15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2" name="Equation" r:id="rId4" imgW="1143000" imgH="228600" progId="Equation.3">
                  <p:embed/>
                </p:oleObj>
              </mc:Choice>
              <mc:Fallback>
                <p:oleObj name="Equation" r:id="rId4" imgW="1143000" imgH="22860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200400"/>
                        <a:ext cx="7239000" cy="15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900113" y="790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69988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0" y="5334001"/>
            <a:ext cx="9144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98563" algn="l"/>
                <a:tab pos="1620838" algn="l"/>
              </a:tabLst>
            </a:pPr>
            <a:endParaRPr kumimoji="0" lang="en-US" sz="28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howcard Gothic" pitchFamily="82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98563" algn="l"/>
                <a:tab pos="1620838" algn="l"/>
              </a:tabLst>
            </a:pPr>
            <a:r>
              <a:rPr kumimoji="0" lang="sv-SE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howcard Gothic" pitchFamily="82" charset="0"/>
                <a:ea typeface="Calibri" pitchFamily="34" charset="0"/>
                <a:cs typeface="Tahoma" pitchFamily="34" charset="0"/>
              </a:rPr>
              <a:t>	I	: Arus sesaat (ampere)</a:t>
            </a:r>
            <a:endParaRPr kumimoji="0" lang="en-US" sz="28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howcard Gothic" pitchFamily="82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98563" algn="l"/>
                <a:tab pos="1620838" algn="l"/>
              </a:tabLst>
            </a:pPr>
            <a:r>
              <a:rPr kumimoji="0" lang="sv-SE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howcard Gothic" pitchFamily="82" charset="0"/>
                <a:ea typeface="Calibri" pitchFamily="34" charset="0"/>
                <a:cs typeface="Tahoma" pitchFamily="34" charset="0"/>
              </a:rPr>
              <a:t>	I</a:t>
            </a:r>
            <a:r>
              <a:rPr kumimoji="0" lang="sv-SE" sz="2800" b="1" i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Showcard Gothic" pitchFamily="82" charset="0"/>
                <a:ea typeface="Calibri" pitchFamily="34" charset="0"/>
                <a:cs typeface="Tahoma" pitchFamily="34" charset="0"/>
              </a:rPr>
              <a:t>m</a:t>
            </a:r>
            <a:r>
              <a:rPr kumimoji="0" lang="sv-SE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howcard Gothic" pitchFamily="82" charset="0"/>
                <a:ea typeface="Calibri" pitchFamily="34" charset="0"/>
                <a:cs typeface="Tahoma" pitchFamily="34" charset="0"/>
              </a:rPr>
              <a:t>	: Arus maksimum (ampere)</a:t>
            </a:r>
            <a:endParaRPr kumimoji="0" lang="sv-SE" sz="28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howcard Gothic" pitchFamily="8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4800600"/>
            <a:ext cx="5562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tabLst>
                <a:tab pos="1198563" algn="l"/>
                <a:tab pos="1620838" algn="l"/>
              </a:tabLst>
            </a:pPr>
            <a:r>
              <a:rPr lang="sv-SE" sz="40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oper Black" pitchFamily="18" charset="0"/>
                <a:ea typeface="Calibri" pitchFamily="34" charset="0"/>
                <a:cs typeface="Tahoma" pitchFamily="34" charset="0"/>
              </a:rPr>
              <a:t>Keterangan : </a:t>
            </a:r>
            <a:endParaRPr lang="en-US" sz="4000" b="1" i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ooper Black" pitchFamily="18" charset="0"/>
            </a:endParaRPr>
          </a:p>
        </p:txBody>
      </p:sp>
    </p:spTree>
  </p:cSld>
  <p:clrMapOvr>
    <a:masterClrMapping/>
  </p:clrMapOvr>
  <p:transition spd="slow" advClick="0">
    <p:diamond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2000"/>
                                        <p:tgtEl>
                                          <p:spTgt spid="20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500"/>
                            </p:stCondLst>
                            <p:childTnLst>
                              <p:par>
                                <p:cTn id="19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0484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38200"/>
            <a:ext cx="8229600" cy="533400"/>
          </a:xfrm>
        </p:spPr>
        <p:txBody>
          <a:bodyPr/>
          <a:lstStyle/>
          <a:p>
            <a:r>
              <a:rPr lang="en-US" sz="5400" i="1" dirty="0" err="1">
                <a:latin typeface="Chiller" pitchFamily="82" charset="0"/>
              </a:rPr>
              <a:t>Kuat</a:t>
            </a:r>
            <a:r>
              <a:rPr lang="en-US" sz="5400" i="1" dirty="0">
                <a:latin typeface="Chiller" pitchFamily="82" charset="0"/>
              </a:rPr>
              <a:t> </a:t>
            </a:r>
            <a:r>
              <a:rPr lang="en-US" sz="5400" i="1" dirty="0" err="1">
                <a:latin typeface="Chiller" pitchFamily="82" charset="0"/>
              </a:rPr>
              <a:t>arus</a:t>
            </a:r>
            <a:r>
              <a:rPr lang="en-US" sz="5400" i="1" dirty="0">
                <a:latin typeface="Chiller" pitchFamily="82" charset="0"/>
              </a:rPr>
              <a:t> </a:t>
            </a:r>
            <a:r>
              <a:rPr lang="en-US" sz="5400" i="1" dirty="0" err="1">
                <a:latin typeface="Chiller" pitchFamily="82" charset="0"/>
              </a:rPr>
              <a:t>dan</a:t>
            </a:r>
            <a:r>
              <a:rPr lang="en-US" sz="5400" i="1" dirty="0">
                <a:latin typeface="Chiller" pitchFamily="82" charset="0"/>
              </a:rPr>
              <a:t> </a:t>
            </a:r>
            <a:r>
              <a:rPr lang="en-US" sz="5400" i="1" dirty="0" err="1">
                <a:latin typeface="Chiller" pitchFamily="82" charset="0"/>
              </a:rPr>
              <a:t>tegangan</a:t>
            </a:r>
            <a:r>
              <a:rPr lang="en-US" sz="5400" i="1" dirty="0">
                <a:latin typeface="Chiller" pitchFamily="82" charset="0"/>
              </a:rPr>
              <a:t> </a:t>
            </a:r>
            <a:r>
              <a:rPr lang="en-US" sz="5400" i="1" dirty="0" err="1">
                <a:latin typeface="Chiller" pitchFamily="82" charset="0"/>
              </a:rPr>
              <a:t>pada</a:t>
            </a:r>
            <a:r>
              <a:rPr lang="en-US" sz="5400" i="1" dirty="0">
                <a:latin typeface="Chiller" pitchFamily="82" charset="0"/>
              </a:rPr>
              <a:t> </a:t>
            </a:r>
            <a:r>
              <a:rPr lang="en-US" sz="5400" i="1" dirty="0" err="1">
                <a:latin typeface="Chiller" pitchFamily="82" charset="0"/>
              </a:rPr>
              <a:t>fasor</a:t>
            </a:r>
            <a:endParaRPr lang="en-US" sz="5400" i="1" dirty="0">
              <a:latin typeface="Chiller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lvl="0"/>
            <a:r>
              <a:rPr lang="en-US" sz="2400" b="1" i="1" dirty="0" err="1">
                <a:solidFill>
                  <a:schemeClr val="tx1"/>
                </a:solidFill>
                <a:latin typeface="Comic Sans MS" pitchFamily="66" charset="0"/>
              </a:rPr>
              <a:t>Hubungan</a:t>
            </a:r>
            <a:r>
              <a:rPr lang="en-US" sz="24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i="1" dirty="0" err="1">
                <a:solidFill>
                  <a:schemeClr val="tx1"/>
                </a:solidFill>
                <a:latin typeface="Comic Sans MS" pitchFamily="66" charset="0"/>
              </a:rPr>
              <a:t>amplitudo</a:t>
            </a:r>
            <a:r>
              <a:rPr lang="en-US" sz="24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i="1" dirty="0" err="1">
                <a:solidFill>
                  <a:schemeClr val="tx1"/>
                </a:solidFill>
                <a:latin typeface="Comic Sans MS" pitchFamily="66" charset="0"/>
              </a:rPr>
              <a:t>tegangan</a:t>
            </a:r>
            <a:r>
              <a:rPr lang="en-US" sz="2400" b="1" i="1" dirty="0">
                <a:solidFill>
                  <a:schemeClr val="tx1"/>
                </a:solidFill>
                <a:latin typeface="Comic Sans MS" pitchFamily="66" charset="0"/>
              </a:rPr>
              <a:t> / </a:t>
            </a:r>
            <a:r>
              <a:rPr lang="en-US" sz="2400" b="1" i="1" dirty="0" err="1">
                <a:solidFill>
                  <a:schemeClr val="tx1"/>
                </a:solidFill>
                <a:latin typeface="Comic Sans MS" pitchFamily="66" charset="0"/>
              </a:rPr>
              <a:t>arus</a:t>
            </a:r>
            <a:r>
              <a:rPr lang="en-US" sz="24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i="1" dirty="0" err="1">
                <a:solidFill>
                  <a:schemeClr val="tx1"/>
                </a:solidFill>
                <a:latin typeface="Comic Sans MS" pitchFamily="66" charset="0"/>
              </a:rPr>
              <a:t>bolak</a:t>
            </a:r>
            <a:r>
              <a:rPr lang="en-US" sz="24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i="1" dirty="0" err="1">
                <a:solidFill>
                  <a:schemeClr val="tx1"/>
                </a:solidFill>
                <a:latin typeface="Comic Sans MS" pitchFamily="66" charset="0"/>
              </a:rPr>
              <a:t>balik</a:t>
            </a:r>
            <a:r>
              <a:rPr lang="en-US" sz="24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i="1" dirty="0" err="1">
                <a:solidFill>
                  <a:schemeClr val="tx1"/>
                </a:solidFill>
                <a:latin typeface="Comic Sans MS" pitchFamily="66" charset="0"/>
              </a:rPr>
              <a:t>dengan</a:t>
            </a:r>
            <a:r>
              <a:rPr lang="en-US" sz="24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i="1" dirty="0" err="1">
                <a:solidFill>
                  <a:schemeClr val="tx1"/>
                </a:solidFill>
                <a:latin typeface="Comic Sans MS" pitchFamily="66" charset="0"/>
              </a:rPr>
              <a:t>sudut</a:t>
            </a:r>
            <a:r>
              <a:rPr lang="en-US" sz="24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i="1" dirty="0" err="1">
                <a:solidFill>
                  <a:schemeClr val="tx1"/>
                </a:solidFill>
                <a:latin typeface="Comic Sans MS" pitchFamily="66" charset="0"/>
              </a:rPr>
              <a:t>fase</a:t>
            </a:r>
            <a:r>
              <a:rPr lang="en-US" sz="24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i="1" dirty="0" err="1">
                <a:solidFill>
                  <a:schemeClr val="tx1"/>
                </a:solidFill>
                <a:latin typeface="Comic Sans MS" pitchFamily="66" charset="0"/>
              </a:rPr>
              <a:t>dapat</a:t>
            </a:r>
            <a:r>
              <a:rPr lang="en-US" sz="24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i="1" dirty="0" err="1">
                <a:solidFill>
                  <a:schemeClr val="tx1"/>
                </a:solidFill>
                <a:latin typeface="Comic Sans MS" pitchFamily="66" charset="0"/>
              </a:rPr>
              <a:t>dinyatakan</a:t>
            </a:r>
            <a:r>
              <a:rPr lang="en-US" sz="24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i="1" dirty="0" err="1">
                <a:solidFill>
                  <a:schemeClr val="tx1"/>
                </a:solidFill>
                <a:latin typeface="Comic Sans MS" pitchFamily="66" charset="0"/>
              </a:rPr>
              <a:t>secara</a:t>
            </a:r>
            <a:r>
              <a:rPr lang="en-US" sz="24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i="1" dirty="0" err="1">
                <a:solidFill>
                  <a:schemeClr val="tx1"/>
                </a:solidFill>
                <a:latin typeface="Comic Sans MS" pitchFamily="66" charset="0"/>
              </a:rPr>
              <a:t>grafik</a:t>
            </a:r>
            <a:r>
              <a:rPr lang="en-US" sz="24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i="1" dirty="0" err="1">
                <a:solidFill>
                  <a:schemeClr val="tx1"/>
                </a:solidFill>
                <a:latin typeface="Comic Sans MS" pitchFamily="66" charset="0"/>
              </a:rPr>
              <a:t>dalam</a:t>
            </a:r>
            <a:r>
              <a:rPr lang="en-US" sz="2400" b="1" i="1" dirty="0">
                <a:solidFill>
                  <a:schemeClr val="tx1"/>
                </a:solidFill>
                <a:latin typeface="Comic Sans MS" pitchFamily="66" charset="0"/>
              </a:rPr>
              <a:t> diagram </a:t>
            </a:r>
            <a:r>
              <a:rPr lang="en-US" sz="2400" b="1" i="1" dirty="0" err="1" smtClean="0">
                <a:solidFill>
                  <a:schemeClr val="tx1"/>
                </a:solidFill>
                <a:latin typeface="Comic Sans MS" pitchFamily="66" charset="0"/>
              </a:rPr>
              <a:t>fasor</a:t>
            </a:r>
            <a:r>
              <a:rPr lang="en-US" sz="2400" b="1" i="1" dirty="0" smtClean="0">
                <a:solidFill>
                  <a:schemeClr val="tx1"/>
                </a:solidFill>
                <a:latin typeface="Comic Sans MS" pitchFamily="66" charset="0"/>
              </a:rPr>
              <a:t>.</a:t>
            </a:r>
          </a:p>
          <a:p>
            <a:pPr lvl="0"/>
            <a:r>
              <a:rPr lang="en-US" sz="2400" b="1" i="1" dirty="0" smtClean="0">
                <a:solidFill>
                  <a:schemeClr val="tx1"/>
                </a:solidFill>
                <a:latin typeface="Comic Sans MS" pitchFamily="66" charset="0"/>
              </a:rPr>
              <a:t>Diagram </a:t>
            </a:r>
            <a:r>
              <a:rPr lang="en-US" sz="2400" b="1" i="1" dirty="0" err="1">
                <a:solidFill>
                  <a:schemeClr val="tx1"/>
                </a:solidFill>
                <a:latin typeface="Comic Sans MS" pitchFamily="66" charset="0"/>
              </a:rPr>
              <a:t>fasor</a:t>
            </a:r>
            <a:r>
              <a:rPr lang="en-US" sz="2400" b="1" i="1" dirty="0">
                <a:solidFill>
                  <a:schemeClr val="tx1"/>
                </a:solidFill>
                <a:latin typeface="Comic Sans MS" pitchFamily="66" charset="0"/>
              </a:rPr>
              <a:t>/diagram </a:t>
            </a:r>
            <a:r>
              <a:rPr lang="en-US" sz="2400" b="1" i="1" dirty="0" err="1">
                <a:solidFill>
                  <a:schemeClr val="tx1"/>
                </a:solidFill>
                <a:latin typeface="Comic Sans MS" pitchFamily="66" charset="0"/>
              </a:rPr>
              <a:t>vektor</a:t>
            </a:r>
            <a:r>
              <a:rPr lang="en-US" sz="24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i="1" dirty="0" err="1">
                <a:solidFill>
                  <a:schemeClr val="tx1"/>
                </a:solidFill>
                <a:latin typeface="Comic Sans MS" pitchFamily="66" charset="0"/>
              </a:rPr>
              <a:t>adalah</a:t>
            </a:r>
            <a:r>
              <a:rPr lang="en-US" sz="24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i="1" dirty="0" err="1">
                <a:solidFill>
                  <a:schemeClr val="tx1"/>
                </a:solidFill>
                <a:latin typeface="Comic Sans MS" pitchFamily="66" charset="0"/>
              </a:rPr>
              <a:t>cara</a:t>
            </a:r>
            <a:r>
              <a:rPr lang="en-US" sz="24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i="1" dirty="0" err="1">
                <a:solidFill>
                  <a:schemeClr val="tx1"/>
                </a:solidFill>
                <a:latin typeface="Comic Sans MS" pitchFamily="66" charset="0"/>
              </a:rPr>
              <a:t>menggambarkan</a:t>
            </a:r>
            <a:r>
              <a:rPr lang="en-US" sz="24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i="1" dirty="0" err="1">
                <a:solidFill>
                  <a:schemeClr val="tx1"/>
                </a:solidFill>
                <a:latin typeface="Comic Sans MS" pitchFamily="66" charset="0"/>
              </a:rPr>
              <a:t>gelombang</a:t>
            </a:r>
            <a:r>
              <a:rPr lang="en-US" sz="2400" b="1" i="1" dirty="0">
                <a:solidFill>
                  <a:schemeClr val="tx1"/>
                </a:solidFill>
                <a:latin typeface="Comic Sans MS" pitchFamily="66" charset="0"/>
              </a:rPr>
              <a:t> sinusoidal </a:t>
            </a:r>
            <a:r>
              <a:rPr lang="en-US" sz="2400" b="1" i="1" dirty="0" err="1">
                <a:solidFill>
                  <a:schemeClr val="tx1"/>
                </a:solidFill>
                <a:latin typeface="Comic Sans MS" pitchFamily="66" charset="0"/>
              </a:rPr>
              <a:t>secara</a:t>
            </a:r>
            <a:r>
              <a:rPr lang="en-US" sz="24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latin typeface="Comic Sans MS" pitchFamily="66" charset="0"/>
              </a:rPr>
              <a:t>vektor</a:t>
            </a:r>
            <a:r>
              <a:rPr lang="en-US" sz="2400" b="1" i="1" dirty="0" smtClean="0">
                <a:solidFill>
                  <a:schemeClr val="tx1"/>
                </a:solidFill>
                <a:latin typeface="Comic Sans MS" pitchFamily="66" charset="0"/>
              </a:rPr>
              <a:t>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lvl="0"/>
            <a:r>
              <a:rPr lang="en-US" sz="2400" b="1" i="1" dirty="0" err="1" smtClean="0">
                <a:solidFill>
                  <a:schemeClr val="tx1"/>
                </a:solidFill>
                <a:latin typeface="Comic Sans MS" pitchFamily="66" charset="0"/>
              </a:rPr>
              <a:t>Fasor</a:t>
            </a:r>
            <a:r>
              <a:rPr lang="en-US" sz="2400" b="1" i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latin typeface="Comic Sans MS" pitchFamily="66" charset="0"/>
              </a:rPr>
              <a:t>digunakan</a:t>
            </a:r>
            <a:r>
              <a:rPr lang="en-US" sz="2400" b="1" i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latin typeface="Comic Sans MS" pitchFamily="66" charset="0"/>
              </a:rPr>
              <a:t>untuk</a:t>
            </a:r>
            <a:r>
              <a:rPr lang="en-US" sz="2400" b="1" i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latin typeface="Comic Sans MS" pitchFamily="66" charset="0"/>
              </a:rPr>
              <a:t>melukiskan</a:t>
            </a:r>
            <a:r>
              <a:rPr lang="en-US" sz="2400" b="1" i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latin typeface="Comic Sans MS" pitchFamily="66" charset="0"/>
              </a:rPr>
              <a:t>tegangan</a:t>
            </a:r>
            <a:r>
              <a:rPr lang="en-US" sz="2400" b="1" i="1" dirty="0" smtClean="0">
                <a:solidFill>
                  <a:schemeClr val="tx1"/>
                </a:solidFill>
                <a:latin typeface="Comic Sans MS" pitchFamily="66" charset="0"/>
              </a:rPr>
              <a:t> / </a:t>
            </a:r>
            <a:r>
              <a:rPr lang="en-US" sz="2400" b="1" i="1" dirty="0" err="1" smtClean="0">
                <a:solidFill>
                  <a:schemeClr val="tx1"/>
                </a:solidFill>
                <a:latin typeface="Comic Sans MS" pitchFamily="66" charset="0"/>
              </a:rPr>
              <a:t>arus</a:t>
            </a:r>
            <a:r>
              <a:rPr lang="en-US" sz="2400" b="1" i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latin typeface="Comic Sans MS" pitchFamily="66" charset="0"/>
              </a:rPr>
              <a:t>listrik</a:t>
            </a:r>
            <a:r>
              <a:rPr lang="en-US" sz="2400" b="1" i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latin typeface="Comic Sans MS" pitchFamily="66" charset="0"/>
              </a:rPr>
              <a:t>bolak</a:t>
            </a:r>
            <a:r>
              <a:rPr lang="en-US" sz="2400" b="1" i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latin typeface="Comic Sans MS" pitchFamily="66" charset="0"/>
              </a:rPr>
              <a:t>balik</a:t>
            </a:r>
            <a:endParaRPr lang="en-US" sz="2400" b="1" i="1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 lvl="0"/>
            <a:r>
              <a:rPr lang="en-US" sz="2400" b="1" i="1" dirty="0" err="1" smtClean="0">
                <a:solidFill>
                  <a:schemeClr val="tx1"/>
                </a:solidFill>
                <a:latin typeface="Comic Sans MS" pitchFamily="66" charset="0"/>
              </a:rPr>
              <a:t>Panjang</a:t>
            </a:r>
            <a:r>
              <a:rPr lang="en-US" sz="2400" b="1" i="1" dirty="0" smtClean="0">
                <a:solidFill>
                  <a:schemeClr val="tx1"/>
                </a:solidFill>
                <a:latin typeface="Comic Sans MS" pitchFamily="66" charset="0"/>
              </a:rPr>
              <a:t>/</a:t>
            </a:r>
            <a:r>
              <a:rPr lang="en-US" sz="2400" b="1" i="1" dirty="0" err="1" smtClean="0">
                <a:solidFill>
                  <a:schemeClr val="tx1"/>
                </a:solidFill>
                <a:latin typeface="Comic Sans MS" pitchFamily="66" charset="0"/>
              </a:rPr>
              <a:t>besar</a:t>
            </a:r>
            <a:r>
              <a:rPr lang="en-US" sz="2400" b="1" i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latin typeface="Comic Sans MS" pitchFamily="66" charset="0"/>
              </a:rPr>
              <a:t>fasor</a:t>
            </a:r>
            <a:r>
              <a:rPr lang="en-US" sz="2400" b="1" i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latin typeface="Comic Sans MS" pitchFamily="66" charset="0"/>
              </a:rPr>
              <a:t>menyatakan</a:t>
            </a:r>
            <a:r>
              <a:rPr lang="en-US" sz="2400" b="1" i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latin typeface="Comic Sans MS" pitchFamily="66" charset="0"/>
              </a:rPr>
              <a:t>tegangan</a:t>
            </a:r>
            <a:r>
              <a:rPr lang="en-US" sz="2400" b="1" i="1" dirty="0" smtClean="0">
                <a:solidFill>
                  <a:schemeClr val="tx1"/>
                </a:solidFill>
                <a:latin typeface="Comic Sans MS" pitchFamily="66" charset="0"/>
              </a:rPr>
              <a:t>/</a:t>
            </a:r>
            <a:r>
              <a:rPr lang="en-US" sz="2400" b="1" i="1" dirty="0" err="1" smtClean="0">
                <a:solidFill>
                  <a:schemeClr val="tx1"/>
                </a:solidFill>
                <a:latin typeface="Comic Sans MS" pitchFamily="66" charset="0"/>
              </a:rPr>
              <a:t>arus</a:t>
            </a:r>
            <a:r>
              <a:rPr lang="en-US" sz="2400" b="1" i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latin typeface="Comic Sans MS" pitchFamily="66" charset="0"/>
              </a:rPr>
              <a:t>maksimum</a:t>
            </a:r>
            <a:endParaRPr lang="en-US" sz="2400" b="1" i="1" dirty="0" smtClean="0">
              <a:latin typeface="Comic Sans MS" pitchFamily="66" charset="0"/>
            </a:endParaRPr>
          </a:p>
          <a:p>
            <a:pPr lvl="0"/>
            <a:r>
              <a:rPr lang="en-US" sz="2400" b="1" i="1" dirty="0" err="1" smtClean="0">
                <a:solidFill>
                  <a:schemeClr val="tx1"/>
                </a:solidFill>
                <a:latin typeface="Comic Sans MS" pitchFamily="66" charset="0"/>
              </a:rPr>
              <a:t>Arah</a:t>
            </a:r>
            <a:r>
              <a:rPr lang="en-US" sz="2400" b="1" i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latin typeface="Comic Sans MS" pitchFamily="66" charset="0"/>
              </a:rPr>
              <a:t>fasor</a:t>
            </a:r>
            <a:r>
              <a:rPr lang="en-US" sz="2400" b="1" i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latin typeface="Comic Sans MS" pitchFamily="66" charset="0"/>
              </a:rPr>
              <a:t>menyatakan</a:t>
            </a:r>
            <a:r>
              <a:rPr lang="en-US" sz="2400" b="1" i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latin typeface="Comic Sans MS" pitchFamily="66" charset="0"/>
              </a:rPr>
              <a:t>sudut</a:t>
            </a:r>
            <a:r>
              <a:rPr lang="en-US" sz="2400" b="1" i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latin typeface="Comic Sans MS" pitchFamily="66" charset="0"/>
              </a:rPr>
              <a:t>fase</a:t>
            </a:r>
            <a:r>
              <a:rPr lang="en-US" sz="2400" b="1" i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latin typeface="Comic Sans MS" pitchFamily="66" charset="0"/>
              </a:rPr>
              <a:t>ke</a:t>
            </a:r>
            <a:r>
              <a:rPr lang="en-US" sz="2400" b="1" i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latin typeface="Comic Sans MS" pitchFamily="66" charset="0"/>
              </a:rPr>
              <a:t>gelombang</a:t>
            </a:r>
            <a:r>
              <a:rPr lang="en-US" sz="2400" b="1" i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latin typeface="Comic Sans MS" pitchFamily="66" charset="0"/>
              </a:rPr>
              <a:t>pada</a:t>
            </a:r>
            <a:r>
              <a:rPr lang="en-US" sz="2400" b="1" i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latin typeface="Comic Sans MS" pitchFamily="66" charset="0"/>
              </a:rPr>
              <a:t>saat</a:t>
            </a:r>
            <a:r>
              <a:rPr lang="en-US" sz="2400" b="1" i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  <a:latin typeface="Comic Sans MS" pitchFamily="66" charset="0"/>
              </a:rPr>
              <a:t>itu</a:t>
            </a:r>
            <a:r>
              <a:rPr lang="en-US" sz="2400" b="1" i="1" dirty="0" smtClean="0">
                <a:solidFill>
                  <a:schemeClr val="tx1"/>
                </a:solidFill>
                <a:latin typeface="Comic Sans MS" pitchFamily="66" charset="0"/>
              </a:rPr>
              <a:t>.</a:t>
            </a:r>
            <a:endParaRPr lang="en-US" sz="2400" b="1" i="1" dirty="0" smtClean="0">
              <a:latin typeface="Comic Sans MS" pitchFamily="66" charset="0"/>
            </a:endParaRPr>
          </a:p>
          <a:p>
            <a:endParaRPr lang="en-US" sz="2400" dirty="0"/>
          </a:p>
        </p:txBody>
      </p:sp>
    </p:spTree>
  </p:cSld>
  <p:clrMapOvr>
    <a:masterClrMapping/>
  </p:clrMapOvr>
  <p:transition spd="slow" advClick="0">
    <p:pull dir="d"/>
    <p:sndAc>
      <p:stSnd>
        <p:snd r:embed="rId2" name="pu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5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33400"/>
            <a:ext cx="8229600" cy="1143000"/>
          </a:xfrm>
        </p:spPr>
        <p:txBody>
          <a:bodyPr/>
          <a:lstStyle/>
          <a:p>
            <a:r>
              <a:rPr lang="en-US" sz="4000" dirty="0" smtClean="0"/>
              <a:t> </a:t>
            </a:r>
            <a:r>
              <a:rPr lang="en-US" sz="4800" b="0" i="1" dirty="0" err="1">
                <a:latin typeface="Algerian" pitchFamily="82" charset="0"/>
              </a:rPr>
              <a:t>Nilai</a:t>
            </a:r>
            <a:r>
              <a:rPr lang="en-US" sz="4800" b="0" i="1" dirty="0">
                <a:latin typeface="Algerian" pitchFamily="82" charset="0"/>
              </a:rPr>
              <a:t> rata-rata </a:t>
            </a:r>
            <a:r>
              <a:rPr lang="en-US" sz="4800" b="0" i="1" dirty="0" err="1">
                <a:latin typeface="Algerian" pitchFamily="82" charset="0"/>
              </a:rPr>
              <a:t>dan</a:t>
            </a:r>
            <a:r>
              <a:rPr lang="en-US" sz="4800" b="0" i="1" dirty="0">
                <a:latin typeface="Algerian" pitchFamily="82" charset="0"/>
              </a:rPr>
              <a:t> </a:t>
            </a:r>
            <a:r>
              <a:rPr lang="en-US" sz="4800" b="0" i="1" dirty="0" err="1">
                <a:latin typeface="Algerian" pitchFamily="82" charset="0"/>
              </a:rPr>
              <a:t>nilai</a:t>
            </a:r>
            <a:r>
              <a:rPr lang="en-US" sz="4800" b="0" i="1" dirty="0">
                <a:latin typeface="Algerian" pitchFamily="82" charset="0"/>
              </a:rPr>
              <a:t> </a:t>
            </a:r>
            <a:r>
              <a:rPr lang="en-US" sz="4800" b="0" i="1" dirty="0" err="1">
                <a:latin typeface="Algerian" pitchFamily="82" charset="0"/>
              </a:rPr>
              <a:t>efektif</a:t>
            </a:r>
            <a:endParaRPr lang="en-US" sz="4800" b="0" i="1" dirty="0"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828800"/>
            <a:ext cx="3962400" cy="3916363"/>
          </a:xfrm>
        </p:spPr>
        <p:txBody>
          <a:bodyPr/>
          <a:lstStyle/>
          <a:p>
            <a:pPr marL="457200" indent="-457200">
              <a:buFont typeface="Wingdings" pitchFamily="2" charset="2"/>
              <a:buChar char="Ø"/>
            </a:pP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Untuk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menentukan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nilai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rata-rata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dan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nilai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efektif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suatu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arus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dan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tegangan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bolak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balik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, kalian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harus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mengetahui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dulu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pengertian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tegangan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maksimum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dan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arus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maksimum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.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en-US" sz="1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Tegangan</a:t>
            </a:r>
            <a:r>
              <a:rPr lang="en-US" sz="1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maksimum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(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V</a:t>
            </a:r>
            <a:r>
              <a:rPr lang="en-US" sz="1800" b="1" cap="all" baseline="-25000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m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) </a:t>
            </a:r>
            <a:r>
              <a:rPr lang="en-US" sz="1800" b="1" i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adalah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nilai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terbesar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tegangan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listrik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bolak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balik</a:t>
            </a:r>
            <a:endParaRPr lang="en-US" sz="1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omic Sans MS" pitchFamily="66" charset="0"/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en-US" sz="1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Kuat</a:t>
            </a:r>
            <a:r>
              <a:rPr lang="en-US" sz="1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arus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maksimum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(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I</a:t>
            </a:r>
            <a:r>
              <a:rPr lang="en-US" sz="1800" b="1" cap="all" baseline="-25000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m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) </a:t>
            </a:r>
            <a:r>
              <a:rPr lang="en-US" sz="1800" b="1" i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adalah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nilai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maksimum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dari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arus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bolak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balik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. </a:t>
            </a:r>
          </a:p>
          <a:p>
            <a:endParaRPr lang="en-US" sz="1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omic Sans MS" pitchFamily="66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33800" y="1905000"/>
            <a:ext cx="4876800" cy="3992563"/>
          </a:xfrm>
        </p:spPr>
        <p:txBody>
          <a:bodyPr/>
          <a:lstStyle/>
          <a:p>
            <a:pPr lvl="0"/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Nilai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rata-rata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arus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bolak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balik</a:t>
            </a:r>
            <a:r>
              <a:rPr lang="en-US" sz="1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i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Adalah</a:t>
            </a:r>
            <a:r>
              <a:rPr lang="en-US" sz="1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kuat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arus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bolak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balik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yang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nilainya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setara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dengan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kuat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arus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searah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untuk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memindahkan</a:t>
            </a:r>
            <a:endParaRPr lang="en-US" sz="1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omic Sans MS" pitchFamily="66" charset="0"/>
            </a:endParaRPr>
          </a:p>
          <a:p>
            <a:pPr lvl="0">
              <a:buNone/>
            </a:pPr>
            <a:r>
              <a:rPr lang="en-US" sz="1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	</a:t>
            </a:r>
            <a:r>
              <a:rPr lang="en-US" sz="1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sejumlah</a:t>
            </a:r>
            <a:r>
              <a:rPr lang="en-US" sz="1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muatan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llistrik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yang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sama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dalam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waktu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yang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sama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. </a:t>
            </a:r>
          </a:p>
          <a:p>
            <a:r>
              <a:rPr lang="en-US" sz="1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Rumus</a:t>
            </a:r>
            <a:r>
              <a:rPr lang="en-US" sz="1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:</a:t>
            </a:r>
          </a:p>
          <a:p>
            <a:endParaRPr lang="en-US" sz="1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omic Sans MS" pitchFamily="66" charset="0"/>
            </a:endParaRPr>
          </a:p>
          <a:p>
            <a:pPr lvl="1"/>
            <a:endParaRPr lang="en-US" sz="1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omic Sans MS" pitchFamily="66" charset="0"/>
            </a:endParaRPr>
          </a:p>
          <a:p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Keterangan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:</a:t>
            </a:r>
          </a:p>
          <a:p>
            <a:r>
              <a:rPr lang="en-US" sz="1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I</a:t>
            </a:r>
            <a:r>
              <a:rPr lang="en-US" sz="1800" b="1" cap="all" baseline="-2500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r</a:t>
            </a:r>
            <a:r>
              <a:rPr lang="en-US" sz="1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: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Kuat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arus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rata-rata (A)</a:t>
            </a:r>
            <a:r>
              <a:rPr lang="en-US" sz="1800" b="1" i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endParaRPr lang="en-US" sz="1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omic Sans MS" pitchFamily="66" charset="0"/>
            </a:endParaRPr>
          </a:p>
          <a:p>
            <a:r>
              <a:rPr lang="en-US" sz="1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I</a:t>
            </a:r>
            <a:r>
              <a:rPr lang="en-US" sz="1800" b="1" cap="all" baseline="-2500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m</a:t>
            </a:r>
            <a:r>
              <a:rPr lang="en-US" sz="1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: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Kuat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arus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maksimum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1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roadway" pitchFamily="82" charset="0"/>
              </a:rPr>
              <a:t>(A</a:t>
            </a:r>
            <a:r>
              <a:rPr lang="en-US" sz="1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Broadway" pitchFamily="82" charset="0"/>
              </a:rPr>
              <a:t>)</a:t>
            </a:r>
            <a:endParaRPr lang="en-US" sz="1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Broadway" pitchFamily="82" charset="0"/>
            </a:endParaRPr>
          </a:p>
        </p:txBody>
      </p: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23553" name="Object 1"/>
          <p:cNvGraphicFramePr>
            <a:graphicFrameLocks noChangeAspect="1"/>
          </p:cNvGraphicFramePr>
          <p:nvPr/>
        </p:nvGraphicFramePr>
        <p:xfrm>
          <a:off x="4876800" y="4419599"/>
          <a:ext cx="2286000" cy="7218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4" name="Equation" r:id="rId4" imgW="1244600" imgH="393700" progId="Equation.3">
                  <p:embed/>
                </p:oleObj>
              </mc:Choice>
              <mc:Fallback>
                <p:oleObj name="Equation" r:id="rId4" imgW="1244600" imgH="39370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6800" y="4419599"/>
                        <a:ext cx="2286000" cy="72189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 advClick="0">
    <p:pull dir="ld"/>
    <p:sndAc>
      <p:stSnd>
        <p:snd r:embed="rId3" name="voltag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000"/>
                            </p:stCondLst>
                            <p:childTnLst>
                              <p:par>
                                <p:cTn id="19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0"/>
                            </p:stCondLst>
                            <p:childTnLst>
                              <p:par>
                                <p:cTn id="2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000"/>
                            </p:stCondLst>
                            <p:childTnLst>
                              <p:par>
                                <p:cTn id="2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0"/>
                            </p:stCondLst>
                            <p:childTnLst>
                              <p:par>
                                <p:cTn id="3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3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3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3000"/>
                            </p:stCondLst>
                            <p:childTnLst>
                              <p:par>
                                <p:cTn id="39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41" dur="2000"/>
                                        <p:tgtEl>
                                          <p:spTgt spid="23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0"/>
                            </p:stCondLst>
                            <p:childTnLst>
                              <p:par>
                                <p:cTn id="4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0"/>
                            </p:stCondLst>
                            <p:childTnLst>
                              <p:par>
                                <p:cTn id="4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0"/>
                            </p:stCondLst>
                            <p:childTnLst>
                              <p:par>
                                <p:cTn id="5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 rot="21409006">
            <a:off x="228600" y="838200"/>
            <a:ext cx="4040188" cy="639762"/>
          </a:xfrm>
        </p:spPr>
        <p:txBody>
          <a:bodyPr/>
          <a:lstStyle/>
          <a:p>
            <a:r>
              <a:rPr lang="en-US" sz="2000" b="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B.</a:t>
            </a:r>
            <a:r>
              <a:rPr lang="en-US" sz="2000" b="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0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Tegangan</a:t>
            </a:r>
            <a:r>
              <a:rPr lang="en-US" sz="2000" b="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rata-rata </a:t>
            </a:r>
            <a:r>
              <a:rPr lang="en-US" sz="2000" b="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arus</a:t>
            </a:r>
            <a:r>
              <a:rPr lang="en-US" sz="2000" b="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bolak</a:t>
            </a:r>
            <a:r>
              <a:rPr lang="en-US" sz="2000" b="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balkik</a:t>
            </a:r>
            <a:r>
              <a:rPr lang="en-US" sz="2000" b="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(</a:t>
            </a:r>
            <a:r>
              <a:rPr lang="en-US" sz="2000" b="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V</a:t>
            </a:r>
            <a:r>
              <a:rPr lang="en-US" sz="2000" b="0" cap="all" baseline="-25000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r</a:t>
            </a:r>
            <a:r>
              <a:rPr lang="en-US" sz="2000" b="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)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0" y="1828800"/>
            <a:ext cx="4040188" cy="5029200"/>
          </a:xfrm>
        </p:spPr>
        <p:txBody>
          <a:bodyPr/>
          <a:lstStyle/>
          <a:p>
            <a:r>
              <a:rPr lang="en-US" sz="4000" dirty="0" smtClean="0">
                <a:latin typeface="Chiller" pitchFamily="82" charset="0"/>
              </a:rPr>
              <a:t>RUMUS:</a:t>
            </a:r>
            <a:endParaRPr lang="en-US" sz="4000" dirty="0">
              <a:latin typeface="Chiller" pitchFamily="82" charset="0"/>
            </a:endParaRPr>
          </a:p>
          <a:p>
            <a:pPr>
              <a:buNone/>
            </a:pPr>
            <a:endParaRPr lang="en-US" sz="4000" dirty="0" smtClean="0">
              <a:latin typeface="Chiller" pitchFamily="82" charset="0"/>
            </a:endParaRPr>
          </a:p>
          <a:p>
            <a:pPr>
              <a:buNone/>
            </a:pPr>
            <a:r>
              <a:rPr lang="en-US" sz="4000" dirty="0" err="1" smtClean="0">
                <a:solidFill>
                  <a:schemeClr val="tx1"/>
                </a:solidFill>
                <a:latin typeface="Chiller" pitchFamily="82" charset="0"/>
              </a:rPr>
              <a:t>Keterangan</a:t>
            </a:r>
            <a:r>
              <a:rPr lang="en-US" sz="4000" dirty="0" smtClean="0">
                <a:solidFill>
                  <a:schemeClr val="tx1"/>
                </a:solidFill>
                <a:latin typeface="Chiller" pitchFamily="82" charset="0"/>
              </a:rPr>
              <a:t> :</a:t>
            </a:r>
          </a:p>
          <a:p>
            <a:pPr>
              <a:buNone/>
            </a:pPr>
            <a:r>
              <a:rPr lang="en-US" sz="4000" dirty="0" err="1" smtClean="0">
                <a:solidFill>
                  <a:schemeClr val="tx1"/>
                </a:solidFill>
                <a:latin typeface="Chiller" pitchFamily="82" charset="0"/>
              </a:rPr>
              <a:t>V</a:t>
            </a:r>
            <a:r>
              <a:rPr lang="en-US" sz="4000" baseline="-25000" dirty="0" err="1" smtClean="0">
                <a:solidFill>
                  <a:schemeClr val="tx1"/>
                </a:solidFill>
                <a:latin typeface="Chiller" pitchFamily="82" charset="0"/>
              </a:rPr>
              <a:t>r</a:t>
            </a:r>
            <a:r>
              <a:rPr lang="en-US" sz="4000" dirty="0">
                <a:solidFill>
                  <a:schemeClr val="tx1"/>
                </a:solidFill>
                <a:latin typeface="Chiller" pitchFamily="82" charset="0"/>
              </a:rPr>
              <a:t>	: </a:t>
            </a:r>
            <a:r>
              <a:rPr lang="en-US" sz="4000" dirty="0" err="1">
                <a:solidFill>
                  <a:schemeClr val="tx1"/>
                </a:solidFill>
                <a:latin typeface="Chiller" pitchFamily="82" charset="0"/>
              </a:rPr>
              <a:t>Tegangan</a:t>
            </a:r>
            <a:r>
              <a:rPr lang="en-US" sz="4000" dirty="0">
                <a:solidFill>
                  <a:schemeClr val="tx1"/>
                </a:solidFill>
                <a:latin typeface="Chiller" pitchFamily="82" charset="0"/>
              </a:rPr>
              <a:t> rata-rata (</a:t>
            </a:r>
            <a:r>
              <a:rPr lang="en-US" sz="4000" dirty="0" smtClean="0">
                <a:solidFill>
                  <a:schemeClr val="tx1"/>
                </a:solidFill>
                <a:latin typeface="Chiller" pitchFamily="82" charset="0"/>
              </a:rPr>
              <a:t>volt)</a:t>
            </a:r>
          </a:p>
          <a:p>
            <a:pPr>
              <a:buNone/>
            </a:pPr>
            <a:r>
              <a:rPr lang="en-US" sz="4000" dirty="0" err="1" smtClean="0">
                <a:solidFill>
                  <a:schemeClr val="tx1"/>
                </a:solidFill>
                <a:latin typeface="Chiller" pitchFamily="82" charset="0"/>
              </a:rPr>
              <a:t>V</a:t>
            </a:r>
            <a:r>
              <a:rPr lang="en-US" sz="4000" baseline="-25000" dirty="0" err="1" smtClean="0">
                <a:solidFill>
                  <a:schemeClr val="tx1"/>
                </a:solidFill>
                <a:latin typeface="Chiller" pitchFamily="82" charset="0"/>
              </a:rPr>
              <a:t>m</a:t>
            </a:r>
            <a:r>
              <a:rPr lang="en-US" sz="4000" dirty="0">
                <a:solidFill>
                  <a:schemeClr val="tx1"/>
                </a:solidFill>
                <a:latin typeface="Chiller" pitchFamily="82" charset="0"/>
              </a:rPr>
              <a:t>	: </a:t>
            </a:r>
            <a:r>
              <a:rPr lang="en-US" sz="4000" dirty="0" err="1">
                <a:solidFill>
                  <a:schemeClr val="tx1"/>
                </a:solidFill>
                <a:latin typeface="Chiller" pitchFamily="82" charset="0"/>
              </a:rPr>
              <a:t>Tegangan</a:t>
            </a:r>
            <a:r>
              <a:rPr lang="en-US" sz="4000" dirty="0">
                <a:solidFill>
                  <a:schemeClr val="tx1"/>
                </a:solidFill>
                <a:latin typeface="Chiller" pitchFamily="8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Chiller" pitchFamily="82" charset="0"/>
              </a:rPr>
              <a:t>maksimum</a:t>
            </a:r>
            <a:r>
              <a:rPr lang="en-US" sz="4000" dirty="0">
                <a:solidFill>
                  <a:schemeClr val="tx1"/>
                </a:solidFill>
                <a:latin typeface="Chiller" pitchFamily="82" charset="0"/>
              </a:rPr>
              <a:t> (volt)</a:t>
            </a:r>
          </a:p>
          <a:p>
            <a:pPr>
              <a:buNone/>
            </a:pPr>
            <a:r>
              <a:rPr lang="en-US" sz="4000" dirty="0">
                <a:solidFill>
                  <a:schemeClr val="tx1"/>
                </a:solidFill>
                <a:latin typeface="Chiller" pitchFamily="82" charset="0"/>
              </a:rPr>
              <a:t> </a:t>
            </a:r>
          </a:p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>
          <a:xfrm rot="21381128">
            <a:off x="3886200" y="990600"/>
            <a:ext cx="4495800" cy="639762"/>
          </a:xfrm>
        </p:spPr>
        <p:txBody>
          <a:bodyPr/>
          <a:lstStyle/>
          <a:p>
            <a:pPr lvl="0"/>
            <a:r>
              <a:rPr lang="en-US" sz="2000" b="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C. </a:t>
            </a:r>
            <a:r>
              <a:rPr lang="en-US" sz="2000" b="0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Nilai</a:t>
            </a:r>
            <a:r>
              <a:rPr lang="en-US" sz="2000" b="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efektif</a:t>
            </a:r>
            <a:r>
              <a:rPr lang="en-US" sz="2000" b="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arus</a:t>
            </a:r>
            <a:r>
              <a:rPr lang="en-US" sz="2000" b="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bolak</a:t>
            </a:r>
            <a:r>
              <a:rPr lang="en-US" sz="2000" b="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balik</a:t>
            </a:r>
            <a:r>
              <a:rPr lang="en-US" sz="2000" b="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>
          <a:xfrm>
            <a:off x="4114800" y="1981200"/>
            <a:ext cx="3736975" cy="4876800"/>
          </a:xfrm>
        </p:spPr>
        <p:txBody>
          <a:bodyPr/>
          <a:lstStyle/>
          <a:p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Adalah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arus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bolak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balik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smtClean="0">
                <a:solidFill>
                  <a:schemeClr val="tx1"/>
                </a:solidFill>
                <a:latin typeface="Comic Sans MS" pitchFamily="66" charset="0"/>
              </a:rPr>
              <a:t>yang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setara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dengan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arus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searah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untuk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menghasilkan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jumlah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kalor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yang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sama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ketika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melalui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suatu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resistor </a:t>
            </a:r>
            <a:r>
              <a:rPr lang="en-US" sz="2000" b="1" i="1" dirty="0" err="1" smtClean="0">
                <a:solidFill>
                  <a:schemeClr val="tx1"/>
                </a:solidFill>
                <a:latin typeface="Comic Sans MS" pitchFamily="66" charset="0"/>
              </a:rPr>
              <a:t>dalam</a:t>
            </a:r>
            <a:r>
              <a:rPr lang="en-US" sz="2000" b="1" i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waktu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yang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sama</a:t>
            </a:r>
            <a:r>
              <a:rPr lang="en-US" sz="2000" b="1" i="1" dirty="0" smtClean="0">
                <a:solidFill>
                  <a:schemeClr val="tx1"/>
                </a:solidFill>
                <a:latin typeface="Comic Sans MS" pitchFamily="66" charset="0"/>
              </a:rPr>
              <a:t>.</a:t>
            </a:r>
          </a:p>
          <a:p>
            <a:r>
              <a:rPr lang="en-US" sz="2000" b="1" i="1" dirty="0" err="1" smtClean="0">
                <a:latin typeface="Comic Sans MS" pitchFamily="66" charset="0"/>
              </a:rPr>
              <a:t>Rumus</a:t>
            </a:r>
            <a:r>
              <a:rPr lang="en-US" sz="2000" b="1" i="1" dirty="0" smtClean="0">
                <a:latin typeface="Comic Sans MS" pitchFamily="66" charset="0"/>
              </a:rPr>
              <a:t>:</a:t>
            </a:r>
          </a:p>
          <a:p>
            <a:pPr>
              <a:buNone/>
            </a:pPr>
            <a:endParaRPr lang="en-US" sz="2000" b="1" i="1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>
              <a:buNone/>
            </a:pPr>
            <a:endParaRPr lang="en-US" sz="2000" b="1" i="1" dirty="0" smtClean="0">
              <a:latin typeface="Comic Sans MS" pitchFamily="66" charset="0"/>
            </a:endParaRPr>
          </a:p>
          <a:p>
            <a:pPr>
              <a:buNone/>
            </a:pPr>
            <a:endParaRPr lang="en-US" sz="2000" b="1" i="1" dirty="0" smtClean="0">
              <a:solidFill>
                <a:schemeClr val="tx1"/>
              </a:solidFill>
              <a:latin typeface="Comic Sans MS" pitchFamily="66" charset="0"/>
            </a:endParaRPr>
          </a:p>
          <a:p>
            <a:pPr>
              <a:buNone/>
            </a:pPr>
            <a:r>
              <a:rPr lang="en-US" sz="2000" b="1" i="1" dirty="0" err="1" smtClean="0">
                <a:solidFill>
                  <a:schemeClr val="tx1"/>
                </a:solidFill>
                <a:latin typeface="Comic Sans MS" pitchFamily="66" charset="0"/>
              </a:rPr>
              <a:t>Ket</a:t>
            </a:r>
            <a:r>
              <a:rPr lang="en-US" sz="2000" b="1" i="1" dirty="0" smtClean="0">
                <a:solidFill>
                  <a:schemeClr val="tx1"/>
                </a:solidFill>
                <a:latin typeface="Comic Sans MS" pitchFamily="66" charset="0"/>
              </a:rPr>
              <a:t>:</a:t>
            </a:r>
          </a:p>
          <a:p>
            <a:r>
              <a:rPr lang="en-US" sz="2000" b="1" i="1" dirty="0" err="1" smtClean="0">
                <a:solidFill>
                  <a:schemeClr val="tx1"/>
                </a:solidFill>
                <a:latin typeface="Comic Sans MS" pitchFamily="66" charset="0"/>
              </a:rPr>
              <a:t>I</a:t>
            </a:r>
            <a:r>
              <a:rPr lang="en-US" sz="2000" b="1" i="1" baseline="-25000" dirty="0" err="1" smtClean="0">
                <a:solidFill>
                  <a:schemeClr val="tx1"/>
                </a:solidFill>
                <a:latin typeface="Comic Sans MS" pitchFamily="66" charset="0"/>
              </a:rPr>
              <a:t>ef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	: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arus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efektif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(A)</a:t>
            </a:r>
          </a:p>
          <a:p>
            <a:r>
              <a:rPr lang="en-US" sz="2000" b="1" i="1" dirty="0" err="1" smtClean="0">
                <a:solidFill>
                  <a:schemeClr val="tx1"/>
                </a:solidFill>
                <a:latin typeface="Comic Sans MS" pitchFamily="66" charset="0"/>
              </a:rPr>
              <a:t>I</a:t>
            </a:r>
            <a:r>
              <a:rPr lang="en-US" sz="2000" b="1" i="1" baseline="-25000" dirty="0" err="1" smtClean="0">
                <a:solidFill>
                  <a:schemeClr val="tx1"/>
                </a:solidFill>
                <a:latin typeface="Comic Sans MS" pitchFamily="66" charset="0"/>
              </a:rPr>
              <a:t>m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	: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arus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000" b="1" i="1" dirty="0" err="1">
                <a:solidFill>
                  <a:schemeClr val="tx1"/>
                </a:solidFill>
                <a:latin typeface="Comic Sans MS" pitchFamily="66" charset="0"/>
              </a:rPr>
              <a:t>maksimum</a:t>
            </a:r>
            <a:r>
              <a:rPr lang="en-US" sz="2000" b="1" i="1" dirty="0">
                <a:solidFill>
                  <a:schemeClr val="tx1"/>
                </a:solidFill>
                <a:latin typeface="Comic Sans MS" pitchFamily="66" charset="0"/>
              </a:rPr>
              <a:t> (A</a:t>
            </a:r>
            <a:r>
              <a:rPr lang="en-US" sz="2000" b="1" i="1" dirty="0" smtClean="0">
                <a:solidFill>
                  <a:schemeClr val="tx1"/>
                </a:solidFill>
                <a:latin typeface="Comic Sans MS" pitchFamily="66" charset="0"/>
              </a:rPr>
              <a:t>)</a:t>
            </a:r>
            <a:endParaRPr lang="en-US" sz="2000" b="1" i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graphicFrame>
        <p:nvGraphicFramePr>
          <p:cNvPr id="25602" name="Object 2"/>
          <p:cNvGraphicFramePr>
            <a:graphicFrameLocks noChangeAspect="1"/>
          </p:cNvGraphicFramePr>
          <p:nvPr/>
        </p:nvGraphicFramePr>
        <p:xfrm>
          <a:off x="0" y="2438400"/>
          <a:ext cx="44196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4" name="Equation" r:id="rId4" imgW="1269720" imgH="393480" progId="Equation.3">
                  <p:embed/>
                </p:oleObj>
              </mc:Choice>
              <mc:Fallback>
                <p:oleObj name="Equation" r:id="rId4" imgW="1269720" imgH="393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438400"/>
                        <a:ext cx="4419600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3" name="Object 3"/>
          <p:cNvGraphicFramePr>
            <a:graphicFrameLocks noChangeAspect="1"/>
          </p:cNvGraphicFramePr>
          <p:nvPr/>
        </p:nvGraphicFramePr>
        <p:xfrm>
          <a:off x="4343400" y="4572000"/>
          <a:ext cx="32004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5" name="Equation" r:id="rId6" imgW="1257120" imgH="419040" progId="Equation.3">
                  <p:embed/>
                </p:oleObj>
              </mc:Choice>
              <mc:Fallback>
                <p:oleObj name="Equation" r:id="rId6" imgW="1257120" imgH="4190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4572000"/>
                        <a:ext cx="3200400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 advClick="0">
    <p:pull/>
    <p:sndAc>
      <p:stSnd>
        <p:snd r:embed="rId3" name="wind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1" dur="3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000"/>
                            </p:stCondLst>
                            <p:childTnLst>
                              <p:par>
                                <p:cTn id="13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3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3000"/>
                            </p:stCondLst>
                            <p:childTnLst>
                              <p:par>
                                <p:cTn id="23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6000"/>
                            </p:stCondLst>
                            <p:childTnLst>
                              <p:par>
                                <p:cTn id="28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1000"/>
                            </p:stCondLst>
                            <p:childTnLst>
                              <p:par>
                                <p:cTn id="3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1500"/>
                            </p:stCondLst>
                            <p:childTnLst>
                              <p:par>
                                <p:cTn id="38" presetID="8" presetClass="entr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40" dur="5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6500"/>
                            </p:stCondLst>
                            <p:childTnLst>
                              <p:par>
                                <p:cTn id="42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44" dur="5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1500"/>
                            </p:stCondLst>
                            <p:childTnLst>
                              <p:par>
                                <p:cTn id="46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48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2500"/>
                            </p:stCondLst>
                            <p:childTnLst>
                              <p:par>
                                <p:cTn id="5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0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0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4500"/>
                            </p:stCondLst>
                            <p:childTnLst>
                              <p:par>
                                <p:cTn id="5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57" dur="1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5500"/>
                            </p:stCondLst>
                            <p:childTnLst>
                              <p:par>
                                <p:cTn id="59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61" dur="10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6500"/>
                            </p:stCondLst>
                            <p:childTnLst>
                              <p:par>
                                <p:cTn id="63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65" dur="10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  <p:bldP spid="8" grpI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0" y="533400"/>
            <a:ext cx="8686800" cy="1143000"/>
          </a:xfrm>
        </p:spPr>
        <p:txBody>
          <a:bodyPr/>
          <a:lstStyle/>
          <a:p>
            <a:pPr lvl="0"/>
            <a:r>
              <a:rPr lang="en-US" b="0" i="1" dirty="0" err="1" smtClean="0">
                <a:latin typeface="Showcard Gothic" pitchFamily="82" charset="0"/>
              </a:rPr>
              <a:t>Nilai</a:t>
            </a:r>
            <a:r>
              <a:rPr lang="en-US" b="0" i="1" dirty="0" smtClean="0">
                <a:latin typeface="Showcard Gothic" pitchFamily="82" charset="0"/>
              </a:rPr>
              <a:t> </a:t>
            </a:r>
            <a:r>
              <a:rPr lang="en-US" b="0" i="1" dirty="0" err="1">
                <a:latin typeface="Showcard Gothic" pitchFamily="82" charset="0"/>
              </a:rPr>
              <a:t>efektif</a:t>
            </a:r>
            <a:r>
              <a:rPr lang="en-US" b="0" i="1" dirty="0">
                <a:latin typeface="Showcard Gothic" pitchFamily="82" charset="0"/>
              </a:rPr>
              <a:t> </a:t>
            </a:r>
            <a:r>
              <a:rPr lang="en-US" b="0" i="1" dirty="0" err="1">
                <a:latin typeface="Showcard Gothic" pitchFamily="82" charset="0"/>
              </a:rPr>
              <a:t>tegangan</a:t>
            </a:r>
            <a:r>
              <a:rPr lang="en-US" b="0" i="1" dirty="0">
                <a:latin typeface="Showcard Gothic" pitchFamily="82" charset="0"/>
              </a:rPr>
              <a:t> </a:t>
            </a:r>
            <a:r>
              <a:rPr lang="en-US" b="0" i="1" dirty="0" err="1">
                <a:latin typeface="Showcard Gothic" pitchFamily="82" charset="0"/>
              </a:rPr>
              <a:t>bolak</a:t>
            </a:r>
            <a:r>
              <a:rPr lang="en-US" b="0" i="1" dirty="0">
                <a:latin typeface="Showcard Gothic" pitchFamily="82" charset="0"/>
              </a:rPr>
              <a:t> </a:t>
            </a:r>
            <a:r>
              <a:rPr lang="en-US" b="0" i="1" dirty="0" err="1">
                <a:latin typeface="Showcard Gothic" pitchFamily="82" charset="0"/>
              </a:rPr>
              <a:t>balik</a:t>
            </a:r>
            <a:r>
              <a:rPr lang="en-US" b="0" i="1" dirty="0">
                <a:latin typeface="Showcard Gothic" pitchFamily="82" charset="0"/>
              </a:rPr>
              <a:t> 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Adalah</a:t>
            </a:r>
            <a:r>
              <a:rPr lang="en-US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 </a:t>
            </a:r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 </a:t>
            </a:r>
            <a:r>
              <a:rPr lang="en-US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tegangan</a:t>
            </a:r>
            <a:r>
              <a:rPr lang="en-US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 </a:t>
            </a:r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 </a:t>
            </a:r>
            <a:r>
              <a:rPr lang="en-US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bolak</a:t>
            </a:r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  </a:t>
            </a:r>
            <a:r>
              <a:rPr lang="en-US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balik</a:t>
            </a:r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  yang  </a:t>
            </a:r>
            <a:r>
              <a:rPr lang="en-US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setara</a:t>
            </a:r>
            <a:r>
              <a:rPr lang="en-US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 </a:t>
            </a:r>
            <a:r>
              <a:rPr lang="en-US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dengan</a:t>
            </a:r>
            <a:r>
              <a:rPr lang="en-US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 </a:t>
            </a:r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 </a:t>
            </a:r>
            <a:r>
              <a:rPr lang="en-US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arus</a:t>
            </a:r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  </a:t>
            </a:r>
            <a:r>
              <a:rPr lang="en-US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searah</a:t>
            </a:r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  </a:t>
            </a:r>
            <a:r>
              <a:rPr lang="en-US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untuk</a:t>
            </a:r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  </a:t>
            </a:r>
            <a:r>
              <a:rPr lang="en-US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menghasilkan</a:t>
            </a:r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  </a:t>
            </a:r>
            <a:r>
              <a:rPr lang="en-US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jumlah</a:t>
            </a:r>
            <a:r>
              <a:rPr lang="en-US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 </a:t>
            </a:r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 </a:t>
            </a:r>
            <a:r>
              <a:rPr lang="en-US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kalor</a:t>
            </a:r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  yang  </a:t>
            </a:r>
            <a:r>
              <a:rPr lang="en-US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sama</a:t>
            </a:r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.</a:t>
            </a:r>
          </a:p>
          <a:p>
            <a:r>
              <a:rPr lang="en-US" sz="6600" dirty="0" err="1" smtClean="0">
                <a:latin typeface="Chiller" pitchFamily="82" charset="0"/>
              </a:rPr>
              <a:t>Rumus</a:t>
            </a:r>
            <a:r>
              <a:rPr lang="en-US" dirty="0" smtClean="0"/>
              <a:t>:</a:t>
            </a:r>
          </a:p>
          <a:p>
            <a:endParaRPr lang="en-US" dirty="0"/>
          </a:p>
        </p:txBody>
      </p:sp>
      <p:graphicFrame>
        <p:nvGraphicFramePr>
          <p:cNvPr id="26626" name="Object 2"/>
          <p:cNvGraphicFramePr>
            <a:graphicFrameLocks noChangeAspect="1"/>
          </p:cNvGraphicFramePr>
          <p:nvPr/>
        </p:nvGraphicFramePr>
        <p:xfrm>
          <a:off x="381000" y="4724400"/>
          <a:ext cx="3498273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7" name="Equation" r:id="rId4" imgW="1282680" imgH="419040" progId="Equation.3">
                  <p:embed/>
                </p:oleObj>
              </mc:Choice>
              <mc:Fallback>
                <p:oleObj name="Equation" r:id="rId4" imgW="1282680" imgH="4190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4724400"/>
                        <a:ext cx="3498273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/>
          <p:cNvSpPr/>
          <p:nvPr/>
        </p:nvSpPr>
        <p:spPr>
          <a:xfrm>
            <a:off x="4495800" y="3581400"/>
            <a:ext cx="4114800" cy="29718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i="1" dirty="0" err="1">
                <a:solidFill>
                  <a:schemeClr val="tx1"/>
                </a:solidFill>
                <a:latin typeface="Comic Sans MS" pitchFamily="66" charset="0"/>
              </a:rPr>
              <a:t>Keterangan</a:t>
            </a:r>
            <a:r>
              <a:rPr lang="en-US" sz="24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i="1" dirty="0" smtClean="0">
                <a:solidFill>
                  <a:schemeClr val="tx1"/>
                </a:solidFill>
                <a:latin typeface="Comic Sans MS" pitchFamily="66" charset="0"/>
              </a:rPr>
              <a:t>:</a:t>
            </a:r>
            <a:endParaRPr lang="en-US" sz="2400" b="1" i="1" dirty="0">
              <a:solidFill>
                <a:schemeClr val="tx1"/>
              </a:solidFill>
              <a:latin typeface="Comic Sans MS" pitchFamily="66" charset="0"/>
            </a:endParaRPr>
          </a:p>
          <a:p>
            <a:r>
              <a:rPr lang="en-US" sz="2400" b="1" i="1" dirty="0" err="1" smtClean="0">
                <a:solidFill>
                  <a:schemeClr val="tx1"/>
                </a:solidFill>
                <a:latin typeface="Comic Sans MS" pitchFamily="66" charset="0"/>
              </a:rPr>
              <a:t>V</a:t>
            </a:r>
            <a:r>
              <a:rPr lang="en-US" sz="2400" b="1" i="1" baseline="-25000" dirty="0" err="1" smtClean="0">
                <a:solidFill>
                  <a:schemeClr val="tx1"/>
                </a:solidFill>
                <a:latin typeface="Comic Sans MS" pitchFamily="66" charset="0"/>
              </a:rPr>
              <a:t>ef</a:t>
            </a:r>
            <a:r>
              <a:rPr lang="en-US" sz="2400" b="1" i="1" dirty="0" smtClean="0">
                <a:solidFill>
                  <a:schemeClr val="tx1"/>
                </a:solidFill>
                <a:latin typeface="Comic Sans MS" pitchFamily="66" charset="0"/>
              </a:rPr>
              <a:t>: </a:t>
            </a:r>
            <a:r>
              <a:rPr lang="en-US" sz="2400" b="1" i="1" dirty="0" err="1">
                <a:solidFill>
                  <a:schemeClr val="tx1"/>
                </a:solidFill>
                <a:latin typeface="Comic Sans MS" pitchFamily="66" charset="0"/>
              </a:rPr>
              <a:t>tegangan</a:t>
            </a:r>
            <a:r>
              <a:rPr lang="en-US" sz="24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i="1" dirty="0" err="1">
                <a:solidFill>
                  <a:schemeClr val="tx1"/>
                </a:solidFill>
                <a:latin typeface="Comic Sans MS" pitchFamily="66" charset="0"/>
              </a:rPr>
              <a:t>efektif</a:t>
            </a:r>
            <a:r>
              <a:rPr lang="en-US" sz="2400" b="1" i="1" dirty="0">
                <a:solidFill>
                  <a:schemeClr val="tx1"/>
                </a:solidFill>
                <a:latin typeface="Comic Sans MS" pitchFamily="66" charset="0"/>
              </a:rPr>
              <a:t> (volt)</a:t>
            </a:r>
          </a:p>
          <a:p>
            <a:endParaRPr lang="en-US" sz="2400" b="1" i="1" dirty="0" smtClean="0">
              <a:solidFill>
                <a:schemeClr val="tx1"/>
              </a:solidFill>
              <a:latin typeface="Comic Sans MS" pitchFamily="66" charset="0"/>
            </a:endParaRPr>
          </a:p>
          <a:p>
            <a:r>
              <a:rPr lang="en-US" sz="2400" b="1" i="1" dirty="0" err="1" smtClean="0">
                <a:solidFill>
                  <a:schemeClr val="tx1"/>
                </a:solidFill>
                <a:latin typeface="Comic Sans MS" pitchFamily="66" charset="0"/>
              </a:rPr>
              <a:t>V</a:t>
            </a:r>
            <a:r>
              <a:rPr lang="en-US" sz="2400" b="1" i="1" baseline="-25000" dirty="0" err="1" smtClean="0">
                <a:solidFill>
                  <a:schemeClr val="tx1"/>
                </a:solidFill>
                <a:latin typeface="Comic Sans MS" pitchFamily="66" charset="0"/>
              </a:rPr>
              <a:t>m</a:t>
            </a:r>
            <a:r>
              <a:rPr lang="en-US" sz="2400" b="1" i="1" dirty="0" smtClean="0">
                <a:solidFill>
                  <a:schemeClr val="tx1"/>
                </a:solidFill>
                <a:latin typeface="Comic Sans MS" pitchFamily="66" charset="0"/>
              </a:rPr>
              <a:t>: </a:t>
            </a:r>
            <a:r>
              <a:rPr lang="en-US" sz="2400" b="1" i="1" dirty="0" err="1">
                <a:solidFill>
                  <a:schemeClr val="tx1"/>
                </a:solidFill>
                <a:latin typeface="Comic Sans MS" pitchFamily="66" charset="0"/>
              </a:rPr>
              <a:t>tegangan</a:t>
            </a:r>
            <a:r>
              <a:rPr lang="en-US" sz="2400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400" b="1" i="1" dirty="0" err="1">
                <a:solidFill>
                  <a:schemeClr val="tx1"/>
                </a:solidFill>
                <a:latin typeface="Comic Sans MS" pitchFamily="66" charset="0"/>
              </a:rPr>
              <a:t>maksimum</a:t>
            </a:r>
            <a:r>
              <a:rPr lang="en-US" sz="2400" b="1" i="1" dirty="0">
                <a:solidFill>
                  <a:schemeClr val="tx1"/>
                </a:solidFill>
                <a:latin typeface="Comic Sans MS" pitchFamily="66" charset="0"/>
              </a:rPr>
              <a:t>(volt)</a:t>
            </a:r>
          </a:p>
          <a:p>
            <a:r>
              <a:rPr lang="en-US" sz="2400" dirty="0">
                <a:solidFill>
                  <a:schemeClr val="tx1"/>
                </a:solidFill>
              </a:rPr>
              <a:t> </a:t>
            </a:r>
          </a:p>
          <a:p>
            <a:endParaRPr lang="en-US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 advClick="0">
    <p:newsflash/>
    <p:sndAc>
      <p:stSnd>
        <p:snd r:embed="rId3" name="typ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0"/>
                            </p:stCondLst>
                            <p:childTnLst>
                              <p:par>
                                <p:cTn id="10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2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000"/>
                            </p:stCondLst>
                            <p:childTnLst>
                              <p:par>
                                <p:cTn id="14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0"/>
                            </p:stCondLst>
                            <p:childTnLst>
                              <p:par>
                                <p:cTn id="1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500"/>
                            </p:stCondLst>
                            <p:childTnLst>
                              <p:par>
                                <p:cTn id="24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1500"/>
                            </p:stCondLst>
                            <p:childTnLst>
                              <p:par>
                                <p:cTn id="2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2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3500"/>
                            </p:stCondLst>
                            <p:childTnLst>
                              <p:par>
                                <p:cTn id="32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34" dur="2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33400"/>
            <a:ext cx="8686800" cy="1143000"/>
          </a:xfrm>
        </p:spPr>
        <p:txBody>
          <a:bodyPr/>
          <a:lstStyle/>
          <a:p>
            <a:pPr lvl="0"/>
            <a:r>
              <a:rPr lang="en-US" sz="4800" dirty="0" err="1" smtClean="0">
                <a:latin typeface="Algerian" pitchFamily="82" charset="0"/>
              </a:rPr>
              <a:t>Alat</a:t>
            </a:r>
            <a:r>
              <a:rPr lang="en-US" sz="4800" dirty="0" smtClean="0">
                <a:latin typeface="Algerian" pitchFamily="82" charset="0"/>
              </a:rPr>
              <a:t>  </a:t>
            </a:r>
            <a:r>
              <a:rPr lang="en-US" sz="4800" dirty="0" err="1" smtClean="0">
                <a:latin typeface="Algerian" pitchFamily="82" charset="0"/>
              </a:rPr>
              <a:t>ukur</a:t>
            </a:r>
            <a:r>
              <a:rPr lang="en-US" sz="4800" dirty="0" smtClean="0">
                <a:latin typeface="Algerian" pitchFamily="82" charset="0"/>
              </a:rPr>
              <a:t>  </a:t>
            </a:r>
            <a:r>
              <a:rPr lang="en-US" sz="4800" dirty="0" err="1" smtClean="0">
                <a:latin typeface="Algerian" pitchFamily="82" charset="0"/>
              </a:rPr>
              <a:t>arus</a:t>
            </a:r>
            <a:r>
              <a:rPr lang="en-US" sz="4800" dirty="0" smtClean="0">
                <a:latin typeface="Algerian" pitchFamily="82" charset="0"/>
              </a:rPr>
              <a:t>  </a:t>
            </a:r>
            <a:r>
              <a:rPr lang="en-US" sz="4800" dirty="0" err="1" smtClean="0">
                <a:latin typeface="Algerian" pitchFamily="82" charset="0"/>
              </a:rPr>
              <a:t>dan</a:t>
            </a:r>
            <a:r>
              <a:rPr lang="en-US" sz="4800" dirty="0" smtClean="0">
                <a:latin typeface="Algerian" pitchFamily="82" charset="0"/>
              </a:rPr>
              <a:t> </a:t>
            </a:r>
            <a:r>
              <a:rPr lang="en-US" sz="4800" dirty="0" err="1" smtClean="0">
                <a:latin typeface="Algerian" pitchFamily="82" charset="0"/>
              </a:rPr>
              <a:t>tegangan</a:t>
            </a:r>
            <a:r>
              <a:rPr lang="en-US" sz="4800" dirty="0" smtClean="0">
                <a:latin typeface="Algerian" pitchFamily="82" charset="0"/>
              </a:rPr>
              <a:t>  </a:t>
            </a:r>
            <a:r>
              <a:rPr lang="en-US" sz="4800" dirty="0" err="1" smtClean="0">
                <a:latin typeface="Algerian" pitchFamily="82" charset="0"/>
              </a:rPr>
              <a:t>bolak</a:t>
            </a:r>
            <a:r>
              <a:rPr lang="en-US" sz="4800" dirty="0" smtClean="0">
                <a:latin typeface="Algerian" pitchFamily="82" charset="0"/>
              </a:rPr>
              <a:t>  </a:t>
            </a:r>
            <a:r>
              <a:rPr lang="en-US" sz="4800" dirty="0" err="1" smtClean="0">
                <a:latin typeface="Algerian" pitchFamily="82" charset="0"/>
              </a:rPr>
              <a:t>balik</a:t>
            </a:r>
            <a:r>
              <a:rPr lang="en-US" sz="4800" dirty="0" smtClean="0">
                <a:latin typeface="Algerian" pitchFamily="82" charset="0"/>
              </a:rPr>
              <a:t> </a:t>
            </a:r>
            <a:endParaRPr lang="en-US" sz="4800" dirty="0"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1"/>
            <a:ext cx="8229600" cy="1523999"/>
          </a:xfrm>
        </p:spPr>
        <p:txBody>
          <a:bodyPr/>
          <a:lstStyle/>
          <a:p>
            <a:pPr marL="457200" lvl="0" indent="-457200">
              <a:buFont typeface="+mj-lt"/>
              <a:buAutoNum type="arabicParenR"/>
            </a:pP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Voltmeter AC 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dan</a:t>
            </a: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ampermeter</a:t>
            </a: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AC 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dapat</a:t>
            </a: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digunakan</a:t>
            </a: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untuk</a:t>
            </a: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mengukur</a:t>
            </a: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tegangan</a:t>
            </a: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efektif</a:t>
            </a: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dan</a:t>
            </a: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arus</a:t>
            </a: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efektif</a:t>
            </a: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khusus</a:t>
            </a: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untuk</a:t>
            </a: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arus</a:t>
            </a: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bolak</a:t>
            </a: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balik</a:t>
            </a: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pPr marL="457200" lvl="0" indent="-457200">
              <a:buFont typeface="+mj-lt"/>
              <a:buAutoNum type="arabicParenR"/>
            </a:pPr>
            <a:r>
              <a:rPr lang="en-US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Pemasangan</a:t>
            </a:r>
            <a:r>
              <a: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voltmeter AC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secara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paralel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terhadap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yang </a:t>
            </a:r>
            <a:r>
              <a:rPr lang="en-US" sz="20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diukur</a:t>
            </a:r>
            <a:r>
              <a:rPr lang="en-US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pPr>
              <a:buNone/>
            </a:pPr>
            <a:endParaRPr lang="en-US" sz="2000" dirty="0"/>
          </a:p>
        </p:txBody>
      </p:sp>
      <p:pic>
        <p:nvPicPr>
          <p:cNvPr id="27650" name="Picture 2" descr="Untitled-2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3657600"/>
            <a:ext cx="2971800" cy="27432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7652" name="il_fi" descr="Description: http://www.boaterbarn.com/images_products/paneltronics_ac_voltmeter_2_1_9064bi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43400" y="3657600"/>
            <a:ext cx="2758633" cy="275863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slow" advClick="0">
    <p:wheel spokes="8"/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28600" y="609600"/>
            <a:ext cx="4421188" cy="990600"/>
          </a:xfrm>
        </p:spPr>
        <p:txBody>
          <a:bodyPr/>
          <a:lstStyle/>
          <a:p>
            <a:pPr lvl="0" algn="ctr">
              <a:buFont typeface="Arial" pitchFamily="34" charset="0"/>
              <a:buChar char="•"/>
            </a:pPr>
            <a:r>
              <a:rPr lang="en-US" sz="2000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Pemasangan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>
                <a:latin typeface="Comic Sans MS" pitchFamily="66" charset="0"/>
              </a:rPr>
              <a:t>amperemeter</a:t>
            </a:r>
            <a:r>
              <a:rPr lang="en-US" dirty="0">
                <a:latin typeface="Comic Sans MS" pitchFamily="66" charset="0"/>
              </a:rPr>
              <a:t> AC </a:t>
            </a:r>
            <a:r>
              <a:rPr lang="en-US" dirty="0" err="1">
                <a:latin typeface="Comic Sans MS" pitchFamily="66" charset="0"/>
              </a:rPr>
              <a:t>secara</a:t>
            </a:r>
            <a:r>
              <a:rPr lang="en-US" dirty="0">
                <a:latin typeface="Comic Sans MS" pitchFamily="66" charset="0"/>
              </a:rPr>
              <a:t> </a:t>
            </a:r>
            <a:r>
              <a:rPr lang="en-US" dirty="0" err="1">
                <a:latin typeface="Comic Sans MS" pitchFamily="66" charset="0"/>
              </a:rPr>
              <a:t>seri</a:t>
            </a:r>
            <a:r>
              <a:rPr lang="en-US" dirty="0">
                <a:latin typeface="Comic Sans MS" pitchFamily="66" charset="0"/>
              </a:rPr>
              <a:t> </a:t>
            </a:r>
            <a:r>
              <a:rPr lang="en-US" dirty="0" err="1">
                <a:latin typeface="Comic Sans MS" pitchFamily="66" charset="0"/>
              </a:rPr>
              <a:t>terhadap</a:t>
            </a:r>
            <a:r>
              <a:rPr lang="en-US" dirty="0">
                <a:latin typeface="Comic Sans MS" pitchFamily="66" charset="0"/>
              </a:rPr>
              <a:t> yang </a:t>
            </a:r>
            <a:r>
              <a:rPr lang="en-US" dirty="0" err="1">
                <a:latin typeface="Comic Sans MS" pitchFamily="66" charset="0"/>
              </a:rPr>
              <a:t>diukur</a:t>
            </a:r>
            <a:r>
              <a:rPr lang="en-US" dirty="0">
                <a:latin typeface="Comic Sans MS" pitchFamily="66" charset="0"/>
              </a:rPr>
              <a:t> 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04800" y="1828800"/>
            <a:ext cx="4040188" cy="4343400"/>
          </a:xfrm>
        </p:spPr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(</a:t>
            </a:r>
            <a:r>
              <a:rPr lang="en-US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amperemeter</a:t>
            </a:r>
            <a:r>
              <a:rPr lang="en-US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AC)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114801" y="0"/>
            <a:ext cx="3886200" cy="6858000"/>
          </a:xfrm>
        </p:spPr>
        <p:txBody>
          <a:bodyPr/>
          <a:lstStyle/>
          <a:p>
            <a:pPr lvl="0" algn="ctr"/>
            <a:endParaRPr lang="en-US" sz="18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  <a:p>
            <a:pPr lvl="0" algn="ctr">
              <a:buNone/>
            </a:pPr>
            <a:r>
              <a:rPr lang="en-US" sz="1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		 </a:t>
            </a:r>
            <a:r>
              <a:rPr lang="en-US" sz="1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Avometer</a:t>
            </a:r>
            <a:r>
              <a:rPr lang="en-US" sz="1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/</a:t>
            </a:r>
            <a:r>
              <a:rPr lang="en-US" sz="1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multimeter</a:t>
            </a:r>
            <a:r>
              <a:rPr lang="en-US" sz="1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/</a:t>
            </a:r>
            <a:r>
              <a:rPr lang="en-US" sz="1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multitester</a:t>
            </a:r>
            <a:r>
              <a:rPr lang="en-US" sz="1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1800" b="1" i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adalah</a:t>
            </a:r>
            <a:r>
              <a:rPr lang="en-US" sz="1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1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alat</a:t>
            </a:r>
            <a:r>
              <a:rPr lang="en-US" sz="1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1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ukur</a:t>
            </a:r>
            <a:r>
              <a:rPr lang="en-US" sz="1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yang </a:t>
            </a:r>
            <a:r>
              <a:rPr lang="en-US" sz="1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merupakan</a:t>
            </a:r>
            <a:r>
              <a:rPr lang="en-US" sz="1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1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gabungan</a:t>
            </a:r>
            <a:r>
              <a:rPr lang="en-US" sz="1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1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dari</a:t>
            </a:r>
            <a:r>
              <a:rPr lang="en-US" sz="1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1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pengukur</a:t>
            </a:r>
            <a:r>
              <a:rPr lang="en-US" sz="1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1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beberapa</a:t>
            </a:r>
            <a:r>
              <a:rPr lang="en-US" sz="1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1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besaran</a:t>
            </a:r>
            <a:r>
              <a:rPr lang="en-US" sz="1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1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yaitu</a:t>
            </a:r>
            <a:r>
              <a:rPr lang="en-US" sz="1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1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kuat</a:t>
            </a:r>
            <a:r>
              <a:rPr lang="en-US" sz="1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1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arus</a:t>
            </a:r>
            <a:r>
              <a:rPr lang="en-US" sz="1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, </a:t>
            </a:r>
            <a:r>
              <a:rPr lang="en-US" sz="1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tegangan</a:t>
            </a:r>
            <a:r>
              <a:rPr lang="en-US" sz="1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1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dan</a:t>
            </a:r>
            <a:r>
              <a:rPr lang="en-US" sz="1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1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hambatan</a:t>
            </a:r>
            <a:r>
              <a:rPr lang="en-US" sz="1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. </a:t>
            </a:r>
            <a:endParaRPr lang="en-US" sz="18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  <a:p>
            <a:pPr lvl="0" algn="ctr"/>
            <a:endParaRPr lang="en-US" sz="1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  <a:p>
            <a:pPr lvl="0" algn="ctr"/>
            <a:endParaRPr lang="en-US" sz="18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  <a:p>
            <a:pPr lvl="0" algn="ctr"/>
            <a:endParaRPr lang="en-US" sz="1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  <a:p>
            <a:pPr lvl="0" algn="ctr"/>
            <a:endParaRPr lang="en-US" sz="18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  <a:p>
            <a:pPr lvl="0" algn="ctr"/>
            <a:endParaRPr lang="en-US" sz="18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  <a:p>
            <a:pPr lvl="0" algn="ctr"/>
            <a:endParaRPr lang="en-US" sz="18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  <a:p>
            <a:pPr lvl="0" algn="ctr">
              <a:buNone/>
            </a:pPr>
            <a:endParaRPr lang="en-US" sz="18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  <a:p>
            <a:pPr lvl="0" algn="ctr"/>
            <a:r>
              <a:rPr lang="en-US" sz="1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Untuk</a:t>
            </a:r>
            <a:r>
              <a:rPr lang="en-US" sz="1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1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mengukur</a:t>
            </a:r>
            <a:r>
              <a:rPr lang="en-US" sz="1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1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nilai</a:t>
            </a:r>
            <a:r>
              <a:rPr lang="en-US" sz="1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1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sesaat</a:t>
            </a:r>
            <a:r>
              <a:rPr lang="en-US" sz="1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1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dan</a:t>
            </a:r>
            <a:r>
              <a:rPr lang="en-US" sz="1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1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nilai</a:t>
            </a:r>
            <a:r>
              <a:rPr lang="en-US" sz="1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1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maksimum</a:t>
            </a:r>
            <a:r>
              <a:rPr lang="en-US" sz="1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1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dapat</a:t>
            </a:r>
            <a:r>
              <a:rPr lang="en-US" sz="1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1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digunakan</a:t>
            </a:r>
            <a:r>
              <a:rPr lang="en-US" sz="1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1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osiloskop</a:t>
            </a:r>
            <a:r>
              <a:rPr lang="en-US" sz="1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.</a:t>
            </a:r>
          </a:p>
          <a:p>
            <a:pPr algn="ctr"/>
            <a:r>
              <a:rPr lang="en-US" sz="1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 </a:t>
            </a:r>
            <a:r>
              <a:rPr lang="en-US" sz="1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Osiloskop</a:t>
            </a:r>
            <a:r>
              <a:rPr lang="en-US" sz="1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1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merupakan</a:t>
            </a:r>
            <a:r>
              <a:rPr lang="en-US" sz="1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1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alat</a:t>
            </a:r>
            <a:r>
              <a:rPr lang="en-US" sz="1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yang </a:t>
            </a:r>
            <a:r>
              <a:rPr lang="en-US" sz="1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langsung</a:t>
            </a:r>
            <a:r>
              <a:rPr lang="en-US" sz="1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1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menampilkan</a:t>
            </a:r>
            <a:r>
              <a:rPr lang="en-US" sz="1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1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bentuk</a:t>
            </a:r>
            <a:r>
              <a:rPr lang="en-US" sz="1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1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arus</a:t>
            </a:r>
            <a:r>
              <a:rPr lang="en-US" sz="1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1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tegangan</a:t>
            </a:r>
            <a:r>
              <a:rPr lang="en-US" sz="1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1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terhadap</a:t>
            </a:r>
            <a:r>
              <a:rPr lang="en-US" sz="1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18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waktu</a:t>
            </a:r>
            <a:r>
              <a:rPr lang="en-US" sz="1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. </a:t>
            </a:r>
          </a:p>
          <a:p>
            <a:pPr lvl="0"/>
            <a:endParaRPr lang="en-US" sz="20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0"/>
            <a:endParaRPr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None/>
            </a:pPr>
            <a:endParaRPr lang="en-US" dirty="0"/>
          </a:p>
        </p:txBody>
      </p:sp>
      <p:pic>
        <p:nvPicPr>
          <p:cNvPr id="28674" name="Picture 2" descr="Untitled-2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981200"/>
            <a:ext cx="3352800" cy="1867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5" name="Picture 3" descr="http://t3.gstatic.com/images?q=tbn:ANd9GcSoYTCadQz5Rv-VYf7BQVxQjBsX-7mBqsbb41zEnFtVPyrJYLiQm0MjLQ"/>
          <p:cNvPicPr>
            <a:picLocks noChangeAspect="1" noChangeArrowheads="1"/>
          </p:cNvPicPr>
          <p:nvPr/>
        </p:nvPicPr>
        <p:blipFill>
          <a:blip r:embed="rId4" r:link="rId5" cstate="print"/>
          <a:srcRect/>
          <a:stretch>
            <a:fillRect/>
          </a:stretch>
        </p:blipFill>
        <p:spPr bwMode="auto">
          <a:xfrm>
            <a:off x="762000" y="3886200"/>
            <a:ext cx="2138363" cy="213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6" name="Picture 6" descr="Description: http://cahyokrisma.files.wordpress.com/2010/07/bagian-multimeter.jpg?w=614&amp;h=369&amp;h=36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91000" y="2438400"/>
            <a:ext cx="3505200" cy="2102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>
    <p:strips dir="ld"/>
    <p:sndAc>
      <p:stSnd>
        <p:snd r:embed="rId2" name="pu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3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30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30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3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3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30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30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30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30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30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30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0" y="609600"/>
            <a:ext cx="8229600" cy="1143000"/>
          </a:xfrm>
        </p:spPr>
        <p:txBody>
          <a:bodyPr/>
          <a:lstStyle/>
          <a:p>
            <a:r>
              <a:rPr lang="nb-NO" sz="2800" dirty="0" smtClean="0">
                <a:latin typeface="Algerian" pitchFamily="82" charset="0"/>
              </a:rPr>
              <a:t>Menguasai </a:t>
            </a:r>
            <a:r>
              <a:rPr lang="nb-NO" sz="2800" dirty="0">
                <a:latin typeface="Algerian" pitchFamily="82" charset="0"/>
              </a:rPr>
              <a:t>hubungan antara tegangan, impedansi, dan arus listrik </a:t>
            </a:r>
            <a:r>
              <a:rPr lang="nb-NO" sz="2800" dirty="0" smtClean="0">
                <a:latin typeface="Algerian" pitchFamily="82" charset="0"/>
              </a:rPr>
              <a:t>bolak-balik</a:t>
            </a:r>
            <a:endParaRPr lang="en-US" sz="2800" dirty="0">
              <a:latin typeface="Algerian" pitchFamily="82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0" y="2057400"/>
            <a:ext cx="9144000" cy="4800600"/>
          </a:xfrm>
        </p:spPr>
        <p:txBody>
          <a:bodyPr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lvl="0">
              <a:buNone/>
            </a:pPr>
            <a:r>
              <a:rPr lang="en-US" sz="20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	</a:t>
            </a:r>
            <a:r>
              <a:rPr lang="en-US" sz="2000" b="1" dirty="0" err="1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+mn-lt"/>
                <a:ea typeface="+mn-ea"/>
                <a:cs typeface="+mn-cs"/>
              </a:rPr>
              <a:t>Hubungan</a:t>
            </a:r>
            <a:r>
              <a:rPr lang="en-US" sz="20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+mn-lt"/>
                <a:ea typeface="+mn-ea"/>
                <a:cs typeface="+mn-cs"/>
              </a:rPr>
              <a:t> </a:t>
            </a:r>
            <a:r>
              <a:rPr lang="en-US" sz="2000" b="1" dirty="0" err="1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+mn-lt"/>
                <a:ea typeface="+mn-ea"/>
                <a:cs typeface="+mn-cs"/>
              </a:rPr>
              <a:t>Antara</a:t>
            </a:r>
            <a:r>
              <a:rPr lang="en-US" sz="2000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+mn-lt"/>
                <a:ea typeface="+mn-ea"/>
                <a:cs typeface="+mn-cs"/>
              </a:rPr>
              <a:t> </a:t>
            </a:r>
            <a:r>
              <a:rPr lang="en-US" sz="2000" b="1" dirty="0" err="1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+mn-lt"/>
                <a:ea typeface="+mn-ea"/>
                <a:cs typeface="+mn-cs"/>
              </a:rPr>
              <a:t>Arus</a:t>
            </a:r>
            <a:r>
              <a:rPr lang="en-US" sz="2000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+mn-lt"/>
                <a:ea typeface="+mn-ea"/>
                <a:cs typeface="+mn-cs"/>
              </a:rPr>
              <a:t>, </a:t>
            </a:r>
            <a:r>
              <a:rPr lang="en-US" sz="2000" b="1" dirty="0" err="1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+mn-lt"/>
                <a:ea typeface="+mn-ea"/>
                <a:cs typeface="+mn-cs"/>
              </a:rPr>
              <a:t>Tegangan</a:t>
            </a:r>
            <a:r>
              <a:rPr lang="en-US" sz="2000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+mn-lt"/>
                <a:ea typeface="+mn-ea"/>
                <a:cs typeface="+mn-cs"/>
              </a:rPr>
              <a:t> Dan </a:t>
            </a:r>
            <a:r>
              <a:rPr lang="en-US" sz="2000" b="1" dirty="0" err="1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+mn-lt"/>
                <a:ea typeface="+mn-ea"/>
                <a:cs typeface="+mn-cs"/>
              </a:rPr>
              <a:t>Hambatan</a:t>
            </a:r>
            <a:r>
              <a:rPr lang="en-US" sz="2000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+mn-lt"/>
                <a:ea typeface="+mn-ea"/>
                <a:cs typeface="+mn-cs"/>
              </a:rPr>
              <a:t> </a:t>
            </a:r>
            <a:r>
              <a:rPr lang="en-US" sz="2000" b="1" dirty="0" err="1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+mn-lt"/>
                <a:ea typeface="+mn-ea"/>
                <a:cs typeface="+mn-cs"/>
              </a:rPr>
              <a:t>Pada</a:t>
            </a:r>
            <a:r>
              <a:rPr lang="en-US" sz="2000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+mn-lt"/>
                <a:ea typeface="+mn-ea"/>
                <a:cs typeface="+mn-cs"/>
              </a:rPr>
              <a:t> </a:t>
            </a:r>
            <a:r>
              <a:rPr lang="en-US" sz="2000" b="1" dirty="0" err="1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+mn-lt"/>
                <a:ea typeface="+mn-ea"/>
                <a:cs typeface="+mn-cs"/>
              </a:rPr>
              <a:t>Rangkaian</a:t>
            </a:r>
            <a:r>
              <a:rPr lang="en-US" sz="2000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+mn-lt"/>
                <a:ea typeface="+mn-ea"/>
                <a:cs typeface="+mn-cs"/>
              </a:rPr>
              <a:t> </a:t>
            </a:r>
            <a:r>
              <a:rPr lang="en-US" sz="2000" b="1" dirty="0" err="1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+mn-lt"/>
                <a:ea typeface="+mn-ea"/>
                <a:cs typeface="+mn-cs"/>
              </a:rPr>
              <a:t>Arus</a:t>
            </a:r>
            <a:r>
              <a:rPr lang="en-US" sz="2000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+mn-lt"/>
                <a:ea typeface="+mn-ea"/>
                <a:cs typeface="+mn-cs"/>
              </a:rPr>
              <a:t> </a:t>
            </a:r>
            <a:r>
              <a:rPr lang="en-US" sz="2000" b="1" dirty="0" err="1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+mn-lt"/>
                <a:ea typeface="+mn-ea"/>
                <a:cs typeface="+mn-cs"/>
              </a:rPr>
              <a:t>Bolak</a:t>
            </a:r>
            <a:r>
              <a:rPr lang="en-US" sz="2000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+mn-lt"/>
                <a:ea typeface="+mn-ea"/>
                <a:cs typeface="+mn-cs"/>
              </a:rPr>
              <a:t> </a:t>
            </a:r>
            <a:r>
              <a:rPr lang="en-US" sz="2000" b="1" dirty="0" err="1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+mn-lt"/>
                <a:ea typeface="+mn-ea"/>
                <a:cs typeface="+mn-cs"/>
              </a:rPr>
              <a:t>Balik</a:t>
            </a:r>
            <a:r>
              <a:rPr lang="en-US" sz="2000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+mn-lt"/>
                <a:ea typeface="+mn-ea"/>
                <a:cs typeface="+mn-cs"/>
              </a:rPr>
              <a:t> </a:t>
            </a:r>
          </a:p>
          <a:p>
            <a:endParaRPr lang="en-US" sz="2000" b="1" dirty="0" smtClean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marL="457200" lvl="3" indent="-457200">
              <a:buAutoNum type="arabicPeriod"/>
            </a:pPr>
            <a:r>
              <a:rPr lang="en-US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Comic Sans MS" pitchFamily="66" charset="0"/>
              </a:rPr>
              <a:t>Resistor </a:t>
            </a:r>
            <a:r>
              <a:rPr lang="en-US" b="1" dirty="0" err="1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Comic Sans MS" pitchFamily="66" charset="0"/>
              </a:rPr>
              <a:t>pada</a:t>
            </a:r>
            <a:r>
              <a:rPr lang="en-US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Comic Sans MS" pitchFamily="66" charset="0"/>
              </a:rPr>
              <a:t> </a:t>
            </a:r>
            <a:r>
              <a:rPr lang="en-US" b="1" dirty="0" err="1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Comic Sans MS" pitchFamily="66" charset="0"/>
              </a:rPr>
              <a:t>rangkaian</a:t>
            </a:r>
            <a:r>
              <a:rPr lang="en-US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Comic Sans MS" pitchFamily="66" charset="0"/>
              </a:rPr>
              <a:t> </a:t>
            </a:r>
            <a:r>
              <a:rPr lang="en-US" b="1" dirty="0" err="1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Comic Sans MS" pitchFamily="66" charset="0"/>
              </a:rPr>
              <a:t>arus</a:t>
            </a:r>
            <a:r>
              <a:rPr lang="en-US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Comic Sans MS" pitchFamily="66" charset="0"/>
              </a:rPr>
              <a:t> </a:t>
            </a:r>
            <a:r>
              <a:rPr lang="en-US" b="1" dirty="0" err="1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Comic Sans MS" pitchFamily="66" charset="0"/>
              </a:rPr>
              <a:t>bolak</a:t>
            </a:r>
            <a:r>
              <a:rPr lang="en-US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Comic Sans MS" pitchFamily="66" charset="0"/>
              </a:rPr>
              <a:t> </a:t>
            </a:r>
            <a:r>
              <a:rPr lang="en-US" b="1" dirty="0" err="1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Comic Sans MS" pitchFamily="66" charset="0"/>
              </a:rPr>
              <a:t>balik</a:t>
            </a:r>
            <a:r>
              <a:rPr lang="en-US" b="1" dirty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Comic Sans MS" pitchFamily="66" charset="0"/>
              </a:rPr>
              <a:t> </a:t>
            </a:r>
            <a:endParaRPr lang="en-US" b="1" dirty="0" smtClean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Comic Sans MS" pitchFamily="66" charset="0"/>
            </a:endParaRPr>
          </a:p>
          <a:p>
            <a:pPr marL="342900" lvl="3" indent="-342900">
              <a:buNone/>
            </a:pPr>
            <a:endParaRPr lang="en-US" sz="1800" b="1" dirty="0" smtClean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+mn-lt"/>
            </a:endParaRPr>
          </a:p>
          <a:p>
            <a:pPr marL="342900" lvl="3" indent="-342900">
              <a:buNone/>
            </a:pPr>
            <a:endParaRPr lang="en-US" sz="1800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marL="342900" lvl="3" indent="-342900">
              <a:buNone/>
            </a:pPr>
            <a:endParaRPr lang="en-US" sz="1800" b="1" dirty="0" smtClean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+mn-lt"/>
            </a:endParaRPr>
          </a:p>
          <a:p>
            <a:pPr marL="342900" lvl="3" indent="-342900">
              <a:buNone/>
            </a:pPr>
            <a:endParaRPr lang="en-US" sz="1800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  <a:p>
            <a:pPr marL="342900" lvl="3" indent="-342900">
              <a:buNone/>
            </a:pPr>
            <a:endParaRPr lang="en-US" sz="1800" b="1" dirty="0" smtClean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+mn-lt"/>
            </a:endParaRPr>
          </a:p>
          <a:p>
            <a:pPr marL="342900" lvl="3" indent="-342900">
              <a:buNone/>
            </a:pPr>
            <a:r>
              <a:rPr lang="en-US" sz="2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Rangkaian</a:t>
            </a:r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  </a:t>
            </a:r>
            <a:r>
              <a:rPr lang="en-US" sz="2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arus</a:t>
            </a:r>
            <a:r>
              <a:rPr lang="en-US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 </a:t>
            </a:r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 </a:t>
            </a:r>
            <a:r>
              <a:rPr lang="en-US" sz="2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bolak</a:t>
            </a:r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  </a:t>
            </a:r>
            <a:r>
              <a:rPr lang="en-US" sz="2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balik</a:t>
            </a:r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  yang  </a:t>
            </a:r>
            <a:r>
              <a:rPr lang="en-US" sz="2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terdiri</a:t>
            </a:r>
            <a:r>
              <a:rPr lang="en-US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 </a:t>
            </a:r>
            <a:r>
              <a:rPr lang="en-US" sz="2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dari</a:t>
            </a:r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  </a:t>
            </a:r>
            <a:r>
              <a:rPr lang="en-US" sz="2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sebuah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hiller" pitchFamily="82" charset="0"/>
            </a:endParaRPr>
          </a:p>
          <a:p>
            <a:pPr marL="342900" lvl="3" indent="-342900">
              <a:buNone/>
            </a:pPr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Resistor  </a:t>
            </a:r>
            <a:r>
              <a:rPr lang="en-US" sz="2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dan</a:t>
            </a:r>
            <a:r>
              <a:rPr lang="en-US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 </a:t>
            </a:r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 generator  AC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hiller" pitchFamily="82" charset="0"/>
            </a:endParaRPr>
          </a:p>
        </p:txBody>
      </p:sp>
      <p:pic>
        <p:nvPicPr>
          <p:cNvPr id="29698" name="Picture 2" descr="Untitled-3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3581400"/>
            <a:ext cx="2667000" cy="148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9" name="Picture 3" descr="Untitled-1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43400" y="3657600"/>
            <a:ext cx="2667000" cy="125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0" name="il_fi" descr="http://2.bp.blogspot.com/-sMNpoY6hito/UBzZMtkcVNI/AAAAAAAAATI/_kHvJH4wf5Y/s1600/resistor_resistance.jpg"/>
          <p:cNvPicPr>
            <a:picLocks noChangeAspect="1" noChangeArrowheads="1"/>
          </p:cNvPicPr>
          <p:nvPr/>
        </p:nvPicPr>
        <p:blipFill>
          <a:blip r:embed="rId5" r:link="rId6" cstate="print"/>
          <a:srcRect/>
          <a:stretch>
            <a:fillRect/>
          </a:stretch>
        </p:blipFill>
        <p:spPr bwMode="auto">
          <a:xfrm>
            <a:off x="4343400" y="5638800"/>
            <a:ext cx="36576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>
    <p:zoom/>
    <p:sndAc>
      <p:stSnd>
        <p:snd r:embed="rId2" name="typ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4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90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000"/>
                            </p:stCondLst>
                            <p:childTnLst>
                              <p:par>
                                <p:cTn id="2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30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0"/>
                            </p:stCondLst>
                            <p:childTnLst>
                              <p:par>
                                <p:cTn id="29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500"/>
                            </p:stCondLst>
                            <p:childTnLst>
                              <p:par>
                                <p:cTn id="34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6000"/>
                            </p:stCondLst>
                            <p:childTnLst>
                              <p:par>
                                <p:cTn id="3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3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3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0" y="1066800"/>
            <a:ext cx="4421188" cy="639762"/>
          </a:xfrm>
        </p:spPr>
        <p:txBody>
          <a:bodyPr/>
          <a:lstStyle/>
          <a:p>
            <a:pPr lvl="0"/>
            <a:r>
              <a:rPr lang="en-US" sz="2800" dirty="0">
                <a:latin typeface="Comic Sans MS" pitchFamily="66" charset="0"/>
              </a:rPr>
              <a:t>Beda </a:t>
            </a:r>
            <a:r>
              <a:rPr lang="en-US" sz="2800" dirty="0" err="1">
                <a:latin typeface="Comic Sans MS" pitchFamily="66" charset="0"/>
              </a:rPr>
              <a:t>tegangan</a:t>
            </a:r>
            <a:r>
              <a:rPr lang="en-US" sz="2800" dirty="0">
                <a:latin typeface="Comic Sans MS" pitchFamily="66" charset="0"/>
              </a:rPr>
              <a:t> </a:t>
            </a:r>
            <a:r>
              <a:rPr lang="en-US" sz="2800" dirty="0" err="1">
                <a:latin typeface="Comic Sans MS" pitchFamily="66" charset="0"/>
              </a:rPr>
              <a:t>antara</a:t>
            </a:r>
            <a:r>
              <a:rPr lang="en-US" sz="2800" dirty="0">
                <a:latin typeface="Comic Sans MS" pitchFamily="66" charset="0"/>
              </a:rPr>
              <a:t> </a:t>
            </a:r>
            <a:r>
              <a:rPr lang="en-US" sz="2800" dirty="0" err="1">
                <a:latin typeface="Comic Sans MS" pitchFamily="66" charset="0"/>
              </a:rPr>
              <a:t>ujung-ujungnya</a:t>
            </a:r>
            <a:r>
              <a:rPr lang="en-US" sz="2800" dirty="0">
                <a:latin typeface="Comic Sans MS" pitchFamily="66" charset="0"/>
              </a:rPr>
              <a:t> </a:t>
            </a:r>
            <a:r>
              <a:rPr lang="en-US" sz="2800" dirty="0" err="1">
                <a:latin typeface="Comic Sans MS" pitchFamily="66" charset="0"/>
              </a:rPr>
              <a:t>bersifat</a:t>
            </a:r>
            <a:r>
              <a:rPr lang="en-US" sz="2800" dirty="0">
                <a:latin typeface="Comic Sans MS" pitchFamily="66" charset="0"/>
              </a:rPr>
              <a:t> sinusoidal</a:t>
            </a:r>
            <a:r>
              <a:rPr lang="en-US" sz="2800" dirty="0" smtClean="0">
                <a:latin typeface="Comic Sans MS" pitchFamily="66" charset="0"/>
              </a:rPr>
              <a:t>.</a:t>
            </a:r>
            <a:endParaRPr lang="en-US" sz="2800" dirty="0">
              <a:latin typeface="Comic Sans MS" pitchFamily="66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0" y="1981200"/>
            <a:ext cx="4040188" cy="3505200"/>
          </a:xfrm>
        </p:spPr>
        <p:txBody>
          <a:bodyPr/>
          <a:lstStyle/>
          <a:p>
            <a:pPr>
              <a:buNone/>
            </a:pPr>
            <a:r>
              <a:rPr lang="en-US" dirty="0" err="1" smtClean="0">
                <a:solidFill>
                  <a:schemeClr val="tx1"/>
                </a:solidFill>
                <a:latin typeface="Comic Sans MS" pitchFamily="66" charset="0"/>
              </a:rPr>
              <a:t>Keterangan</a:t>
            </a:r>
            <a:r>
              <a:rPr lang="en-US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Comic Sans MS" pitchFamily="66" charset="0"/>
              </a:rPr>
              <a:t>:</a:t>
            </a:r>
          </a:p>
          <a:p>
            <a:r>
              <a:rPr lang="en-US" dirty="0" err="1" smtClean="0">
                <a:solidFill>
                  <a:schemeClr val="tx1"/>
                </a:solidFill>
                <a:latin typeface="Comic Sans MS" pitchFamily="66" charset="0"/>
              </a:rPr>
              <a:t>V</a:t>
            </a:r>
            <a:r>
              <a:rPr lang="en-US" baseline="-25000" dirty="0" err="1" smtClean="0">
                <a:solidFill>
                  <a:schemeClr val="tx1"/>
                </a:solidFill>
                <a:latin typeface="Comic Sans MS" pitchFamily="66" charset="0"/>
              </a:rPr>
              <a:t>sumber</a:t>
            </a:r>
            <a:r>
              <a:rPr lang="en-US" dirty="0">
                <a:latin typeface="Comic Sans MS" pitchFamily="66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mic Sans MS" pitchFamily="66" charset="0"/>
              </a:rPr>
              <a:t>: </a:t>
            </a:r>
            <a:r>
              <a:rPr lang="en-US" dirty="0" err="1">
                <a:solidFill>
                  <a:schemeClr val="tx1"/>
                </a:solidFill>
                <a:latin typeface="Comic Sans MS" pitchFamily="66" charset="0"/>
              </a:rPr>
              <a:t>tegangan</a:t>
            </a:r>
            <a:r>
              <a:rPr lang="en-US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mic Sans MS" pitchFamily="66" charset="0"/>
              </a:rPr>
              <a:t>		</a:t>
            </a:r>
            <a:r>
              <a:rPr lang="en-US" dirty="0" err="1" smtClean="0">
                <a:solidFill>
                  <a:schemeClr val="tx1"/>
                </a:solidFill>
                <a:latin typeface="Comic Sans MS" pitchFamily="66" charset="0"/>
              </a:rPr>
              <a:t>sumber</a:t>
            </a:r>
            <a:r>
              <a:rPr lang="en-US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Comic Sans MS" pitchFamily="66" charset="0"/>
              </a:rPr>
              <a:t>(volt)</a:t>
            </a:r>
          </a:p>
          <a:p>
            <a:r>
              <a:rPr lang="en-US" dirty="0" err="1" smtClean="0">
                <a:solidFill>
                  <a:schemeClr val="tx1"/>
                </a:solidFill>
                <a:latin typeface="Comic Sans MS" pitchFamily="66" charset="0"/>
              </a:rPr>
              <a:t>V</a:t>
            </a:r>
            <a:r>
              <a:rPr lang="en-US" baseline="-25000" dirty="0" err="1" smtClean="0">
                <a:solidFill>
                  <a:schemeClr val="tx1"/>
                </a:solidFill>
                <a:latin typeface="Comic Sans MS" pitchFamily="66" charset="0"/>
              </a:rPr>
              <a:t>m</a:t>
            </a:r>
            <a:r>
              <a:rPr lang="en-US" dirty="0">
                <a:solidFill>
                  <a:schemeClr val="tx1"/>
                </a:solidFill>
                <a:latin typeface="Comic Sans MS" pitchFamily="66" charset="0"/>
              </a:rPr>
              <a:t>	: </a:t>
            </a:r>
            <a:r>
              <a:rPr lang="en-US" dirty="0" err="1">
                <a:solidFill>
                  <a:schemeClr val="tx1"/>
                </a:solidFill>
                <a:latin typeface="Comic Sans MS" pitchFamily="66" charset="0"/>
              </a:rPr>
              <a:t>tegangan</a:t>
            </a:r>
            <a:r>
              <a:rPr lang="en-US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mic Sans MS" pitchFamily="66" charset="0"/>
              </a:rPr>
              <a:t>			</a:t>
            </a:r>
            <a:r>
              <a:rPr lang="en-US" dirty="0" err="1" smtClean="0">
                <a:solidFill>
                  <a:schemeClr val="tx1"/>
                </a:solidFill>
                <a:latin typeface="Comic Sans MS" pitchFamily="66" charset="0"/>
              </a:rPr>
              <a:t>maksimum</a:t>
            </a:r>
            <a:r>
              <a:rPr lang="en-US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Comic Sans MS" pitchFamily="66" charset="0"/>
              </a:rPr>
              <a:t>(volt)</a:t>
            </a:r>
          </a:p>
          <a:p>
            <a:r>
              <a:rPr lang="en-US" b="1" i="1" dirty="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Comic Sans MS" pitchFamily="66" charset="0"/>
              </a:rPr>
              <a:t>	: </a:t>
            </a:r>
            <a:r>
              <a:rPr lang="en-US" dirty="0" err="1">
                <a:solidFill>
                  <a:schemeClr val="tx1"/>
                </a:solidFill>
                <a:latin typeface="Comic Sans MS" pitchFamily="66" charset="0"/>
              </a:rPr>
              <a:t>kecepatan</a:t>
            </a:r>
            <a:r>
              <a:rPr lang="en-US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Comic Sans MS" pitchFamily="66" charset="0"/>
              </a:rPr>
              <a:t>sudut</a:t>
            </a:r>
            <a:r>
              <a:rPr lang="en-US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mic Sans MS" pitchFamily="66" charset="0"/>
              </a:rPr>
              <a:t>	(</a:t>
            </a:r>
            <a:r>
              <a:rPr lang="en-US" dirty="0">
                <a:solidFill>
                  <a:schemeClr val="tx1"/>
                </a:solidFill>
                <a:latin typeface="Comic Sans MS" pitchFamily="66" charset="0"/>
              </a:rPr>
              <a:t>radian) = 2</a:t>
            </a:r>
            <a:r>
              <a:rPr lang="en-US" b="1" i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Comic Sans MS" pitchFamily="66" charset="0"/>
              </a:rPr>
              <a:t>f</a:t>
            </a:r>
          </a:p>
          <a:p>
            <a:r>
              <a:rPr lang="en-US" dirty="0" smtClean="0">
                <a:solidFill>
                  <a:schemeClr val="tx1"/>
                </a:solidFill>
                <a:latin typeface="Comic Sans MS" pitchFamily="66" charset="0"/>
              </a:rPr>
              <a:t>t </a:t>
            </a:r>
            <a:r>
              <a:rPr lang="en-US" dirty="0">
                <a:solidFill>
                  <a:schemeClr val="tx1"/>
                </a:solidFill>
                <a:latin typeface="Comic Sans MS" pitchFamily="66" charset="0"/>
              </a:rPr>
              <a:t>	: </a:t>
            </a:r>
            <a:r>
              <a:rPr lang="en-US" dirty="0" err="1">
                <a:solidFill>
                  <a:schemeClr val="tx1"/>
                </a:solidFill>
                <a:latin typeface="Comic Sans MS" pitchFamily="66" charset="0"/>
              </a:rPr>
              <a:t>waktu</a:t>
            </a:r>
            <a:r>
              <a:rPr lang="en-US" dirty="0">
                <a:solidFill>
                  <a:schemeClr val="tx1"/>
                </a:solidFill>
                <a:latin typeface="Comic Sans MS" pitchFamily="66" charset="0"/>
              </a:rPr>
              <a:t> (</a:t>
            </a:r>
            <a:r>
              <a:rPr lang="en-US" dirty="0" err="1">
                <a:solidFill>
                  <a:schemeClr val="tx1"/>
                </a:solidFill>
                <a:latin typeface="Comic Sans MS" pitchFamily="66" charset="0"/>
              </a:rPr>
              <a:t>sekon</a:t>
            </a:r>
            <a:r>
              <a:rPr lang="en-US" dirty="0">
                <a:solidFill>
                  <a:schemeClr val="tx1"/>
                </a:solidFill>
                <a:latin typeface="Comic Sans MS" pitchFamily="66" charset="0"/>
              </a:rPr>
              <a:t>)</a:t>
            </a:r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343400" y="838200"/>
            <a:ext cx="4800600" cy="639762"/>
          </a:xfrm>
        </p:spPr>
        <p:txBody>
          <a:bodyPr/>
          <a:lstStyle/>
          <a:p>
            <a:pPr lvl="0"/>
            <a:r>
              <a:rPr lang="en-US" sz="3200" dirty="0" err="1"/>
              <a:t>Nilai</a:t>
            </a:r>
            <a:r>
              <a:rPr lang="en-US" sz="3200" dirty="0"/>
              <a:t> </a:t>
            </a:r>
            <a:r>
              <a:rPr lang="en-US" sz="3200" dirty="0" err="1"/>
              <a:t>arus</a:t>
            </a:r>
            <a:r>
              <a:rPr lang="en-US" sz="3200" dirty="0"/>
              <a:t> </a:t>
            </a:r>
            <a:r>
              <a:rPr lang="en-US" sz="3200" dirty="0" err="1"/>
              <a:t>sesaat</a:t>
            </a:r>
            <a:r>
              <a:rPr lang="en-US" sz="3200" dirty="0"/>
              <a:t> yang </a:t>
            </a:r>
            <a:r>
              <a:rPr lang="en-US" sz="3200" dirty="0" err="1"/>
              <a:t>mengalir</a:t>
            </a:r>
            <a:r>
              <a:rPr lang="en-US" sz="3200" dirty="0"/>
              <a:t> </a:t>
            </a:r>
            <a:r>
              <a:rPr lang="en-US" sz="3200" dirty="0" err="1"/>
              <a:t>pada</a:t>
            </a:r>
            <a:r>
              <a:rPr lang="en-US" sz="3200" dirty="0"/>
              <a:t> </a:t>
            </a:r>
            <a:r>
              <a:rPr lang="en-US" sz="3200" dirty="0" smtClean="0"/>
              <a:t>resistor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9982200" y="381000"/>
            <a:ext cx="460375" cy="6096000"/>
          </a:xfrm>
        </p:spPr>
        <p:txBody>
          <a:bodyPr/>
          <a:lstStyle/>
          <a:p>
            <a:pPr>
              <a:buNone/>
            </a:pPr>
            <a:endParaRPr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graphicFrame>
        <p:nvGraphicFramePr>
          <p:cNvPr id="30722" name="Object 2"/>
          <p:cNvGraphicFramePr>
            <a:graphicFrameLocks noChangeAspect="1"/>
          </p:cNvGraphicFramePr>
          <p:nvPr/>
        </p:nvGraphicFramePr>
        <p:xfrm>
          <a:off x="2209800" y="1828800"/>
          <a:ext cx="48006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8" name="Equation" r:id="rId4" imgW="1117440" imgH="228600" progId="Equation.3">
                  <p:embed/>
                </p:oleObj>
              </mc:Choice>
              <mc:Fallback>
                <p:oleObj name="Equation" r:id="rId4" imgW="1117440" imgH="2286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1828800"/>
                        <a:ext cx="4800600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457200" y="23443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0723" name="Object 3"/>
          <p:cNvGraphicFramePr>
            <a:graphicFrameLocks noChangeAspect="1"/>
          </p:cNvGraphicFramePr>
          <p:nvPr/>
        </p:nvGraphicFramePr>
        <p:xfrm>
          <a:off x="304800" y="4191000"/>
          <a:ext cx="4572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9" name="Equation" r:id="rId6" imgW="152334" imgH="139639" progId="Equation.3">
                  <p:embed/>
                </p:oleObj>
              </mc:Choice>
              <mc:Fallback>
                <p:oleObj name="Equation" r:id="rId6" imgW="152334" imgH="139639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4191000"/>
                        <a:ext cx="457200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25" name="Object 5"/>
          <p:cNvGraphicFramePr>
            <a:graphicFrameLocks noChangeAspect="1"/>
          </p:cNvGraphicFramePr>
          <p:nvPr/>
        </p:nvGraphicFramePr>
        <p:xfrm>
          <a:off x="0" y="5791200"/>
          <a:ext cx="76962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0" name="Equation" r:id="rId8" imgW="2565360" imgH="393480" progId="Equation.3">
                  <p:embed/>
                </p:oleObj>
              </mc:Choice>
              <mc:Fallback>
                <p:oleObj name="Equation" r:id="rId8" imgW="2565360" imgH="39348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791200"/>
                        <a:ext cx="7696200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26" name="Object 6"/>
          <p:cNvGraphicFramePr>
            <a:graphicFrameLocks noChangeAspect="1"/>
          </p:cNvGraphicFramePr>
          <p:nvPr/>
        </p:nvGraphicFramePr>
        <p:xfrm>
          <a:off x="4038600" y="5029200"/>
          <a:ext cx="28194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1" name="Equation" r:id="rId10" imgW="634680" imgH="228600" progId="Equation.3">
                  <p:embed/>
                </p:oleObj>
              </mc:Choice>
              <mc:Fallback>
                <p:oleObj name="Equation" r:id="rId10" imgW="634680" imgH="2286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5029200"/>
                        <a:ext cx="2819400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27" name="Object 7"/>
          <p:cNvGraphicFramePr>
            <a:graphicFrameLocks noChangeAspect="1"/>
          </p:cNvGraphicFramePr>
          <p:nvPr/>
        </p:nvGraphicFramePr>
        <p:xfrm>
          <a:off x="4038600" y="3581400"/>
          <a:ext cx="27432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2" name="Equation" r:id="rId12" imgW="672840" imgH="241200" progId="Equation.3">
                  <p:embed/>
                </p:oleObj>
              </mc:Choice>
              <mc:Fallback>
                <p:oleObj name="Equation" r:id="rId12" imgW="672840" imgH="2412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3581400"/>
                        <a:ext cx="2743200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 advClick="0">
    <p:split/>
    <p:sndAc>
      <p:stSnd>
        <p:snd r:embed="rId3" name="voltag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0"/>
                            </p:stCondLst>
                            <p:childTnLst>
                              <p:par>
                                <p:cTn id="20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000"/>
                            </p:stCondLst>
                            <p:childTnLst>
                              <p:par>
                                <p:cTn id="2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0"/>
                            </p:stCondLst>
                            <p:childTnLst>
                              <p:par>
                                <p:cTn id="30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3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3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8000"/>
                            </p:stCondLst>
                            <p:childTnLst>
                              <p:par>
                                <p:cTn id="3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3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1000"/>
                            </p:stCondLst>
                            <p:childTnLst>
                              <p:par>
                                <p:cTn id="4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3000"/>
                            </p:stCondLst>
                            <p:childTnLst>
                              <p:par>
                                <p:cTn id="4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30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30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6000"/>
                            </p:stCondLst>
                            <p:childTnLst>
                              <p:par>
                                <p:cTn id="5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30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30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9000"/>
                            </p:stCondLst>
                            <p:childTnLst>
                              <p:par>
                                <p:cTn id="5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30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30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2000"/>
                            </p:stCondLst>
                            <p:childTnLst>
                              <p:par>
                                <p:cTn id="60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30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30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0" y="609600"/>
            <a:ext cx="7772400" cy="1470025"/>
          </a:xfrm>
        </p:spPr>
        <p:txBody>
          <a:bodyPr/>
          <a:lstStyle/>
          <a:p>
            <a:pPr lvl="0"/>
            <a:r>
              <a:rPr lang="en-US" sz="2800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Sesuai</a:t>
            </a:r>
            <a:r>
              <a:rPr lang="en-US" sz="28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  </a:t>
            </a:r>
            <a:r>
              <a:rPr lang="en-US" sz="280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perumusan</a:t>
            </a:r>
            <a:r>
              <a:rPr lang="en-US" sz="28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 </a:t>
            </a:r>
            <a:r>
              <a:rPr lang="en-US" sz="28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 </a:t>
            </a:r>
            <a:r>
              <a:rPr lang="en-US" sz="2800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V</a:t>
            </a:r>
            <a:r>
              <a:rPr lang="en-US" sz="2800" cap="all" baseline="-2500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r</a:t>
            </a:r>
            <a:r>
              <a:rPr lang="en-US" sz="28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  </a:t>
            </a:r>
            <a:r>
              <a:rPr lang="en-US" sz="2800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dan</a:t>
            </a:r>
            <a:r>
              <a:rPr lang="en-US" sz="28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  </a:t>
            </a:r>
            <a:r>
              <a:rPr lang="en-US" sz="2800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I</a:t>
            </a:r>
            <a:r>
              <a:rPr lang="en-US" sz="2800" cap="all" baseline="-2500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r</a:t>
            </a:r>
            <a:r>
              <a:rPr lang="en-US" sz="28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, </a:t>
            </a:r>
            <a:r>
              <a:rPr lang="en-US" sz="28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 </a:t>
            </a:r>
            <a:r>
              <a:rPr lang="en-US" sz="2800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maka</a:t>
            </a:r>
            <a:r>
              <a:rPr lang="en-US" sz="28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  </a:t>
            </a:r>
            <a:r>
              <a:rPr lang="en-US" sz="2800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grafik</a:t>
            </a:r>
            <a:r>
              <a:rPr lang="en-US" sz="28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  </a:t>
            </a:r>
            <a:r>
              <a:rPr lang="en-US" sz="2800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tegangan</a:t>
            </a:r>
            <a:r>
              <a:rPr lang="en-US" sz="28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  </a:t>
            </a:r>
            <a:r>
              <a:rPr lang="en-US" sz="280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dan</a:t>
            </a:r>
            <a:r>
              <a:rPr lang="en-US" sz="28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 </a:t>
            </a:r>
            <a:r>
              <a:rPr lang="en-US" sz="28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 </a:t>
            </a:r>
            <a:r>
              <a:rPr lang="en-US" sz="2800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arus</a:t>
            </a:r>
            <a:r>
              <a:rPr lang="en-US" sz="28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  </a:t>
            </a:r>
            <a:r>
              <a:rPr lang="en-US" sz="2800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pada</a:t>
            </a:r>
            <a:r>
              <a:rPr lang="en-US" sz="28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  </a:t>
            </a:r>
            <a:r>
              <a:rPr lang="en-US" sz="28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resistor </a:t>
            </a:r>
            <a:r>
              <a:rPr lang="en-US" sz="28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  </a:t>
            </a:r>
            <a:r>
              <a:rPr lang="en-US" sz="2800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berbentuk</a:t>
            </a:r>
            <a:r>
              <a:rPr lang="en-US" sz="28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hiller" pitchFamily="82" charset="0"/>
              </a:rPr>
              <a:t>  sinusoidal </a:t>
            </a:r>
            <a:r>
              <a:rPr lang="en-US" sz="2800" dirty="0"/>
              <a:t/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0" y="1905000"/>
            <a:ext cx="7162800" cy="1066800"/>
          </a:xfrm>
        </p:spPr>
        <p:txBody>
          <a:bodyPr/>
          <a:lstStyle/>
          <a:p>
            <a:r>
              <a:rPr lang="en-US" sz="2800" dirty="0" err="1">
                <a:solidFill>
                  <a:schemeClr val="tx1"/>
                </a:solidFill>
                <a:latin typeface="Comic Sans MS" pitchFamily="66" charset="0"/>
              </a:rPr>
              <a:t>Jika</a:t>
            </a:r>
            <a:r>
              <a:rPr lang="en-US" sz="2800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Comic Sans MS" pitchFamily="66" charset="0"/>
              </a:rPr>
              <a:t>tahanan</a:t>
            </a:r>
            <a:r>
              <a:rPr lang="en-US" sz="2800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Comic Sans MS" pitchFamily="66" charset="0"/>
              </a:rPr>
              <a:t>murni</a:t>
            </a:r>
            <a:r>
              <a:rPr lang="en-US" sz="2800" dirty="0">
                <a:solidFill>
                  <a:schemeClr val="tx1"/>
                </a:solidFill>
                <a:latin typeface="Comic Sans MS" pitchFamily="66" charset="0"/>
              </a:rPr>
              <a:t> R </a:t>
            </a:r>
            <a:r>
              <a:rPr lang="en-US" sz="2800" dirty="0" err="1">
                <a:solidFill>
                  <a:schemeClr val="tx1"/>
                </a:solidFill>
                <a:latin typeface="Comic Sans MS" pitchFamily="66" charset="0"/>
              </a:rPr>
              <a:t>dilewati</a:t>
            </a:r>
            <a:r>
              <a:rPr lang="en-US" sz="2800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Comic Sans MS" pitchFamily="66" charset="0"/>
              </a:rPr>
              <a:t>arus</a:t>
            </a:r>
            <a:r>
              <a:rPr lang="en-US" sz="2800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Comic Sans MS" pitchFamily="66" charset="0"/>
              </a:rPr>
              <a:t>bolak</a:t>
            </a:r>
            <a:r>
              <a:rPr lang="en-US" sz="2800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Comic Sans MS" pitchFamily="66" charset="0"/>
              </a:rPr>
              <a:t>balik</a:t>
            </a:r>
            <a:r>
              <a:rPr lang="en-US" sz="2800" dirty="0">
                <a:solidFill>
                  <a:schemeClr val="tx1"/>
                </a:solidFill>
                <a:latin typeface="Comic Sans MS" pitchFamily="66" charset="0"/>
              </a:rPr>
              <a:t>, </a:t>
            </a:r>
            <a:r>
              <a:rPr lang="en-US" sz="2800" dirty="0" err="1">
                <a:solidFill>
                  <a:schemeClr val="tx1"/>
                </a:solidFill>
                <a:latin typeface="Comic Sans MS" pitchFamily="66" charset="0"/>
              </a:rPr>
              <a:t>ternyata</a:t>
            </a:r>
            <a:r>
              <a:rPr lang="en-US" sz="2800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Comic Sans MS" pitchFamily="66" charset="0"/>
              </a:rPr>
              <a:t>arus</a:t>
            </a:r>
            <a:r>
              <a:rPr lang="en-US" sz="2800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Comic Sans MS" pitchFamily="66" charset="0"/>
              </a:rPr>
              <a:t>dan</a:t>
            </a:r>
            <a:r>
              <a:rPr lang="en-US" sz="2800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Comic Sans MS" pitchFamily="66" charset="0"/>
              </a:rPr>
              <a:t>tegangan</a:t>
            </a:r>
            <a:r>
              <a:rPr lang="en-US" sz="2800" dirty="0">
                <a:solidFill>
                  <a:schemeClr val="tx1"/>
                </a:solidFill>
                <a:latin typeface="Comic Sans MS" pitchFamily="66" charset="0"/>
              </a:rPr>
              <a:t> yang </a:t>
            </a:r>
            <a:r>
              <a:rPr lang="en-US" sz="2800" dirty="0" err="1">
                <a:solidFill>
                  <a:schemeClr val="tx1"/>
                </a:solidFill>
                <a:latin typeface="Comic Sans MS" pitchFamily="66" charset="0"/>
              </a:rPr>
              <a:t>diderita</a:t>
            </a:r>
            <a:r>
              <a:rPr lang="en-US" sz="2800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Comic Sans MS" pitchFamily="66" charset="0"/>
              </a:rPr>
              <a:t>tahanan</a:t>
            </a:r>
            <a:r>
              <a:rPr lang="en-US" sz="2800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Comic Sans MS" pitchFamily="66" charset="0"/>
              </a:rPr>
              <a:t>tersebut</a:t>
            </a:r>
            <a:r>
              <a:rPr lang="en-US" sz="2800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Comic Sans MS" pitchFamily="66" charset="0"/>
              </a:rPr>
              <a:t>adalah</a:t>
            </a:r>
            <a:r>
              <a:rPr lang="en-US" sz="2800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Comic Sans MS" pitchFamily="66" charset="0"/>
              </a:rPr>
              <a:t>sefase</a:t>
            </a:r>
            <a:r>
              <a:rPr lang="en-US" dirty="0">
                <a:solidFill>
                  <a:schemeClr val="tx1"/>
                </a:solidFill>
                <a:latin typeface="Comic Sans MS" pitchFamily="66" charset="0"/>
              </a:rPr>
              <a:t>.</a:t>
            </a:r>
            <a:endParaRPr lang="en-US" dirty="0">
              <a:latin typeface="Comic Sans MS" pitchFamily="66" charset="0"/>
            </a:endParaRPr>
          </a:p>
        </p:txBody>
      </p:sp>
      <p:pic>
        <p:nvPicPr>
          <p:cNvPr id="31746" name="Picture 2" descr="Untitled-1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729567"/>
            <a:ext cx="3733800" cy="3128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7" name="Picture 3" descr="Untitled-1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57600" y="3733800"/>
            <a:ext cx="35814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8" name="Rectangle 4"/>
          <p:cNvSpPr>
            <a:spLocks noChangeArrowheads="1"/>
          </p:cNvSpPr>
          <p:nvPr/>
        </p:nvSpPr>
        <p:spPr bwMode="auto">
          <a:xfrm rot="20585995">
            <a:off x="7448534" y="5406695"/>
            <a:ext cx="1905000" cy="120032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01688" algn="l"/>
              </a:tabLst>
            </a:pPr>
            <a:r>
              <a:rPr kumimoji="0" lang="sv-SE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Resistor sefase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01688" algn="l"/>
              </a:tabLst>
            </a:pPr>
            <a:r>
              <a:rPr kumimoji="0" lang="sv-SE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 berhimpit</a:t>
            </a:r>
            <a:endParaRPr kumimoji="0" lang="sv-SE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 spd="slow" advClick="0">
    <p:circle/>
    <p:sndAc>
      <p:stSnd>
        <p:snd r:embed="rId2" name="typ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3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4" presetID="8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5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build="p"/>
      <p:bldP spid="3174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20876724">
            <a:off x="5181600" y="228600"/>
            <a:ext cx="4114800" cy="1828800"/>
          </a:xfrm>
        </p:spPr>
        <p:txBody>
          <a:bodyPr/>
          <a:lstStyle/>
          <a:p>
            <a:r>
              <a:rPr lang="en-US" sz="4000" dirty="0" err="1" smtClean="0">
                <a:latin typeface="Bernard MT Condensed" pitchFamily="18" charset="0"/>
              </a:rPr>
              <a:t>Induktor</a:t>
            </a:r>
            <a:r>
              <a:rPr lang="en-US" sz="4000" dirty="0" smtClean="0">
                <a:latin typeface="Bernard MT Condensed" pitchFamily="18" charset="0"/>
              </a:rPr>
              <a:t> </a:t>
            </a:r>
            <a:r>
              <a:rPr lang="en-US" sz="4000" dirty="0" err="1" smtClean="0">
                <a:latin typeface="Bernard MT Condensed" pitchFamily="18" charset="0"/>
              </a:rPr>
              <a:t>Pada</a:t>
            </a:r>
            <a:r>
              <a:rPr lang="en-US" sz="4000" dirty="0" smtClean="0">
                <a:latin typeface="Bernard MT Condensed" pitchFamily="18" charset="0"/>
              </a:rPr>
              <a:t> </a:t>
            </a:r>
            <a:r>
              <a:rPr lang="en-US" sz="4000" dirty="0" err="1" smtClean="0">
                <a:latin typeface="Bernard MT Condensed" pitchFamily="18" charset="0"/>
              </a:rPr>
              <a:t>Rangkaian</a:t>
            </a:r>
            <a:r>
              <a:rPr lang="en-US" sz="4000" dirty="0" smtClean="0">
                <a:latin typeface="Bernard MT Condensed" pitchFamily="18" charset="0"/>
              </a:rPr>
              <a:t> </a:t>
            </a:r>
            <a:r>
              <a:rPr lang="en-US" sz="4000" dirty="0" err="1" smtClean="0">
                <a:latin typeface="Bernard MT Condensed" pitchFamily="18" charset="0"/>
              </a:rPr>
              <a:t>Arus</a:t>
            </a:r>
            <a:r>
              <a:rPr lang="en-US" sz="4000" dirty="0" smtClean="0">
                <a:latin typeface="Bernard MT Condensed" pitchFamily="18" charset="0"/>
              </a:rPr>
              <a:t> </a:t>
            </a:r>
            <a:r>
              <a:rPr lang="en-US" sz="4000" dirty="0" err="1" smtClean="0">
                <a:latin typeface="Bernard MT Condensed" pitchFamily="18" charset="0"/>
              </a:rPr>
              <a:t>Bolak</a:t>
            </a:r>
            <a:r>
              <a:rPr lang="en-US" sz="4000" dirty="0" smtClean="0">
                <a:latin typeface="Bernard MT Condensed" pitchFamily="18" charset="0"/>
              </a:rPr>
              <a:t> </a:t>
            </a:r>
            <a:r>
              <a:rPr lang="en-US" sz="4000" dirty="0" err="1" smtClean="0">
                <a:latin typeface="Bernard MT Condensed" pitchFamily="18" charset="0"/>
              </a:rPr>
              <a:t>Balik</a:t>
            </a:r>
            <a:r>
              <a:rPr lang="en-US" sz="4000" dirty="0" smtClean="0">
                <a:latin typeface="Bernard MT Condensed" pitchFamily="18" charset="0"/>
              </a:rPr>
              <a:t> </a:t>
            </a:r>
            <a:endParaRPr lang="en-US" sz="4000" dirty="0">
              <a:latin typeface="Bernard MT Condensed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0" y="381000"/>
            <a:ext cx="5111750" cy="5853113"/>
          </a:xfrm>
        </p:spPr>
        <p:txBody>
          <a:bodyPr/>
          <a:lstStyle/>
          <a:p>
            <a:pPr lvl="0"/>
            <a:r>
              <a:rPr lang="en-US" sz="4000" b="1" dirty="0" err="1" smtClean="0"/>
              <a:t>Induktor</a:t>
            </a:r>
            <a:endParaRPr lang="en-US" sz="4000" b="1" dirty="0" smtClean="0"/>
          </a:p>
          <a:p>
            <a:pPr lvl="0">
              <a:buNone/>
            </a:pPr>
            <a:r>
              <a:rPr lang="en-US" sz="1800" b="1" dirty="0" smtClean="0"/>
              <a:t>	</a:t>
            </a:r>
            <a:r>
              <a:rPr lang="en-US" sz="1800" dirty="0" err="1" smtClean="0"/>
              <a:t>Adalah</a:t>
            </a:r>
            <a:r>
              <a:rPr lang="en-US" sz="1800" dirty="0" smtClean="0"/>
              <a:t> </a:t>
            </a:r>
            <a:r>
              <a:rPr lang="en-US" sz="1800" dirty="0" err="1" smtClean="0"/>
              <a:t>kumparan</a:t>
            </a:r>
            <a:r>
              <a:rPr lang="en-US" sz="1800" dirty="0" smtClean="0"/>
              <a:t> </a:t>
            </a:r>
            <a:r>
              <a:rPr lang="en-US" sz="1800" dirty="0" err="1" smtClean="0"/>
              <a:t>kawat</a:t>
            </a:r>
            <a:r>
              <a:rPr lang="en-US" sz="1800" dirty="0" smtClean="0"/>
              <a:t> yang </a:t>
            </a:r>
            <a:r>
              <a:rPr lang="en-US" sz="1800" dirty="0" err="1" smtClean="0"/>
              <a:t>dililitkan</a:t>
            </a:r>
            <a:r>
              <a:rPr lang="en-US" sz="1800" dirty="0" smtClean="0"/>
              <a:t> </a:t>
            </a:r>
            <a:r>
              <a:rPr lang="en-US" sz="1800" dirty="0" err="1" smtClean="0"/>
              <a:t>pada</a:t>
            </a:r>
            <a:r>
              <a:rPr lang="en-US" sz="1800" dirty="0" smtClean="0"/>
              <a:t> </a:t>
            </a:r>
            <a:r>
              <a:rPr lang="en-US" sz="1800" dirty="0" err="1" smtClean="0"/>
              <a:t>inti</a:t>
            </a:r>
            <a:r>
              <a:rPr lang="en-US" sz="1800" dirty="0" smtClean="0"/>
              <a:t> </a:t>
            </a:r>
            <a:r>
              <a:rPr lang="en-US" sz="1800" dirty="0" err="1" smtClean="0"/>
              <a:t>besi</a:t>
            </a:r>
            <a:r>
              <a:rPr lang="en-US" sz="1800" dirty="0" smtClean="0"/>
              <a:t> </a:t>
            </a:r>
          </a:p>
          <a:p>
            <a:r>
              <a:rPr lang="en-US" sz="1800" dirty="0" smtClean="0"/>
              <a:t> </a:t>
            </a:r>
            <a:r>
              <a:rPr lang="en-US" sz="1800" dirty="0" err="1" smtClean="0"/>
              <a:t>Suatu</a:t>
            </a:r>
            <a:r>
              <a:rPr lang="en-US" sz="1800" dirty="0" smtClean="0"/>
              <a:t> </a:t>
            </a:r>
            <a:r>
              <a:rPr lang="en-US" sz="1800" dirty="0" err="1" smtClean="0"/>
              <a:t>induktor</a:t>
            </a:r>
            <a:r>
              <a:rPr lang="en-US" sz="1800" dirty="0" smtClean="0"/>
              <a:t> </a:t>
            </a:r>
            <a:r>
              <a:rPr lang="en-US" sz="1800" dirty="0" err="1" smtClean="0"/>
              <a:t>idealnya</a:t>
            </a:r>
            <a:r>
              <a:rPr lang="en-US" sz="1800" dirty="0" smtClean="0"/>
              <a:t> </a:t>
            </a:r>
            <a:r>
              <a:rPr lang="en-US" sz="1800" dirty="0" err="1" smtClean="0"/>
              <a:t>memiliki</a:t>
            </a:r>
            <a:r>
              <a:rPr lang="en-US" sz="1800" dirty="0" smtClean="0"/>
              <a:t> </a:t>
            </a:r>
            <a:r>
              <a:rPr lang="en-US" sz="1800" dirty="0" err="1" smtClean="0"/>
              <a:t>hambatan</a:t>
            </a:r>
            <a:r>
              <a:rPr lang="en-US" sz="1800" dirty="0" smtClean="0"/>
              <a:t> </a:t>
            </a:r>
            <a:r>
              <a:rPr lang="en-US" sz="1800" dirty="0" err="1" smtClean="0"/>
              <a:t>kawat</a:t>
            </a:r>
            <a:r>
              <a:rPr lang="en-US" sz="1800" dirty="0" smtClean="0"/>
              <a:t> nol. </a:t>
            </a:r>
          </a:p>
          <a:p>
            <a:pPr lvl="0"/>
            <a:r>
              <a:rPr lang="en-US" sz="1800" dirty="0" err="1" smtClean="0"/>
              <a:t>Hambatan</a:t>
            </a:r>
            <a:r>
              <a:rPr lang="en-US" sz="1800" dirty="0" smtClean="0"/>
              <a:t> </a:t>
            </a:r>
            <a:r>
              <a:rPr lang="en-US" sz="1800" dirty="0" err="1" smtClean="0"/>
              <a:t>induktor</a:t>
            </a:r>
            <a:r>
              <a:rPr lang="en-US" sz="1800" dirty="0" smtClean="0"/>
              <a:t> </a:t>
            </a:r>
            <a:r>
              <a:rPr lang="en-US" sz="1800" dirty="0" err="1" smtClean="0"/>
              <a:t>muncul</a:t>
            </a:r>
            <a:r>
              <a:rPr lang="en-US" sz="1800" dirty="0" smtClean="0"/>
              <a:t> </a:t>
            </a:r>
            <a:r>
              <a:rPr lang="en-US" sz="1800" dirty="0" err="1" smtClean="0"/>
              <a:t>jika</a:t>
            </a:r>
            <a:r>
              <a:rPr lang="en-US" sz="1800" dirty="0" smtClean="0"/>
              <a:t> </a:t>
            </a:r>
            <a:r>
              <a:rPr lang="en-US" sz="1800" dirty="0" err="1" smtClean="0"/>
              <a:t>induktor</a:t>
            </a:r>
            <a:r>
              <a:rPr lang="en-US" sz="1800" dirty="0" smtClean="0"/>
              <a:t> </a:t>
            </a:r>
            <a:r>
              <a:rPr lang="en-US" sz="1800" dirty="0" err="1" smtClean="0"/>
              <a:t>dialiri</a:t>
            </a:r>
            <a:r>
              <a:rPr lang="en-US" sz="1800" dirty="0" smtClean="0"/>
              <a:t> </a:t>
            </a:r>
            <a:r>
              <a:rPr lang="en-US" sz="1800" dirty="0" err="1" smtClean="0"/>
              <a:t>arus</a:t>
            </a:r>
            <a:r>
              <a:rPr lang="en-US" sz="1800" dirty="0" smtClean="0"/>
              <a:t> </a:t>
            </a:r>
            <a:r>
              <a:rPr lang="en-US" sz="1800" dirty="0" err="1" smtClean="0"/>
              <a:t>bolak</a:t>
            </a:r>
            <a:r>
              <a:rPr lang="en-US" sz="1800" dirty="0" smtClean="0"/>
              <a:t> </a:t>
            </a:r>
            <a:r>
              <a:rPr lang="en-US" sz="1800" dirty="0" err="1" smtClean="0"/>
              <a:t>balik</a:t>
            </a:r>
            <a:r>
              <a:rPr lang="en-US" sz="1800" dirty="0" smtClean="0"/>
              <a:t>.</a:t>
            </a:r>
          </a:p>
          <a:p>
            <a:pPr lvl="0"/>
            <a:r>
              <a:rPr lang="en-US" sz="1800" dirty="0" err="1" smtClean="0"/>
              <a:t>Saat</a:t>
            </a:r>
            <a:r>
              <a:rPr lang="en-US" sz="1800" dirty="0" smtClean="0"/>
              <a:t> </a:t>
            </a:r>
            <a:r>
              <a:rPr lang="en-US" sz="1800" dirty="0" err="1" smtClean="0"/>
              <a:t>induktor</a:t>
            </a:r>
            <a:r>
              <a:rPr lang="en-US" sz="1800" dirty="0" smtClean="0"/>
              <a:t> </a:t>
            </a:r>
            <a:r>
              <a:rPr lang="en-US" sz="1800" dirty="0" err="1" smtClean="0"/>
              <a:t>dialiri</a:t>
            </a:r>
            <a:r>
              <a:rPr lang="en-US" sz="1800" dirty="0" smtClean="0"/>
              <a:t> </a:t>
            </a:r>
            <a:r>
              <a:rPr lang="en-US" sz="1800" dirty="0" err="1" smtClean="0"/>
              <a:t>listrik</a:t>
            </a:r>
            <a:r>
              <a:rPr lang="en-US" sz="1800" dirty="0" smtClean="0"/>
              <a:t> </a:t>
            </a:r>
            <a:r>
              <a:rPr lang="en-US" sz="1800" dirty="0" err="1" smtClean="0"/>
              <a:t>bolak</a:t>
            </a:r>
            <a:r>
              <a:rPr lang="en-US" sz="1800" dirty="0" smtClean="0"/>
              <a:t> </a:t>
            </a:r>
            <a:r>
              <a:rPr lang="en-US" sz="1800" dirty="0" err="1" smtClean="0"/>
              <a:t>balik</a:t>
            </a:r>
            <a:r>
              <a:rPr lang="en-US" sz="1800" dirty="0" smtClean="0"/>
              <a:t>, </a:t>
            </a:r>
            <a:r>
              <a:rPr lang="en-US" sz="1800" dirty="0" err="1" smtClean="0"/>
              <a:t>terjadi</a:t>
            </a:r>
            <a:r>
              <a:rPr lang="en-US" sz="1800" dirty="0" smtClean="0"/>
              <a:t> </a:t>
            </a:r>
            <a:r>
              <a:rPr lang="en-US" sz="1800" dirty="0" err="1" smtClean="0"/>
              <a:t>perubahan</a:t>
            </a:r>
            <a:r>
              <a:rPr lang="en-US" sz="1800" dirty="0" smtClean="0"/>
              <a:t> </a:t>
            </a:r>
            <a:r>
              <a:rPr lang="en-US" sz="1800" dirty="0" err="1" smtClean="0"/>
              <a:t>fluk</a:t>
            </a:r>
            <a:r>
              <a:rPr lang="en-US" sz="1800" dirty="0" smtClean="0"/>
              <a:t> </a:t>
            </a:r>
            <a:r>
              <a:rPr lang="en-US" sz="1800" dirty="0" err="1" smtClean="0"/>
              <a:t>magnetik</a:t>
            </a:r>
            <a:r>
              <a:rPr lang="en-US" sz="1800" dirty="0" smtClean="0"/>
              <a:t> </a:t>
            </a:r>
            <a:r>
              <a:rPr lang="en-US" sz="1800" dirty="0" err="1" smtClean="0"/>
              <a:t>dalam</a:t>
            </a:r>
            <a:r>
              <a:rPr lang="en-US" sz="1800" dirty="0" smtClean="0"/>
              <a:t> </a:t>
            </a:r>
            <a:r>
              <a:rPr lang="en-US" sz="1800" dirty="0" err="1" smtClean="0"/>
              <a:t>kumparannya</a:t>
            </a:r>
            <a:r>
              <a:rPr lang="en-US" sz="1800" dirty="0" smtClean="0"/>
              <a:t>. </a:t>
            </a:r>
          </a:p>
          <a:p>
            <a:pPr lvl="0"/>
            <a:r>
              <a:rPr lang="en-US" sz="1800" dirty="0" err="1" smtClean="0"/>
              <a:t>Menurut</a:t>
            </a:r>
            <a:r>
              <a:rPr lang="en-US" sz="1800" dirty="0" smtClean="0"/>
              <a:t> Lenz, </a:t>
            </a:r>
            <a:r>
              <a:rPr lang="en-US" sz="1800" dirty="0" err="1" smtClean="0"/>
              <a:t>perubahan</a:t>
            </a:r>
            <a:r>
              <a:rPr lang="en-US" sz="1800" dirty="0" smtClean="0"/>
              <a:t> </a:t>
            </a:r>
            <a:r>
              <a:rPr lang="en-US" sz="1800" dirty="0" err="1" smtClean="0"/>
              <a:t>fluk</a:t>
            </a:r>
            <a:r>
              <a:rPr lang="en-US" sz="1800" dirty="0" smtClean="0"/>
              <a:t> </a:t>
            </a:r>
            <a:r>
              <a:rPr lang="en-US" sz="1800" dirty="0" err="1" smtClean="0"/>
              <a:t>magnetik</a:t>
            </a:r>
            <a:r>
              <a:rPr lang="en-US" sz="1800" dirty="0" smtClean="0"/>
              <a:t> </a:t>
            </a:r>
            <a:r>
              <a:rPr lang="en-US" sz="1800" dirty="0" err="1" smtClean="0"/>
              <a:t>menimbulkan</a:t>
            </a:r>
            <a:r>
              <a:rPr lang="en-US" sz="1800" dirty="0" smtClean="0"/>
              <a:t> GGL </a:t>
            </a:r>
            <a:r>
              <a:rPr lang="en-US" sz="1800" dirty="0" err="1" smtClean="0"/>
              <a:t>induksi</a:t>
            </a:r>
            <a:r>
              <a:rPr lang="en-US" sz="1800" dirty="0" smtClean="0"/>
              <a:t> yang </a:t>
            </a:r>
            <a:r>
              <a:rPr lang="en-US" sz="1800" dirty="0" err="1" smtClean="0"/>
              <a:t>melawan</a:t>
            </a:r>
            <a:r>
              <a:rPr lang="en-US" sz="1800" dirty="0" smtClean="0"/>
              <a:t> </a:t>
            </a:r>
            <a:r>
              <a:rPr lang="en-US" sz="1800" dirty="0" err="1" smtClean="0"/>
              <a:t>arus</a:t>
            </a:r>
            <a:r>
              <a:rPr lang="en-US" sz="1800" dirty="0" smtClean="0"/>
              <a:t> </a:t>
            </a:r>
            <a:r>
              <a:rPr lang="en-US" sz="1800" dirty="0" err="1" smtClean="0"/>
              <a:t>semula</a:t>
            </a:r>
            <a:r>
              <a:rPr lang="en-US" sz="1800" dirty="0" smtClean="0"/>
              <a:t>. </a:t>
            </a:r>
            <a:r>
              <a:rPr lang="en-US" sz="1800" dirty="0" err="1" smtClean="0"/>
              <a:t>Arus</a:t>
            </a:r>
            <a:r>
              <a:rPr lang="en-US" sz="1800" dirty="0" smtClean="0"/>
              <a:t> </a:t>
            </a:r>
            <a:r>
              <a:rPr lang="en-US" sz="1800" dirty="0" err="1" smtClean="0"/>
              <a:t>inilah</a:t>
            </a:r>
            <a:r>
              <a:rPr lang="en-US" sz="1800" dirty="0" smtClean="0"/>
              <a:t> yang </a:t>
            </a:r>
            <a:r>
              <a:rPr lang="en-US" sz="1800" dirty="0" err="1" smtClean="0"/>
              <a:t>menghambat</a:t>
            </a:r>
            <a:r>
              <a:rPr lang="en-US" sz="1800" dirty="0" smtClean="0"/>
              <a:t> </a:t>
            </a:r>
            <a:r>
              <a:rPr lang="en-US" sz="1800" dirty="0" err="1" smtClean="0"/>
              <a:t>arus</a:t>
            </a:r>
            <a:r>
              <a:rPr lang="en-US" sz="1800" dirty="0" smtClean="0"/>
              <a:t> yang </a:t>
            </a:r>
            <a:r>
              <a:rPr lang="en-US" sz="1800" dirty="0" err="1" smtClean="0"/>
              <a:t>datang</a:t>
            </a:r>
            <a:r>
              <a:rPr lang="en-US" sz="1800" dirty="0" smtClean="0"/>
              <a:t>, </a:t>
            </a:r>
            <a:r>
              <a:rPr lang="en-US" sz="1800" dirty="0" err="1" smtClean="0"/>
              <a:t>sehingga</a:t>
            </a:r>
            <a:r>
              <a:rPr lang="en-US" sz="1800" dirty="0" smtClean="0"/>
              <a:t> </a:t>
            </a:r>
            <a:r>
              <a:rPr lang="en-US" sz="1800" dirty="0" err="1" smtClean="0"/>
              <a:t>muncul</a:t>
            </a:r>
            <a:r>
              <a:rPr lang="en-US" sz="1800" dirty="0" smtClean="0"/>
              <a:t> </a:t>
            </a:r>
            <a:r>
              <a:rPr lang="en-US" sz="1800" dirty="0" err="1" smtClean="0"/>
              <a:t>hambatan</a:t>
            </a:r>
            <a:r>
              <a:rPr lang="en-US" sz="1800" dirty="0" smtClean="0"/>
              <a:t> </a:t>
            </a:r>
            <a:r>
              <a:rPr lang="en-US" sz="1800" dirty="0" err="1" smtClean="0"/>
              <a:t>pada</a:t>
            </a:r>
            <a:r>
              <a:rPr lang="en-US" sz="1800" dirty="0" smtClean="0"/>
              <a:t> </a:t>
            </a:r>
            <a:r>
              <a:rPr lang="en-US" sz="1800" dirty="0" err="1" smtClean="0"/>
              <a:t>indukto</a:t>
            </a:r>
            <a:endParaRPr lang="en-US" sz="1800" dirty="0" smtClean="0"/>
          </a:p>
          <a:p>
            <a:pPr lvl="0"/>
            <a:r>
              <a:rPr lang="en-US" sz="1800" dirty="0" err="1" smtClean="0"/>
              <a:t>Sebuah</a:t>
            </a:r>
            <a:r>
              <a:rPr lang="en-US" sz="1800" dirty="0" smtClean="0"/>
              <a:t> </a:t>
            </a:r>
            <a:r>
              <a:rPr lang="en-US" sz="1800" dirty="0" err="1" smtClean="0"/>
              <a:t>kumparan</a:t>
            </a:r>
            <a:r>
              <a:rPr lang="en-US" sz="1800" dirty="0" smtClean="0"/>
              <a:t> </a:t>
            </a:r>
            <a:r>
              <a:rPr lang="en-US" sz="1800" dirty="0" err="1" smtClean="0"/>
              <a:t>dengan</a:t>
            </a:r>
            <a:r>
              <a:rPr lang="en-US" sz="1800" dirty="0" smtClean="0"/>
              <a:t> </a:t>
            </a:r>
            <a:r>
              <a:rPr lang="en-US" sz="1800" dirty="0" err="1" smtClean="0"/>
              <a:t>induktansi</a:t>
            </a:r>
            <a:r>
              <a:rPr lang="en-US" sz="1800" dirty="0" smtClean="0"/>
              <a:t> </a:t>
            </a:r>
            <a:r>
              <a:rPr lang="en-US" sz="1800" dirty="0" err="1" smtClean="0"/>
              <a:t>diri</a:t>
            </a:r>
            <a:r>
              <a:rPr lang="en-US" sz="1800" dirty="0" smtClean="0"/>
              <a:t> L  </a:t>
            </a:r>
            <a:r>
              <a:rPr lang="en-US" sz="1800" dirty="0" err="1" smtClean="0"/>
              <a:t>dialiri</a:t>
            </a:r>
            <a:r>
              <a:rPr lang="en-US" sz="1800" dirty="0" smtClean="0"/>
              <a:t> </a:t>
            </a:r>
            <a:r>
              <a:rPr lang="en-US" sz="1800" dirty="0" err="1" smtClean="0"/>
              <a:t>arus</a:t>
            </a:r>
            <a:r>
              <a:rPr lang="en-US" sz="1800" dirty="0" smtClean="0"/>
              <a:t> </a:t>
            </a:r>
            <a:r>
              <a:rPr lang="en-US" sz="1800" dirty="0" err="1" smtClean="0"/>
              <a:t>bolak</a:t>
            </a:r>
            <a:r>
              <a:rPr lang="en-US" sz="1800" dirty="0" smtClean="0"/>
              <a:t> </a:t>
            </a:r>
            <a:r>
              <a:rPr lang="en-US" sz="1800" dirty="0" err="1" smtClean="0"/>
              <a:t>balik</a:t>
            </a:r>
            <a:r>
              <a:rPr lang="en-US" sz="1800" dirty="0" smtClean="0"/>
              <a:t>, </a:t>
            </a:r>
            <a:r>
              <a:rPr lang="en-US" sz="1800" dirty="0" err="1" smtClean="0"/>
              <a:t>maka</a:t>
            </a:r>
            <a:r>
              <a:rPr lang="en-US" sz="1800" dirty="0" smtClean="0"/>
              <a:t> </a:t>
            </a:r>
            <a:r>
              <a:rPr lang="en-US" sz="1800" dirty="0" err="1" smtClean="0"/>
              <a:t>arus</a:t>
            </a:r>
            <a:r>
              <a:rPr lang="en-US" sz="1800" dirty="0" smtClean="0"/>
              <a:t> yang </a:t>
            </a:r>
            <a:r>
              <a:rPr lang="en-US" sz="1800" dirty="0" err="1" smtClean="0"/>
              <a:t>melewati</a:t>
            </a:r>
            <a:r>
              <a:rPr lang="en-US" sz="1800" dirty="0" smtClean="0"/>
              <a:t> </a:t>
            </a:r>
            <a:r>
              <a:rPr lang="en-US" sz="1800" dirty="0" err="1" smtClean="0"/>
              <a:t>induktor</a:t>
            </a:r>
            <a:r>
              <a:rPr lang="en-US" sz="1800" dirty="0" smtClean="0"/>
              <a:t> </a:t>
            </a:r>
            <a:r>
              <a:rPr lang="en-US" sz="1800" dirty="0" err="1" smtClean="0"/>
              <a:t>mempunyai</a:t>
            </a:r>
            <a:r>
              <a:rPr lang="en-US" sz="1800" dirty="0" smtClean="0"/>
              <a:t> </a:t>
            </a:r>
            <a:r>
              <a:rPr lang="en-US" sz="1800" dirty="0" err="1" smtClean="0"/>
              <a:t>fase</a:t>
            </a:r>
            <a:r>
              <a:rPr lang="en-US" sz="1800" dirty="0" smtClean="0"/>
              <a:t> </a:t>
            </a:r>
            <a:r>
              <a:rPr lang="en-US" sz="1800" dirty="0" err="1" smtClean="0"/>
              <a:t>ketinggalan</a:t>
            </a:r>
            <a:r>
              <a:rPr lang="en-US" sz="1800" dirty="0" smtClean="0"/>
              <a:t> 90</a:t>
            </a:r>
            <a:r>
              <a:rPr lang="en-US" sz="1800" baseline="30000" dirty="0" smtClean="0"/>
              <a:t>o</a:t>
            </a:r>
            <a:r>
              <a:rPr lang="en-US" sz="1800" dirty="0" smtClean="0"/>
              <a:t> </a:t>
            </a:r>
            <a:r>
              <a:rPr lang="en-US" sz="1800" dirty="0" err="1" smtClean="0"/>
              <a:t>terhadap</a:t>
            </a:r>
            <a:r>
              <a:rPr lang="en-US" sz="1800" dirty="0" smtClean="0"/>
              <a:t> </a:t>
            </a:r>
            <a:r>
              <a:rPr lang="en-US" sz="1800" dirty="0" err="1" smtClean="0"/>
              <a:t>tegangannya</a:t>
            </a:r>
            <a:r>
              <a:rPr lang="en-US" sz="1800" dirty="0" smtClean="0"/>
              <a:t> (</a:t>
            </a:r>
            <a:r>
              <a:rPr lang="en-US" sz="1800" dirty="0" err="1" smtClean="0"/>
              <a:t>tegangan</a:t>
            </a:r>
            <a:r>
              <a:rPr lang="en-US" sz="1800" dirty="0" smtClean="0"/>
              <a:t> </a:t>
            </a:r>
            <a:r>
              <a:rPr lang="en-US" sz="1800" dirty="0" err="1" smtClean="0"/>
              <a:t>mendahului</a:t>
            </a:r>
            <a:r>
              <a:rPr lang="en-US" sz="1800" dirty="0" smtClean="0"/>
              <a:t> </a:t>
            </a:r>
            <a:r>
              <a:rPr lang="en-US" sz="1800" dirty="0" err="1" smtClean="0"/>
              <a:t>arus</a:t>
            </a:r>
            <a:r>
              <a:rPr lang="en-US" sz="1800" dirty="0" smtClean="0"/>
              <a:t>)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 rot="20923579">
            <a:off x="5152823" y="2797334"/>
            <a:ext cx="3851045" cy="1813710"/>
          </a:xfrm>
        </p:spPr>
        <p:txBody>
          <a:bodyPr/>
          <a:lstStyle/>
          <a:p>
            <a:r>
              <a:rPr lang="en-US" sz="2000" b="1" i="1" dirty="0" err="1" smtClean="0"/>
              <a:t>Keterangan</a:t>
            </a:r>
            <a:r>
              <a:rPr lang="en-US" sz="2000" b="1" i="1" dirty="0" smtClean="0"/>
              <a:t> :</a:t>
            </a:r>
          </a:p>
          <a:p>
            <a:r>
              <a:rPr lang="en-US" sz="2000" b="1" i="1" dirty="0" err="1" smtClean="0"/>
              <a:t>Tanda</a:t>
            </a:r>
            <a:r>
              <a:rPr lang="en-US" sz="2000" b="1" i="1" dirty="0" smtClean="0"/>
              <a:t> (-) </a:t>
            </a:r>
            <a:r>
              <a:rPr lang="en-US" sz="2000" b="1" i="1" dirty="0" err="1" smtClean="0"/>
              <a:t>menunjukkan</a:t>
            </a:r>
            <a:r>
              <a:rPr lang="en-US" sz="2000" b="1" i="1" dirty="0" smtClean="0"/>
              <a:t> </a:t>
            </a:r>
            <a:r>
              <a:rPr lang="en-US" sz="2000" b="1" i="1" dirty="0" err="1" smtClean="0"/>
              <a:t>bahwa</a:t>
            </a:r>
            <a:r>
              <a:rPr lang="en-US" sz="2000" b="1" i="1" dirty="0" smtClean="0"/>
              <a:t> GGL </a:t>
            </a:r>
            <a:r>
              <a:rPr lang="en-US" sz="2000" b="1" i="1" dirty="0" err="1" smtClean="0"/>
              <a:t>induksi</a:t>
            </a:r>
            <a:r>
              <a:rPr lang="en-US" sz="2000" b="1" i="1" dirty="0" smtClean="0"/>
              <a:t> </a:t>
            </a:r>
            <a:r>
              <a:rPr lang="en-US" sz="2000" b="1" i="1" dirty="0" err="1" smtClean="0"/>
              <a:t>melawan</a:t>
            </a:r>
            <a:r>
              <a:rPr lang="en-US" sz="2000" b="1" i="1" dirty="0" smtClean="0"/>
              <a:t> </a:t>
            </a:r>
            <a:r>
              <a:rPr lang="en-US" sz="2000" b="1" i="1" dirty="0" err="1" smtClean="0"/>
              <a:t>perubahan</a:t>
            </a:r>
            <a:r>
              <a:rPr lang="en-US" sz="2000" b="1" i="1" dirty="0" smtClean="0"/>
              <a:t> </a:t>
            </a:r>
            <a:r>
              <a:rPr lang="en-US" sz="2000" b="1" i="1" dirty="0" err="1" smtClean="0"/>
              <a:t>kenaikan</a:t>
            </a:r>
            <a:r>
              <a:rPr lang="en-US" sz="2000" b="1" i="1" dirty="0" smtClean="0"/>
              <a:t> </a:t>
            </a:r>
            <a:r>
              <a:rPr lang="en-US" sz="2000" b="1" i="1" dirty="0" err="1" smtClean="0"/>
              <a:t>arus</a:t>
            </a:r>
            <a:r>
              <a:rPr lang="en-US" sz="2000" b="1" i="1" dirty="0" smtClean="0"/>
              <a:t>.</a:t>
            </a:r>
          </a:p>
          <a:p>
            <a:r>
              <a:rPr lang="en-US" sz="2000" b="1" i="1" dirty="0" smtClean="0"/>
              <a:t>L =</a:t>
            </a:r>
            <a:r>
              <a:rPr lang="en-US" sz="2000" b="1" i="1" dirty="0" err="1" smtClean="0"/>
              <a:t>Induktansi</a:t>
            </a:r>
            <a:r>
              <a:rPr lang="en-US" sz="2000" b="1" i="1" dirty="0" smtClean="0"/>
              <a:t> </a:t>
            </a:r>
            <a:r>
              <a:rPr lang="en-US" sz="2000" b="1" i="1" dirty="0" err="1" smtClean="0"/>
              <a:t>diri</a:t>
            </a:r>
            <a:endParaRPr lang="en-US" sz="2000" b="1" i="1" dirty="0"/>
          </a:p>
        </p:txBody>
      </p:sp>
      <p:graphicFrame>
        <p:nvGraphicFramePr>
          <p:cNvPr id="35842" name="Object 2"/>
          <p:cNvGraphicFramePr>
            <a:graphicFrameLocks noChangeAspect="1"/>
          </p:cNvGraphicFramePr>
          <p:nvPr/>
        </p:nvGraphicFramePr>
        <p:xfrm>
          <a:off x="4876800" y="5181600"/>
          <a:ext cx="2895600" cy="137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43" name="Equation" r:id="rId4" imgW="736560" imgH="393480" progId="Equation.3">
                  <p:embed/>
                </p:oleObj>
              </mc:Choice>
              <mc:Fallback>
                <p:oleObj name="Equation" r:id="rId4" imgW="736560" imgH="393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6800" y="5181600"/>
                        <a:ext cx="2895600" cy="1371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 advClick="0">
    <p:circle/>
    <p:sndAc>
      <p:stSnd>
        <p:snd r:embed="rId3" name="typ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1" dur="5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3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5" dur="5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0"/>
                            </p:stCondLst>
                            <p:childTnLst>
                              <p:par>
                                <p:cTn id="17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9" dur="5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0"/>
                            </p:stCondLst>
                            <p:childTnLst>
                              <p:par>
                                <p:cTn id="21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3" dur="5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0"/>
                            </p:stCondLst>
                            <p:childTnLst>
                              <p:par>
                                <p:cTn id="25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7" dur="5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0"/>
                            </p:stCondLst>
                            <p:childTnLst>
                              <p:par>
                                <p:cTn id="29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1" dur="5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0"/>
                            </p:stCondLst>
                            <p:childTnLst>
                              <p:par>
                                <p:cTn id="33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5" dur="5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0"/>
                            </p:stCondLst>
                            <p:childTnLst>
                              <p:par>
                                <p:cTn id="37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9" dur="5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0"/>
                            </p:stCondLst>
                            <p:childTnLst>
                              <p:par>
                                <p:cTn id="41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43" dur="5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0"/>
                            </p:stCondLst>
                            <p:childTnLst>
                              <p:par>
                                <p:cTn id="45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47" dur="5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0"/>
                            </p:stCondLst>
                            <p:childTnLst>
                              <p:par>
                                <p:cTn id="49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51" dur="50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  <p:bldP spid="6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 rot="20805804">
            <a:off x="5282816" y="793063"/>
            <a:ext cx="3756197" cy="1352852"/>
          </a:xfrm>
        </p:spPr>
        <p:txBody>
          <a:bodyPr/>
          <a:lstStyle/>
          <a:p>
            <a:r>
              <a:rPr lang="en-US" sz="4000" dirty="0" err="1" smtClean="0">
                <a:latin typeface="Bernard MT Condensed" pitchFamily="18" charset="0"/>
              </a:rPr>
              <a:t>Induktor</a:t>
            </a:r>
            <a:r>
              <a:rPr lang="en-US" sz="4000" dirty="0" smtClean="0">
                <a:latin typeface="Bernard MT Condensed" pitchFamily="18" charset="0"/>
              </a:rPr>
              <a:t> </a:t>
            </a:r>
            <a:r>
              <a:rPr lang="en-US" sz="4000" dirty="0" err="1" smtClean="0">
                <a:latin typeface="Bernard MT Condensed" pitchFamily="18" charset="0"/>
              </a:rPr>
              <a:t>Pada</a:t>
            </a:r>
            <a:r>
              <a:rPr lang="en-US" sz="4000" dirty="0" smtClean="0">
                <a:latin typeface="Bernard MT Condensed" pitchFamily="18" charset="0"/>
              </a:rPr>
              <a:t> </a:t>
            </a:r>
            <a:r>
              <a:rPr lang="en-US" sz="4000" dirty="0" err="1" smtClean="0">
                <a:latin typeface="Bernard MT Condensed" pitchFamily="18" charset="0"/>
              </a:rPr>
              <a:t>Rangkaian</a:t>
            </a:r>
            <a:r>
              <a:rPr lang="en-US" sz="4000" dirty="0" smtClean="0">
                <a:latin typeface="Bernard MT Condensed" pitchFamily="18" charset="0"/>
              </a:rPr>
              <a:t> </a:t>
            </a:r>
            <a:r>
              <a:rPr lang="en-US" sz="4000" dirty="0" err="1" smtClean="0">
                <a:latin typeface="Bernard MT Condensed" pitchFamily="18" charset="0"/>
              </a:rPr>
              <a:t>Arus</a:t>
            </a:r>
            <a:r>
              <a:rPr lang="en-US" sz="4000" dirty="0" smtClean="0">
                <a:latin typeface="Bernard MT Condensed" pitchFamily="18" charset="0"/>
              </a:rPr>
              <a:t> </a:t>
            </a:r>
            <a:r>
              <a:rPr lang="en-US" sz="4000" dirty="0" err="1" smtClean="0">
                <a:latin typeface="Bernard MT Condensed" pitchFamily="18" charset="0"/>
              </a:rPr>
              <a:t>Bolak</a:t>
            </a:r>
            <a:r>
              <a:rPr lang="en-US" sz="4000" dirty="0" smtClean="0">
                <a:latin typeface="Bernard MT Condensed" pitchFamily="18" charset="0"/>
              </a:rPr>
              <a:t> </a:t>
            </a:r>
            <a:r>
              <a:rPr lang="en-US" sz="4000" dirty="0" err="1" smtClean="0">
                <a:latin typeface="Bernard MT Condensed" pitchFamily="18" charset="0"/>
              </a:rPr>
              <a:t>Balik</a:t>
            </a:r>
            <a:r>
              <a:rPr lang="en-US" sz="4000" dirty="0" smtClean="0">
                <a:latin typeface="Bernard MT Condensed" pitchFamily="18" charset="0"/>
              </a:rPr>
              <a:t> </a:t>
            </a:r>
            <a:endParaRPr lang="en-US" sz="40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>
            <a:off x="0" y="5791200"/>
            <a:ext cx="7696200" cy="762000"/>
          </a:xfrm>
        </p:spPr>
        <p:txBody>
          <a:bodyPr/>
          <a:lstStyle/>
          <a:p>
            <a:r>
              <a:rPr lang="en-US" sz="2400" b="1" i="1" dirty="0" err="1" smtClean="0"/>
              <a:t>Rangkaian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Arus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bolak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balik</a:t>
            </a:r>
            <a:r>
              <a:rPr lang="en-US" sz="2400" b="1" i="1" dirty="0" smtClean="0"/>
              <a:t> yang </a:t>
            </a:r>
            <a:r>
              <a:rPr lang="en-US" sz="2400" b="1" i="1" dirty="0" err="1" smtClean="0"/>
              <a:t>terdiri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dari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sebuah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induktor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dan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sumber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listrik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bolak</a:t>
            </a:r>
            <a:r>
              <a:rPr lang="en-US" sz="2400" b="1" i="1" dirty="0" smtClean="0"/>
              <a:t> </a:t>
            </a:r>
            <a:r>
              <a:rPr lang="en-US" sz="2400" b="1" i="1" dirty="0" err="1" smtClean="0"/>
              <a:t>balik</a:t>
            </a:r>
            <a:endParaRPr lang="en-US" sz="2400" b="1" i="1" dirty="0"/>
          </a:p>
        </p:txBody>
      </p:sp>
      <p:pic>
        <p:nvPicPr>
          <p:cNvPr id="36866" name="Picture 2" descr="Untitled-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228600"/>
            <a:ext cx="5029200" cy="2514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6867" name="Picture 3" descr="Untitled-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514600"/>
            <a:ext cx="5029200" cy="2667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6868" name="Rectangle 4"/>
          <p:cNvSpPr>
            <a:spLocks noChangeArrowheads="1"/>
          </p:cNvSpPr>
          <p:nvPr/>
        </p:nvSpPr>
        <p:spPr bwMode="auto">
          <a:xfrm rot="20895904">
            <a:off x="5415079" y="4170691"/>
            <a:ext cx="3657600" cy="107721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1079500" algn="l"/>
              </a:tabLst>
            </a:pPr>
            <a:r>
              <a:rPr kumimoji="0" lang="sv-SE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Induktor dalam rangkaian AC</a:t>
            </a:r>
            <a:endParaRPr kumimoji="0" lang="sv-SE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 advClick="0">
    <p:dissolv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0"/>
                            </p:stCondLst>
                            <p:childTnLst>
                              <p:par>
                                <p:cTn id="2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368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000"/>
                            </p:stCondLst>
                            <p:childTnLst>
                              <p:par>
                                <p:cTn id="2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build="p"/>
      <p:bldP spid="3686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304800" y="2819400"/>
            <a:ext cx="293888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1035050" algn="l"/>
              </a:tabLst>
            </a:pPr>
            <a:r>
              <a:rPr kumimoji="0" lang="sv-SE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Grafik sinusoidal</a:t>
            </a:r>
            <a:endParaRPr kumimoji="0" lang="sv-SE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8914" name="Picture 2" descr="Untitled-1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3886200" cy="28336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609600" y="6172200"/>
            <a:ext cx="2743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1035050" algn="l"/>
              </a:tabLst>
            </a:pPr>
            <a:r>
              <a:rPr kumimoji="0" lang="sv-SE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Grafik fasor </a:t>
            </a:r>
            <a:endParaRPr kumimoji="0" lang="sv-SE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8916" name="Picture 4" descr="Untitled-255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352800"/>
            <a:ext cx="3810000" cy="29560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8921" name="Rectangle 9"/>
          <p:cNvSpPr>
            <a:spLocks noChangeArrowheads="1"/>
          </p:cNvSpPr>
          <p:nvPr/>
        </p:nvSpPr>
        <p:spPr bwMode="auto">
          <a:xfrm>
            <a:off x="3810000" y="990600"/>
            <a:ext cx="2362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V</a:t>
            </a:r>
            <a:r>
              <a:rPr kumimoji="0" lang="sv-SE" sz="28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I</a:t>
            </a:r>
            <a:r>
              <a:rPr kumimoji="0" lang="sv-SE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 = V</a:t>
            </a:r>
            <a:r>
              <a:rPr kumimoji="0" lang="sv-SE" sz="28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m</a:t>
            </a:r>
            <a:r>
              <a:rPr kumimoji="0" lang="sv-SE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 . sin </a:t>
            </a:r>
            <a:endParaRPr kumimoji="0" lang="sv-SE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8926" name="Object 14"/>
          <p:cNvGraphicFramePr>
            <a:graphicFrameLocks noChangeAspect="1"/>
          </p:cNvGraphicFramePr>
          <p:nvPr/>
        </p:nvGraphicFramePr>
        <p:xfrm>
          <a:off x="7086600" y="5715000"/>
          <a:ext cx="219075" cy="20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39" name="Equation" r:id="rId6" imgW="152334" imgH="139639" progId="Equation.3">
                  <p:embed/>
                </p:oleObj>
              </mc:Choice>
              <mc:Fallback>
                <p:oleObj name="Equation" r:id="rId6" imgW="152334" imgH="139639" progId="Equation.3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86600" y="5715000"/>
                        <a:ext cx="219075" cy="200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29" name="Object 17"/>
          <p:cNvGraphicFramePr>
            <a:graphicFrameLocks noChangeAspect="1"/>
          </p:cNvGraphicFramePr>
          <p:nvPr/>
        </p:nvGraphicFramePr>
        <p:xfrm>
          <a:off x="4495800" y="1676400"/>
          <a:ext cx="1549400" cy="15113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40" name="Equation" r:id="rId8" imgW="355320" imgH="431640" progId="Equation.3">
                  <p:embed/>
                </p:oleObj>
              </mc:Choice>
              <mc:Fallback>
                <p:oleObj name="Equation" r:id="rId8" imgW="355320" imgH="431640" progId="Equation.3">
                  <p:embed/>
                  <p:pic>
                    <p:nvPicPr>
                      <p:cNvPr id="0" name="Picture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5800" y="1676400"/>
                        <a:ext cx="1549400" cy="151130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21"/>
          <p:cNvSpPr/>
          <p:nvPr/>
        </p:nvSpPr>
        <p:spPr>
          <a:xfrm>
            <a:off x="3886200" y="1752600"/>
            <a:ext cx="609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err="1" smtClean="0"/>
              <a:t>I</a:t>
            </a:r>
            <a:r>
              <a:rPr lang="en-US" sz="3200" baseline="-25000" dirty="0" err="1" smtClean="0"/>
              <a:t>m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4267200" y="1905000"/>
            <a:ext cx="457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/>
              <a:t>= </a:t>
            </a:r>
            <a:endParaRPr lang="en-US" sz="2800" dirty="0"/>
          </a:p>
        </p:txBody>
      </p:sp>
      <p:sp>
        <p:nvSpPr>
          <p:cNvPr id="38931" name="Rectangle 19"/>
          <p:cNvSpPr>
            <a:spLocks noChangeArrowheads="1"/>
          </p:cNvSpPr>
          <p:nvPr/>
        </p:nvSpPr>
        <p:spPr bwMode="auto">
          <a:xfrm>
            <a:off x="7543800" y="3733800"/>
            <a:ext cx="762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38930" name="Object 18"/>
          <p:cNvGraphicFramePr>
            <a:graphicFrameLocks noChangeAspect="1"/>
          </p:cNvGraphicFramePr>
          <p:nvPr/>
        </p:nvGraphicFramePr>
        <p:xfrm>
          <a:off x="5867400" y="1066800"/>
          <a:ext cx="4572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41" name="Equation" r:id="rId10" imgW="152280" imgH="139680" progId="Equation.3">
                  <p:embed/>
                </p:oleObj>
              </mc:Choice>
              <mc:Fallback>
                <p:oleObj name="Equation" r:id="rId10" imgW="152280" imgH="139680" progId="Equation.3">
                  <p:embed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1066800"/>
                        <a:ext cx="4572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32" name="Rectangle 20"/>
          <p:cNvSpPr>
            <a:spLocks noChangeArrowheads="1"/>
          </p:cNvSpPr>
          <p:nvPr/>
        </p:nvSpPr>
        <p:spPr bwMode="auto">
          <a:xfrm>
            <a:off x="6324600" y="990600"/>
            <a:ext cx="3048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t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8933" name="Object 21"/>
          <p:cNvGraphicFramePr>
            <a:graphicFrameLocks noChangeAspect="1"/>
          </p:cNvGraphicFramePr>
          <p:nvPr/>
        </p:nvGraphicFramePr>
        <p:xfrm>
          <a:off x="3733800" y="3810000"/>
          <a:ext cx="31242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42" name="Equation" r:id="rId12" imgW="1193760" imgH="215640" progId="Equation.3">
                  <p:embed/>
                </p:oleObj>
              </mc:Choice>
              <mc:Fallback>
                <p:oleObj name="Equation" r:id="rId12" imgW="1193760" imgH="215640" progId="Equation.3">
                  <p:embed/>
                  <p:pic>
                    <p:nvPicPr>
                      <p:cNvPr id="0" name="Picture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0" y="3810000"/>
                        <a:ext cx="3124200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34" name="Object 22"/>
          <p:cNvGraphicFramePr>
            <a:graphicFrameLocks noChangeAspect="1"/>
          </p:cNvGraphicFramePr>
          <p:nvPr/>
        </p:nvGraphicFramePr>
        <p:xfrm>
          <a:off x="4724400" y="3048000"/>
          <a:ext cx="762000" cy="6957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43" name="Equation" r:id="rId14" imgW="152334" imgH="139639" progId="Equation.3">
                  <p:embed/>
                </p:oleObj>
              </mc:Choice>
              <mc:Fallback>
                <p:oleObj name="Equation" r:id="rId14" imgW="152334" imgH="139639" progId="Equation.3">
                  <p:embed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3048000"/>
                        <a:ext cx="762000" cy="69573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36" name="Rectangle 24"/>
          <p:cNvSpPr>
            <a:spLocks noChangeArrowheads="1"/>
          </p:cNvSpPr>
          <p:nvPr/>
        </p:nvSpPr>
        <p:spPr bwMode="auto">
          <a:xfrm>
            <a:off x="5486400" y="3200400"/>
            <a:ext cx="76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sz="2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X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L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886200" y="3124200"/>
            <a:ext cx="99738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sv-SE" sz="2800" dirty="0" smtClean="0">
                <a:solidFill>
                  <a:srgbClr val="00000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X</a:t>
            </a:r>
            <a:r>
              <a:rPr lang="sv-SE" sz="2800" baseline="-30000" dirty="0" smtClean="0">
                <a:solidFill>
                  <a:srgbClr val="00000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L</a:t>
            </a:r>
            <a:r>
              <a:rPr lang="sv-SE" sz="2800" dirty="0" smtClean="0">
                <a:solidFill>
                  <a:srgbClr val="00000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 = </a:t>
            </a:r>
            <a:endParaRPr lang="sv-SE" sz="28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3962400" y="304800"/>
            <a:ext cx="2819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i="1" u="sng" dirty="0" smtClean="0">
                <a:latin typeface="Algerian" pitchFamily="82" charset="0"/>
              </a:rPr>
              <a:t>RUMUSAN</a:t>
            </a:r>
            <a:endParaRPr lang="en-US" sz="4000" b="1" i="1" u="sng" dirty="0">
              <a:latin typeface="Algerian" pitchFamily="82" charset="0"/>
            </a:endParaRPr>
          </a:p>
        </p:txBody>
      </p:sp>
      <p:sp>
        <p:nvSpPr>
          <p:cNvPr id="38937" name="Rectangle 25"/>
          <p:cNvSpPr>
            <a:spLocks noChangeArrowheads="1"/>
          </p:cNvSpPr>
          <p:nvPr/>
        </p:nvSpPr>
        <p:spPr bwMode="auto">
          <a:xfrm>
            <a:off x="3810000" y="4572000"/>
            <a:ext cx="4495800" cy="92333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1346200" algn="l"/>
              </a:tabLst>
            </a:pPr>
            <a:r>
              <a:rPr kumimoji="0" lang="sv-SE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Berbeda dengan resistor, reaktansi induktif</a:t>
            </a:r>
            <a:r>
              <a:rPr kumimoji="0" lang="sv-SE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 </a:t>
            </a:r>
            <a:r>
              <a:rPr kumimoji="0" lang="sv-SE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besarnya tergantung pada frekuensi  </a:t>
            </a:r>
            <a:endParaRPr kumimoji="0" lang="sv-SE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8938" name="Object 26"/>
          <p:cNvGraphicFramePr>
            <a:graphicFrameLocks noChangeAspect="1"/>
          </p:cNvGraphicFramePr>
          <p:nvPr/>
        </p:nvGraphicFramePr>
        <p:xfrm>
          <a:off x="5181600" y="5638800"/>
          <a:ext cx="167640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44" name="Equation" r:id="rId16" imgW="266400" imgH="444240" progId="Equation.3">
                  <p:embed/>
                </p:oleObj>
              </mc:Choice>
              <mc:Fallback>
                <p:oleObj name="Equation" r:id="rId16" imgW="266400" imgH="444240" progId="Equation.3">
                  <p:embed/>
                  <p:pic>
                    <p:nvPicPr>
                      <p:cNvPr id="0" name="Picture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00" y="5638800"/>
                        <a:ext cx="1676400" cy="121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Rectangle 35"/>
          <p:cNvSpPr/>
          <p:nvPr/>
        </p:nvSpPr>
        <p:spPr>
          <a:xfrm>
            <a:off x="4038600" y="5562600"/>
            <a:ext cx="12954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 err="1" smtClean="0"/>
              <a:t>I</a:t>
            </a:r>
            <a:r>
              <a:rPr lang="en-US" sz="4400" baseline="-25000" dirty="0" err="1" smtClean="0"/>
              <a:t>ef</a:t>
            </a:r>
            <a:r>
              <a:rPr lang="en-US" sz="4400" dirty="0" smtClean="0"/>
              <a:t> =</a:t>
            </a:r>
            <a:endParaRPr lang="en-US" sz="4400" dirty="0"/>
          </a:p>
        </p:txBody>
      </p:sp>
    </p:spTree>
  </p:cSld>
  <p:clrMapOvr>
    <a:masterClrMapping/>
  </p:clrMapOvr>
  <p:transition spd="slow" advClick="0">
    <p:pull dir="ld"/>
    <p:sndAc>
      <p:stSnd>
        <p:snd r:embed="rId3" name="pu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3000"/>
                                        <p:tgtEl>
                                          <p:spTgt spid="38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1" dur="30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5" dur="3000"/>
                                        <p:tgtEl>
                                          <p:spTgt spid="38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9" dur="3000"/>
                                        <p:tgtEl>
                                          <p:spTgt spid="38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0"/>
                            </p:stCondLst>
                            <p:childTnLst>
                              <p:par>
                                <p:cTn id="21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3" dur="3000"/>
                                        <p:tgtEl>
                                          <p:spTgt spid="38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2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7" dur="3000"/>
                                        <p:tgtEl>
                                          <p:spTgt spid="38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8000"/>
                            </p:stCondLst>
                            <p:childTnLst>
                              <p:par>
                                <p:cTn id="29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1" dur="3000"/>
                                        <p:tgtEl>
                                          <p:spTgt spid="389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1000"/>
                            </p:stCondLst>
                            <p:childTnLst>
                              <p:par>
                                <p:cTn id="33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5" dur="3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4000"/>
                            </p:stCondLst>
                            <p:childTnLst>
                              <p:par>
                                <p:cTn id="37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9" dur="3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7000"/>
                            </p:stCondLst>
                            <p:childTnLst>
                              <p:par>
                                <p:cTn id="41" presetID="8" presetClass="entr" presetSubtype="32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43" dur="3000"/>
                                        <p:tgtEl>
                                          <p:spTgt spid="38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0"/>
                            </p:stCondLst>
                            <p:childTnLst>
                              <p:par>
                                <p:cTn id="4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47" dur="3000"/>
                                        <p:tgtEl>
                                          <p:spTgt spid="38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3000"/>
                            </p:stCondLst>
                            <p:childTnLst>
                              <p:par>
                                <p:cTn id="49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51" dur="3000"/>
                                        <p:tgtEl>
                                          <p:spTgt spid="38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6000"/>
                            </p:stCondLst>
                            <p:childTnLst>
                              <p:par>
                                <p:cTn id="53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55" dur="3000"/>
                                        <p:tgtEl>
                                          <p:spTgt spid="38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9000"/>
                            </p:stCondLst>
                            <p:childTnLst>
                              <p:par>
                                <p:cTn id="57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59" dur="3000"/>
                                        <p:tgtEl>
                                          <p:spTgt spid="38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2000"/>
                            </p:stCondLst>
                            <p:childTnLst>
                              <p:par>
                                <p:cTn id="61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63" dur="3000"/>
                                        <p:tgtEl>
                                          <p:spTgt spid="38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0"/>
                            </p:stCondLst>
                            <p:childTnLst>
                              <p:par>
                                <p:cTn id="65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67" dur="3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8000"/>
                            </p:stCondLst>
                            <p:childTnLst>
                              <p:par>
                                <p:cTn id="69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1" dur="3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1000"/>
                            </p:stCondLst>
                            <p:childTnLst>
                              <p:par>
                                <p:cTn id="73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5" dur="3000"/>
                                        <p:tgtEl>
                                          <p:spTgt spid="38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4000"/>
                            </p:stCondLst>
                            <p:childTnLst>
                              <p:par>
                                <p:cTn id="77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9" dur="3000"/>
                                        <p:tgtEl>
                                          <p:spTgt spid="38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7000"/>
                            </p:stCondLst>
                            <p:childTnLst>
                              <p:par>
                                <p:cTn id="81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83" dur="3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3" grpId="0"/>
      <p:bldP spid="38915" grpId="0"/>
      <p:bldP spid="38921" grpId="0"/>
      <p:bldP spid="22" grpId="0"/>
      <p:bldP spid="23" grpId="0"/>
      <p:bldP spid="38931" grpId="0"/>
      <p:bldP spid="38932" grpId="0"/>
      <p:bldP spid="38936" grpId="0"/>
      <p:bldP spid="31" grpId="0"/>
      <p:bldP spid="33" grpId="0"/>
      <p:bldP spid="38937" grpId="0" animBg="1"/>
      <p:bldP spid="3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33400"/>
            <a:ext cx="7315200" cy="1066800"/>
          </a:xfrm>
        </p:spPr>
        <p:txBody>
          <a:bodyPr/>
          <a:lstStyle/>
          <a:p>
            <a:r>
              <a:rPr lang="en-US" sz="2800" b="0" dirty="0" err="1" smtClean="0">
                <a:latin typeface="Showcard Gothic" pitchFamily="82" charset="0"/>
              </a:rPr>
              <a:t>Kapasitor</a:t>
            </a:r>
            <a:r>
              <a:rPr lang="en-US" sz="2800" b="0" dirty="0" smtClean="0">
                <a:latin typeface="Showcard Gothic" pitchFamily="82" charset="0"/>
              </a:rPr>
              <a:t> </a:t>
            </a:r>
            <a:r>
              <a:rPr lang="en-US" sz="2800" b="0" dirty="0" err="1" smtClean="0">
                <a:latin typeface="Showcard Gothic" pitchFamily="82" charset="0"/>
              </a:rPr>
              <a:t>pada</a:t>
            </a:r>
            <a:r>
              <a:rPr lang="en-US" sz="2800" b="0" dirty="0" smtClean="0">
                <a:latin typeface="Showcard Gothic" pitchFamily="82" charset="0"/>
              </a:rPr>
              <a:t> </a:t>
            </a:r>
            <a:r>
              <a:rPr lang="en-US" sz="2800" b="0" dirty="0" err="1" smtClean="0">
                <a:latin typeface="Showcard Gothic" pitchFamily="82" charset="0"/>
              </a:rPr>
              <a:t>rangkaian</a:t>
            </a:r>
            <a:r>
              <a:rPr lang="en-US" sz="2800" b="0" dirty="0" smtClean="0">
                <a:latin typeface="Showcard Gothic" pitchFamily="82" charset="0"/>
              </a:rPr>
              <a:t> </a:t>
            </a:r>
            <a:r>
              <a:rPr lang="en-US" sz="2800" b="0" dirty="0" err="1" smtClean="0">
                <a:latin typeface="Showcard Gothic" pitchFamily="82" charset="0"/>
              </a:rPr>
              <a:t>arus</a:t>
            </a:r>
            <a:r>
              <a:rPr lang="en-US" sz="2800" b="0" dirty="0" smtClean="0">
                <a:latin typeface="Showcard Gothic" pitchFamily="82" charset="0"/>
              </a:rPr>
              <a:t> </a:t>
            </a:r>
            <a:r>
              <a:rPr lang="en-US" sz="2800" b="0" dirty="0" err="1" smtClean="0">
                <a:latin typeface="Showcard Gothic" pitchFamily="82" charset="0"/>
              </a:rPr>
              <a:t>bolak</a:t>
            </a:r>
            <a:r>
              <a:rPr lang="en-US" sz="2800" b="0" dirty="0" smtClean="0">
                <a:latin typeface="Showcard Gothic" pitchFamily="82" charset="0"/>
              </a:rPr>
              <a:t> </a:t>
            </a:r>
            <a:r>
              <a:rPr lang="en-US" sz="2800" b="0" dirty="0" err="1" smtClean="0">
                <a:latin typeface="Showcard Gothic" pitchFamily="82" charset="0"/>
              </a:rPr>
              <a:t>balik</a:t>
            </a:r>
            <a:endParaRPr lang="en-US" sz="2800" b="0" dirty="0">
              <a:latin typeface="Showcard Gothic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21036256">
            <a:off x="3048000" y="2133600"/>
            <a:ext cx="2971800" cy="609600"/>
          </a:xfrm>
        </p:spPr>
        <p:txBody>
          <a:bodyPr/>
          <a:lstStyle/>
          <a:p>
            <a:r>
              <a:rPr lang="en-US" b="1" dirty="0" smtClean="0">
                <a:latin typeface="Showcard Gothic" pitchFamily="82" charset="0"/>
              </a:rPr>
              <a:t>RUMUSAN</a:t>
            </a:r>
            <a:endParaRPr lang="en-US" b="1" dirty="0">
              <a:latin typeface="Showcard Gothic" pitchFamily="82" charset="0"/>
            </a:endParaRPr>
          </a:p>
        </p:txBody>
      </p:sp>
      <p:pic>
        <p:nvPicPr>
          <p:cNvPr id="39939" name="Picture 3" descr="Untitled-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087452">
            <a:off x="381000" y="2286000"/>
            <a:ext cx="2286000" cy="1524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0" y="5657671"/>
            <a:ext cx="69342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09625" algn="l"/>
              </a:tabLst>
            </a:pPr>
            <a:r>
              <a:rPr kumimoji="0" lang="sv-SE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ahoma" pitchFamily="34" charset="0"/>
              </a:rPr>
              <a:t>Rangkaian listrik bolak balik dengan sebuah kapasitor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09625" algn="l"/>
              </a:tabLst>
            </a:pPr>
            <a:r>
              <a:rPr kumimoji="0" lang="sv-SE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ahoma" pitchFamily="34" charset="0"/>
              </a:rPr>
              <a:t>Apabila kapasitor C dilewati arus bolak balik, ternyata arus yang melewati kapasitor mempunyai fase mendahului 90</a:t>
            </a:r>
            <a:r>
              <a:rPr kumimoji="0" lang="sv-SE" b="1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ahoma" pitchFamily="34" charset="0"/>
              </a:rPr>
              <a:t>o</a:t>
            </a:r>
            <a:r>
              <a:rPr kumimoji="0" lang="sv-SE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ahoma" pitchFamily="34" charset="0"/>
              </a:rPr>
              <a:t> terhadap tegangannya.</a:t>
            </a:r>
            <a:endParaRPr kumimoji="0" lang="sv-SE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 rot="20838054">
            <a:off x="4222442" y="2694385"/>
            <a:ext cx="23347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Comic Sans MS" pitchFamily="66" charset="0"/>
              </a:rPr>
              <a:t>Q =C. V</a:t>
            </a:r>
            <a:endParaRPr lang="en-US" sz="3200" dirty="0">
              <a:latin typeface="Comic Sans MS" pitchFamily="66" charset="0"/>
            </a:endParaRPr>
          </a:p>
        </p:txBody>
      </p:sp>
      <p:sp>
        <p:nvSpPr>
          <p:cNvPr id="39942" name="Rectangle 6"/>
          <p:cNvSpPr>
            <a:spLocks noChangeArrowheads="1"/>
          </p:cNvSpPr>
          <p:nvPr/>
        </p:nvSpPr>
        <p:spPr bwMode="auto">
          <a:xfrm rot="21098186">
            <a:off x="2990865" y="3518199"/>
            <a:ext cx="441251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ahoma" pitchFamily="34" charset="0"/>
              </a:rPr>
              <a:t>Q = C . V</a:t>
            </a:r>
            <a:r>
              <a:rPr kumimoji="0" lang="sv-SE" sz="32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ahoma" pitchFamily="34" charset="0"/>
              </a:rPr>
              <a:t>m</a:t>
            </a:r>
            <a:r>
              <a:rPr kumimoji="0" lang="sv-SE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ahoma" pitchFamily="34" charset="0"/>
              </a:rPr>
              <a:t> Sin </a:t>
            </a:r>
            <a:endParaRPr kumimoji="0" lang="sv-SE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</p:txBody>
      </p:sp>
      <p:graphicFrame>
        <p:nvGraphicFramePr>
          <p:cNvPr id="39941" name="Object 5"/>
          <p:cNvGraphicFramePr>
            <a:graphicFrameLocks noChangeAspect="1"/>
          </p:cNvGraphicFramePr>
          <p:nvPr/>
        </p:nvGraphicFramePr>
        <p:xfrm>
          <a:off x="5638800" y="3276600"/>
          <a:ext cx="834571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2" name="Equation" r:id="rId5" imgW="152334" imgH="139639" progId="Equation.3">
                  <p:embed/>
                </p:oleObj>
              </mc:Choice>
              <mc:Fallback>
                <p:oleObj name="Equation" r:id="rId5" imgW="152334" imgH="139639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8800" y="3276600"/>
                        <a:ext cx="834571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43" name="Rectangle 7"/>
          <p:cNvSpPr>
            <a:spLocks noChangeArrowheads="1"/>
          </p:cNvSpPr>
          <p:nvPr/>
        </p:nvSpPr>
        <p:spPr bwMode="auto">
          <a:xfrm rot="20950617">
            <a:off x="6389345" y="3047887"/>
            <a:ext cx="84271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hiller" pitchFamily="82" charset="0"/>
                <a:cs typeface="Tahoma" pitchFamily="34" charset="0"/>
              </a:rPr>
              <a:t>.t</a:t>
            </a:r>
            <a:r>
              <a:rPr kumimoji="0" lang="en-US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 </a:t>
            </a:r>
          </a:p>
        </p:txBody>
      </p:sp>
      <p:sp>
        <p:nvSpPr>
          <p:cNvPr id="39944" name="Rectangle 8"/>
          <p:cNvSpPr>
            <a:spLocks noChangeArrowheads="1"/>
          </p:cNvSpPr>
          <p:nvPr/>
        </p:nvSpPr>
        <p:spPr bwMode="auto">
          <a:xfrm>
            <a:off x="0" y="4267200"/>
            <a:ext cx="51054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52513" algn="l"/>
              </a:tabLst>
            </a:pPr>
            <a:r>
              <a:rPr kumimoji="0" lang="sv-SE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hiller" pitchFamily="82" charset="0"/>
                <a:ea typeface="Times New Roman" pitchFamily="18" charset="0"/>
                <a:cs typeface="Tahoma" pitchFamily="34" charset="0"/>
              </a:rPr>
              <a:t>Keterangan :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hiller" pitchFamily="82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52513" algn="l"/>
              </a:tabLst>
            </a:pPr>
            <a:r>
              <a:rPr kumimoji="0" lang="sv-SE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hiller" pitchFamily="82" charset="0"/>
                <a:ea typeface="Times New Roman" pitchFamily="18" charset="0"/>
                <a:cs typeface="Tahoma" pitchFamily="34" charset="0"/>
              </a:rPr>
              <a:t>	Q : muatan kapasitor (Coulomb)</a:t>
            </a: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hiller" pitchFamily="82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52513" algn="l"/>
              </a:tabLst>
            </a:pPr>
            <a:r>
              <a:rPr kumimoji="0" lang="sv-SE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hiller" pitchFamily="82" charset="0"/>
                <a:ea typeface="Times New Roman" pitchFamily="18" charset="0"/>
                <a:cs typeface="Tahoma" pitchFamily="34" charset="0"/>
              </a:rPr>
              <a:t>	C : kapasitas kapasitor (Farad)</a:t>
            </a:r>
            <a:endParaRPr kumimoji="0" lang="sv-SE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hiller" pitchFamily="82" charset="0"/>
              <a:cs typeface="Arial" pitchFamily="34" charset="0"/>
            </a:endParaRPr>
          </a:p>
        </p:txBody>
      </p:sp>
    </p:spTree>
  </p:cSld>
  <p:clrMapOvr>
    <a:masterClrMapping/>
  </p:clrMapOvr>
  <p:transition spd="slow" advClick="0">
    <p:newsflash/>
    <p:sndAc>
      <p:stSnd>
        <p:snd r:embed="rId3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5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1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5" dur="3000"/>
                                        <p:tgtEl>
                                          <p:spTgt spid="39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" presetID="5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9" dur="3000"/>
                                        <p:tgtEl>
                                          <p:spTgt spid="39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0"/>
                            </p:stCondLst>
                            <p:childTnLst>
                              <p:par>
                                <p:cTn id="21" presetID="5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23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25" presetID="5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27" dur="3000"/>
                                        <p:tgtEl>
                                          <p:spTgt spid="39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8000"/>
                            </p:stCondLst>
                            <p:childTnLst>
                              <p:par>
                                <p:cTn id="29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31" dur="3000"/>
                                        <p:tgtEl>
                                          <p:spTgt spid="39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1000"/>
                            </p:stCondLst>
                            <p:childTnLst>
                              <p:par>
                                <p:cTn id="33" presetID="5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35" dur="3000"/>
                                        <p:tgtEl>
                                          <p:spTgt spid="39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4000"/>
                            </p:stCondLst>
                            <p:childTnLst>
                              <p:par>
                                <p:cTn id="37" presetID="5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39" dur="3000"/>
                                        <p:tgtEl>
                                          <p:spTgt spid="39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39940" grpId="0"/>
      <p:bldP spid="7" grpId="0"/>
      <p:bldP spid="39942" grpId="0"/>
      <p:bldP spid="39943" grpId="0"/>
      <p:bldP spid="3994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457200"/>
            <a:ext cx="71628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err="1" smtClean="0">
                <a:latin typeface="Algerian" pitchFamily="82" charset="0"/>
              </a:rPr>
              <a:t>Kuat</a:t>
            </a:r>
            <a:r>
              <a:rPr lang="en-US" sz="4000" b="1" dirty="0" smtClean="0">
                <a:latin typeface="Algerian" pitchFamily="82" charset="0"/>
              </a:rPr>
              <a:t> </a:t>
            </a:r>
            <a:r>
              <a:rPr lang="en-US" sz="4000" b="1" dirty="0" err="1" smtClean="0">
                <a:latin typeface="Algerian" pitchFamily="82" charset="0"/>
              </a:rPr>
              <a:t>arus</a:t>
            </a:r>
            <a:r>
              <a:rPr lang="en-US" sz="4000" b="1" dirty="0" smtClean="0">
                <a:latin typeface="Algerian" pitchFamily="82" charset="0"/>
              </a:rPr>
              <a:t> yang </a:t>
            </a:r>
            <a:r>
              <a:rPr lang="en-US" sz="4000" b="1" dirty="0" err="1" smtClean="0">
                <a:latin typeface="Algerian" pitchFamily="82" charset="0"/>
              </a:rPr>
              <a:t>mengalir</a:t>
            </a:r>
            <a:r>
              <a:rPr lang="en-US" sz="4000" b="1" dirty="0" smtClean="0">
                <a:latin typeface="Algerian" pitchFamily="82" charset="0"/>
              </a:rPr>
              <a:t> </a:t>
            </a:r>
            <a:r>
              <a:rPr lang="en-US" sz="4000" b="1" dirty="0" err="1" smtClean="0">
                <a:latin typeface="Algerian" pitchFamily="82" charset="0"/>
              </a:rPr>
              <a:t>melalui</a:t>
            </a:r>
            <a:r>
              <a:rPr lang="en-US" sz="4000" b="1" dirty="0" smtClean="0">
                <a:latin typeface="Algerian" pitchFamily="82" charset="0"/>
              </a:rPr>
              <a:t> </a:t>
            </a:r>
            <a:r>
              <a:rPr lang="en-US" sz="4000" b="1" dirty="0" err="1" smtClean="0">
                <a:latin typeface="Algerian" pitchFamily="82" charset="0"/>
              </a:rPr>
              <a:t>kapasitor</a:t>
            </a:r>
            <a:endParaRPr lang="en-US" sz="4000" b="1" dirty="0">
              <a:latin typeface="Algerian" pitchFamily="82" charset="0"/>
            </a:endParaRPr>
          </a:p>
        </p:txBody>
      </p:sp>
      <p:sp>
        <p:nvSpPr>
          <p:cNvPr id="40961" name="Rectangle 1"/>
          <p:cNvSpPr>
            <a:spLocks noChangeArrowheads="1"/>
          </p:cNvSpPr>
          <p:nvPr/>
        </p:nvSpPr>
        <p:spPr bwMode="auto">
          <a:xfrm rot="20923408">
            <a:off x="0" y="1981200"/>
            <a:ext cx="24384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52513" algn="l"/>
              </a:tabLst>
            </a:pPr>
            <a:r>
              <a:rPr kumimoji="0" lang="sv-SE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howcard Gothic" pitchFamily="82" charset="0"/>
                <a:ea typeface="Times New Roman" pitchFamily="18" charset="0"/>
                <a:cs typeface="Tahoma" pitchFamily="34" charset="0"/>
              </a:rPr>
              <a:t>RUMUS :</a:t>
            </a:r>
            <a:endParaRPr kumimoji="0" lang="sv-SE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howcard Gothic" pitchFamily="82" charset="0"/>
              <a:cs typeface="Arial" pitchFamily="34" charset="0"/>
            </a:endParaRPr>
          </a:p>
        </p:txBody>
      </p:sp>
      <p:graphicFrame>
        <p:nvGraphicFramePr>
          <p:cNvPr id="40963" name="Object 3"/>
          <p:cNvGraphicFramePr>
            <a:graphicFrameLocks noChangeAspect="1"/>
          </p:cNvGraphicFramePr>
          <p:nvPr/>
        </p:nvGraphicFramePr>
        <p:xfrm>
          <a:off x="2667000" y="3581400"/>
          <a:ext cx="533400" cy="4870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5" name="Equation" r:id="rId4" imgW="152334" imgH="139639" progId="Equation.3">
                  <p:embed/>
                </p:oleObj>
              </mc:Choice>
              <mc:Fallback>
                <p:oleObj name="Equation" r:id="rId4" imgW="152334" imgH="139639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3581400"/>
                        <a:ext cx="533400" cy="48701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304800" y="3581400"/>
            <a:ext cx="2514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ahoma" pitchFamily="34" charset="0"/>
              </a:rPr>
              <a:t>I</a:t>
            </a:r>
            <a:r>
              <a:rPr kumimoji="0" lang="sv-SE" sz="32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ahoma" pitchFamily="34" charset="0"/>
              </a:rPr>
              <a:t>C</a:t>
            </a:r>
            <a:r>
              <a:rPr kumimoji="0" lang="sv-SE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ahoma" pitchFamily="34" charset="0"/>
              </a:rPr>
              <a:t> = I</a:t>
            </a:r>
            <a:r>
              <a:rPr kumimoji="0" lang="sv-SE" sz="32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ahoma" pitchFamily="34" charset="0"/>
              </a:rPr>
              <a:t>m</a:t>
            </a:r>
            <a:r>
              <a:rPr kumimoji="0" lang="sv-SE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ahoma" pitchFamily="34" charset="0"/>
              </a:rPr>
              <a:t> sin (</a:t>
            </a:r>
            <a:endParaRPr kumimoji="0" lang="sv-SE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</p:txBody>
      </p:sp>
      <p:graphicFrame>
        <p:nvGraphicFramePr>
          <p:cNvPr id="40967" name="Object 7"/>
          <p:cNvGraphicFramePr>
            <a:graphicFrameLocks noChangeAspect="1"/>
          </p:cNvGraphicFramePr>
          <p:nvPr/>
        </p:nvGraphicFramePr>
        <p:xfrm>
          <a:off x="3962400" y="3048000"/>
          <a:ext cx="685800" cy="16459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6" name="Equation" r:id="rId6" imgW="164880" imgH="393480" progId="Equation.3">
                  <p:embed/>
                </p:oleObj>
              </mc:Choice>
              <mc:Fallback>
                <p:oleObj name="Equation" r:id="rId6" imgW="164880" imgH="39348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0" y="3048000"/>
                        <a:ext cx="685800" cy="164592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69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0970" name="Rectangle 10"/>
          <p:cNvSpPr>
            <a:spLocks noChangeArrowheads="1"/>
          </p:cNvSpPr>
          <p:nvPr/>
        </p:nvSpPr>
        <p:spPr bwMode="auto">
          <a:xfrm>
            <a:off x="3200400" y="3581400"/>
            <a:ext cx="762000" cy="52322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t +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0971" name="Rectangle 11"/>
          <p:cNvSpPr>
            <a:spLocks noChangeArrowheads="1"/>
          </p:cNvSpPr>
          <p:nvPr/>
        </p:nvSpPr>
        <p:spPr bwMode="auto">
          <a:xfrm>
            <a:off x="4724400" y="3581400"/>
            <a:ext cx="444500" cy="58477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52513" algn="l"/>
              </a:tabLst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)</a:t>
            </a: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0973" name="Object 13"/>
          <p:cNvGraphicFramePr>
            <a:graphicFrameLocks noChangeAspect="1"/>
          </p:cNvGraphicFramePr>
          <p:nvPr/>
        </p:nvGraphicFramePr>
        <p:xfrm>
          <a:off x="1066800" y="4343400"/>
          <a:ext cx="1066800" cy="13914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7" name="Equation" r:id="rId8" imgW="304536" imgH="393359" progId="Equation.3">
                  <p:embed/>
                </p:oleObj>
              </mc:Choice>
              <mc:Fallback>
                <p:oleObj name="Equation" r:id="rId8" imgW="304536" imgH="393359" progId="Equation.3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4343400"/>
                        <a:ext cx="1066800" cy="139147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72" name="Object 12"/>
          <p:cNvGraphicFramePr>
            <a:graphicFrameLocks noChangeAspect="1"/>
          </p:cNvGraphicFramePr>
          <p:nvPr/>
        </p:nvGraphicFramePr>
        <p:xfrm>
          <a:off x="2743200" y="4572000"/>
          <a:ext cx="1533236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8" name="Equation" r:id="rId10" imgW="545863" imgH="431613" progId="Equation.3">
                  <p:embed/>
                </p:oleObj>
              </mc:Choice>
              <mc:Fallback>
                <p:oleObj name="Equation" r:id="rId10" imgW="545863" imgH="431613" progId="Equation.3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4572000"/>
                        <a:ext cx="1533236" cy="1219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74" name="Rectangle 14"/>
          <p:cNvSpPr>
            <a:spLocks noChangeArrowheads="1"/>
          </p:cNvSpPr>
          <p:nvPr/>
        </p:nvSpPr>
        <p:spPr bwMode="auto">
          <a:xfrm>
            <a:off x="228600" y="4191000"/>
            <a:ext cx="1143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	X</a:t>
            </a:r>
            <a:r>
              <a:rPr kumimoji="0" lang="sv-SE" sz="32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c</a:t>
            </a:r>
            <a:r>
              <a:rPr kumimoji="0" lang="sv-SE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 = </a:t>
            </a:r>
            <a:endParaRPr kumimoji="0" lang="sv-SE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0975" name="Rectangle 15"/>
          <p:cNvSpPr>
            <a:spLocks noChangeArrowheads="1"/>
          </p:cNvSpPr>
          <p:nvPr/>
        </p:nvSpPr>
        <p:spPr bwMode="auto">
          <a:xfrm>
            <a:off x="2057400" y="4724400"/>
            <a:ext cx="685800" cy="646331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= 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0976" name="Rectangle 16"/>
          <p:cNvSpPr>
            <a:spLocks noChangeArrowheads="1"/>
          </p:cNvSpPr>
          <p:nvPr/>
        </p:nvSpPr>
        <p:spPr bwMode="auto">
          <a:xfrm>
            <a:off x="2209800" y="4800600"/>
            <a:ext cx="838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79500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57200" y="5867400"/>
            <a:ext cx="4343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Showcard Gothic" pitchFamily="82" charset="0"/>
              </a:rPr>
              <a:t>X</a:t>
            </a:r>
            <a:r>
              <a:rPr lang="en-US" sz="3200" baseline="-25000" dirty="0" smtClean="0">
                <a:latin typeface="Showcard Gothic" pitchFamily="82" charset="0"/>
              </a:rPr>
              <a:t>C</a:t>
            </a:r>
            <a:r>
              <a:rPr lang="en-US" sz="2000" dirty="0" smtClean="0">
                <a:latin typeface="Showcard Gothic" pitchFamily="82" charset="0"/>
              </a:rPr>
              <a:t>  </a:t>
            </a:r>
            <a:r>
              <a:rPr lang="en-US" sz="2000" i="1" u="sng" dirty="0" smtClean="0">
                <a:latin typeface="Showcard Gothic" pitchFamily="82" charset="0"/>
              </a:rPr>
              <a:t>= </a:t>
            </a:r>
            <a:r>
              <a:rPr lang="en-US" sz="2000" i="1" u="sng" dirty="0" err="1" smtClean="0">
                <a:latin typeface="Showcard Gothic" pitchFamily="82" charset="0"/>
              </a:rPr>
              <a:t>Reaktansi</a:t>
            </a:r>
            <a:r>
              <a:rPr lang="en-US" sz="2000" i="1" u="sng" dirty="0" smtClean="0">
                <a:latin typeface="Showcard Gothic" pitchFamily="82" charset="0"/>
              </a:rPr>
              <a:t> </a:t>
            </a:r>
            <a:r>
              <a:rPr lang="en-US" sz="2000" i="1" u="sng" dirty="0" err="1" smtClean="0">
                <a:latin typeface="Showcard Gothic" pitchFamily="82" charset="0"/>
              </a:rPr>
              <a:t>kapasitif</a:t>
            </a:r>
            <a:endParaRPr lang="en-US" sz="2000" i="1" u="sng" dirty="0" smtClean="0">
              <a:latin typeface="Showcard Gothic" pitchFamily="82" charset="0"/>
            </a:endParaRPr>
          </a:p>
          <a:p>
            <a:r>
              <a:rPr lang="en-US" sz="2000" dirty="0" smtClean="0">
                <a:latin typeface="Showcard Gothic" pitchFamily="82" charset="0"/>
              </a:rPr>
              <a:t>	</a:t>
            </a:r>
            <a:r>
              <a:rPr lang="en-US" sz="2000" i="1" dirty="0" smtClean="0">
                <a:latin typeface="Showcard Gothic" pitchFamily="82" charset="0"/>
              </a:rPr>
              <a:t>f  = </a:t>
            </a:r>
            <a:r>
              <a:rPr lang="en-US" sz="2000" i="1" dirty="0" err="1" smtClean="0">
                <a:latin typeface="Showcard Gothic" pitchFamily="82" charset="0"/>
              </a:rPr>
              <a:t>frekuensi</a:t>
            </a:r>
            <a:r>
              <a:rPr lang="en-US" sz="2000" i="1" dirty="0" smtClean="0">
                <a:latin typeface="Showcard Gothic" pitchFamily="82" charset="0"/>
              </a:rPr>
              <a:t> (Hz)</a:t>
            </a:r>
          </a:p>
          <a:p>
            <a:endParaRPr lang="en-US" sz="2000" b="1" dirty="0">
              <a:latin typeface="Showcard Gothic" pitchFamily="82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4419600" y="5638800"/>
            <a:ext cx="2514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err="1" smtClean="0">
                <a:latin typeface="Comic Sans MS" pitchFamily="66" charset="0"/>
              </a:rPr>
              <a:t>I</a:t>
            </a:r>
            <a:r>
              <a:rPr lang="en-US" sz="3200" baseline="-25000" dirty="0" err="1" smtClean="0">
                <a:latin typeface="Comic Sans MS" pitchFamily="66" charset="0"/>
              </a:rPr>
              <a:t>m</a:t>
            </a:r>
            <a:r>
              <a:rPr lang="en-US" sz="3200" dirty="0" smtClean="0">
                <a:latin typeface="Comic Sans MS" pitchFamily="66" charset="0"/>
              </a:rPr>
              <a:t> = .C. </a:t>
            </a:r>
            <a:r>
              <a:rPr lang="en-US" sz="3200" dirty="0" err="1" smtClean="0">
                <a:latin typeface="Comic Sans MS" pitchFamily="66" charset="0"/>
              </a:rPr>
              <a:t>V</a:t>
            </a:r>
            <a:r>
              <a:rPr lang="en-US" sz="3200" baseline="-25000" dirty="0" err="1" smtClean="0">
                <a:latin typeface="Comic Sans MS" pitchFamily="66" charset="0"/>
              </a:rPr>
              <a:t>m</a:t>
            </a:r>
            <a:r>
              <a:rPr lang="en-US" sz="3200" baseline="-25000" dirty="0" smtClean="0">
                <a:latin typeface="Comic Sans MS" pitchFamily="66" charset="0"/>
              </a:rPr>
              <a:t> </a:t>
            </a:r>
            <a:r>
              <a:rPr lang="en-US" sz="3200" dirty="0" smtClean="0">
                <a:latin typeface="Comic Sans MS" pitchFamily="66" charset="0"/>
              </a:rPr>
              <a:t>= </a:t>
            </a:r>
          </a:p>
        </p:txBody>
      </p:sp>
      <p:sp>
        <p:nvSpPr>
          <p:cNvPr id="40993" name="Rectangle 33"/>
          <p:cNvSpPr>
            <a:spLocks noChangeArrowheads="1"/>
          </p:cNvSpPr>
          <p:nvPr/>
        </p:nvSpPr>
        <p:spPr bwMode="auto">
          <a:xfrm>
            <a:off x="4876800" y="4572000"/>
            <a:ext cx="1143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I</a:t>
            </a:r>
            <a:r>
              <a:rPr kumimoji="0" lang="sv-SE" sz="36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ef</a:t>
            </a:r>
            <a:r>
              <a:rPr kumimoji="0" lang="sv-SE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 = </a:t>
            </a:r>
            <a:endParaRPr kumimoji="0" lang="sv-SE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0992" name="Object 32"/>
          <p:cNvGraphicFramePr>
            <a:graphicFrameLocks noChangeAspect="1"/>
          </p:cNvGraphicFramePr>
          <p:nvPr/>
        </p:nvGraphicFramePr>
        <p:xfrm>
          <a:off x="5867400" y="4419600"/>
          <a:ext cx="685800" cy="11708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9" name="Equation" r:id="rId12" imgW="266584" imgH="457002" progId="Equation.3">
                  <p:embed/>
                </p:oleObj>
              </mc:Choice>
              <mc:Fallback>
                <p:oleObj name="Equation" r:id="rId12" imgW="266584" imgH="457002" progId="Equation.3">
                  <p:embed/>
                  <p:pic>
                    <p:nvPicPr>
                      <p:cNvPr id="0" name="Picture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4419600"/>
                        <a:ext cx="685800" cy="117087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94" name="Object 34"/>
          <p:cNvGraphicFramePr>
            <a:graphicFrameLocks noChangeAspect="1"/>
          </p:cNvGraphicFramePr>
          <p:nvPr/>
        </p:nvGraphicFramePr>
        <p:xfrm>
          <a:off x="6781800" y="5296830"/>
          <a:ext cx="914400" cy="15611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0" name="Equation" r:id="rId14" imgW="266584" imgH="457002" progId="Equation.3">
                  <p:embed/>
                </p:oleObj>
              </mc:Choice>
              <mc:Fallback>
                <p:oleObj name="Equation" r:id="rId14" imgW="266584" imgH="457002" progId="Equation.3">
                  <p:embed/>
                  <p:pic>
                    <p:nvPicPr>
                      <p:cNvPr id="0" name="Picture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81800" y="5296830"/>
                        <a:ext cx="914400" cy="156117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 advClick="0">
    <p:pull dir="d"/>
    <p:sndAc>
      <p:stSnd>
        <p:snd r:embed="rId3" name="cashreg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09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09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409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409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409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0"/>
                            </p:stCondLst>
                            <p:childTnLst>
                              <p:par>
                                <p:cTn id="30" presetID="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409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409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0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409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409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400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409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409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6000"/>
                            </p:stCondLst>
                            <p:childTnLst>
                              <p:par>
                                <p:cTn id="4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409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409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8000"/>
                            </p:stCondLst>
                            <p:childTnLst>
                              <p:par>
                                <p:cTn id="5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000" fill="hold"/>
                                        <p:tgtEl>
                                          <p:spTgt spid="409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000" fill="hold"/>
                                        <p:tgtEl>
                                          <p:spTgt spid="409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0"/>
                            </p:stCondLst>
                            <p:childTnLst>
                              <p:par>
                                <p:cTn id="5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000" fill="hold"/>
                                        <p:tgtEl>
                                          <p:spTgt spid="409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000" fill="hold"/>
                                        <p:tgtEl>
                                          <p:spTgt spid="409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2000"/>
                            </p:stCondLst>
                            <p:childTnLst>
                              <p:par>
                                <p:cTn id="6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409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000" fill="hold"/>
                                        <p:tgtEl>
                                          <p:spTgt spid="409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4000"/>
                            </p:stCondLst>
                            <p:childTnLst>
                              <p:par>
                                <p:cTn id="65" presetID="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409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409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6000"/>
                            </p:stCondLst>
                            <p:childTnLst>
                              <p:par>
                                <p:cTn id="7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8000"/>
                            </p:stCondLst>
                            <p:childTnLst>
                              <p:par>
                                <p:cTn id="7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0000"/>
                            </p:stCondLst>
                            <p:childTnLst>
                              <p:par>
                                <p:cTn id="8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2000" fill="hold"/>
                                        <p:tgtEl>
                                          <p:spTgt spid="409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2000" fill="hold"/>
                                        <p:tgtEl>
                                          <p:spTgt spid="409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2000"/>
                            </p:stCondLst>
                            <p:childTnLst>
                              <p:par>
                                <p:cTn id="8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2000" fill="hold"/>
                                        <p:tgtEl>
                                          <p:spTgt spid="409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2000" fill="hold"/>
                                        <p:tgtEl>
                                          <p:spTgt spid="409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34000"/>
                            </p:stCondLst>
                            <p:childTnLst>
                              <p:par>
                                <p:cTn id="9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2000" fill="hold"/>
                                        <p:tgtEl>
                                          <p:spTgt spid="409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2000" fill="hold"/>
                                        <p:tgtEl>
                                          <p:spTgt spid="409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0961" grpId="0"/>
      <p:bldP spid="40964" grpId="0"/>
      <p:bldP spid="40969" grpId="0"/>
      <p:bldP spid="40970" grpId="0" animBg="1"/>
      <p:bldP spid="40971" grpId="0" animBg="1"/>
      <p:bldP spid="40974" grpId="0"/>
      <p:bldP spid="40975" grpId="0" animBg="1"/>
      <p:bldP spid="40976" grpId="0"/>
      <p:bldP spid="26" grpId="0"/>
      <p:bldP spid="35" grpId="0"/>
      <p:bldP spid="4099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533400"/>
            <a:ext cx="8229600" cy="1143000"/>
          </a:xfrm>
        </p:spPr>
        <p:txBody>
          <a:bodyPr/>
          <a:lstStyle/>
          <a:p>
            <a:r>
              <a:rPr lang="en-US" sz="5400" dirty="0" err="1" smtClean="0">
                <a:latin typeface="Showcard Gothic" pitchFamily="82" charset="0"/>
              </a:rPr>
              <a:t>Rangkaian</a:t>
            </a:r>
            <a:r>
              <a:rPr lang="en-US" sz="5400" dirty="0" smtClean="0">
                <a:latin typeface="Showcard Gothic" pitchFamily="82" charset="0"/>
              </a:rPr>
              <a:t> Seri RL </a:t>
            </a:r>
            <a:endParaRPr lang="en-US" sz="5400" dirty="0">
              <a:latin typeface="Showcard Gothic" pitchFamily="82" charset="0"/>
            </a:endParaRPr>
          </a:p>
        </p:txBody>
      </p:sp>
      <p:pic>
        <p:nvPicPr>
          <p:cNvPr id="41986" name="Picture 2" descr="RANGKAIAN SERI R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2057400"/>
            <a:ext cx="6629400" cy="4571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Click="0">
    <p:wedge/>
    <p:sndAc>
      <p:stSnd>
        <p:snd r:embed="rId2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28600" y="457200"/>
            <a:ext cx="5486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dirty="0" err="1" smtClean="0">
                <a:latin typeface="Broadway" pitchFamily="82" charset="0"/>
              </a:rPr>
              <a:t>Dengan</a:t>
            </a:r>
            <a:r>
              <a:rPr lang="en-US" dirty="0" smtClean="0">
                <a:latin typeface="Broadway" pitchFamily="82" charset="0"/>
              </a:rPr>
              <a:t> </a:t>
            </a:r>
            <a:r>
              <a:rPr lang="en-US" dirty="0" err="1" smtClean="0">
                <a:latin typeface="Broadway" pitchFamily="82" charset="0"/>
              </a:rPr>
              <a:t>induktor</a:t>
            </a:r>
            <a:r>
              <a:rPr lang="en-US" dirty="0" smtClean="0">
                <a:latin typeface="Broadway" pitchFamily="82" charset="0"/>
              </a:rPr>
              <a:t> </a:t>
            </a:r>
            <a:r>
              <a:rPr lang="en-US" dirty="0" err="1" smtClean="0">
                <a:latin typeface="Broadway" pitchFamily="82" charset="0"/>
              </a:rPr>
              <a:t>dan</a:t>
            </a:r>
            <a:r>
              <a:rPr lang="en-US" dirty="0" smtClean="0">
                <a:latin typeface="Broadway" pitchFamily="82" charset="0"/>
              </a:rPr>
              <a:t> resistor </a:t>
            </a:r>
            <a:r>
              <a:rPr lang="en-US" dirty="0" err="1" smtClean="0">
                <a:latin typeface="Broadway" pitchFamily="82" charset="0"/>
              </a:rPr>
              <a:t>dihubungkan</a:t>
            </a:r>
            <a:r>
              <a:rPr lang="en-US" dirty="0" smtClean="0">
                <a:latin typeface="Broadway" pitchFamily="82" charset="0"/>
              </a:rPr>
              <a:t> </a:t>
            </a:r>
            <a:r>
              <a:rPr lang="en-US" dirty="0" err="1" smtClean="0">
                <a:latin typeface="Broadway" pitchFamily="82" charset="0"/>
              </a:rPr>
              <a:t>seri</a:t>
            </a:r>
            <a:r>
              <a:rPr lang="en-US" dirty="0" smtClean="0">
                <a:latin typeface="Broadway" pitchFamily="82" charset="0"/>
              </a:rPr>
              <a:t> </a:t>
            </a:r>
            <a:r>
              <a:rPr lang="en-US" dirty="0" err="1" smtClean="0">
                <a:latin typeface="Broadway" pitchFamily="82" charset="0"/>
              </a:rPr>
              <a:t>sehingga</a:t>
            </a:r>
            <a:r>
              <a:rPr lang="en-US" dirty="0" smtClean="0">
                <a:latin typeface="Broadway" pitchFamily="82" charset="0"/>
              </a:rPr>
              <a:t> </a:t>
            </a:r>
            <a:r>
              <a:rPr lang="en-US" dirty="0" err="1" smtClean="0">
                <a:latin typeface="Broadway" pitchFamily="82" charset="0"/>
              </a:rPr>
              <a:t>arus</a:t>
            </a:r>
            <a:r>
              <a:rPr lang="en-US" dirty="0" smtClean="0">
                <a:latin typeface="Broadway" pitchFamily="82" charset="0"/>
              </a:rPr>
              <a:t> yang </a:t>
            </a:r>
            <a:r>
              <a:rPr lang="en-US" dirty="0" err="1" smtClean="0">
                <a:latin typeface="Broadway" pitchFamily="82" charset="0"/>
              </a:rPr>
              <a:t>mengalir</a:t>
            </a:r>
            <a:r>
              <a:rPr lang="en-US" dirty="0" smtClean="0">
                <a:latin typeface="Broadway" pitchFamily="82" charset="0"/>
              </a:rPr>
              <a:t> </a:t>
            </a:r>
            <a:r>
              <a:rPr lang="en-US" dirty="0" err="1" smtClean="0">
                <a:latin typeface="Broadway" pitchFamily="82" charset="0"/>
              </a:rPr>
              <a:t>pada</a:t>
            </a:r>
            <a:r>
              <a:rPr lang="en-US" dirty="0" smtClean="0">
                <a:latin typeface="Broadway" pitchFamily="82" charset="0"/>
              </a:rPr>
              <a:t> </a:t>
            </a:r>
            <a:r>
              <a:rPr lang="en-US" dirty="0" err="1" smtClean="0">
                <a:latin typeface="Broadway" pitchFamily="82" charset="0"/>
              </a:rPr>
              <a:t>kedua</a:t>
            </a:r>
            <a:r>
              <a:rPr lang="en-US" dirty="0" smtClean="0">
                <a:latin typeface="Broadway" pitchFamily="82" charset="0"/>
              </a:rPr>
              <a:t> </a:t>
            </a:r>
            <a:r>
              <a:rPr lang="en-US" dirty="0" err="1" smtClean="0">
                <a:latin typeface="Broadway" pitchFamily="82" charset="0"/>
              </a:rPr>
              <a:t>komponen</a:t>
            </a:r>
            <a:r>
              <a:rPr lang="en-US" dirty="0" smtClean="0">
                <a:latin typeface="Broadway" pitchFamily="82" charset="0"/>
              </a:rPr>
              <a:t> </a:t>
            </a:r>
            <a:r>
              <a:rPr lang="en-US" dirty="0" err="1" smtClean="0">
                <a:latin typeface="Broadway" pitchFamily="82" charset="0"/>
              </a:rPr>
              <a:t>ini</a:t>
            </a:r>
            <a:r>
              <a:rPr lang="en-US" dirty="0" smtClean="0">
                <a:latin typeface="Broadway" pitchFamily="82" charset="0"/>
              </a:rPr>
              <a:t> </a:t>
            </a:r>
            <a:r>
              <a:rPr lang="en-US" dirty="0" err="1" smtClean="0">
                <a:latin typeface="Broadway" pitchFamily="82" charset="0"/>
              </a:rPr>
              <a:t>sama</a:t>
            </a:r>
            <a:r>
              <a:rPr lang="en-US" dirty="0" smtClean="0">
                <a:latin typeface="Broadway" pitchFamily="82" charset="0"/>
              </a:rPr>
              <a:t> </a:t>
            </a:r>
            <a:r>
              <a:rPr lang="en-US" dirty="0" err="1" smtClean="0">
                <a:latin typeface="Broadway" pitchFamily="82" charset="0"/>
              </a:rPr>
              <a:t>besar</a:t>
            </a:r>
            <a:r>
              <a:rPr lang="en-US" dirty="0" smtClean="0">
                <a:latin typeface="Broadway" pitchFamily="82" charset="0"/>
              </a:rPr>
              <a:t>. </a:t>
            </a:r>
          </a:p>
        </p:txBody>
      </p:sp>
      <p:pic>
        <p:nvPicPr>
          <p:cNvPr id="43010" name="Picture 2" descr="Untitled-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2057399"/>
            <a:ext cx="2319619" cy="17526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7" name="Rectangle 6"/>
          <p:cNvSpPr/>
          <p:nvPr/>
        </p:nvSpPr>
        <p:spPr>
          <a:xfrm>
            <a:off x="2819400" y="2667000"/>
            <a:ext cx="16594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 err="1" smtClean="0">
                <a:latin typeface="Comic Sans MS" pitchFamily="66" charset="0"/>
              </a:rPr>
              <a:t>Sama</a:t>
            </a:r>
            <a:r>
              <a:rPr lang="en-US" b="1" i="1" dirty="0" smtClean="0">
                <a:latin typeface="Comic Sans MS" pitchFamily="66" charset="0"/>
              </a:rPr>
              <a:t> </a:t>
            </a:r>
            <a:r>
              <a:rPr lang="en-US" b="1" i="1" dirty="0" err="1" smtClean="0">
                <a:latin typeface="Comic Sans MS" pitchFamily="66" charset="0"/>
              </a:rPr>
              <a:t>seperti</a:t>
            </a:r>
            <a:endParaRPr lang="en-US" b="1" i="1" dirty="0">
              <a:latin typeface="Comic Sans MS" pitchFamily="66" charset="0"/>
            </a:endParaRPr>
          </a:p>
        </p:txBody>
      </p:sp>
      <p:pic>
        <p:nvPicPr>
          <p:cNvPr id="43011" name="Picture 3" descr="Untitled-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8200" y="2209800"/>
            <a:ext cx="2133600" cy="169955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10" name="Left-Right Arrow 9"/>
          <p:cNvSpPr/>
          <p:nvPr/>
        </p:nvSpPr>
        <p:spPr>
          <a:xfrm>
            <a:off x="2743200" y="3048000"/>
            <a:ext cx="1600200" cy="3810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01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3012" name="Object 4"/>
          <p:cNvGraphicFramePr>
            <a:graphicFrameLocks noChangeAspect="1"/>
          </p:cNvGraphicFramePr>
          <p:nvPr/>
        </p:nvGraphicFramePr>
        <p:xfrm>
          <a:off x="304800" y="4267200"/>
          <a:ext cx="362712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17" name="Equation" r:id="rId6" imgW="1002960" imgH="291960" progId="Equation.3">
                  <p:embed/>
                </p:oleObj>
              </mc:Choice>
              <mc:Fallback>
                <p:oleObj name="Equation" r:id="rId6" imgW="1002960" imgH="29196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4267200"/>
                        <a:ext cx="3627120" cy="1066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15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3014" name="Object 6"/>
          <p:cNvGraphicFramePr>
            <a:graphicFrameLocks noChangeAspect="1"/>
          </p:cNvGraphicFramePr>
          <p:nvPr/>
        </p:nvGraphicFramePr>
        <p:xfrm>
          <a:off x="4343400" y="4267200"/>
          <a:ext cx="2438400" cy="11641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18" name="Equation" r:id="rId8" imgW="710891" imgH="431613" progId="Equation.3">
                  <p:embed/>
                </p:oleObj>
              </mc:Choice>
              <mc:Fallback>
                <p:oleObj name="Equation" r:id="rId8" imgW="710891" imgH="431613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4267200"/>
                        <a:ext cx="2438400" cy="116416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17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3016" name="Object 8"/>
          <p:cNvGraphicFramePr>
            <a:graphicFrameLocks noChangeAspect="1"/>
          </p:cNvGraphicFramePr>
          <p:nvPr/>
        </p:nvGraphicFramePr>
        <p:xfrm>
          <a:off x="0" y="5410200"/>
          <a:ext cx="9144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19" name="Equation" r:id="rId10" imgW="126725" imgH="177415" progId="Equation.3">
                  <p:embed/>
                </p:oleObj>
              </mc:Choice>
              <mc:Fallback>
                <p:oleObj name="Equation" r:id="rId10" imgW="126725" imgH="177415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410200"/>
                        <a:ext cx="914400" cy="1066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18" name="Rectangle 10"/>
          <p:cNvSpPr>
            <a:spLocks noChangeArrowheads="1"/>
          </p:cNvSpPr>
          <p:nvPr/>
        </p:nvSpPr>
        <p:spPr bwMode="auto">
          <a:xfrm>
            <a:off x="609600" y="5715000"/>
            <a:ext cx="89154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howcard Gothic" pitchFamily="82" charset="0"/>
                <a:ea typeface="Calibri" pitchFamily="34" charset="0"/>
                <a:cs typeface="Times New Roman" pitchFamily="18" charset="0"/>
              </a:rPr>
              <a:t> =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howcard Gothic" pitchFamily="82" charset="0"/>
                <a:ea typeface="Calibri" pitchFamily="34" charset="0"/>
                <a:cs typeface="Times New Roman" pitchFamily="18" charset="0"/>
              </a:rPr>
              <a:t>sudut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howcard Gothic" pitchFamily="82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howcard Gothic" pitchFamily="82" charset="0"/>
                <a:ea typeface="Calibri" pitchFamily="34" charset="0"/>
                <a:cs typeface="Times New Roman" pitchFamily="18" charset="0"/>
              </a:rPr>
              <a:t>fase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howcard Gothic" pitchFamily="82" charset="0"/>
                <a:ea typeface="Calibri" pitchFamily="34" charset="0"/>
                <a:cs typeface="Times New Roman" pitchFamily="18" charset="0"/>
              </a:rPr>
              <a:t> (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howcard Gothic" pitchFamily="82" charset="0"/>
                <a:ea typeface="Calibri" pitchFamily="34" charset="0"/>
                <a:cs typeface="Times New Roman" pitchFamily="18" charset="0"/>
              </a:rPr>
              <a:t>sudut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howcard Gothic" pitchFamily="82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howcard Gothic" pitchFamily="82" charset="0"/>
                <a:ea typeface="Calibri" pitchFamily="34" charset="0"/>
                <a:cs typeface="Times New Roman" pitchFamily="18" charset="0"/>
              </a:rPr>
              <a:t>antara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howcard Gothic" pitchFamily="82" charset="0"/>
                <a:ea typeface="Calibri" pitchFamily="34" charset="0"/>
                <a:cs typeface="Times New Roman" pitchFamily="18" charset="0"/>
              </a:rPr>
              <a:t> V</a:t>
            </a:r>
            <a:r>
              <a:rPr kumimoji="0" lang="en-US" sz="28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Showcard Gothic" pitchFamily="82" charset="0"/>
                <a:ea typeface="Calibri" pitchFamily="34" charset="0"/>
                <a:cs typeface="Times New Roman" pitchFamily="18" charset="0"/>
              </a:rPr>
              <a:t>R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howcard Gothic" pitchFamily="82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Showcard Gothic" pitchFamily="82" charset="0"/>
                <a:ea typeface="Calibri" pitchFamily="34" charset="0"/>
                <a:cs typeface="Times New Roman" pitchFamily="18" charset="0"/>
              </a:rPr>
              <a:t>dan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howcard Gothic" pitchFamily="82" charset="0"/>
                <a:ea typeface="Calibri" pitchFamily="34" charset="0"/>
                <a:cs typeface="Times New Roman" pitchFamily="18" charset="0"/>
              </a:rPr>
              <a:t> V</a:t>
            </a:r>
            <a:r>
              <a:rPr kumimoji="0" lang="en-US" sz="28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Showcard Gothic" pitchFamily="82" charset="0"/>
                <a:ea typeface="Calibri" pitchFamily="34" charset="0"/>
                <a:cs typeface="Times New Roman" pitchFamily="18" charset="0"/>
              </a:rPr>
              <a:t>T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howcard Gothic" pitchFamily="82" charset="0"/>
                <a:ea typeface="Calibri" pitchFamily="34" charset="0"/>
                <a:cs typeface="Times New Roman" pitchFamily="18" charset="0"/>
              </a:rPr>
              <a:t>)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howcard Gothic" pitchFamily="82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howcard Gothic" pitchFamily="82" charset="0"/>
              <a:cs typeface="Arial" pitchFamily="34" charset="0"/>
            </a:endParaRPr>
          </a:p>
        </p:txBody>
      </p:sp>
      <p:sp>
        <p:nvSpPr>
          <p:cNvPr id="43020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  <p:transition spd="slow" advClick="0">
    <p:newsflash/>
    <p:sndAc>
      <p:stSnd>
        <p:snd r:embed="rId3" name="lase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1" dur="3000"/>
                                        <p:tgtEl>
                                          <p:spTgt spid="43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5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9" dur="3000"/>
                                        <p:tgtEl>
                                          <p:spTgt spid="43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0"/>
                            </p:stCondLst>
                            <p:childTnLst>
                              <p:par>
                                <p:cTn id="21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3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25" presetID="8" presetClass="entr" presetSubtype="32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7" dur="3000"/>
                                        <p:tgtEl>
                                          <p:spTgt spid="43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8000"/>
                            </p:stCondLst>
                            <p:childTnLst>
                              <p:par>
                                <p:cTn id="29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1" dur="3000"/>
                                        <p:tgtEl>
                                          <p:spTgt spid="43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1000"/>
                            </p:stCondLst>
                            <p:childTnLst>
                              <p:par>
                                <p:cTn id="33" presetID="8" presetClass="entr" presetSubtype="32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5" dur="3000"/>
                                        <p:tgtEl>
                                          <p:spTgt spid="43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4000"/>
                            </p:stCondLst>
                            <p:childTnLst>
                              <p:par>
                                <p:cTn id="37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9" dur="3000"/>
                                        <p:tgtEl>
                                          <p:spTgt spid="43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7000"/>
                            </p:stCondLst>
                            <p:childTnLst>
                              <p:par>
                                <p:cTn id="41" presetID="8" presetClass="entr" presetSubtype="32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43" dur="3000"/>
                                        <p:tgtEl>
                                          <p:spTgt spid="43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0"/>
                            </p:stCondLst>
                            <p:childTnLst>
                              <p:par>
                                <p:cTn id="45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47" dur="3000"/>
                                        <p:tgtEl>
                                          <p:spTgt spid="43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3000"/>
                            </p:stCondLst>
                            <p:childTnLst>
                              <p:par>
                                <p:cTn id="49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51" dur="3000"/>
                                        <p:tgtEl>
                                          <p:spTgt spid="43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6000"/>
                            </p:stCondLst>
                            <p:childTnLst>
                              <p:par>
                                <p:cTn id="53" presetID="8" presetClass="entr" presetSubtype="32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55" dur="3000"/>
                                        <p:tgtEl>
                                          <p:spTgt spid="43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0" grpId="0" animBg="1"/>
      <p:bldP spid="43013" grpId="0"/>
      <p:bldP spid="43015" grpId="0"/>
      <p:bldP spid="43017" grpId="0"/>
      <p:bldP spid="43018" grpId="0"/>
      <p:bldP spid="4302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762000"/>
            <a:ext cx="722505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 err="1" smtClean="0">
                <a:latin typeface="Showcard Gothic" pitchFamily="82" charset="0"/>
              </a:rPr>
              <a:t>Impedansi</a:t>
            </a:r>
            <a:r>
              <a:rPr lang="en-US" sz="4400" dirty="0" smtClean="0">
                <a:latin typeface="Showcard Gothic" pitchFamily="82" charset="0"/>
              </a:rPr>
              <a:t> </a:t>
            </a:r>
            <a:r>
              <a:rPr lang="en-US" sz="4400" dirty="0" err="1" smtClean="0">
                <a:latin typeface="Showcard Gothic" pitchFamily="82" charset="0"/>
              </a:rPr>
              <a:t>rangkaian</a:t>
            </a:r>
            <a:r>
              <a:rPr lang="en-US" sz="4400" dirty="0" smtClean="0">
                <a:latin typeface="Showcard Gothic" pitchFamily="82" charset="0"/>
              </a:rPr>
              <a:t> RL</a:t>
            </a:r>
            <a:endParaRPr lang="en-US" sz="4400" dirty="0">
              <a:latin typeface="Showcard Gothic" pitchFamily="8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0" y="1905000"/>
            <a:ext cx="6629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err="1" smtClean="0">
                <a:latin typeface="Comic Sans MS" pitchFamily="66" charset="0"/>
              </a:rPr>
              <a:t>Tegangan</a:t>
            </a:r>
            <a:r>
              <a:rPr lang="en-US" sz="2800" dirty="0" smtClean="0">
                <a:latin typeface="Comic Sans MS" pitchFamily="66" charset="0"/>
              </a:rPr>
              <a:t> </a:t>
            </a:r>
            <a:r>
              <a:rPr lang="en-US" sz="2800" dirty="0" err="1" smtClean="0">
                <a:latin typeface="Comic Sans MS" pitchFamily="66" charset="0"/>
              </a:rPr>
              <a:t>pada</a:t>
            </a:r>
            <a:r>
              <a:rPr lang="en-US" sz="2800" dirty="0" smtClean="0">
                <a:latin typeface="Comic Sans MS" pitchFamily="66" charset="0"/>
              </a:rPr>
              <a:t> resistor </a:t>
            </a:r>
            <a:r>
              <a:rPr lang="en-US" sz="2800" dirty="0" smtClean="0">
                <a:latin typeface="Comic Sans MS" pitchFamily="66" charset="0"/>
                <a:sym typeface="Wingdings"/>
              </a:rPr>
              <a:t></a:t>
            </a:r>
            <a:r>
              <a:rPr lang="en-US" sz="2800" dirty="0" smtClean="0">
                <a:latin typeface="Comic Sans MS" pitchFamily="66" charset="0"/>
              </a:rPr>
              <a:t> V</a:t>
            </a:r>
            <a:r>
              <a:rPr lang="en-US" sz="2800" baseline="-25000" dirty="0" smtClean="0">
                <a:latin typeface="Comic Sans MS" pitchFamily="66" charset="0"/>
              </a:rPr>
              <a:t>R</a:t>
            </a:r>
            <a:r>
              <a:rPr lang="en-US" sz="2800" dirty="0" smtClean="0">
                <a:latin typeface="Comic Sans MS" pitchFamily="66" charset="0"/>
              </a:rPr>
              <a:t> = I x R</a:t>
            </a:r>
            <a:endParaRPr lang="en-US" sz="2800" dirty="0">
              <a:latin typeface="Comic Sans MS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04800" y="2438400"/>
            <a:ext cx="63706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 smtClean="0">
                <a:latin typeface="Comic Sans MS" pitchFamily="66" charset="0"/>
              </a:rPr>
              <a:t>Tegangan</a:t>
            </a:r>
            <a:r>
              <a:rPr lang="en-US" sz="2800" dirty="0" smtClean="0">
                <a:latin typeface="Comic Sans MS" pitchFamily="66" charset="0"/>
              </a:rPr>
              <a:t> </a:t>
            </a:r>
            <a:r>
              <a:rPr lang="en-US" sz="2800" dirty="0" err="1" smtClean="0">
                <a:latin typeface="Comic Sans MS" pitchFamily="66" charset="0"/>
              </a:rPr>
              <a:t>pada</a:t>
            </a:r>
            <a:r>
              <a:rPr lang="en-US" sz="2800" dirty="0" smtClean="0">
                <a:latin typeface="Comic Sans MS" pitchFamily="66" charset="0"/>
              </a:rPr>
              <a:t> </a:t>
            </a:r>
            <a:r>
              <a:rPr lang="en-US" sz="2800" dirty="0" err="1" smtClean="0">
                <a:latin typeface="Comic Sans MS" pitchFamily="66" charset="0"/>
              </a:rPr>
              <a:t>induktor</a:t>
            </a:r>
            <a:r>
              <a:rPr lang="en-US" sz="2800" dirty="0" smtClean="0">
                <a:latin typeface="Comic Sans MS" pitchFamily="66" charset="0"/>
              </a:rPr>
              <a:t> </a:t>
            </a:r>
            <a:r>
              <a:rPr lang="en-US" sz="2800" dirty="0" smtClean="0">
                <a:latin typeface="Comic Sans MS" pitchFamily="66" charset="0"/>
                <a:sym typeface="Wingdings"/>
              </a:rPr>
              <a:t></a:t>
            </a:r>
            <a:r>
              <a:rPr lang="en-US" sz="2800" dirty="0" smtClean="0">
                <a:latin typeface="Comic Sans MS" pitchFamily="66" charset="0"/>
              </a:rPr>
              <a:t> V</a:t>
            </a:r>
            <a:r>
              <a:rPr lang="en-US" sz="2800" baseline="-25000" dirty="0" smtClean="0">
                <a:latin typeface="Comic Sans MS" pitchFamily="66" charset="0"/>
              </a:rPr>
              <a:t>L</a:t>
            </a:r>
            <a:r>
              <a:rPr lang="en-US" sz="2800" dirty="0" smtClean="0">
                <a:latin typeface="Comic Sans MS" pitchFamily="66" charset="0"/>
              </a:rPr>
              <a:t> = I . X</a:t>
            </a:r>
            <a:r>
              <a:rPr lang="en-US" sz="2800" baseline="-25000" dirty="0" smtClean="0">
                <a:latin typeface="Comic Sans MS" pitchFamily="66" charset="0"/>
              </a:rPr>
              <a:t>L</a:t>
            </a:r>
            <a:endParaRPr lang="en-US" sz="2800" dirty="0">
              <a:latin typeface="Comic Sans MS" pitchFamily="66" charset="0"/>
            </a:endParaRPr>
          </a:p>
        </p:txBody>
      </p:sp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4033" name="Object 1"/>
          <p:cNvGraphicFramePr>
            <a:graphicFrameLocks noChangeAspect="1"/>
          </p:cNvGraphicFramePr>
          <p:nvPr/>
        </p:nvGraphicFramePr>
        <p:xfrm>
          <a:off x="990600" y="3048000"/>
          <a:ext cx="2428568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34" name="Equation" r:id="rId4" imgW="723586" imgH="291973" progId="Equation.3">
                  <p:embed/>
                </p:oleObj>
              </mc:Choice>
              <mc:Fallback>
                <p:oleObj name="Equation" r:id="rId4" imgW="723586" imgH="291973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3048000"/>
                        <a:ext cx="2428568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/>
          <p:cNvSpPr/>
          <p:nvPr/>
        </p:nvSpPr>
        <p:spPr>
          <a:xfrm>
            <a:off x="152400" y="3124200"/>
            <a:ext cx="990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/>
              <a:t>Z =</a:t>
            </a:r>
            <a:endParaRPr lang="en-US" sz="3600" dirty="0"/>
          </a:p>
        </p:txBody>
      </p:sp>
      <p:sp>
        <p:nvSpPr>
          <p:cNvPr id="9" name="Rectangle 8"/>
          <p:cNvSpPr/>
          <p:nvPr/>
        </p:nvSpPr>
        <p:spPr>
          <a:xfrm>
            <a:off x="3352800" y="3276600"/>
            <a:ext cx="2209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ym typeface="Wingdings"/>
              </a:rPr>
              <a:t></a:t>
            </a:r>
            <a:r>
              <a:rPr lang="en-US" sz="2800" dirty="0" smtClean="0"/>
              <a:t>  I</a:t>
            </a:r>
            <a:r>
              <a:rPr lang="en-US" sz="2800" baseline="-25000" dirty="0" smtClean="0"/>
              <a:t>R</a:t>
            </a:r>
            <a:r>
              <a:rPr lang="en-US" sz="2800" dirty="0" smtClean="0"/>
              <a:t> = I</a:t>
            </a:r>
            <a:r>
              <a:rPr lang="en-US" sz="2800" baseline="-25000" dirty="0" smtClean="0"/>
              <a:t>L</a:t>
            </a:r>
            <a:r>
              <a:rPr lang="en-US" sz="2800" dirty="0" smtClean="0"/>
              <a:t> = I </a:t>
            </a:r>
            <a:endParaRPr lang="en-US" sz="2800" dirty="0"/>
          </a:p>
        </p:txBody>
      </p:sp>
      <p:sp>
        <p:nvSpPr>
          <p:cNvPr id="44035" name="Rectangle 3"/>
          <p:cNvSpPr>
            <a:spLocks noChangeArrowheads="1"/>
          </p:cNvSpPr>
          <p:nvPr/>
        </p:nvSpPr>
        <p:spPr bwMode="auto">
          <a:xfrm rot="21185189">
            <a:off x="2384955" y="3913749"/>
            <a:ext cx="66294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Keterangan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 :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V</a:t>
            </a:r>
            <a:r>
              <a:rPr kumimoji="0" lang="en-US" sz="20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T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	: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Tegangan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 total (volt)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V</a:t>
            </a:r>
            <a:r>
              <a:rPr kumimoji="0" lang="en-US" sz="20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R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	: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Tegangan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 resistor (volt)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V</a:t>
            </a:r>
            <a:r>
              <a:rPr kumimoji="0" lang="en-US" sz="20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L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	: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Tegangan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Induktor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 (volt)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R	: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Hambatan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 (Ohm)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I	: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Kuat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Arus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 (Ampere)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X</a:t>
            </a:r>
            <a:r>
              <a:rPr kumimoji="0" lang="en-US" sz="20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L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	: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Reaktansi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Induktif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 (ohm)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Z	: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Hambatan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 Total (Ohm)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ransition spd="slow" advClick="0">
    <p:pull/>
    <p:sndAc>
      <p:stSnd>
        <p:snd r:embed="rId3" name="voltag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1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5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" presetID="8" presetClass="entr" presetSubtype="32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9" dur="3000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0"/>
                            </p:stCondLst>
                            <p:childTnLst>
                              <p:par>
                                <p:cTn id="21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3" dur="3000"/>
                                        <p:tgtEl>
                                          <p:spTgt spid="44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25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8000"/>
                            </p:stCondLst>
                            <p:childTnLst>
                              <p:par>
                                <p:cTn id="29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1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1000"/>
                            </p:stCondLst>
                            <p:childTnLst>
                              <p:par>
                                <p:cTn id="33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5" dur="3000"/>
                                        <p:tgtEl>
                                          <p:spTgt spid="44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44034" grpId="0"/>
      <p:bldP spid="8" grpId="0"/>
      <p:bldP spid="9" grpId="0"/>
      <p:bldP spid="4403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609600"/>
            <a:ext cx="6781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lgerian" pitchFamily="82" charset="0"/>
              </a:rPr>
              <a:t>Rangkaian</a:t>
            </a:r>
            <a:r>
              <a:rPr lang="en-US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lgerian" pitchFamily="82" charset="0"/>
              </a:rPr>
              <a:t> Seri RC</a:t>
            </a:r>
            <a:endParaRPr lang="en-US" sz="4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lgerian" pitchFamily="82" charset="0"/>
            </a:endParaRPr>
          </a:p>
        </p:txBody>
      </p:sp>
      <p:pic>
        <p:nvPicPr>
          <p:cNvPr id="45058" name="Picture 2" descr="Untitled-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981200"/>
            <a:ext cx="6248400" cy="2057400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45059" name="Picture 3" descr="Untitled-1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4191000"/>
            <a:ext cx="6248400" cy="18732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381000" y="6211669"/>
            <a:ext cx="6858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rangkaian</a:t>
            </a:r>
            <a:r>
              <a:rPr lang="en-US" dirty="0" smtClean="0"/>
              <a:t> </a:t>
            </a:r>
            <a:r>
              <a:rPr lang="en-US" dirty="0" err="1" smtClean="0"/>
              <a:t>seri</a:t>
            </a:r>
            <a:r>
              <a:rPr lang="en-US" dirty="0" smtClean="0"/>
              <a:t> R-C, </a:t>
            </a:r>
            <a:r>
              <a:rPr lang="en-US" dirty="0" err="1" smtClean="0"/>
              <a:t>arus</a:t>
            </a:r>
            <a:r>
              <a:rPr lang="en-US" dirty="0" smtClean="0"/>
              <a:t> yang </a:t>
            </a:r>
            <a:r>
              <a:rPr lang="en-US" dirty="0" err="1" smtClean="0"/>
              <a:t>mengalir</a:t>
            </a:r>
            <a:r>
              <a:rPr lang="en-US" dirty="0" smtClean="0"/>
              <a:t> </a:t>
            </a:r>
            <a:r>
              <a:rPr lang="en-US" dirty="0" err="1" smtClean="0"/>
              <a:t>melalui</a:t>
            </a:r>
            <a:r>
              <a:rPr lang="en-US" dirty="0" smtClean="0"/>
              <a:t> </a:t>
            </a:r>
            <a:r>
              <a:rPr lang="en-US" dirty="0" err="1" smtClean="0"/>
              <a:t>hambatan</a:t>
            </a:r>
            <a:r>
              <a:rPr lang="en-US" dirty="0" smtClean="0"/>
              <a:t> I</a:t>
            </a:r>
            <a:r>
              <a:rPr lang="en-US" baseline="-25000" dirty="0" smtClean="0"/>
              <a:t>R</a:t>
            </a:r>
            <a:r>
              <a:rPr lang="en-US" dirty="0" smtClean="0"/>
              <a:t> </a:t>
            </a:r>
            <a:r>
              <a:rPr lang="en-US" dirty="0" err="1" smtClean="0"/>
              <a:t>maupun</a:t>
            </a:r>
            <a:r>
              <a:rPr lang="en-US" dirty="0" smtClean="0"/>
              <a:t> I</a:t>
            </a:r>
            <a:r>
              <a:rPr lang="en-US" baseline="-25000" dirty="0" smtClean="0"/>
              <a:t>C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sama</a:t>
            </a:r>
            <a:endParaRPr lang="en-US" dirty="0"/>
          </a:p>
        </p:txBody>
      </p:sp>
    </p:spTree>
  </p:cSld>
  <p:clrMapOvr>
    <a:masterClrMapping/>
  </p:clrMapOvr>
  <p:transition spd="slow" advClick="0">
    <p:strips dir="ld"/>
    <p:sndAc>
      <p:stSnd>
        <p:snd r:embed="rId2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1" dur="3000"/>
                                        <p:tgtEl>
                                          <p:spTgt spid="45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5" dur="3000"/>
                                        <p:tgtEl>
                                          <p:spTgt spid="45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9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133600"/>
            <a:ext cx="65341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Gambar</a:t>
            </a:r>
            <a:r>
              <a:rPr lang="en-US" sz="2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sz="2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fasor</a:t>
            </a:r>
            <a:r>
              <a:rPr lang="en-US" sz="2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sz="2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untuk</a:t>
            </a:r>
            <a:r>
              <a:rPr lang="en-US" sz="2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 V</a:t>
            </a:r>
            <a:r>
              <a:rPr lang="en-US" sz="2400" b="1" baseline="-2500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R</a:t>
            </a:r>
            <a:r>
              <a:rPr lang="en-US" sz="2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, V</a:t>
            </a:r>
            <a:r>
              <a:rPr lang="en-US" sz="2400" b="1" baseline="-2500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C</a:t>
            </a:r>
            <a:r>
              <a:rPr lang="en-US" sz="2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 , </a:t>
            </a:r>
            <a:r>
              <a:rPr lang="en-US" sz="2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dan</a:t>
            </a:r>
            <a:r>
              <a:rPr lang="en-US" sz="2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 I </a:t>
            </a:r>
            <a:r>
              <a:rPr lang="en-US" sz="2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Comic Sans MS" pitchFamily="66" charset="0"/>
              </a:rPr>
              <a:t>adalah</a:t>
            </a:r>
            <a:endParaRPr lang="en-US" sz="2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46082" name="Picture 2" descr="Untitled-1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667000"/>
            <a:ext cx="3200400" cy="21336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0" y="914400"/>
            <a:ext cx="6705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	</a:t>
            </a:r>
            <a:r>
              <a:rPr kumimoji="0" lang="en-US" sz="2000" b="1" i="0" u="none" strike="noStrike" cap="all" normalizeH="0" baseline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  <a:ea typeface="Calibri" pitchFamily="34" charset="0"/>
                <a:cs typeface="Times New Roman" pitchFamily="18" charset="0"/>
              </a:rPr>
              <a:t>Tegangan</a:t>
            </a:r>
            <a:r>
              <a:rPr kumimoji="0" lang="en-US" sz="20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all" normalizeH="0" baseline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  <a:ea typeface="Calibri" pitchFamily="34" charset="0"/>
                <a:cs typeface="Times New Roman" pitchFamily="18" charset="0"/>
              </a:rPr>
              <a:t>pada</a:t>
            </a:r>
            <a:r>
              <a:rPr kumimoji="0" lang="en-US" sz="20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  <a:ea typeface="Calibri" pitchFamily="34" charset="0"/>
                <a:cs typeface="Times New Roman" pitchFamily="18" charset="0"/>
              </a:rPr>
              <a:t> resistor </a:t>
            </a:r>
            <a:r>
              <a:rPr kumimoji="0" lang="en-US" sz="20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</a:t>
            </a:r>
            <a:r>
              <a:rPr kumimoji="0" lang="en-US" sz="20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V</a:t>
            </a:r>
            <a:r>
              <a:rPr kumimoji="0" lang="en-US" sz="2000" b="1" i="0" u="none" strike="noStrike" cap="all" normalizeH="0" baseline="-300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R</a:t>
            </a:r>
            <a:r>
              <a:rPr kumimoji="0" lang="en-US" sz="20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= I x R</a:t>
            </a:r>
          </a:p>
        </p:txBody>
      </p:sp>
      <p:sp>
        <p:nvSpPr>
          <p:cNvPr id="46084" name="Rectangle 4"/>
          <p:cNvSpPr>
            <a:spLocks noChangeArrowheads="1"/>
          </p:cNvSpPr>
          <p:nvPr/>
        </p:nvSpPr>
        <p:spPr bwMode="auto">
          <a:xfrm>
            <a:off x="-457200" y="1371600"/>
            <a:ext cx="7315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all" normalizeH="0" baseline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  <a:ea typeface="Calibri" pitchFamily="34" charset="0"/>
                <a:cs typeface="Times New Roman" pitchFamily="18" charset="0"/>
              </a:rPr>
              <a:t>Tegangan</a:t>
            </a:r>
            <a:r>
              <a:rPr kumimoji="0" lang="en-US" sz="20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all" normalizeH="0" baseline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  <a:ea typeface="Calibri" pitchFamily="34" charset="0"/>
                <a:cs typeface="Times New Roman" pitchFamily="18" charset="0"/>
              </a:rPr>
              <a:t>pada</a:t>
            </a:r>
            <a:r>
              <a:rPr kumimoji="0" lang="en-US" sz="20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all" normalizeH="0" baseline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  <a:ea typeface="Calibri" pitchFamily="34" charset="0"/>
                <a:cs typeface="Times New Roman" pitchFamily="18" charset="0"/>
              </a:rPr>
              <a:t>kapasitor</a:t>
            </a:r>
            <a:r>
              <a:rPr kumimoji="0" lang="en-US" sz="20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</a:t>
            </a:r>
            <a:r>
              <a:rPr kumimoji="0" lang="en-US" sz="20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0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V</a:t>
            </a:r>
            <a:r>
              <a:rPr kumimoji="0" lang="en-US" sz="2000" b="1" i="0" u="none" strike="noStrike" cap="all" normalizeH="0" baseline="-300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C</a:t>
            </a:r>
            <a:r>
              <a:rPr kumimoji="0" lang="en-US" sz="20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= I . X</a:t>
            </a:r>
            <a:r>
              <a:rPr kumimoji="0" lang="en-US" sz="2000" b="1" i="0" u="none" strike="noStrike" cap="all" normalizeH="0" baseline="-300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L</a:t>
            </a:r>
            <a:r>
              <a:rPr kumimoji="0" lang="en-US" sz="20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</a:t>
            </a:r>
          </a:p>
        </p:txBody>
      </p:sp>
      <p:pic>
        <p:nvPicPr>
          <p:cNvPr id="46085" name="Picture 5" descr="Untitled-2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67200" y="3200399"/>
            <a:ext cx="2590800" cy="152068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graphicFrame>
        <p:nvGraphicFramePr>
          <p:cNvPr id="46087" name="Object 7"/>
          <p:cNvGraphicFramePr>
            <a:graphicFrameLocks noChangeAspect="1"/>
          </p:cNvGraphicFramePr>
          <p:nvPr/>
        </p:nvGraphicFramePr>
        <p:xfrm>
          <a:off x="4419600" y="4800600"/>
          <a:ext cx="3429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97" name="Equation" r:id="rId6" imgW="126725" imgH="177415" progId="Equation.3">
                  <p:embed/>
                </p:oleObj>
              </mc:Choice>
              <mc:Fallback>
                <p:oleObj name="Equation" r:id="rId6" imgW="126725" imgH="177415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9600" y="4800600"/>
                        <a:ext cx="3429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086" name="Object 6"/>
          <p:cNvGraphicFramePr>
            <a:graphicFrameLocks noChangeAspect="1"/>
          </p:cNvGraphicFramePr>
          <p:nvPr/>
        </p:nvGraphicFramePr>
        <p:xfrm>
          <a:off x="5029200" y="4724400"/>
          <a:ext cx="6096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98" name="Equation" r:id="rId8" imgW="241195" imgH="431613" progId="Equation.3">
                  <p:embed/>
                </p:oleObj>
              </mc:Choice>
              <mc:Fallback>
                <p:oleObj name="Equation" r:id="rId8" imgW="241195" imgH="431613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9200" y="4724400"/>
                        <a:ext cx="609600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88" name="Rectangle 8"/>
          <p:cNvSpPr>
            <a:spLocks noChangeArrowheads="1"/>
          </p:cNvSpPr>
          <p:nvPr/>
        </p:nvSpPr>
        <p:spPr bwMode="auto">
          <a:xfrm>
            <a:off x="3810000" y="4800600"/>
            <a:ext cx="685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Tan </a:t>
            </a:r>
            <a:endParaRPr kumimoji="0" lang="id-ID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6089" name="Rectangle 9"/>
          <p:cNvSpPr>
            <a:spLocks noChangeArrowheads="1"/>
          </p:cNvSpPr>
          <p:nvPr/>
        </p:nvSpPr>
        <p:spPr bwMode="auto">
          <a:xfrm>
            <a:off x="4572000" y="4724400"/>
            <a:ext cx="609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= </a:t>
            </a:r>
            <a:endParaRPr kumimoji="0" lang="id-ID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Curved Left Arrow 11"/>
          <p:cNvSpPr/>
          <p:nvPr/>
        </p:nvSpPr>
        <p:spPr>
          <a:xfrm>
            <a:off x="6096000" y="2514600"/>
            <a:ext cx="762000" cy="53340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Left Arrow 13"/>
          <p:cNvSpPr/>
          <p:nvPr/>
        </p:nvSpPr>
        <p:spPr>
          <a:xfrm>
            <a:off x="4038600" y="2819400"/>
            <a:ext cx="1600200" cy="2286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urved Right Arrow 14"/>
          <p:cNvSpPr/>
          <p:nvPr/>
        </p:nvSpPr>
        <p:spPr>
          <a:xfrm>
            <a:off x="3200400" y="2971800"/>
            <a:ext cx="457200" cy="83820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Curved Left Arrow 15"/>
          <p:cNvSpPr/>
          <p:nvPr/>
        </p:nvSpPr>
        <p:spPr>
          <a:xfrm>
            <a:off x="3733800" y="3657600"/>
            <a:ext cx="381000" cy="99060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Left Arrow 16"/>
          <p:cNvSpPr/>
          <p:nvPr/>
        </p:nvSpPr>
        <p:spPr>
          <a:xfrm>
            <a:off x="3048000" y="4495800"/>
            <a:ext cx="457200" cy="2286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091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6090" name="Object 10"/>
          <p:cNvGraphicFramePr>
            <a:graphicFrameLocks noChangeAspect="1"/>
          </p:cNvGraphicFramePr>
          <p:nvPr/>
        </p:nvGraphicFramePr>
        <p:xfrm>
          <a:off x="304800" y="5486400"/>
          <a:ext cx="2743200" cy="6198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99" name="Equation" r:id="rId10" imgW="1015559" imgH="304668" progId="Equation.3">
                  <p:embed/>
                </p:oleObj>
              </mc:Choice>
              <mc:Fallback>
                <p:oleObj name="Equation" r:id="rId10" imgW="1015559" imgH="304668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5486400"/>
                        <a:ext cx="2743200" cy="61985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93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6092" name="Object 12"/>
          <p:cNvGraphicFramePr>
            <a:graphicFrameLocks noChangeAspect="1"/>
          </p:cNvGraphicFramePr>
          <p:nvPr/>
        </p:nvGraphicFramePr>
        <p:xfrm>
          <a:off x="457200" y="6096000"/>
          <a:ext cx="2590800" cy="6096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00" name="Equation" r:id="rId12" imgW="1002865" imgH="304668" progId="Equation.3">
                  <p:embed/>
                </p:oleObj>
              </mc:Choice>
              <mc:Fallback>
                <p:oleObj name="Equation" r:id="rId12" imgW="1002865" imgH="304668" progId="Equation.3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6096000"/>
                        <a:ext cx="2590800" cy="60960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6094" name="Picture 14" descr="Untitled-22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867400" y="5638800"/>
            <a:ext cx="1676400" cy="1143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graphicFrame>
        <p:nvGraphicFramePr>
          <p:cNvPr id="46096" name="Object 16"/>
          <p:cNvGraphicFramePr>
            <a:graphicFrameLocks noChangeAspect="1"/>
          </p:cNvGraphicFramePr>
          <p:nvPr/>
        </p:nvGraphicFramePr>
        <p:xfrm>
          <a:off x="3733800" y="5867400"/>
          <a:ext cx="3810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01" name="Equation" r:id="rId15" imgW="126725" imgH="177415" progId="Equation.3">
                  <p:embed/>
                </p:oleObj>
              </mc:Choice>
              <mc:Fallback>
                <p:oleObj name="Equation" r:id="rId15" imgW="126725" imgH="177415" progId="Equation.3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0" y="5867400"/>
                        <a:ext cx="381000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095" name="Object 15"/>
          <p:cNvGraphicFramePr>
            <a:graphicFrameLocks noChangeAspect="1"/>
          </p:cNvGraphicFramePr>
          <p:nvPr/>
        </p:nvGraphicFramePr>
        <p:xfrm>
          <a:off x="4267200" y="5715000"/>
          <a:ext cx="538976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02" name="Equation" r:id="rId17" imgW="279279" imgH="393529" progId="Equation.3">
                  <p:embed/>
                </p:oleObj>
              </mc:Choice>
              <mc:Fallback>
                <p:oleObj name="Equation" r:id="rId17" imgW="279279" imgH="393529" progId="Equation.3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7200" y="5715000"/>
                        <a:ext cx="538976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97" name="Rectangle 17"/>
          <p:cNvSpPr>
            <a:spLocks noChangeArrowheads="1"/>
          </p:cNvSpPr>
          <p:nvPr/>
        </p:nvSpPr>
        <p:spPr bwMode="auto">
          <a:xfrm>
            <a:off x="3200400" y="5867400"/>
            <a:ext cx="685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Tan </a:t>
            </a:r>
            <a:endParaRPr kumimoji="0" lang="id-ID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6098" name="Rectangle 18"/>
          <p:cNvSpPr>
            <a:spLocks noChangeArrowheads="1"/>
          </p:cNvSpPr>
          <p:nvPr/>
        </p:nvSpPr>
        <p:spPr bwMode="auto">
          <a:xfrm>
            <a:off x="3886200" y="5867400"/>
            <a:ext cx="533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= </a:t>
            </a:r>
            <a:endParaRPr kumimoji="0" lang="id-ID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Striped Right Arrow 26"/>
          <p:cNvSpPr/>
          <p:nvPr/>
        </p:nvSpPr>
        <p:spPr>
          <a:xfrm>
            <a:off x="4876800" y="6019800"/>
            <a:ext cx="762000" cy="30480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0" y="457200"/>
            <a:ext cx="573586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Tegangan pada induktor : V</a:t>
            </a:r>
            <a:r>
              <a:rPr lang="id-ID" sz="2000" b="1" cap="all" baseline="-250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L</a:t>
            </a:r>
            <a:r>
              <a:rPr lang="id-ID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 = I . X</a:t>
            </a:r>
            <a:r>
              <a:rPr lang="id-ID" sz="2000" b="1" cap="all" baseline="-250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L</a:t>
            </a:r>
            <a:endParaRPr lang="en-US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ransition spd="slow" advClick="0">
    <p:wheel spokes="8"/>
    <p:sndAc>
      <p:stSnd>
        <p:snd r:embed="rId3" name="pu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0" fill="hold"/>
                                        <p:tgtEl>
                                          <p:spTgt spid="46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46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46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0" fill="hold"/>
                                        <p:tgtEl>
                                          <p:spTgt spid="46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0" fill="hold"/>
                                        <p:tgtEl>
                                          <p:spTgt spid="460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0" fill="hold"/>
                                        <p:tgtEl>
                                          <p:spTgt spid="460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0" fill="hold"/>
                                        <p:tgtEl>
                                          <p:spTgt spid="460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0" fill="hold"/>
                                        <p:tgtEl>
                                          <p:spTgt spid="460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000" fill="hold"/>
                                        <p:tgtEl>
                                          <p:spTgt spid="460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3000" fill="hold"/>
                                        <p:tgtEl>
                                          <p:spTgt spid="460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3000" fill="hold"/>
                                        <p:tgtEl>
                                          <p:spTgt spid="460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3000" fill="hold"/>
                                        <p:tgtEl>
                                          <p:spTgt spid="460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12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3000" fill="hold"/>
                                        <p:tgtEl>
                                          <p:spTgt spid="460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3000" fill="hold"/>
                                        <p:tgtEl>
                                          <p:spTgt spid="460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3000" fill="hold"/>
                                        <p:tgtEl>
                                          <p:spTgt spid="460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3000" fill="hold"/>
                                        <p:tgtEl>
                                          <p:spTgt spid="460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12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3000" fill="hold"/>
                                        <p:tgtEl>
                                          <p:spTgt spid="460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3000" fill="hold"/>
                                        <p:tgtEl>
                                          <p:spTgt spid="460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3000" fill="hold"/>
                                        <p:tgtEl>
                                          <p:spTgt spid="460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3000" fill="hold"/>
                                        <p:tgtEl>
                                          <p:spTgt spid="460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3000" fill="hold"/>
                                        <p:tgtEl>
                                          <p:spTgt spid="460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3000" fill="hold"/>
                                        <p:tgtEl>
                                          <p:spTgt spid="460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000"/>
                            </p:stCondLst>
                            <p:childTnLst>
                              <p:par>
                                <p:cTn id="82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3000" fill="hold"/>
                                        <p:tgtEl>
                                          <p:spTgt spid="460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3000" fill="hold"/>
                                        <p:tgtEl>
                                          <p:spTgt spid="460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000"/>
                            </p:stCondLst>
                            <p:childTnLst>
                              <p:par>
                                <p:cTn id="87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3000" fill="hold"/>
                                        <p:tgtEl>
                                          <p:spTgt spid="460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3000" fill="hold"/>
                                        <p:tgtEl>
                                          <p:spTgt spid="460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9000"/>
                            </p:stCondLst>
                            <p:childTnLst>
                              <p:par>
                                <p:cTn id="92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3000" fill="hold"/>
                                        <p:tgtEl>
                                          <p:spTgt spid="460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3000" fill="hold"/>
                                        <p:tgtEl>
                                          <p:spTgt spid="460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2000"/>
                            </p:stCondLst>
                            <p:childTnLst>
                              <p:par>
                                <p:cTn id="97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3000" fill="hold"/>
                                        <p:tgtEl>
                                          <p:spTgt spid="46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3000" fill="hold"/>
                                        <p:tgtEl>
                                          <p:spTgt spid="46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2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8000"/>
                            </p:stCondLst>
                            <p:childTnLst>
                              <p:par>
                                <p:cTn id="107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6083" grpId="0"/>
      <p:bldP spid="46084" grpId="0"/>
      <p:bldP spid="46088" grpId="0"/>
      <p:bldP spid="46089" grpId="0"/>
      <p:bldP spid="12" grpId="0" animBg="1"/>
      <p:bldP spid="14" grpId="0" animBg="1"/>
      <p:bldP spid="15" grpId="0" animBg="1"/>
      <p:bldP spid="16" grpId="0" animBg="1"/>
      <p:bldP spid="17" grpId="0" animBg="1"/>
      <p:bldP spid="46091" grpId="0"/>
      <p:bldP spid="46093" grpId="0"/>
      <p:bldP spid="46097" grpId="0"/>
      <p:bldP spid="46098" grpId="0"/>
      <p:bldP spid="27" grpId="0" animBg="1"/>
      <p:bldP spid="2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457200"/>
            <a:ext cx="36576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8800" dirty="0" smtClean="0">
                <a:latin typeface="Chiller" pitchFamily="82" charset="0"/>
              </a:rPr>
              <a:t>Resonansi</a:t>
            </a:r>
            <a:r>
              <a:rPr lang="id-ID" sz="8800" dirty="0" smtClean="0"/>
              <a:t> </a:t>
            </a:r>
            <a:endParaRPr lang="en-US" sz="8800" dirty="0"/>
          </a:p>
        </p:txBody>
      </p:sp>
      <p:sp>
        <p:nvSpPr>
          <p:cNvPr id="47106" name="Rectangle 2"/>
          <p:cNvSpPr>
            <a:spLocks noChangeArrowheads="1"/>
          </p:cNvSpPr>
          <p:nvPr/>
        </p:nvSpPr>
        <p:spPr bwMode="auto">
          <a:xfrm>
            <a:off x="0" y="1981200"/>
            <a:ext cx="37338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id-ID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X</a:t>
            </a:r>
            <a:r>
              <a:rPr kumimoji="0" lang="id-ID" sz="28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L</a:t>
            </a:r>
            <a:r>
              <a:rPr kumimoji="0" lang="id-ID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= X</a:t>
            </a:r>
            <a:r>
              <a:rPr kumimoji="0" lang="id-ID" sz="2800" b="0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C</a:t>
            </a:r>
            <a:r>
              <a:rPr kumimoji="0" lang="id-ID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makan tan </a:t>
            </a:r>
            <a:endParaRPr kumimoji="0" lang="id-ID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7105" name="Object 1"/>
          <p:cNvGraphicFramePr>
            <a:graphicFrameLocks noChangeAspect="1"/>
          </p:cNvGraphicFramePr>
          <p:nvPr/>
        </p:nvGraphicFramePr>
        <p:xfrm>
          <a:off x="3124200" y="1981200"/>
          <a:ext cx="4572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15" name="Equation" r:id="rId4" imgW="126725" imgH="177415" progId="Equation.3">
                  <p:embed/>
                </p:oleObj>
              </mc:Choice>
              <mc:Fallback>
                <p:oleObj name="Equation" r:id="rId4" imgW="126725" imgH="177415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1981200"/>
                        <a:ext cx="457200" cy="609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107" name="Rectangle 3"/>
          <p:cNvSpPr>
            <a:spLocks noChangeArrowheads="1"/>
          </p:cNvSpPr>
          <p:nvPr/>
        </p:nvSpPr>
        <p:spPr bwMode="auto">
          <a:xfrm>
            <a:off x="2514600" y="2057400"/>
            <a:ext cx="50292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sz="24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  <a:ea typeface="Calibri" pitchFamily="34" charset="0"/>
                <a:cs typeface="Times New Roman" pitchFamily="18" charset="0"/>
              </a:rPr>
              <a:t>	  </a:t>
            </a:r>
            <a:r>
              <a:rPr kumimoji="0" lang="id-ID" sz="24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  <a:ea typeface="Calibri" pitchFamily="34" charset="0"/>
                <a:cs typeface="Times New Roman" pitchFamily="18" charset="0"/>
              </a:rPr>
              <a:t>menjadi nol</a:t>
            </a:r>
            <a:r>
              <a:rPr kumimoji="0" lang="en-US" sz="24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  <a:ea typeface="Calibri" pitchFamily="34" charset="0"/>
                <a:cs typeface="Arial" pitchFamily="34" charset="0"/>
              </a:rPr>
              <a:t>,</a:t>
            </a:r>
            <a:r>
              <a:rPr kumimoji="0" lang="en-US" sz="2400" b="1" i="0" u="none" strike="noStrike" cap="all" normalizeH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id-ID" sz="24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  <a:ea typeface="Calibri" pitchFamily="34" charset="0"/>
                <a:cs typeface="Times New Roman" pitchFamily="18" charset="0"/>
              </a:rPr>
              <a:t>Hal ini berarti Z = R dan dalam rangkaian terjadi resonansi seri</a:t>
            </a:r>
            <a:endParaRPr kumimoji="0" lang="id-ID" sz="2400" b="1" i="0" u="none" strike="noStrike" cap="all" normalizeH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omic Sans MS" pitchFamily="66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3581400"/>
            <a:ext cx="7391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2400" dirty="0" smtClean="0">
                <a:latin typeface="Comic Sans MS" pitchFamily="66" charset="0"/>
              </a:rPr>
              <a:t>Besarnya frekuensi resonansi f dapat dicari seperti berikut</a:t>
            </a:r>
            <a:r>
              <a:rPr lang="en-US" sz="2400" dirty="0" smtClean="0">
                <a:latin typeface="Comic Sans MS" pitchFamily="66" charset="0"/>
              </a:rPr>
              <a:t> ;</a:t>
            </a:r>
            <a:r>
              <a:rPr lang="id-ID" sz="2400" dirty="0" smtClean="0">
                <a:latin typeface="Comic Sans MS" pitchFamily="66" charset="0"/>
              </a:rPr>
              <a:t> </a:t>
            </a:r>
            <a:endParaRPr lang="en-US" sz="2400" dirty="0">
              <a:latin typeface="Comic Sans MS" pitchFamily="66" charset="0"/>
            </a:endParaRPr>
          </a:p>
        </p:txBody>
      </p:sp>
      <p:sp>
        <p:nvSpPr>
          <p:cNvPr id="4710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7108" name="Object 4"/>
          <p:cNvGraphicFramePr>
            <a:graphicFrameLocks noChangeAspect="1"/>
          </p:cNvGraphicFramePr>
          <p:nvPr/>
        </p:nvGraphicFramePr>
        <p:xfrm>
          <a:off x="2438400" y="4114800"/>
          <a:ext cx="1981200" cy="6690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16" name="Equation" r:id="rId6" imgW="863225" imgH="444307" progId="Equation.3">
                  <p:embed/>
                </p:oleObj>
              </mc:Choice>
              <mc:Fallback>
                <p:oleObj name="Equation" r:id="rId6" imgW="863225" imgH="444307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4114800"/>
                        <a:ext cx="1981200" cy="66905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/>
          <p:nvPr/>
        </p:nvSpPr>
        <p:spPr>
          <a:xfrm>
            <a:off x="0" y="4800600"/>
            <a:ext cx="6705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dirty="0" smtClean="0">
                <a:latin typeface="Comic Sans MS" pitchFamily="66" charset="0"/>
              </a:rPr>
              <a:t>Ketika frekuensi sumber arus bolak balik = frekuensi resonansi berlaku </a:t>
            </a:r>
            <a:r>
              <a:rPr lang="en-US" dirty="0" smtClean="0">
                <a:latin typeface="Comic Sans MS" pitchFamily="66" charset="0"/>
              </a:rPr>
              <a:t> ;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4711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7110" name="Object 6"/>
          <p:cNvGraphicFramePr>
            <a:graphicFrameLocks noChangeAspect="1"/>
          </p:cNvGraphicFramePr>
          <p:nvPr/>
        </p:nvGraphicFramePr>
        <p:xfrm>
          <a:off x="2209800" y="5105400"/>
          <a:ext cx="1676400" cy="5325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17" name="Equation" r:id="rId8" imgW="812447" imgH="253890" progId="Equation.3">
                  <p:embed/>
                </p:oleObj>
              </mc:Choice>
              <mc:Fallback>
                <p:oleObj name="Equation" r:id="rId8" imgW="812447" imgH="25389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5105400"/>
                        <a:ext cx="1676400" cy="53250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1"/>
          <p:cNvSpPr/>
          <p:nvPr/>
        </p:nvSpPr>
        <p:spPr>
          <a:xfrm>
            <a:off x="3886200" y="5181600"/>
            <a:ext cx="21403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dirty="0" smtClean="0"/>
              <a:t>--&gt; R</a:t>
            </a:r>
            <a:r>
              <a:rPr lang="en-US" dirty="0" smtClean="0"/>
              <a:t> </a:t>
            </a:r>
            <a:r>
              <a:rPr lang="id-ID" dirty="0" smtClean="0"/>
              <a:t> (Nilai Z max)</a:t>
            </a:r>
            <a:endParaRPr lang="en-US" dirty="0"/>
          </a:p>
        </p:txBody>
      </p:sp>
      <p:sp>
        <p:nvSpPr>
          <p:cNvPr id="4711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7112" name="Object 8"/>
          <p:cNvGraphicFramePr>
            <a:graphicFrameLocks noChangeAspect="1"/>
          </p:cNvGraphicFramePr>
          <p:nvPr/>
        </p:nvGraphicFramePr>
        <p:xfrm>
          <a:off x="1524000" y="5715000"/>
          <a:ext cx="2286000" cy="6821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18" name="Equation" r:id="rId10" imgW="799753" imgH="444307" progId="Equation.3">
                  <p:embed/>
                </p:oleObj>
              </mc:Choice>
              <mc:Fallback>
                <p:oleObj name="Equation" r:id="rId10" imgW="799753" imgH="444307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5715000"/>
                        <a:ext cx="2286000" cy="68217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115" name="Rectangle 11"/>
          <p:cNvSpPr>
            <a:spLocks noChangeArrowheads="1"/>
          </p:cNvSpPr>
          <p:nvPr/>
        </p:nvSpPr>
        <p:spPr bwMode="auto">
          <a:xfrm>
            <a:off x="3810000" y="5943600"/>
            <a:ext cx="838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--&gt; </a:t>
            </a:r>
            <a:endParaRPr kumimoji="0" lang="id-ID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7114" name="Object 10"/>
          <p:cNvGraphicFramePr>
            <a:graphicFrameLocks noChangeAspect="1"/>
          </p:cNvGraphicFramePr>
          <p:nvPr/>
        </p:nvGraphicFramePr>
        <p:xfrm>
          <a:off x="4267200" y="5867400"/>
          <a:ext cx="381000" cy="8221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19" name="Equation" r:id="rId12" imgW="177646" imgH="393359" progId="Equation.3">
                  <p:embed/>
                </p:oleObj>
              </mc:Choice>
              <mc:Fallback>
                <p:oleObj name="Equation" r:id="rId12" imgW="177646" imgH="393359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7200" y="5867400"/>
                        <a:ext cx="381000" cy="82215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116" name="Rectangle 12"/>
          <p:cNvSpPr>
            <a:spLocks noChangeArrowheads="1"/>
          </p:cNvSpPr>
          <p:nvPr/>
        </p:nvSpPr>
        <p:spPr bwMode="auto">
          <a:xfrm>
            <a:off x="4648200" y="6019800"/>
            <a:ext cx="2209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d-ID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( Nilai/maksimum)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ransition spd="slow" advClick="0">
    <p:newsflash/>
    <p:sndAc>
      <p:stSnd>
        <p:snd r:embed="rId3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47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47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0"/>
                            </p:stCondLst>
                            <p:childTnLst>
                              <p:par>
                                <p:cTn id="2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47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47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000"/>
                            </p:stCondLst>
                            <p:childTnLst>
                              <p:par>
                                <p:cTn id="2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0"/>
                            </p:stCondLst>
                            <p:childTnLst>
                              <p:par>
                                <p:cTn id="30" presetID="2" presetClass="entr" presetSubtype="12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3000" fill="hold"/>
                                        <p:tgtEl>
                                          <p:spTgt spid="47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3000" fill="hold"/>
                                        <p:tgtEl>
                                          <p:spTgt spid="47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8000"/>
                            </p:stCondLst>
                            <p:childTnLst>
                              <p:par>
                                <p:cTn id="3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000" fill="hold"/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3000" fill="hold"/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1000"/>
                            </p:stCondLst>
                            <p:childTnLst>
                              <p:par>
                                <p:cTn id="4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4000"/>
                            </p:stCondLst>
                            <p:childTnLst>
                              <p:par>
                                <p:cTn id="45" presetID="2" presetClass="entr" presetSubtype="12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3000" fill="hold"/>
                                        <p:tgtEl>
                                          <p:spTgt spid="47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3000" fill="hold"/>
                                        <p:tgtEl>
                                          <p:spTgt spid="47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7000"/>
                            </p:stCondLst>
                            <p:childTnLst>
                              <p:par>
                                <p:cTn id="5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3000" fill="hold"/>
                                        <p:tgtEl>
                                          <p:spTgt spid="47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3000" fill="hold"/>
                                        <p:tgtEl>
                                          <p:spTgt spid="47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0"/>
                            </p:stCondLst>
                            <p:childTnLst>
                              <p:par>
                                <p:cTn id="5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3000"/>
                            </p:stCondLst>
                            <p:childTnLst>
                              <p:par>
                                <p:cTn id="60" presetID="2" presetClass="entr" presetSubtype="12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3000" fill="hold"/>
                                        <p:tgtEl>
                                          <p:spTgt spid="47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3000" fill="hold"/>
                                        <p:tgtEl>
                                          <p:spTgt spid="47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6000"/>
                            </p:stCondLst>
                            <p:childTnLst>
                              <p:par>
                                <p:cTn id="6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3000" fill="hold"/>
                                        <p:tgtEl>
                                          <p:spTgt spid="47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3000" fill="hold"/>
                                        <p:tgtEl>
                                          <p:spTgt spid="47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9000"/>
                            </p:stCondLst>
                            <p:childTnLst>
                              <p:par>
                                <p:cTn id="7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3000" fill="hold"/>
                                        <p:tgtEl>
                                          <p:spTgt spid="47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3000" fill="hold"/>
                                        <p:tgtEl>
                                          <p:spTgt spid="47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2000"/>
                            </p:stCondLst>
                            <p:childTnLst>
                              <p:par>
                                <p:cTn id="7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3000" fill="hold"/>
                                        <p:tgtEl>
                                          <p:spTgt spid="47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3000" fill="hold"/>
                                        <p:tgtEl>
                                          <p:spTgt spid="47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5000"/>
                            </p:stCondLst>
                            <p:childTnLst>
                              <p:par>
                                <p:cTn id="8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3000" fill="hold"/>
                                        <p:tgtEl>
                                          <p:spTgt spid="47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3000" fill="hold"/>
                                        <p:tgtEl>
                                          <p:spTgt spid="47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7106" grpId="0"/>
      <p:bldP spid="47107" grpId="0"/>
      <p:bldP spid="6" grpId="0"/>
      <p:bldP spid="47109" grpId="0"/>
      <p:bldP spid="9" grpId="0"/>
      <p:bldP spid="47111" grpId="0"/>
      <p:bldP spid="12" grpId="0"/>
      <p:bldP spid="47113" grpId="0"/>
      <p:bldP spid="47115" grpId="0"/>
      <p:bldP spid="47116" grpId="0"/>
    </p:bldLst>
  </p:timing>
</p:sld>
</file>

<file path=ppt/theme/theme1.xml><?xml version="1.0" encoding="utf-8"?>
<a:theme xmlns:a="http://schemas.openxmlformats.org/drawingml/2006/main" name="grad-daz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grad-daze</Template>
  <TotalTime>602</TotalTime>
  <Words>829</Words>
  <Application>Microsoft Office PowerPoint</Application>
  <PresentationFormat>On-screen Show (4:3)</PresentationFormat>
  <Paragraphs>203</Paragraphs>
  <Slides>26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8" baseType="lpstr">
      <vt:lpstr>grad-daze</vt:lpstr>
      <vt:lpstr>Equation</vt:lpstr>
      <vt:lpstr>TEGANGAN DAN ARUS BOLAK BALIK</vt:lpstr>
      <vt:lpstr>TEGANGAN DAN ARUS BOLAK BALIK</vt:lpstr>
      <vt:lpstr>Bentuk tegangan dan arus bolak balik</vt:lpstr>
      <vt:lpstr>Bentuk tegangan dan arus bolak balik</vt:lpstr>
      <vt:lpstr>PowerPoint Presentation</vt:lpstr>
      <vt:lpstr>PowerPoint Presentation</vt:lpstr>
      <vt:lpstr>Kuat arus dan tegangan pada fasor</vt:lpstr>
      <vt:lpstr> Nilai rata-rata dan nilai efektif</vt:lpstr>
      <vt:lpstr>PowerPoint Presentation</vt:lpstr>
      <vt:lpstr>Nilai efektif tegangan bolak balik </vt:lpstr>
      <vt:lpstr>Alat  ukur  arus  dan tegangan  bolak  balik </vt:lpstr>
      <vt:lpstr>PowerPoint Presentation</vt:lpstr>
      <vt:lpstr>Menguasai hubungan antara tegangan, impedansi, dan arus listrik bolak-balik</vt:lpstr>
      <vt:lpstr>PowerPoint Presentation</vt:lpstr>
      <vt:lpstr>Sesuai  perumusan  Vr  dan  Ir,  maka  grafik  tegangan  dan  arus  pada  resistor   berbentuk  sinusoidal  </vt:lpstr>
      <vt:lpstr>Induktor Pada Rangkaian Arus Bolak Balik </vt:lpstr>
      <vt:lpstr>Induktor Pada Rangkaian Arus Bolak Balik </vt:lpstr>
      <vt:lpstr>PowerPoint Presentation</vt:lpstr>
      <vt:lpstr>Kapasitor pada rangkaian arus bolak balik</vt:lpstr>
      <vt:lpstr>PowerPoint Presentation</vt:lpstr>
      <vt:lpstr>Rangkaian Seri RL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ramadhan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GRAD DAZE</dc:title>
  <dc:creator>mar'i</dc:creator>
  <cp:lastModifiedBy>USER</cp:lastModifiedBy>
  <cp:revision>63</cp:revision>
  <dcterms:created xsi:type="dcterms:W3CDTF">2012-12-09T06:43:28Z</dcterms:created>
  <dcterms:modified xsi:type="dcterms:W3CDTF">2016-06-26T03:35:12Z</dcterms:modified>
</cp:coreProperties>
</file>