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4"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12192000" cy="6858000"/>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3" autoAdjust="0"/>
    <p:restoredTop sz="94660"/>
  </p:normalViewPr>
  <p:slideViewPr>
    <p:cSldViewPr snapToGrid="0">
      <p:cViewPr varScale="1">
        <p:scale>
          <a:sx n="75" d="100"/>
          <a:sy n="75" d="100"/>
        </p:scale>
        <p:origin x="198"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8" name="Group 7"/>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7BBD43B-65E8-48CF-9144-26800A17F4BE}" type="datetimeFigureOut">
              <a:rPr lang="id-ID" smtClean="0"/>
              <a:t>08/11/2018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5D5D0FEA-2A6B-42EB-9909-8C772D51C52E}" type="slidenum">
              <a:rPr lang="id-ID" smtClean="0"/>
              <a:t>‹#›</a:t>
            </a:fld>
            <a:endParaRPr lang="id-ID"/>
          </a:p>
        </p:txBody>
      </p:sp>
    </p:spTree>
    <p:extLst>
      <p:ext uri="{BB962C8B-B14F-4D97-AF65-F5344CB8AC3E}">
        <p14:creationId xmlns:p14="http://schemas.microsoft.com/office/powerpoint/2010/main" val="26886085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7BBD43B-65E8-48CF-9144-26800A17F4BE}" type="datetimeFigureOut">
              <a:rPr lang="id-ID" smtClean="0"/>
              <a:t>08/11/2018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5D5D0FEA-2A6B-42EB-9909-8C772D51C52E}" type="slidenum">
              <a:rPr lang="id-ID" smtClean="0"/>
              <a:t>‹#›</a:t>
            </a:fld>
            <a:endParaRPr lang="id-ID"/>
          </a:p>
        </p:txBody>
      </p:sp>
    </p:spTree>
    <p:extLst>
      <p:ext uri="{BB962C8B-B14F-4D97-AF65-F5344CB8AC3E}">
        <p14:creationId xmlns:p14="http://schemas.microsoft.com/office/powerpoint/2010/main" val="31190060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7BBD43B-65E8-48CF-9144-26800A17F4BE}" type="datetimeFigureOut">
              <a:rPr lang="id-ID" smtClean="0"/>
              <a:t>08/11/2018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5D5D0FEA-2A6B-42EB-9909-8C772D51C52E}" type="slidenum">
              <a:rPr lang="id-ID" smtClean="0"/>
              <a:t>‹#›</a:t>
            </a:fld>
            <a:endParaRPr lang="id-ID"/>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5424040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7BBD43B-65E8-48CF-9144-26800A17F4BE}" type="datetimeFigureOut">
              <a:rPr lang="id-ID" smtClean="0"/>
              <a:t>08/11/2018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5D5D0FEA-2A6B-42EB-9909-8C772D51C52E}" type="slidenum">
              <a:rPr lang="id-ID" smtClean="0"/>
              <a:t>‹#›</a:t>
            </a:fld>
            <a:endParaRPr lang="id-ID"/>
          </a:p>
        </p:txBody>
      </p:sp>
    </p:spTree>
    <p:extLst>
      <p:ext uri="{BB962C8B-B14F-4D97-AF65-F5344CB8AC3E}">
        <p14:creationId xmlns:p14="http://schemas.microsoft.com/office/powerpoint/2010/main" val="12520083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7BBD43B-65E8-48CF-9144-26800A17F4BE}" type="datetimeFigureOut">
              <a:rPr lang="id-ID" smtClean="0"/>
              <a:t>08/11/2018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5D5D0FEA-2A6B-42EB-9909-8C772D51C52E}" type="slidenum">
              <a:rPr lang="id-ID" smtClean="0"/>
              <a:t>‹#›</a:t>
            </a:fld>
            <a:endParaRPr lang="id-ID"/>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2172733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7BBD43B-65E8-48CF-9144-26800A17F4BE}" type="datetimeFigureOut">
              <a:rPr lang="id-ID" smtClean="0"/>
              <a:t>08/11/2018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5D5D0FEA-2A6B-42EB-9909-8C772D51C52E}" type="slidenum">
              <a:rPr lang="id-ID" smtClean="0"/>
              <a:t>‹#›</a:t>
            </a:fld>
            <a:endParaRPr lang="id-ID"/>
          </a:p>
        </p:txBody>
      </p:sp>
    </p:spTree>
    <p:extLst>
      <p:ext uri="{BB962C8B-B14F-4D97-AF65-F5344CB8AC3E}">
        <p14:creationId xmlns:p14="http://schemas.microsoft.com/office/powerpoint/2010/main" val="21891793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7BBD43B-65E8-48CF-9144-26800A17F4BE}" type="datetimeFigureOut">
              <a:rPr lang="id-ID" smtClean="0"/>
              <a:t>08/11/2018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5D5D0FEA-2A6B-42EB-9909-8C772D51C52E}" type="slidenum">
              <a:rPr lang="id-ID" smtClean="0"/>
              <a:t>‹#›</a:t>
            </a:fld>
            <a:endParaRPr lang="id-ID"/>
          </a:p>
        </p:txBody>
      </p:sp>
    </p:spTree>
    <p:extLst>
      <p:ext uri="{BB962C8B-B14F-4D97-AF65-F5344CB8AC3E}">
        <p14:creationId xmlns:p14="http://schemas.microsoft.com/office/powerpoint/2010/main" val="28031384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7BBD43B-65E8-48CF-9144-26800A17F4BE}" type="datetimeFigureOut">
              <a:rPr lang="id-ID" smtClean="0"/>
              <a:t>08/11/2018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5D5D0FEA-2A6B-42EB-9909-8C772D51C52E}" type="slidenum">
              <a:rPr lang="id-ID" smtClean="0"/>
              <a:t>‹#›</a:t>
            </a:fld>
            <a:endParaRPr lang="id-ID"/>
          </a:p>
        </p:txBody>
      </p:sp>
    </p:spTree>
    <p:extLst>
      <p:ext uri="{BB962C8B-B14F-4D97-AF65-F5344CB8AC3E}">
        <p14:creationId xmlns:p14="http://schemas.microsoft.com/office/powerpoint/2010/main" val="1817187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7BBD43B-65E8-48CF-9144-26800A17F4BE}" type="datetimeFigureOut">
              <a:rPr lang="id-ID" smtClean="0"/>
              <a:t>08/11/2018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5D5D0FEA-2A6B-42EB-9909-8C772D51C52E}" type="slidenum">
              <a:rPr lang="id-ID" smtClean="0"/>
              <a:t>‹#›</a:t>
            </a:fld>
            <a:endParaRPr lang="id-ID"/>
          </a:p>
        </p:txBody>
      </p:sp>
    </p:spTree>
    <p:extLst>
      <p:ext uri="{BB962C8B-B14F-4D97-AF65-F5344CB8AC3E}">
        <p14:creationId xmlns:p14="http://schemas.microsoft.com/office/powerpoint/2010/main" val="20912091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7BBD43B-65E8-48CF-9144-26800A17F4BE}" type="datetimeFigureOut">
              <a:rPr lang="id-ID" smtClean="0"/>
              <a:t>08/11/2018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5D5D0FEA-2A6B-42EB-9909-8C772D51C52E}" type="slidenum">
              <a:rPr lang="id-ID" smtClean="0"/>
              <a:t>‹#›</a:t>
            </a:fld>
            <a:endParaRPr lang="id-ID"/>
          </a:p>
        </p:txBody>
      </p:sp>
    </p:spTree>
    <p:extLst>
      <p:ext uri="{BB962C8B-B14F-4D97-AF65-F5344CB8AC3E}">
        <p14:creationId xmlns:p14="http://schemas.microsoft.com/office/powerpoint/2010/main" val="6989168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7BBD43B-65E8-48CF-9144-26800A17F4BE}" type="datetimeFigureOut">
              <a:rPr lang="id-ID" smtClean="0"/>
              <a:t>08/11/2018</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5D5D0FEA-2A6B-42EB-9909-8C772D51C52E}" type="slidenum">
              <a:rPr lang="id-ID" smtClean="0"/>
              <a:t>‹#›</a:t>
            </a:fld>
            <a:endParaRPr lang="id-ID"/>
          </a:p>
        </p:txBody>
      </p:sp>
    </p:spTree>
    <p:extLst>
      <p:ext uri="{BB962C8B-B14F-4D97-AF65-F5344CB8AC3E}">
        <p14:creationId xmlns:p14="http://schemas.microsoft.com/office/powerpoint/2010/main" val="38437056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7BBD43B-65E8-48CF-9144-26800A17F4BE}" type="datetimeFigureOut">
              <a:rPr lang="id-ID" smtClean="0"/>
              <a:t>08/11/2018</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5D5D0FEA-2A6B-42EB-9909-8C772D51C52E}" type="slidenum">
              <a:rPr lang="id-ID" smtClean="0"/>
              <a:t>‹#›</a:t>
            </a:fld>
            <a:endParaRPr lang="id-ID"/>
          </a:p>
        </p:txBody>
      </p:sp>
    </p:spTree>
    <p:extLst>
      <p:ext uri="{BB962C8B-B14F-4D97-AF65-F5344CB8AC3E}">
        <p14:creationId xmlns:p14="http://schemas.microsoft.com/office/powerpoint/2010/main" val="521457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7BBD43B-65E8-48CF-9144-26800A17F4BE}" type="datetimeFigureOut">
              <a:rPr lang="id-ID" smtClean="0"/>
              <a:t>08/11/2018</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5D5D0FEA-2A6B-42EB-9909-8C772D51C52E}" type="slidenum">
              <a:rPr lang="id-ID" smtClean="0"/>
              <a:t>‹#›</a:t>
            </a:fld>
            <a:endParaRPr lang="id-ID"/>
          </a:p>
        </p:txBody>
      </p:sp>
    </p:spTree>
    <p:extLst>
      <p:ext uri="{BB962C8B-B14F-4D97-AF65-F5344CB8AC3E}">
        <p14:creationId xmlns:p14="http://schemas.microsoft.com/office/powerpoint/2010/main" val="3136104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BBD43B-65E8-48CF-9144-26800A17F4BE}" type="datetimeFigureOut">
              <a:rPr lang="id-ID" smtClean="0"/>
              <a:t>08/11/2018</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5D5D0FEA-2A6B-42EB-9909-8C772D51C52E}" type="slidenum">
              <a:rPr lang="id-ID" smtClean="0"/>
              <a:t>‹#›</a:t>
            </a:fld>
            <a:endParaRPr lang="id-ID"/>
          </a:p>
        </p:txBody>
      </p:sp>
    </p:spTree>
    <p:extLst>
      <p:ext uri="{BB962C8B-B14F-4D97-AF65-F5344CB8AC3E}">
        <p14:creationId xmlns:p14="http://schemas.microsoft.com/office/powerpoint/2010/main" val="25871068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BBD43B-65E8-48CF-9144-26800A17F4BE}" type="datetimeFigureOut">
              <a:rPr lang="id-ID" smtClean="0"/>
              <a:t>08/11/2018</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5D5D0FEA-2A6B-42EB-9909-8C772D51C52E}" type="slidenum">
              <a:rPr lang="id-ID" smtClean="0"/>
              <a:t>‹#›</a:t>
            </a:fld>
            <a:endParaRPr lang="id-ID"/>
          </a:p>
        </p:txBody>
      </p:sp>
    </p:spTree>
    <p:extLst>
      <p:ext uri="{BB962C8B-B14F-4D97-AF65-F5344CB8AC3E}">
        <p14:creationId xmlns:p14="http://schemas.microsoft.com/office/powerpoint/2010/main" val="15312604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BBD43B-65E8-48CF-9144-26800A17F4BE}" type="datetimeFigureOut">
              <a:rPr lang="id-ID" smtClean="0"/>
              <a:t>08/11/2018</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5D5D0FEA-2A6B-42EB-9909-8C772D51C52E}" type="slidenum">
              <a:rPr lang="id-ID" smtClean="0"/>
              <a:t>‹#›</a:t>
            </a:fld>
            <a:endParaRPr lang="id-ID"/>
          </a:p>
        </p:txBody>
      </p:sp>
    </p:spTree>
    <p:extLst>
      <p:ext uri="{BB962C8B-B14F-4D97-AF65-F5344CB8AC3E}">
        <p14:creationId xmlns:p14="http://schemas.microsoft.com/office/powerpoint/2010/main" val="26794428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8" name="Group 7"/>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C7BBD43B-65E8-48CF-9144-26800A17F4BE}" type="datetimeFigureOut">
              <a:rPr lang="id-ID" smtClean="0"/>
              <a:t>08/11/2018</a:t>
            </a:fld>
            <a:endParaRPr lang="id-ID"/>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id-ID"/>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5D5D0FEA-2A6B-42EB-9909-8C772D51C52E}" type="slidenum">
              <a:rPr lang="id-ID" smtClean="0"/>
              <a:t>‹#›</a:t>
            </a:fld>
            <a:endParaRPr lang="id-ID"/>
          </a:p>
        </p:txBody>
      </p:sp>
    </p:spTree>
    <p:extLst>
      <p:ext uri="{BB962C8B-B14F-4D97-AF65-F5344CB8AC3E}">
        <p14:creationId xmlns:p14="http://schemas.microsoft.com/office/powerpoint/2010/main" val="3791110958"/>
      </p:ext>
    </p:extLst>
  </p:cSld>
  <p:clrMap bg1="dk1" tx1="lt1" bg2="dk2" tx2="lt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 id="2147483707" r:id="rId13"/>
    <p:sldLayoutId id="2147483708" r:id="rId14"/>
    <p:sldLayoutId id="2147483709" r:id="rId15"/>
    <p:sldLayoutId id="2147483710"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id-ID" dirty="0" smtClean="0"/>
              <a:t>Usaha dan Energi</a:t>
            </a:r>
            <a:endParaRPr lang="id-ID" dirty="0"/>
          </a:p>
        </p:txBody>
      </p:sp>
      <p:sp>
        <p:nvSpPr>
          <p:cNvPr id="3" name="Subtitle 2"/>
          <p:cNvSpPr>
            <a:spLocks noGrp="1"/>
          </p:cNvSpPr>
          <p:nvPr>
            <p:ph type="subTitle" idx="1"/>
          </p:nvPr>
        </p:nvSpPr>
        <p:spPr/>
        <p:txBody>
          <a:bodyPr/>
          <a:lstStyle/>
          <a:p>
            <a:r>
              <a:rPr lang="id-ID" dirty="0" smtClean="0"/>
              <a:t>Taufik Alam Huda, S.Pd.</a:t>
            </a:r>
            <a:endParaRPr lang="id-ID" dirty="0"/>
          </a:p>
        </p:txBody>
      </p:sp>
    </p:spTree>
    <p:extLst>
      <p:ext uri="{BB962C8B-B14F-4D97-AF65-F5344CB8AC3E}">
        <p14:creationId xmlns:p14="http://schemas.microsoft.com/office/powerpoint/2010/main" val="39543310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Bentuk-bentuk Energi</a:t>
            </a:r>
            <a:endParaRPr lang="id-ID" dirty="0"/>
          </a:p>
        </p:txBody>
      </p:sp>
      <p:sp>
        <p:nvSpPr>
          <p:cNvPr id="3" name="Content Placeholder 2"/>
          <p:cNvSpPr>
            <a:spLocks noGrp="1"/>
          </p:cNvSpPr>
          <p:nvPr>
            <p:ph idx="1"/>
          </p:nvPr>
        </p:nvSpPr>
        <p:spPr>
          <a:xfrm>
            <a:off x="838200" y="1409700"/>
            <a:ext cx="10515600" cy="5199063"/>
          </a:xfrm>
        </p:spPr>
        <p:txBody>
          <a:bodyPr>
            <a:normAutofit fontScale="92500" lnSpcReduction="10000"/>
          </a:bodyPr>
          <a:lstStyle/>
          <a:p>
            <a:r>
              <a:rPr lang="id-ID" dirty="0" smtClean="0"/>
              <a:t>Energi Kimia</a:t>
            </a:r>
          </a:p>
          <a:p>
            <a:pPr marL="0" indent="0">
              <a:buNone/>
            </a:pPr>
            <a:r>
              <a:rPr lang="id-ID" dirty="0" smtClean="0"/>
              <a:t>   Contoh: </a:t>
            </a:r>
            <a:r>
              <a:rPr lang="id-ID" dirty="0" smtClean="0">
                <a:effectLst/>
              </a:rPr>
              <a:t>Batu baterai, Bahan bakar minyak, Aki dan lain-lain.</a:t>
            </a:r>
          </a:p>
          <a:p>
            <a:r>
              <a:rPr lang="id-ID" dirty="0" smtClean="0"/>
              <a:t>Energi Listrik</a:t>
            </a:r>
          </a:p>
          <a:p>
            <a:pPr marL="0" indent="0">
              <a:buNone/>
            </a:pPr>
            <a:r>
              <a:rPr lang="id-ID" dirty="0" smtClean="0"/>
              <a:t>   Contoh: </a:t>
            </a:r>
            <a:r>
              <a:rPr lang="sv-SE" dirty="0" smtClean="0">
                <a:effectLst/>
              </a:rPr>
              <a:t>setrika, tv, penanak nasi dll.</a:t>
            </a:r>
            <a:endParaRPr lang="id-ID" dirty="0" smtClean="0"/>
          </a:p>
          <a:p>
            <a:r>
              <a:rPr lang="id-ID" dirty="0" smtClean="0"/>
              <a:t>Energi Kalor</a:t>
            </a:r>
          </a:p>
          <a:p>
            <a:pPr marL="0" indent="0">
              <a:buNone/>
            </a:pPr>
            <a:r>
              <a:rPr lang="id-ID" dirty="0" smtClean="0"/>
              <a:t>   Contoh: </a:t>
            </a:r>
            <a:r>
              <a:rPr lang="id-ID" dirty="0" smtClean="0">
                <a:effectLst/>
              </a:rPr>
              <a:t>Setrika listrik, Kompor listrik, Solder listrik, dan Hairdryier.</a:t>
            </a:r>
          </a:p>
          <a:p>
            <a:r>
              <a:rPr lang="id-ID" dirty="0" smtClean="0"/>
              <a:t>Energi Cahaya</a:t>
            </a:r>
          </a:p>
          <a:p>
            <a:pPr marL="0" indent="0">
              <a:buNone/>
            </a:pPr>
            <a:r>
              <a:rPr lang="id-ID" dirty="0"/>
              <a:t> </a:t>
            </a:r>
            <a:r>
              <a:rPr lang="id-ID" dirty="0" smtClean="0"/>
              <a:t>  Contoh: Cahaya matahari, lampu</a:t>
            </a:r>
          </a:p>
          <a:p>
            <a:r>
              <a:rPr lang="id-ID" dirty="0" smtClean="0"/>
              <a:t>Energi Otot</a:t>
            </a:r>
          </a:p>
          <a:p>
            <a:pPr marL="0" indent="0">
              <a:buNone/>
            </a:pPr>
            <a:r>
              <a:rPr lang="id-ID" dirty="0"/>
              <a:t> </a:t>
            </a:r>
            <a:r>
              <a:rPr lang="id-ID" dirty="0" smtClean="0"/>
              <a:t>   Contoh: Otot bisep &amp; trisep untuk mengankat ember berisi air, menimba air, memompa</a:t>
            </a:r>
          </a:p>
          <a:p>
            <a:r>
              <a:rPr lang="id-ID" dirty="0" smtClean="0"/>
              <a:t>Energi Bunyi</a:t>
            </a:r>
          </a:p>
          <a:p>
            <a:pPr marL="0" indent="0">
              <a:buNone/>
            </a:pPr>
            <a:r>
              <a:rPr lang="id-ID" dirty="0"/>
              <a:t> </a:t>
            </a:r>
            <a:r>
              <a:rPr lang="id-ID" dirty="0" smtClean="0"/>
              <a:t>   Contoh: </a:t>
            </a:r>
            <a:r>
              <a:rPr lang="id-ID" dirty="0" smtClean="0">
                <a:effectLst/>
              </a:rPr>
              <a:t>bel listrik, orang berbicara, dan bunyi alat-alat musik, dll</a:t>
            </a:r>
            <a:endParaRPr lang="id-ID" dirty="0" smtClean="0"/>
          </a:p>
          <a:p>
            <a:r>
              <a:rPr lang="id-ID" dirty="0" smtClean="0"/>
              <a:t>Energi Nuklir</a:t>
            </a:r>
          </a:p>
          <a:p>
            <a:pPr marL="0" indent="0">
              <a:buNone/>
            </a:pPr>
            <a:r>
              <a:rPr lang="id-ID" dirty="0" smtClean="0">
                <a:effectLst/>
              </a:rPr>
              <a:t>     Contoh: Penggunaan nuklir sebagai sumber energi dalam Pembangkit Listrik Tenaga Nuklir.</a:t>
            </a:r>
            <a:endParaRPr lang="id-ID" dirty="0"/>
          </a:p>
        </p:txBody>
      </p:sp>
    </p:spTree>
    <p:extLst>
      <p:ext uri="{BB962C8B-B14F-4D97-AF65-F5344CB8AC3E}">
        <p14:creationId xmlns:p14="http://schemas.microsoft.com/office/powerpoint/2010/main" val="8773660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4700" y="2409825"/>
            <a:ext cx="10515600" cy="1325563"/>
          </a:xfrm>
        </p:spPr>
        <p:txBody>
          <a:bodyPr/>
          <a:lstStyle/>
          <a:p>
            <a:pPr algn="ctr"/>
            <a:r>
              <a:rPr lang="id-ID" dirty="0" smtClean="0"/>
              <a:t>Terimakasih</a:t>
            </a:r>
            <a:endParaRPr lang="id-ID" dirty="0"/>
          </a:p>
        </p:txBody>
      </p:sp>
    </p:spTree>
    <p:extLst>
      <p:ext uri="{BB962C8B-B14F-4D97-AF65-F5344CB8AC3E}">
        <p14:creationId xmlns:p14="http://schemas.microsoft.com/office/powerpoint/2010/main" val="6993965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Apa itu Usaha ?</a:t>
            </a:r>
            <a:endParaRPr lang="id-ID" dirty="0"/>
          </a:p>
        </p:txBody>
      </p:sp>
      <p:sp>
        <p:nvSpPr>
          <p:cNvPr id="3" name="Content Placeholder 2"/>
          <p:cNvSpPr>
            <a:spLocks noGrp="1"/>
          </p:cNvSpPr>
          <p:nvPr>
            <p:ph idx="1"/>
          </p:nvPr>
        </p:nvSpPr>
        <p:spPr>
          <a:xfrm>
            <a:off x="677334" y="1449389"/>
            <a:ext cx="8596668" cy="4786311"/>
          </a:xfrm>
        </p:spPr>
        <p:txBody>
          <a:bodyPr>
            <a:noAutofit/>
          </a:bodyPr>
          <a:lstStyle/>
          <a:p>
            <a:pPr marL="0" indent="0">
              <a:buNone/>
            </a:pPr>
            <a:r>
              <a:rPr lang="id-ID" sz="2000" dirty="0" smtClean="0"/>
              <a:t>Kata </a:t>
            </a:r>
            <a:r>
              <a:rPr lang="id-ID" sz="2000" dirty="0"/>
              <a:t>usaha dalam kehidupan sehari-hari adalah berbagai aktivitas yang dilakukan manusia. </a:t>
            </a:r>
            <a:r>
              <a:rPr lang="id-ID" sz="2000" dirty="0" smtClean="0"/>
              <a:t>Usaha adalah besarnya gaya yang bekerja pada suatu benda sehingga benda tersebut mengalami perpindahan.</a:t>
            </a:r>
          </a:p>
          <a:p>
            <a:pPr marL="0" indent="0">
              <a:buNone/>
            </a:pPr>
            <a:r>
              <a:rPr lang="id-ID" sz="2000" dirty="0" smtClean="0"/>
              <a:t>Contohnya:</a:t>
            </a:r>
          </a:p>
          <a:p>
            <a:r>
              <a:rPr lang="id-ID" sz="2000" dirty="0" smtClean="0"/>
              <a:t>Ronaldinho </a:t>
            </a:r>
            <a:r>
              <a:rPr lang="id-ID" sz="2000" dirty="0"/>
              <a:t>berusaha mengecoh penjaga gawang agar dapat mencetak gol, dan </a:t>
            </a:r>
            <a:endParaRPr lang="id-ID" sz="2000" dirty="0" smtClean="0"/>
          </a:p>
          <a:p>
            <a:r>
              <a:rPr lang="id-ID" sz="2000" dirty="0" smtClean="0"/>
              <a:t>Firdaus </a:t>
            </a:r>
            <a:r>
              <a:rPr lang="id-ID" sz="2000" dirty="0"/>
              <a:t>berusaha mempelajari Fisika untuk persiapan ulangan harian. </a:t>
            </a:r>
          </a:p>
          <a:p>
            <a:r>
              <a:rPr lang="id-ID" sz="2000" dirty="0"/>
              <a:t>Anda pun dikatakan melakukan usaha saat mendorong sebuah kotak yang terletak di atas lantai. Besar </a:t>
            </a:r>
            <a:r>
              <a:rPr lang="id-ID" sz="2400" b="1" dirty="0">
                <a:solidFill>
                  <a:schemeClr val="accent2">
                    <a:lumMod val="60000"/>
                    <a:lumOff val="40000"/>
                  </a:schemeClr>
                </a:solidFill>
              </a:rPr>
              <a:t>usaha</a:t>
            </a:r>
            <a:r>
              <a:rPr lang="id-ID" sz="2000" dirty="0"/>
              <a:t> yang Anda lakukan bergantung pada besar </a:t>
            </a:r>
            <a:r>
              <a:rPr lang="id-ID" sz="2400" b="1" dirty="0">
                <a:solidFill>
                  <a:schemeClr val="accent2">
                    <a:lumMod val="60000"/>
                    <a:lumOff val="40000"/>
                  </a:schemeClr>
                </a:solidFill>
              </a:rPr>
              <a:t>gaya</a:t>
            </a:r>
            <a:r>
              <a:rPr lang="id-ID" sz="2000" dirty="0"/>
              <a:t> yang Anda berikan untuk mendorong kotak dan besar perpindahan kotak. </a:t>
            </a:r>
          </a:p>
        </p:txBody>
      </p:sp>
    </p:spTree>
    <p:extLst>
      <p:ext uri="{BB962C8B-B14F-4D97-AF65-F5344CB8AC3E}">
        <p14:creationId xmlns:p14="http://schemas.microsoft.com/office/powerpoint/2010/main" val="37103520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292100"/>
            <a:ext cx="8596668" cy="1320800"/>
          </a:xfrm>
        </p:spPr>
        <p:txBody>
          <a:bodyPr/>
          <a:lstStyle/>
          <a:p>
            <a:r>
              <a:rPr lang="id-ID" dirty="0" smtClean="0"/>
              <a:t>Usaha dalam Ilmu Fisika</a:t>
            </a:r>
            <a:endParaRPr lang="id-ID" dirty="0"/>
          </a:p>
        </p:txBody>
      </p:sp>
      <p:pic>
        <p:nvPicPr>
          <p:cNvPr id="5" name="Picture 4"/>
          <p:cNvPicPr>
            <a:picLocks noChangeAspect="1"/>
          </p:cNvPicPr>
          <p:nvPr/>
        </p:nvPicPr>
        <p:blipFill rotWithShape="1">
          <a:blip r:embed="rId2"/>
          <a:srcRect l="14401" t="26962" r="11764" b="16257"/>
          <a:stretch/>
        </p:blipFill>
        <p:spPr>
          <a:xfrm>
            <a:off x="677334" y="1270000"/>
            <a:ext cx="8149166" cy="4914900"/>
          </a:xfrm>
          <a:prstGeom prst="rect">
            <a:avLst/>
          </a:prstGeom>
        </p:spPr>
      </p:pic>
    </p:spTree>
    <p:extLst>
      <p:ext uri="{BB962C8B-B14F-4D97-AF65-F5344CB8AC3E}">
        <p14:creationId xmlns:p14="http://schemas.microsoft.com/office/powerpoint/2010/main" val="32796178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16697" t="15281" r="14693" b="5132"/>
          <a:stretch/>
        </p:blipFill>
        <p:spPr>
          <a:xfrm>
            <a:off x="609600" y="203200"/>
            <a:ext cx="8928100" cy="6304280"/>
          </a:xfrm>
          <a:prstGeom prst="rect">
            <a:avLst/>
          </a:prstGeom>
        </p:spPr>
      </p:pic>
    </p:spTree>
    <p:extLst>
      <p:ext uri="{BB962C8B-B14F-4D97-AF65-F5344CB8AC3E}">
        <p14:creationId xmlns:p14="http://schemas.microsoft.com/office/powerpoint/2010/main" val="31442693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7634" y="304800"/>
            <a:ext cx="8596668" cy="1320800"/>
          </a:xfrm>
        </p:spPr>
        <p:txBody>
          <a:bodyPr/>
          <a:lstStyle/>
          <a:p>
            <a:r>
              <a:rPr lang="id-ID" dirty="0" smtClean="0"/>
              <a:t>Apa itu Energi ?</a:t>
            </a:r>
            <a:endParaRPr lang="id-ID" dirty="0"/>
          </a:p>
        </p:txBody>
      </p:sp>
      <p:sp>
        <p:nvSpPr>
          <p:cNvPr id="3" name="Content Placeholder 2"/>
          <p:cNvSpPr>
            <a:spLocks noGrp="1"/>
          </p:cNvSpPr>
          <p:nvPr>
            <p:ph idx="1"/>
          </p:nvPr>
        </p:nvSpPr>
        <p:spPr>
          <a:xfrm>
            <a:off x="537634" y="1270000"/>
            <a:ext cx="8596668" cy="5270499"/>
          </a:xfrm>
        </p:spPr>
        <p:txBody>
          <a:bodyPr>
            <a:normAutofit fontScale="92500" lnSpcReduction="10000"/>
          </a:bodyPr>
          <a:lstStyle/>
          <a:p>
            <a:pPr marL="0" indent="0">
              <a:buNone/>
            </a:pPr>
            <a:r>
              <a:rPr lang="id-ID" dirty="0" smtClean="0">
                <a:effectLst/>
              </a:rPr>
              <a:t>Definisi energi dalam Fisika adalah kemampuan untuk melakukan usaha (kerja) atau melakukan suatu perubahan.</a:t>
            </a:r>
          </a:p>
          <a:p>
            <a:pPr marL="0" indent="0">
              <a:buNone/>
            </a:pPr>
            <a:r>
              <a:rPr lang="id-ID" dirty="0" smtClean="0">
                <a:effectLst/>
              </a:rPr>
              <a:t>Satuan Internasional SI untuk energi adalah Joule (J), diambil dari jumlah yang diberikan pada suatu objek (melalui kerja mekanik) dengan memindahkannya sejauh 1 meter dengan gaya 1 newton.</a:t>
            </a:r>
          </a:p>
          <a:p>
            <a:pPr marL="0" indent="0">
              <a:buNone/>
            </a:pPr>
            <a:r>
              <a:rPr lang="id-ID" dirty="0" smtClean="0">
                <a:effectLst/>
              </a:rPr>
              <a:t>Satuan energi lainnya dari energi adalah kalori (kal). James Presecott Joule menunjukkan hubungan antara kalori dan joule, yaitu: 1 kalori 4,18 joule atau 1 joule 0,24 kalori.</a:t>
            </a:r>
          </a:p>
          <a:p>
            <a:pPr marL="0" indent="0">
              <a:buNone/>
            </a:pPr>
            <a:r>
              <a:rPr lang="id-ID" dirty="0" smtClean="0">
                <a:effectLst/>
              </a:rPr>
              <a:t>Kata “Energi” berasal dari bahasa yunani yaitu “ergon” yang berarti kerja. Dalam melakukan suatu kegiatan kita selalu memanfaatkan energi, baik secara sadar maupun tidak sadar.</a:t>
            </a:r>
          </a:p>
          <a:p>
            <a:pPr marL="0" indent="0">
              <a:buNone/>
            </a:pPr>
            <a:r>
              <a:rPr lang="id-ID" dirty="0" smtClean="0">
                <a:effectLst/>
              </a:rPr>
              <a:t>Contoh penggunaan energi adalah ketika kita berjalan, bermain, bekerja, memasak dan lain sebagainya. Setiap kegiatan memerlukan energi dalam jumlah dan bentuk yang berbeda-beda.</a:t>
            </a:r>
          </a:p>
          <a:p>
            <a:pPr marL="0" indent="0">
              <a:buNone/>
            </a:pPr>
            <a:r>
              <a:rPr lang="id-ID" dirty="0" smtClean="0">
                <a:effectLst/>
              </a:rPr>
              <a:t>Energi tidak dapat dilihat namun pengaruhnya dapat dirasakan. Energi dapat berubah bentuk dari satu bentuk ke bentuk lainnya.</a:t>
            </a:r>
          </a:p>
          <a:p>
            <a:pPr marL="0" indent="0">
              <a:buNone/>
            </a:pPr>
            <a:r>
              <a:rPr lang="id-ID" dirty="0" smtClean="0">
                <a:effectLst/>
              </a:rPr>
              <a:t>Contoh Perubahan Energi adalah setrika listrik. Penggunaan dari setrika menyebabkan perubahan bentuk dari energi listrik menjadi energi panas.</a:t>
            </a:r>
          </a:p>
        </p:txBody>
      </p:sp>
    </p:spTree>
    <p:extLst>
      <p:ext uri="{BB962C8B-B14F-4D97-AF65-F5344CB8AC3E}">
        <p14:creationId xmlns:p14="http://schemas.microsoft.com/office/powerpoint/2010/main" val="33544082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Macam-macam Energi</a:t>
            </a:r>
            <a:endParaRPr lang="id-ID" dirty="0"/>
          </a:p>
        </p:txBody>
      </p:sp>
      <p:sp>
        <p:nvSpPr>
          <p:cNvPr id="3" name="Content Placeholder 2"/>
          <p:cNvSpPr>
            <a:spLocks noGrp="1"/>
          </p:cNvSpPr>
          <p:nvPr>
            <p:ph idx="1"/>
          </p:nvPr>
        </p:nvSpPr>
        <p:spPr/>
        <p:txBody>
          <a:bodyPr>
            <a:normAutofit/>
          </a:bodyPr>
          <a:lstStyle/>
          <a:p>
            <a:r>
              <a:rPr lang="id-ID" sz="3600" dirty="0" smtClean="0"/>
              <a:t>Energi Potensial</a:t>
            </a:r>
          </a:p>
          <a:p>
            <a:r>
              <a:rPr lang="id-ID" sz="3600" dirty="0" smtClean="0"/>
              <a:t>Energi Kinetik</a:t>
            </a:r>
          </a:p>
          <a:p>
            <a:r>
              <a:rPr lang="id-ID" sz="3600" dirty="0" smtClean="0"/>
              <a:t>Energi Mekanik</a:t>
            </a:r>
          </a:p>
        </p:txBody>
      </p:sp>
    </p:spTree>
    <p:extLst>
      <p:ext uri="{BB962C8B-B14F-4D97-AF65-F5344CB8AC3E}">
        <p14:creationId xmlns:p14="http://schemas.microsoft.com/office/powerpoint/2010/main" val="11214041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Energi Potensial</a:t>
            </a:r>
            <a:endParaRPr lang="id-ID" dirty="0"/>
          </a:p>
        </p:txBody>
      </p:sp>
      <p:sp>
        <p:nvSpPr>
          <p:cNvPr id="3" name="Content Placeholder 2"/>
          <p:cNvSpPr>
            <a:spLocks noGrp="1"/>
          </p:cNvSpPr>
          <p:nvPr>
            <p:ph idx="1"/>
          </p:nvPr>
        </p:nvSpPr>
        <p:spPr>
          <a:xfrm>
            <a:off x="677334" y="1563689"/>
            <a:ext cx="8596668" cy="4735511"/>
          </a:xfrm>
        </p:spPr>
        <p:txBody>
          <a:bodyPr>
            <a:noAutofit/>
          </a:bodyPr>
          <a:lstStyle/>
          <a:p>
            <a:pPr marL="0" indent="0">
              <a:buNone/>
            </a:pPr>
            <a:r>
              <a:rPr lang="id-ID" dirty="0" smtClean="0">
                <a:effectLst/>
              </a:rPr>
              <a:t>Energi potensial (Energi potensial gravitasi) adalah</a:t>
            </a:r>
            <a:r>
              <a:rPr lang="id-ID" b="1" dirty="0" smtClean="0">
                <a:effectLst/>
              </a:rPr>
              <a:t> energi yang tersimpan pada benda karena kedudukan atau posisi benda terhadap titik acuannya </a:t>
            </a:r>
            <a:r>
              <a:rPr lang="id-ID" dirty="0" smtClean="0">
                <a:effectLst/>
              </a:rPr>
              <a:t>(biasanya ketinggian benda diukur dari permukaan tanah). Dari pengertian tersebut, kita bisa tahu bahwa benda yang diam namun berada di ketinggian tertentu maka akan memiliki energi potensial. Sedangkan, benda yang bergerak namun tidak memiliki ketinggian maka tidak memiliki energi potensial. Rumus menghitung energi potensial (Ep) sebagai berikut:</a:t>
            </a:r>
          </a:p>
          <a:p>
            <a:pPr marL="0" indent="0" algn="ctr">
              <a:buNone/>
            </a:pPr>
            <a:r>
              <a:rPr lang="id-ID" dirty="0" smtClean="0"/>
              <a:t>EP = m. g. h.</a:t>
            </a:r>
            <a:endParaRPr lang="id-ID" dirty="0" smtClean="0">
              <a:effectLst/>
            </a:endParaRPr>
          </a:p>
          <a:p>
            <a:pPr marL="0" indent="0">
              <a:buNone/>
            </a:pPr>
            <a:r>
              <a:rPr lang="id-ID" dirty="0" smtClean="0">
                <a:effectLst/>
              </a:rPr>
              <a:t>Bentuk dari energi potensial diantaranya energi potensial gravitasi, energi potensial pegas, dan energi potensial listrik. Energi potensil gravitasi timbul karena adanya gaya gravitasi.</a:t>
            </a:r>
          </a:p>
          <a:p>
            <a:pPr marL="0" indent="0">
              <a:buNone/>
            </a:pPr>
            <a:r>
              <a:rPr lang="id-ID" dirty="0" smtClean="0">
                <a:effectLst/>
              </a:rPr>
              <a:t>Contoh energi potensial gravitasi adalah ketika kita melepaskan benda dari ketinggian tertentu, benda itu selalu jatuh ke bawah. Hal ini terjadi karena benda itu memiliki potensial untuk jatuh. Dengan kata lain, benda itu memiliki energi potensial gravitasi.</a:t>
            </a:r>
          </a:p>
          <a:p>
            <a:endParaRPr lang="id-ID" dirty="0"/>
          </a:p>
        </p:txBody>
      </p:sp>
    </p:spTree>
    <p:extLst>
      <p:ext uri="{BB962C8B-B14F-4D97-AF65-F5344CB8AC3E}">
        <p14:creationId xmlns:p14="http://schemas.microsoft.com/office/powerpoint/2010/main" val="41727688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Energi Kinetik</a:t>
            </a:r>
            <a:endParaRPr lang="id-ID" dirty="0"/>
          </a:p>
        </p:txBody>
      </p:sp>
      <p:sp>
        <p:nvSpPr>
          <p:cNvPr id="3" name="Content Placeholder 2"/>
          <p:cNvSpPr>
            <a:spLocks noGrp="1"/>
          </p:cNvSpPr>
          <p:nvPr>
            <p:ph idx="1"/>
          </p:nvPr>
        </p:nvSpPr>
        <p:spPr>
          <a:xfrm>
            <a:off x="677334" y="1436689"/>
            <a:ext cx="8596668" cy="3880773"/>
          </a:xfrm>
        </p:spPr>
        <p:txBody>
          <a:bodyPr>
            <a:noAutofit/>
          </a:bodyPr>
          <a:lstStyle/>
          <a:p>
            <a:pPr marL="0" indent="0">
              <a:buNone/>
            </a:pPr>
            <a:r>
              <a:rPr lang="id-ID" sz="2400" b="1" dirty="0" smtClean="0">
                <a:effectLst/>
              </a:rPr>
              <a:t>Energi kinetik adalah energi yang disebabkan oleh gerak suatu benda yang memiliki massa/berat.</a:t>
            </a:r>
            <a:r>
              <a:rPr lang="id-ID" sz="2400" dirty="0" smtClean="0">
                <a:effectLst/>
              </a:rPr>
              <a:t> Sehingga, semua benda yang bergerak dengan kecepatan tertentu memiliki energi kinetik, sedangkan semua benda yang diam tidak memiliki Energi kinetik. Untuk menghitungnya, kamu bisa menggunakan rumus ini:</a:t>
            </a:r>
          </a:p>
          <a:p>
            <a:pPr marL="0" indent="0" algn="ctr">
              <a:buNone/>
            </a:pPr>
            <a:r>
              <a:rPr lang="id-ID" sz="2400" dirty="0" smtClean="0"/>
              <a:t>EK = ½ M.V</a:t>
            </a:r>
            <a:r>
              <a:rPr lang="id-ID" sz="2400" baseline="30000" dirty="0" smtClean="0"/>
              <a:t>2</a:t>
            </a:r>
            <a:endParaRPr lang="id-ID" sz="2400" dirty="0"/>
          </a:p>
          <a:p>
            <a:pPr marL="0" indent="0">
              <a:buNone/>
            </a:pPr>
            <a:r>
              <a:rPr lang="id-ID" sz="2400" dirty="0" smtClean="0">
                <a:effectLst/>
              </a:rPr>
              <a:t>Jadi dapat disimpulkan bahwa Semakin besar massa benda dan semakin cepat gerak benda, energi kinetiknya semakin besar. Benda yang bergerak lurus beraturan, bergerak lurus berubah beraturan, dan bergerak melingkar memiliki energi kinetik. Sehingga benda yang bergerak dengan kecepatan tetap disebut memiliki energi kinetik konstan.</a:t>
            </a:r>
          </a:p>
        </p:txBody>
      </p:sp>
    </p:spTree>
    <p:extLst>
      <p:ext uri="{BB962C8B-B14F-4D97-AF65-F5344CB8AC3E}">
        <p14:creationId xmlns:p14="http://schemas.microsoft.com/office/powerpoint/2010/main" val="26502343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Energi Mekanik</a:t>
            </a:r>
            <a:endParaRPr lang="id-ID" dirty="0"/>
          </a:p>
        </p:txBody>
      </p:sp>
      <p:sp>
        <p:nvSpPr>
          <p:cNvPr id="3" name="Content Placeholder 2"/>
          <p:cNvSpPr>
            <a:spLocks noGrp="1"/>
          </p:cNvSpPr>
          <p:nvPr>
            <p:ph idx="1"/>
          </p:nvPr>
        </p:nvSpPr>
        <p:spPr>
          <a:xfrm>
            <a:off x="677334" y="1500189"/>
            <a:ext cx="8596668" cy="3880773"/>
          </a:xfrm>
        </p:spPr>
        <p:txBody>
          <a:bodyPr>
            <a:normAutofit/>
          </a:bodyPr>
          <a:lstStyle/>
          <a:p>
            <a:pPr marL="0" indent="0">
              <a:buNone/>
            </a:pPr>
            <a:r>
              <a:rPr lang="id-ID" sz="2800" dirty="0" smtClean="0">
                <a:effectLst/>
              </a:rPr>
              <a:t>Energi mekanik adalah energi total yang dimiliki oleh semua benda yang bergerak dengan kecepatan tertentu sekaligus berada pada kedudukan (posisi) tertentu terhadap titik acuannya. </a:t>
            </a:r>
            <a:r>
              <a:rPr lang="id-ID" sz="2800" b="1" dirty="0" smtClean="0">
                <a:effectLst/>
              </a:rPr>
              <a:t>Energi Mekanik adalah penjumlahan energi potensial dan energi kinetik. </a:t>
            </a:r>
            <a:r>
              <a:rPr lang="id-ID" sz="2800" dirty="0" smtClean="0"/>
              <a:t>Rumusnya:</a:t>
            </a:r>
          </a:p>
          <a:p>
            <a:pPr marL="0" indent="0" algn="ctr">
              <a:buNone/>
            </a:pPr>
            <a:r>
              <a:rPr lang="id-ID" sz="2800" dirty="0" smtClean="0"/>
              <a:t>EK = Ep + EK</a:t>
            </a:r>
          </a:p>
          <a:p>
            <a:pPr marL="0" indent="0" algn="ctr">
              <a:buNone/>
            </a:pPr>
            <a:endParaRPr lang="id-ID" sz="2800" dirty="0"/>
          </a:p>
        </p:txBody>
      </p:sp>
    </p:spTree>
    <p:extLst>
      <p:ext uri="{BB962C8B-B14F-4D97-AF65-F5344CB8AC3E}">
        <p14:creationId xmlns:p14="http://schemas.microsoft.com/office/powerpoint/2010/main" val="79329165"/>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8C59B386-999D-4CB6-B907-9F3997C027CC}"/>
    </a:ext>
  </a:extLst>
</a:theme>
</file>

<file path=docProps/app.xml><?xml version="1.0" encoding="utf-8"?>
<Properties xmlns="http://schemas.openxmlformats.org/officeDocument/2006/extended-properties" xmlns:vt="http://schemas.openxmlformats.org/officeDocument/2006/docPropsVTypes">
  <Template>Facet</Template>
  <TotalTime>86</TotalTime>
  <Words>709</Words>
  <Application>Microsoft Office PowerPoint</Application>
  <PresentationFormat>Widescreen</PresentationFormat>
  <Paragraphs>49</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Trebuchet MS</vt:lpstr>
      <vt:lpstr>Wingdings 3</vt:lpstr>
      <vt:lpstr>Facet</vt:lpstr>
      <vt:lpstr>Usaha dan Energi</vt:lpstr>
      <vt:lpstr>Apa itu Usaha ?</vt:lpstr>
      <vt:lpstr>Usaha dalam Ilmu Fisika</vt:lpstr>
      <vt:lpstr>PowerPoint Presentation</vt:lpstr>
      <vt:lpstr>Apa itu Energi ?</vt:lpstr>
      <vt:lpstr>Macam-macam Energi</vt:lpstr>
      <vt:lpstr>Energi Potensial</vt:lpstr>
      <vt:lpstr>Energi Kinetik</vt:lpstr>
      <vt:lpstr>Energi Mekanik</vt:lpstr>
      <vt:lpstr>Bentuk-bentuk Energi</vt:lpstr>
      <vt:lpstr>Terimakasih</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Usaha dan Energi</dc:title>
  <dc:creator>asus</dc:creator>
  <cp:lastModifiedBy>asus</cp:lastModifiedBy>
  <cp:revision>7</cp:revision>
  <dcterms:created xsi:type="dcterms:W3CDTF">2018-10-31T03:22:50Z</dcterms:created>
  <dcterms:modified xsi:type="dcterms:W3CDTF">2018-11-08T03:39:56Z</dcterms:modified>
</cp:coreProperties>
</file>