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8" r:id="rId4"/>
    <p:sldId id="258" r:id="rId5"/>
    <p:sldId id="299" r:id="rId6"/>
    <p:sldId id="300" r:id="rId7"/>
    <p:sldId id="301" r:id="rId8"/>
    <p:sldId id="259" r:id="rId9"/>
    <p:sldId id="302" r:id="rId10"/>
    <p:sldId id="303" r:id="rId11"/>
    <p:sldId id="261" r:id="rId12"/>
    <p:sldId id="262" r:id="rId13"/>
    <p:sldId id="263" r:id="rId14"/>
    <p:sldId id="264" r:id="rId15"/>
    <p:sldId id="265" r:id="rId16"/>
    <p:sldId id="266" r:id="rId17"/>
    <p:sldId id="304" r:id="rId18"/>
    <p:sldId id="295" r:id="rId19"/>
    <p:sldId id="268" r:id="rId20"/>
    <p:sldId id="269" r:id="rId21"/>
    <p:sldId id="270" r:id="rId22"/>
    <p:sldId id="272" r:id="rId23"/>
    <p:sldId id="273" r:id="rId24"/>
    <p:sldId id="274" r:id="rId25"/>
    <p:sldId id="275" r:id="rId26"/>
    <p:sldId id="276" r:id="rId27"/>
    <p:sldId id="277" r:id="rId28"/>
    <p:sldId id="278" r:id="rId29"/>
    <p:sldId id="279" r:id="rId30"/>
    <p:sldId id="280" r:id="rId31"/>
    <p:sldId id="296" r:id="rId32"/>
    <p:sldId id="282" r:id="rId33"/>
    <p:sldId id="283" r:id="rId34"/>
    <p:sldId id="284" r:id="rId35"/>
    <p:sldId id="285" r:id="rId36"/>
    <p:sldId id="286" r:id="rId37"/>
    <p:sldId id="287" r:id="rId38"/>
    <p:sldId id="288" r:id="rId39"/>
    <p:sldId id="289" r:id="rId40"/>
    <p:sldId id="290" r:id="rId41"/>
    <p:sldId id="291" r:id="rId42"/>
    <p:sldId id="292" r:id="rId43"/>
    <p:sldId id="294" r:id="rId4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06B193F5-F80E-4617-94A1-5795A7A57275}" type="datetimeFigureOut">
              <a:rPr lang="id-ID" smtClean="0"/>
              <a:t>22/03/2017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1430479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6B193F5-F80E-4617-94A1-5795A7A57275}" type="datetimeFigureOut">
              <a:rPr lang="id-ID" smtClean="0"/>
              <a:t>22/03/2017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3806105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B193F5-F80E-4617-94A1-5795A7A57275}" type="datetimeFigureOut">
              <a:rPr lang="id-ID" smtClean="0"/>
              <a:t>22/03/2017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1801605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06B193F5-F80E-4617-94A1-5795A7A57275}" type="datetimeFigureOut">
              <a:rPr lang="id-ID" smtClean="0"/>
              <a:t>22/03/2017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1951597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06B193F5-F80E-4617-94A1-5795A7A57275}" type="datetimeFigureOut">
              <a:rPr lang="id-ID" smtClean="0"/>
              <a:t>22/03/2017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1030959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06B193F5-F80E-4617-94A1-5795A7A57275}" type="datetimeFigureOut">
              <a:rPr lang="id-ID" smtClean="0"/>
              <a:t>22/03/2017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654030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193F5-F80E-4617-94A1-5795A7A57275}" type="datetimeFigureOut">
              <a:rPr lang="id-ID" smtClean="0"/>
              <a:t>22/03/2017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2340759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193F5-F80E-4617-94A1-5795A7A57275}" type="datetimeFigureOut">
              <a:rPr lang="id-ID" smtClean="0"/>
              <a:t>22/03/2017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1798107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193F5-F80E-4617-94A1-5795A7A57275}" type="datetimeFigureOut">
              <a:rPr lang="id-ID" smtClean="0"/>
              <a:t>22/03/2017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3817891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6B193F5-F80E-4617-94A1-5795A7A57275}" type="datetimeFigureOut">
              <a:rPr lang="id-ID" smtClean="0"/>
              <a:t>22/03/2017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2358444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06B193F5-F80E-4617-94A1-5795A7A57275}" type="datetimeFigureOut">
              <a:rPr lang="id-ID" smtClean="0"/>
              <a:t>22/03/2017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E6F03-8DE9-4766-8B86-7F8298B08E21}" type="slidenum">
              <a:rPr lang="id-ID" smtClean="0"/>
              <a:t>‹#›</a:t>
            </a:fld>
            <a:endParaRPr lang="id-ID"/>
          </a:p>
        </p:txBody>
      </p:sp>
    </p:spTree>
    <p:extLst>
      <p:ext uri="{BB962C8B-B14F-4D97-AF65-F5344CB8AC3E}">
        <p14:creationId xmlns:p14="http://schemas.microsoft.com/office/powerpoint/2010/main" val="3350415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193F5-F80E-4617-94A1-5795A7A57275}" type="datetimeFigureOut">
              <a:rPr lang="id-ID" smtClean="0"/>
              <a:t>22/03/2017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E6F03-8DE9-4766-8B86-7F8298B08E21}" type="slidenum">
              <a:rPr lang="id-ID" smtClean="0"/>
              <a:t>‹#›</a:t>
            </a:fld>
            <a:endParaRPr lang="id-ID"/>
          </a:p>
        </p:txBody>
      </p:sp>
    </p:spTree>
    <p:extLst>
      <p:ext uri="{BB962C8B-B14F-4D97-AF65-F5344CB8AC3E}">
        <p14:creationId xmlns:p14="http://schemas.microsoft.com/office/powerpoint/2010/main" val="2441422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d-ID" dirty="0" smtClean="0"/>
              <a:t>AUDIT </a:t>
            </a:r>
            <a:r>
              <a:rPr lang="id-ID" dirty="0" smtClean="0"/>
              <a:t>TI</a:t>
            </a:r>
            <a:br>
              <a:rPr lang="id-ID" dirty="0" smtClean="0"/>
            </a:br>
            <a:r>
              <a:rPr lang="id-ID" sz="3600" dirty="0" smtClean="0"/>
              <a:t>JASA </a:t>
            </a:r>
            <a:r>
              <a:rPr lang="id-ID" sz="3600" i="1" dirty="0" smtClean="0"/>
              <a:t>ASSURANCE</a:t>
            </a:r>
            <a:r>
              <a:rPr lang="id-ID" sz="3600" dirty="0" smtClean="0"/>
              <a:t> DAN KONTROL INTERNAL</a:t>
            </a:r>
            <a:endParaRPr lang="id-ID" sz="3600" dirty="0"/>
          </a:p>
        </p:txBody>
      </p:sp>
      <p:sp>
        <p:nvSpPr>
          <p:cNvPr id="3" name="Subtitle 2"/>
          <p:cNvSpPr>
            <a:spLocks noGrp="1"/>
          </p:cNvSpPr>
          <p:nvPr>
            <p:ph type="subTitle" idx="1"/>
          </p:nvPr>
        </p:nvSpPr>
        <p:spPr/>
        <p:txBody>
          <a:bodyPr/>
          <a:lstStyle/>
          <a:p>
            <a:r>
              <a:rPr lang="id-ID" dirty="0" smtClean="0"/>
              <a:t>Pertemuan ke -4</a:t>
            </a:r>
            <a:endParaRPr lang="id-ID" dirty="0"/>
          </a:p>
        </p:txBody>
      </p:sp>
    </p:spTree>
    <p:extLst>
      <p:ext uri="{BB962C8B-B14F-4D97-AF65-F5344CB8AC3E}">
        <p14:creationId xmlns:p14="http://schemas.microsoft.com/office/powerpoint/2010/main" val="4048470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JASA </a:t>
            </a:r>
            <a:r>
              <a:rPr lang="id-ID" i="1" dirty="0" smtClean="0"/>
              <a:t>ASSURANCE</a:t>
            </a:r>
            <a:endParaRPr lang="id-ID" i="1" dirty="0"/>
          </a:p>
        </p:txBody>
      </p:sp>
      <p:sp>
        <p:nvSpPr>
          <p:cNvPr id="3" name="Content Placeholder 2"/>
          <p:cNvSpPr>
            <a:spLocks noGrp="1"/>
          </p:cNvSpPr>
          <p:nvPr>
            <p:ph idx="1"/>
          </p:nvPr>
        </p:nvSpPr>
        <p:spPr/>
        <p:txBody>
          <a:bodyPr>
            <a:normAutofit fontScale="92500"/>
          </a:bodyPr>
          <a:lstStyle/>
          <a:p>
            <a:pPr marL="0" indent="0">
              <a:buNone/>
            </a:pPr>
            <a:r>
              <a:rPr lang="id-ID" dirty="0" smtClean="0"/>
              <a:t>Jasa profesional independen yang meningkatkan kualitas </a:t>
            </a:r>
            <a:r>
              <a:rPr lang="id-ID" b="1" dirty="0" smtClean="0"/>
              <a:t>informasi</a:t>
            </a:r>
            <a:r>
              <a:rPr lang="id-ID" dirty="0" smtClean="0"/>
              <a:t> bagi para pengambil keputusan. </a:t>
            </a:r>
          </a:p>
          <a:p>
            <a:pPr marL="0" indent="0">
              <a:buNone/>
            </a:pPr>
            <a:r>
              <a:rPr lang="id-ID" dirty="0" smtClean="0"/>
              <a:t>Jasa semacam ini dianggap penting karena penyedia jasa </a:t>
            </a:r>
            <a:r>
              <a:rPr lang="id-ID" i="1" dirty="0" smtClean="0"/>
              <a:t>assurance </a:t>
            </a:r>
            <a:r>
              <a:rPr lang="id-ID" b="1" dirty="0" smtClean="0"/>
              <a:t>bersifat independen dan dianggap tidak bias</a:t>
            </a:r>
            <a:r>
              <a:rPr lang="id-ID" dirty="0" smtClean="0"/>
              <a:t> berkenaan dengan informasi yang diperiksa. </a:t>
            </a:r>
          </a:p>
          <a:p>
            <a:pPr marL="0" indent="0">
              <a:buNone/>
            </a:pPr>
            <a:r>
              <a:rPr lang="id-ID" dirty="0" smtClean="0"/>
              <a:t>Untuk membantu </a:t>
            </a:r>
            <a:r>
              <a:rPr lang="id-ID" b="1" dirty="0" smtClean="0"/>
              <a:t>para pengambil keputusan meningkatkan keandalan dan relevansi informasi </a:t>
            </a:r>
            <a:r>
              <a:rPr lang="id-ID" dirty="0" smtClean="0"/>
              <a:t>yang digunakan sebagai dasar keputusannya.</a:t>
            </a:r>
            <a:endParaRPr lang="id-ID" dirty="0"/>
          </a:p>
        </p:txBody>
      </p:sp>
    </p:spTree>
    <p:extLst>
      <p:ext uri="{BB962C8B-B14F-4D97-AF65-F5344CB8AC3E}">
        <p14:creationId xmlns:p14="http://schemas.microsoft.com/office/powerpoint/2010/main" val="1070458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normAutofit/>
          </a:bodyPr>
          <a:lstStyle/>
          <a:p>
            <a:pPr marL="0" indent="0">
              <a:buNone/>
            </a:pPr>
            <a:r>
              <a:rPr lang="id-ID" dirty="0" smtClean="0"/>
              <a:t>Contoh :</a:t>
            </a:r>
          </a:p>
          <a:p>
            <a:pPr marL="0" indent="0">
              <a:buNone/>
            </a:pPr>
            <a:r>
              <a:rPr lang="id-ID" dirty="0" smtClean="0"/>
              <a:t>Yayasan Lembaga Konsumen Indonesia (YLKI), menguji beraneka macam produk yang digunakan konsumen dan melaporkan hasil evaluasinya atas mutu produk yang </a:t>
            </a:r>
            <a:r>
              <a:rPr lang="id-ID" dirty="0" smtClean="0"/>
              <a:t>diuji.</a:t>
            </a:r>
          </a:p>
          <a:p>
            <a:pPr marL="0" indent="0">
              <a:buNone/>
            </a:pPr>
            <a:r>
              <a:rPr lang="id-ID" dirty="0" smtClean="0"/>
              <a:t>Jasa-jasa </a:t>
            </a:r>
            <a:r>
              <a:rPr lang="id-ID" i="1" dirty="0" smtClean="0"/>
              <a:t>assurance</a:t>
            </a:r>
            <a:r>
              <a:rPr lang="id-ID" dirty="0" smtClean="0"/>
              <a:t> lain yang disediakan oleh perusahaan selain kantor akuntan publik (KAP) meliputi penyurvei rating televisi, AC Nielsen.</a:t>
            </a:r>
            <a:endParaRPr lang="id-ID"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332656"/>
            <a:ext cx="3048000" cy="1802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191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JASA ATESTASI (</a:t>
            </a:r>
            <a:r>
              <a:rPr lang="id-ID" i="1" dirty="0" smtClean="0"/>
              <a:t>ATTEST SERVICE</a:t>
            </a:r>
            <a:r>
              <a:rPr lang="id-ID" dirty="0" smtClean="0"/>
              <a:t>)</a:t>
            </a:r>
            <a:endParaRPr lang="id-ID" dirty="0"/>
          </a:p>
        </p:txBody>
      </p:sp>
      <p:sp>
        <p:nvSpPr>
          <p:cNvPr id="3" name="Content Placeholder 2"/>
          <p:cNvSpPr>
            <a:spLocks noGrp="1"/>
          </p:cNvSpPr>
          <p:nvPr>
            <p:ph idx="1"/>
          </p:nvPr>
        </p:nvSpPr>
        <p:spPr/>
        <p:txBody>
          <a:bodyPr/>
          <a:lstStyle/>
          <a:p>
            <a:pPr marL="0" indent="0">
              <a:buNone/>
            </a:pPr>
            <a:r>
              <a:rPr lang="id-ID" dirty="0" smtClean="0"/>
              <a:t>Perjanjian dimana seorang praktisi yang dikontrak untuk mengeluarkan atau telah mengeluarkan suatu komunikasi tertulis yang menyatakan suatu kesimpulan mengenai keandalan sebuah penilaian </a:t>
            </a:r>
            <a:r>
              <a:rPr lang="id-ID" dirty="0" smtClean="0"/>
              <a:t>tertulis yang </a:t>
            </a:r>
            <a:r>
              <a:rPr lang="id-ID" dirty="0" smtClean="0"/>
              <a:t>merupakan tanggung jawab pihak lainnya.</a:t>
            </a:r>
            <a:endParaRPr lang="id-ID" dirty="0"/>
          </a:p>
        </p:txBody>
      </p:sp>
    </p:spTree>
    <p:extLst>
      <p:ext uri="{BB962C8B-B14F-4D97-AF65-F5344CB8AC3E}">
        <p14:creationId xmlns:p14="http://schemas.microsoft.com/office/powerpoint/2010/main" val="259852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id-ID" dirty="0" smtClean="0"/>
              <a:t>Jasa atestasi dibagi menjadi lima kategori, yaitu:</a:t>
            </a:r>
          </a:p>
          <a:p>
            <a:r>
              <a:rPr lang="id-ID" dirty="0" smtClean="0"/>
              <a:t>Audit atas laporan keuangan historis.</a:t>
            </a:r>
          </a:p>
          <a:p>
            <a:r>
              <a:rPr lang="id-ID" dirty="0" smtClean="0"/>
              <a:t>Atestasi mengenai pengendalian internal atas pelaporan keuangan.</a:t>
            </a:r>
          </a:p>
          <a:p>
            <a:r>
              <a:rPr lang="id-ID" dirty="0" smtClean="0"/>
              <a:t>Telaah (</a:t>
            </a:r>
            <a:r>
              <a:rPr lang="id-ID" i="1" dirty="0" smtClean="0"/>
              <a:t>review</a:t>
            </a:r>
            <a:r>
              <a:rPr lang="id-ID" dirty="0" smtClean="0"/>
              <a:t>) laporan keuangan historis.</a:t>
            </a:r>
          </a:p>
          <a:p>
            <a:r>
              <a:rPr lang="id-ID" dirty="0" smtClean="0"/>
              <a:t>Jasa atestasi mengenai teknologi informasi.</a:t>
            </a:r>
          </a:p>
          <a:p>
            <a:r>
              <a:rPr lang="id-ID" dirty="0" smtClean="0"/>
              <a:t>Jasa atestasi lain yang dapat diterapkan pada berbagai permasalahan.</a:t>
            </a:r>
          </a:p>
          <a:p>
            <a:pPr marL="0" indent="0">
              <a:buNone/>
            </a:pPr>
            <a:endParaRPr lang="id-ID"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32656"/>
            <a:ext cx="3524250"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1494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904656"/>
          </a:xfrm>
        </p:spPr>
        <p:txBody>
          <a:bodyPr>
            <a:normAutofit fontScale="55000" lnSpcReduction="20000"/>
          </a:bodyPr>
          <a:lstStyle/>
          <a:p>
            <a:pPr marL="0" indent="0">
              <a:buNone/>
            </a:pPr>
            <a:r>
              <a:rPr lang="id-ID" sz="4000" b="1" dirty="0" smtClean="0"/>
              <a:t>Contoh Jasa atestasi mengenai teknologi informasi :</a:t>
            </a:r>
          </a:p>
          <a:p>
            <a:r>
              <a:rPr lang="id-ID" sz="4000" i="1" dirty="0" smtClean="0"/>
              <a:t>Jasa WebTrust.</a:t>
            </a:r>
            <a:r>
              <a:rPr lang="id-ID" sz="4000" dirty="0" smtClean="0"/>
              <a:t> AICPA dan Canadian Institute of Chartered Accountants (CICA) bersama-sama mengembangkan jasa atestasi WebTrust. </a:t>
            </a:r>
            <a:r>
              <a:rPr lang="id-ID" sz="4000" dirty="0" smtClean="0"/>
              <a:t> Lambang </a:t>
            </a:r>
            <a:r>
              <a:rPr lang="id-ID" sz="4000" dirty="0" smtClean="0"/>
              <a:t>ini memberi kepastian kepada pengguna bahwa si pemilik situs telah memenuhi kriteria yang berkaitan dengan praktik bisnis, integritas transaksi, serta proses informasi. Lambang WebTrust merupakan representasi simbolis dari laporan akuntan publik sehubungan dengan asersi manajemen tentang pengungkapan praktik-praktik perdagangan elektroniknya (</a:t>
            </a:r>
            <a:r>
              <a:rPr lang="id-ID" sz="4000" i="1" dirty="0" smtClean="0"/>
              <a:t>e-commerce</a:t>
            </a:r>
            <a:r>
              <a:rPr lang="id-ID" sz="4000" dirty="0" smtClean="0"/>
              <a:t>).</a:t>
            </a:r>
          </a:p>
          <a:p>
            <a:r>
              <a:rPr lang="id-ID" sz="4000" i="1" dirty="0" smtClean="0"/>
              <a:t>Jasa SysTrust.</a:t>
            </a:r>
            <a:r>
              <a:rPr lang="id-ID" sz="4000" dirty="0" smtClean="0"/>
              <a:t> AICPA dan CICA bersama-sama mengembangkan jasa atestasi SysTrust untuk mengevaluasi dan menguji reliabilitas sistem dalam berbagai bidang, seperti pengamanan dan integritas data. </a:t>
            </a:r>
            <a:endParaRPr lang="id-ID" sz="4000" dirty="0" smtClean="0"/>
          </a:p>
          <a:p>
            <a:r>
              <a:rPr lang="id-ID" sz="4000" dirty="0" smtClean="0"/>
              <a:t>Jika </a:t>
            </a:r>
            <a:r>
              <a:rPr lang="id-ID" sz="4000" dirty="0" smtClean="0"/>
              <a:t>jasa assurance WebTrust dirancang terutama untuk memberikan kepastian kepada pemakai pihak ketiga situs, jasa SysTrust dapat dilakukan oleh akuntan publik untuk memberi kepastian kepada manajemen, dewan komisaris, atau pihak ketiga tentang reliabilitas sistem informasi yang digunakan untuk menghasilkan informasi </a:t>
            </a:r>
            <a:r>
              <a:rPr lang="id-ID" sz="4000" i="1" dirty="0" smtClean="0"/>
              <a:t>real-time</a:t>
            </a:r>
            <a:r>
              <a:rPr lang="id-ID" sz="4000" dirty="0" smtClean="0"/>
              <a:t>.</a:t>
            </a:r>
          </a:p>
          <a:p>
            <a:pPr marL="0" indent="0">
              <a:buNone/>
            </a:pPr>
            <a:endParaRPr lang="id-ID" dirty="0"/>
          </a:p>
        </p:txBody>
      </p:sp>
    </p:spTree>
    <p:extLst>
      <p:ext uri="{BB962C8B-B14F-4D97-AF65-F5344CB8AC3E}">
        <p14:creationId xmlns:p14="http://schemas.microsoft.com/office/powerpoint/2010/main" val="1940924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Hubungan</a:t>
            </a:r>
            <a:endParaRPr lang="id-ID"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988840"/>
            <a:ext cx="6408711" cy="3547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602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612" y="3573016"/>
            <a:ext cx="8229600" cy="1143000"/>
          </a:xfrm>
          <a:solidFill>
            <a:schemeClr val="accent2">
              <a:lumMod val="40000"/>
              <a:lumOff val="60000"/>
            </a:schemeClr>
          </a:solidFill>
        </p:spPr>
        <p:txBody>
          <a:bodyPr/>
          <a:lstStyle/>
          <a:p>
            <a:r>
              <a:rPr lang="id-ID" b="1" dirty="0" smtClean="0"/>
              <a:t>PENGENDALIAN INTERNAL</a:t>
            </a:r>
            <a:endParaRPr lang="id-ID"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6204" y="404664"/>
            <a:ext cx="3744416" cy="245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8195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r>
              <a:rPr lang="id-ID" sz="3600" dirty="0" smtClean="0"/>
              <a:t>Controls are needed to reduce exposure</a:t>
            </a:r>
          </a:p>
          <a:p>
            <a:pPr marL="0" indent="0">
              <a:buNone/>
            </a:pPr>
            <a:r>
              <a:rPr lang="id-ID" dirty="0" smtClean="0"/>
              <a:t>Oxford Dictionary : </a:t>
            </a:r>
          </a:p>
          <a:p>
            <a:pPr marL="0" indent="0">
              <a:buNone/>
            </a:pPr>
            <a:r>
              <a:rPr lang="id-ID" dirty="0" smtClean="0"/>
              <a:t>exposure berarti </a:t>
            </a:r>
            <a:r>
              <a:rPr lang="id-ID" i="1" dirty="0" smtClean="0"/>
              <a:t>uncover</a:t>
            </a:r>
            <a:r>
              <a:rPr lang="id-ID" dirty="0" smtClean="0"/>
              <a:t> </a:t>
            </a:r>
            <a:r>
              <a:rPr lang="id-ID" i="1" dirty="0" smtClean="0"/>
              <a:t>make visible </a:t>
            </a:r>
            <a:r>
              <a:rPr lang="id-ID" dirty="0" smtClean="0"/>
              <a:t>atau </a:t>
            </a:r>
            <a:r>
              <a:rPr lang="id-ID" i="1" dirty="0" smtClean="0"/>
              <a:t>leave unprotected</a:t>
            </a:r>
            <a:endParaRPr lang="id-ID" i="1" dirty="0"/>
          </a:p>
        </p:txBody>
      </p:sp>
    </p:spTree>
    <p:extLst>
      <p:ext uri="{BB962C8B-B14F-4D97-AF65-F5344CB8AC3E}">
        <p14:creationId xmlns:p14="http://schemas.microsoft.com/office/powerpoint/2010/main" val="750070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Contoh </a:t>
            </a:r>
            <a:r>
              <a:rPr lang="id-ID" i="1" dirty="0" smtClean="0"/>
              <a:t>Common Exposure</a:t>
            </a:r>
            <a:endParaRPr lang="id-ID" i="1" dirty="0"/>
          </a:p>
        </p:txBody>
      </p:sp>
      <p:sp>
        <p:nvSpPr>
          <p:cNvPr id="3" name="Content Placeholder 2"/>
          <p:cNvSpPr>
            <a:spLocks noGrp="1"/>
          </p:cNvSpPr>
          <p:nvPr>
            <p:ph idx="1"/>
          </p:nvPr>
        </p:nvSpPr>
        <p:spPr/>
        <p:txBody>
          <a:bodyPr>
            <a:normAutofit lnSpcReduction="10000"/>
          </a:bodyPr>
          <a:lstStyle/>
          <a:p>
            <a:pPr marL="0" indent="0">
              <a:buNone/>
            </a:pPr>
            <a:r>
              <a:rPr lang="fi-FI" dirty="0"/>
              <a:t>Kesalahan pencatatan atau pelaporan </a:t>
            </a:r>
            <a:r>
              <a:rPr lang="fi-FI" dirty="0" smtClean="0"/>
              <a:t>keuangan</a:t>
            </a:r>
            <a:endParaRPr lang="id-ID" dirty="0" smtClean="0"/>
          </a:p>
          <a:p>
            <a:pPr marL="0" indent="0">
              <a:buNone/>
            </a:pPr>
            <a:r>
              <a:rPr lang="id-ID" dirty="0"/>
              <a:t>Biaya yang tidak </a:t>
            </a:r>
            <a:r>
              <a:rPr lang="id-ID" dirty="0" smtClean="0"/>
              <a:t>seharusnya</a:t>
            </a:r>
            <a:endParaRPr lang="id-ID" dirty="0"/>
          </a:p>
          <a:p>
            <a:pPr marL="0" indent="0">
              <a:buNone/>
            </a:pPr>
            <a:r>
              <a:rPr lang="id-ID" dirty="0"/>
              <a:t>Pendapatan usaha yang kurang </a:t>
            </a:r>
            <a:r>
              <a:rPr lang="id-ID" dirty="0" smtClean="0"/>
              <a:t>maksimal</a:t>
            </a:r>
          </a:p>
          <a:p>
            <a:pPr marL="0" indent="0">
              <a:buNone/>
            </a:pPr>
            <a:r>
              <a:rPr lang="id-ID" dirty="0"/>
              <a:t>Terjadinya kecurangan </a:t>
            </a:r>
            <a:r>
              <a:rPr lang="id-ID" dirty="0" smtClean="0"/>
              <a:t>keuangan</a:t>
            </a:r>
          </a:p>
          <a:p>
            <a:pPr marL="0" indent="0">
              <a:buNone/>
            </a:pPr>
            <a:r>
              <a:rPr lang="id-ID" dirty="0" smtClean="0"/>
              <a:t>Pegawai yang tidak disiplin / kinerja rendah</a:t>
            </a:r>
          </a:p>
          <a:p>
            <a:pPr marL="0" indent="0">
              <a:buNone/>
            </a:pPr>
            <a:r>
              <a:rPr lang="id-ID" dirty="0" smtClean="0"/>
              <a:t>Terjadinya pencurian / akses oleh orang luar</a:t>
            </a:r>
          </a:p>
          <a:p>
            <a:pPr marL="0" indent="0">
              <a:buNone/>
            </a:pPr>
            <a:r>
              <a:rPr lang="id-ID" dirty="0" smtClean="0"/>
              <a:t>Tidak dipatuhinya prosedur</a:t>
            </a:r>
          </a:p>
          <a:p>
            <a:pPr marL="0" indent="0">
              <a:buNone/>
            </a:pPr>
            <a:r>
              <a:rPr lang="id-ID" dirty="0" smtClean="0"/>
              <a:t>dll</a:t>
            </a:r>
            <a:endParaRPr lang="id-ID" dirty="0"/>
          </a:p>
        </p:txBody>
      </p:sp>
    </p:spTree>
    <p:extLst>
      <p:ext uri="{BB962C8B-B14F-4D97-AF65-F5344CB8AC3E}">
        <p14:creationId xmlns:p14="http://schemas.microsoft.com/office/powerpoint/2010/main" val="3600249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err="1" smtClean="0"/>
              <a:t>Pengertian</a:t>
            </a:r>
            <a:r>
              <a:rPr lang="en-US" dirty="0" smtClean="0"/>
              <a:t> </a:t>
            </a:r>
            <a:r>
              <a:rPr lang="en-US" dirty="0" err="1" smtClean="0"/>
              <a:t>Pengendalian</a:t>
            </a:r>
            <a:r>
              <a:rPr lang="en-US" dirty="0" smtClean="0"/>
              <a:t> Internal</a:t>
            </a:r>
            <a:endParaRPr lang="en-US" dirty="0"/>
          </a:p>
        </p:txBody>
      </p:sp>
      <p:sp>
        <p:nvSpPr>
          <p:cNvPr id="5123" name="Content Placeholder 2"/>
          <p:cNvSpPr>
            <a:spLocks noGrp="1"/>
          </p:cNvSpPr>
          <p:nvPr>
            <p:ph idx="1"/>
          </p:nvPr>
        </p:nvSpPr>
        <p:spPr/>
        <p:txBody>
          <a:bodyPr>
            <a:normAutofit fontScale="92500"/>
          </a:bodyPr>
          <a:lstStyle/>
          <a:p>
            <a:pPr algn="just"/>
            <a:r>
              <a:rPr lang="en-US" dirty="0" err="1" smtClean="0"/>
              <a:t>Menurut</a:t>
            </a:r>
            <a:r>
              <a:rPr lang="en-US" dirty="0" smtClean="0"/>
              <a:t> </a:t>
            </a:r>
            <a:r>
              <a:rPr lang="en-US" dirty="0" err="1" smtClean="0"/>
              <a:t>Gramling</a:t>
            </a:r>
            <a:r>
              <a:rPr lang="en-US" dirty="0" smtClean="0"/>
              <a:t>, </a:t>
            </a:r>
            <a:r>
              <a:rPr lang="en-US" dirty="0" err="1" smtClean="0"/>
              <a:t>Rittenberg</a:t>
            </a:r>
            <a:r>
              <a:rPr lang="en-US" dirty="0" smtClean="0"/>
              <a:t>, </a:t>
            </a:r>
            <a:r>
              <a:rPr lang="en-US" dirty="0" err="1" smtClean="0"/>
              <a:t>dan</a:t>
            </a:r>
            <a:r>
              <a:rPr lang="en-US" dirty="0" smtClean="0"/>
              <a:t> </a:t>
            </a:r>
            <a:r>
              <a:rPr lang="en-US" dirty="0" err="1" smtClean="0"/>
              <a:t>Johnstone</a:t>
            </a:r>
            <a:r>
              <a:rPr lang="en-US" dirty="0" smtClean="0"/>
              <a:t> (2012: 208), “</a:t>
            </a:r>
            <a:r>
              <a:rPr lang="en-US" i="1" dirty="0" smtClean="0"/>
              <a:t>Internal control is a process related to the achievement of the organization’s objectives. Organizations identify the risks to achieving those objectives and implement various controls to mitigate those risks”.</a:t>
            </a:r>
            <a:endParaRPr lang="en-US" dirty="0" smtClean="0"/>
          </a:p>
          <a:p>
            <a:pPr algn="just"/>
            <a:r>
              <a:rPr lang="en-US" dirty="0" err="1" smtClean="0"/>
              <a:t>Pengendalian</a:t>
            </a:r>
            <a:r>
              <a:rPr lang="en-US" dirty="0" smtClean="0"/>
              <a:t> internal </a:t>
            </a:r>
            <a:r>
              <a:rPr lang="en-US" dirty="0" err="1" smtClean="0"/>
              <a:t>diperlukan</a:t>
            </a:r>
            <a:r>
              <a:rPr lang="en-US" dirty="0" smtClean="0"/>
              <a:t> </a:t>
            </a:r>
            <a:r>
              <a:rPr lang="en-US" dirty="0" err="1" smtClean="0"/>
              <a:t>untuk</a:t>
            </a:r>
            <a:r>
              <a:rPr lang="en-US" dirty="0" smtClean="0"/>
              <a:t> </a:t>
            </a:r>
            <a:r>
              <a:rPr lang="en-US" dirty="0" err="1" smtClean="0"/>
              <a:t>mengidentifikasi</a:t>
            </a:r>
            <a:r>
              <a:rPr lang="en-US" dirty="0" smtClean="0"/>
              <a:t> </a:t>
            </a:r>
            <a:r>
              <a:rPr lang="en-US" dirty="0" err="1" smtClean="0"/>
              <a:t>risiko</a:t>
            </a:r>
            <a:r>
              <a:rPr lang="en-US" dirty="0" smtClean="0"/>
              <a:t> agar proses </a:t>
            </a:r>
            <a:r>
              <a:rPr lang="en-US" dirty="0" err="1" smtClean="0"/>
              <a:t>bisnis</a:t>
            </a:r>
            <a:r>
              <a:rPr lang="en-US" dirty="0" smtClean="0"/>
              <a:t> </a:t>
            </a:r>
            <a:r>
              <a:rPr lang="en-US" dirty="0" err="1" smtClean="0"/>
              <a:t>perusahaan</a:t>
            </a:r>
            <a:r>
              <a:rPr lang="en-US" dirty="0" smtClean="0"/>
              <a:t> </a:t>
            </a:r>
            <a:r>
              <a:rPr lang="en-US" dirty="0" err="1" smtClean="0"/>
              <a:t>tidak</a:t>
            </a:r>
            <a:r>
              <a:rPr lang="en-US" dirty="0" smtClean="0"/>
              <a:t> </a:t>
            </a:r>
            <a:r>
              <a:rPr lang="en-US" dirty="0" err="1" smtClean="0"/>
              <a:t>terganggu</a:t>
            </a:r>
            <a:r>
              <a:rPr lang="en-US" dirty="0" smtClean="0"/>
              <a:t>.</a:t>
            </a:r>
          </a:p>
          <a:p>
            <a:pPr algn="just"/>
            <a:endParaRPr lang="en-US" dirty="0" smtClean="0"/>
          </a:p>
        </p:txBody>
      </p:sp>
    </p:spTree>
    <p:extLst>
      <p:ext uri="{BB962C8B-B14F-4D97-AF65-F5344CB8AC3E}">
        <p14:creationId xmlns:p14="http://schemas.microsoft.com/office/powerpoint/2010/main" val="305970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err="1" smtClean="0"/>
              <a:t>Pengertian</a:t>
            </a:r>
            <a:r>
              <a:rPr lang="en-US" dirty="0" smtClean="0"/>
              <a:t> </a:t>
            </a:r>
            <a:r>
              <a:rPr lang="en-US" dirty="0" err="1" smtClean="0"/>
              <a:t>Pengendalian</a:t>
            </a:r>
            <a:r>
              <a:rPr lang="en-US" dirty="0" smtClean="0"/>
              <a:t> Internal</a:t>
            </a:r>
            <a:endParaRPr lang="en-US" dirty="0"/>
          </a:p>
        </p:txBody>
      </p:sp>
      <p:sp>
        <p:nvSpPr>
          <p:cNvPr id="6147" name="Content Placeholder 2"/>
          <p:cNvSpPr>
            <a:spLocks noGrp="1"/>
          </p:cNvSpPr>
          <p:nvPr>
            <p:ph idx="1"/>
          </p:nvPr>
        </p:nvSpPr>
        <p:spPr/>
        <p:txBody>
          <a:bodyPr>
            <a:normAutofit fontScale="92500"/>
          </a:bodyPr>
          <a:lstStyle/>
          <a:p>
            <a:pPr algn="just"/>
            <a:r>
              <a:rPr lang="id-ID" sz="2400" smtClean="0"/>
              <a:t>Menurut Standar Profesi Audit Internal (SPAD) yang dikutip oleh Tunggal (2007, hal. 1), Pengendalian Internal adalah tindakan yang diambil oleh manajemen, dewan pengawas, atau pihak lain, termasuk komite audit, untuk mengelola resiko dan meningkatkan kemungkinan pencapaian tujuan organisasi. Manajemen melakukan tindakan - tindakan seperti perencanaan, pemantauan dan sebagainya untuk memberikan jaminan yang wajar atas pencapaian tujuan tersebut.</a:t>
            </a:r>
            <a:endParaRPr lang="en-US" sz="2400" smtClean="0"/>
          </a:p>
          <a:p>
            <a:pPr algn="just"/>
            <a:r>
              <a:rPr lang="id-ID" sz="2400" smtClean="0"/>
              <a:t>Menurut Rama &amp; Jones (2008, hal. 8), pengendalian internal </a:t>
            </a:r>
            <a:r>
              <a:rPr lang="id-ID" sz="2400" i="1" smtClean="0"/>
              <a:t>(internal control</a:t>
            </a:r>
            <a:r>
              <a:rPr lang="id-ID" sz="2400" smtClean="0"/>
              <a:t>) mencakup kebijakan - kebijakan, prosedur - prosedur, dan sistem informasi yang digunakan untuk melindungi aset - aset perusahaan dari kerugian atau korupsi, dan untuk memelihara keakuratan data keuangan. </a:t>
            </a:r>
            <a:endParaRPr lang="en-US" sz="2400" smtClean="0"/>
          </a:p>
          <a:p>
            <a:pPr algn="just"/>
            <a:endParaRPr lang="en-US" sz="2400" smtClean="0"/>
          </a:p>
        </p:txBody>
      </p:sp>
    </p:spTree>
    <p:extLst>
      <p:ext uri="{BB962C8B-B14F-4D97-AF65-F5344CB8AC3E}">
        <p14:creationId xmlns:p14="http://schemas.microsoft.com/office/powerpoint/2010/main" val="413845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Pengendalian Internal</a:t>
            </a:r>
          </a:p>
        </p:txBody>
      </p:sp>
      <p:sp>
        <p:nvSpPr>
          <p:cNvPr id="7171" name="Content Placeholder 2"/>
          <p:cNvSpPr>
            <a:spLocks noGrp="1"/>
          </p:cNvSpPr>
          <p:nvPr>
            <p:ph idx="1"/>
          </p:nvPr>
        </p:nvSpPr>
        <p:spPr/>
        <p:txBody>
          <a:bodyPr/>
          <a:lstStyle/>
          <a:p>
            <a:pPr algn="just"/>
            <a:r>
              <a:rPr lang="en-US" smtClean="0"/>
              <a:t>Jadi dapat disimpulkan bahwa pengendalian internal adalah pengendalian dalam suatu organisasi bertujuan untuk menjaga aset perusahaan, pemenuhan terhadap kebijakan dan prosedur, kehandalan dalam proses, dan operasi yang efisien</a:t>
            </a:r>
          </a:p>
        </p:txBody>
      </p:sp>
    </p:spTree>
    <p:extLst>
      <p:ext uri="{BB962C8B-B14F-4D97-AF65-F5344CB8AC3E}">
        <p14:creationId xmlns:p14="http://schemas.microsoft.com/office/powerpoint/2010/main" val="2679528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Tujuan Pengendalian Internal</a:t>
            </a:r>
          </a:p>
        </p:txBody>
      </p:sp>
      <p:sp>
        <p:nvSpPr>
          <p:cNvPr id="8195" name="Content Placeholder 2"/>
          <p:cNvSpPr>
            <a:spLocks noGrp="1"/>
          </p:cNvSpPr>
          <p:nvPr>
            <p:ph idx="1"/>
          </p:nvPr>
        </p:nvSpPr>
        <p:spPr/>
        <p:txBody>
          <a:bodyPr>
            <a:normAutofit fontScale="92500"/>
          </a:bodyPr>
          <a:lstStyle/>
          <a:p>
            <a:r>
              <a:rPr lang="en-US" sz="2400" smtClean="0"/>
              <a:t>Menurut Gondodiyoto (2007: 260), tujuan disusunnya </a:t>
            </a:r>
            <a:r>
              <a:rPr lang="en-US" sz="2400" i="1" smtClean="0"/>
              <a:t>system control</a:t>
            </a:r>
            <a:r>
              <a:rPr lang="en-US" sz="2400" smtClean="0"/>
              <a:t> 	atau pengendalian internal komputer adalah sebagai berikut:</a:t>
            </a:r>
          </a:p>
          <a:p>
            <a:pPr lvl="1"/>
            <a:r>
              <a:rPr lang="en-US" sz="2400" smtClean="0"/>
              <a:t>Meningkatkan pengamanan (</a:t>
            </a:r>
            <a:r>
              <a:rPr lang="en-US" sz="2400" i="1" smtClean="0"/>
              <a:t>improve safeguard</a:t>
            </a:r>
            <a:r>
              <a:rPr lang="en-US" sz="2400" smtClean="0"/>
              <a:t>) aset sistem informasi (data/catatan akuntansi (</a:t>
            </a:r>
            <a:r>
              <a:rPr lang="en-US" sz="2400" i="1" smtClean="0"/>
              <a:t>accounting records</a:t>
            </a:r>
            <a:r>
              <a:rPr lang="en-US" sz="2400" smtClean="0"/>
              <a:t>) yang bersifat </a:t>
            </a:r>
            <a:r>
              <a:rPr lang="en-US" sz="2400" i="1" smtClean="0"/>
              <a:t>logical assets,</a:t>
            </a:r>
            <a:r>
              <a:rPr lang="en-US" sz="2400" smtClean="0"/>
              <a:t> maupun </a:t>
            </a:r>
            <a:r>
              <a:rPr lang="en-US" sz="2400" i="1" smtClean="0"/>
              <a:t>physical assets</a:t>
            </a:r>
            <a:r>
              <a:rPr lang="en-US" sz="2400" smtClean="0"/>
              <a:t> seperti </a:t>
            </a:r>
            <a:r>
              <a:rPr lang="en-US" sz="2400" i="1" smtClean="0"/>
              <a:t>hardware, infrastructures</a:t>
            </a:r>
            <a:r>
              <a:rPr lang="en-US" sz="2400" smtClean="0"/>
              <a:t>, dan sebagainya).</a:t>
            </a:r>
          </a:p>
          <a:p>
            <a:pPr lvl="1"/>
            <a:r>
              <a:rPr lang="en-US" sz="2400" smtClean="0"/>
              <a:t>Meningkatkan integritas data </a:t>
            </a:r>
            <a:r>
              <a:rPr lang="en-US" sz="2400" i="1" smtClean="0"/>
              <a:t>(improve data integrity</a:t>
            </a:r>
            <a:r>
              <a:rPr lang="en-US" sz="2400" smtClean="0"/>
              <a:t>), sehingga dengan data yang benar dan konsisten akan dapat dibuat laporan yang benar.</a:t>
            </a:r>
          </a:p>
          <a:p>
            <a:pPr lvl="1"/>
            <a:r>
              <a:rPr lang="en-US" sz="2400" smtClean="0"/>
              <a:t>Meningkatkan efektifitas sistem (</a:t>
            </a:r>
            <a:r>
              <a:rPr lang="en-US" sz="2400" i="1" smtClean="0"/>
              <a:t>improve system effectiveness</a:t>
            </a:r>
            <a:r>
              <a:rPr lang="en-US" sz="2400" smtClean="0"/>
              <a:t>).</a:t>
            </a:r>
          </a:p>
          <a:p>
            <a:pPr lvl="1"/>
            <a:r>
              <a:rPr lang="en-US" sz="2400" smtClean="0"/>
              <a:t>Meningkatkan efisiensi sistem (</a:t>
            </a:r>
            <a:r>
              <a:rPr lang="en-US" sz="2400" i="1" smtClean="0"/>
              <a:t>improve system efficiency</a:t>
            </a:r>
            <a:r>
              <a:rPr lang="en-US" sz="2400" smtClean="0"/>
              <a:t>).</a:t>
            </a:r>
          </a:p>
          <a:p>
            <a:endParaRPr lang="en-US" sz="2400" smtClean="0"/>
          </a:p>
        </p:txBody>
      </p:sp>
    </p:spTree>
    <p:extLst>
      <p:ext uri="{BB962C8B-B14F-4D97-AF65-F5344CB8AC3E}">
        <p14:creationId xmlns:p14="http://schemas.microsoft.com/office/powerpoint/2010/main" val="3468337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Tujuan Sistem Pengendalian Internal</a:t>
            </a:r>
            <a:endParaRPr lang="en-US" dirty="0"/>
          </a:p>
        </p:txBody>
      </p:sp>
      <p:sp>
        <p:nvSpPr>
          <p:cNvPr id="9219" name="Content Placeholder 2"/>
          <p:cNvSpPr>
            <a:spLocks noGrp="1"/>
          </p:cNvSpPr>
          <p:nvPr>
            <p:ph idx="1"/>
          </p:nvPr>
        </p:nvSpPr>
        <p:spPr/>
        <p:txBody>
          <a:bodyPr>
            <a:normAutofit lnSpcReduction="10000"/>
          </a:bodyPr>
          <a:lstStyle/>
          <a:p>
            <a:r>
              <a:rPr lang="id-ID" smtClean="0"/>
              <a:t>Menurut Mulyadi (2001, hal. 163) Tujuan sistem pengendalian internal direncanakan atau dirancang dengan tujuan untuk :</a:t>
            </a:r>
            <a:endParaRPr lang="en-US" smtClean="0"/>
          </a:p>
          <a:p>
            <a:pPr lvl="1"/>
            <a:r>
              <a:rPr lang="id-ID" sz="3200" smtClean="0"/>
              <a:t>Menjaga kekayaan organisasi,</a:t>
            </a:r>
            <a:endParaRPr lang="en-US" sz="3200" smtClean="0"/>
          </a:p>
          <a:p>
            <a:pPr lvl="1"/>
            <a:r>
              <a:rPr lang="id-ID" sz="3200" smtClean="0"/>
              <a:t>Mengecek ketelitian dan kehandalan data akuntasi,</a:t>
            </a:r>
            <a:endParaRPr lang="en-US" sz="3200" smtClean="0"/>
          </a:p>
          <a:p>
            <a:pPr lvl="1"/>
            <a:r>
              <a:rPr lang="id-ID" sz="3200" smtClean="0"/>
              <a:t>Mendorong efisiensi, dan</a:t>
            </a:r>
            <a:endParaRPr lang="en-US" sz="3200" smtClean="0"/>
          </a:p>
          <a:p>
            <a:pPr lvl="1"/>
            <a:r>
              <a:rPr lang="id-ID" sz="3200" smtClean="0"/>
              <a:t>Mendorong dipatuhinya kebijakan manajemen.</a:t>
            </a:r>
            <a:endParaRPr lang="en-US" sz="3200" smtClean="0"/>
          </a:p>
          <a:p>
            <a:endParaRPr lang="en-US" smtClean="0"/>
          </a:p>
        </p:txBody>
      </p:sp>
    </p:spTree>
    <p:extLst>
      <p:ext uri="{BB962C8B-B14F-4D97-AF65-F5344CB8AC3E}">
        <p14:creationId xmlns:p14="http://schemas.microsoft.com/office/powerpoint/2010/main" val="384794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id-ID" sz="3100" smtClean="0"/>
              <a:t>Penggolongan Pengendalian Internal</a:t>
            </a:r>
            <a:endParaRPr lang="en-US" sz="3100" smtClean="0"/>
          </a:p>
        </p:txBody>
      </p:sp>
      <p:sp>
        <p:nvSpPr>
          <p:cNvPr id="10243" name="Content Placeholder 2"/>
          <p:cNvSpPr>
            <a:spLocks noGrp="1"/>
          </p:cNvSpPr>
          <p:nvPr>
            <p:ph idx="1"/>
          </p:nvPr>
        </p:nvSpPr>
        <p:spPr>
          <a:xfrm>
            <a:off x="457200" y="1413164"/>
            <a:ext cx="8229600" cy="4712999"/>
          </a:xfrm>
        </p:spPr>
        <p:txBody>
          <a:bodyPr>
            <a:normAutofit fontScale="92500"/>
          </a:bodyPr>
          <a:lstStyle/>
          <a:p>
            <a:pPr algn="just"/>
            <a:r>
              <a:rPr lang="id-ID" sz="2400" dirty="0" smtClean="0"/>
              <a:t>Pengendalian </a:t>
            </a:r>
            <a:r>
              <a:rPr lang="en-US" sz="2400" dirty="0" smtClean="0"/>
              <a:t> internal  </a:t>
            </a:r>
            <a:r>
              <a:rPr lang="id-ID" sz="2400" dirty="0" smtClean="0"/>
              <a:t>harus diterapkan terhadap setiap sistem dan aplikasi, hal ini dilakukan untuk mengurangi </a:t>
            </a:r>
            <a:r>
              <a:rPr lang="id-ID" sz="2400" i="1" dirty="0" smtClean="0"/>
              <a:t>exposure </a:t>
            </a:r>
            <a:r>
              <a:rPr lang="id-ID" sz="2400" dirty="0" smtClean="0"/>
              <a:t>yang selalu muncul pada pencatatan yang buruk, akuntansi yang tidak tepat, interupsi bisnis, pengambilan keputusan yang buruk, penipuan dan penggelapan, pelanggaran hukum terhadap  peraturan, peningkatan biaya dan hilangnya aset perusahaan.</a:t>
            </a:r>
            <a:endParaRPr lang="en-US" sz="2400" dirty="0" smtClean="0"/>
          </a:p>
          <a:p>
            <a:pPr algn="just"/>
            <a:r>
              <a:rPr lang="id-ID" sz="2400" dirty="0" smtClean="0"/>
              <a:t>Oleh sebab itu manajemen harus menyadari pentingnya pengendalian untuk menjaga sistem dari penggunaan </a:t>
            </a:r>
            <a:r>
              <a:rPr lang="en-US" sz="2400" dirty="0" err="1" smtClean="0"/>
              <a:t>secara</a:t>
            </a:r>
            <a:r>
              <a:rPr lang="en-US" sz="2400" dirty="0" smtClean="0"/>
              <a:t> </a:t>
            </a:r>
            <a:r>
              <a:rPr lang="id-ID" sz="2400" dirty="0" smtClean="0"/>
              <a:t>tidak tepat, untuk mengurangi timbulnya kesalahan dan untuk memaksimalkan hasil dari sistem operasi. Pengendalian ini digolongkan menjadi 2 golongan yaitu :</a:t>
            </a:r>
            <a:endParaRPr lang="en-US" sz="2400" dirty="0" smtClean="0"/>
          </a:p>
          <a:p>
            <a:pPr lvl="1" algn="just"/>
            <a:r>
              <a:rPr lang="id-ID" sz="2400" i="1" dirty="0" smtClean="0"/>
              <a:t>General controls </a:t>
            </a:r>
            <a:r>
              <a:rPr lang="id-ID" sz="2400" dirty="0" smtClean="0"/>
              <a:t>(pengendalian umum).</a:t>
            </a:r>
            <a:endParaRPr lang="en-US" sz="2400" dirty="0" smtClean="0"/>
          </a:p>
          <a:p>
            <a:pPr lvl="1" algn="just"/>
            <a:r>
              <a:rPr lang="id-ID" sz="2400" i="1" dirty="0" smtClean="0"/>
              <a:t>Application controls </a:t>
            </a:r>
            <a:r>
              <a:rPr lang="id-ID" sz="2400" dirty="0" smtClean="0"/>
              <a:t>(pengendalian aplikasi).</a:t>
            </a:r>
            <a:endParaRPr lang="en-US" sz="2400" dirty="0" smtClean="0"/>
          </a:p>
          <a:p>
            <a:pPr algn="just"/>
            <a:endParaRPr lang="en-US" sz="2400" dirty="0" smtClean="0"/>
          </a:p>
        </p:txBody>
      </p:sp>
    </p:spTree>
    <p:extLst>
      <p:ext uri="{BB962C8B-B14F-4D97-AF65-F5344CB8AC3E}">
        <p14:creationId xmlns:p14="http://schemas.microsoft.com/office/powerpoint/2010/main" val="2690383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628800"/>
            <a:ext cx="4655560" cy="348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4520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a:solidFill>
            <a:schemeClr val="accent2">
              <a:lumMod val="40000"/>
              <a:lumOff val="60000"/>
            </a:schemeClr>
          </a:solidFill>
        </p:spPr>
        <p:txBody>
          <a:bodyPr/>
          <a:lstStyle/>
          <a:p>
            <a:r>
              <a:rPr lang="id-ID" b="1" dirty="0" smtClean="0"/>
              <a:t>PENGENDALIAN UMUM</a:t>
            </a:r>
            <a:endParaRPr lang="id-ID" b="1" dirty="0"/>
          </a:p>
        </p:txBody>
      </p:sp>
    </p:spTree>
    <p:extLst>
      <p:ext uri="{BB962C8B-B14F-4D97-AF65-F5344CB8AC3E}">
        <p14:creationId xmlns:p14="http://schemas.microsoft.com/office/powerpoint/2010/main" val="746678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marL="342900" indent="-342900"/>
            <a:r>
              <a:rPr lang="id-ID" sz="2800" smtClean="0"/>
              <a:t>Pengendalian Umum (</a:t>
            </a:r>
            <a:r>
              <a:rPr lang="id-ID" sz="2800" i="1" smtClean="0"/>
              <a:t>General Control</a:t>
            </a:r>
            <a:r>
              <a:rPr lang="id-ID" sz="2800" smtClean="0"/>
              <a:t>)</a:t>
            </a:r>
            <a:endParaRPr lang="en-US" sz="2800" b="0" smtClean="0"/>
          </a:p>
        </p:txBody>
      </p:sp>
      <p:sp>
        <p:nvSpPr>
          <p:cNvPr id="12291" name="Content Placeholder 2"/>
          <p:cNvSpPr>
            <a:spLocks noGrp="1"/>
          </p:cNvSpPr>
          <p:nvPr>
            <p:ph idx="1"/>
          </p:nvPr>
        </p:nvSpPr>
        <p:spPr/>
        <p:txBody>
          <a:bodyPr>
            <a:normAutofit lnSpcReduction="10000"/>
          </a:bodyPr>
          <a:lstStyle/>
          <a:p>
            <a:pPr algn="just"/>
            <a:r>
              <a:rPr lang="id-ID" sz="2400" smtClean="0"/>
              <a:t>Menurut Sawyer, Dittenhofer, &amp; Scheiner (2005, hal. 549), </a:t>
            </a:r>
            <a:r>
              <a:rPr lang="id-ID" sz="2400" i="1" smtClean="0"/>
              <a:t>general control consist of those controls in the IS and user environment that are pervasive over all or most application. They include such controls as segregation of incompatible duties, system development procedures, data security, all administrative controls, and disaster recovery capabilities.</a:t>
            </a:r>
            <a:endParaRPr lang="en-US" sz="2400" smtClean="0"/>
          </a:p>
          <a:p>
            <a:pPr algn="just"/>
            <a:r>
              <a:rPr lang="id-ID" sz="2400" smtClean="0"/>
              <a:t>Menurut Gondodiyoto (2007, hal. 301) pengendalian umum  </a:t>
            </a:r>
            <a:r>
              <a:rPr lang="en-US" sz="2400" smtClean="0"/>
              <a:t>didefinisikan sebagai </a:t>
            </a:r>
            <a:r>
              <a:rPr lang="id-ID" sz="2400" smtClean="0"/>
              <a:t>sistem pengendalian internal komputer yang berlaku umum meliputi seluruh kegiatan komputerisasi sebuah organisasi secara menyeluruh. Artinya ketentuan – ketentuan d</a:t>
            </a:r>
            <a:r>
              <a:rPr lang="en-US" sz="2400" smtClean="0"/>
              <a:t>a</a:t>
            </a:r>
            <a:r>
              <a:rPr lang="id-ID" sz="2400" smtClean="0"/>
              <a:t>lam pengendalian tersebut berlaku untuk seluruh kegiatan komputerisasi </a:t>
            </a:r>
            <a:r>
              <a:rPr lang="en-US" sz="2400" smtClean="0"/>
              <a:t>yang digunakan </a:t>
            </a:r>
            <a:r>
              <a:rPr lang="id-ID" sz="2400" smtClean="0"/>
              <a:t>di perusahaan tersebut.</a:t>
            </a:r>
            <a:endParaRPr lang="en-US" sz="2400" smtClean="0"/>
          </a:p>
          <a:p>
            <a:pPr algn="just"/>
            <a:endParaRPr lang="en-US" sz="2400" smtClean="0"/>
          </a:p>
        </p:txBody>
      </p:sp>
    </p:spTree>
    <p:extLst>
      <p:ext uri="{BB962C8B-B14F-4D97-AF65-F5344CB8AC3E}">
        <p14:creationId xmlns:p14="http://schemas.microsoft.com/office/powerpoint/2010/main" val="3873019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Contoh Pengendalian Umum</a:t>
            </a:r>
          </a:p>
        </p:txBody>
      </p:sp>
      <p:sp>
        <p:nvSpPr>
          <p:cNvPr id="13315" name="Content Placeholder 2"/>
          <p:cNvSpPr>
            <a:spLocks noGrp="1"/>
          </p:cNvSpPr>
          <p:nvPr>
            <p:ph idx="1"/>
          </p:nvPr>
        </p:nvSpPr>
        <p:spPr/>
        <p:txBody>
          <a:bodyPr/>
          <a:lstStyle/>
          <a:p>
            <a:pPr marL="342900" lvl="1" indent="-342900" algn="just">
              <a:buFont typeface="Arial" charset="0"/>
              <a:buChar char="•"/>
            </a:pPr>
            <a:r>
              <a:rPr lang="id-ID" dirty="0" smtClean="0"/>
              <a:t>Pengendalian umum juga dapat diartikan sebagai pengendalian yang tidak terkait langsung ke suatu aplikasi tertentu. </a:t>
            </a:r>
            <a:endParaRPr lang="en-US" dirty="0" smtClean="0"/>
          </a:p>
          <a:p>
            <a:pPr marL="342900" lvl="1" indent="-342900" algn="just">
              <a:buFont typeface="Arial" charset="0"/>
              <a:buChar char="•"/>
            </a:pPr>
            <a:r>
              <a:rPr lang="id-ID" dirty="0" smtClean="0"/>
              <a:t>Misalnya dalam contoh </a:t>
            </a:r>
            <a:r>
              <a:rPr lang="id-ID" dirty="0" smtClean="0"/>
              <a:t>di </a:t>
            </a:r>
            <a:r>
              <a:rPr lang="id-ID" dirty="0" smtClean="0"/>
              <a:t>ATM, </a:t>
            </a:r>
            <a:r>
              <a:rPr lang="id-ID" dirty="0" smtClean="0"/>
              <a:t>ketentuan bahwa masuk ke ruang ATM tidak boleh memakai helm. Adanya CCTV di ruang ATM dan ketentuan adanya SATPAM di situ adalah dapat dikategorikan dengan pengendalian umum (ketentuan-ketentuan tersebut tidak langsung dengan transaksi pengambilan uang di mesin ATM).</a:t>
            </a:r>
            <a:endParaRPr lang="en-US" sz="2400" dirty="0" smtClean="0"/>
          </a:p>
          <a:p>
            <a:pPr algn="just"/>
            <a:endParaRPr lang="en-US" dirty="0" smtClean="0"/>
          </a:p>
        </p:txBody>
      </p:sp>
    </p:spTree>
    <p:extLst>
      <p:ext uri="{BB962C8B-B14F-4D97-AF65-F5344CB8AC3E}">
        <p14:creationId xmlns:p14="http://schemas.microsoft.com/office/powerpoint/2010/main" val="1509435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dirty="0" smtClean="0"/>
              <a:t>Ruang lingkup</a:t>
            </a:r>
            <a:r>
              <a:rPr lang="en-US" dirty="0" smtClean="0"/>
              <a:t> </a:t>
            </a:r>
            <a:r>
              <a:rPr lang="id-ID" dirty="0" smtClean="0"/>
              <a:t>pengendalian umum </a:t>
            </a:r>
            <a:endParaRPr lang="en-US" dirty="0"/>
          </a:p>
        </p:txBody>
      </p:sp>
      <p:sp>
        <p:nvSpPr>
          <p:cNvPr id="14339" name="Content Placeholder 2"/>
          <p:cNvSpPr>
            <a:spLocks noGrp="1"/>
          </p:cNvSpPr>
          <p:nvPr>
            <p:ph idx="1"/>
          </p:nvPr>
        </p:nvSpPr>
        <p:spPr/>
        <p:txBody>
          <a:bodyPr>
            <a:normAutofit fontScale="92500" lnSpcReduction="10000"/>
          </a:bodyPr>
          <a:lstStyle/>
          <a:p>
            <a:pPr algn="just"/>
            <a:r>
              <a:rPr lang="id-ID" sz="2400" dirty="0" smtClean="0"/>
              <a:t>Ruang lingkup yang termasuk dalam pengendalian umum (pengendalian perspektif manajemen) diantaranya adalah :</a:t>
            </a:r>
            <a:endParaRPr lang="en-US" sz="2400" dirty="0" smtClean="0"/>
          </a:p>
          <a:p>
            <a:pPr lvl="1" algn="just"/>
            <a:r>
              <a:rPr lang="id-ID" sz="2400" dirty="0" smtClean="0"/>
              <a:t>Pengendalian manajemen puncak (</a:t>
            </a:r>
            <a:r>
              <a:rPr lang="id-ID" sz="2400" i="1" dirty="0" smtClean="0"/>
              <a:t>top management controls</a:t>
            </a:r>
            <a:r>
              <a:rPr lang="id-ID" sz="2400" dirty="0" smtClean="0"/>
              <a:t>).</a:t>
            </a:r>
            <a:endParaRPr lang="en-US" sz="2400" dirty="0" smtClean="0"/>
          </a:p>
          <a:p>
            <a:pPr lvl="1" algn="just"/>
            <a:r>
              <a:rPr lang="id-ID" sz="2400" b="1" dirty="0" smtClean="0"/>
              <a:t>Pengendalian manajemen pengembangan sistem (</a:t>
            </a:r>
            <a:r>
              <a:rPr lang="id-ID" sz="2400" b="1" i="1" dirty="0" smtClean="0"/>
              <a:t>information system management controls</a:t>
            </a:r>
            <a:r>
              <a:rPr lang="id-ID" sz="2400" b="1" dirty="0" smtClean="0"/>
              <a:t>).</a:t>
            </a:r>
            <a:endParaRPr lang="en-US" sz="2400" b="1" dirty="0" smtClean="0"/>
          </a:p>
          <a:p>
            <a:pPr lvl="1" algn="just"/>
            <a:r>
              <a:rPr lang="id-ID" sz="2400" dirty="0" smtClean="0"/>
              <a:t>Pengendalian manajemen sumber data (</a:t>
            </a:r>
            <a:r>
              <a:rPr lang="id-ID" sz="2400" i="1" dirty="0" smtClean="0"/>
              <a:t>data resources management controls</a:t>
            </a:r>
            <a:r>
              <a:rPr lang="id-ID" sz="2400" dirty="0" smtClean="0"/>
              <a:t>).</a:t>
            </a:r>
            <a:r>
              <a:rPr lang="id-ID" sz="2400" i="1" dirty="0" smtClean="0"/>
              <a:t>  </a:t>
            </a:r>
            <a:r>
              <a:rPr lang="id-ID" sz="2400" dirty="0" smtClean="0"/>
              <a:t> </a:t>
            </a:r>
            <a:endParaRPr lang="en-US" sz="2400" dirty="0" smtClean="0"/>
          </a:p>
          <a:p>
            <a:pPr lvl="1" algn="just"/>
            <a:r>
              <a:rPr lang="id-ID" sz="2400" dirty="0" smtClean="0"/>
              <a:t>Pengendalian manajemen operasi (</a:t>
            </a:r>
            <a:r>
              <a:rPr lang="id-ID" sz="2400" i="1" dirty="0" smtClean="0"/>
              <a:t>operations management controls</a:t>
            </a:r>
            <a:r>
              <a:rPr lang="id-ID" sz="2400" dirty="0" smtClean="0"/>
              <a:t>).</a:t>
            </a:r>
            <a:endParaRPr lang="en-US" sz="2400" dirty="0" smtClean="0"/>
          </a:p>
          <a:p>
            <a:pPr lvl="1" algn="just"/>
            <a:r>
              <a:rPr lang="id-ID" sz="2400" b="1" dirty="0" smtClean="0"/>
              <a:t>Pengendalian manajemen keamanan (</a:t>
            </a:r>
            <a:r>
              <a:rPr lang="id-ID" sz="2400" b="1" i="1" dirty="0" smtClean="0"/>
              <a:t>security administration management controls</a:t>
            </a:r>
            <a:r>
              <a:rPr lang="id-ID" sz="2400" b="1" dirty="0" smtClean="0"/>
              <a:t>).</a:t>
            </a:r>
            <a:endParaRPr lang="en-US" sz="2400" b="1" dirty="0" smtClean="0"/>
          </a:p>
          <a:p>
            <a:pPr lvl="1" algn="just"/>
            <a:r>
              <a:rPr lang="id-ID" sz="2400" dirty="0" smtClean="0"/>
              <a:t>Pengendalian manajemen jaminan kualitas (</a:t>
            </a:r>
            <a:r>
              <a:rPr lang="id-ID" sz="2400" i="1" dirty="0" smtClean="0"/>
              <a:t>quality assurance management controls</a:t>
            </a:r>
            <a:r>
              <a:rPr lang="id-ID" sz="2400" dirty="0" smtClean="0"/>
              <a:t>).</a:t>
            </a:r>
            <a:endParaRPr lang="en-US" sz="2400" dirty="0" smtClean="0"/>
          </a:p>
          <a:p>
            <a:pPr algn="just"/>
            <a:endParaRPr lang="en-US" sz="2400" dirty="0" smtClean="0"/>
          </a:p>
        </p:txBody>
      </p:sp>
    </p:spTree>
    <p:extLst>
      <p:ext uri="{BB962C8B-B14F-4D97-AF65-F5344CB8AC3E}">
        <p14:creationId xmlns:p14="http://schemas.microsoft.com/office/powerpoint/2010/main" val="3647348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i="1" dirty="0" smtClean="0"/>
              <a:t>Operational Management </a:t>
            </a:r>
            <a:r>
              <a:rPr lang="id-ID" i="1" dirty="0" smtClean="0"/>
              <a:t>Controls (1)</a:t>
            </a:r>
            <a:endParaRPr lang="en-US" dirty="0"/>
          </a:p>
        </p:txBody>
      </p:sp>
      <p:sp>
        <p:nvSpPr>
          <p:cNvPr id="16387" name="Content Placeholder 2"/>
          <p:cNvSpPr>
            <a:spLocks noGrp="1"/>
          </p:cNvSpPr>
          <p:nvPr>
            <p:ph idx="1"/>
          </p:nvPr>
        </p:nvSpPr>
        <p:spPr/>
        <p:txBody>
          <a:bodyPr>
            <a:normAutofit fontScale="92500"/>
          </a:bodyPr>
          <a:lstStyle/>
          <a:p>
            <a:pPr marL="0" indent="0" algn="just">
              <a:buNone/>
            </a:pPr>
            <a:r>
              <a:rPr lang="id-ID" sz="2400" dirty="0" smtClean="0"/>
              <a:t>Menurut Gondodiyoto (2007, hal. 331) pengendalian manajemen operasi merupakan jenis pengendalian internal yang didesain untuk pengelolaan sumber daya dan operasi IT pada suatu organisasi. Pengendalian manajemen operasi disusun dengan tujuan untuk menciptakan kerangka kerja organisasi, pendayagunaan sumber daya informasi, dan pembagian tugas yang baik bagi suatu organisasi yang menggunakan sistem berbasis teknologi informasi.</a:t>
            </a:r>
            <a:endParaRPr lang="en-US" sz="2400" dirty="0" smtClean="0"/>
          </a:p>
          <a:p>
            <a:pPr lvl="1" algn="just"/>
            <a:r>
              <a:rPr lang="id-ID" sz="2400" dirty="0" smtClean="0"/>
              <a:t>Pemisahan tugas dan fungsi</a:t>
            </a:r>
            <a:endParaRPr lang="en-US" sz="2400" dirty="0" smtClean="0"/>
          </a:p>
          <a:p>
            <a:pPr lvl="1" algn="just"/>
            <a:r>
              <a:rPr lang="id-ID" sz="2400" dirty="0" smtClean="0"/>
              <a:t>Pengendalian personil</a:t>
            </a:r>
            <a:endParaRPr lang="en-US" sz="2400" dirty="0" smtClean="0"/>
          </a:p>
          <a:p>
            <a:pPr lvl="1" algn="just"/>
            <a:r>
              <a:rPr lang="id-ID" sz="2400" dirty="0" smtClean="0"/>
              <a:t>Pengendalian perangkat keras</a:t>
            </a:r>
            <a:endParaRPr lang="en-US" sz="2400" dirty="0" smtClean="0"/>
          </a:p>
          <a:p>
            <a:pPr lvl="1" algn="just"/>
            <a:r>
              <a:rPr lang="id-ID" sz="2400" dirty="0" smtClean="0"/>
              <a:t>Pengendalian jaringan</a:t>
            </a:r>
            <a:endParaRPr lang="en-US" sz="2400" dirty="0" smtClean="0"/>
          </a:p>
          <a:p>
            <a:pPr lvl="1" algn="just"/>
            <a:r>
              <a:rPr lang="id-ID" sz="2400" dirty="0" smtClean="0"/>
              <a:t>Manajemen operasi</a:t>
            </a:r>
            <a:endParaRPr lang="en-US" sz="2400" dirty="0" smtClean="0"/>
          </a:p>
          <a:p>
            <a:pPr algn="just"/>
            <a:endParaRPr lang="en-US" sz="2400" dirty="0" smtClean="0"/>
          </a:p>
        </p:txBody>
      </p:sp>
    </p:spTree>
    <p:extLst>
      <p:ext uri="{BB962C8B-B14F-4D97-AF65-F5344CB8AC3E}">
        <p14:creationId xmlns:p14="http://schemas.microsoft.com/office/powerpoint/2010/main" val="308082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marL="342900" indent="-342900"/>
            <a:r>
              <a:rPr lang="id-ID" sz="3200" dirty="0" smtClean="0"/>
              <a:t>Pemisahan </a:t>
            </a:r>
            <a:r>
              <a:rPr lang="id-ID" sz="3200" dirty="0"/>
              <a:t>T</a:t>
            </a:r>
            <a:r>
              <a:rPr lang="id-ID" sz="3200" dirty="0" smtClean="0"/>
              <a:t>ugas </a:t>
            </a:r>
            <a:r>
              <a:rPr lang="id-ID" sz="3200" dirty="0" smtClean="0"/>
              <a:t>dan </a:t>
            </a:r>
            <a:r>
              <a:rPr lang="id-ID" sz="3200" dirty="0" smtClean="0"/>
              <a:t>Fungsi</a:t>
            </a:r>
            <a:endParaRPr lang="en-US" sz="3200" dirty="0" smtClean="0"/>
          </a:p>
        </p:txBody>
      </p:sp>
      <p:sp>
        <p:nvSpPr>
          <p:cNvPr id="17411" name="Content Placeholder 2"/>
          <p:cNvSpPr>
            <a:spLocks noGrp="1"/>
          </p:cNvSpPr>
          <p:nvPr>
            <p:ph idx="1"/>
          </p:nvPr>
        </p:nvSpPr>
        <p:spPr/>
        <p:txBody>
          <a:bodyPr>
            <a:normAutofit fontScale="92500"/>
          </a:bodyPr>
          <a:lstStyle/>
          <a:p>
            <a:pPr marL="0" indent="0" algn="just">
              <a:buNone/>
            </a:pPr>
            <a:r>
              <a:rPr lang="id-ID" sz="2300" dirty="0" smtClean="0"/>
              <a:t>Pemisahan </a:t>
            </a:r>
            <a:r>
              <a:rPr lang="en-US" sz="2300" dirty="0" err="1" smtClean="0"/>
              <a:t>tugas</a:t>
            </a:r>
            <a:r>
              <a:rPr lang="en-US" sz="2300" dirty="0" smtClean="0"/>
              <a:t> </a:t>
            </a:r>
            <a:r>
              <a:rPr lang="en-US" sz="2300" dirty="0" err="1" smtClean="0"/>
              <a:t>dan</a:t>
            </a:r>
            <a:r>
              <a:rPr lang="en-US" sz="2300" dirty="0" smtClean="0"/>
              <a:t> </a:t>
            </a:r>
            <a:r>
              <a:rPr lang="id-ID" sz="2300" dirty="0" smtClean="0"/>
              <a:t>fungsi didesain untuk memastikan bahwa fungsi – fungsi yang tidak sejalan (atau seharusnya - cek), seperti : fungsi analisis/desain dan pemprograman dengan operasi komputer (mencakup penyiapan transaksi, otorisasi, proses entri, dan pelaporan) telah dipisahkan. Terdapat dua pemisahan fungsi yaitu :</a:t>
            </a:r>
            <a:endParaRPr lang="en-US" sz="2300" dirty="0" smtClean="0"/>
          </a:p>
          <a:p>
            <a:pPr lvl="1" algn="just"/>
            <a:r>
              <a:rPr lang="id-ID" sz="2300" dirty="0" smtClean="0"/>
              <a:t>Pemisahan fungsi departement IT dengan non IT (</a:t>
            </a:r>
            <a:r>
              <a:rPr lang="id-ID" sz="2300" i="1" dirty="0" smtClean="0"/>
              <a:t>users</a:t>
            </a:r>
            <a:r>
              <a:rPr lang="id-ID" sz="2300" dirty="0" smtClean="0"/>
              <a:t>)</a:t>
            </a:r>
            <a:endParaRPr lang="en-US" sz="2300" dirty="0" smtClean="0"/>
          </a:p>
          <a:p>
            <a:pPr lvl="1" algn="just">
              <a:buFont typeface="Arial" charset="0"/>
              <a:buNone/>
            </a:pPr>
            <a:r>
              <a:rPr lang="en-US" sz="2300" dirty="0" smtClean="0"/>
              <a:t>	</a:t>
            </a:r>
            <a:r>
              <a:rPr lang="id-ID" sz="2300" dirty="0" smtClean="0"/>
              <a:t>Pemisahan fungsi ini bertujuan untuk memisahkan antara pemakai dengan departement IT sehingga meningkatkan pengendalian terhadap aktivitas IT.</a:t>
            </a:r>
            <a:endParaRPr lang="en-US" sz="2300" dirty="0" smtClean="0"/>
          </a:p>
          <a:p>
            <a:pPr lvl="1" algn="just"/>
            <a:r>
              <a:rPr lang="id-ID" sz="2300" dirty="0" smtClean="0"/>
              <a:t>Pemisahan fungsi dalam departement IT</a:t>
            </a:r>
            <a:endParaRPr lang="en-US" sz="2300" dirty="0" smtClean="0"/>
          </a:p>
          <a:p>
            <a:pPr lvl="1" algn="just">
              <a:buFont typeface="Arial" charset="0"/>
              <a:buNone/>
            </a:pPr>
            <a:r>
              <a:rPr lang="en-US" sz="2300" dirty="0" smtClean="0"/>
              <a:t>	</a:t>
            </a:r>
            <a:r>
              <a:rPr lang="id-ID" sz="2300" dirty="0" smtClean="0"/>
              <a:t>Fungsi – fungsi departement IT dapat dipisahkan berdasarkan fungsi sistem dan pemrograman, operasi komputer, pengendalian dan penjadwalan </a:t>
            </a:r>
            <a:r>
              <a:rPr lang="id-ID" sz="2300" i="1" dirty="0" smtClean="0"/>
              <a:t>input/output, </a:t>
            </a:r>
            <a:r>
              <a:rPr lang="id-ID" sz="2300" dirty="0" smtClean="0"/>
              <a:t>pemeliharaan media (</a:t>
            </a:r>
            <a:r>
              <a:rPr lang="id-ID" sz="2300" i="1" dirty="0" smtClean="0"/>
              <a:t>library</a:t>
            </a:r>
            <a:r>
              <a:rPr lang="id-ID" sz="2300" dirty="0" smtClean="0"/>
              <a:t>).</a:t>
            </a:r>
            <a:r>
              <a:rPr lang="id-ID" sz="2300" i="1" dirty="0" smtClean="0"/>
              <a:t> </a:t>
            </a:r>
            <a:endParaRPr lang="en-US" sz="2300" dirty="0" smtClean="0"/>
          </a:p>
          <a:p>
            <a:pPr algn="just"/>
            <a:endParaRPr lang="en-US" sz="2300" dirty="0" smtClean="0"/>
          </a:p>
        </p:txBody>
      </p:sp>
    </p:spTree>
    <p:extLst>
      <p:ext uri="{BB962C8B-B14F-4D97-AF65-F5344CB8AC3E}">
        <p14:creationId xmlns:p14="http://schemas.microsoft.com/office/powerpoint/2010/main" val="2879665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marL="342900" indent="-342900"/>
            <a:r>
              <a:rPr lang="id-ID" sz="3200" dirty="0" smtClean="0"/>
              <a:t>Pengendalian </a:t>
            </a:r>
            <a:r>
              <a:rPr lang="id-ID" sz="3200" dirty="0" smtClean="0"/>
              <a:t>Personil</a:t>
            </a:r>
            <a:endParaRPr lang="en-US" sz="3200" dirty="0" smtClean="0"/>
          </a:p>
        </p:txBody>
      </p:sp>
      <p:sp>
        <p:nvSpPr>
          <p:cNvPr id="18435" name="Content Placeholder 2"/>
          <p:cNvSpPr>
            <a:spLocks noGrp="1"/>
          </p:cNvSpPr>
          <p:nvPr>
            <p:ph idx="1"/>
          </p:nvPr>
        </p:nvSpPr>
        <p:spPr/>
        <p:txBody>
          <a:bodyPr>
            <a:normAutofit fontScale="92500"/>
          </a:bodyPr>
          <a:lstStyle/>
          <a:p>
            <a:pPr marL="0" indent="0" algn="just">
              <a:buNone/>
            </a:pPr>
            <a:r>
              <a:rPr lang="id-ID" sz="2300" dirty="0" smtClean="0"/>
              <a:t>Personil mempunyai peranan penting dalam pengendalian sistem. Pengendalian personil dapat diindikasikan oleh hal-hal berikut :</a:t>
            </a:r>
            <a:endParaRPr lang="en-US" sz="2300" dirty="0" smtClean="0"/>
          </a:p>
          <a:p>
            <a:pPr lvl="1" algn="just"/>
            <a:r>
              <a:rPr lang="id-ID" sz="2300" dirty="0" smtClean="0"/>
              <a:t>Adanya prosedur </a:t>
            </a:r>
            <a:r>
              <a:rPr lang="en-US" sz="2300" dirty="0" smtClean="0"/>
              <a:t> p</a:t>
            </a:r>
            <a:r>
              <a:rPr lang="id-ID" sz="2300" dirty="0" smtClean="0"/>
              <a:t>enerimaan dan pemilihan pegawai</a:t>
            </a:r>
            <a:endParaRPr lang="en-US" sz="2300" dirty="0" smtClean="0"/>
          </a:p>
          <a:p>
            <a:pPr lvl="1" algn="just"/>
            <a:r>
              <a:rPr lang="id-ID" sz="2300" dirty="0" smtClean="0"/>
              <a:t>Adanya </a:t>
            </a:r>
            <a:r>
              <a:rPr lang="en-US" sz="2300" dirty="0" smtClean="0"/>
              <a:t>program  </a:t>
            </a:r>
            <a:r>
              <a:rPr lang="id-ID" sz="2300" dirty="0" smtClean="0"/>
              <a:t>peningkatan keahlian </a:t>
            </a:r>
            <a:r>
              <a:rPr lang="en-US" sz="2300" dirty="0" smtClean="0"/>
              <a:t> </a:t>
            </a:r>
            <a:r>
              <a:rPr lang="en-US" sz="2300" dirty="0" err="1" smtClean="0"/>
              <a:t>pegawai</a:t>
            </a:r>
            <a:r>
              <a:rPr lang="en-US" sz="2300" dirty="0" smtClean="0"/>
              <a:t> </a:t>
            </a:r>
            <a:r>
              <a:rPr lang="id-ID" sz="2300" dirty="0" smtClean="0"/>
              <a:t>melalui pelatihan yang berhubungan dengan bidang tugasnya</a:t>
            </a:r>
            <a:endParaRPr lang="en-US" sz="2300" dirty="0" smtClean="0"/>
          </a:p>
          <a:p>
            <a:pPr lvl="1" algn="just"/>
            <a:r>
              <a:rPr lang="id-ID" sz="2300" dirty="0" smtClean="0"/>
              <a:t>Adanya evaluasi atas pekerjaan</a:t>
            </a:r>
            <a:r>
              <a:rPr lang="en-US" sz="2300" dirty="0" smtClean="0"/>
              <a:t> yang </a:t>
            </a:r>
            <a:r>
              <a:rPr lang="en-US" sz="2300" dirty="0" err="1" smtClean="0"/>
              <a:t>dilakukan</a:t>
            </a:r>
            <a:r>
              <a:rPr lang="en-US" sz="2300" dirty="0" smtClean="0"/>
              <a:t> </a:t>
            </a:r>
            <a:r>
              <a:rPr lang="en-US" sz="2300" dirty="0" err="1" smtClean="0"/>
              <a:t>pegawai</a:t>
            </a:r>
            <a:endParaRPr lang="en-US" sz="2300" dirty="0" smtClean="0"/>
          </a:p>
          <a:p>
            <a:pPr lvl="1" algn="just"/>
            <a:r>
              <a:rPr lang="id-ID" sz="2300" dirty="0" smtClean="0"/>
              <a:t>Administrasi atas gaji dan prosedur promosi yang jelas</a:t>
            </a:r>
            <a:endParaRPr lang="en-US" sz="2300" dirty="0" smtClean="0"/>
          </a:p>
          <a:p>
            <a:pPr lvl="1" algn="just"/>
            <a:r>
              <a:rPr lang="id-ID" sz="2300" dirty="0" smtClean="0"/>
              <a:t>Penggunaan uraian tugas (</a:t>
            </a:r>
            <a:r>
              <a:rPr lang="id-ID" sz="2300" i="1" dirty="0" smtClean="0"/>
              <a:t>job description</a:t>
            </a:r>
            <a:r>
              <a:rPr lang="id-ID" sz="2300" dirty="0" smtClean="0"/>
              <a:t>)</a:t>
            </a:r>
            <a:endParaRPr lang="en-US" sz="2300" dirty="0" smtClean="0"/>
          </a:p>
          <a:p>
            <a:pPr lvl="1" algn="just"/>
            <a:r>
              <a:rPr lang="id-ID" sz="2300" dirty="0" smtClean="0"/>
              <a:t>Pemilihan dan pelatihan pegawai</a:t>
            </a:r>
            <a:endParaRPr lang="en-US" sz="2300" dirty="0" smtClean="0"/>
          </a:p>
          <a:p>
            <a:pPr lvl="1" algn="just"/>
            <a:r>
              <a:rPr lang="id-ID" sz="2300" dirty="0" smtClean="0"/>
              <a:t>Penyediaan (supervisi) dan penilaian</a:t>
            </a:r>
            <a:endParaRPr lang="en-US" sz="2300" dirty="0" smtClean="0"/>
          </a:p>
          <a:p>
            <a:pPr lvl="1" algn="just"/>
            <a:r>
              <a:rPr lang="id-ID" sz="2300" dirty="0" smtClean="0"/>
              <a:t>Penggiliran pekerjaan (</a:t>
            </a:r>
            <a:r>
              <a:rPr lang="id-ID" sz="2300" i="1" dirty="0" smtClean="0"/>
              <a:t>job rotation</a:t>
            </a:r>
            <a:r>
              <a:rPr lang="id-ID" sz="2300" dirty="0" smtClean="0"/>
              <a:t>) dan keharusan mengambil cuti</a:t>
            </a:r>
            <a:endParaRPr lang="en-US" sz="2300" dirty="0" smtClean="0"/>
          </a:p>
          <a:p>
            <a:pPr lvl="1" algn="just"/>
            <a:r>
              <a:rPr lang="en-US" sz="2300" dirty="0" err="1" smtClean="0"/>
              <a:t>Adanya</a:t>
            </a:r>
            <a:r>
              <a:rPr lang="en-US" sz="2300" dirty="0" smtClean="0"/>
              <a:t> </a:t>
            </a:r>
            <a:r>
              <a:rPr lang="en-US" sz="2300" dirty="0" err="1" smtClean="0"/>
              <a:t>jenjang</a:t>
            </a:r>
            <a:r>
              <a:rPr lang="en-US" sz="2300" dirty="0" smtClean="0"/>
              <a:t> </a:t>
            </a:r>
            <a:r>
              <a:rPr lang="en-US" sz="2300" dirty="0" err="1" smtClean="0"/>
              <a:t>karier</a:t>
            </a:r>
            <a:r>
              <a:rPr lang="en-US" sz="2300" dirty="0" smtClean="0"/>
              <a:t> </a:t>
            </a:r>
            <a:r>
              <a:rPr lang="en-US" sz="2300" dirty="0" err="1" smtClean="0"/>
              <a:t>serta</a:t>
            </a:r>
            <a:r>
              <a:rPr lang="en-US" sz="2300" dirty="0" smtClean="0"/>
              <a:t> </a:t>
            </a:r>
            <a:r>
              <a:rPr lang="en-US" sz="2300" dirty="0" err="1" smtClean="0"/>
              <a:t>sarana</a:t>
            </a:r>
            <a:r>
              <a:rPr lang="en-US" sz="2300" dirty="0" smtClean="0"/>
              <a:t> </a:t>
            </a:r>
            <a:r>
              <a:rPr lang="en-US" sz="2300" dirty="0" err="1" smtClean="0"/>
              <a:t>dan</a:t>
            </a:r>
            <a:r>
              <a:rPr lang="en-US" sz="2300" dirty="0" smtClean="0"/>
              <a:t> </a:t>
            </a:r>
            <a:r>
              <a:rPr lang="en-US" sz="2300" dirty="0" err="1" smtClean="0"/>
              <a:t>aturan</a:t>
            </a:r>
            <a:r>
              <a:rPr lang="en-US" sz="2300" dirty="0" smtClean="0"/>
              <a:t> </a:t>
            </a:r>
            <a:r>
              <a:rPr lang="en-US" sz="2300" dirty="0" err="1" smtClean="0"/>
              <a:t>untuk</a:t>
            </a:r>
            <a:r>
              <a:rPr lang="en-US" sz="2300" dirty="0" smtClean="0"/>
              <a:t> </a:t>
            </a:r>
            <a:r>
              <a:rPr lang="en-US" sz="2300" dirty="0" err="1" smtClean="0"/>
              <a:t>mencapainya</a:t>
            </a:r>
            <a:endParaRPr lang="en-US" sz="2300" dirty="0" smtClean="0"/>
          </a:p>
          <a:p>
            <a:pPr lvl="1" algn="just"/>
            <a:endParaRPr lang="en-US" sz="2300" dirty="0" smtClean="0"/>
          </a:p>
        </p:txBody>
      </p:sp>
    </p:spTree>
    <p:extLst>
      <p:ext uri="{BB962C8B-B14F-4D97-AF65-F5344CB8AC3E}">
        <p14:creationId xmlns:p14="http://schemas.microsoft.com/office/powerpoint/2010/main" val="1501275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marL="342900" indent="-342900"/>
            <a:r>
              <a:rPr lang="id-ID" sz="3200" dirty="0" smtClean="0"/>
              <a:t>Pengendalian </a:t>
            </a:r>
            <a:r>
              <a:rPr lang="id-ID" sz="3200" dirty="0" smtClean="0"/>
              <a:t>Perangkat</a:t>
            </a:r>
            <a:endParaRPr lang="en-US" sz="3200" dirty="0" smtClean="0"/>
          </a:p>
        </p:txBody>
      </p:sp>
      <p:sp>
        <p:nvSpPr>
          <p:cNvPr id="19459" name="Content Placeholder 2"/>
          <p:cNvSpPr>
            <a:spLocks noGrp="1"/>
          </p:cNvSpPr>
          <p:nvPr>
            <p:ph idx="1"/>
          </p:nvPr>
        </p:nvSpPr>
        <p:spPr>
          <a:xfrm>
            <a:off x="457200" y="1268760"/>
            <a:ext cx="8291264" cy="5256584"/>
          </a:xfrm>
        </p:spPr>
        <p:txBody>
          <a:bodyPr>
            <a:normAutofit lnSpcReduction="10000"/>
          </a:bodyPr>
          <a:lstStyle/>
          <a:p>
            <a:pPr algn="just"/>
            <a:r>
              <a:rPr lang="id-ID" sz="1600" dirty="0" smtClean="0"/>
              <a:t>Pengawasan terhadap akses fisik</a:t>
            </a:r>
            <a:endParaRPr lang="en-US" sz="1600" dirty="0" smtClean="0"/>
          </a:p>
          <a:p>
            <a:pPr algn="just">
              <a:buFont typeface="Arial" charset="0"/>
              <a:buNone/>
            </a:pPr>
            <a:r>
              <a:rPr lang="en-US" sz="1600" dirty="0" smtClean="0"/>
              <a:t>	</a:t>
            </a:r>
            <a:r>
              <a:rPr lang="id-ID" sz="1600" dirty="0" smtClean="0"/>
              <a:t>Untuk menjaga perangkat komputer dari kemungkinan penyalahgunaan, akses fisik terhadap perangkat komputer perlu diawasi.</a:t>
            </a:r>
            <a:endParaRPr lang="en-US" sz="1600" dirty="0" smtClean="0"/>
          </a:p>
          <a:p>
            <a:pPr algn="just"/>
            <a:r>
              <a:rPr lang="id-ID" sz="1600" dirty="0" smtClean="0"/>
              <a:t>Pengaturan lokasi fisik</a:t>
            </a:r>
            <a:endParaRPr lang="en-US" sz="1600" dirty="0" smtClean="0"/>
          </a:p>
          <a:p>
            <a:pPr algn="just">
              <a:buFont typeface="Arial" charset="0"/>
              <a:buNone/>
            </a:pPr>
            <a:r>
              <a:rPr lang="en-US" sz="1600" dirty="0" smtClean="0"/>
              <a:t>	</a:t>
            </a:r>
            <a:r>
              <a:rPr lang="id-ID" sz="1600" dirty="0" smtClean="0"/>
              <a:t>Lokasi ruang komputer merupakan pertimbangan yang penting dalam pengendalian keamanan komputer</a:t>
            </a:r>
            <a:endParaRPr lang="en-US" sz="1600" dirty="0" smtClean="0"/>
          </a:p>
          <a:p>
            <a:pPr algn="just"/>
            <a:r>
              <a:rPr lang="id-ID" sz="1600" dirty="0" smtClean="0"/>
              <a:t>Penggunaan alat pengamanan</a:t>
            </a:r>
            <a:endParaRPr lang="en-US" sz="1600" dirty="0" smtClean="0"/>
          </a:p>
          <a:p>
            <a:pPr algn="just">
              <a:buFont typeface="Arial" charset="0"/>
              <a:buNone/>
            </a:pPr>
            <a:r>
              <a:rPr lang="en-US" sz="1600" dirty="0" smtClean="0"/>
              <a:t>	</a:t>
            </a:r>
            <a:r>
              <a:rPr lang="id-ID" sz="1600" dirty="0" smtClean="0"/>
              <a:t>Alat – alat penggunaan tambahan diperlukan untuk menjaga keamanan komputer dari kemungkinan kerusakan</a:t>
            </a:r>
            <a:endParaRPr lang="en-US" sz="1600" dirty="0" smtClean="0"/>
          </a:p>
          <a:p>
            <a:pPr algn="just"/>
            <a:r>
              <a:rPr lang="id-ID" sz="1600" dirty="0" smtClean="0"/>
              <a:t>Pengendalian operasi perangkat keras</a:t>
            </a:r>
            <a:endParaRPr lang="en-US" sz="1600" dirty="0" smtClean="0"/>
          </a:p>
          <a:p>
            <a:pPr algn="just">
              <a:buFont typeface="Arial" charset="0"/>
              <a:buNone/>
            </a:pPr>
            <a:r>
              <a:rPr lang="en-US" sz="1600" dirty="0" smtClean="0"/>
              <a:t>	</a:t>
            </a:r>
            <a:r>
              <a:rPr lang="id-ID" sz="1600" dirty="0" smtClean="0"/>
              <a:t>Pengendalian operasional perangkat keras merupakan bentuk pengendalian untuk menjaga perangkat keras dari kemungkinan kerusakan akibat kesalahan pengoperasian perangkat tersebut</a:t>
            </a:r>
            <a:endParaRPr lang="en-US" sz="1600" dirty="0" smtClean="0"/>
          </a:p>
          <a:p>
            <a:pPr algn="just"/>
            <a:r>
              <a:rPr lang="id-ID" sz="1600" dirty="0" smtClean="0"/>
              <a:t>Pengendalian perangkat lunak</a:t>
            </a:r>
            <a:endParaRPr lang="en-US" sz="1600" dirty="0" smtClean="0"/>
          </a:p>
          <a:p>
            <a:pPr algn="just">
              <a:buFont typeface="Arial" charset="0"/>
              <a:buNone/>
            </a:pPr>
            <a:r>
              <a:rPr lang="en-US" sz="1600" dirty="0" smtClean="0"/>
              <a:t>	</a:t>
            </a:r>
            <a:r>
              <a:rPr lang="id-ID" sz="1600" dirty="0" smtClean="0"/>
              <a:t>Pengendalian perangkat lunak didesain untuk memastikan keamanan dan kehandalan sistem</a:t>
            </a:r>
            <a:endParaRPr lang="en-US" sz="1600" dirty="0" smtClean="0"/>
          </a:p>
          <a:p>
            <a:pPr algn="just"/>
            <a:r>
              <a:rPr lang="id-ID" sz="1600" dirty="0" smtClean="0"/>
              <a:t>Pengendalian keamanan data</a:t>
            </a:r>
            <a:endParaRPr lang="en-US" sz="1600" dirty="0" smtClean="0"/>
          </a:p>
          <a:p>
            <a:pPr algn="just">
              <a:buFont typeface="Arial" charset="0"/>
              <a:buNone/>
            </a:pPr>
            <a:r>
              <a:rPr lang="en-US" sz="1600" dirty="0" smtClean="0"/>
              <a:t>	</a:t>
            </a:r>
            <a:r>
              <a:rPr lang="id-ID" sz="1600" dirty="0" smtClean="0"/>
              <a:t>Pengendalian keamanan data merupakan suatu tindakan pengendalian untuk menjaga keamanan datayang tersimpan didalam media penyimpanan agar tidak hilang dan rusak, atau </a:t>
            </a:r>
            <a:r>
              <a:rPr lang="en-US" sz="1600" dirty="0" smtClean="0"/>
              <a:t>di</a:t>
            </a:r>
            <a:r>
              <a:rPr lang="id-ID" sz="1600" dirty="0" smtClean="0"/>
              <a:t>akses oleh orang yang tidak berhak.</a:t>
            </a:r>
            <a:endParaRPr lang="en-US" sz="1600" dirty="0" smtClean="0"/>
          </a:p>
          <a:p>
            <a:pPr algn="just"/>
            <a:endParaRPr lang="en-US" sz="1600" dirty="0" smtClean="0"/>
          </a:p>
        </p:txBody>
      </p:sp>
    </p:spTree>
    <p:extLst>
      <p:ext uri="{BB962C8B-B14F-4D97-AF65-F5344CB8AC3E}">
        <p14:creationId xmlns:p14="http://schemas.microsoft.com/office/powerpoint/2010/main" val="3731574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id-ID" dirty="0" smtClean="0"/>
              <a:t>Pengendalian </a:t>
            </a:r>
            <a:r>
              <a:rPr lang="id-ID" dirty="0" smtClean="0"/>
              <a:t>Jaringan</a:t>
            </a:r>
            <a:endParaRPr lang="en-US" dirty="0" smtClean="0"/>
          </a:p>
        </p:txBody>
      </p:sp>
      <p:sp>
        <p:nvSpPr>
          <p:cNvPr id="20483" name="Content Placeholder 2"/>
          <p:cNvSpPr>
            <a:spLocks noGrp="1"/>
          </p:cNvSpPr>
          <p:nvPr>
            <p:ph idx="1"/>
          </p:nvPr>
        </p:nvSpPr>
        <p:spPr>
          <a:xfrm>
            <a:off x="457200" y="1268760"/>
            <a:ext cx="8229600" cy="4968552"/>
          </a:xfrm>
        </p:spPr>
        <p:txBody>
          <a:bodyPr>
            <a:normAutofit lnSpcReduction="10000"/>
          </a:bodyPr>
          <a:lstStyle/>
          <a:p>
            <a:pPr marL="0" indent="0" algn="just">
              <a:buNone/>
            </a:pPr>
            <a:r>
              <a:rPr lang="id-ID" sz="2200" dirty="0" smtClean="0"/>
              <a:t>Alat bantu (</a:t>
            </a:r>
            <a:r>
              <a:rPr lang="id-ID" sz="2200" i="1" dirty="0" smtClean="0"/>
              <a:t>tools</a:t>
            </a:r>
            <a:r>
              <a:rPr lang="id-ID" sz="2200" dirty="0" smtClean="0"/>
              <a:t>) penting yang dapat digunakan oleh operator untuk mengelola </a:t>
            </a:r>
            <a:r>
              <a:rPr lang="id-ID" sz="2200" i="1" dirty="0" smtClean="0"/>
              <a:t>wide area network </a:t>
            </a:r>
            <a:r>
              <a:rPr lang="id-ID" sz="2200" dirty="0" smtClean="0"/>
              <a:t>adalah </a:t>
            </a:r>
            <a:r>
              <a:rPr lang="id-ID" sz="2200" i="1" dirty="0" smtClean="0"/>
              <a:t>network control terminal. Network control terminal </a:t>
            </a:r>
            <a:r>
              <a:rPr lang="id-ID" sz="2200" dirty="0" smtClean="0"/>
              <a:t>menyediakan akses kepada </a:t>
            </a:r>
            <a:r>
              <a:rPr lang="id-ID" sz="2200" i="1" dirty="0" smtClean="0"/>
              <a:t>software system </a:t>
            </a:r>
            <a:r>
              <a:rPr lang="id-ID" sz="2200" dirty="0" smtClean="0"/>
              <a:t>yang khusus untuk mengelola jenis fungsi dibawah ini agar dapat berjalan dengan baik, yaitu :</a:t>
            </a:r>
            <a:endParaRPr lang="en-US" sz="2200" dirty="0" smtClean="0"/>
          </a:p>
          <a:p>
            <a:pPr lvl="1" algn="just"/>
            <a:r>
              <a:rPr lang="id-ID" sz="2200" dirty="0" smtClean="0"/>
              <a:t>Memulai dan menghentikan jaringan dan proses</a:t>
            </a:r>
            <a:endParaRPr lang="en-US" sz="2200" dirty="0" smtClean="0"/>
          </a:p>
          <a:p>
            <a:pPr lvl="1" algn="just"/>
            <a:r>
              <a:rPr lang="id-ID" sz="2200" dirty="0" smtClean="0"/>
              <a:t>Memonitor aktivitas jaringan</a:t>
            </a:r>
            <a:endParaRPr lang="en-US" sz="2200" dirty="0" smtClean="0"/>
          </a:p>
          <a:p>
            <a:pPr lvl="1" algn="just"/>
            <a:r>
              <a:rPr lang="id-ID" sz="2200" dirty="0" smtClean="0"/>
              <a:t>Meng</a:t>
            </a:r>
            <a:r>
              <a:rPr lang="en-US" sz="2200" dirty="0" smtClean="0"/>
              <a:t>g</a:t>
            </a:r>
            <a:r>
              <a:rPr lang="id-ID" sz="2200" dirty="0" smtClean="0"/>
              <a:t>anti nama </a:t>
            </a:r>
            <a:r>
              <a:rPr lang="id-ID" sz="2200" i="1" dirty="0" smtClean="0"/>
              <a:t>line </a:t>
            </a:r>
            <a:r>
              <a:rPr lang="id-ID" sz="2200" dirty="0" smtClean="0"/>
              <a:t>komunikasi</a:t>
            </a:r>
            <a:endParaRPr lang="en-US" sz="2200" dirty="0" smtClean="0"/>
          </a:p>
          <a:p>
            <a:pPr lvl="1" algn="just"/>
            <a:r>
              <a:rPr lang="id-ID" sz="2200" dirty="0" smtClean="0"/>
              <a:t>Men</a:t>
            </a:r>
            <a:r>
              <a:rPr lang="id-ID" sz="2200" i="1" dirty="0" smtClean="0"/>
              <a:t>generate statistic system </a:t>
            </a:r>
            <a:endParaRPr lang="en-US" sz="2200" dirty="0" smtClean="0"/>
          </a:p>
          <a:p>
            <a:pPr lvl="1" algn="just"/>
            <a:r>
              <a:rPr lang="id-ID" sz="2200" dirty="0" smtClean="0"/>
              <a:t>Men</a:t>
            </a:r>
            <a:r>
              <a:rPr lang="id-ID" sz="2200" i="1" dirty="0" smtClean="0"/>
              <a:t>setting </a:t>
            </a:r>
            <a:r>
              <a:rPr lang="id-ID" sz="2200" dirty="0" smtClean="0"/>
              <a:t>ulang panjangnya antrian</a:t>
            </a:r>
            <a:endParaRPr lang="en-US" sz="2200" dirty="0" smtClean="0"/>
          </a:p>
          <a:p>
            <a:pPr lvl="1" algn="just"/>
            <a:r>
              <a:rPr lang="id-ID" sz="2200" dirty="0" smtClean="0"/>
              <a:t>Menambah frekuensi </a:t>
            </a:r>
            <a:r>
              <a:rPr lang="id-ID" sz="2200" i="1" dirty="0" smtClean="0"/>
              <a:t>backup</a:t>
            </a:r>
            <a:endParaRPr lang="en-US" sz="2200" dirty="0" smtClean="0"/>
          </a:p>
          <a:p>
            <a:pPr lvl="1" algn="just"/>
            <a:r>
              <a:rPr lang="id-ID" sz="2200" dirty="0" smtClean="0"/>
              <a:t>Menanyakan status sistem</a:t>
            </a:r>
            <a:endParaRPr lang="en-US" sz="2200" dirty="0" smtClean="0"/>
          </a:p>
          <a:p>
            <a:pPr lvl="1" algn="just"/>
            <a:r>
              <a:rPr lang="id-ID" sz="2200" dirty="0" smtClean="0"/>
              <a:t>Mengirimkan </a:t>
            </a:r>
            <a:r>
              <a:rPr lang="id-ID" sz="2200" i="1" dirty="0" smtClean="0"/>
              <a:t>system warning </a:t>
            </a:r>
            <a:r>
              <a:rPr lang="id-ID" sz="2200" dirty="0" smtClean="0"/>
              <a:t>dan </a:t>
            </a:r>
            <a:r>
              <a:rPr lang="id-ID" sz="2200" i="1" dirty="0" smtClean="0"/>
              <a:t>status message </a:t>
            </a:r>
            <a:endParaRPr lang="en-US" sz="2200" dirty="0" smtClean="0"/>
          </a:p>
          <a:p>
            <a:pPr lvl="1" algn="just"/>
            <a:r>
              <a:rPr lang="id-ID" sz="2200" dirty="0" smtClean="0"/>
              <a:t>Memeriksa </a:t>
            </a:r>
            <a:r>
              <a:rPr lang="id-ID" sz="2200" dirty="0" smtClean="0"/>
              <a:t>lintasan data pada </a:t>
            </a:r>
            <a:r>
              <a:rPr lang="id-ID" sz="2200" i="1" dirty="0" smtClean="0"/>
              <a:t>line </a:t>
            </a:r>
            <a:r>
              <a:rPr lang="id-ID" sz="2200" dirty="0" smtClean="0"/>
              <a:t>komunikasi</a:t>
            </a:r>
            <a:endParaRPr lang="en-US" sz="2200" dirty="0" smtClean="0"/>
          </a:p>
          <a:p>
            <a:pPr marL="0" indent="0" algn="just">
              <a:buNone/>
            </a:pPr>
            <a:endParaRPr lang="en-US" sz="2200" dirty="0" smtClean="0"/>
          </a:p>
          <a:p>
            <a:pPr algn="just"/>
            <a:endParaRPr lang="en-US" sz="1800" dirty="0" smtClean="0"/>
          </a:p>
        </p:txBody>
      </p:sp>
    </p:spTree>
    <p:extLst>
      <p:ext uri="{BB962C8B-B14F-4D97-AF65-F5344CB8AC3E}">
        <p14:creationId xmlns:p14="http://schemas.microsoft.com/office/powerpoint/2010/main" val="961992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id-ID" dirty="0" smtClean="0"/>
              <a:t>Manajemen </a:t>
            </a:r>
            <a:r>
              <a:rPr lang="id-ID" dirty="0" smtClean="0"/>
              <a:t>Operasi</a:t>
            </a:r>
            <a:endParaRPr lang="en-US" dirty="0" smtClean="0"/>
          </a:p>
        </p:txBody>
      </p:sp>
      <p:sp>
        <p:nvSpPr>
          <p:cNvPr id="21507" name="Content Placeholder 2"/>
          <p:cNvSpPr>
            <a:spLocks noGrp="1"/>
          </p:cNvSpPr>
          <p:nvPr>
            <p:ph idx="1"/>
          </p:nvPr>
        </p:nvSpPr>
        <p:spPr/>
        <p:txBody>
          <a:bodyPr/>
          <a:lstStyle/>
          <a:p>
            <a:pPr marL="0" indent="0" algn="just">
              <a:buNone/>
            </a:pPr>
            <a:r>
              <a:rPr lang="id-ID" sz="2800" dirty="0" smtClean="0"/>
              <a:t>Saat ini fungsi sistem yang sekarang digunakan pada manajemen operasi adalah komputer mikro secara </a:t>
            </a:r>
            <a:r>
              <a:rPr lang="id-ID" sz="2800" i="1" dirty="0" smtClean="0"/>
              <a:t>stand alone, multi user </a:t>
            </a:r>
            <a:r>
              <a:rPr lang="id-ID" sz="2800" dirty="0" smtClean="0"/>
              <a:t>atau jaringan (</a:t>
            </a:r>
            <a:r>
              <a:rPr lang="id-ID" sz="2800" i="1" dirty="0" smtClean="0"/>
              <a:t>network</a:t>
            </a:r>
            <a:r>
              <a:rPr lang="id-ID" sz="2800" dirty="0" smtClean="0"/>
              <a:t>) atau dalam bentuk </a:t>
            </a:r>
            <a:r>
              <a:rPr lang="id-ID" sz="2800" i="1" dirty="0" smtClean="0"/>
              <a:t>client server.</a:t>
            </a:r>
            <a:endParaRPr lang="en-US" sz="2800" dirty="0" smtClean="0"/>
          </a:p>
          <a:p>
            <a:pPr lvl="1" algn="just"/>
            <a:r>
              <a:rPr lang="id-ID" i="1" dirty="0" smtClean="0"/>
              <a:t>Service level agreements</a:t>
            </a:r>
            <a:endParaRPr lang="en-US" dirty="0" smtClean="0"/>
          </a:p>
          <a:p>
            <a:pPr lvl="1" algn="just"/>
            <a:r>
              <a:rPr lang="id-ID" dirty="0" smtClean="0"/>
              <a:t>Kepustakaan </a:t>
            </a:r>
            <a:r>
              <a:rPr lang="id-ID" i="1" dirty="0" smtClean="0"/>
              <a:t>file</a:t>
            </a:r>
            <a:endParaRPr lang="en-US" dirty="0" smtClean="0"/>
          </a:p>
          <a:p>
            <a:pPr lvl="1" algn="just"/>
            <a:r>
              <a:rPr lang="id-ID" dirty="0" smtClean="0"/>
              <a:t>Fungsi </a:t>
            </a:r>
            <a:r>
              <a:rPr lang="id-ID" i="1" dirty="0" smtClean="0"/>
              <a:t>help desk</a:t>
            </a:r>
            <a:endParaRPr lang="en-US" dirty="0" smtClean="0"/>
          </a:p>
          <a:p>
            <a:pPr lvl="1" algn="just"/>
            <a:r>
              <a:rPr lang="id-ID" i="1" dirty="0" smtClean="0"/>
              <a:t>Capacity planning</a:t>
            </a:r>
            <a:endParaRPr lang="en-US" dirty="0" smtClean="0"/>
          </a:p>
          <a:p>
            <a:pPr lvl="1" algn="just"/>
            <a:r>
              <a:rPr lang="id-ID" i="1" dirty="0" smtClean="0"/>
              <a:t>Outsource </a:t>
            </a:r>
            <a:endParaRPr lang="en-US" dirty="0" smtClean="0"/>
          </a:p>
          <a:p>
            <a:pPr algn="just"/>
            <a:endParaRPr lang="en-US" sz="2800" dirty="0" smtClean="0"/>
          </a:p>
        </p:txBody>
      </p:sp>
    </p:spTree>
    <p:extLst>
      <p:ext uri="{BB962C8B-B14F-4D97-AF65-F5344CB8AC3E}">
        <p14:creationId xmlns:p14="http://schemas.microsoft.com/office/powerpoint/2010/main" val="4130840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i="1" dirty="0" smtClean="0"/>
              <a:t>Security Management Controls</a:t>
            </a:r>
            <a:r>
              <a:rPr lang="en-US" i="1" dirty="0" smtClean="0"/>
              <a:t> </a:t>
            </a:r>
            <a:r>
              <a:rPr lang="en-US" i="1" dirty="0" smtClean="0"/>
              <a:t>(</a:t>
            </a:r>
            <a:r>
              <a:rPr lang="id-ID" i="1" dirty="0" smtClean="0"/>
              <a:t>2</a:t>
            </a:r>
            <a:r>
              <a:rPr lang="en-US" i="1" dirty="0" smtClean="0"/>
              <a:t>)</a:t>
            </a:r>
            <a:endParaRPr lang="en-US" dirty="0"/>
          </a:p>
        </p:txBody>
      </p:sp>
      <p:sp>
        <p:nvSpPr>
          <p:cNvPr id="22531" name="Content Placeholder 2"/>
          <p:cNvSpPr>
            <a:spLocks noGrp="1"/>
          </p:cNvSpPr>
          <p:nvPr>
            <p:ph idx="1"/>
          </p:nvPr>
        </p:nvSpPr>
        <p:spPr/>
        <p:txBody>
          <a:bodyPr>
            <a:normAutofit lnSpcReduction="10000"/>
          </a:bodyPr>
          <a:lstStyle/>
          <a:p>
            <a:pPr algn="just"/>
            <a:r>
              <a:rPr lang="id-ID" sz="2400" smtClean="0"/>
              <a:t>Menurut Gondodiyoto (2007, hal. 345) pengendalian internal terhadap manajemen keamanan (</a:t>
            </a:r>
            <a:r>
              <a:rPr lang="id-ID" sz="2400" i="1" smtClean="0"/>
              <a:t>security management controls</a:t>
            </a:r>
            <a:r>
              <a:rPr lang="id-ID" sz="2400" smtClean="0"/>
              <a:t>) dimaksudkan untuk menjamin agar aset sistem informasi tetap aman. Aset sumber daya informasi mencakup fisik (perangkat mesin dan fasilitas penunjangnya) serta aset tak berwujud (non fisik, misalnya data/informasi, dan program aplikasi komputer).</a:t>
            </a:r>
            <a:endParaRPr lang="en-US" sz="2400" smtClean="0"/>
          </a:p>
          <a:p>
            <a:pPr lvl="1" algn="just"/>
            <a:r>
              <a:rPr lang="id-ID" sz="2400" smtClean="0"/>
              <a:t>Kebijakan keamanan IT (</a:t>
            </a:r>
            <a:r>
              <a:rPr lang="id-ID" sz="2400" i="1" smtClean="0"/>
              <a:t>IT security policy</a:t>
            </a:r>
            <a:r>
              <a:rPr lang="id-ID" sz="2400" smtClean="0"/>
              <a:t>)</a:t>
            </a:r>
            <a:endParaRPr lang="en-US" sz="2400" smtClean="0"/>
          </a:p>
          <a:p>
            <a:pPr lvl="1" algn="just"/>
            <a:r>
              <a:rPr lang="id-ID" sz="2400" smtClean="0"/>
              <a:t>Beberapa aspek serangan potensial</a:t>
            </a:r>
            <a:endParaRPr lang="en-US" sz="2400" smtClean="0"/>
          </a:p>
          <a:p>
            <a:pPr lvl="1" algn="just"/>
            <a:r>
              <a:rPr lang="id-ID" sz="2400" smtClean="0"/>
              <a:t>Mitos-mitos seputar keamanan komputer</a:t>
            </a:r>
            <a:endParaRPr lang="en-US" sz="2400" smtClean="0"/>
          </a:p>
          <a:p>
            <a:pPr lvl="1" algn="just"/>
            <a:r>
              <a:rPr lang="id-ID" sz="2400" smtClean="0"/>
              <a:t>Kebijakan keamanan komputer</a:t>
            </a:r>
            <a:endParaRPr lang="en-US" sz="2400" smtClean="0"/>
          </a:p>
          <a:p>
            <a:pPr lvl="1" algn="just"/>
            <a:r>
              <a:rPr lang="id-ID" sz="2400" smtClean="0"/>
              <a:t>Personil dan kebijakan keamanan komputer</a:t>
            </a:r>
            <a:endParaRPr lang="en-US" sz="2400" smtClean="0"/>
          </a:p>
          <a:p>
            <a:pPr lvl="1" algn="just"/>
            <a:endParaRPr lang="en-US" sz="2400" smtClean="0"/>
          </a:p>
        </p:txBody>
      </p:sp>
    </p:spTree>
    <p:extLst>
      <p:ext uri="{BB962C8B-B14F-4D97-AF65-F5344CB8AC3E}">
        <p14:creationId xmlns:p14="http://schemas.microsoft.com/office/powerpoint/2010/main" val="539113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286188" y="260648"/>
            <a:ext cx="8839200" cy="5847928"/>
          </a:xfrm>
        </p:spPr>
        <p:txBody>
          <a:bodyPr>
            <a:noAutofit/>
          </a:bodyPr>
          <a:lstStyle/>
          <a:p>
            <a:pPr marL="0" indent="0" algn="just">
              <a:buNone/>
            </a:pPr>
            <a:r>
              <a:rPr lang="en-US" sz="2000" dirty="0" err="1" smtClean="0"/>
              <a:t>Menurut</a:t>
            </a:r>
            <a:r>
              <a:rPr lang="en-US" sz="2000" dirty="0" smtClean="0"/>
              <a:t> Weber (1999 : 256), </a:t>
            </a:r>
            <a:r>
              <a:rPr lang="en-US" sz="2000" dirty="0" err="1" smtClean="0"/>
              <a:t>Pengendalian</a:t>
            </a:r>
            <a:r>
              <a:rPr lang="en-US" sz="2000" dirty="0" smtClean="0"/>
              <a:t> </a:t>
            </a:r>
            <a:r>
              <a:rPr lang="en-US" sz="2000" dirty="0" err="1" smtClean="0"/>
              <a:t>Manajemen</a:t>
            </a:r>
            <a:r>
              <a:rPr lang="en-US" sz="2000" dirty="0" smtClean="0"/>
              <a:t> </a:t>
            </a:r>
            <a:r>
              <a:rPr lang="en-US" sz="2000" dirty="0" err="1" smtClean="0"/>
              <a:t>Keamanan</a:t>
            </a:r>
            <a:r>
              <a:rPr lang="en-US" sz="2000" dirty="0" smtClean="0"/>
              <a:t> </a:t>
            </a:r>
            <a:r>
              <a:rPr lang="en-US" sz="2000" dirty="0" err="1" smtClean="0"/>
              <a:t>meliputi</a:t>
            </a:r>
            <a:r>
              <a:rPr lang="en-US" sz="2000" dirty="0" smtClean="0"/>
              <a:t> </a:t>
            </a:r>
            <a:r>
              <a:rPr lang="en-US" sz="2000" dirty="0" err="1" smtClean="0"/>
              <a:t>perlindungan</a:t>
            </a:r>
            <a:r>
              <a:rPr lang="en-US" sz="2000" dirty="0" smtClean="0"/>
              <a:t> </a:t>
            </a:r>
            <a:r>
              <a:rPr lang="en-US" sz="2000" dirty="0" err="1" smtClean="0"/>
              <a:t>terhadap</a:t>
            </a:r>
            <a:r>
              <a:rPr lang="en-US" sz="2000" dirty="0" smtClean="0"/>
              <a:t> asset </a:t>
            </a:r>
            <a:r>
              <a:rPr lang="en-US" sz="2000" dirty="0" err="1" smtClean="0"/>
              <a:t>dan</a:t>
            </a:r>
            <a:r>
              <a:rPr lang="en-US" sz="2000" dirty="0" smtClean="0"/>
              <a:t> </a:t>
            </a:r>
            <a:r>
              <a:rPr lang="en-US" sz="2000" dirty="0" err="1" smtClean="0"/>
              <a:t>fungsi</a:t>
            </a:r>
            <a:r>
              <a:rPr lang="en-US" sz="2000" dirty="0" smtClean="0"/>
              <a:t> </a:t>
            </a:r>
            <a:r>
              <a:rPr lang="en-US" sz="2000" dirty="0" err="1" smtClean="0"/>
              <a:t>sistem</a:t>
            </a:r>
            <a:r>
              <a:rPr lang="en-US" sz="2000" dirty="0" smtClean="0"/>
              <a:t> </a:t>
            </a:r>
            <a:r>
              <a:rPr lang="en-US" sz="2000" dirty="0" err="1" smtClean="0"/>
              <a:t>informasi</a:t>
            </a:r>
            <a:r>
              <a:rPr lang="en-US" sz="2000" dirty="0" smtClean="0"/>
              <a:t>, yang </a:t>
            </a:r>
            <a:r>
              <a:rPr lang="en-US" sz="2000" dirty="0" err="1" smtClean="0"/>
              <a:t>dapat</a:t>
            </a:r>
            <a:r>
              <a:rPr lang="en-US" sz="2000" dirty="0" smtClean="0"/>
              <a:t> </a:t>
            </a:r>
            <a:r>
              <a:rPr lang="en-US" sz="2000" dirty="0" err="1" smtClean="0"/>
              <a:t>diimplementasi</a:t>
            </a:r>
            <a:r>
              <a:rPr lang="en-US" sz="2000" dirty="0" smtClean="0"/>
              <a:t>. </a:t>
            </a:r>
            <a:r>
              <a:rPr lang="en-US" sz="2000" dirty="0" err="1" smtClean="0"/>
              <a:t>Berikut</a:t>
            </a:r>
            <a:r>
              <a:rPr lang="en-US" sz="2000" dirty="0" smtClean="0"/>
              <a:t> </a:t>
            </a:r>
            <a:r>
              <a:rPr lang="en-US" sz="2000" dirty="0" err="1" smtClean="0"/>
              <a:t>beberapa</a:t>
            </a:r>
            <a:r>
              <a:rPr lang="en-US" sz="2000" dirty="0" smtClean="0"/>
              <a:t> </a:t>
            </a:r>
            <a:r>
              <a:rPr lang="en-US" sz="2000" dirty="0" err="1" smtClean="0"/>
              <a:t>ancaman</a:t>
            </a:r>
            <a:r>
              <a:rPr lang="en-US" sz="2000" dirty="0" smtClean="0"/>
              <a:t> </a:t>
            </a:r>
            <a:r>
              <a:rPr lang="en-US" sz="2000" dirty="0" err="1" smtClean="0"/>
              <a:t>terhadap</a:t>
            </a:r>
            <a:r>
              <a:rPr lang="en-US" sz="2000" dirty="0" smtClean="0"/>
              <a:t> </a:t>
            </a:r>
            <a:r>
              <a:rPr lang="en-US" sz="2000" dirty="0" err="1" smtClean="0"/>
              <a:t>sistem</a:t>
            </a:r>
            <a:r>
              <a:rPr lang="en-US" sz="2000" dirty="0" smtClean="0"/>
              <a:t> </a:t>
            </a:r>
            <a:r>
              <a:rPr lang="en-US" sz="2000" dirty="0" err="1" smtClean="0"/>
              <a:t>informasi</a:t>
            </a:r>
            <a:r>
              <a:rPr lang="en-US" sz="2000" dirty="0" smtClean="0"/>
              <a:t> </a:t>
            </a:r>
            <a:r>
              <a:rPr lang="en-US" sz="2000" dirty="0" err="1" smtClean="0"/>
              <a:t>beserta</a:t>
            </a:r>
            <a:r>
              <a:rPr lang="en-US" sz="2000" dirty="0" smtClean="0"/>
              <a:t> </a:t>
            </a:r>
            <a:r>
              <a:rPr lang="en-US" sz="2000" dirty="0" err="1" smtClean="0"/>
              <a:t>cara</a:t>
            </a:r>
            <a:r>
              <a:rPr lang="en-US" sz="2000" dirty="0" smtClean="0"/>
              <a:t> </a:t>
            </a:r>
            <a:r>
              <a:rPr lang="en-US" sz="2000" dirty="0" err="1" smtClean="0"/>
              <a:t>penanganannya</a:t>
            </a:r>
            <a:r>
              <a:rPr lang="id-ID" sz="2000" dirty="0" smtClean="0"/>
              <a:t>:</a:t>
            </a:r>
            <a:endParaRPr lang="en-US" sz="2000" dirty="0" smtClean="0"/>
          </a:p>
          <a:p>
            <a:pPr marL="347663" lvl="1" indent="-174625" algn="just"/>
            <a:r>
              <a:rPr lang="id-ID" sz="2000" dirty="0" smtClean="0"/>
              <a:t>Kebakaran </a:t>
            </a:r>
            <a:endParaRPr lang="en-US" sz="2000" dirty="0" smtClean="0"/>
          </a:p>
          <a:p>
            <a:pPr marL="509588" lvl="2" indent="-161925" algn="just"/>
            <a:r>
              <a:rPr lang="id-ID" sz="2000" dirty="0" smtClean="0"/>
              <a:t>Tindakan pengamanan untuk ancaman kebakaran adalah :</a:t>
            </a:r>
            <a:endParaRPr lang="en-US" sz="2000" dirty="0" smtClean="0"/>
          </a:p>
          <a:p>
            <a:pPr marL="509588" lvl="2" indent="-161925" algn="just"/>
            <a:r>
              <a:rPr lang="id-ID" sz="2000" dirty="0" smtClean="0"/>
              <a:t>Memiliki </a:t>
            </a:r>
            <a:r>
              <a:rPr lang="id-ID" sz="2000" i="1" dirty="0" smtClean="0"/>
              <a:t>alarm</a:t>
            </a:r>
            <a:r>
              <a:rPr lang="id-ID" sz="2000" dirty="0" smtClean="0"/>
              <a:t> kebakaran otomatis yang diletakkan di ruangan dimana aset – aset sistem informasi berada.</a:t>
            </a:r>
            <a:endParaRPr lang="en-US" sz="2000" dirty="0" smtClean="0"/>
          </a:p>
          <a:p>
            <a:pPr marL="509588" lvl="2" indent="-161925" algn="just"/>
            <a:r>
              <a:rPr lang="id-ID" sz="2000" dirty="0" smtClean="0"/>
              <a:t>Memiliki tabung kebakaran yang diletakkan pada lokasi yang mudah dijangkau.</a:t>
            </a:r>
            <a:endParaRPr lang="en-US" sz="2000" dirty="0" smtClean="0"/>
          </a:p>
          <a:p>
            <a:pPr marL="509588" lvl="2" indent="-161925" algn="just"/>
            <a:r>
              <a:rPr lang="id-ID" sz="2000" dirty="0" smtClean="0"/>
              <a:t>Gedung tempat penyimpanan aset sistem informasi dibangun dari bahan yang tahan api.</a:t>
            </a:r>
            <a:endParaRPr lang="en-US" sz="2000" dirty="0" smtClean="0"/>
          </a:p>
          <a:p>
            <a:pPr marL="347663" lvl="1" indent="-174625" algn="just"/>
            <a:r>
              <a:rPr lang="id-ID" sz="2000" dirty="0" smtClean="0"/>
              <a:t>Banjir</a:t>
            </a:r>
            <a:endParaRPr lang="en-US" sz="2000" dirty="0" smtClean="0"/>
          </a:p>
          <a:p>
            <a:pPr marL="509588" lvl="2" indent="-161925" algn="just"/>
            <a:r>
              <a:rPr lang="id-ID" sz="2000" dirty="0" smtClean="0"/>
              <a:t>Tindakan pengamanan untuk ancaman kebanjiran, antara lain :</a:t>
            </a:r>
            <a:endParaRPr lang="en-US" sz="2000" dirty="0" smtClean="0"/>
          </a:p>
          <a:p>
            <a:pPr marL="509588" lvl="2" indent="-161925" algn="just"/>
            <a:r>
              <a:rPr lang="id-ID" sz="2000" dirty="0" smtClean="0"/>
              <a:t>Memiliki atap, dinding dan lantai yang dibuat dari bahan yang tahan air.</a:t>
            </a:r>
            <a:endParaRPr lang="en-US" sz="2000" dirty="0" smtClean="0"/>
          </a:p>
          <a:p>
            <a:pPr marL="347663" lvl="1" indent="-174625" algn="just"/>
            <a:r>
              <a:rPr lang="id-ID" sz="2000" dirty="0" smtClean="0"/>
              <a:t>Perubahan tegangan sumber energi</a:t>
            </a:r>
            <a:endParaRPr lang="en-US" sz="2000" dirty="0" smtClean="0"/>
          </a:p>
          <a:p>
            <a:pPr marL="509588" lvl="2" indent="-161925" algn="just"/>
            <a:r>
              <a:rPr lang="id-ID" sz="2000" dirty="0" smtClean="0"/>
              <a:t>Tindakan pengamanan untuk mengatasi perubahan tegangan sumber energi listrik, dapat menggunakan </a:t>
            </a:r>
            <a:r>
              <a:rPr lang="id-ID" sz="2000" i="1" dirty="0" smtClean="0"/>
              <a:t>stabilizer </a:t>
            </a:r>
            <a:r>
              <a:rPr lang="id-ID" sz="2000" dirty="0" smtClean="0"/>
              <a:t>ataupun </a:t>
            </a:r>
            <a:r>
              <a:rPr lang="id-ID" sz="2000" i="1" dirty="0" smtClean="0"/>
              <a:t>Uninterruptible Power Supply </a:t>
            </a:r>
            <a:r>
              <a:rPr lang="id-ID" sz="2000" dirty="0" smtClean="0"/>
              <a:t>(</a:t>
            </a:r>
            <a:r>
              <a:rPr lang="id-ID" sz="2000" i="1" dirty="0" smtClean="0"/>
              <a:t>UPS</a:t>
            </a:r>
            <a:r>
              <a:rPr lang="id-ID" sz="2000" dirty="0" smtClean="0"/>
              <a:t>) yang mampu mengatasi masalah yang terjadi ketika tegangan listrik tiba – tiba turun.</a:t>
            </a:r>
            <a:endParaRPr lang="en-US" sz="2000" dirty="0" smtClean="0"/>
          </a:p>
        </p:txBody>
      </p:sp>
    </p:spTree>
    <p:extLst>
      <p:ext uri="{BB962C8B-B14F-4D97-AF65-F5344CB8AC3E}">
        <p14:creationId xmlns:p14="http://schemas.microsoft.com/office/powerpoint/2010/main" val="2416042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111763"/>
            <a:ext cx="8839200" cy="5117976"/>
          </a:xfrm>
        </p:spPr>
        <p:txBody>
          <a:bodyPr/>
          <a:lstStyle/>
          <a:p>
            <a:pPr marL="347663" lvl="1" indent="-174625" algn="just">
              <a:defRPr/>
            </a:pPr>
            <a:r>
              <a:rPr lang="id-ID" sz="1800" dirty="0" smtClean="0"/>
              <a:t>Polusi</a:t>
            </a:r>
            <a:endParaRPr lang="en-US" sz="1800" dirty="0" smtClean="0"/>
          </a:p>
          <a:p>
            <a:pPr marL="509588" lvl="2" indent="-161925" algn="just">
              <a:defRPr/>
            </a:pPr>
            <a:r>
              <a:rPr lang="id-ID" sz="1800" dirty="0" smtClean="0"/>
              <a:t>Tindakan pengamanan untuk mengantisipasi polusi adalah dengan membuat  situasi kantor bebas debu, tidak memperbolehkan membawa binatang peliharaan serta melarang peg</a:t>
            </a:r>
            <a:r>
              <a:rPr lang="en-US" sz="1800" dirty="0" smtClean="0"/>
              <a:t>a</a:t>
            </a:r>
            <a:r>
              <a:rPr lang="id-ID" sz="1800" dirty="0" smtClean="0"/>
              <a:t>wai membawa atau meletakkan minuman di dekat peralatan komputer.</a:t>
            </a:r>
            <a:endParaRPr lang="en-US" sz="1800" dirty="0" smtClean="0"/>
          </a:p>
          <a:p>
            <a:pPr marL="347663" lvl="1" indent="-174625" algn="just">
              <a:defRPr/>
            </a:pPr>
            <a:r>
              <a:rPr lang="id-ID" sz="1800" i="1" dirty="0" smtClean="0"/>
              <a:t>Virus </a:t>
            </a:r>
            <a:r>
              <a:rPr lang="id-ID" sz="1800" dirty="0" smtClean="0"/>
              <a:t>dan </a:t>
            </a:r>
            <a:r>
              <a:rPr lang="id-ID" sz="1800" i="1" dirty="0" smtClean="0"/>
              <a:t>Worm</a:t>
            </a:r>
            <a:endParaRPr lang="en-US" sz="1800" dirty="0" smtClean="0"/>
          </a:p>
          <a:p>
            <a:pPr marL="509588" lvl="2" indent="-161925" algn="just">
              <a:defRPr/>
            </a:pPr>
            <a:r>
              <a:rPr lang="id-ID" sz="1800" dirty="0" smtClean="0"/>
              <a:t>Tindakan pengamanan untuk mengantisipasi </a:t>
            </a:r>
            <a:r>
              <a:rPr lang="id-ID" sz="1800" i="1" dirty="0" smtClean="0"/>
              <a:t>virus</a:t>
            </a:r>
            <a:r>
              <a:rPr lang="id-ID" sz="1800" dirty="0" smtClean="0"/>
              <a:t> dan </a:t>
            </a:r>
            <a:r>
              <a:rPr lang="id-ID" sz="1800" i="1" dirty="0" smtClean="0"/>
              <a:t>worm </a:t>
            </a:r>
            <a:r>
              <a:rPr lang="id-ID" sz="1800" dirty="0" smtClean="0"/>
              <a:t>adalah :</a:t>
            </a:r>
            <a:endParaRPr lang="en-US" sz="1800" dirty="0" smtClean="0"/>
          </a:p>
          <a:p>
            <a:pPr lvl="2" algn="just">
              <a:defRPr/>
            </a:pPr>
            <a:r>
              <a:rPr lang="id-ID" sz="1800" dirty="0" smtClean="0"/>
              <a:t>Preventif, dapat dengan menginstal anti </a:t>
            </a:r>
            <a:r>
              <a:rPr lang="id-ID" sz="1800" i="1" dirty="0" smtClean="0"/>
              <a:t>virus </a:t>
            </a:r>
            <a:r>
              <a:rPr lang="id-ID" sz="1800" dirty="0" smtClean="0"/>
              <a:t>dan di-</a:t>
            </a:r>
            <a:r>
              <a:rPr lang="id-ID" sz="1800" i="1" dirty="0" smtClean="0"/>
              <a:t>update </a:t>
            </a:r>
            <a:r>
              <a:rPr lang="id-ID" sz="1800" dirty="0" smtClean="0"/>
              <a:t>secara  berkala, melakukan </a:t>
            </a:r>
            <a:r>
              <a:rPr lang="id-ID" sz="1800" i="1" dirty="0" smtClean="0"/>
              <a:t>scan </a:t>
            </a:r>
            <a:r>
              <a:rPr lang="id-ID" sz="1800" dirty="0" smtClean="0"/>
              <a:t>atas</a:t>
            </a:r>
            <a:r>
              <a:rPr lang="id-ID" sz="1800" i="1" dirty="0" smtClean="0"/>
              <a:t> file </a:t>
            </a:r>
            <a:r>
              <a:rPr lang="id-ID" sz="1800" dirty="0" smtClean="0"/>
              <a:t>yang akan digunakan.</a:t>
            </a:r>
            <a:endParaRPr lang="en-US" sz="1800" dirty="0" smtClean="0"/>
          </a:p>
          <a:p>
            <a:pPr lvl="2" algn="just">
              <a:defRPr/>
            </a:pPr>
            <a:r>
              <a:rPr lang="id-ID" sz="1800" dirty="0" smtClean="0"/>
              <a:t>Detektif, melakukan </a:t>
            </a:r>
            <a:r>
              <a:rPr lang="id-ID" sz="1800" i="1" dirty="0" smtClean="0"/>
              <a:t>scan </a:t>
            </a:r>
            <a:r>
              <a:rPr lang="id-ID" sz="1800" dirty="0" smtClean="0"/>
              <a:t>secara rutin untuk mendeteksi adanya </a:t>
            </a:r>
            <a:r>
              <a:rPr lang="id-ID" sz="1800" i="1" dirty="0" smtClean="0"/>
              <a:t>virus </a:t>
            </a:r>
            <a:r>
              <a:rPr lang="id-ID" sz="1800" dirty="0" smtClean="0"/>
              <a:t>maupun </a:t>
            </a:r>
            <a:r>
              <a:rPr lang="id-ID" sz="1800" i="1" dirty="0" smtClean="0"/>
              <a:t>worm</a:t>
            </a:r>
            <a:r>
              <a:rPr lang="id-ID" sz="1800" dirty="0" smtClean="0"/>
              <a:t>.</a:t>
            </a:r>
            <a:endParaRPr lang="en-US" sz="1800" dirty="0" smtClean="0"/>
          </a:p>
          <a:p>
            <a:pPr lvl="2" algn="just">
              <a:defRPr/>
            </a:pPr>
            <a:r>
              <a:rPr lang="id-ID" sz="1800" dirty="0" smtClean="0"/>
              <a:t>Korektif, memastikan </a:t>
            </a:r>
            <a:r>
              <a:rPr lang="id-ID" sz="1800" i="1" dirty="0" smtClean="0"/>
              <a:t>back up</a:t>
            </a:r>
            <a:r>
              <a:rPr lang="id-ID" sz="1800" dirty="0" smtClean="0"/>
              <a:t> data bebas </a:t>
            </a:r>
            <a:r>
              <a:rPr lang="id-ID" sz="1800" i="1" dirty="0" smtClean="0"/>
              <a:t>virus </a:t>
            </a:r>
            <a:r>
              <a:rPr lang="id-ID" sz="1800" dirty="0" smtClean="0"/>
              <a:t>dan </a:t>
            </a:r>
            <a:r>
              <a:rPr lang="id-ID" sz="1800" i="1" dirty="0" smtClean="0"/>
              <a:t>worm</a:t>
            </a:r>
            <a:r>
              <a:rPr lang="id-ID" sz="1800" dirty="0" smtClean="0"/>
              <a:t>, pemakaian anti </a:t>
            </a:r>
            <a:r>
              <a:rPr lang="id-ID" sz="1800" i="1" dirty="0" smtClean="0"/>
              <a:t>virus</a:t>
            </a:r>
            <a:r>
              <a:rPr lang="id-ID" sz="1800" dirty="0" smtClean="0"/>
              <a:t> terhadap </a:t>
            </a:r>
            <a:r>
              <a:rPr lang="id-ID" sz="1800" i="1" dirty="0" smtClean="0"/>
              <a:t>file</a:t>
            </a:r>
            <a:r>
              <a:rPr lang="id-ID" sz="1800" dirty="0" smtClean="0"/>
              <a:t> yang terinfeksi.</a:t>
            </a:r>
            <a:endParaRPr lang="en-US" sz="1800" dirty="0" smtClean="0"/>
          </a:p>
          <a:p>
            <a:pPr algn="just">
              <a:defRPr/>
            </a:pPr>
            <a:endParaRPr lang="en-US" sz="18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404664"/>
            <a:ext cx="2880320" cy="1612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000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708920"/>
            <a:ext cx="8229600" cy="1143000"/>
          </a:xfrm>
          <a:solidFill>
            <a:schemeClr val="accent2">
              <a:lumMod val="40000"/>
              <a:lumOff val="60000"/>
            </a:schemeClr>
          </a:solidFill>
        </p:spPr>
        <p:txBody>
          <a:bodyPr/>
          <a:lstStyle/>
          <a:p>
            <a:r>
              <a:rPr lang="id-ID" b="1" dirty="0" smtClean="0"/>
              <a:t>PENGENDALIAN APLIKASI</a:t>
            </a:r>
            <a:endParaRPr lang="id-ID"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4018110"/>
            <a:ext cx="2880320" cy="2306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230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id-ID" sz="2400" smtClean="0"/>
              <a:t>Pengendalian Aplikasi (</a:t>
            </a:r>
            <a:r>
              <a:rPr lang="id-ID" sz="2400" i="1" smtClean="0"/>
              <a:t>Application Control</a:t>
            </a:r>
            <a:r>
              <a:rPr lang="id-ID" sz="2400" smtClean="0"/>
              <a:t>)</a:t>
            </a:r>
            <a:endParaRPr lang="en-US" sz="2400" smtClean="0"/>
          </a:p>
        </p:txBody>
      </p:sp>
      <p:sp>
        <p:nvSpPr>
          <p:cNvPr id="26627" name="Content Placeholder 2"/>
          <p:cNvSpPr>
            <a:spLocks noGrp="1"/>
          </p:cNvSpPr>
          <p:nvPr>
            <p:ph idx="1"/>
          </p:nvPr>
        </p:nvSpPr>
        <p:spPr/>
        <p:txBody>
          <a:bodyPr/>
          <a:lstStyle/>
          <a:p>
            <a:pPr marL="0" indent="0" algn="just">
              <a:buNone/>
            </a:pPr>
            <a:r>
              <a:rPr lang="id-ID" sz="2400" dirty="0" smtClean="0"/>
              <a:t>Menurut </a:t>
            </a:r>
            <a:r>
              <a:rPr lang="id-ID" sz="2400" dirty="0" smtClean="0"/>
              <a:t>Gondodiyoto (2007, hal. 372-373) pengendalian aplikasi (</a:t>
            </a:r>
            <a:r>
              <a:rPr lang="id-ID" sz="2400" i="1" dirty="0" smtClean="0"/>
              <a:t>appliaction controls</a:t>
            </a:r>
            <a:r>
              <a:rPr lang="id-ID" sz="2400" dirty="0" smtClean="0"/>
              <a:t>) adalah sistem pengendalian intern (</a:t>
            </a:r>
            <a:r>
              <a:rPr lang="id-ID" sz="2400" i="1" dirty="0" smtClean="0"/>
              <a:t>internal control</a:t>
            </a:r>
            <a:r>
              <a:rPr lang="id-ID" sz="2400" dirty="0" smtClean="0"/>
              <a:t>) pada sistem informasi berbasis teknologi informasi yang berkaitan dengan pekerjaan/kegiatan/aplikasi tertentu (setiap aplikasi memiliki karakteristik dan kebutuhan pengendalian yang berbeda</a:t>
            </a:r>
            <a:r>
              <a:rPr lang="id-ID" sz="2400" dirty="0" smtClean="0"/>
              <a:t>).</a:t>
            </a:r>
          </a:p>
          <a:p>
            <a:pPr marL="0" indent="0" algn="just">
              <a:buNone/>
            </a:pPr>
            <a:endParaRPr lang="id-ID" sz="2400" dirty="0"/>
          </a:p>
          <a:p>
            <a:pPr marL="0" indent="0" algn="just">
              <a:buNone/>
            </a:pPr>
            <a:r>
              <a:rPr lang="id-ID" sz="2400" b="1" dirty="0"/>
              <a:t>Audit Sistem Informasi (+ Pendekatan CobIT</a:t>
            </a:r>
            <a:r>
              <a:rPr lang="id-ID" sz="2400" b="1" dirty="0" smtClean="0"/>
              <a:t>)</a:t>
            </a:r>
          </a:p>
          <a:p>
            <a:pPr marL="0" indent="0" algn="just">
              <a:buNone/>
            </a:pPr>
            <a:r>
              <a:rPr lang="id-ID" sz="1800" b="1" dirty="0" smtClean="0"/>
              <a:t>Drs. Sanyoto Gondodiyoto, MComm (IS)., MKom., MM(SI)., SE., Akuntan</a:t>
            </a:r>
          </a:p>
          <a:p>
            <a:pPr marL="0" indent="0" algn="just">
              <a:buNone/>
            </a:pPr>
            <a:endParaRPr lang="en-US" sz="2400" dirty="0" smtClean="0"/>
          </a:p>
          <a:p>
            <a:pPr algn="just"/>
            <a:endParaRPr lang="en-US" sz="2400" dirty="0" smtClean="0"/>
          </a:p>
        </p:txBody>
      </p:sp>
    </p:spTree>
    <p:extLst>
      <p:ext uri="{BB962C8B-B14F-4D97-AF65-F5344CB8AC3E}">
        <p14:creationId xmlns:p14="http://schemas.microsoft.com/office/powerpoint/2010/main" val="27881190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Contoh Pengendalian Aplikasi</a:t>
            </a:r>
          </a:p>
        </p:txBody>
      </p:sp>
      <p:sp>
        <p:nvSpPr>
          <p:cNvPr id="27651" name="Content Placeholder 2"/>
          <p:cNvSpPr>
            <a:spLocks noGrp="1"/>
          </p:cNvSpPr>
          <p:nvPr>
            <p:ph idx="1"/>
          </p:nvPr>
        </p:nvSpPr>
        <p:spPr/>
        <p:txBody>
          <a:bodyPr>
            <a:normAutofit fontScale="92500" lnSpcReduction="10000"/>
          </a:bodyPr>
          <a:lstStyle/>
          <a:p>
            <a:pPr marL="342900" lvl="1" indent="-342900" algn="just">
              <a:buFont typeface="Arial" charset="0"/>
              <a:buChar char="•"/>
            </a:pPr>
            <a:r>
              <a:rPr lang="id-ID" smtClean="0"/>
              <a:t>Pengendalian aplikasi disebut juga pengendalian transaksi, karena didesain berkaitan dengan transaksi pada aplikasi tertentu. </a:t>
            </a:r>
            <a:endParaRPr lang="en-US" smtClean="0"/>
          </a:p>
          <a:p>
            <a:pPr marL="342900" lvl="1" indent="-342900" algn="just">
              <a:buFont typeface="Arial" charset="0"/>
              <a:buChar char="•"/>
            </a:pPr>
            <a:r>
              <a:rPr lang="id-ID" smtClean="0"/>
              <a:t>Misalnya apabila nasabah akan mengambil uang di ATM, setelah memasukkan kartu akan dimina PIN, atau setelah memasukkan nilai uang yang akan diambil, ATM akan mengecek sapakah saldo cukup, atau jumlahnya diijinkan sesuai dengan mengecek apakah saldo cukup, atau jumlahnya diijinkan sesuai dengan ketentuan bank. Pengendalian berupa PIN dan limit pengambilan uang tersebut hanya berlaku di ATM, tidak berlaku di kegiatan lain.</a:t>
            </a:r>
            <a:endParaRPr lang="en-US" sz="2400" smtClean="0"/>
          </a:p>
          <a:p>
            <a:pPr algn="just"/>
            <a:endParaRPr lang="en-US" smtClean="0"/>
          </a:p>
        </p:txBody>
      </p:sp>
    </p:spTree>
    <p:extLst>
      <p:ext uri="{BB962C8B-B14F-4D97-AF65-F5344CB8AC3E}">
        <p14:creationId xmlns:p14="http://schemas.microsoft.com/office/powerpoint/2010/main" val="21163446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id-ID" smtClean="0"/>
              <a:t>Unsur Pengendalian Aplikasi</a:t>
            </a:r>
            <a:endParaRPr lang="en-US" smtClean="0"/>
          </a:p>
        </p:txBody>
      </p:sp>
      <p:sp>
        <p:nvSpPr>
          <p:cNvPr id="28675" name="Content Placeholder 2"/>
          <p:cNvSpPr>
            <a:spLocks noGrp="1"/>
          </p:cNvSpPr>
          <p:nvPr>
            <p:ph idx="1"/>
          </p:nvPr>
        </p:nvSpPr>
        <p:spPr/>
        <p:txBody>
          <a:bodyPr>
            <a:normAutofit lnSpcReduction="10000"/>
          </a:bodyPr>
          <a:lstStyle/>
          <a:p>
            <a:pPr marL="0" indent="0" algn="just">
              <a:buNone/>
            </a:pPr>
            <a:r>
              <a:rPr lang="id-ID" sz="2600" dirty="0" smtClean="0"/>
              <a:t>Terdapat beberapa unsur dalam pengendalian aplikasi, pengendalian aplikasi pada dasarnya terdiri dari :</a:t>
            </a:r>
            <a:endParaRPr lang="en-US" sz="2600" dirty="0" smtClean="0"/>
          </a:p>
          <a:p>
            <a:pPr lvl="1" algn="just"/>
            <a:r>
              <a:rPr lang="id-ID" sz="2600" dirty="0" smtClean="0"/>
              <a:t>Pengendalian batas sistem (</a:t>
            </a:r>
            <a:r>
              <a:rPr lang="id-ID" sz="2600" i="1" dirty="0" smtClean="0"/>
              <a:t>boundary controls</a:t>
            </a:r>
            <a:r>
              <a:rPr lang="id-ID" sz="2600" dirty="0" smtClean="0"/>
              <a:t>)</a:t>
            </a:r>
            <a:endParaRPr lang="en-US" sz="2600" dirty="0" smtClean="0"/>
          </a:p>
          <a:p>
            <a:pPr lvl="1" algn="just"/>
            <a:r>
              <a:rPr lang="id-ID" sz="2600" dirty="0" smtClean="0"/>
              <a:t>Pengendalian masukan (</a:t>
            </a:r>
            <a:r>
              <a:rPr lang="id-ID" sz="2600" i="1" dirty="0" smtClean="0"/>
              <a:t>input controls</a:t>
            </a:r>
            <a:r>
              <a:rPr lang="id-ID" sz="2600" dirty="0" smtClean="0"/>
              <a:t>)</a:t>
            </a:r>
            <a:endParaRPr lang="en-US" sz="2600" dirty="0" smtClean="0"/>
          </a:p>
          <a:p>
            <a:pPr lvl="1" algn="just"/>
            <a:r>
              <a:rPr lang="id-ID" sz="2600" dirty="0" smtClean="0"/>
              <a:t>Pengendalian proses pengolahan data (</a:t>
            </a:r>
            <a:r>
              <a:rPr lang="id-ID" sz="2600" i="1" dirty="0" smtClean="0"/>
              <a:t>process controls</a:t>
            </a:r>
            <a:r>
              <a:rPr lang="id-ID" sz="2600" dirty="0" smtClean="0"/>
              <a:t>)</a:t>
            </a:r>
            <a:endParaRPr lang="en-US" sz="2600" dirty="0" smtClean="0"/>
          </a:p>
          <a:p>
            <a:pPr lvl="1" algn="just"/>
            <a:r>
              <a:rPr lang="id-ID" sz="2600" dirty="0" smtClean="0"/>
              <a:t>Pengendalian keluaran (</a:t>
            </a:r>
            <a:r>
              <a:rPr lang="id-ID" sz="2600" i="1" dirty="0" smtClean="0"/>
              <a:t>output controls</a:t>
            </a:r>
            <a:r>
              <a:rPr lang="id-ID" sz="2600" dirty="0" smtClean="0"/>
              <a:t>)</a:t>
            </a:r>
            <a:endParaRPr lang="en-US" sz="2600" dirty="0" smtClean="0"/>
          </a:p>
          <a:p>
            <a:pPr lvl="1" algn="just"/>
            <a:r>
              <a:rPr lang="id-ID" sz="2600" dirty="0" smtClean="0"/>
              <a:t>Pengendalian </a:t>
            </a:r>
            <a:r>
              <a:rPr lang="id-ID" sz="2600" i="1" dirty="0" smtClean="0"/>
              <a:t>file/database </a:t>
            </a:r>
            <a:r>
              <a:rPr lang="id-ID" sz="2600" dirty="0" smtClean="0"/>
              <a:t>(</a:t>
            </a:r>
            <a:r>
              <a:rPr lang="id-ID" sz="2600" i="1" dirty="0" smtClean="0"/>
              <a:t>file/database controls</a:t>
            </a:r>
            <a:r>
              <a:rPr lang="id-ID" sz="2600" dirty="0" smtClean="0"/>
              <a:t>)</a:t>
            </a:r>
            <a:endParaRPr lang="en-US" sz="2600" dirty="0" smtClean="0"/>
          </a:p>
          <a:p>
            <a:pPr lvl="1" algn="just"/>
            <a:r>
              <a:rPr lang="id-ID" sz="2600" dirty="0" smtClean="0"/>
              <a:t>Pengendalian komunikasi aplikasi (</a:t>
            </a:r>
            <a:r>
              <a:rPr lang="id-ID" sz="2600" i="1" dirty="0" smtClean="0"/>
              <a:t>communication controls</a:t>
            </a:r>
            <a:r>
              <a:rPr lang="id-ID" sz="2600" dirty="0" smtClean="0"/>
              <a:t>)</a:t>
            </a:r>
            <a:endParaRPr lang="en-US" sz="2600" dirty="0" smtClean="0"/>
          </a:p>
        </p:txBody>
      </p:sp>
    </p:spTree>
    <p:extLst>
      <p:ext uri="{BB962C8B-B14F-4D97-AF65-F5344CB8AC3E}">
        <p14:creationId xmlns:p14="http://schemas.microsoft.com/office/powerpoint/2010/main" val="1462477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id-ID" sz="2400" smtClean="0"/>
              <a:t>Pengendalian batas sistem (</a:t>
            </a:r>
            <a:r>
              <a:rPr lang="id-ID" sz="2400" i="1" smtClean="0"/>
              <a:t>boundary controls</a:t>
            </a:r>
            <a:r>
              <a:rPr lang="id-ID" sz="2400" smtClean="0"/>
              <a:t>)</a:t>
            </a:r>
            <a:endParaRPr lang="en-US" sz="2400" smtClean="0"/>
          </a:p>
        </p:txBody>
      </p:sp>
      <p:sp>
        <p:nvSpPr>
          <p:cNvPr id="29699" name="Content Placeholder 2"/>
          <p:cNvSpPr>
            <a:spLocks noGrp="1"/>
          </p:cNvSpPr>
          <p:nvPr>
            <p:ph idx="1"/>
          </p:nvPr>
        </p:nvSpPr>
        <p:spPr/>
        <p:txBody>
          <a:bodyPr>
            <a:normAutofit fontScale="92500" lnSpcReduction="10000"/>
          </a:bodyPr>
          <a:lstStyle/>
          <a:p>
            <a:r>
              <a:rPr lang="id-ID" sz="2400" smtClean="0"/>
              <a:t>Menurut Gondodiyoto (2007, hal. 374-375) yang dimaksud </a:t>
            </a:r>
            <a:r>
              <a:rPr lang="id-ID" sz="2400" i="1" smtClean="0"/>
              <a:t>boundary </a:t>
            </a:r>
            <a:r>
              <a:rPr lang="id-ID" sz="2400" smtClean="0"/>
              <a:t>adalah </a:t>
            </a:r>
            <a:r>
              <a:rPr lang="id-ID" sz="2400" i="1" smtClean="0"/>
              <a:t>interface </a:t>
            </a:r>
            <a:r>
              <a:rPr lang="id-ID" sz="2400" smtClean="0"/>
              <a:t>antara </a:t>
            </a:r>
            <a:r>
              <a:rPr lang="id-ID" sz="2400" i="1" smtClean="0"/>
              <a:t>users </a:t>
            </a:r>
            <a:r>
              <a:rPr lang="id-ID" sz="2400" smtClean="0"/>
              <a:t>dengan sistem berbasi teknologi informasi. Tujuan utama </a:t>
            </a:r>
            <a:r>
              <a:rPr lang="id-ID" sz="2400" i="1" smtClean="0"/>
              <a:t>boundary controls </a:t>
            </a:r>
            <a:r>
              <a:rPr lang="id-ID" sz="2400" smtClean="0"/>
              <a:t>adalah antara lain :</a:t>
            </a:r>
            <a:endParaRPr lang="en-US" sz="2400" smtClean="0"/>
          </a:p>
          <a:p>
            <a:pPr lvl="1"/>
            <a:r>
              <a:rPr lang="id-ID" sz="2400" smtClean="0"/>
              <a:t>Untuk mengenal identitas dan otentik/tidaknya pemakai sistem, artinya suatu sistem yang didesain dengan baik seharusnya dapat mengidentifikasi dengan tepat siapa </a:t>
            </a:r>
            <a:r>
              <a:rPr lang="id-ID" sz="2400" i="1" smtClean="0"/>
              <a:t>users </a:t>
            </a:r>
            <a:r>
              <a:rPr lang="id-ID" sz="2400" smtClean="0"/>
              <a:t>tersebut, dan apakah identitas diri yang dipakainya otentik.</a:t>
            </a:r>
            <a:endParaRPr lang="en-US" sz="2400" smtClean="0"/>
          </a:p>
          <a:p>
            <a:pPr lvl="1"/>
            <a:r>
              <a:rPr lang="id-ID" sz="2400" smtClean="0"/>
              <a:t>Untuk menjaga agar sumber daya sistem informasi digunakan oleh </a:t>
            </a:r>
            <a:r>
              <a:rPr lang="id-ID" sz="2400" i="1" smtClean="0"/>
              <a:t>user </a:t>
            </a:r>
            <a:r>
              <a:rPr lang="id-ID" sz="2400" smtClean="0"/>
              <a:t>dengan cara yang ditetapkan.</a:t>
            </a:r>
            <a:endParaRPr lang="en-US" sz="2400" smtClean="0"/>
          </a:p>
          <a:p>
            <a:r>
              <a:rPr lang="id-ID" sz="2400" smtClean="0"/>
              <a:t>Contoh dari pengendalian batasan :</a:t>
            </a:r>
            <a:endParaRPr lang="en-US" sz="2400" smtClean="0"/>
          </a:p>
          <a:p>
            <a:pPr lvl="1"/>
            <a:r>
              <a:rPr lang="id-ID" sz="2400" smtClean="0"/>
              <a:t>Otoritas akses ke sistem aplikasi</a:t>
            </a:r>
            <a:endParaRPr lang="en-US" sz="2400" smtClean="0"/>
          </a:p>
          <a:p>
            <a:pPr lvl="1"/>
            <a:r>
              <a:rPr lang="id-ID" sz="2400" smtClean="0"/>
              <a:t>Identitas dan otentisitas pengguna</a:t>
            </a:r>
            <a:endParaRPr lang="en-US" sz="2400" smtClean="0"/>
          </a:p>
          <a:p>
            <a:endParaRPr lang="en-US" sz="2400" smtClean="0"/>
          </a:p>
        </p:txBody>
      </p:sp>
    </p:spTree>
    <p:extLst>
      <p:ext uri="{BB962C8B-B14F-4D97-AF65-F5344CB8AC3E}">
        <p14:creationId xmlns:p14="http://schemas.microsoft.com/office/powerpoint/2010/main" val="754464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id-ID" sz="2800" smtClean="0"/>
              <a:t>Pengendalian masukan (</a:t>
            </a:r>
            <a:r>
              <a:rPr lang="id-ID" sz="2800" i="1" smtClean="0"/>
              <a:t>input controls</a:t>
            </a:r>
            <a:r>
              <a:rPr lang="id-ID" sz="2800" smtClean="0"/>
              <a:t>)</a:t>
            </a:r>
            <a:endParaRPr lang="en-US" sz="2800" smtClean="0"/>
          </a:p>
        </p:txBody>
      </p:sp>
      <p:sp>
        <p:nvSpPr>
          <p:cNvPr id="30723" name="Content Placeholder 2"/>
          <p:cNvSpPr>
            <a:spLocks noGrp="1"/>
          </p:cNvSpPr>
          <p:nvPr>
            <p:ph idx="1"/>
          </p:nvPr>
        </p:nvSpPr>
        <p:spPr/>
        <p:txBody>
          <a:bodyPr>
            <a:normAutofit fontScale="92500" lnSpcReduction="10000"/>
          </a:bodyPr>
          <a:lstStyle/>
          <a:p>
            <a:pPr algn="just"/>
            <a:r>
              <a:rPr lang="id-ID" sz="2700" smtClean="0"/>
              <a:t>Menurut Gondodiyoto (2007, hal. 377-378) pengendalian masukan (</a:t>
            </a:r>
            <a:r>
              <a:rPr lang="id-ID" sz="2700" i="1" smtClean="0"/>
              <a:t>input controls</a:t>
            </a:r>
            <a:r>
              <a:rPr lang="id-ID" sz="2700" smtClean="0"/>
              <a:t>) dirancang dengan tujuan untuk mendapat keyakinan bahwa data transaksi </a:t>
            </a:r>
            <a:r>
              <a:rPr lang="id-ID" sz="2700" i="1" smtClean="0"/>
              <a:t>input </a:t>
            </a:r>
            <a:r>
              <a:rPr lang="id-ID" sz="2700" smtClean="0"/>
              <a:t>adalah </a:t>
            </a:r>
            <a:r>
              <a:rPr lang="id-ID" sz="2700" i="1" smtClean="0"/>
              <a:t>valid, </a:t>
            </a:r>
            <a:r>
              <a:rPr lang="id-ID" sz="2700" smtClean="0"/>
              <a:t>lengkap, serta bebas dari kesalahan dan penyalahgunaan. </a:t>
            </a:r>
            <a:r>
              <a:rPr lang="id-ID" sz="2700" i="1" smtClean="0"/>
              <a:t>Input controls </a:t>
            </a:r>
            <a:r>
              <a:rPr lang="id-ID" sz="2700" smtClean="0"/>
              <a:t>ini merupakan pengendalian aplikasi yang penting karena </a:t>
            </a:r>
            <a:r>
              <a:rPr lang="id-ID" sz="2700" i="1" smtClean="0"/>
              <a:t>input </a:t>
            </a:r>
            <a:r>
              <a:rPr lang="id-ID" sz="2700" smtClean="0"/>
              <a:t>yang salah akan menyebabkan </a:t>
            </a:r>
            <a:r>
              <a:rPr lang="id-ID" sz="2700" i="1" smtClean="0"/>
              <a:t>output </a:t>
            </a:r>
            <a:r>
              <a:rPr lang="id-ID" sz="2700" smtClean="0"/>
              <a:t>juga keliru.</a:t>
            </a:r>
            <a:endParaRPr lang="en-US" sz="2700" smtClean="0"/>
          </a:p>
          <a:p>
            <a:pPr algn="just"/>
            <a:r>
              <a:rPr lang="id-ID" sz="2700" smtClean="0"/>
              <a:t>Mekanisme masuknya data </a:t>
            </a:r>
            <a:r>
              <a:rPr lang="id-ID" sz="2700" i="1" smtClean="0"/>
              <a:t>input </a:t>
            </a:r>
            <a:r>
              <a:rPr lang="id-ID" sz="2700" smtClean="0"/>
              <a:t>ke sistem dapat dikategorikan ke dalam dua cara yaitu :</a:t>
            </a:r>
            <a:endParaRPr lang="en-US" sz="2700" smtClean="0"/>
          </a:p>
          <a:p>
            <a:pPr lvl="1" algn="just"/>
            <a:r>
              <a:rPr lang="id-ID" sz="2700" i="1" smtClean="0"/>
              <a:t>Batch system </a:t>
            </a:r>
            <a:r>
              <a:rPr lang="id-ID" sz="2700" smtClean="0"/>
              <a:t>(</a:t>
            </a:r>
            <a:r>
              <a:rPr lang="id-ID" sz="2700" i="1" smtClean="0"/>
              <a:t>delayed processing systems</a:t>
            </a:r>
            <a:r>
              <a:rPr lang="id-ID" sz="2700" smtClean="0"/>
              <a:t>)</a:t>
            </a:r>
            <a:endParaRPr lang="en-US" sz="2700" smtClean="0"/>
          </a:p>
          <a:p>
            <a:pPr lvl="1" algn="just"/>
            <a:r>
              <a:rPr lang="id-ID" sz="2700" i="1" smtClean="0"/>
              <a:t>On line transaction processing system </a:t>
            </a:r>
            <a:r>
              <a:rPr lang="id-ID" sz="2700" smtClean="0"/>
              <a:t>(pada umumnya bersifat </a:t>
            </a:r>
            <a:r>
              <a:rPr lang="id-ID" sz="2700" i="1" smtClean="0"/>
              <a:t>real time system</a:t>
            </a:r>
            <a:r>
              <a:rPr lang="id-ID" sz="2700" smtClean="0"/>
              <a:t>)</a:t>
            </a:r>
            <a:endParaRPr lang="en-US" sz="2700" smtClean="0"/>
          </a:p>
          <a:p>
            <a:pPr algn="just"/>
            <a:endParaRPr lang="en-US" sz="2700" smtClean="0"/>
          </a:p>
        </p:txBody>
      </p:sp>
    </p:spTree>
    <p:extLst>
      <p:ext uri="{BB962C8B-B14F-4D97-AF65-F5344CB8AC3E}">
        <p14:creationId xmlns:p14="http://schemas.microsoft.com/office/powerpoint/2010/main" val="3578692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id-ID" sz="2800" b="1" i="1" dirty="0" smtClean="0"/>
              <a:t>Batch system </a:t>
            </a:r>
            <a:r>
              <a:rPr lang="id-ID" sz="2800" dirty="0" smtClean="0"/>
              <a:t>(</a:t>
            </a:r>
            <a:r>
              <a:rPr lang="id-ID" sz="2800" i="1" dirty="0" smtClean="0"/>
              <a:t>delayed processing systems</a:t>
            </a:r>
            <a:r>
              <a:rPr lang="id-ID" sz="2800" dirty="0" smtClean="0"/>
              <a:t>)</a:t>
            </a:r>
            <a:endParaRPr lang="en-US" sz="2800" dirty="0" smtClean="0"/>
          </a:p>
        </p:txBody>
      </p:sp>
      <p:sp>
        <p:nvSpPr>
          <p:cNvPr id="31747" name="Content Placeholder 2"/>
          <p:cNvSpPr>
            <a:spLocks noGrp="1"/>
          </p:cNvSpPr>
          <p:nvPr>
            <p:ph idx="1"/>
          </p:nvPr>
        </p:nvSpPr>
        <p:spPr/>
        <p:txBody>
          <a:bodyPr>
            <a:normAutofit fontScale="92500" lnSpcReduction="20000"/>
          </a:bodyPr>
          <a:lstStyle/>
          <a:p>
            <a:pPr algn="just"/>
            <a:r>
              <a:rPr lang="id-ID" sz="1900" dirty="0" smtClean="0"/>
              <a:t>Pada sistem pengolahan data secara </a:t>
            </a:r>
            <a:r>
              <a:rPr lang="id-ID" sz="1900" i="1" dirty="0" smtClean="0"/>
              <a:t>batch processing system, </a:t>
            </a:r>
            <a:r>
              <a:rPr lang="id-ID" sz="1900" dirty="0" smtClean="0"/>
              <a:t>tiap transaksi (misalnya formulir sensus, kartu </a:t>
            </a:r>
            <a:r>
              <a:rPr lang="en-US" sz="1900" dirty="0" smtClean="0"/>
              <a:t>pen</a:t>
            </a:r>
            <a:r>
              <a:rPr lang="id-ID" sz="1900" dirty="0" smtClean="0"/>
              <a:t>coblosan pemilihan ketua umum, atau </a:t>
            </a:r>
            <a:r>
              <a:rPr lang="id-ID" sz="1900" i="1" dirty="0" smtClean="0"/>
              <a:t>answe</a:t>
            </a:r>
            <a:r>
              <a:rPr lang="en-US" sz="1900" i="1" dirty="0" smtClean="0"/>
              <a:t>r</a:t>
            </a:r>
            <a:r>
              <a:rPr lang="id-ID" sz="1900" i="1" dirty="0" smtClean="0"/>
              <a:t> sheet </a:t>
            </a:r>
            <a:r>
              <a:rPr lang="id-ID" sz="1900" dirty="0" smtClean="0"/>
              <a:t>ujian calon mahasiswa) dibundel dalam jumlah  lembar tertentu untuk direkam. Demikian pula sistem </a:t>
            </a:r>
            <a:r>
              <a:rPr lang="id-ID" sz="1900" i="1" dirty="0" smtClean="0"/>
              <a:t>batch </a:t>
            </a:r>
            <a:r>
              <a:rPr lang="id-ID" sz="1900" dirty="0" smtClean="0"/>
              <a:t>dalam siklus akuntansi keuangan (</a:t>
            </a:r>
            <a:r>
              <a:rPr lang="id-ID" sz="1900" i="1" dirty="0" smtClean="0"/>
              <a:t>book keeping </a:t>
            </a:r>
            <a:r>
              <a:rPr lang="id-ID" sz="1900" dirty="0" smtClean="0"/>
              <a:t>untuk mencatat transaksi ke dalam jurnal, posting ke buku besar dan buku pembantu, serta pengolahan untuk menghasilkan laporan keuangan) dilakukan tidak pada saat transaksi itu terjadi. </a:t>
            </a:r>
            <a:r>
              <a:rPr lang="id-ID" sz="1900" b="1" dirty="0" smtClean="0"/>
              <a:t>Sistem pengolahan data lebih bersifat </a:t>
            </a:r>
            <a:r>
              <a:rPr lang="id-ID" sz="1900" b="1" i="1" dirty="0" smtClean="0"/>
              <a:t>back office system, </a:t>
            </a:r>
            <a:r>
              <a:rPr lang="id-ID" sz="1900" b="1" dirty="0" smtClean="0"/>
              <a:t>yaitu semata-mata untuk mengolah data dokumen-dokumen akuntansi yang transaksinya sudah lewat.</a:t>
            </a:r>
            <a:r>
              <a:rPr lang="id-ID" sz="1900" dirty="0" smtClean="0"/>
              <a:t> Jadi pengolahan datanya tertunda (</a:t>
            </a:r>
            <a:r>
              <a:rPr lang="id-ID" sz="1900" i="1" dirty="0" smtClean="0"/>
              <a:t>delayed processing</a:t>
            </a:r>
            <a:r>
              <a:rPr lang="id-ID" sz="1900" dirty="0" smtClean="0"/>
              <a:t>). Pada sistem </a:t>
            </a:r>
            <a:r>
              <a:rPr lang="id-ID" sz="1900" i="1" dirty="0" smtClean="0"/>
              <a:t>batch </a:t>
            </a:r>
            <a:r>
              <a:rPr lang="id-ID" sz="1900" dirty="0" smtClean="0"/>
              <a:t>ini orientasi utamanya adalah sistem pengolahan data (dahulu disebut sistem pengolahan data elektronik, </a:t>
            </a:r>
            <a:r>
              <a:rPr lang="id-ID" sz="1900" i="1" dirty="0" smtClean="0"/>
              <a:t>electronic data processing, </a:t>
            </a:r>
            <a:r>
              <a:rPr lang="id-ID" sz="1900" dirty="0" smtClean="0"/>
              <a:t>EDP).</a:t>
            </a:r>
            <a:endParaRPr lang="en-US" sz="1900" dirty="0" smtClean="0"/>
          </a:p>
          <a:p>
            <a:pPr algn="just"/>
            <a:r>
              <a:rPr lang="id-ID" sz="1900" dirty="0" smtClean="0"/>
              <a:t>Data </a:t>
            </a:r>
            <a:r>
              <a:rPr lang="id-ID" sz="1900" i="1" dirty="0" smtClean="0"/>
              <a:t>input </a:t>
            </a:r>
            <a:r>
              <a:rPr lang="id-ID" sz="1900" dirty="0" smtClean="0"/>
              <a:t>yang akan dimasuk</a:t>
            </a:r>
            <a:r>
              <a:rPr lang="en-US" sz="1900" dirty="0" smtClean="0"/>
              <a:t>k</a:t>
            </a:r>
            <a:r>
              <a:rPr lang="id-ID" sz="1900" dirty="0" smtClean="0"/>
              <a:t>an ke sistem informasi berbasis teknologi pada hakikatnya dapat dikelompokan dalam tiga tahapan, yaitu </a:t>
            </a:r>
            <a:r>
              <a:rPr lang="id-ID" sz="1900" b="1" dirty="0" smtClean="0"/>
              <a:t>(1) </a:t>
            </a:r>
            <a:r>
              <a:rPr lang="id-ID" sz="1900" b="1" i="1" dirty="0" smtClean="0"/>
              <a:t>data capture </a:t>
            </a:r>
            <a:r>
              <a:rPr lang="id-ID" sz="1900" dirty="0" smtClean="0"/>
              <a:t>(penangkapan data, pengisian dokumen sumber atau </a:t>
            </a:r>
            <a:r>
              <a:rPr lang="id-ID" sz="1900" i="1" dirty="0" smtClean="0"/>
              <a:t>source document</a:t>
            </a:r>
            <a:r>
              <a:rPr lang="id-ID" sz="1900" dirty="0" smtClean="0"/>
              <a:t>), </a:t>
            </a:r>
            <a:r>
              <a:rPr lang="id-ID" sz="1900" b="1" dirty="0" smtClean="0"/>
              <a:t>(2) </a:t>
            </a:r>
            <a:r>
              <a:rPr lang="id-ID" sz="1900" b="1" i="1" dirty="0" smtClean="0"/>
              <a:t>data preparation</a:t>
            </a:r>
            <a:r>
              <a:rPr lang="id-ID" sz="1900" i="1" dirty="0" smtClean="0"/>
              <a:t> </a:t>
            </a:r>
            <a:r>
              <a:rPr lang="id-ID" sz="1900" dirty="0" smtClean="0"/>
              <a:t>(penyiapan data untuk di </a:t>
            </a:r>
            <a:r>
              <a:rPr lang="id-ID" sz="1900" i="1" dirty="0" smtClean="0"/>
              <a:t>entry</a:t>
            </a:r>
            <a:r>
              <a:rPr lang="id-ID" sz="1900" dirty="0" smtClean="0"/>
              <a:t>),</a:t>
            </a:r>
            <a:r>
              <a:rPr lang="id-ID" sz="1900" dirty="0" smtClean="0"/>
              <a:t>) </a:t>
            </a:r>
            <a:r>
              <a:rPr lang="id-ID" sz="1900" b="1" dirty="0"/>
              <a:t>(3) </a:t>
            </a:r>
            <a:r>
              <a:rPr lang="id-ID" sz="1900" b="1" i="1" dirty="0"/>
              <a:t>data entry </a:t>
            </a:r>
            <a:r>
              <a:rPr lang="id-ID" sz="1900" b="1" dirty="0"/>
              <a:t>(pemasukan data</a:t>
            </a:r>
            <a:r>
              <a:rPr lang="id-ID" sz="1900" dirty="0"/>
              <a:t> </a:t>
            </a:r>
            <a:r>
              <a:rPr lang="id-ID" sz="1900" dirty="0" smtClean="0"/>
              <a:t>merupakan proses merekam atau memasukan data ke komputer, suatu proses mengubah data ke dalam bentuk yang dapat dibaca oleh mesin (</a:t>
            </a:r>
            <a:r>
              <a:rPr lang="id-ID" sz="1900" i="1" dirty="0" smtClean="0"/>
              <a:t>machine readable form</a:t>
            </a:r>
            <a:r>
              <a:rPr lang="id-ID" sz="1900" dirty="0" smtClean="0"/>
              <a:t>).</a:t>
            </a:r>
            <a:r>
              <a:rPr lang="id-ID" sz="1900" i="1" dirty="0" smtClean="0"/>
              <a:t> </a:t>
            </a:r>
            <a:endParaRPr lang="en-US" sz="1900" dirty="0" smtClean="0"/>
          </a:p>
        </p:txBody>
      </p:sp>
    </p:spTree>
    <p:extLst>
      <p:ext uri="{BB962C8B-B14F-4D97-AF65-F5344CB8AC3E}">
        <p14:creationId xmlns:p14="http://schemas.microsoft.com/office/powerpoint/2010/main" val="4066591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id-ID" sz="2800" i="1" dirty="0" smtClean="0"/>
              <a:t>On line transaction processing system</a:t>
            </a:r>
            <a:endParaRPr lang="en-US" sz="2800" dirty="0" smtClean="0"/>
          </a:p>
        </p:txBody>
      </p:sp>
      <p:sp>
        <p:nvSpPr>
          <p:cNvPr id="32771" name="Content Placeholder 2"/>
          <p:cNvSpPr>
            <a:spLocks noGrp="1"/>
          </p:cNvSpPr>
          <p:nvPr>
            <p:ph idx="1"/>
          </p:nvPr>
        </p:nvSpPr>
        <p:spPr/>
        <p:txBody>
          <a:bodyPr/>
          <a:lstStyle/>
          <a:p>
            <a:pPr algn="just"/>
            <a:r>
              <a:rPr lang="id-ID" sz="2000" i="1" dirty="0" smtClean="0"/>
              <a:t>On line transaction processing system </a:t>
            </a:r>
            <a:r>
              <a:rPr lang="id-ID" sz="2000" dirty="0" smtClean="0"/>
              <a:t>(pada umumnya bersifat </a:t>
            </a:r>
            <a:r>
              <a:rPr lang="id-ID" sz="2000" i="1" dirty="0" smtClean="0"/>
              <a:t>real time system</a:t>
            </a:r>
            <a:r>
              <a:rPr lang="id-ID" sz="2000" dirty="0" smtClean="0"/>
              <a:t>)</a:t>
            </a:r>
            <a:endParaRPr lang="en-US" sz="2000" dirty="0" smtClean="0"/>
          </a:p>
          <a:p>
            <a:pPr algn="just"/>
            <a:r>
              <a:rPr lang="id-ID" sz="2000" dirty="0" smtClean="0"/>
              <a:t>Cara pemrosesan </a:t>
            </a:r>
            <a:r>
              <a:rPr lang="id-ID" sz="2000" i="1" dirty="0" smtClean="0"/>
              <a:t>data input </a:t>
            </a:r>
            <a:r>
              <a:rPr lang="id-ID" sz="2000" dirty="0" smtClean="0"/>
              <a:t>yang lain yang lebih lazim pada saat ini ad</a:t>
            </a:r>
            <a:r>
              <a:rPr lang="en-US" sz="2000" dirty="0" smtClean="0"/>
              <a:t>a</a:t>
            </a:r>
            <a:r>
              <a:rPr lang="id-ID" sz="2000" dirty="0" smtClean="0"/>
              <a:t>lah dengan </a:t>
            </a:r>
            <a:r>
              <a:rPr lang="id-ID" sz="2000" i="1" dirty="0" smtClean="0"/>
              <a:t>online transaction processing system. </a:t>
            </a:r>
            <a:r>
              <a:rPr lang="id-ID" sz="2000" dirty="0" smtClean="0"/>
              <a:t>Pada sistem tersebut data masukan dientri dengan </a:t>
            </a:r>
            <a:r>
              <a:rPr lang="id-ID" sz="2000" i="1" dirty="0" smtClean="0"/>
              <a:t>workstation/terminal </a:t>
            </a:r>
            <a:r>
              <a:rPr lang="id-ID" sz="2000" dirty="0" smtClean="0"/>
              <a:t>atau jenis </a:t>
            </a:r>
            <a:r>
              <a:rPr lang="id-ID" sz="2000" i="1" dirty="0" smtClean="0"/>
              <a:t>input device </a:t>
            </a:r>
            <a:r>
              <a:rPr lang="id-ID" sz="2000" dirty="0" smtClean="0"/>
              <a:t>seperti ATM (</a:t>
            </a:r>
            <a:r>
              <a:rPr lang="id-ID" sz="2000" i="1" dirty="0" smtClean="0"/>
              <a:t>automatic teller machine</a:t>
            </a:r>
            <a:r>
              <a:rPr lang="id-ID" sz="2000" dirty="0" smtClean="0"/>
              <a:t>) dan </a:t>
            </a:r>
            <a:r>
              <a:rPr lang="id-ID" sz="2000" i="1" dirty="0" smtClean="0"/>
              <a:t>point of sales </a:t>
            </a:r>
            <a:r>
              <a:rPr lang="id-ID" sz="2000" dirty="0" smtClean="0"/>
              <a:t>(POS). Meskipun </a:t>
            </a:r>
            <a:r>
              <a:rPr lang="id-ID" sz="2000" i="1" dirty="0" smtClean="0"/>
              <a:t>online </a:t>
            </a:r>
            <a:r>
              <a:rPr lang="id-ID" sz="2000" dirty="0" smtClean="0"/>
              <a:t>bisa saja dengan memakai pola </a:t>
            </a:r>
            <a:r>
              <a:rPr lang="id-ID" sz="2000" i="1" dirty="0" smtClean="0"/>
              <a:t>batch, </a:t>
            </a:r>
            <a:r>
              <a:rPr lang="id-ID" sz="2000" dirty="0" smtClean="0"/>
              <a:t>tetapi biasanya </a:t>
            </a:r>
            <a:r>
              <a:rPr lang="id-ID" sz="2000" i="1" dirty="0" smtClean="0"/>
              <a:t>online </a:t>
            </a:r>
            <a:r>
              <a:rPr lang="id-ID" sz="2000" dirty="0" smtClean="0"/>
              <a:t>dikaitkan dengan </a:t>
            </a:r>
            <a:r>
              <a:rPr lang="id-ID" sz="2000" i="1" dirty="0" smtClean="0"/>
              <a:t>real time system, </a:t>
            </a:r>
            <a:r>
              <a:rPr lang="id-ID" sz="2000" dirty="0" smtClean="0"/>
              <a:t>artinya </a:t>
            </a:r>
            <a:r>
              <a:rPr lang="id-ID" sz="2000" i="1" dirty="0" smtClean="0"/>
              <a:t>updating </a:t>
            </a:r>
            <a:r>
              <a:rPr lang="id-ID" sz="2000" dirty="0" smtClean="0"/>
              <a:t>data di komputer bersamaan dengan terjadinya transaksi.</a:t>
            </a:r>
            <a:endParaRPr lang="en-US" sz="2000" dirty="0" smtClean="0"/>
          </a:p>
          <a:p>
            <a:pPr algn="just"/>
            <a:r>
              <a:rPr lang="id-ID" sz="2000" dirty="0" smtClean="0"/>
              <a:t>Contoh dari pengendalian input :</a:t>
            </a:r>
            <a:endParaRPr lang="en-US" sz="2000" dirty="0" smtClean="0"/>
          </a:p>
          <a:p>
            <a:pPr lvl="1" algn="just"/>
            <a:r>
              <a:rPr lang="id-ID" sz="2000" dirty="0" smtClean="0"/>
              <a:t>Otoritas dan validasi masukan</a:t>
            </a:r>
            <a:endParaRPr lang="en-US" sz="2000" dirty="0" smtClean="0"/>
          </a:p>
          <a:p>
            <a:pPr lvl="1" algn="just"/>
            <a:r>
              <a:rPr lang="id-ID" sz="2000" dirty="0" smtClean="0"/>
              <a:t>Transmisi dan konversi data</a:t>
            </a:r>
            <a:endParaRPr lang="en-US" sz="2000" dirty="0" smtClean="0"/>
          </a:p>
          <a:p>
            <a:pPr lvl="1" algn="just"/>
            <a:r>
              <a:rPr lang="id-ID" sz="2000" dirty="0" smtClean="0"/>
              <a:t>Penanganan kesalahan</a:t>
            </a:r>
            <a:r>
              <a:rPr lang="id-ID" sz="2000" i="1" dirty="0" smtClean="0"/>
              <a:t> </a:t>
            </a:r>
            <a:endParaRPr lang="en-US" sz="2000" dirty="0" smtClean="0"/>
          </a:p>
          <a:p>
            <a:pPr lvl="1" algn="just"/>
            <a:endParaRPr lang="en-US" sz="2000" dirty="0" smtClean="0"/>
          </a:p>
        </p:txBody>
      </p:sp>
    </p:spTree>
    <p:extLst>
      <p:ext uri="{BB962C8B-B14F-4D97-AF65-F5344CB8AC3E}">
        <p14:creationId xmlns:p14="http://schemas.microsoft.com/office/powerpoint/2010/main" val="18474703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id-ID" sz="2800" smtClean="0"/>
              <a:t>Pengendalian keluaran (</a:t>
            </a:r>
            <a:r>
              <a:rPr lang="id-ID" sz="2800" i="1" smtClean="0"/>
              <a:t>output controls</a:t>
            </a:r>
            <a:r>
              <a:rPr lang="id-ID" sz="2800" smtClean="0"/>
              <a:t>)</a:t>
            </a:r>
            <a:endParaRPr lang="en-US" sz="2800" smtClean="0"/>
          </a:p>
        </p:txBody>
      </p:sp>
      <p:sp>
        <p:nvSpPr>
          <p:cNvPr id="33795" name="Content Placeholder 2"/>
          <p:cNvSpPr>
            <a:spLocks noGrp="1"/>
          </p:cNvSpPr>
          <p:nvPr>
            <p:ph idx="1"/>
          </p:nvPr>
        </p:nvSpPr>
        <p:spPr/>
        <p:txBody>
          <a:bodyPr>
            <a:normAutofit lnSpcReduction="10000"/>
          </a:bodyPr>
          <a:lstStyle/>
          <a:p>
            <a:pPr algn="just"/>
            <a:r>
              <a:rPr lang="id-ID" sz="2000" smtClean="0"/>
              <a:t>Pengendalian keluaran merupakan pengendalian yang dilakukan untuk menjaga </a:t>
            </a:r>
            <a:r>
              <a:rPr lang="id-ID" sz="2000" i="1" smtClean="0"/>
              <a:t>output </a:t>
            </a:r>
            <a:r>
              <a:rPr lang="id-ID" sz="2000" smtClean="0"/>
              <a:t>sistem agar akurat, lengkap, dan digunakan sebagaimana mestinya. Pengendalian keluaran (</a:t>
            </a:r>
            <a:r>
              <a:rPr lang="id-ID" sz="2000" i="1" smtClean="0"/>
              <a:t>output controls</a:t>
            </a:r>
            <a:r>
              <a:rPr lang="id-ID" sz="2000" smtClean="0"/>
              <a:t>) ini didesain untuk menjamin agar </a:t>
            </a:r>
            <a:r>
              <a:rPr lang="id-ID" sz="2000" i="1" smtClean="0"/>
              <a:t>output </a:t>
            </a:r>
            <a:r>
              <a:rPr lang="id-ID" sz="2000" smtClean="0"/>
              <a:t>/ informasi dapat disajikan secara akurat, lengkap, mutakhir, dan didistribusikan kepada orang-orang yang berhak (para </a:t>
            </a:r>
            <a:r>
              <a:rPr lang="id-ID" sz="2000" i="1" smtClean="0"/>
              <a:t>user</a:t>
            </a:r>
            <a:r>
              <a:rPr lang="id-ID" sz="2000" smtClean="0"/>
              <a:t>) secara cepat dan tepat waktu. Yang termasuk pengendalian keluaran antara lain adalah :</a:t>
            </a:r>
            <a:endParaRPr lang="en-US" sz="2000" smtClean="0"/>
          </a:p>
          <a:p>
            <a:pPr lvl="1" algn="just"/>
            <a:r>
              <a:rPr lang="id-ID" sz="2000" smtClean="0"/>
              <a:t>Rekonsiliasi keluaran dengan masukan dan pengolahan</a:t>
            </a:r>
            <a:endParaRPr lang="en-US" sz="2000" smtClean="0"/>
          </a:p>
          <a:p>
            <a:pPr lvl="1" algn="just">
              <a:buFont typeface="Arial" charset="0"/>
              <a:buNone/>
            </a:pPr>
            <a:r>
              <a:rPr lang="en-US" sz="2000" smtClean="0"/>
              <a:t>	</a:t>
            </a:r>
            <a:r>
              <a:rPr lang="id-ID" sz="2000" smtClean="0"/>
              <a:t>Rekonsiliasi keluaran dilakukan dengan cara membandingkan hasil keluaran dari sistem dengan dokumen asal.</a:t>
            </a:r>
            <a:endParaRPr lang="en-US" sz="2000" smtClean="0"/>
          </a:p>
          <a:p>
            <a:pPr lvl="1" algn="just"/>
            <a:r>
              <a:rPr lang="id-ID" sz="2000" smtClean="0"/>
              <a:t>Penelaahan dan pengujian hasil-hasil pengolahan</a:t>
            </a:r>
            <a:endParaRPr lang="en-US" sz="2000" smtClean="0"/>
          </a:p>
          <a:p>
            <a:pPr lvl="1" algn="just">
              <a:buFont typeface="Arial" charset="0"/>
              <a:buNone/>
            </a:pPr>
            <a:r>
              <a:rPr lang="en-US" sz="2000" smtClean="0"/>
              <a:t>	</a:t>
            </a:r>
            <a:r>
              <a:rPr lang="id-ID" sz="2000" smtClean="0"/>
              <a:t>Pengendalian ini dilakukan dengan cara melakukan penelaahan, pemeriksaan dan pengujian terhadap hasil-hasil pengolahan dari sistem. Proses penelaahan dan pengujian ini biasanya dilakukan oleh atasan langsung pegawai.</a:t>
            </a:r>
            <a:endParaRPr lang="en-US" sz="2000" smtClean="0"/>
          </a:p>
          <a:p>
            <a:pPr algn="just"/>
            <a:endParaRPr lang="en-US" sz="2000" smtClean="0"/>
          </a:p>
        </p:txBody>
      </p:sp>
    </p:spTree>
    <p:extLst>
      <p:ext uri="{BB962C8B-B14F-4D97-AF65-F5344CB8AC3E}">
        <p14:creationId xmlns:p14="http://schemas.microsoft.com/office/powerpoint/2010/main" val="1692329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id-ID" smtClean="0"/>
              <a:t>Pendistribusian keluaran</a:t>
            </a:r>
            <a:endParaRPr lang="en-US" smtClean="0"/>
          </a:p>
        </p:txBody>
      </p:sp>
      <p:sp>
        <p:nvSpPr>
          <p:cNvPr id="34819" name="Content Placeholder 2"/>
          <p:cNvSpPr>
            <a:spLocks noGrp="1"/>
          </p:cNvSpPr>
          <p:nvPr>
            <p:ph idx="1"/>
          </p:nvPr>
        </p:nvSpPr>
        <p:spPr/>
        <p:txBody>
          <a:bodyPr>
            <a:normAutofit lnSpcReduction="10000"/>
          </a:bodyPr>
          <a:lstStyle/>
          <a:p>
            <a:pPr algn="just"/>
            <a:r>
              <a:rPr lang="id-ID" smtClean="0"/>
              <a:t>Pengendalian ini didesain untuk memastikan bahwa keluaran didistribusikan kepada pihak yang berhak, dilakukan secara tepat waktu dan hanya keluaran yang diperlukan saja yang didistribusikan.</a:t>
            </a:r>
            <a:endParaRPr lang="en-US" smtClean="0"/>
          </a:p>
          <a:p>
            <a:pPr algn="just"/>
            <a:r>
              <a:rPr lang="id-ID" smtClean="0"/>
              <a:t>Contoh dari pengendalian output :</a:t>
            </a:r>
            <a:endParaRPr lang="en-US" smtClean="0"/>
          </a:p>
          <a:p>
            <a:pPr lvl="1" algn="just"/>
            <a:r>
              <a:rPr lang="id-ID" smtClean="0"/>
              <a:t>Rekonsiliasi keseluruhan</a:t>
            </a:r>
            <a:endParaRPr lang="en-US" smtClean="0"/>
          </a:p>
          <a:p>
            <a:pPr lvl="1" algn="just"/>
            <a:r>
              <a:rPr lang="id-ID" smtClean="0"/>
              <a:t>Penelaahan dan pengujian hasil pengolahan</a:t>
            </a:r>
            <a:endParaRPr lang="en-US" smtClean="0"/>
          </a:p>
          <a:p>
            <a:pPr lvl="1" algn="just"/>
            <a:r>
              <a:rPr lang="id-ID" smtClean="0"/>
              <a:t>Distribusi keluaran</a:t>
            </a:r>
            <a:endParaRPr lang="en-US" smtClean="0"/>
          </a:p>
          <a:p>
            <a:pPr algn="just"/>
            <a:endParaRPr lang="en-US" smtClean="0"/>
          </a:p>
        </p:txBody>
      </p:sp>
    </p:spTree>
    <p:extLst>
      <p:ext uri="{BB962C8B-B14F-4D97-AF65-F5344CB8AC3E}">
        <p14:creationId xmlns:p14="http://schemas.microsoft.com/office/powerpoint/2010/main" val="154080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67544" y="188640"/>
            <a:ext cx="8229600" cy="1143000"/>
          </a:xfrm>
        </p:spPr>
        <p:txBody>
          <a:bodyPr/>
          <a:lstStyle/>
          <a:p>
            <a:pPr marL="342900" indent="-342900"/>
            <a:r>
              <a:rPr lang="id-ID" sz="3200" smtClean="0"/>
              <a:t>Sifat-Sifat Pengendalian Internal</a:t>
            </a:r>
            <a:endParaRPr lang="en-US" sz="3200" b="0" smtClean="0"/>
          </a:p>
        </p:txBody>
      </p:sp>
      <p:sp>
        <p:nvSpPr>
          <p:cNvPr id="35843" name="Content Placeholder 2"/>
          <p:cNvSpPr>
            <a:spLocks noGrp="1"/>
          </p:cNvSpPr>
          <p:nvPr>
            <p:ph idx="1"/>
          </p:nvPr>
        </p:nvSpPr>
        <p:spPr>
          <a:xfrm>
            <a:off x="467544" y="1268760"/>
            <a:ext cx="8229600" cy="5589240"/>
          </a:xfrm>
        </p:spPr>
        <p:txBody>
          <a:bodyPr>
            <a:normAutofit/>
          </a:bodyPr>
          <a:lstStyle/>
          <a:p>
            <a:pPr marL="0" indent="0" algn="just">
              <a:buNone/>
            </a:pPr>
            <a:r>
              <a:rPr lang="id-ID" sz="2000" dirty="0"/>
              <a:t>P</a:t>
            </a:r>
            <a:r>
              <a:rPr lang="id-ID" sz="2000" dirty="0" smtClean="0"/>
              <a:t>engendalian </a:t>
            </a:r>
            <a:r>
              <a:rPr lang="id-ID" sz="2000" dirty="0" smtClean="0"/>
              <a:t>internal digolongkan dalam </a:t>
            </a:r>
            <a:r>
              <a:rPr lang="id-ID" sz="2000" i="1" dirty="0" smtClean="0"/>
              <a:t>preventive, detection, corrective :</a:t>
            </a:r>
            <a:endParaRPr lang="en-US" sz="2000" dirty="0" smtClean="0"/>
          </a:p>
          <a:p>
            <a:pPr lvl="1" algn="just"/>
            <a:r>
              <a:rPr lang="id-ID" sz="2000" b="1" i="1" dirty="0" smtClean="0"/>
              <a:t>Preventive control</a:t>
            </a:r>
            <a:r>
              <a:rPr lang="id-ID" sz="2000" dirty="0" smtClean="0"/>
              <a:t>, yaitu pengendalian internal yang dirancang dengan maksud untuk mengurangi kemungkinan (atau mencegah/menjaga jangan sampai terjadi kesalahan, kekeliruan, kelalaian, </a:t>
            </a:r>
            <a:r>
              <a:rPr lang="id-ID" sz="2000" i="1" dirty="0" smtClean="0"/>
              <a:t>error</a:t>
            </a:r>
            <a:r>
              <a:rPr lang="id-ID" sz="2000" dirty="0" smtClean="0"/>
              <a:t>) maupun penyalahgunaan (kecurangan, </a:t>
            </a:r>
            <a:r>
              <a:rPr lang="id-ID" sz="2000" i="1" dirty="0" smtClean="0"/>
              <a:t>fraud</a:t>
            </a:r>
            <a:r>
              <a:rPr lang="id-ID" sz="2000" dirty="0" smtClean="0"/>
              <a:t>)</a:t>
            </a:r>
            <a:endParaRPr lang="en-US" sz="2000" dirty="0" smtClean="0"/>
          </a:p>
          <a:p>
            <a:pPr lvl="1" algn="just"/>
            <a:r>
              <a:rPr lang="id-ID" sz="2000" b="1" i="1" dirty="0" smtClean="0"/>
              <a:t>Detection control</a:t>
            </a:r>
            <a:r>
              <a:rPr lang="id-ID" sz="2000" dirty="0" smtClean="0"/>
              <a:t>, yaitu pengendalian yang didisain dengan tujuan agar apabila data direkam (di-</a:t>
            </a:r>
            <a:r>
              <a:rPr lang="id-ID" sz="2000" i="1" dirty="0" smtClean="0"/>
              <a:t>entry</a:t>
            </a:r>
            <a:r>
              <a:rPr lang="id-ID" sz="2000" dirty="0" smtClean="0"/>
              <a:t>)/dikonfersi dari media sumber (media input) untuk di transfer ke sistem komputer dapat dideteksi apabila terjadi kesalahan (maksudnya tidak sesuai dengan kriteria yang ditetapkan).</a:t>
            </a:r>
            <a:endParaRPr lang="en-US" sz="2000" dirty="0" smtClean="0"/>
          </a:p>
          <a:p>
            <a:pPr lvl="1" algn="just"/>
            <a:r>
              <a:rPr lang="id-ID" sz="2000" b="1" i="1" dirty="0" smtClean="0"/>
              <a:t>Corrective control</a:t>
            </a:r>
            <a:r>
              <a:rPr lang="id-ID" sz="2000" dirty="0" smtClean="0"/>
              <a:t>, ialah pengendalian yang sifatnya jika terdapat data yang sebenarnya </a:t>
            </a:r>
            <a:r>
              <a:rPr lang="id-ID" sz="2000" i="1" dirty="0" smtClean="0"/>
              <a:t>error</a:t>
            </a:r>
            <a:r>
              <a:rPr lang="id-ID" sz="2000" dirty="0" smtClean="0"/>
              <a:t> tetapi tidak terdeteksi oleh program validasi, harus ada prosedur yang jelas tentang bagaimana melakukan pembetulan terhadap data yang salah dengan maksud untuk mengurangi kemungkinan kerugian atau kesalahan/ penyalahgunaan tersebut sudah benar-benar terjadi.</a:t>
            </a:r>
            <a:endParaRPr lang="en-US" sz="2000" dirty="0" smtClean="0"/>
          </a:p>
          <a:p>
            <a:pPr algn="just"/>
            <a:endParaRPr lang="en-US" sz="2000" dirty="0" smtClean="0"/>
          </a:p>
        </p:txBody>
      </p:sp>
    </p:spTree>
    <p:extLst>
      <p:ext uri="{BB962C8B-B14F-4D97-AF65-F5344CB8AC3E}">
        <p14:creationId xmlns:p14="http://schemas.microsoft.com/office/powerpoint/2010/main" val="2772414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Kelompok Pegendalian Internal</a:t>
            </a:r>
          </a:p>
        </p:txBody>
      </p:sp>
      <p:sp>
        <p:nvSpPr>
          <p:cNvPr id="36867" name="Content Placeholder 2"/>
          <p:cNvSpPr>
            <a:spLocks noGrp="1"/>
          </p:cNvSpPr>
          <p:nvPr>
            <p:ph idx="1"/>
          </p:nvPr>
        </p:nvSpPr>
        <p:spPr/>
        <p:txBody>
          <a:bodyPr>
            <a:normAutofit lnSpcReduction="10000"/>
          </a:bodyPr>
          <a:lstStyle/>
          <a:p>
            <a:pPr marL="0" indent="0" algn="just">
              <a:buNone/>
            </a:pPr>
            <a:r>
              <a:rPr lang="id-ID" dirty="0" smtClean="0"/>
              <a:t>Pengendalian intern dikelompokkan dalam pengendalian yang bersifat </a:t>
            </a:r>
            <a:r>
              <a:rPr lang="id-ID" b="1" dirty="0" smtClean="0"/>
              <a:t>wajib (</a:t>
            </a:r>
            <a:r>
              <a:rPr lang="id-ID" b="1" i="1" dirty="0" smtClean="0"/>
              <a:t>mandatory</a:t>
            </a:r>
            <a:r>
              <a:rPr lang="id-ID" b="1" dirty="0" smtClean="0"/>
              <a:t>) </a:t>
            </a:r>
            <a:r>
              <a:rPr lang="id-ID" dirty="0" smtClean="0"/>
              <a:t>dan </a:t>
            </a:r>
            <a:r>
              <a:rPr lang="id-ID" dirty="0" smtClean="0"/>
              <a:t>yang </a:t>
            </a:r>
            <a:r>
              <a:rPr lang="id-ID" b="1" dirty="0" smtClean="0"/>
              <a:t>opsional</a:t>
            </a:r>
            <a:endParaRPr lang="en-US" sz="2800" b="1" dirty="0"/>
          </a:p>
          <a:p>
            <a:pPr marL="0" indent="0" algn="just">
              <a:buNone/>
            </a:pPr>
            <a:r>
              <a:rPr lang="id-ID" dirty="0" smtClean="0"/>
              <a:t> Jika </a:t>
            </a:r>
            <a:r>
              <a:rPr lang="id-ID" dirty="0" smtClean="0"/>
              <a:t>ada peraturan dari pemerintah DKI bahwa setelah jam 24.00 ruang ATM harus dikunci dalam </a:t>
            </a:r>
            <a:r>
              <a:rPr lang="id-ID" i="1" dirty="0" smtClean="0"/>
              <a:t>rolling-door </a:t>
            </a:r>
            <a:r>
              <a:rPr lang="id-ID" dirty="0" smtClean="0"/>
              <a:t>misalnya, maka ketentuan tersebut adalah </a:t>
            </a:r>
            <a:r>
              <a:rPr lang="id-ID" i="1" dirty="0" smtClean="0"/>
              <a:t>mandatory.</a:t>
            </a:r>
            <a:endParaRPr lang="en-US" sz="2400" dirty="0" smtClean="0"/>
          </a:p>
          <a:p>
            <a:pPr lvl="1" algn="just"/>
            <a:r>
              <a:rPr lang="id-ID" dirty="0" smtClean="0"/>
              <a:t>Jika ketentuan pengamanan ruang ATM tersebut tidak harus dilakukan, maka termasuk pengendalian yang bersifat opsional.</a:t>
            </a:r>
            <a:endParaRPr lang="en-US" sz="2400" dirty="0" smtClean="0"/>
          </a:p>
          <a:p>
            <a:pPr algn="just"/>
            <a:endParaRPr lang="en-US" dirty="0" smtClean="0"/>
          </a:p>
        </p:txBody>
      </p:sp>
    </p:spTree>
    <p:extLst>
      <p:ext uri="{BB962C8B-B14F-4D97-AF65-F5344CB8AC3E}">
        <p14:creationId xmlns:p14="http://schemas.microsoft.com/office/powerpoint/2010/main" val="2449079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539552" y="0"/>
            <a:ext cx="8229600" cy="1143000"/>
          </a:xfrm>
        </p:spPr>
        <p:txBody>
          <a:bodyPr/>
          <a:lstStyle/>
          <a:p>
            <a:r>
              <a:rPr lang="en-US" dirty="0" err="1" smtClean="0"/>
              <a:t>Fungsi</a:t>
            </a:r>
            <a:r>
              <a:rPr lang="en-US" dirty="0" smtClean="0"/>
              <a:t> Internal Auditor</a:t>
            </a:r>
          </a:p>
        </p:txBody>
      </p:sp>
      <p:sp>
        <p:nvSpPr>
          <p:cNvPr id="38915" name="Content Placeholder 2"/>
          <p:cNvSpPr>
            <a:spLocks noGrp="1"/>
          </p:cNvSpPr>
          <p:nvPr>
            <p:ph idx="1"/>
          </p:nvPr>
        </p:nvSpPr>
        <p:spPr>
          <a:xfrm>
            <a:off x="481398" y="1072061"/>
            <a:ext cx="8229600" cy="5441954"/>
          </a:xfrm>
        </p:spPr>
        <p:txBody>
          <a:bodyPr>
            <a:normAutofit fontScale="77500" lnSpcReduction="20000"/>
          </a:bodyPr>
          <a:lstStyle/>
          <a:p>
            <a:pPr marL="0" indent="0">
              <a:buNone/>
            </a:pPr>
            <a:r>
              <a:rPr lang="en-US" sz="2400" dirty="0" err="1" smtClean="0"/>
              <a:t>Menurut</a:t>
            </a:r>
            <a:r>
              <a:rPr lang="en-US" sz="2400" dirty="0" smtClean="0"/>
              <a:t> </a:t>
            </a:r>
            <a:r>
              <a:rPr lang="en-US" sz="2400" dirty="0" err="1" smtClean="0"/>
              <a:t>Hunton</a:t>
            </a:r>
            <a:r>
              <a:rPr lang="en-US" sz="2400" dirty="0" smtClean="0"/>
              <a:t> </a:t>
            </a:r>
            <a:r>
              <a:rPr lang="en-US" sz="2400" i="1" dirty="0" smtClean="0"/>
              <a:t>et.al</a:t>
            </a:r>
            <a:r>
              <a:rPr lang="en-US" sz="2400" dirty="0" smtClean="0"/>
              <a:t>. </a:t>
            </a:r>
            <a:r>
              <a:rPr lang="en-US" sz="2400" dirty="0" err="1" smtClean="0"/>
              <a:t>dalam</a:t>
            </a:r>
            <a:r>
              <a:rPr lang="en-US" sz="2400" dirty="0" smtClean="0"/>
              <a:t> </a:t>
            </a:r>
            <a:r>
              <a:rPr lang="en-US" sz="2400" dirty="0" err="1" smtClean="0"/>
              <a:t>Basalamah</a:t>
            </a:r>
            <a:r>
              <a:rPr lang="en-US" sz="2400" dirty="0" smtClean="0"/>
              <a:t> (2011: 17), </a:t>
            </a:r>
            <a:r>
              <a:rPr lang="en-US" sz="2400" dirty="0" err="1" smtClean="0"/>
              <a:t>seorang</a:t>
            </a:r>
            <a:r>
              <a:rPr lang="en-US" sz="2400" dirty="0" smtClean="0"/>
              <a:t> auditor TI  </a:t>
            </a:r>
            <a:r>
              <a:rPr lang="en-US" sz="2400" dirty="0" err="1" smtClean="0"/>
              <a:t>sebaiknya</a:t>
            </a:r>
            <a:r>
              <a:rPr lang="en-US" sz="2400" dirty="0" smtClean="0"/>
              <a:t>  </a:t>
            </a:r>
            <a:r>
              <a:rPr lang="en-US" sz="2400" dirty="0" err="1" smtClean="0"/>
              <a:t>ampu</a:t>
            </a:r>
            <a:r>
              <a:rPr lang="en-US" sz="2400" dirty="0" smtClean="0"/>
              <a:t> </a:t>
            </a:r>
            <a:r>
              <a:rPr lang="en-US" sz="2400" dirty="0" err="1" smtClean="0"/>
              <a:t>melakukan</a:t>
            </a:r>
            <a:r>
              <a:rPr lang="en-US" sz="2400" dirty="0" smtClean="0"/>
              <a:t> </a:t>
            </a:r>
            <a:r>
              <a:rPr lang="en-US" sz="2400" dirty="0" err="1" smtClean="0"/>
              <a:t>pekerjaan-pekerjaan</a:t>
            </a:r>
            <a:r>
              <a:rPr lang="en-US" sz="2400" dirty="0" smtClean="0"/>
              <a:t> </a:t>
            </a:r>
            <a:r>
              <a:rPr lang="en-US" sz="2400" dirty="0" err="1" smtClean="0"/>
              <a:t>sebagai</a:t>
            </a:r>
            <a:r>
              <a:rPr lang="en-US" sz="2400" dirty="0" smtClean="0"/>
              <a:t> </a:t>
            </a:r>
            <a:r>
              <a:rPr lang="en-US" sz="2400" dirty="0" err="1" smtClean="0"/>
              <a:t>berikut</a:t>
            </a:r>
            <a:r>
              <a:rPr lang="en-US" sz="2400" dirty="0" smtClean="0"/>
              <a:t>:</a:t>
            </a:r>
          </a:p>
          <a:p>
            <a:pPr lvl="1" algn="just"/>
            <a:r>
              <a:rPr lang="en-US" sz="2400" dirty="0" err="1" smtClean="0"/>
              <a:t>Mengevaluasi</a:t>
            </a:r>
            <a:r>
              <a:rPr lang="en-US" sz="2400" dirty="0" smtClean="0"/>
              <a:t> </a:t>
            </a:r>
            <a:r>
              <a:rPr lang="en-US" sz="2400" dirty="0" err="1" smtClean="0"/>
              <a:t>pengendalian</a:t>
            </a:r>
            <a:r>
              <a:rPr lang="en-US" sz="2400" dirty="0" smtClean="0"/>
              <a:t> </a:t>
            </a:r>
            <a:r>
              <a:rPr lang="en-US" sz="2400" dirty="0" err="1" smtClean="0"/>
              <a:t>atas</a:t>
            </a:r>
            <a:r>
              <a:rPr lang="en-US" sz="2400" dirty="0" smtClean="0"/>
              <a:t> </a:t>
            </a:r>
            <a:r>
              <a:rPr lang="en-US" sz="2400" dirty="0" err="1" smtClean="0"/>
              <a:t>aplikasi-aplikasi</a:t>
            </a:r>
            <a:r>
              <a:rPr lang="en-US" sz="2400" dirty="0" smtClean="0"/>
              <a:t> </a:t>
            </a:r>
            <a:r>
              <a:rPr lang="en-US" sz="2400" dirty="0" err="1" smtClean="0"/>
              <a:t>tertentu</a:t>
            </a:r>
            <a:r>
              <a:rPr lang="en-US" sz="2400" dirty="0" smtClean="0"/>
              <a:t>, yang </a:t>
            </a:r>
            <a:r>
              <a:rPr lang="en-US" sz="2400" dirty="0" err="1" smtClean="0"/>
              <a:t>mencakup</a:t>
            </a:r>
            <a:r>
              <a:rPr lang="en-US" sz="2400" dirty="0" smtClean="0"/>
              <a:t> </a:t>
            </a:r>
            <a:r>
              <a:rPr lang="en-US" sz="2400" dirty="0" err="1" smtClean="0"/>
              <a:t>analisis</a:t>
            </a:r>
            <a:r>
              <a:rPr lang="en-US" sz="2400" dirty="0" smtClean="0"/>
              <a:t> </a:t>
            </a:r>
            <a:r>
              <a:rPr lang="en-US" sz="2400" dirty="0" err="1" smtClean="0"/>
              <a:t>terhadap</a:t>
            </a:r>
            <a:r>
              <a:rPr lang="en-US" sz="2400" dirty="0" smtClean="0"/>
              <a:t> </a:t>
            </a:r>
            <a:r>
              <a:rPr lang="en-US" sz="2400" dirty="0" err="1" smtClean="0"/>
              <a:t>risiko</a:t>
            </a:r>
            <a:r>
              <a:rPr lang="en-US" sz="2400" dirty="0" smtClean="0"/>
              <a:t> </a:t>
            </a:r>
            <a:r>
              <a:rPr lang="en-US" sz="2400" dirty="0" err="1" smtClean="0"/>
              <a:t>dan</a:t>
            </a:r>
            <a:r>
              <a:rPr lang="en-US" sz="2400" dirty="0" smtClean="0"/>
              <a:t> </a:t>
            </a:r>
            <a:r>
              <a:rPr lang="en-US" sz="2400" dirty="0" err="1" smtClean="0"/>
              <a:t>pengendalian</a:t>
            </a:r>
            <a:r>
              <a:rPr lang="en-US" sz="2400" dirty="0" smtClean="0"/>
              <a:t> </a:t>
            </a:r>
            <a:r>
              <a:rPr lang="en-US" sz="2400" dirty="0" err="1" smtClean="0"/>
              <a:t>atas</a:t>
            </a:r>
            <a:r>
              <a:rPr lang="en-US" sz="2400" dirty="0" smtClean="0"/>
              <a:t> </a:t>
            </a:r>
            <a:r>
              <a:rPr lang="en-US" sz="2400" dirty="0" err="1" smtClean="0"/>
              <a:t>aplikasi-aplikasi</a:t>
            </a:r>
            <a:r>
              <a:rPr lang="en-US" sz="2400" dirty="0" smtClean="0"/>
              <a:t> </a:t>
            </a:r>
            <a:r>
              <a:rPr lang="en-US" sz="2400" dirty="0" err="1" smtClean="0"/>
              <a:t>seperti</a:t>
            </a:r>
            <a:r>
              <a:rPr lang="en-US" sz="2400" dirty="0" smtClean="0"/>
              <a:t> </a:t>
            </a:r>
            <a:r>
              <a:rPr lang="en-US" sz="2400" i="1" dirty="0" smtClean="0"/>
              <a:t>e-business</a:t>
            </a:r>
            <a:r>
              <a:rPr lang="en-US" sz="2400" dirty="0" smtClean="0"/>
              <a:t>, </a:t>
            </a:r>
            <a:r>
              <a:rPr lang="en-US" sz="2400" dirty="0" err="1" smtClean="0"/>
              <a:t>sistem</a:t>
            </a:r>
            <a:r>
              <a:rPr lang="en-US" sz="2400" dirty="0" smtClean="0"/>
              <a:t> </a:t>
            </a:r>
            <a:r>
              <a:rPr lang="en-US" sz="2400" dirty="0" err="1" smtClean="0"/>
              <a:t>perencanaan</a:t>
            </a:r>
            <a:r>
              <a:rPr lang="en-US" sz="2400" dirty="0" smtClean="0"/>
              <a:t> </a:t>
            </a:r>
            <a:r>
              <a:rPr lang="en-US" sz="2400" dirty="0" err="1" smtClean="0"/>
              <a:t>sumber</a:t>
            </a:r>
            <a:r>
              <a:rPr lang="en-US" sz="2400" dirty="0" smtClean="0"/>
              <a:t> </a:t>
            </a:r>
            <a:r>
              <a:rPr lang="en-US" sz="2400" dirty="0" err="1" smtClean="0"/>
              <a:t>daya</a:t>
            </a:r>
            <a:r>
              <a:rPr lang="en-US" sz="2400" dirty="0" smtClean="0"/>
              <a:t> </a:t>
            </a:r>
            <a:r>
              <a:rPr lang="en-US" sz="2400" dirty="0" err="1" smtClean="0"/>
              <a:t>perusahaan</a:t>
            </a:r>
            <a:r>
              <a:rPr lang="en-US" sz="2400" dirty="0" smtClean="0"/>
              <a:t>.</a:t>
            </a:r>
          </a:p>
          <a:p>
            <a:pPr lvl="1" algn="just"/>
            <a:r>
              <a:rPr lang="en-US" sz="2400" dirty="0" err="1" smtClean="0"/>
              <a:t>Memberikan</a:t>
            </a:r>
            <a:r>
              <a:rPr lang="en-US" sz="2400" dirty="0" smtClean="0"/>
              <a:t> </a:t>
            </a:r>
            <a:r>
              <a:rPr lang="en-US" sz="2400" dirty="0" err="1" smtClean="0"/>
              <a:t>asersi</a:t>
            </a:r>
            <a:r>
              <a:rPr lang="en-US" sz="2400" dirty="0" smtClean="0"/>
              <a:t> (</a:t>
            </a:r>
            <a:r>
              <a:rPr lang="en-US" sz="2400" i="1" dirty="0" smtClean="0"/>
              <a:t>assurance</a:t>
            </a:r>
            <a:r>
              <a:rPr lang="en-US" sz="2400" dirty="0" smtClean="0"/>
              <a:t>) </a:t>
            </a:r>
            <a:r>
              <a:rPr lang="en-US" sz="2400" dirty="0" err="1" smtClean="0"/>
              <a:t>atas</a:t>
            </a:r>
            <a:r>
              <a:rPr lang="en-US" sz="2400" dirty="0" smtClean="0"/>
              <a:t> proses-proses </a:t>
            </a:r>
            <a:r>
              <a:rPr lang="en-US" sz="2400" dirty="0" err="1" smtClean="0"/>
              <a:t>tertentu</a:t>
            </a:r>
            <a:r>
              <a:rPr lang="en-US" sz="2400" dirty="0" smtClean="0"/>
              <a:t>, </a:t>
            </a:r>
            <a:r>
              <a:rPr lang="en-US" sz="2400" dirty="0" err="1" smtClean="0"/>
              <a:t>seperti</a:t>
            </a:r>
            <a:r>
              <a:rPr lang="en-US" sz="2400" dirty="0" smtClean="0"/>
              <a:t> audit </a:t>
            </a:r>
            <a:r>
              <a:rPr lang="en-US" sz="2400" dirty="0" err="1" smtClean="0"/>
              <a:t>dengan</a:t>
            </a:r>
            <a:r>
              <a:rPr lang="en-US" sz="2400" dirty="0" smtClean="0"/>
              <a:t> </a:t>
            </a:r>
            <a:r>
              <a:rPr lang="en-US" sz="2400" dirty="0" err="1" smtClean="0"/>
              <a:t>prosedur-prosedur</a:t>
            </a:r>
            <a:r>
              <a:rPr lang="en-US" sz="2400" dirty="0" smtClean="0"/>
              <a:t> </a:t>
            </a:r>
            <a:r>
              <a:rPr lang="en-US" sz="2400" dirty="0" err="1" smtClean="0"/>
              <a:t>tertentu</a:t>
            </a:r>
            <a:r>
              <a:rPr lang="en-US" sz="2400" dirty="0" smtClean="0"/>
              <a:t> yang </a:t>
            </a:r>
            <a:r>
              <a:rPr lang="en-US" sz="2400" dirty="0" err="1" smtClean="0"/>
              <a:t>disepakati</a:t>
            </a:r>
            <a:r>
              <a:rPr lang="en-US" sz="2400" dirty="0" smtClean="0"/>
              <a:t> </a:t>
            </a:r>
            <a:r>
              <a:rPr lang="en-US" sz="2400" dirty="0" err="1" smtClean="0"/>
              <a:t>bersama</a:t>
            </a:r>
            <a:r>
              <a:rPr lang="en-US" sz="2400" dirty="0" smtClean="0"/>
              <a:t> </a:t>
            </a:r>
            <a:r>
              <a:rPr lang="en-US" sz="2400" dirty="0" err="1" smtClean="0"/>
              <a:t>dengan</a:t>
            </a:r>
            <a:r>
              <a:rPr lang="en-US" sz="2400" dirty="0" smtClean="0"/>
              <a:t> </a:t>
            </a:r>
            <a:r>
              <a:rPr lang="en-US" sz="2400" i="1" dirty="0" err="1" smtClean="0"/>
              <a:t>auditee</a:t>
            </a:r>
            <a:r>
              <a:rPr lang="en-US" sz="2400" dirty="0" smtClean="0"/>
              <a:t> </a:t>
            </a:r>
            <a:r>
              <a:rPr lang="en-US" sz="2400" dirty="0" err="1" smtClean="0"/>
              <a:t>mengenai</a:t>
            </a:r>
            <a:r>
              <a:rPr lang="en-US" sz="2400" dirty="0" smtClean="0"/>
              <a:t> </a:t>
            </a:r>
            <a:r>
              <a:rPr lang="en-US" sz="2400" dirty="0" err="1" smtClean="0"/>
              <a:t>lingkup</a:t>
            </a:r>
            <a:r>
              <a:rPr lang="en-US" sz="2400" dirty="0" smtClean="0"/>
              <a:t> </a:t>
            </a:r>
            <a:r>
              <a:rPr lang="en-US" sz="2400" dirty="0" err="1" smtClean="0"/>
              <a:t>asersi</a:t>
            </a:r>
            <a:r>
              <a:rPr lang="en-US" sz="2400" dirty="0" smtClean="0"/>
              <a:t>.</a:t>
            </a:r>
          </a:p>
          <a:p>
            <a:pPr lvl="1" algn="just"/>
            <a:r>
              <a:rPr lang="en-US" sz="2400" dirty="0" err="1" smtClean="0"/>
              <a:t>Memberikan</a:t>
            </a:r>
            <a:r>
              <a:rPr lang="en-US" sz="2400" dirty="0" smtClean="0"/>
              <a:t> </a:t>
            </a:r>
            <a:r>
              <a:rPr lang="en-US" sz="2400" dirty="0" err="1" smtClean="0"/>
              <a:t>asersi</a:t>
            </a:r>
            <a:r>
              <a:rPr lang="en-US" sz="2400" dirty="0" smtClean="0"/>
              <a:t> </a:t>
            </a:r>
            <a:r>
              <a:rPr lang="en-US" sz="2400" dirty="0" err="1" smtClean="0"/>
              <a:t>atas</a:t>
            </a:r>
            <a:r>
              <a:rPr lang="en-US" sz="2400" dirty="0" smtClean="0"/>
              <a:t> </a:t>
            </a:r>
            <a:r>
              <a:rPr lang="en-US" sz="2400" dirty="0" err="1" smtClean="0"/>
              <a:t>aktifitas</a:t>
            </a:r>
            <a:r>
              <a:rPr lang="en-US" sz="2400" dirty="0" smtClean="0"/>
              <a:t> </a:t>
            </a:r>
            <a:r>
              <a:rPr lang="en-US" sz="2400" dirty="0" err="1" smtClean="0"/>
              <a:t>pengolahan</a:t>
            </a:r>
            <a:r>
              <a:rPr lang="en-US" sz="2400" dirty="0" smtClean="0"/>
              <a:t> data </a:t>
            </a:r>
            <a:r>
              <a:rPr lang="en-US" sz="2400" dirty="0" err="1" smtClean="0"/>
              <a:t>pihak</a:t>
            </a:r>
            <a:r>
              <a:rPr lang="en-US" sz="2400" dirty="0" smtClean="0"/>
              <a:t> </a:t>
            </a:r>
            <a:r>
              <a:rPr lang="en-US" sz="2400" dirty="0" err="1" smtClean="0"/>
              <a:t>ketiga</a:t>
            </a:r>
            <a:r>
              <a:rPr lang="en-US" sz="2400" dirty="0" smtClean="0"/>
              <a:t> </a:t>
            </a:r>
            <a:r>
              <a:rPr lang="en-US" sz="2400" dirty="0" err="1" smtClean="0"/>
              <a:t>dengan</a:t>
            </a:r>
            <a:r>
              <a:rPr lang="en-US" sz="2400" dirty="0" smtClean="0"/>
              <a:t> </a:t>
            </a:r>
            <a:r>
              <a:rPr lang="en-US" sz="2400" dirty="0" err="1" smtClean="0"/>
              <a:t>tujuan</a:t>
            </a:r>
            <a:r>
              <a:rPr lang="en-US" sz="2400" dirty="0" smtClean="0"/>
              <a:t> </a:t>
            </a:r>
            <a:r>
              <a:rPr lang="en-US" sz="2400" dirty="0" err="1" smtClean="0"/>
              <a:t>untuk</a:t>
            </a:r>
            <a:r>
              <a:rPr lang="en-US" sz="2400" dirty="0" smtClean="0"/>
              <a:t> </a:t>
            </a:r>
            <a:r>
              <a:rPr lang="en-US" sz="2400" dirty="0" err="1" smtClean="0"/>
              <a:t>memberikan</a:t>
            </a:r>
            <a:r>
              <a:rPr lang="en-US" sz="2400" dirty="0" smtClean="0"/>
              <a:t> </a:t>
            </a:r>
            <a:r>
              <a:rPr lang="en-US" sz="2400" dirty="0" err="1" smtClean="0"/>
              <a:t>asersi</a:t>
            </a:r>
            <a:r>
              <a:rPr lang="en-US" sz="2400" dirty="0" smtClean="0"/>
              <a:t> </a:t>
            </a:r>
            <a:r>
              <a:rPr lang="en-US" sz="2400" dirty="0" err="1" smtClean="0"/>
              <a:t>bagi</a:t>
            </a:r>
            <a:r>
              <a:rPr lang="en-US" sz="2400" dirty="0" smtClean="0"/>
              <a:t> </a:t>
            </a:r>
            <a:r>
              <a:rPr lang="en-US" sz="2400" dirty="0" err="1" smtClean="0"/>
              <a:t>pihak</a:t>
            </a:r>
            <a:r>
              <a:rPr lang="en-US" sz="2400" dirty="0" smtClean="0"/>
              <a:t> lain yang </a:t>
            </a:r>
            <a:r>
              <a:rPr lang="en-US" sz="2400" dirty="0" err="1" smtClean="0"/>
              <a:t>memerlukan</a:t>
            </a:r>
            <a:r>
              <a:rPr lang="en-US" sz="2400" dirty="0" smtClean="0"/>
              <a:t> </a:t>
            </a:r>
            <a:r>
              <a:rPr lang="en-US" sz="2400" dirty="0" err="1" smtClean="0"/>
              <a:t>informasi</a:t>
            </a:r>
            <a:r>
              <a:rPr lang="en-US" sz="2400" dirty="0" smtClean="0"/>
              <a:t> </a:t>
            </a:r>
            <a:r>
              <a:rPr lang="en-US" sz="2400" dirty="0" err="1" smtClean="0"/>
              <a:t>mengenai</a:t>
            </a:r>
            <a:r>
              <a:rPr lang="en-US" sz="2400" dirty="0" smtClean="0"/>
              <a:t> </a:t>
            </a:r>
            <a:r>
              <a:rPr lang="en-US" sz="2400" dirty="0" err="1" smtClean="0"/>
              <a:t>aktifitas</a:t>
            </a:r>
            <a:r>
              <a:rPr lang="en-US" sz="2400" dirty="0" smtClean="0"/>
              <a:t> </a:t>
            </a:r>
            <a:r>
              <a:rPr lang="en-US" sz="2400" dirty="0" err="1" smtClean="0"/>
              <a:t>pengendalian</a:t>
            </a:r>
            <a:r>
              <a:rPr lang="en-US" sz="2400" dirty="0" smtClean="0"/>
              <a:t> data yang </a:t>
            </a:r>
            <a:r>
              <a:rPr lang="en-US" sz="2400" dirty="0" err="1" smtClean="0"/>
              <a:t>dilakukan</a:t>
            </a:r>
            <a:r>
              <a:rPr lang="en-US" sz="2400" dirty="0" smtClean="0"/>
              <a:t> </a:t>
            </a:r>
            <a:r>
              <a:rPr lang="en-US" sz="2400" dirty="0" err="1" smtClean="0"/>
              <a:t>oleh</a:t>
            </a:r>
            <a:r>
              <a:rPr lang="en-US" sz="2400" dirty="0" smtClean="0"/>
              <a:t> </a:t>
            </a:r>
            <a:r>
              <a:rPr lang="en-US" sz="2400" dirty="0" err="1" smtClean="0"/>
              <a:t>pihak</a:t>
            </a:r>
            <a:r>
              <a:rPr lang="en-US" sz="2400" dirty="0" smtClean="0"/>
              <a:t> </a:t>
            </a:r>
            <a:r>
              <a:rPr lang="en-US" sz="2400" dirty="0" err="1" smtClean="0"/>
              <a:t>ketiga</a:t>
            </a:r>
            <a:r>
              <a:rPr lang="en-US" sz="2400" dirty="0" smtClean="0"/>
              <a:t> </a:t>
            </a:r>
            <a:r>
              <a:rPr lang="en-US" sz="2400" dirty="0" err="1" smtClean="0"/>
              <a:t>tersebut</a:t>
            </a:r>
            <a:r>
              <a:rPr lang="en-US" sz="2400" dirty="0" smtClean="0"/>
              <a:t>.</a:t>
            </a:r>
          </a:p>
          <a:p>
            <a:pPr lvl="1" algn="just"/>
            <a:r>
              <a:rPr lang="en-US" sz="2400" dirty="0" err="1" smtClean="0"/>
              <a:t>Pengujian</a:t>
            </a:r>
            <a:r>
              <a:rPr lang="en-US" sz="2400" dirty="0" smtClean="0"/>
              <a:t> </a:t>
            </a:r>
            <a:r>
              <a:rPr lang="en-US" sz="2400" dirty="0" err="1" smtClean="0"/>
              <a:t>penetrasi</a:t>
            </a:r>
            <a:r>
              <a:rPr lang="en-US" sz="2400" dirty="0" smtClean="0"/>
              <a:t>, </a:t>
            </a:r>
            <a:r>
              <a:rPr lang="en-US" sz="2400" dirty="0" err="1" smtClean="0"/>
              <a:t>yaitu</a:t>
            </a:r>
            <a:r>
              <a:rPr lang="en-US" sz="2400" dirty="0" smtClean="0"/>
              <a:t> </a:t>
            </a:r>
            <a:r>
              <a:rPr lang="en-US" sz="2400" dirty="0" err="1" smtClean="0"/>
              <a:t>upaya</a:t>
            </a:r>
            <a:r>
              <a:rPr lang="en-US" sz="2400" dirty="0" smtClean="0"/>
              <a:t> </a:t>
            </a:r>
            <a:r>
              <a:rPr lang="en-US" sz="2400" dirty="0" err="1" smtClean="0"/>
              <a:t>untuk</a:t>
            </a:r>
            <a:r>
              <a:rPr lang="en-US" sz="2400" dirty="0" smtClean="0"/>
              <a:t> </a:t>
            </a:r>
            <a:r>
              <a:rPr lang="en-US" sz="2400" dirty="0" err="1" smtClean="0"/>
              <a:t>mengakses</a:t>
            </a:r>
            <a:r>
              <a:rPr lang="en-US" sz="2400" dirty="0" smtClean="0"/>
              <a:t> </a:t>
            </a:r>
            <a:r>
              <a:rPr lang="en-US" sz="2400" dirty="0" err="1" smtClean="0"/>
              <a:t>sumber</a:t>
            </a:r>
            <a:r>
              <a:rPr lang="en-US" sz="2400" dirty="0" smtClean="0"/>
              <a:t> </a:t>
            </a:r>
            <a:r>
              <a:rPr lang="en-US" sz="2400" dirty="0" err="1" smtClean="0"/>
              <a:t>daya</a:t>
            </a:r>
            <a:r>
              <a:rPr lang="en-US" sz="2400" dirty="0" smtClean="0"/>
              <a:t> </a:t>
            </a:r>
            <a:r>
              <a:rPr lang="en-US" sz="2400" dirty="0" err="1" smtClean="0"/>
              <a:t>informasi</a:t>
            </a:r>
            <a:r>
              <a:rPr lang="en-US" sz="2400" dirty="0" smtClean="0"/>
              <a:t> </a:t>
            </a:r>
            <a:r>
              <a:rPr lang="en-US" sz="2400" dirty="0" err="1" smtClean="0"/>
              <a:t>guna</a:t>
            </a:r>
            <a:r>
              <a:rPr lang="en-US" sz="2400" dirty="0" smtClean="0"/>
              <a:t> </a:t>
            </a:r>
            <a:r>
              <a:rPr lang="en-US" sz="2400" dirty="0" err="1" smtClean="0"/>
              <a:t>menemukan</a:t>
            </a:r>
            <a:r>
              <a:rPr lang="en-US" sz="2400" dirty="0" smtClean="0"/>
              <a:t> </a:t>
            </a:r>
            <a:r>
              <a:rPr lang="en-US" sz="2400" dirty="0" err="1" smtClean="0"/>
              <a:t>kelemahan-kelemahan</a:t>
            </a:r>
            <a:r>
              <a:rPr lang="en-US" sz="2400" dirty="0" smtClean="0"/>
              <a:t> yang </a:t>
            </a:r>
            <a:r>
              <a:rPr lang="en-US" sz="2400" dirty="0" err="1" smtClean="0"/>
              <a:t>ada</a:t>
            </a:r>
            <a:r>
              <a:rPr lang="en-US" sz="2400" dirty="0" smtClean="0"/>
              <a:t> </a:t>
            </a:r>
            <a:r>
              <a:rPr lang="en-US" sz="2400" dirty="0" err="1" smtClean="0"/>
              <a:t>dalam</a:t>
            </a:r>
            <a:r>
              <a:rPr lang="en-US" sz="2400" dirty="0" smtClean="0"/>
              <a:t> </a:t>
            </a:r>
            <a:r>
              <a:rPr lang="en-US" sz="2400" dirty="0" err="1" smtClean="0"/>
              <a:t>pengolahan</a:t>
            </a:r>
            <a:r>
              <a:rPr lang="en-US" sz="2400" dirty="0" smtClean="0"/>
              <a:t> data </a:t>
            </a:r>
            <a:r>
              <a:rPr lang="en-US" sz="2400" dirty="0" err="1" smtClean="0"/>
              <a:t>tersebut</a:t>
            </a:r>
            <a:r>
              <a:rPr lang="en-US" sz="2400" dirty="0" smtClean="0"/>
              <a:t>.</a:t>
            </a:r>
          </a:p>
          <a:p>
            <a:pPr lvl="1" algn="just"/>
            <a:r>
              <a:rPr lang="en-US" sz="2400" dirty="0" err="1" smtClean="0"/>
              <a:t>Memberikan</a:t>
            </a:r>
            <a:r>
              <a:rPr lang="en-US" sz="2400" dirty="0" smtClean="0"/>
              <a:t> </a:t>
            </a:r>
            <a:r>
              <a:rPr lang="en-US" sz="2400" dirty="0" err="1" smtClean="0"/>
              <a:t>dukungan</a:t>
            </a:r>
            <a:r>
              <a:rPr lang="en-US" sz="2400" dirty="0" smtClean="0"/>
              <a:t> </a:t>
            </a:r>
            <a:r>
              <a:rPr lang="en-US" sz="2400" dirty="0" err="1" smtClean="0"/>
              <a:t>atas</a:t>
            </a:r>
            <a:r>
              <a:rPr lang="en-US" sz="2400" dirty="0" smtClean="0"/>
              <a:t> </a:t>
            </a:r>
            <a:r>
              <a:rPr lang="en-US" sz="2400" dirty="0" err="1" smtClean="0"/>
              <a:t>pekerjaan</a:t>
            </a:r>
            <a:r>
              <a:rPr lang="en-US" sz="2400" dirty="0" smtClean="0"/>
              <a:t> audit </a:t>
            </a:r>
            <a:r>
              <a:rPr lang="en-US" sz="2400" dirty="0" err="1" smtClean="0"/>
              <a:t>keuangan</a:t>
            </a:r>
            <a:r>
              <a:rPr lang="en-US" sz="2400" dirty="0" smtClean="0"/>
              <a:t> yang </a:t>
            </a:r>
            <a:r>
              <a:rPr lang="en-US" sz="2400" dirty="0" err="1" smtClean="0"/>
              <a:t>mencakup</a:t>
            </a:r>
            <a:r>
              <a:rPr lang="en-US" sz="2400" dirty="0" smtClean="0"/>
              <a:t> </a:t>
            </a:r>
            <a:r>
              <a:rPr lang="en-US" sz="2400" dirty="0" err="1" smtClean="0"/>
              <a:t>evaluasi</a:t>
            </a:r>
            <a:r>
              <a:rPr lang="en-US" sz="2400" dirty="0" smtClean="0"/>
              <a:t> </a:t>
            </a:r>
            <a:r>
              <a:rPr lang="en-US" sz="2400" dirty="0" err="1" smtClean="0"/>
              <a:t>atas</a:t>
            </a:r>
            <a:r>
              <a:rPr lang="en-US" sz="2400" dirty="0" smtClean="0"/>
              <a:t> </a:t>
            </a:r>
            <a:r>
              <a:rPr lang="en-US" sz="2400" dirty="0" err="1" smtClean="0"/>
              <a:t>risiko</a:t>
            </a:r>
            <a:r>
              <a:rPr lang="en-US" sz="2400" dirty="0" smtClean="0"/>
              <a:t> </a:t>
            </a:r>
            <a:r>
              <a:rPr lang="en-US" sz="2400" dirty="0" err="1" smtClean="0"/>
              <a:t>dan</a:t>
            </a:r>
            <a:r>
              <a:rPr lang="en-US" sz="2400" dirty="0" smtClean="0"/>
              <a:t> </a:t>
            </a:r>
            <a:r>
              <a:rPr lang="en-US" sz="2400" dirty="0" err="1" smtClean="0"/>
              <a:t>pengendalian</a:t>
            </a:r>
            <a:r>
              <a:rPr lang="en-US" sz="2400" dirty="0" smtClean="0"/>
              <a:t> TI yang </a:t>
            </a:r>
            <a:r>
              <a:rPr lang="en-US" sz="2400" dirty="0" err="1" smtClean="0"/>
              <a:t>dapat</a:t>
            </a:r>
            <a:r>
              <a:rPr lang="en-US" sz="2400" dirty="0" smtClean="0"/>
              <a:t> </a:t>
            </a:r>
            <a:r>
              <a:rPr lang="en-US" sz="2400" dirty="0" err="1" smtClean="0"/>
              <a:t>mempengaruhi</a:t>
            </a:r>
            <a:r>
              <a:rPr lang="en-US" sz="2400" dirty="0" smtClean="0"/>
              <a:t> </a:t>
            </a:r>
            <a:r>
              <a:rPr lang="en-US" sz="2400" dirty="0" err="1" smtClean="0"/>
              <a:t>kehandalan</a:t>
            </a:r>
            <a:r>
              <a:rPr lang="en-US" sz="2400" dirty="0" smtClean="0"/>
              <a:t> </a:t>
            </a:r>
            <a:r>
              <a:rPr lang="en-US" sz="2400" dirty="0" err="1" smtClean="0"/>
              <a:t>sistem</a:t>
            </a:r>
            <a:r>
              <a:rPr lang="en-US" sz="2400" dirty="0" smtClean="0"/>
              <a:t> </a:t>
            </a:r>
            <a:r>
              <a:rPr lang="en-US" sz="2400" dirty="0" err="1" smtClean="0"/>
              <a:t>pelaporan</a:t>
            </a:r>
            <a:r>
              <a:rPr lang="en-US" sz="2400" dirty="0" smtClean="0"/>
              <a:t> </a:t>
            </a:r>
            <a:r>
              <a:rPr lang="en-US" sz="2400" dirty="0" err="1" smtClean="0"/>
              <a:t>keuangan</a:t>
            </a:r>
            <a:r>
              <a:rPr lang="en-US" sz="2400" dirty="0" smtClean="0"/>
              <a:t>.</a:t>
            </a:r>
          </a:p>
          <a:p>
            <a:pPr lvl="1" algn="just"/>
            <a:r>
              <a:rPr lang="en-US" sz="2400" dirty="0" err="1" smtClean="0"/>
              <a:t>Mencari</a:t>
            </a:r>
            <a:r>
              <a:rPr lang="en-US" sz="2400" dirty="0" smtClean="0"/>
              <a:t> </a:t>
            </a:r>
            <a:r>
              <a:rPr lang="en-US" sz="2400" dirty="0" err="1" smtClean="0"/>
              <a:t>kecurangan</a:t>
            </a:r>
            <a:r>
              <a:rPr lang="en-US" sz="2400" dirty="0" smtClean="0"/>
              <a:t> yang </a:t>
            </a:r>
            <a:r>
              <a:rPr lang="en-US" sz="2400" dirty="0" err="1" smtClean="0"/>
              <a:t>berbasis</a:t>
            </a:r>
            <a:r>
              <a:rPr lang="en-US" sz="2400" dirty="0" smtClean="0"/>
              <a:t> TI, </a:t>
            </a:r>
            <a:r>
              <a:rPr lang="en-US" sz="2400" dirty="0" err="1" smtClean="0"/>
              <a:t>yaitu</a:t>
            </a:r>
            <a:r>
              <a:rPr lang="en-US" sz="2400" dirty="0" smtClean="0"/>
              <a:t> </a:t>
            </a:r>
            <a:r>
              <a:rPr lang="en-US" sz="2400" dirty="0" err="1" smtClean="0"/>
              <a:t>menginvestigasi</a:t>
            </a:r>
            <a:r>
              <a:rPr lang="en-US" sz="2400" dirty="0" smtClean="0"/>
              <a:t> </a:t>
            </a:r>
            <a:r>
              <a:rPr lang="en-US" sz="2400" dirty="0" err="1" smtClean="0"/>
              <a:t>catatan-catatan</a:t>
            </a:r>
            <a:r>
              <a:rPr lang="en-US" sz="2400" dirty="0" smtClean="0"/>
              <a:t> </a:t>
            </a:r>
            <a:r>
              <a:rPr lang="en-US" sz="2400" dirty="0" err="1" smtClean="0"/>
              <a:t>komputer</a:t>
            </a:r>
            <a:r>
              <a:rPr lang="en-US" sz="2400" dirty="0" smtClean="0"/>
              <a:t> </a:t>
            </a:r>
            <a:r>
              <a:rPr lang="en-US" sz="2400" dirty="0" err="1" smtClean="0"/>
              <a:t>dalam</a:t>
            </a:r>
            <a:r>
              <a:rPr lang="en-US" sz="2400" dirty="0" smtClean="0"/>
              <a:t> </a:t>
            </a:r>
            <a:r>
              <a:rPr lang="en-US" sz="2400" dirty="0" err="1" smtClean="0"/>
              <a:t>investigasi</a:t>
            </a:r>
            <a:r>
              <a:rPr lang="en-US" sz="2400" dirty="0" smtClean="0"/>
              <a:t> </a:t>
            </a:r>
            <a:r>
              <a:rPr lang="en-US" sz="2400" dirty="0" err="1" smtClean="0"/>
              <a:t>kecurangan</a:t>
            </a:r>
            <a:r>
              <a:rPr lang="en-US" sz="2400" dirty="0" smtClean="0"/>
              <a:t>.</a:t>
            </a:r>
          </a:p>
          <a:p>
            <a:endParaRPr lang="en-US" sz="1800" dirty="0" smtClean="0"/>
          </a:p>
        </p:txBody>
      </p:sp>
    </p:spTree>
    <p:extLst>
      <p:ext uri="{BB962C8B-B14F-4D97-AF65-F5344CB8AC3E}">
        <p14:creationId xmlns:p14="http://schemas.microsoft.com/office/powerpoint/2010/main" val="4183194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2945</Words>
  <Application>Microsoft Office PowerPoint</Application>
  <PresentationFormat>On-screen Show (4:3)</PresentationFormat>
  <Paragraphs>223</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AUDIT TI JASA ASSURANCE DAN KONTROL INTERNAL</vt:lpstr>
      <vt:lpstr>JASA ASSURANCE</vt:lpstr>
      <vt:lpstr>PowerPoint Presentation</vt:lpstr>
      <vt:lpstr>JASA ATESTASI (ATTEST SERVICE)</vt:lpstr>
      <vt:lpstr>PowerPoint Presentation</vt:lpstr>
      <vt:lpstr>PowerPoint Presentation</vt:lpstr>
      <vt:lpstr>Hubungan</vt:lpstr>
      <vt:lpstr>PENGENDALIAN INTERNAL</vt:lpstr>
      <vt:lpstr>PowerPoint Presentation</vt:lpstr>
      <vt:lpstr>Contoh Common Exposure</vt:lpstr>
      <vt:lpstr>Pengertian Pengendalian Internal</vt:lpstr>
      <vt:lpstr>Pengertian Pengendalian Internal</vt:lpstr>
      <vt:lpstr>Pengendalian Internal</vt:lpstr>
      <vt:lpstr>Tujuan Pengendalian Internal</vt:lpstr>
      <vt:lpstr>Tujuan Sistem Pengendalian Internal</vt:lpstr>
      <vt:lpstr>Penggolongan Pengendalian Internal</vt:lpstr>
      <vt:lpstr>PowerPoint Presentation</vt:lpstr>
      <vt:lpstr>PENGENDALIAN UMUM</vt:lpstr>
      <vt:lpstr>Pengendalian Umum (General Control)</vt:lpstr>
      <vt:lpstr>Contoh Pengendalian Umum</vt:lpstr>
      <vt:lpstr>Ruang lingkup pengendalian umum </vt:lpstr>
      <vt:lpstr>Operational Management Controls (1)</vt:lpstr>
      <vt:lpstr>Pemisahan Tugas dan Fungsi</vt:lpstr>
      <vt:lpstr>Pengendalian Personil</vt:lpstr>
      <vt:lpstr>Pengendalian Perangkat</vt:lpstr>
      <vt:lpstr>Pengendalian Jaringan</vt:lpstr>
      <vt:lpstr>Manajemen Operasi</vt:lpstr>
      <vt:lpstr>Security Management Controls (2)</vt:lpstr>
      <vt:lpstr>PowerPoint Presentation</vt:lpstr>
      <vt:lpstr>PowerPoint Presentation</vt:lpstr>
      <vt:lpstr>PENGENDALIAN APLIKASI</vt:lpstr>
      <vt:lpstr>Pengendalian Aplikasi (Application Control)</vt:lpstr>
      <vt:lpstr>Contoh Pengendalian Aplikasi</vt:lpstr>
      <vt:lpstr>Unsur Pengendalian Aplikasi</vt:lpstr>
      <vt:lpstr>Pengendalian batas sistem (boundary controls)</vt:lpstr>
      <vt:lpstr>Pengendalian masukan (input controls)</vt:lpstr>
      <vt:lpstr>Batch system (delayed processing systems)</vt:lpstr>
      <vt:lpstr>On line transaction processing system</vt:lpstr>
      <vt:lpstr>Pengendalian keluaran (output controls)</vt:lpstr>
      <vt:lpstr>Pendistribusian keluaran</vt:lpstr>
      <vt:lpstr>Sifat-Sifat Pengendalian Internal</vt:lpstr>
      <vt:lpstr>Kelompok Pegendalian Internal</vt:lpstr>
      <vt:lpstr>Fungsi Internal Auditor</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TI</dc:title>
  <dc:creator>ismail - [2010]</dc:creator>
  <cp:lastModifiedBy>ismail - [2010]</cp:lastModifiedBy>
  <cp:revision>11</cp:revision>
  <dcterms:created xsi:type="dcterms:W3CDTF">2017-03-21T06:48:01Z</dcterms:created>
  <dcterms:modified xsi:type="dcterms:W3CDTF">2017-03-21T21:33:10Z</dcterms:modified>
</cp:coreProperties>
</file>