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0" autoAdjust="0"/>
    <p:restoredTop sz="94660"/>
  </p:normalViewPr>
  <p:slideViewPr>
    <p:cSldViewPr>
      <p:cViewPr varScale="1">
        <p:scale>
          <a:sx n="61" d="100"/>
          <a:sy n="61" d="100"/>
        </p:scale>
        <p:origin x="128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A3A3A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654295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4751323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338"/>
                </a:moveTo>
                <a:lnTo>
                  <a:pt x="0" y="2106674"/>
                </a:lnTo>
                <a:lnTo>
                  <a:pt x="9144000" y="2106674"/>
                </a:lnTo>
                <a:lnTo>
                  <a:pt x="9144000" y="1750953"/>
                </a:lnTo>
                <a:lnTo>
                  <a:pt x="2266828" y="1750953"/>
                </a:lnTo>
                <a:lnTo>
                  <a:pt x="1613553" y="1743539"/>
                </a:lnTo>
                <a:lnTo>
                  <a:pt x="0" y="1692338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9"/>
                </a:lnTo>
                <a:lnTo>
                  <a:pt x="8464392" y="314259"/>
                </a:lnTo>
                <a:lnTo>
                  <a:pt x="8055839" y="494044"/>
                </a:lnTo>
                <a:lnTo>
                  <a:pt x="7664254" y="658838"/>
                </a:lnTo>
                <a:lnTo>
                  <a:pt x="7341069" y="788616"/>
                </a:lnTo>
                <a:lnTo>
                  <a:pt x="7028467" y="908201"/>
                </a:lnTo>
                <a:lnTo>
                  <a:pt x="6775423" y="1000345"/>
                </a:lnTo>
                <a:lnTo>
                  <a:pt x="6528624" y="1085895"/>
                </a:lnTo>
                <a:lnTo>
                  <a:pt x="6287566" y="1165071"/>
                </a:lnTo>
                <a:lnTo>
                  <a:pt x="6051747" y="1238093"/>
                </a:lnTo>
                <a:lnTo>
                  <a:pt x="5820664" y="1305180"/>
                </a:lnTo>
                <a:lnTo>
                  <a:pt x="5593815" y="1366552"/>
                </a:lnTo>
                <a:lnTo>
                  <a:pt x="5415046" y="1411682"/>
                </a:lnTo>
                <a:lnTo>
                  <a:pt x="5238407" y="1453409"/>
                </a:lnTo>
                <a:lnTo>
                  <a:pt x="5063642" y="1491843"/>
                </a:lnTo>
                <a:lnTo>
                  <a:pt x="4890493" y="1527098"/>
                </a:lnTo>
                <a:lnTo>
                  <a:pt x="4718701" y="1559286"/>
                </a:lnTo>
                <a:lnTo>
                  <a:pt x="4548012" y="1588520"/>
                </a:lnTo>
                <a:lnTo>
                  <a:pt x="4335806" y="1621079"/>
                </a:lnTo>
                <a:lnTo>
                  <a:pt x="4124415" y="1649418"/>
                </a:lnTo>
                <a:lnTo>
                  <a:pt x="3913339" y="1673755"/>
                </a:lnTo>
                <a:lnTo>
                  <a:pt x="3702072" y="1694312"/>
                </a:lnTo>
                <a:lnTo>
                  <a:pt x="3490114" y="1711307"/>
                </a:lnTo>
                <a:lnTo>
                  <a:pt x="3234143" y="1727310"/>
                </a:lnTo>
                <a:lnTo>
                  <a:pt x="2975583" y="1738880"/>
                </a:lnTo>
                <a:lnTo>
                  <a:pt x="2669499" y="1747283"/>
                </a:lnTo>
                <a:lnTo>
                  <a:pt x="2266828" y="1750953"/>
                </a:lnTo>
                <a:lnTo>
                  <a:pt x="9144000" y="1750953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303007" y="129539"/>
            <a:ext cx="106679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4540" y="482549"/>
            <a:ext cx="7769859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8792" y="5945111"/>
            <a:ext cx="4897120" cy="913130"/>
          </a:xfrm>
          <a:custGeom>
            <a:avLst/>
            <a:gdLst/>
            <a:ahLst/>
            <a:cxnLst/>
            <a:rect l="l" t="t" r="r" b="b"/>
            <a:pathLst>
              <a:path w="4897120" h="913129">
                <a:moveTo>
                  <a:pt x="85533" y="21311"/>
                </a:moveTo>
                <a:lnTo>
                  <a:pt x="3636307" y="912887"/>
                </a:lnTo>
                <a:lnTo>
                  <a:pt x="4896835" y="912887"/>
                </a:lnTo>
                <a:lnTo>
                  <a:pt x="85533" y="21311"/>
                </a:lnTo>
                <a:close/>
              </a:path>
              <a:path w="4897120" h="913129">
                <a:moveTo>
                  <a:pt x="660" y="0"/>
                </a:moveTo>
                <a:lnTo>
                  <a:pt x="0" y="5460"/>
                </a:lnTo>
                <a:lnTo>
                  <a:pt x="85533" y="21311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85305" y="5938837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0" y="0"/>
                </a:moveTo>
                <a:lnTo>
                  <a:pt x="7924" y="6350"/>
                </a:lnTo>
                <a:lnTo>
                  <a:pt x="2869440" y="919160"/>
                </a:lnTo>
                <a:lnTo>
                  <a:pt x="3652600" y="9191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784015"/>
            <a:ext cx="3372797" cy="1073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85597" y="5257800"/>
            <a:ext cx="4186428" cy="868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29663" y="983628"/>
            <a:ext cx="2760282" cy="13023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406913" y="1327450"/>
            <a:ext cx="1608546" cy="1173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696840" y="1801241"/>
            <a:ext cx="1274445" cy="425450"/>
          </a:xfrm>
          <a:custGeom>
            <a:avLst/>
            <a:gdLst/>
            <a:ahLst/>
            <a:cxnLst/>
            <a:rect l="l" t="t" r="r" b="b"/>
            <a:pathLst>
              <a:path w="1274445" h="425450">
                <a:moveTo>
                  <a:pt x="1246759" y="0"/>
                </a:moveTo>
                <a:lnTo>
                  <a:pt x="27559" y="0"/>
                </a:lnTo>
                <a:lnTo>
                  <a:pt x="16823" y="2162"/>
                </a:lnTo>
                <a:lnTo>
                  <a:pt x="8064" y="8064"/>
                </a:lnTo>
                <a:lnTo>
                  <a:pt x="2162" y="16823"/>
                </a:lnTo>
                <a:lnTo>
                  <a:pt x="0" y="27559"/>
                </a:lnTo>
                <a:lnTo>
                  <a:pt x="0" y="397383"/>
                </a:lnTo>
                <a:lnTo>
                  <a:pt x="2162" y="408118"/>
                </a:lnTo>
                <a:lnTo>
                  <a:pt x="8064" y="416877"/>
                </a:lnTo>
                <a:lnTo>
                  <a:pt x="16823" y="422779"/>
                </a:lnTo>
                <a:lnTo>
                  <a:pt x="27559" y="424942"/>
                </a:lnTo>
                <a:lnTo>
                  <a:pt x="1246759" y="424942"/>
                </a:lnTo>
                <a:lnTo>
                  <a:pt x="1257494" y="422779"/>
                </a:lnTo>
                <a:lnTo>
                  <a:pt x="1266253" y="416877"/>
                </a:lnTo>
                <a:lnTo>
                  <a:pt x="1272155" y="408118"/>
                </a:lnTo>
                <a:lnTo>
                  <a:pt x="1274318" y="397383"/>
                </a:lnTo>
                <a:lnTo>
                  <a:pt x="1274318" y="391922"/>
                </a:lnTo>
                <a:lnTo>
                  <a:pt x="33020" y="391922"/>
                </a:lnTo>
                <a:lnTo>
                  <a:pt x="33020" y="33020"/>
                </a:lnTo>
                <a:lnTo>
                  <a:pt x="1274318" y="33020"/>
                </a:lnTo>
                <a:lnTo>
                  <a:pt x="1274318" y="27559"/>
                </a:lnTo>
                <a:lnTo>
                  <a:pt x="1272155" y="16823"/>
                </a:lnTo>
                <a:lnTo>
                  <a:pt x="1266253" y="8064"/>
                </a:lnTo>
                <a:lnTo>
                  <a:pt x="1257494" y="2162"/>
                </a:lnTo>
                <a:lnTo>
                  <a:pt x="1246759" y="0"/>
                </a:lnTo>
                <a:close/>
              </a:path>
              <a:path w="1274445" h="425450">
                <a:moveTo>
                  <a:pt x="1274318" y="33020"/>
                </a:moveTo>
                <a:lnTo>
                  <a:pt x="1241298" y="33020"/>
                </a:lnTo>
                <a:lnTo>
                  <a:pt x="1241298" y="391922"/>
                </a:lnTo>
                <a:lnTo>
                  <a:pt x="1274318" y="391922"/>
                </a:lnTo>
                <a:lnTo>
                  <a:pt x="1274318" y="33020"/>
                </a:lnTo>
                <a:close/>
              </a:path>
              <a:path w="1274445" h="425450">
                <a:moveTo>
                  <a:pt x="1230249" y="44069"/>
                </a:moveTo>
                <a:lnTo>
                  <a:pt x="44069" y="44069"/>
                </a:lnTo>
                <a:lnTo>
                  <a:pt x="44069" y="381000"/>
                </a:lnTo>
                <a:lnTo>
                  <a:pt x="1230249" y="381000"/>
                </a:lnTo>
                <a:lnTo>
                  <a:pt x="1230249" y="369950"/>
                </a:lnTo>
                <a:lnTo>
                  <a:pt x="55118" y="369950"/>
                </a:lnTo>
                <a:lnTo>
                  <a:pt x="55118" y="55118"/>
                </a:lnTo>
                <a:lnTo>
                  <a:pt x="1230249" y="55118"/>
                </a:lnTo>
                <a:lnTo>
                  <a:pt x="1230249" y="44069"/>
                </a:lnTo>
                <a:close/>
              </a:path>
              <a:path w="1274445" h="425450">
                <a:moveTo>
                  <a:pt x="1230249" y="55118"/>
                </a:moveTo>
                <a:lnTo>
                  <a:pt x="1219200" y="55118"/>
                </a:lnTo>
                <a:lnTo>
                  <a:pt x="1219200" y="369950"/>
                </a:lnTo>
                <a:lnTo>
                  <a:pt x="1230249" y="369950"/>
                </a:lnTo>
                <a:lnTo>
                  <a:pt x="1230249" y="55118"/>
                </a:lnTo>
                <a:close/>
              </a:path>
            </a:pathLst>
          </a:custGeom>
          <a:solidFill>
            <a:srgbClr val="DA1F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244" y="1757298"/>
            <a:ext cx="2533015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1411604"/>
            <a:ext cx="7767319" cy="1456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6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jp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11" Type="http://schemas.openxmlformats.org/officeDocument/2006/relationships/image" Target="../media/image47.jpg"/><Relationship Id="rId5" Type="http://schemas.openxmlformats.org/officeDocument/2006/relationships/image" Target="../media/image41.png"/><Relationship Id="rId10" Type="http://schemas.openxmlformats.org/officeDocument/2006/relationships/image" Target="../media/image46.jp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/>
          <p:nvPr/>
        </p:nvSpPr>
        <p:spPr>
          <a:xfrm>
            <a:off x="152400" y="2971800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5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1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2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90" y="476473"/>
                </a:lnTo>
                <a:lnTo>
                  <a:pt x="639696" y="512323"/>
                </a:lnTo>
                <a:lnTo>
                  <a:pt x="610617" y="546596"/>
                </a:lnTo>
                <a:lnTo>
                  <a:pt x="579730" y="579215"/>
                </a:lnTo>
                <a:lnTo>
                  <a:pt x="547112" y="610102"/>
                </a:lnTo>
                <a:lnTo>
                  <a:pt x="512840" y="639182"/>
                </a:lnTo>
                <a:lnTo>
                  <a:pt x="476990" y="666377"/>
                </a:lnTo>
                <a:lnTo>
                  <a:pt x="439640" y="691610"/>
                </a:lnTo>
                <a:lnTo>
                  <a:pt x="400866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9" y="771391"/>
                </a:lnTo>
                <a:lnTo>
                  <a:pt x="233068" y="785664"/>
                </a:lnTo>
                <a:lnTo>
                  <a:pt x="188327" y="797514"/>
                </a:lnTo>
                <a:lnTo>
                  <a:pt x="142624" y="806864"/>
                </a:lnTo>
                <a:lnTo>
                  <a:pt x="96034" y="813638"/>
                </a:lnTo>
                <a:lnTo>
                  <a:pt x="48636" y="817759"/>
                </a:lnTo>
                <a:lnTo>
                  <a:pt x="505" y="819150"/>
                </a:lnTo>
                <a:lnTo>
                  <a:pt x="337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12700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5"/>
          <p:cNvSpPr/>
          <p:nvPr/>
        </p:nvSpPr>
        <p:spPr>
          <a:xfrm>
            <a:off x="1868239" y="3067684"/>
            <a:ext cx="5560882" cy="1199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6"/>
          <p:cNvSpPr/>
          <p:nvPr/>
        </p:nvSpPr>
        <p:spPr>
          <a:xfrm>
            <a:off x="1828800" y="3213495"/>
            <a:ext cx="5550126" cy="1053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7"/>
          <p:cNvSpPr/>
          <p:nvPr/>
        </p:nvSpPr>
        <p:spPr>
          <a:xfrm>
            <a:off x="1959665" y="3163975"/>
            <a:ext cx="5378029" cy="1199514"/>
          </a:xfrm>
          <a:custGeom>
            <a:avLst/>
            <a:gdLst/>
            <a:ahLst/>
            <a:cxnLst/>
            <a:rect l="l" t="t" r="r" b="b"/>
            <a:pathLst>
              <a:path w="4572000" h="508000">
                <a:moveTo>
                  <a:pt x="0" y="508000"/>
                </a:moveTo>
                <a:lnTo>
                  <a:pt x="4572000" y="508000"/>
                </a:lnTo>
                <a:lnTo>
                  <a:pt x="4572000" y="0"/>
                </a:lnTo>
                <a:lnTo>
                  <a:pt x="0" y="0"/>
                </a:lnTo>
                <a:lnTo>
                  <a:pt x="0" y="508000"/>
                </a:lnTo>
                <a:close/>
              </a:path>
            </a:pathLst>
          </a:custGeom>
          <a:solidFill>
            <a:srgbClr val="9543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8"/>
          <p:cNvSpPr/>
          <p:nvPr/>
        </p:nvSpPr>
        <p:spPr>
          <a:xfrm>
            <a:off x="1959665" y="3163974"/>
            <a:ext cx="5378029" cy="1199515"/>
          </a:xfrm>
          <a:custGeom>
            <a:avLst/>
            <a:gdLst/>
            <a:ahLst/>
            <a:cxnLst/>
            <a:rect l="l" t="t" r="r" b="b"/>
            <a:pathLst>
              <a:path w="4572000" h="508000">
                <a:moveTo>
                  <a:pt x="0" y="508000"/>
                </a:moveTo>
                <a:lnTo>
                  <a:pt x="4572000" y="508000"/>
                </a:lnTo>
                <a:lnTo>
                  <a:pt x="4572000" y="0"/>
                </a:lnTo>
                <a:lnTo>
                  <a:pt x="0" y="0"/>
                </a:lnTo>
                <a:lnTo>
                  <a:pt x="0" y="5080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9"/>
          <p:cNvSpPr txBox="1"/>
          <p:nvPr/>
        </p:nvSpPr>
        <p:spPr>
          <a:xfrm>
            <a:off x="1959665" y="3369395"/>
            <a:ext cx="537802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Gill Sans MT"/>
                <a:cs typeface="Gill Sans MT"/>
              </a:rPr>
              <a:t>Balok Diatas </a:t>
            </a:r>
            <a:r>
              <a:rPr sz="2400" b="1" spc="-5" dirty="0">
                <a:solidFill>
                  <a:srgbClr val="FFFFFF"/>
                </a:solidFill>
                <a:latin typeface="Gill Sans MT"/>
                <a:cs typeface="Gill Sans MT"/>
              </a:rPr>
              <a:t>Dua </a:t>
            </a:r>
            <a:r>
              <a:rPr sz="2400" b="1" spc="-15" dirty="0">
                <a:solidFill>
                  <a:srgbClr val="FFFFFF"/>
                </a:solidFill>
                <a:latin typeface="Gill Sans MT"/>
                <a:cs typeface="Gill Sans MT"/>
              </a:rPr>
              <a:t>Perletakan</a:t>
            </a:r>
            <a:r>
              <a:rPr sz="2400" b="1" spc="-1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Gill Sans MT"/>
                <a:cs typeface="Gill Sans MT"/>
              </a:rPr>
              <a:t>(</a:t>
            </a:r>
            <a:r>
              <a:rPr sz="2400" b="1" spc="-5" dirty="0" err="1">
                <a:solidFill>
                  <a:srgbClr val="FFFFFF"/>
                </a:solidFill>
                <a:latin typeface="Gill Sans MT"/>
                <a:cs typeface="Gill Sans MT"/>
              </a:rPr>
              <a:t>tumpuan</a:t>
            </a:r>
            <a:r>
              <a:rPr sz="2400" b="1" spc="-5" dirty="0" smtClean="0">
                <a:solidFill>
                  <a:srgbClr val="FFFFFF"/>
                </a:solidFill>
                <a:latin typeface="Gill Sans MT"/>
                <a:cs typeface="Gill Sans MT"/>
              </a:rPr>
              <a:t>)</a:t>
            </a:r>
            <a:endParaRPr sz="2400" dirty="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9" y="3175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505" y="0"/>
                </a:lnTo>
                <a:lnTo>
                  <a:pt x="0" y="819150"/>
                </a:lnTo>
                <a:lnTo>
                  <a:pt x="505" y="819150"/>
                </a:lnTo>
                <a:lnTo>
                  <a:pt x="48636" y="817759"/>
                </a:lnTo>
                <a:lnTo>
                  <a:pt x="96034" y="813638"/>
                </a:lnTo>
                <a:lnTo>
                  <a:pt x="142624" y="806864"/>
                </a:lnTo>
                <a:lnTo>
                  <a:pt x="188327" y="797514"/>
                </a:lnTo>
                <a:lnTo>
                  <a:pt x="233068" y="785664"/>
                </a:lnTo>
                <a:lnTo>
                  <a:pt x="276769" y="771391"/>
                </a:lnTo>
                <a:lnTo>
                  <a:pt x="319353" y="754772"/>
                </a:lnTo>
                <a:lnTo>
                  <a:pt x="360744" y="735885"/>
                </a:lnTo>
                <a:lnTo>
                  <a:pt x="400866" y="714805"/>
                </a:lnTo>
                <a:lnTo>
                  <a:pt x="439640" y="691610"/>
                </a:lnTo>
                <a:lnTo>
                  <a:pt x="476990" y="666377"/>
                </a:lnTo>
                <a:lnTo>
                  <a:pt x="512840" y="639182"/>
                </a:lnTo>
                <a:lnTo>
                  <a:pt x="547112" y="610102"/>
                </a:lnTo>
                <a:lnTo>
                  <a:pt x="579730" y="579215"/>
                </a:lnTo>
                <a:lnTo>
                  <a:pt x="610617" y="546596"/>
                </a:lnTo>
                <a:lnTo>
                  <a:pt x="639696" y="512323"/>
                </a:lnTo>
                <a:lnTo>
                  <a:pt x="666890" y="476473"/>
                </a:lnTo>
                <a:lnTo>
                  <a:pt x="692122" y="439123"/>
                </a:lnTo>
                <a:lnTo>
                  <a:pt x="715316" y="400349"/>
                </a:lnTo>
                <a:lnTo>
                  <a:pt x="736395" y="360228"/>
                </a:lnTo>
                <a:lnTo>
                  <a:pt x="755282" y="318837"/>
                </a:lnTo>
                <a:lnTo>
                  <a:pt x="771899" y="276253"/>
                </a:lnTo>
                <a:lnTo>
                  <a:pt x="786171" y="232553"/>
                </a:lnTo>
                <a:lnTo>
                  <a:pt x="798021" y="187814"/>
                </a:lnTo>
                <a:lnTo>
                  <a:pt x="807370" y="142112"/>
                </a:lnTo>
                <a:lnTo>
                  <a:pt x="814144" y="95524"/>
                </a:lnTo>
                <a:lnTo>
                  <a:pt x="818265" y="48128"/>
                </a:lnTo>
                <a:lnTo>
                  <a:pt x="819655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9" y="3175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5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1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2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90" y="476473"/>
                </a:lnTo>
                <a:lnTo>
                  <a:pt x="639696" y="512323"/>
                </a:lnTo>
                <a:lnTo>
                  <a:pt x="610617" y="546596"/>
                </a:lnTo>
                <a:lnTo>
                  <a:pt x="579730" y="579215"/>
                </a:lnTo>
                <a:lnTo>
                  <a:pt x="547112" y="610102"/>
                </a:lnTo>
                <a:lnTo>
                  <a:pt x="512840" y="639182"/>
                </a:lnTo>
                <a:lnTo>
                  <a:pt x="476990" y="666377"/>
                </a:lnTo>
                <a:lnTo>
                  <a:pt x="439640" y="691610"/>
                </a:lnTo>
                <a:lnTo>
                  <a:pt x="400866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9" y="771391"/>
                </a:lnTo>
                <a:lnTo>
                  <a:pt x="233068" y="785664"/>
                </a:lnTo>
                <a:lnTo>
                  <a:pt x="188327" y="797514"/>
                </a:lnTo>
                <a:lnTo>
                  <a:pt x="142624" y="806864"/>
                </a:lnTo>
                <a:lnTo>
                  <a:pt x="96034" y="813638"/>
                </a:lnTo>
                <a:lnTo>
                  <a:pt x="48636" y="817759"/>
                </a:lnTo>
                <a:lnTo>
                  <a:pt x="505" y="819150"/>
                </a:lnTo>
                <a:lnTo>
                  <a:pt x="337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12700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492" y="4572"/>
            <a:ext cx="1786127" cy="178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275" y="20700"/>
            <a:ext cx="1703705" cy="1703705"/>
          </a:xfrm>
          <a:custGeom>
            <a:avLst/>
            <a:gdLst/>
            <a:ahLst/>
            <a:cxnLst/>
            <a:rect l="l" t="t" r="r" b="b"/>
            <a:pathLst>
              <a:path w="1703705" h="1703705">
                <a:moveTo>
                  <a:pt x="0" y="851662"/>
                </a:moveTo>
                <a:lnTo>
                  <a:pt x="1348" y="803329"/>
                </a:lnTo>
                <a:lnTo>
                  <a:pt x="5345" y="755704"/>
                </a:lnTo>
                <a:lnTo>
                  <a:pt x="11918" y="708858"/>
                </a:lnTo>
                <a:lnTo>
                  <a:pt x="20996" y="662865"/>
                </a:lnTo>
                <a:lnTo>
                  <a:pt x="32507" y="617795"/>
                </a:lnTo>
                <a:lnTo>
                  <a:pt x="46379" y="573720"/>
                </a:lnTo>
                <a:lnTo>
                  <a:pt x="62541" y="530713"/>
                </a:lnTo>
                <a:lnTo>
                  <a:pt x="80919" y="488844"/>
                </a:lnTo>
                <a:lnTo>
                  <a:pt x="101442" y="448187"/>
                </a:lnTo>
                <a:lnTo>
                  <a:pt x="124039" y="408812"/>
                </a:lnTo>
                <a:lnTo>
                  <a:pt x="148638" y="370792"/>
                </a:lnTo>
                <a:lnTo>
                  <a:pt x="175166" y="334199"/>
                </a:lnTo>
                <a:lnTo>
                  <a:pt x="203552" y="299104"/>
                </a:lnTo>
                <a:lnTo>
                  <a:pt x="233723" y="265579"/>
                </a:lnTo>
                <a:lnTo>
                  <a:pt x="265609" y="233696"/>
                </a:lnTo>
                <a:lnTo>
                  <a:pt x="299136" y="203527"/>
                </a:lnTo>
                <a:lnTo>
                  <a:pt x="334233" y="175144"/>
                </a:lnTo>
                <a:lnTo>
                  <a:pt x="370829" y="148619"/>
                </a:lnTo>
                <a:lnTo>
                  <a:pt x="408851" y="124023"/>
                </a:lnTo>
                <a:lnTo>
                  <a:pt x="448227" y="101429"/>
                </a:lnTo>
                <a:lnTo>
                  <a:pt x="488886" y="80908"/>
                </a:lnTo>
                <a:lnTo>
                  <a:pt x="530756" y="62532"/>
                </a:lnTo>
                <a:lnTo>
                  <a:pt x="573764" y="46373"/>
                </a:lnTo>
                <a:lnTo>
                  <a:pt x="617839" y="32502"/>
                </a:lnTo>
                <a:lnTo>
                  <a:pt x="662909" y="20993"/>
                </a:lnTo>
                <a:lnTo>
                  <a:pt x="708902" y="11916"/>
                </a:lnTo>
                <a:lnTo>
                  <a:pt x="755746" y="5344"/>
                </a:lnTo>
                <a:lnTo>
                  <a:pt x="803369" y="1348"/>
                </a:lnTo>
                <a:lnTo>
                  <a:pt x="851700" y="0"/>
                </a:lnTo>
                <a:lnTo>
                  <a:pt x="900029" y="1348"/>
                </a:lnTo>
                <a:lnTo>
                  <a:pt x="947652" y="5344"/>
                </a:lnTo>
                <a:lnTo>
                  <a:pt x="994496" y="11916"/>
                </a:lnTo>
                <a:lnTo>
                  <a:pt x="1040489" y="20993"/>
                </a:lnTo>
                <a:lnTo>
                  <a:pt x="1085560" y="32502"/>
                </a:lnTo>
                <a:lnTo>
                  <a:pt x="1129636" y="46373"/>
                </a:lnTo>
                <a:lnTo>
                  <a:pt x="1172646" y="62532"/>
                </a:lnTo>
                <a:lnTo>
                  <a:pt x="1214517" y="80908"/>
                </a:lnTo>
                <a:lnTo>
                  <a:pt x="1255178" y="101429"/>
                </a:lnTo>
                <a:lnTo>
                  <a:pt x="1294557" y="124023"/>
                </a:lnTo>
                <a:lnTo>
                  <a:pt x="1332581" y="148619"/>
                </a:lnTo>
                <a:lnTo>
                  <a:pt x="1369179" y="175144"/>
                </a:lnTo>
                <a:lnTo>
                  <a:pt x="1404280" y="203527"/>
                </a:lnTo>
                <a:lnTo>
                  <a:pt x="1437810" y="233696"/>
                </a:lnTo>
                <a:lnTo>
                  <a:pt x="1469698" y="265579"/>
                </a:lnTo>
                <a:lnTo>
                  <a:pt x="1499873" y="299104"/>
                </a:lnTo>
                <a:lnTo>
                  <a:pt x="1528261" y="334199"/>
                </a:lnTo>
                <a:lnTo>
                  <a:pt x="1554792" y="370792"/>
                </a:lnTo>
                <a:lnTo>
                  <a:pt x="1579394" y="408812"/>
                </a:lnTo>
                <a:lnTo>
                  <a:pt x="1601993" y="448187"/>
                </a:lnTo>
                <a:lnTo>
                  <a:pt x="1622520" y="488844"/>
                </a:lnTo>
                <a:lnTo>
                  <a:pt x="1640900" y="530713"/>
                </a:lnTo>
                <a:lnTo>
                  <a:pt x="1657064" y="573720"/>
                </a:lnTo>
                <a:lnTo>
                  <a:pt x="1670938" y="617795"/>
                </a:lnTo>
                <a:lnTo>
                  <a:pt x="1682450" y="662865"/>
                </a:lnTo>
                <a:lnTo>
                  <a:pt x="1691530" y="708858"/>
                </a:lnTo>
                <a:lnTo>
                  <a:pt x="1698105" y="755704"/>
                </a:lnTo>
                <a:lnTo>
                  <a:pt x="1702102" y="803329"/>
                </a:lnTo>
                <a:lnTo>
                  <a:pt x="1703451" y="851662"/>
                </a:lnTo>
                <a:lnTo>
                  <a:pt x="1702102" y="899994"/>
                </a:lnTo>
                <a:lnTo>
                  <a:pt x="1698105" y="947619"/>
                </a:lnTo>
                <a:lnTo>
                  <a:pt x="1691530" y="994465"/>
                </a:lnTo>
                <a:lnTo>
                  <a:pt x="1682450" y="1040458"/>
                </a:lnTo>
                <a:lnTo>
                  <a:pt x="1670938" y="1085528"/>
                </a:lnTo>
                <a:lnTo>
                  <a:pt x="1657064" y="1129603"/>
                </a:lnTo>
                <a:lnTo>
                  <a:pt x="1640900" y="1172610"/>
                </a:lnTo>
                <a:lnTo>
                  <a:pt x="1622520" y="1214479"/>
                </a:lnTo>
                <a:lnTo>
                  <a:pt x="1601993" y="1255136"/>
                </a:lnTo>
                <a:lnTo>
                  <a:pt x="1579394" y="1294511"/>
                </a:lnTo>
                <a:lnTo>
                  <a:pt x="1554792" y="1332531"/>
                </a:lnTo>
                <a:lnTo>
                  <a:pt x="1528261" y="1369124"/>
                </a:lnTo>
                <a:lnTo>
                  <a:pt x="1499873" y="1404219"/>
                </a:lnTo>
                <a:lnTo>
                  <a:pt x="1469698" y="1437744"/>
                </a:lnTo>
                <a:lnTo>
                  <a:pt x="1437810" y="1469627"/>
                </a:lnTo>
                <a:lnTo>
                  <a:pt x="1404280" y="1499796"/>
                </a:lnTo>
                <a:lnTo>
                  <a:pt x="1369179" y="1528179"/>
                </a:lnTo>
                <a:lnTo>
                  <a:pt x="1332581" y="1554704"/>
                </a:lnTo>
                <a:lnTo>
                  <a:pt x="1294557" y="1579300"/>
                </a:lnTo>
                <a:lnTo>
                  <a:pt x="1255178" y="1601894"/>
                </a:lnTo>
                <a:lnTo>
                  <a:pt x="1214517" y="1622415"/>
                </a:lnTo>
                <a:lnTo>
                  <a:pt x="1172646" y="1640791"/>
                </a:lnTo>
                <a:lnTo>
                  <a:pt x="1129636" y="1656950"/>
                </a:lnTo>
                <a:lnTo>
                  <a:pt x="1085560" y="1670821"/>
                </a:lnTo>
                <a:lnTo>
                  <a:pt x="1040489" y="1682330"/>
                </a:lnTo>
                <a:lnTo>
                  <a:pt x="994496" y="1691407"/>
                </a:lnTo>
                <a:lnTo>
                  <a:pt x="947652" y="1697979"/>
                </a:lnTo>
                <a:lnTo>
                  <a:pt x="900029" y="1701975"/>
                </a:lnTo>
                <a:lnTo>
                  <a:pt x="851700" y="1703324"/>
                </a:lnTo>
                <a:lnTo>
                  <a:pt x="803369" y="1701975"/>
                </a:lnTo>
                <a:lnTo>
                  <a:pt x="755746" y="1697979"/>
                </a:lnTo>
                <a:lnTo>
                  <a:pt x="708902" y="1691407"/>
                </a:lnTo>
                <a:lnTo>
                  <a:pt x="662909" y="1682330"/>
                </a:lnTo>
                <a:lnTo>
                  <a:pt x="617839" y="1670821"/>
                </a:lnTo>
                <a:lnTo>
                  <a:pt x="573764" y="1656950"/>
                </a:lnTo>
                <a:lnTo>
                  <a:pt x="530756" y="1640791"/>
                </a:lnTo>
                <a:lnTo>
                  <a:pt x="488886" y="1622415"/>
                </a:lnTo>
                <a:lnTo>
                  <a:pt x="448227" y="1601894"/>
                </a:lnTo>
                <a:lnTo>
                  <a:pt x="408851" y="1579300"/>
                </a:lnTo>
                <a:lnTo>
                  <a:pt x="370829" y="1554704"/>
                </a:lnTo>
                <a:lnTo>
                  <a:pt x="334233" y="1528179"/>
                </a:lnTo>
                <a:lnTo>
                  <a:pt x="299136" y="1499796"/>
                </a:lnTo>
                <a:lnTo>
                  <a:pt x="265609" y="1469627"/>
                </a:lnTo>
                <a:lnTo>
                  <a:pt x="233723" y="1437744"/>
                </a:lnTo>
                <a:lnTo>
                  <a:pt x="203552" y="1404219"/>
                </a:lnTo>
                <a:lnTo>
                  <a:pt x="175166" y="1369124"/>
                </a:lnTo>
                <a:lnTo>
                  <a:pt x="148638" y="1332531"/>
                </a:lnTo>
                <a:lnTo>
                  <a:pt x="124039" y="1294511"/>
                </a:lnTo>
                <a:lnTo>
                  <a:pt x="101442" y="1255136"/>
                </a:lnTo>
                <a:lnTo>
                  <a:pt x="80919" y="1214479"/>
                </a:lnTo>
                <a:lnTo>
                  <a:pt x="62541" y="1172610"/>
                </a:lnTo>
                <a:lnTo>
                  <a:pt x="46379" y="1129603"/>
                </a:lnTo>
                <a:lnTo>
                  <a:pt x="32507" y="1085528"/>
                </a:lnTo>
                <a:lnTo>
                  <a:pt x="20996" y="1040458"/>
                </a:lnTo>
                <a:lnTo>
                  <a:pt x="11918" y="994465"/>
                </a:lnTo>
                <a:lnTo>
                  <a:pt x="5345" y="947619"/>
                </a:lnTo>
                <a:lnTo>
                  <a:pt x="1348" y="899994"/>
                </a:lnTo>
                <a:lnTo>
                  <a:pt x="0" y="851662"/>
                </a:lnTo>
                <a:close/>
              </a:path>
            </a:pathLst>
          </a:custGeom>
          <a:ln w="27305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9163" y="1043939"/>
            <a:ext cx="1159764" cy="11536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318" y="1050633"/>
            <a:ext cx="1116813" cy="11115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7318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7" y="204634"/>
                </a:moveTo>
                <a:lnTo>
                  <a:pt x="149786" y="168741"/>
                </a:lnTo>
                <a:lnTo>
                  <a:pt x="183516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6" y="40547"/>
                </a:lnTo>
                <a:lnTo>
                  <a:pt x="380539" y="25331"/>
                </a:lnTo>
                <a:lnTo>
                  <a:pt x="423971" y="13644"/>
                </a:lnTo>
                <a:lnTo>
                  <a:pt x="468197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8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8" y="50083"/>
                </a:lnTo>
                <a:lnTo>
                  <a:pt x="822331" y="71238"/>
                </a:lnTo>
                <a:lnTo>
                  <a:pt x="863109" y="96162"/>
                </a:lnTo>
                <a:lnTo>
                  <a:pt x="902328" y="124878"/>
                </a:lnTo>
                <a:lnTo>
                  <a:pt x="939023" y="156757"/>
                </a:lnTo>
                <a:lnTo>
                  <a:pt x="972366" y="190998"/>
                </a:lnTo>
                <a:lnTo>
                  <a:pt x="1002326" y="227366"/>
                </a:lnTo>
                <a:lnTo>
                  <a:pt x="1028875" y="265625"/>
                </a:lnTo>
                <a:lnTo>
                  <a:pt x="1051985" y="305541"/>
                </a:lnTo>
                <a:lnTo>
                  <a:pt x="1071627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5" y="611617"/>
                </a:lnTo>
                <a:lnTo>
                  <a:pt x="1109608" y="656333"/>
                </a:lnTo>
                <a:lnTo>
                  <a:pt x="1100474" y="700593"/>
                </a:lnTo>
                <a:lnTo>
                  <a:pt x="1087614" y="744160"/>
                </a:lnTo>
                <a:lnTo>
                  <a:pt x="1070999" y="786801"/>
                </a:lnTo>
                <a:lnTo>
                  <a:pt x="1050601" y="828281"/>
                </a:lnTo>
                <a:lnTo>
                  <a:pt x="1026391" y="868365"/>
                </a:lnTo>
                <a:lnTo>
                  <a:pt x="998340" y="906817"/>
                </a:lnTo>
                <a:lnTo>
                  <a:pt x="967050" y="942711"/>
                </a:lnTo>
                <a:lnTo>
                  <a:pt x="933321" y="975221"/>
                </a:lnTo>
                <a:lnTo>
                  <a:pt x="897386" y="1004323"/>
                </a:lnTo>
                <a:lnTo>
                  <a:pt x="859481" y="1029991"/>
                </a:lnTo>
                <a:lnTo>
                  <a:pt x="819842" y="1052203"/>
                </a:lnTo>
                <a:lnTo>
                  <a:pt x="778703" y="1070934"/>
                </a:lnTo>
                <a:lnTo>
                  <a:pt x="736301" y="1086160"/>
                </a:lnTo>
                <a:lnTo>
                  <a:pt x="692869" y="1097856"/>
                </a:lnTo>
                <a:lnTo>
                  <a:pt x="648644" y="1105999"/>
                </a:lnTo>
                <a:lnTo>
                  <a:pt x="603861" y="1110565"/>
                </a:lnTo>
                <a:lnTo>
                  <a:pt x="558755" y="1111530"/>
                </a:lnTo>
                <a:lnTo>
                  <a:pt x="513561" y="1108869"/>
                </a:lnTo>
                <a:lnTo>
                  <a:pt x="468514" y="1102558"/>
                </a:lnTo>
                <a:lnTo>
                  <a:pt x="423851" y="1092574"/>
                </a:lnTo>
                <a:lnTo>
                  <a:pt x="379805" y="1078891"/>
                </a:lnTo>
                <a:lnTo>
                  <a:pt x="336613" y="1061487"/>
                </a:lnTo>
                <a:lnTo>
                  <a:pt x="294509" y="1040336"/>
                </a:lnTo>
                <a:lnTo>
                  <a:pt x="253729" y="1015415"/>
                </a:lnTo>
                <a:lnTo>
                  <a:pt x="214509" y="986700"/>
                </a:lnTo>
                <a:lnTo>
                  <a:pt x="177813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3" y="806035"/>
                </a:lnTo>
                <a:lnTo>
                  <a:pt x="45198" y="764695"/>
                </a:lnTo>
                <a:lnTo>
                  <a:pt x="29050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1" y="367355"/>
                </a:lnTo>
                <a:lnTo>
                  <a:pt x="45819" y="324701"/>
                </a:lnTo>
                <a:lnTo>
                  <a:pt x="66221" y="283206"/>
                </a:lnTo>
                <a:lnTo>
                  <a:pt x="90438" y="243105"/>
                </a:lnTo>
                <a:lnTo>
                  <a:pt x="118497" y="204634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7961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5" y="155150"/>
                </a:moveTo>
                <a:lnTo>
                  <a:pt x="63214" y="192564"/>
                </a:lnTo>
                <a:lnTo>
                  <a:pt x="41313" y="231919"/>
                </a:lnTo>
                <a:lnTo>
                  <a:pt x="24088" y="272849"/>
                </a:lnTo>
                <a:lnTo>
                  <a:pt x="11491" y="314989"/>
                </a:lnTo>
                <a:lnTo>
                  <a:pt x="3477" y="357973"/>
                </a:lnTo>
                <a:lnTo>
                  <a:pt x="0" y="401436"/>
                </a:lnTo>
                <a:lnTo>
                  <a:pt x="1013" y="445012"/>
                </a:lnTo>
                <a:lnTo>
                  <a:pt x="6470" y="488336"/>
                </a:lnTo>
                <a:lnTo>
                  <a:pt x="16327" y="531041"/>
                </a:lnTo>
                <a:lnTo>
                  <a:pt x="30536" y="572763"/>
                </a:lnTo>
                <a:lnTo>
                  <a:pt x="49052" y="613136"/>
                </a:lnTo>
                <a:lnTo>
                  <a:pt x="71828" y="651795"/>
                </a:lnTo>
                <a:lnTo>
                  <a:pt x="98819" y="688373"/>
                </a:lnTo>
                <a:lnTo>
                  <a:pt x="129978" y="722506"/>
                </a:lnTo>
                <a:lnTo>
                  <a:pt x="165260" y="753828"/>
                </a:lnTo>
                <a:lnTo>
                  <a:pt x="203623" y="781288"/>
                </a:lnTo>
                <a:lnTo>
                  <a:pt x="243811" y="804104"/>
                </a:lnTo>
                <a:lnTo>
                  <a:pt x="285458" y="822312"/>
                </a:lnTo>
                <a:lnTo>
                  <a:pt x="328199" y="835949"/>
                </a:lnTo>
                <a:lnTo>
                  <a:pt x="371666" y="845051"/>
                </a:lnTo>
                <a:lnTo>
                  <a:pt x="415493" y="849655"/>
                </a:lnTo>
                <a:lnTo>
                  <a:pt x="459315" y="849796"/>
                </a:lnTo>
                <a:lnTo>
                  <a:pt x="502764" y="845511"/>
                </a:lnTo>
                <a:lnTo>
                  <a:pt x="545475" y="836837"/>
                </a:lnTo>
                <a:lnTo>
                  <a:pt x="587081" y="823809"/>
                </a:lnTo>
                <a:lnTo>
                  <a:pt x="627215" y="806465"/>
                </a:lnTo>
                <a:lnTo>
                  <a:pt x="665512" y="784840"/>
                </a:lnTo>
                <a:lnTo>
                  <a:pt x="701606" y="758971"/>
                </a:lnTo>
                <a:lnTo>
                  <a:pt x="735129" y="728894"/>
                </a:lnTo>
                <a:lnTo>
                  <a:pt x="765716" y="694646"/>
                </a:lnTo>
                <a:lnTo>
                  <a:pt x="792339" y="657209"/>
                </a:lnTo>
                <a:lnTo>
                  <a:pt x="814242" y="617838"/>
                </a:lnTo>
                <a:lnTo>
                  <a:pt x="831469" y="576897"/>
                </a:lnTo>
                <a:lnTo>
                  <a:pt x="844067" y="534752"/>
                </a:lnTo>
                <a:lnTo>
                  <a:pt x="852083" y="491766"/>
                </a:lnTo>
                <a:lnTo>
                  <a:pt x="855561" y="448304"/>
                </a:lnTo>
                <a:lnTo>
                  <a:pt x="854549" y="404733"/>
                </a:lnTo>
                <a:lnTo>
                  <a:pt x="849091" y="361416"/>
                </a:lnTo>
                <a:lnTo>
                  <a:pt x="839236" y="318718"/>
                </a:lnTo>
                <a:lnTo>
                  <a:pt x="825027" y="277004"/>
                </a:lnTo>
                <a:lnTo>
                  <a:pt x="806511" y="236639"/>
                </a:lnTo>
                <a:lnTo>
                  <a:pt x="783735" y="197988"/>
                </a:lnTo>
                <a:lnTo>
                  <a:pt x="756745" y="161416"/>
                </a:lnTo>
                <a:lnTo>
                  <a:pt x="725585" y="127288"/>
                </a:lnTo>
                <a:lnTo>
                  <a:pt x="690303" y="95968"/>
                </a:lnTo>
                <a:lnTo>
                  <a:pt x="651938" y="68508"/>
                </a:lnTo>
                <a:lnTo>
                  <a:pt x="611748" y="45692"/>
                </a:lnTo>
                <a:lnTo>
                  <a:pt x="570099" y="27483"/>
                </a:lnTo>
                <a:lnTo>
                  <a:pt x="527357" y="13846"/>
                </a:lnTo>
                <a:lnTo>
                  <a:pt x="483888" y="4744"/>
                </a:lnTo>
                <a:lnTo>
                  <a:pt x="440060" y="141"/>
                </a:lnTo>
                <a:lnTo>
                  <a:pt x="396238" y="0"/>
                </a:lnTo>
                <a:lnTo>
                  <a:pt x="352788" y="4284"/>
                </a:lnTo>
                <a:lnTo>
                  <a:pt x="310077" y="12959"/>
                </a:lnTo>
                <a:lnTo>
                  <a:pt x="268470" y="25986"/>
                </a:lnTo>
                <a:lnTo>
                  <a:pt x="228336" y="43330"/>
                </a:lnTo>
                <a:lnTo>
                  <a:pt x="190038" y="64955"/>
                </a:lnTo>
                <a:lnTo>
                  <a:pt x="153945" y="90824"/>
                </a:lnTo>
                <a:lnTo>
                  <a:pt x="120422" y="120901"/>
                </a:lnTo>
                <a:lnTo>
                  <a:pt x="89835" y="155150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7437" y="0"/>
            <a:ext cx="8056880" cy="6858000"/>
          </a:xfrm>
          <a:custGeom>
            <a:avLst/>
            <a:gdLst/>
            <a:ahLst/>
            <a:cxnLst/>
            <a:rect l="l" t="t" r="r" b="b"/>
            <a:pathLst>
              <a:path w="8056880" h="6858000">
                <a:moveTo>
                  <a:pt x="0" y="6858000"/>
                </a:moveTo>
                <a:lnTo>
                  <a:pt x="8056562" y="6858000"/>
                </a:lnTo>
                <a:lnTo>
                  <a:pt x="805656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7175" y="3387852"/>
            <a:ext cx="82296" cy="82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09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0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55876" y="99060"/>
            <a:ext cx="4727448" cy="6644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22348" y="179831"/>
            <a:ext cx="4718304" cy="5212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33600" y="152400"/>
            <a:ext cx="4572000" cy="508000"/>
          </a:xfrm>
          <a:custGeom>
            <a:avLst/>
            <a:gdLst/>
            <a:ahLst/>
            <a:cxnLst/>
            <a:rect l="l" t="t" r="r" b="b"/>
            <a:pathLst>
              <a:path w="4572000" h="508000">
                <a:moveTo>
                  <a:pt x="0" y="508000"/>
                </a:moveTo>
                <a:lnTo>
                  <a:pt x="4572000" y="508000"/>
                </a:lnTo>
                <a:lnTo>
                  <a:pt x="4572000" y="0"/>
                </a:lnTo>
                <a:lnTo>
                  <a:pt x="0" y="0"/>
                </a:lnTo>
                <a:lnTo>
                  <a:pt x="0" y="508000"/>
                </a:lnTo>
                <a:close/>
              </a:path>
            </a:pathLst>
          </a:custGeom>
          <a:solidFill>
            <a:srgbClr val="9543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33600" y="152400"/>
            <a:ext cx="4572000" cy="508000"/>
          </a:xfrm>
          <a:custGeom>
            <a:avLst/>
            <a:gdLst/>
            <a:ahLst/>
            <a:cxnLst/>
            <a:rect l="l" t="t" r="r" b="b"/>
            <a:pathLst>
              <a:path w="4572000" h="508000">
                <a:moveTo>
                  <a:pt x="0" y="508000"/>
                </a:moveTo>
                <a:lnTo>
                  <a:pt x="4572000" y="508000"/>
                </a:lnTo>
                <a:lnTo>
                  <a:pt x="4572000" y="0"/>
                </a:lnTo>
                <a:lnTo>
                  <a:pt x="0" y="0"/>
                </a:lnTo>
                <a:lnTo>
                  <a:pt x="0" y="5080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133600" y="266191"/>
            <a:ext cx="457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Gill Sans MT"/>
                <a:cs typeface="Gill Sans MT"/>
              </a:rPr>
              <a:t>Balok Diatas </a:t>
            </a:r>
            <a:r>
              <a:rPr sz="1800" b="1" spc="-5" dirty="0">
                <a:solidFill>
                  <a:srgbClr val="FFFFFF"/>
                </a:solidFill>
                <a:latin typeface="Gill Sans MT"/>
                <a:cs typeface="Gill Sans MT"/>
              </a:rPr>
              <a:t>Dua </a:t>
            </a:r>
            <a:r>
              <a:rPr sz="1800" b="1" spc="-15" dirty="0">
                <a:solidFill>
                  <a:srgbClr val="FFFFFF"/>
                </a:solidFill>
                <a:latin typeface="Gill Sans MT"/>
                <a:cs typeface="Gill Sans MT"/>
              </a:rPr>
              <a:t>Perletakan</a:t>
            </a:r>
            <a:r>
              <a:rPr sz="1800" b="1" spc="-1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Gill Sans MT"/>
                <a:cs typeface="Gill Sans MT"/>
              </a:rPr>
              <a:t>(tumpuan).</a:t>
            </a:r>
            <a:endParaRPr sz="1800" dirty="0">
              <a:latin typeface="Gill Sans MT"/>
              <a:cs typeface="Gill Sans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99972" y="792480"/>
            <a:ext cx="2869691" cy="6019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60347" y="865632"/>
            <a:ext cx="2921507" cy="5212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71600" y="838263"/>
            <a:ext cx="2725801" cy="4587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63388" y="919988"/>
            <a:ext cx="2966212" cy="29662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71600" y="838263"/>
            <a:ext cx="2726055" cy="459105"/>
          </a:xfrm>
          <a:prstGeom prst="rect">
            <a:avLst/>
          </a:prstGeom>
          <a:ln w="12700">
            <a:solidFill>
              <a:srgbClr val="954304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94"/>
              </a:spcBef>
            </a:pPr>
            <a:r>
              <a:rPr sz="1800" b="1" spc="-5" dirty="0">
                <a:latin typeface="Gill Sans MT"/>
                <a:cs typeface="Gill Sans MT"/>
              </a:rPr>
              <a:t>Dengan Beban</a:t>
            </a:r>
            <a:r>
              <a:rPr sz="1800" b="1" spc="-320" dirty="0">
                <a:latin typeface="Gill Sans MT"/>
                <a:cs typeface="Gill Sans MT"/>
              </a:rPr>
              <a:t> </a:t>
            </a:r>
            <a:r>
              <a:rPr sz="1800" b="1" spc="-40" dirty="0">
                <a:latin typeface="Gill Sans MT"/>
                <a:cs typeface="Gill Sans MT"/>
              </a:rPr>
              <a:t>Terpusat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1763" y="1413116"/>
            <a:ext cx="4590986" cy="524344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63388" y="5029200"/>
            <a:ext cx="2966212" cy="13557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63388" y="3886200"/>
            <a:ext cx="2966212" cy="1219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A3A3A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54295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751323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338"/>
                </a:moveTo>
                <a:lnTo>
                  <a:pt x="0" y="2106674"/>
                </a:lnTo>
                <a:lnTo>
                  <a:pt x="9144000" y="2106674"/>
                </a:lnTo>
                <a:lnTo>
                  <a:pt x="9144000" y="1750953"/>
                </a:lnTo>
                <a:lnTo>
                  <a:pt x="2266828" y="1750953"/>
                </a:lnTo>
                <a:lnTo>
                  <a:pt x="1613553" y="1743539"/>
                </a:lnTo>
                <a:lnTo>
                  <a:pt x="0" y="1692338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9"/>
                </a:lnTo>
                <a:lnTo>
                  <a:pt x="8464392" y="314259"/>
                </a:lnTo>
                <a:lnTo>
                  <a:pt x="8055839" y="494044"/>
                </a:lnTo>
                <a:lnTo>
                  <a:pt x="7664254" y="658838"/>
                </a:lnTo>
                <a:lnTo>
                  <a:pt x="7341069" y="788616"/>
                </a:lnTo>
                <a:lnTo>
                  <a:pt x="7028467" y="908201"/>
                </a:lnTo>
                <a:lnTo>
                  <a:pt x="6775423" y="1000345"/>
                </a:lnTo>
                <a:lnTo>
                  <a:pt x="6528624" y="1085895"/>
                </a:lnTo>
                <a:lnTo>
                  <a:pt x="6287566" y="1165071"/>
                </a:lnTo>
                <a:lnTo>
                  <a:pt x="6051747" y="1238093"/>
                </a:lnTo>
                <a:lnTo>
                  <a:pt x="5820664" y="1305180"/>
                </a:lnTo>
                <a:lnTo>
                  <a:pt x="5593815" y="1366552"/>
                </a:lnTo>
                <a:lnTo>
                  <a:pt x="5415046" y="1411682"/>
                </a:lnTo>
                <a:lnTo>
                  <a:pt x="5238407" y="1453409"/>
                </a:lnTo>
                <a:lnTo>
                  <a:pt x="5063642" y="1491843"/>
                </a:lnTo>
                <a:lnTo>
                  <a:pt x="4890493" y="1527098"/>
                </a:lnTo>
                <a:lnTo>
                  <a:pt x="4718701" y="1559286"/>
                </a:lnTo>
                <a:lnTo>
                  <a:pt x="4548012" y="1588520"/>
                </a:lnTo>
                <a:lnTo>
                  <a:pt x="4335806" y="1621079"/>
                </a:lnTo>
                <a:lnTo>
                  <a:pt x="4124415" y="1649418"/>
                </a:lnTo>
                <a:lnTo>
                  <a:pt x="3913339" y="1673755"/>
                </a:lnTo>
                <a:lnTo>
                  <a:pt x="3702072" y="1694312"/>
                </a:lnTo>
                <a:lnTo>
                  <a:pt x="3490114" y="1711307"/>
                </a:lnTo>
                <a:lnTo>
                  <a:pt x="3234143" y="1727310"/>
                </a:lnTo>
                <a:lnTo>
                  <a:pt x="2975583" y="1738880"/>
                </a:lnTo>
                <a:lnTo>
                  <a:pt x="2669499" y="1747283"/>
                </a:lnTo>
                <a:lnTo>
                  <a:pt x="2266828" y="1750953"/>
                </a:lnTo>
                <a:lnTo>
                  <a:pt x="9144000" y="1750953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3007" y="129539"/>
            <a:ext cx="106679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9562" y="1224025"/>
            <a:ext cx="4138676" cy="27383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3400" y="381000"/>
            <a:ext cx="4419600" cy="584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374650" marR="403225" indent="-283845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5)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Gambar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bidang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P = 500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61228" y="812038"/>
            <a:ext cx="1898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Symbol"/>
                <a:cs typeface="Symbol"/>
              </a:rPr>
              <a:t></a:t>
            </a:r>
            <a:r>
              <a:rPr b="0" dirty="0">
                <a:latin typeface="Arial"/>
                <a:cs typeface="Arial"/>
              </a:rPr>
              <a:t>MB = </a:t>
            </a:r>
            <a:r>
              <a:rPr b="0" spc="-5" dirty="0">
                <a:latin typeface="Arial"/>
                <a:cs typeface="Arial"/>
              </a:rPr>
              <a:t>0</a:t>
            </a:r>
            <a:r>
              <a:rPr b="0" spc="355" dirty="0">
                <a:latin typeface="Arial"/>
                <a:cs typeface="Arial"/>
              </a:rPr>
              <a:t> </a:t>
            </a:r>
            <a:r>
              <a:rPr b="0" dirty="0">
                <a:latin typeface="Wingdings"/>
                <a:cs typeface="Wingdings"/>
              </a:rPr>
              <a:t>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imes New Roman"/>
                <a:cs typeface="Times New Roman"/>
              </a:rPr>
              <a:t>RA. </a:t>
            </a:r>
            <a:r>
              <a:rPr b="0" dirty="0">
                <a:latin typeface="Times New Roman"/>
                <a:cs typeface="Times New Roman"/>
              </a:rPr>
              <a:t>5 – 500. 2,5 =</a:t>
            </a:r>
            <a:r>
              <a:rPr b="0" spc="-1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261228" y="1361059"/>
            <a:ext cx="188658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79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5 </a:t>
            </a: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– 1250 =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  </a:t>
            </a: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dirty="0">
                <a:latin typeface="Times New Roman"/>
                <a:cs typeface="Times New Roman"/>
              </a:rPr>
              <a:t>250</a:t>
            </a:r>
            <a:r>
              <a:rPr sz="1800" b="1" spc="-15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Symbol"/>
                <a:cs typeface="Symbol"/>
              </a:rPr>
              <a:t></a:t>
            </a:r>
            <a:r>
              <a:rPr sz="1800" dirty="0">
                <a:latin typeface="Arial"/>
                <a:cs typeface="Arial"/>
              </a:rPr>
              <a:t>MA = 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spc="175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RB. 5 – 500. </a:t>
            </a:r>
            <a:r>
              <a:rPr sz="1800" spc="-5" dirty="0">
                <a:latin typeface="Times New Roman"/>
                <a:cs typeface="Times New Roman"/>
              </a:rPr>
              <a:t>2,5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2700" marR="34798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5 RB – 1250 =</a:t>
            </a:r>
            <a:r>
              <a:rPr sz="1800" spc="-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  RB = </a:t>
            </a:r>
            <a:r>
              <a:rPr sz="1800" b="1" dirty="0">
                <a:latin typeface="Times New Roman"/>
                <a:cs typeface="Times New Roman"/>
              </a:rPr>
              <a:t>250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52425">
              <a:lnSpc>
                <a:spcPct val="100000"/>
              </a:lnSpc>
            </a:pPr>
            <a:r>
              <a:rPr sz="1800" dirty="0">
                <a:latin typeface="Symbol"/>
                <a:cs typeface="Symbol"/>
              </a:rPr>
              <a:t></a:t>
            </a:r>
            <a:r>
              <a:rPr sz="1800" dirty="0">
                <a:latin typeface="Arial"/>
                <a:cs typeface="Arial"/>
              </a:rPr>
              <a:t>V = </a:t>
            </a:r>
            <a:r>
              <a:rPr sz="1800" spc="-5" dirty="0">
                <a:latin typeface="Arial"/>
                <a:cs typeface="Arial"/>
              </a:rPr>
              <a:t>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RA + RB = P  250 + 250 =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500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500 = 500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ok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MC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spc="-5" dirty="0">
                <a:latin typeface="Times New Roman"/>
                <a:cs typeface="Times New Roman"/>
              </a:rPr>
              <a:t>RA.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= 250.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dirty="0">
                <a:latin typeface="Times New Roman"/>
                <a:cs typeface="Times New Roman"/>
              </a:rPr>
              <a:t>625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kgm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9562" y="5029200"/>
            <a:ext cx="4138676" cy="1495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9562" y="3810000"/>
            <a:ext cx="4109974" cy="1219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A3A3A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54295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751323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338"/>
                </a:moveTo>
                <a:lnTo>
                  <a:pt x="0" y="2106674"/>
                </a:lnTo>
                <a:lnTo>
                  <a:pt x="9144000" y="2106674"/>
                </a:lnTo>
                <a:lnTo>
                  <a:pt x="9144000" y="1750953"/>
                </a:lnTo>
                <a:lnTo>
                  <a:pt x="2266828" y="1750953"/>
                </a:lnTo>
                <a:lnTo>
                  <a:pt x="1613553" y="1743539"/>
                </a:lnTo>
                <a:lnTo>
                  <a:pt x="0" y="1692338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9"/>
                </a:lnTo>
                <a:lnTo>
                  <a:pt x="8464392" y="314259"/>
                </a:lnTo>
                <a:lnTo>
                  <a:pt x="8055839" y="494044"/>
                </a:lnTo>
                <a:lnTo>
                  <a:pt x="7664254" y="658838"/>
                </a:lnTo>
                <a:lnTo>
                  <a:pt x="7341069" y="788616"/>
                </a:lnTo>
                <a:lnTo>
                  <a:pt x="7028467" y="908201"/>
                </a:lnTo>
                <a:lnTo>
                  <a:pt x="6775423" y="1000345"/>
                </a:lnTo>
                <a:lnTo>
                  <a:pt x="6528624" y="1085895"/>
                </a:lnTo>
                <a:lnTo>
                  <a:pt x="6287566" y="1165071"/>
                </a:lnTo>
                <a:lnTo>
                  <a:pt x="6051747" y="1238093"/>
                </a:lnTo>
                <a:lnTo>
                  <a:pt x="5820664" y="1305180"/>
                </a:lnTo>
                <a:lnTo>
                  <a:pt x="5593815" y="1366552"/>
                </a:lnTo>
                <a:lnTo>
                  <a:pt x="5415046" y="1411682"/>
                </a:lnTo>
                <a:lnTo>
                  <a:pt x="5238407" y="1453409"/>
                </a:lnTo>
                <a:lnTo>
                  <a:pt x="5063642" y="1491843"/>
                </a:lnTo>
                <a:lnTo>
                  <a:pt x="4890493" y="1527098"/>
                </a:lnTo>
                <a:lnTo>
                  <a:pt x="4718701" y="1559286"/>
                </a:lnTo>
                <a:lnTo>
                  <a:pt x="4548012" y="1588520"/>
                </a:lnTo>
                <a:lnTo>
                  <a:pt x="4335806" y="1621079"/>
                </a:lnTo>
                <a:lnTo>
                  <a:pt x="4124415" y="1649418"/>
                </a:lnTo>
                <a:lnTo>
                  <a:pt x="3913339" y="1673755"/>
                </a:lnTo>
                <a:lnTo>
                  <a:pt x="3702072" y="1694312"/>
                </a:lnTo>
                <a:lnTo>
                  <a:pt x="3490114" y="1711307"/>
                </a:lnTo>
                <a:lnTo>
                  <a:pt x="3234143" y="1727310"/>
                </a:lnTo>
                <a:lnTo>
                  <a:pt x="2975583" y="1738880"/>
                </a:lnTo>
                <a:lnTo>
                  <a:pt x="2669499" y="1747283"/>
                </a:lnTo>
                <a:lnTo>
                  <a:pt x="2266828" y="1750953"/>
                </a:lnTo>
                <a:lnTo>
                  <a:pt x="9144000" y="1750953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3007" y="129539"/>
            <a:ext cx="106679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9562" y="1319275"/>
            <a:ext cx="4186174" cy="2643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89828" y="891667"/>
            <a:ext cx="2448560" cy="539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MB = 0</a:t>
            </a:r>
            <a:r>
              <a:rPr sz="1600" spc="3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</a:t>
            </a:r>
            <a:r>
              <a:rPr sz="1600" spc="-95" dirty="0">
                <a:solidFill>
                  <a:srgbClr val="0D0D0D"/>
                </a:solidFill>
                <a:latin typeface="Times New Roman"/>
                <a:cs typeface="Times New Roman"/>
              </a:rPr>
              <a:t>P.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3 =</a:t>
            </a:r>
            <a:r>
              <a:rPr sz="1600" spc="-2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500. 3 =</a:t>
            </a:r>
            <a:r>
              <a:rPr sz="16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RA – 1500 =</a:t>
            </a:r>
            <a:r>
              <a:rPr sz="1600" spc="-1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772795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300</a:t>
            </a:r>
            <a:r>
              <a:rPr sz="1600" b="1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MA = 0</a:t>
            </a:r>
            <a:r>
              <a:rPr sz="1600" spc="2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600" spc="-95" dirty="0">
                <a:solidFill>
                  <a:srgbClr val="0D0D0D"/>
                </a:solidFill>
                <a:latin typeface="Times New Roman"/>
                <a:cs typeface="Times New Roman"/>
              </a:rPr>
              <a:t>P.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2 =</a:t>
            </a:r>
            <a:r>
              <a:rPr sz="1600" spc="-2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RB. 5 – 500. 2 =</a:t>
            </a:r>
            <a:r>
              <a:rPr sz="16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RB – 1000 =</a:t>
            </a:r>
            <a:r>
              <a:rPr sz="16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772795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200</a:t>
            </a:r>
            <a:r>
              <a:rPr sz="1600" b="1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1083945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V = 0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 RA + RB = P  300 + 200 =</a:t>
            </a:r>
            <a:r>
              <a:rPr sz="1600" spc="-9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500</a:t>
            </a:r>
            <a:endParaRPr sz="1600">
              <a:latin typeface="Times New Roman"/>
              <a:cs typeface="Times New Roman"/>
            </a:endParaRPr>
          </a:p>
          <a:p>
            <a:pPr marL="57023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500 = 500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600" spc="2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ok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MC = RA.</a:t>
            </a:r>
            <a:r>
              <a:rPr sz="16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marL="41783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= 300. 2 = </a:t>
            </a:r>
            <a:r>
              <a:rPr sz="1600" b="1" dirty="0">
                <a:solidFill>
                  <a:srgbClr val="0D0D0D"/>
                </a:solidFill>
                <a:latin typeface="Times New Roman"/>
                <a:cs typeface="Times New Roman"/>
              </a:rPr>
              <a:t>600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r>
              <a:rPr sz="1600" b="1" spc="-4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Times New Roman"/>
                <a:cs typeface="Times New Roman"/>
              </a:rPr>
              <a:t>atau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MC = RB.</a:t>
            </a:r>
            <a:r>
              <a:rPr sz="16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3</a:t>
            </a:r>
            <a:endParaRPr sz="1600">
              <a:latin typeface="Times New Roman"/>
              <a:cs typeface="Times New Roman"/>
            </a:endParaRPr>
          </a:p>
          <a:p>
            <a:pPr marL="36576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= 200. 3 = </a:t>
            </a:r>
            <a:r>
              <a:rPr sz="1600" b="1" dirty="0">
                <a:solidFill>
                  <a:srgbClr val="0D0D0D"/>
                </a:solidFill>
                <a:latin typeface="Times New Roman"/>
                <a:cs typeface="Times New Roman"/>
              </a:rPr>
              <a:t>600</a:t>
            </a:r>
            <a:r>
              <a:rPr sz="1600" b="1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" y="381000"/>
            <a:ext cx="4419600" cy="5842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374650" marR="403225" indent="-283845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6) Gambar bidang 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P = 500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9562" y="5105400"/>
            <a:ext cx="4233799" cy="152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9562" y="3962400"/>
            <a:ext cx="4186174" cy="1143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A3A3A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654295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751323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338"/>
                </a:moveTo>
                <a:lnTo>
                  <a:pt x="0" y="2106674"/>
                </a:lnTo>
                <a:lnTo>
                  <a:pt x="9144000" y="2106674"/>
                </a:lnTo>
                <a:lnTo>
                  <a:pt x="9144000" y="1750953"/>
                </a:lnTo>
                <a:lnTo>
                  <a:pt x="2266828" y="1750953"/>
                </a:lnTo>
                <a:lnTo>
                  <a:pt x="1613553" y="1743539"/>
                </a:lnTo>
                <a:lnTo>
                  <a:pt x="0" y="1692338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9"/>
                </a:lnTo>
                <a:lnTo>
                  <a:pt x="8464392" y="314259"/>
                </a:lnTo>
                <a:lnTo>
                  <a:pt x="8055839" y="494044"/>
                </a:lnTo>
                <a:lnTo>
                  <a:pt x="7664254" y="658838"/>
                </a:lnTo>
                <a:lnTo>
                  <a:pt x="7341069" y="788616"/>
                </a:lnTo>
                <a:lnTo>
                  <a:pt x="7028467" y="908201"/>
                </a:lnTo>
                <a:lnTo>
                  <a:pt x="6775423" y="1000345"/>
                </a:lnTo>
                <a:lnTo>
                  <a:pt x="6528624" y="1085895"/>
                </a:lnTo>
                <a:lnTo>
                  <a:pt x="6287566" y="1165071"/>
                </a:lnTo>
                <a:lnTo>
                  <a:pt x="6051747" y="1238093"/>
                </a:lnTo>
                <a:lnTo>
                  <a:pt x="5820664" y="1305180"/>
                </a:lnTo>
                <a:lnTo>
                  <a:pt x="5593815" y="1366552"/>
                </a:lnTo>
                <a:lnTo>
                  <a:pt x="5415046" y="1411682"/>
                </a:lnTo>
                <a:lnTo>
                  <a:pt x="5238407" y="1453409"/>
                </a:lnTo>
                <a:lnTo>
                  <a:pt x="5063642" y="1491843"/>
                </a:lnTo>
                <a:lnTo>
                  <a:pt x="4890493" y="1527098"/>
                </a:lnTo>
                <a:lnTo>
                  <a:pt x="4718701" y="1559286"/>
                </a:lnTo>
                <a:lnTo>
                  <a:pt x="4548012" y="1588520"/>
                </a:lnTo>
                <a:lnTo>
                  <a:pt x="4335806" y="1621079"/>
                </a:lnTo>
                <a:lnTo>
                  <a:pt x="4124415" y="1649418"/>
                </a:lnTo>
                <a:lnTo>
                  <a:pt x="3913339" y="1673755"/>
                </a:lnTo>
                <a:lnTo>
                  <a:pt x="3702072" y="1694312"/>
                </a:lnTo>
                <a:lnTo>
                  <a:pt x="3490114" y="1711307"/>
                </a:lnTo>
                <a:lnTo>
                  <a:pt x="3234143" y="1727310"/>
                </a:lnTo>
                <a:lnTo>
                  <a:pt x="2975583" y="1738880"/>
                </a:lnTo>
                <a:lnTo>
                  <a:pt x="2669499" y="1747283"/>
                </a:lnTo>
                <a:lnTo>
                  <a:pt x="2266828" y="1750953"/>
                </a:lnTo>
                <a:lnTo>
                  <a:pt x="9144000" y="1750953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3007" y="129539"/>
            <a:ext cx="106679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962" y="1376425"/>
            <a:ext cx="4567174" cy="24335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2000" y="457200"/>
            <a:ext cx="4419600" cy="54053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374650" marR="403225" indent="-283845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7) Gambar bidang 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P1 = </a:t>
            </a:r>
            <a:r>
              <a:rPr lang="en-US"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6</a:t>
            </a:r>
            <a:r>
              <a:rPr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00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Kg, P2 = 800</a:t>
            </a:r>
            <a:r>
              <a:rPr sz="1600" b="1" spc="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0628" y="438404"/>
            <a:ext cx="229870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MB = 0</a:t>
            </a:r>
            <a:r>
              <a:rPr sz="1600" spc="3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 dirty="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.</a:t>
            </a:r>
            <a:r>
              <a:rPr sz="1600" spc="-2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 smtClean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lang="en-US" sz="1600" spc="-5" dirty="0" smtClean="0">
                <a:solidFill>
                  <a:srgbClr val="0D0D0D"/>
                </a:solidFill>
                <a:latin typeface="Times New Roman"/>
                <a:cs typeface="Times New Roman"/>
              </a:rPr>
              <a:t> = 0</a:t>
            </a:r>
            <a:endParaRPr sz="16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600. 4 – 800. 1 =</a:t>
            </a:r>
            <a:r>
              <a:rPr sz="1600" spc="-5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RA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2400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800 =</a:t>
            </a:r>
            <a:r>
              <a:rPr sz="1600" spc="-1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RA – 3200 =</a:t>
            </a:r>
            <a:r>
              <a:rPr sz="1600" spc="-1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798195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640</a:t>
            </a:r>
            <a:r>
              <a:rPr sz="1600" b="1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2528" y="2145918"/>
            <a:ext cx="2362835" cy="4415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MA = 0</a:t>
            </a:r>
            <a:r>
              <a:rPr sz="1600" spc="2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 dirty="0">
              <a:latin typeface="Wingdings"/>
              <a:cs typeface="Wingdings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1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 =</a:t>
            </a:r>
            <a:r>
              <a:rPr sz="1600" spc="-17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RB. 5 – 600. 1 – 800. 4 =</a:t>
            </a:r>
            <a:r>
              <a:rPr sz="1600" spc="-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RB –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600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3200 =</a:t>
            </a:r>
            <a:r>
              <a:rPr sz="1600" spc="-5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RB – 3800 =</a:t>
            </a:r>
            <a:r>
              <a:rPr sz="16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 dirty="0">
              <a:latin typeface="Times New Roman"/>
              <a:cs typeface="Times New Roman"/>
            </a:endParaRPr>
          </a:p>
          <a:p>
            <a:pPr marL="836294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760</a:t>
            </a:r>
            <a:r>
              <a:rPr sz="1600" b="1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V = 0</a:t>
            </a:r>
            <a:r>
              <a:rPr sz="1600" spc="3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 dirty="0">
              <a:latin typeface="Wingdings"/>
              <a:cs typeface="Wingdings"/>
            </a:endParaRPr>
          </a:p>
          <a:p>
            <a:pPr marL="76200" marR="41402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 + RB =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1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+ </a:t>
            </a:r>
            <a:r>
              <a:rPr sz="160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575" baseline="-23809" dirty="0">
                <a:solidFill>
                  <a:srgbClr val="0D0D0D"/>
                </a:solidFill>
                <a:latin typeface="Times New Roman"/>
                <a:cs typeface="Times New Roman"/>
              </a:rPr>
              <a:t>2 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640 + 760 = 600 +</a:t>
            </a:r>
            <a:r>
              <a:rPr sz="1600" spc="-7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800</a:t>
            </a: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1400 = 1400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600" spc="1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ok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MC = RA.</a:t>
            </a:r>
            <a:r>
              <a:rPr sz="16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endParaRPr sz="1600" dirty="0">
              <a:latin typeface="Times New Roman"/>
              <a:cs typeface="Times New Roman"/>
            </a:endParaRPr>
          </a:p>
          <a:p>
            <a:pPr marL="42925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= 640. 1</a:t>
            </a:r>
            <a:endParaRPr sz="1600" dirty="0">
              <a:latin typeface="Times New Roman"/>
              <a:cs typeface="Times New Roman"/>
            </a:endParaRPr>
          </a:p>
          <a:p>
            <a:pPr marL="42925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= </a:t>
            </a:r>
            <a:r>
              <a:rPr sz="1600" b="1" dirty="0">
                <a:solidFill>
                  <a:srgbClr val="0D0D0D"/>
                </a:solidFill>
                <a:latin typeface="Times New Roman"/>
                <a:cs typeface="Times New Roman"/>
              </a:rPr>
              <a:t>640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 kgm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MD = RB. 1 = 760.</a:t>
            </a:r>
            <a:r>
              <a:rPr sz="1600" spc="-4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endParaRPr sz="1600" dirty="0">
              <a:latin typeface="Times New Roman"/>
              <a:cs typeface="Times New Roman"/>
            </a:endParaRPr>
          </a:p>
          <a:p>
            <a:pPr marL="119126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760</a:t>
            </a:r>
            <a:r>
              <a:rPr sz="1600" b="1" spc="-2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962" y="4953000"/>
            <a:ext cx="4567174" cy="13430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962" y="3810000"/>
            <a:ext cx="4414774" cy="1143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0537" y="995299"/>
            <a:ext cx="4005199" cy="2052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88228" y="362457"/>
            <a:ext cx="245046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spc="5" dirty="0">
                <a:solidFill>
                  <a:srgbClr val="0D0D0D"/>
                </a:solidFill>
                <a:latin typeface="Arial"/>
                <a:cs typeface="Arial"/>
              </a:rPr>
              <a:t>MB 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b="1" spc="22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RA. 5 – P</a:t>
            </a:r>
            <a:r>
              <a:rPr sz="1350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. 4 – P</a:t>
            </a:r>
            <a:r>
              <a:rPr sz="1350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. 2,5 – P</a:t>
            </a:r>
            <a:r>
              <a:rPr sz="1350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3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. 1 =</a:t>
            </a:r>
            <a:r>
              <a:rPr sz="1400" spc="-1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– 800. 4 – 600. 2,5</a:t>
            </a:r>
            <a:r>
              <a:rPr sz="1400" spc="-9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400. 1 =</a:t>
            </a:r>
            <a:r>
              <a:rPr sz="1400" spc="-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RA 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3200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1500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 400 =</a:t>
            </a:r>
            <a:r>
              <a:rPr sz="1400" spc="-2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RA – 5100 =</a:t>
            </a:r>
            <a:r>
              <a:rPr sz="1400" spc="-1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70231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 =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1020</a:t>
            </a:r>
            <a:r>
              <a:rPr sz="1400" b="1" spc="-12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88228" y="2069973"/>
            <a:ext cx="2767965" cy="1306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spc="5" dirty="0">
                <a:solidFill>
                  <a:srgbClr val="0D0D0D"/>
                </a:solidFill>
                <a:latin typeface="Arial"/>
                <a:cs typeface="Arial"/>
              </a:rPr>
              <a:t>MA 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b="1" spc="1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400" spc="-28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 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3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4 = 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RB. 5 – 800. 1 – 600. 2,5 – 400. 4 =</a:t>
            </a:r>
            <a:r>
              <a:rPr sz="1400" spc="-18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RB 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800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1500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– 1600 =</a:t>
            </a:r>
            <a:r>
              <a:rPr sz="1400" spc="-1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RB – 3900 =</a:t>
            </a:r>
            <a:r>
              <a:rPr sz="1400" spc="-6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70231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 =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780</a:t>
            </a:r>
            <a:r>
              <a:rPr sz="1400" b="1" spc="-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62828" y="3563873"/>
            <a:ext cx="2303780" cy="2800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V = 0</a:t>
            </a:r>
            <a:r>
              <a:rPr sz="1400" b="1" spc="2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 + RB =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1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+ </a:t>
            </a:r>
            <a:r>
              <a:rPr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15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2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+</a:t>
            </a:r>
            <a:r>
              <a:rPr sz="1400" spc="-4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3</a:t>
            </a:r>
            <a:endParaRPr sz="1350" baseline="-24691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1020 + 780 = 600 + 800 +</a:t>
            </a:r>
            <a:r>
              <a:rPr sz="1400" spc="-16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400</a:t>
            </a: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1800 = 1800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400" spc="-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ok</a:t>
            </a:r>
            <a:endParaRPr sz="14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MC =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</a:t>
            </a:r>
            <a:r>
              <a:rPr sz="14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372745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= 1020. 1 = </a:t>
            </a:r>
            <a:r>
              <a:rPr sz="14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1020</a:t>
            </a:r>
            <a:r>
              <a:rPr sz="1400" b="1" spc="-10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MD =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 – 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P</a:t>
            </a:r>
            <a:r>
              <a:rPr sz="1350" spc="7" baseline="-24691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.</a:t>
            </a:r>
            <a:r>
              <a:rPr sz="1400" spc="-7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1,5</a:t>
            </a: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= 1020. 2,5 – 800.</a:t>
            </a:r>
            <a:r>
              <a:rPr sz="1400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1,5</a:t>
            </a: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= </a:t>
            </a:r>
            <a:r>
              <a:rPr sz="14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1350</a:t>
            </a:r>
            <a:r>
              <a:rPr sz="1400" b="1" spc="-14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ME = RB.</a:t>
            </a:r>
            <a:r>
              <a:rPr sz="1400" spc="-11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= 780. 1 = </a:t>
            </a:r>
            <a:r>
              <a:rPr sz="1400" b="1" spc="5" dirty="0">
                <a:solidFill>
                  <a:srgbClr val="0D0D0D"/>
                </a:solidFill>
                <a:latin typeface="Times New Roman"/>
                <a:cs typeface="Times New Roman"/>
              </a:rPr>
              <a:t>780</a:t>
            </a:r>
            <a:r>
              <a:rPr sz="1400" b="1" spc="-8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228600"/>
            <a:ext cx="4419600" cy="540532"/>
          </a:xfrm>
          <a:prstGeom prst="rect">
            <a:avLst/>
          </a:prstGeom>
          <a:solidFill>
            <a:srgbClr val="FFFFFF"/>
          </a:solidFill>
          <a:ln w="38100">
            <a:solidFill>
              <a:srgbClr val="A4B592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374650" marR="369570" indent="-283845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8)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Gambar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bidang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P1 = </a:t>
            </a:r>
            <a:r>
              <a:rPr lang="en-US"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8</a:t>
            </a:r>
            <a:r>
              <a:rPr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00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Kg, P2 = </a:t>
            </a:r>
            <a:r>
              <a:rPr lang="en-US"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6</a:t>
            </a:r>
            <a:r>
              <a:rPr sz="1600" b="1" spc="-5" dirty="0" smtClean="0">
                <a:solidFill>
                  <a:srgbClr val="0D0D0D"/>
                </a:solidFill>
                <a:latin typeface="Arial"/>
                <a:cs typeface="Arial"/>
              </a:rPr>
              <a:t>00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Kg, P3 = 400</a:t>
            </a:r>
            <a:r>
              <a:rPr sz="1600" b="1" spc="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394" y="2456815"/>
            <a:ext cx="174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Constantia"/>
                <a:cs typeface="Constantia"/>
              </a:rPr>
              <a:t>C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4345" y="2456815"/>
            <a:ext cx="197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Constantia"/>
                <a:cs typeface="Constantia"/>
              </a:rPr>
              <a:t>D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79775" y="2456815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Constantia"/>
                <a:cs typeface="Constantia"/>
              </a:rPr>
              <a:t>E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52800" y="2808223"/>
            <a:ext cx="8255" cy="1306830"/>
          </a:xfrm>
          <a:custGeom>
            <a:avLst/>
            <a:gdLst/>
            <a:ahLst/>
            <a:cxnLst/>
            <a:rect l="l" t="t" r="r" b="b"/>
            <a:pathLst>
              <a:path w="8254" h="1306829">
                <a:moveTo>
                  <a:pt x="8000" y="0"/>
                </a:moveTo>
                <a:lnTo>
                  <a:pt x="0" y="13065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90800" y="2808223"/>
            <a:ext cx="24130" cy="1078230"/>
          </a:xfrm>
          <a:custGeom>
            <a:avLst/>
            <a:gdLst/>
            <a:ahLst/>
            <a:cxnLst/>
            <a:rect l="l" t="t" r="r" b="b"/>
            <a:pathLst>
              <a:path w="24130" h="1078229">
                <a:moveTo>
                  <a:pt x="23875" y="0"/>
                </a:moveTo>
                <a:lnTo>
                  <a:pt x="0" y="107797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28800" y="2808223"/>
            <a:ext cx="15875" cy="468630"/>
          </a:xfrm>
          <a:custGeom>
            <a:avLst/>
            <a:gdLst/>
            <a:ahLst/>
            <a:cxnLst/>
            <a:rect l="l" t="t" r="r" b="b"/>
            <a:pathLst>
              <a:path w="15875" h="468629">
                <a:moveTo>
                  <a:pt x="15875" y="0"/>
                </a:moveTo>
                <a:lnTo>
                  <a:pt x="0" y="46837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0537" y="5105400"/>
            <a:ext cx="4005199" cy="1323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0537" y="3124200"/>
            <a:ext cx="3928999" cy="1981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3068" y="62221"/>
            <a:ext cx="8813292" cy="6568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4592" y="147065"/>
            <a:ext cx="8811260" cy="6565900"/>
          </a:xfrm>
          <a:custGeom>
            <a:avLst/>
            <a:gdLst/>
            <a:ahLst/>
            <a:cxnLst/>
            <a:rect l="l" t="t" r="r" b="b"/>
            <a:pathLst>
              <a:path w="8811260" h="6565900">
                <a:moveTo>
                  <a:pt x="775169" y="0"/>
                </a:moveTo>
                <a:lnTo>
                  <a:pt x="8810879" y="0"/>
                </a:lnTo>
                <a:lnTo>
                  <a:pt x="8810879" y="5790234"/>
                </a:lnTo>
                <a:lnTo>
                  <a:pt x="8809464" y="5837456"/>
                </a:lnTo>
                <a:lnTo>
                  <a:pt x="8805273" y="5883929"/>
                </a:lnTo>
                <a:lnTo>
                  <a:pt x="8798388" y="5929573"/>
                </a:lnTo>
                <a:lnTo>
                  <a:pt x="8788890" y="5974306"/>
                </a:lnTo>
                <a:lnTo>
                  <a:pt x="8776859" y="6018048"/>
                </a:lnTo>
                <a:lnTo>
                  <a:pt x="8762377" y="6060717"/>
                </a:lnTo>
                <a:lnTo>
                  <a:pt x="8745525" y="6102233"/>
                </a:lnTo>
                <a:lnTo>
                  <a:pt x="8726385" y="6142514"/>
                </a:lnTo>
                <a:lnTo>
                  <a:pt x="8705036" y="6181478"/>
                </a:lnTo>
                <a:lnTo>
                  <a:pt x="8681560" y="6219047"/>
                </a:lnTo>
                <a:lnTo>
                  <a:pt x="8656039" y="6255137"/>
                </a:lnTo>
                <a:lnTo>
                  <a:pt x="8628553" y="6289667"/>
                </a:lnTo>
                <a:lnTo>
                  <a:pt x="8599184" y="6322558"/>
                </a:lnTo>
                <a:lnTo>
                  <a:pt x="8568012" y="6353728"/>
                </a:lnTo>
                <a:lnTo>
                  <a:pt x="8535120" y="6383095"/>
                </a:lnTo>
                <a:lnTo>
                  <a:pt x="8500587" y="6410578"/>
                </a:lnTo>
                <a:lnTo>
                  <a:pt x="8464495" y="6436098"/>
                </a:lnTo>
                <a:lnTo>
                  <a:pt x="8426925" y="6459571"/>
                </a:lnTo>
                <a:lnTo>
                  <a:pt x="8387958" y="6480918"/>
                </a:lnTo>
                <a:lnTo>
                  <a:pt x="8347675" y="6500058"/>
                </a:lnTo>
                <a:lnTo>
                  <a:pt x="8306158" y="6516908"/>
                </a:lnTo>
                <a:lnTo>
                  <a:pt x="8263488" y="6531388"/>
                </a:lnTo>
                <a:lnTo>
                  <a:pt x="8219745" y="6543418"/>
                </a:lnTo>
                <a:lnTo>
                  <a:pt x="8175010" y="6552915"/>
                </a:lnTo>
                <a:lnTo>
                  <a:pt x="8129366" y="6559800"/>
                </a:lnTo>
                <a:lnTo>
                  <a:pt x="8082892" y="6563990"/>
                </a:lnTo>
                <a:lnTo>
                  <a:pt x="8035671" y="6565404"/>
                </a:lnTo>
                <a:lnTo>
                  <a:pt x="0" y="6565404"/>
                </a:lnTo>
                <a:lnTo>
                  <a:pt x="0" y="775207"/>
                </a:lnTo>
                <a:lnTo>
                  <a:pt x="1414" y="727986"/>
                </a:lnTo>
                <a:lnTo>
                  <a:pt x="5604" y="681512"/>
                </a:lnTo>
                <a:lnTo>
                  <a:pt x="12488" y="635868"/>
                </a:lnTo>
                <a:lnTo>
                  <a:pt x="21986" y="591133"/>
                </a:lnTo>
                <a:lnTo>
                  <a:pt x="34015" y="547390"/>
                </a:lnTo>
                <a:lnTo>
                  <a:pt x="48496" y="504720"/>
                </a:lnTo>
                <a:lnTo>
                  <a:pt x="65346" y="463203"/>
                </a:lnTo>
                <a:lnTo>
                  <a:pt x="84485" y="422920"/>
                </a:lnTo>
                <a:lnTo>
                  <a:pt x="105832" y="383953"/>
                </a:lnTo>
                <a:lnTo>
                  <a:pt x="129306" y="346383"/>
                </a:lnTo>
                <a:lnTo>
                  <a:pt x="154825" y="310291"/>
                </a:lnTo>
                <a:lnTo>
                  <a:pt x="182309" y="275758"/>
                </a:lnTo>
                <a:lnTo>
                  <a:pt x="211676" y="242866"/>
                </a:lnTo>
                <a:lnTo>
                  <a:pt x="242846" y="211694"/>
                </a:lnTo>
                <a:lnTo>
                  <a:pt x="275736" y="182325"/>
                </a:lnTo>
                <a:lnTo>
                  <a:pt x="310267" y="154839"/>
                </a:lnTo>
                <a:lnTo>
                  <a:pt x="346357" y="129318"/>
                </a:lnTo>
                <a:lnTo>
                  <a:pt x="383925" y="105842"/>
                </a:lnTo>
                <a:lnTo>
                  <a:pt x="422890" y="84493"/>
                </a:lnTo>
                <a:lnTo>
                  <a:pt x="463171" y="65353"/>
                </a:lnTo>
                <a:lnTo>
                  <a:pt x="504687" y="48501"/>
                </a:lnTo>
                <a:lnTo>
                  <a:pt x="547356" y="34019"/>
                </a:lnTo>
                <a:lnTo>
                  <a:pt x="591098" y="21988"/>
                </a:lnTo>
                <a:lnTo>
                  <a:pt x="635831" y="12490"/>
                </a:lnTo>
                <a:lnTo>
                  <a:pt x="681475" y="5605"/>
                </a:lnTo>
                <a:lnTo>
                  <a:pt x="727948" y="1414"/>
                </a:lnTo>
                <a:lnTo>
                  <a:pt x="775169" y="0"/>
                </a:lnTo>
                <a:close/>
              </a:path>
            </a:pathLst>
          </a:custGeom>
          <a:ln w="12700">
            <a:solidFill>
              <a:srgbClr val="9D9F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3023" y="1421891"/>
            <a:ext cx="8031480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962" y="1428813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9525">
            <a:solidFill>
              <a:srgbClr val="71A27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5762" y="1376425"/>
            <a:ext cx="4281424" cy="24335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3515" y="555053"/>
            <a:ext cx="3194685" cy="11975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5844" y="2780233"/>
            <a:ext cx="185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D0D0D"/>
                </a:solidFill>
                <a:latin typeface="Rockwell"/>
                <a:cs typeface="Rockwell"/>
              </a:rPr>
              <a:t>A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4172" y="576072"/>
            <a:ext cx="4181855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6740" y="571500"/>
            <a:ext cx="4067555" cy="4495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5800" y="609663"/>
            <a:ext cx="4038600" cy="370205"/>
          </a:xfrm>
          <a:prstGeom prst="rect">
            <a:avLst/>
          </a:prstGeom>
          <a:solidFill>
            <a:srgbClr val="71A276"/>
          </a:solidFill>
          <a:ln w="38100">
            <a:solidFill>
              <a:srgbClr val="FFFFF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1800" b="1" spc="-15" dirty="0">
                <a:solidFill>
                  <a:srgbClr val="FFFFFF"/>
                </a:solidFill>
                <a:latin typeface="Rockwell"/>
                <a:cs typeface="Rockwell"/>
              </a:rPr>
              <a:t>STATIKA </a:t>
            </a:r>
            <a:r>
              <a:rPr sz="1800" b="1" spc="-5" dirty="0">
                <a:solidFill>
                  <a:srgbClr val="FFFFFF"/>
                </a:solidFill>
                <a:latin typeface="Rockwell"/>
                <a:cs typeface="Rockwell"/>
              </a:rPr>
              <a:t>BEBAN TERBAGI</a:t>
            </a:r>
            <a:r>
              <a:rPr sz="1800" b="1" spc="-200" dirty="0">
                <a:solidFill>
                  <a:srgbClr val="FFFFFF"/>
                </a:solidFill>
                <a:latin typeface="Rockwell"/>
                <a:cs typeface="Rockwel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Rockwell"/>
                <a:cs typeface="Rockwell"/>
              </a:rPr>
              <a:t>RATA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5762" y="3810000"/>
            <a:ext cx="4281424" cy="2781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63515" y="3352800"/>
            <a:ext cx="3194685" cy="990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63515" y="1752600"/>
            <a:ext cx="3194685" cy="1676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63515" y="4343400"/>
            <a:ext cx="3194685" cy="211772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89828" y="275970"/>
            <a:ext cx="1790064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spc="5" dirty="0">
                <a:solidFill>
                  <a:srgbClr val="0D0D0D"/>
                </a:solidFill>
                <a:latin typeface="Arial"/>
                <a:cs typeface="Arial"/>
              </a:rPr>
              <a:t>MB 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b="1" spc="2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–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5. 2,5 =</a:t>
            </a:r>
            <a:r>
              <a:rPr sz="1400" spc="-2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– 1000. 12,5 =</a:t>
            </a:r>
            <a:r>
              <a:rPr sz="1400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RA – 12500 =</a:t>
            </a:r>
            <a:r>
              <a:rPr sz="1400" spc="-1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76708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 =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2500</a:t>
            </a:r>
            <a:r>
              <a:rPr sz="1400" b="1" spc="-19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51728" y="1556384"/>
            <a:ext cx="2205355" cy="2800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1400" b="1" spc="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spc="5" dirty="0">
                <a:solidFill>
                  <a:srgbClr val="0D0D0D"/>
                </a:solidFill>
                <a:latin typeface="Arial"/>
                <a:cs typeface="Arial"/>
              </a:rPr>
              <a:t>MA 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b="1" spc="1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5. 2,5 =</a:t>
            </a:r>
            <a:r>
              <a:rPr sz="14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RB. 5 – 1000. 12,5 =</a:t>
            </a:r>
            <a:r>
              <a:rPr sz="1400" spc="-1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RB – 12500 =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80518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 =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2500</a:t>
            </a:r>
            <a:r>
              <a:rPr sz="1400" b="1" spc="-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V = 0</a:t>
            </a:r>
            <a:r>
              <a:rPr sz="1400" b="1" spc="2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 + RB =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</a:t>
            </a:r>
            <a:r>
              <a:rPr sz="1400" spc="-13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2500 + 2500 = 1000.</a:t>
            </a:r>
            <a:r>
              <a:rPr sz="1400" spc="-1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5000 = 5000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400" spc="-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ok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MX =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X – </a:t>
            </a:r>
            <a:r>
              <a:rPr sz="1400" spc="-10" dirty="0">
                <a:solidFill>
                  <a:srgbClr val="0D0D0D"/>
                </a:solidFill>
                <a:latin typeface="Times New Roman"/>
                <a:cs typeface="Times New Roman"/>
              </a:rPr>
              <a:t>WX.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0,5</a:t>
            </a:r>
            <a:r>
              <a:rPr sz="1400" spc="-7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  <a:p>
            <a:pPr marL="40386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= 2500 X – 0,5. 1000</a:t>
            </a:r>
            <a:r>
              <a:rPr sz="1400" spc="-1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X</a:t>
            </a:r>
            <a:r>
              <a:rPr sz="1350" spc="15" baseline="24691" dirty="0">
                <a:solidFill>
                  <a:srgbClr val="0D0D0D"/>
                </a:solidFill>
                <a:latin typeface="Times New Roman"/>
                <a:cs typeface="Times New Roman"/>
              </a:rPr>
              <a:t>2</a:t>
            </a:r>
            <a:endParaRPr sz="1350" baseline="2469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10200" y="4419536"/>
            <a:ext cx="2895600" cy="630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51728" y="5215839"/>
            <a:ext cx="259588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378585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1000 X =</a:t>
            </a:r>
            <a:r>
              <a:rPr sz="1400" spc="-1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2500</a:t>
            </a:r>
            <a:endParaRPr sz="1400">
              <a:latin typeface="Arial"/>
              <a:cs typeface="Arial"/>
            </a:endParaRPr>
          </a:p>
          <a:p>
            <a:pPr marR="1330960" algn="r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X = 2,5</a:t>
            </a:r>
            <a:r>
              <a:rPr sz="1400" spc="-13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0D0D0D"/>
                </a:solidFill>
                <a:latin typeface="Arial"/>
                <a:cs typeface="Arial"/>
              </a:rPr>
              <a:t>M </a:t>
            </a:r>
            <a:r>
              <a:rPr sz="1400" b="1" spc="-5" dirty="0">
                <a:solidFill>
                  <a:srgbClr val="0D0D0D"/>
                </a:solidFill>
                <a:latin typeface="Arial"/>
                <a:cs typeface="Arial"/>
              </a:rPr>
              <a:t>maks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2500. 2,5 – 500.</a:t>
            </a:r>
            <a:r>
              <a:rPr sz="1400" spc="-18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0D0D0D"/>
                </a:solidFill>
                <a:latin typeface="Arial"/>
                <a:cs typeface="Arial"/>
              </a:rPr>
              <a:t>2,5</a:t>
            </a:r>
            <a:r>
              <a:rPr sz="1350" spc="7" baseline="24691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1350" baseline="24691">
              <a:latin typeface="Arial"/>
              <a:cs typeface="Arial"/>
            </a:endParaRPr>
          </a:p>
          <a:p>
            <a:pPr marL="22225" algn="ctr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6250 –</a:t>
            </a:r>
            <a:r>
              <a:rPr sz="1400" spc="-7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3125</a:t>
            </a:r>
            <a:endParaRPr sz="1400">
              <a:latin typeface="Arial"/>
              <a:cs typeface="Arial"/>
            </a:endParaRPr>
          </a:p>
          <a:p>
            <a:pPr marR="147955" algn="ctr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400" b="1" spc="-5" dirty="0">
                <a:solidFill>
                  <a:srgbClr val="0D0D0D"/>
                </a:solidFill>
                <a:latin typeface="Arial"/>
                <a:cs typeface="Arial"/>
              </a:rPr>
              <a:t>3125</a:t>
            </a:r>
            <a:r>
              <a:rPr sz="1400" b="1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D0D0D"/>
                </a:solidFill>
                <a:latin typeface="Arial"/>
                <a:cs typeface="Arial"/>
              </a:rPr>
              <a:t>kgm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400" y="304800"/>
            <a:ext cx="4419600" cy="584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374650" marR="403225" indent="-283845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9)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Gambar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bidang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W = 1000</a:t>
            </a:r>
            <a:r>
              <a:rPr sz="1600" b="1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Kg/m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8162" y="1147825"/>
            <a:ext cx="3881374" cy="20525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162" y="5181600"/>
            <a:ext cx="3881374" cy="1333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8162" y="3200400"/>
            <a:ext cx="3728974" cy="1981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1962" y="1224025"/>
            <a:ext cx="3786124" cy="2052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61228" y="346709"/>
            <a:ext cx="254381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MB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spc="35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–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2,5. 3,75 =</a:t>
            </a: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RA – 1000. 9,375 =</a:t>
            </a:r>
            <a:r>
              <a:rPr sz="1400" spc="-19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RA – 9375 = 0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RA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</a:t>
            </a:r>
            <a:r>
              <a:rPr sz="1400" spc="-2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1875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61228" y="1413763"/>
            <a:ext cx="2464435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MA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400" spc="20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2,5. 1,25 =</a:t>
            </a:r>
            <a:r>
              <a:rPr sz="1400" spc="-1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RB – 1000. 3,125 =</a:t>
            </a:r>
            <a:r>
              <a:rPr sz="1400" spc="-10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5 RB – 3125 = 0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0D0D0D"/>
                </a:solidFill>
                <a:latin typeface="Arial"/>
                <a:cs typeface="Arial"/>
              </a:rPr>
              <a:t>RB 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400" b="1" dirty="0">
                <a:solidFill>
                  <a:srgbClr val="0D0D0D"/>
                </a:solidFill>
                <a:latin typeface="Times New Roman"/>
                <a:cs typeface="Times New Roman"/>
              </a:rPr>
              <a:t>625</a:t>
            </a:r>
            <a:r>
              <a:rPr sz="1400" b="1" spc="-10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400" dirty="0">
                <a:solidFill>
                  <a:srgbClr val="0D0D0D"/>
                </a:solidFill>
                <a:latin typeface="Arial"/>
                <a:cs typeface="Arial"/>
              </a:rPr>
              <a:t>V = 0</a:t>
            </a:r>
            <a:r>
              <a:rPr sz="1400" spc="2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400">
              <a:latin typeface="Wingdings"/>
              <a:cs typeface="Wingdings"/>
            </a:endParaRPr>
          </a:p>
          <a:p>
            <a:pPr marL="12700" marR="77851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RA + RB = </a:t>
            </a:r>
            <a:r>
              <a:rPr sz="1400" spc="-75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  1875 + 625 = 1000.</a:t>
            </a:r>
            <a:r>
              <a:rPr sz="1400" spc="-1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2,5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2500 = 2500 </a:t>
            </a:r>
            <a:r>
              <a:rPr sz="1400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400" spc="-4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ok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81600" y="3475101"/>
            <a:ext cx="2590800" cy="1935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81600" y="5476875"/>
            <a:ext cx="2971800" cy="1000125"/>
          </a:xfrm>
          <a:prstGeom prst="rect">
            <a:avLst/>
          </a:prstGeom>
          <a:solidFill>
            <a:srgbClr val="FFFFFF"/>
          </a:solidFill>
          <a:ln w="38100">
            <a:solidFill>
              <a:srgbClr val="A4B592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70"/>
              </a:spcBef>
            </a:pPr>
            <a:r>
              <a:rPr sz="1200" b="1" dirty="0">
                <a:solidFill>
                  <a:srgbClr val="0D0D0D"/>
                </a:solidFill>
                <a:latin typeface="Arial"/>
                <a:cs typeface="Arial"/>
              </a:rPr>
              <a:t>M </a:t>
            </a: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maks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1875. 1,875 –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500.</a:t>
            </a:r>
            <a:r>
              <a:rPr sz="1200" spc="-11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1,875</a:t>
            </a:r>
            <a:r>
              <a:rPr sz="1200" baseline="2430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1200" baseline="24305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3516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–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1758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1758</a:t>
            </a:r>
            <a:r>
              <a:rPr sz="1200" b="1" spc="-9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kgm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5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MC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RB. 2,5 =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625.</a:t>
            </a:r>
            <a:r>
              <a:rPr sz="1200" spc="-5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2,5</a:t>
            </a:r>
            <a:endParaRPr sz="12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200" spc="-5" dirty="0">
                <a:solidFill>
                  <a:srgbClr val="0D0D0D"/>
                </a:solidFill>
                <a:latin typeface="Arial"/>
                <a:cs typeface="Arial"/>
              </a:rPr>
              <a:t>625. 2,5 </a:t>
            </a:r>
            <a:r>
              <a:rPr sz="1200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1563</a:t>
            </a:r>
            <a:r>
              <a:rPr sz="1200" b="1" spc="-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0D0D0D"/>
                </a:solidFill>
                <a:latin typeface="Arial"/>
                <a:cs typeface="Arial"/>
              </a:rPr>
              <a:t>kgm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9768" y="201168"/>
            <a:ext cx="4626863" cy="792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5384" y="195071"/>
            <a:ext cx="4468368" cy="7437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780" y="297179"/>
            <a:ext cx="4434840" cy="6004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12140" y="336296"/>
            <a:ext cx="4055745" cy="5111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10209" marR="5080" indent="-398145">
              <a:lnSpc>
                <a:spcPts val="1910"/>
              </a:lnSpc>
              <a:spcBef>
                <a:spcPts val="165"/>
              </a:spcBef>
            </a:pPr>
            <a:r>
              <a:rPr sz="1600" spc="-5" dirty="0">
                <a:solidFill>
                  <a:srgbClr val="0D0D0D"/>
                </a:solidFill>
              </a:rPr>
              <a:t>10) </a:t>
            </a:r>
            <a:r>
              <a:rPr sz="1600" spc="-10" dirty="0">
                <a:solidFill>
                  <a:srgbClr val="0D0D0D"/>
                </a:solidFill>
              </a:rPr>
              <a:t>Gambar </a:t>
            </a:r>
            <a:r>
              <a:rPr sz="1600" spc="-5" dirty="0">
                <a:solidFill>
                  <a:srgbClr val="0D0D0D"/>
                </a:solidFill>
              </a:rPr>
              <a:t>bidang </a:t>
            </a:r>
            <a:r>
              <a:rPr sz="1600" spc="-10" dirty="0">
                <a:solidFill>
                  <a:srgbClr val="0D0D0D"/>
                </a:solidFill>
              </a:rPr>
              <a:t>momen, </a:t>
            </a:r>
            <a:r>
              <a:rPr sz="1600" spc="-15" dirty="0">
                <a:solidFill>
                  <a:srgbClr val="0D0D0D"/>
                </a:solidFill>
              </a:rPr>
              <a:t>gaya </a:t>
            </a:r>
            <a:r>
              <a:rPr sz="1600" spc="-5" dirty="0">
                <a:solidFill>
                  <a:srgbClr val="0D0D0D"/>
                </a:solidFill>
              </a:rPr>
              <a:t>lintang.  W = 1000</a:t>
            </a:r>
            <a:r>
              <a:rPr sz="1600" spc="15" dirty="0">
                <a:solidFill>
                  <a:srgbClr val="0D0D0D"/>
                </a:solidFill>
              </a:rPr>
              <a:t> </a:t>
            </a:r>
            <a:r>
              <a:rPr sz="1600" spc="-5" dirty="0">
                <a:solidFill>
                  <a:srgbClr val="0D0D0D"/>
                </a:solidFill>
              </a:rPr>
              <a:t>Kg/m</a:t>
            </a:r>
            <a:endParaRPr sz="1600"/>
          </a:p>
        </p:txBody>
      </p:sp>
      <p:sp>
        <p:nvSpPr>
          <p:cNvPr id="12" name="object 12"/>
          <p:cNvSpPr/>
          <p:nvPr/>
        </p:nvSpPr>
        <p:spPr>
          <a:xfrm>
            <a:off x="461962" y="3276600"/>
            <a:ext cx="3728974" cy="32099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16150" y="1301750"/>
            <a:ext cx="4463923" cy="2127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9644" y="3823208"/>
            <a:ext cx="21945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MB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600" b="1" spc="3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R="594995" algn="r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</a:t>
            </a:r>
            <a:r>
              <a:rPr sz="1600" spc="-80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4. 2 =</a:t>
            </a:r>
            <a:r>
              <a:rPr sz="1600" spc="-1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R="561340" algn="r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RA. 5 – 1000. 8 =</a:t>
            </a:r>
            <a:r>
              <a:rPr sz="1600" spc="-8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R="572770" algn="r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RA – 8000 =</a:t>
            </a:r>
            <a:r>
              <a:rPr sz="1600" spc="-17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02743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1600</a:t>
            </a:r>
            <a:r>
              <a:rPr sz="1600" b="1" spc="-18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6800" y="457200"/>
            <a:ext cx="4419600" cy="584200"/>
          </a:xfrm>
          <a:prstGeom prst="rect">
            <a:avLst/>
          </a:prstGeom>
          <a:solidFill>
            <a:srgbClr val="809EC2"/>
          </a:solidFill>
          <a:ln w="38100">
            <a:solidFill>
              <a:srgbClr val="5C738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488950" marR="300355" indent="-398145">
              <a:lnSpc>
                <a:spcPts val="1910"/>
              </a:lnSpc>
              <a:spcBef>
                <a:spcPts val="414"/>
              </a:spcBef>
            </a:pPr>
            <a:r>
              <a:rPr sz="1600" b="1" spc="-35" dirty="0">
                <a:solidFill>
                  <a:srgbClr val="0D0D0D"/>
                </a:solidFill>
                <a:latin typeface="Arial"/>
                <a:cs typeface="Arial"/>
              </a:rPr>
              <a:t>11)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Gambar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bidang </a:t>
            </a:r>
            <a:r>
              <a:rPr sz="1600" b="1" spc="-10" dirty="0">
                <a:solidFill>
                  <a:srgbClr val="0D0D0D"/>
                </a:solidFill>
                <a:latin typeface="Arial"/>
                <a:cs typeface="Arial"/>
              </a:rPr>
              <a:t>momen, </a:t>
            </a:r>
            <a:r>
              <a:rPr sz="1600" b="1" spc="-15" dirty="0">
                <a:solidFill>
                  <a:srgbClr val="0D0D0D"/>
                </a:solidFill>
                <a:latin typeface="Arial"/>
                <a:cs typeface="Arial"/>
              </a:rPr>
              <a:t>gaya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lintang.  W = 1000</a:t>
            </a:r>
            <a:r>
              <a:rPr sz="1600" b="1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Kg/m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22775" y="3967988"/>
            <a:ext cx="21443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MA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600" b="1" spc="27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RB. 5 – </a:t>
            </a:r>
            <a:r>
              <a:rPr sz="1600" spc="-80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4. 3 =</a:t>
            </a:r>
            <a:r>
              <a:rPr sz="1600" spc="-1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5 RB – 12000 =</a:t>
            </a:r>
            <a:r>
              <a:rPr sz="1600" spc="-8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975994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RB = </a:t>
            </a:r>
            <a:r>
              <a:rPr sz="16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2400</a:t>
            </a:r>
            <a:r>
              <a:rPr sz="1600" b="1" spc="-8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22775" y="5187441"/>
            <a:ext cx="225488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D0D0D"/>
                </a:solidFill>
                <a:latin typeface="Symbol"/>
                <a:cs typeface="Symbol"/>
              </a:rPr>
              <a:t></a:t>
            </a:r>
            <a:r>
              <a:rPr sz="1600" b="1" dirty="0">
                <a:solidFill>
                  <a:srgbClr val="0D0D0D"/>
                </a:solidFill>
                <a:latin typeface="Arial"/>
                <a:cs typeface="Arial"/>
              </a:rPr>
              <a:t>V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= 0</a:t>
            </a:r>
            <a:r>
              <a:rPr sz="1600" b="1" spc="3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 marR="383540" indent="25272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RA + RB = </a:t>
            </a:r>
            <a:r>
              <a:rPr sz="1600" spc="-80" dirty="0">
                <a:solidFill>
                  <a:srgbClr val="0D0D0D"/>
                </a:solidFill>
                <a:latin typeface="Times New Roman"/>
                <a:cs typeface="Times New Roman"/>
              </a:rPr>
              <a:t>W.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  1600 + 2400 = 1000.</a:t>
            </a:r>
            <a:r>
              <a:rPr sz="1600" spc="-8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</a:t>
            </a:r>
            <a:endParaRPr sz="1600">
              <a:latin typeface="Times New Roman"/>
              <a:cs typeface="Times New Roman"/>
            </a:endParaRPr>
          </a:p>
          <a:p>
            <a:pPr marL="620395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4000 = 4000 </a:t>
            </a:r>
            <a:r>
              <a:rPr sz="1600" spc="-5" dirty="0">
                <a:solidFill>
                  <a:srgbClr val="0D0D0D"/>
                </a:solidFill>
                <a:latin typeface="Wingdings"/>
                <a:cs typeface="Wingdings"/>
              </a:rPr>
              <a:t></a:t>
            </a:r>
            <a:r>
              <a:rPr sz="1600" spc="-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ok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6346" y="538733"/>
            <a:ext cx="3728466" cy="47190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70728" y="3619627"/>
            <a:ext cx="296481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M maks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2400. 2,4 – 500.</a:t>
            </a:r>
            <a:r>
              <a:rPr sz="1600" spc="4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2,4</a:t>
            </a:r>
            <a:r>
              <a:rPr sz="1575" baseline="2645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1575" baseline="26455">
              <a:latin typeface="Arial"/>
              <a:cs typeface="Arial"/>
            </a:endParaRPr>
          </a:p>
          <a:p>
            <a:pPr marL="38100" algn="ctr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5760 –</a:t>
            </a:r>
            <a:r>
              <a:rPr sz="160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2880</a:t>
            </a:r>
            <a:endParaRPr sz="1600">
              <a:latin typeface="Arial"/>
              <a:cs typeface="Arial"/>
            </a:endParaRPr>
          </a:p>
          <a:p>
            <a:pPr marR="156845" algn="ctr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2880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MC = RA. 1</a:t>
            </a:r>
            <a:endParaRPr sz="1600">
              <a:latin typeface="Arial"/>
              <a:cs typeface="Arial"/>
            </a:endParaRPr>
          </a:p>
          <a:p>
            <a:pPr marL="44830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1600.</a:t>
            </a:r>
            <a:r>
              <a:rPr sz="1600" spc="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44830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1600</a:t>
            </a:r>
            <a:r>
              <a:rPr sz="1600" b="1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0D0D0D"/>
                </a:solidFill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53000" y="1447800"/>
            <a:ext cx="2667000" cy="1617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31028" y="640842"/>
            <a:ext cx="26377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MX = RA. X – WX. 0,5</a:t>
            </a:r>
            <a:r>
              <a:rPr sz="1600" spc="2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endParaRPr sz="1600">
              <a:latin typeface="Arial"/>
              <a:cs typeface="Arial"/>
            </a:endParaRPr>
          </a:p>
          <a:p>
            <a:pPr marL="435609">
              <a:lnSpc>
                <a:spcPct val="100000"/>
              </a:lnSpc>
            </a:pPr>
            <a:r>
              <a:rPr sz="1600" spc="-5" dirty="0">
                <a:solidFill>
                  <a:srgbClr val="0D0D0D"/>
                </a:solidFill>
                <a:latin typeface="Arial"/>
                <a:cs typeface="Arial"/>
              </a:rPr>
              <a:t>= 2400 X – 0,5. 1000</a:t>
            </a:r>
            <a:r>
              <a:rPr sz="1600" spc="1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0D0D0D"/>
                </a:solidFill>
                <a:latin typeface="Arial"/>
                <a:cs typeface="Arial"/>
              </a:rPr>
              <a:t>X</a:t>
            </a:r>
            <a:r>
              <a:rPr sz="1575" spc="7" baseline="26455" dirty="0">
                <a:solidFill>
                  <a:srgbClr val="0D0D0D"/>
                </a:solidFill>
                <a:latin typeface="Arial"/>
                <a:cs typeface="Arial"/>
              </a:rPr>
              <a:t>2</a:t>
            </a:r>
            <a:endParaRPr sz="1575" baseline="2645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6346" y="5334000"/>
            <a:ext cx="3728466" cy="1257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44575"/>
            <a:ext cx="8629650" cy="22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1528063"/>
            <a:ext cx="4037076" cy="2053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0739" y="3914013"/>
            <a:ext cx="23952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MA </a:t>
            </a:r>
            <a:r>
              <a:rPr sz="1600" b="1" spc="-5" dirty="0">
                <a:latin typeface="Arial"/>
                <a:cs typeface="Arial"/>
              </a:rPr>
              <a:t>= 0</a:t>
            </a:r>
            <a:r>
              <a:rPr sz="1600" b="1" spc="270" dirty="0">
                <a:latin typeface="Arial"/>
                <a:cs typeface="Arial"/>
              </a:rPr>
              <a:t> </a:t>
            </a:r>
            <a:r>
              <a:rPr sz="1600" spc="-5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RB. 5 – </a:t>
            </a:r>
            <a:r>
              <a:rPr sz="1600" spc="-95" dirty="0">
                <a:latin typeface="Times New Roman"/>
                <a:cs typeface="Times New Roman"/>
              </a:rPr>
              <a:t>P. </a:t>
            </a:r>
            <a:r>
              <a:rPr sz="1600" spc="-5" dirty="0">
                <a:latin typeface="Times New Roman"/>
                <a:cs typeface="Times New Roman"/>
              </a:rPr>
              <a:t>2,5 – </a:t>
            </a:r>
            <a:r>
              <a:rPr sz="1600" spc="-80" dirty="0">
                <a:latin typeface="Times New Roman"/>
                <a:cs typeface="Times New Roman"/>
              </a:rPr>
              <a:t>W. </a:t>
            </a:r>
            <a:r>
              <a:rPr sz="1600" spc="-5" dirty="0">
                <a:latin typeface="Times New Roman"/>
                <a:cs typeface="Times New Roman"/>
              </a:rPr>
              <a:t>5. 2,5 =</a:t>
            </a:r>
            <a:r>
              <a:rPr sz="1600" spc="1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5 RB – </a:t>
            </a:r>
            <a:r>
              <a:rPr sz="1600" dirty="0">
                <a:latin typeface="Times New Roman"/>
                <a:cs typeface="Times New Roman"/>
              </a:rPr>
              <a:t>1500 </a:t>
            </a:r>
            <a:r>
              <a:rPr sz="1600" spc="-5" dirty="0">
                <a:latin typeface="Times New Roman"/>
                <a:cs typeface="Times New Roman"/>
              </a:rPr>
              <a:t>– 15000 =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5 RB – 16500 =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87503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RB = </a:t>
            </a:r>
            <a:r>
              <a:rPr sz="1600" b="1" spc="-5" dirty="0">
                <a:latin typeface="Times New Roman"/>
                <a:cs typeface="Times New Roman"/>
              </a:rPr>
              <a:t>3300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1250442"/>
            <a:ext cx="4053840" cy="2407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12)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</a:t>
            </a:r>
            <a:r>
              <a:rPr sz="1600" b="1" spc="-10" dirty="0">
                <a:latin typeface="Arial"/>
                <a:cs typeface="Arial"/>
              </a:rPr>
              <a:t>momen, </a:t>
            </a:r>
            <a:r>
              <a:rPr sz="1600" b="1" spc="-15" dirty="0">
                <a:latin typeface="Arial"/>
                <a:cs typeface="Arial"/>
              </a:rPr>
              <a:t>gaya</a:t>
            </a:r>
            <a:r>
              <a:rPr sz="1600" b="1" spc="1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lintang.</a:t>
            </a:r>
            <a:endParaRPr sz="1600">
              <a:latin typeface="Arial"/>
              <a:cs typeface="Arial"/>
            </a:endParaRPr>
          </a:p>
          <a:p>
            <a:pPr marL="410209">
              <a:lnSpc>
                <a:spcPts val="1914"/>
              </a:lnSpc>
            </a:pPr>
            <a:r>
              <a:rPr sz="1600" b="1" spc="-5" dirty="0">
                <a:latin typeface="Arial"/>
                <a:cs typeface="Arial"/>
              </a:rPr>
              <a:t>P = 600 Kg, W = 1000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Kg/m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1340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MB </a:t>
            </a:r>
            <a:r>
              <a:rPr sz="1600" b="1" spc="-5" dirty="0">
                <a:latin typeface="Arial"/>
                <a:cs typeface="Arial"/>
              </a:rPr>
              <a:t>= 0</a:t>
            </a:r>
            <a:r>
              <a:rPr sz="1600" b="1" spc="335" dirty="0">
                <a:latin typeface="Arial"/>
                <a:cs typeface="Arial"/>
              </a:rPr>
              <a:t> </a:t>
            </a:r>
            <a:r>
              <a:rPr sz="1600" spc="-5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3175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RA. 5 – </a:t>
            </a:r>
            <a:r>
              <a:rPr sz="1600" spc="-95" dirty="0">
                <a:latin typeface="Times New Roman"/>
                <a:cs typeface="Times New Roman"/>
              </a:rPr>
              <a:t>P. </a:t>
            </a:r>
            <a:r>
              <a:rPr sz="1600" spc="-5" dirty="0">
                <a:latin typeface="Times New Roman"/>
                <a:cs typeface="Times New Roman"/>
              </a:rPr>
              <a:t>2,5 – </a:t>
            </a:r>
            <a:r>
              <a:rPr sz="1600" spc="-80" dirty="0">
                <a:latin typeface="Times New Roman"/>
                <a:cs typeface="Times New Roman"/>
              </a:rPr>
              <a:t>W. </a:t>
            </a:r>
            <a:r>
              <a:rPr sz="1600" spc="-5" dirty="0">
                <a:latin typeface="Times New Roman"/>
                <a:cs typeface="Times New Roman"/>
              </a:rPr>
              <a:t>5. 2,5 =</a:t>
            </a:r>
            <a:r>
              <a:rPr sz="1600" spc="-1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5 RA – 600. 2,5 – 1200.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12,5</a:t>
            </a:r>
            <a:endParaRPr sz="16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5 RA – </a:t>
            </a:r>
            <a:r>
              <a:rPr sz="1600" dirty="0">
                <a:latin typeface="Times New Roman"/>
                <a:cs typeface="Times New Roman"/>
              </a:rPr>
              <a:t>1500 </a:t>
            </a:r>
            <a:r>
              <a:rPr sz="1600" spc="-5" dirty="0">
                <a:latin typeface="Times New Roman"/>
                <a:cs typeface="Times New Roman"/>
              </a:rPr>
              <a:t>– 15000 =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5 RA – 16500 =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17983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RA = </a:t>
            </a:r>
            <a:r>
              <a:rPr sz="1600" b="1" spc="-5" dirty="0">
                <a:latin typeface="Times New Roman"/>
                <a:cs typeface="Times New Roman"/>
              </a:rPr>
              <a:t>3300</a:t>
            </a:r>
            <a:r>
              <a:rPr sz="1600" b="1" spc="-1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87780" y="618744"/>
            <a:ext cx="6568440" cy="505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3396" y="609600"/>
            <a:ext cx="6576059" cy="4617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1600" y="652462"/>
            <a:ext cx="6400800" cy="3381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71600" y="652462"/>
            <a:ext cx="6400800" cy="338455"/>
          </a:xfrm>
          <a:prstGeom prst="rect">
            <a:avLst/>
          </a:prstGeom>
          <a:ln w="12700">
            <a:solidFill>
              <a:srgbClr val="EFA12D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b="1" spc="-10" dirty="0">
                <a:latin typeface="Arial"/>
                <a:cs typeface="Arial"/>
              </a:rPr>
              <a:t>KOMBINASI </a:t>
            </a:r>
            <a:r>
              <a:rPr sz="1600" b="1" spc="-15" dirty="0">
                <a:latin typeface="Arial"/>
                <a:cs typeface="Arial"/>
              </a:rPr>
              <a:t>BEBAN </a:t>
            </a:r>
            <a:r>
              <a:rPr sz="1600" b="1" spc="-25" dirty="0">
                <a:latin typeface="Arial"/>
                <a:cs typeface="Arial"/>
              </a:rPr>
              <a:t>TERPUSAT </a:t>
            </a:r>
            <a:r>
              <a:rPr sz="1600" b="1" spc="-5" dirty="0">
                <a:latin typeface="Arial"/>
                <a:cs typeface="Arial"/>
              </a:rPr>
              <a:t>dengan </a:t>
            </a:r>
            <a:r>
              <a:rPr sz="1600" b="1" spc="-15" dirty="0">
                <a:latin typeface="Arial"/>
                <a:cs typeface="Arial"/>
              </a:rPr>
              <a:t>BEBAN </a:t>
            </a:r>
            <a:r>
              <a:rPr sz="1600" b="1" spc="-10" dirty="0">
                <a:latin typeface="Arial"/>
                <a:cs typeface="Arial"/>
              </a:rPr>
              <a:t>TERBAGI</a:t>
            </a:r>
            <a:r>
              <a:rPr sz="1600" b="1" spc="265" dirty="0">
                <a:latin typeface="Arial"/>
                <a:cs typeface="Arial"/>
              </a:rPr>
              <a:t> </a:t>
            </a:r>
            <a:r>
              <a:rPr sz="1600" b="1" spc="-75" dirty="0">
                <a:latin typeface="Arial"/>
                <a:cs typeface="Arial"/>
              </a:rPr>
              <a:t>RATA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8975" y="4415408"/>
            <a:ext cx="26955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Symbol"/>
                <a:cs typeface="Symbol"/>
              </a:rPr>
              <a:t></a:t>
            </a:r>
            <a:r>
              <a:rPr sz="1800" b="1" dirty="0">
                <a:latin typeface="Arial"/>
                <a:cs typeface="Arial"/>
              </a:rPr>
              <a:t>V = </a:t>
            </a:r>
            <a:r>
              <a:rPr sz="1800" b="1" spc="-5" dirty="0">
                <a:latin typeface="Arial"/>
                <a:cs typeface="Arial"/>
              </a:rPr>
              <a:t>0</a:t>
            </a:r>
            <a:r>
              <a:rPr sz="1800" b="1" spc="350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+ RB = </a:t>
            </a:r>
            <a:r>
              <a:rPr sz="1800" spc="-90" dirty="0">
                <a:latin typeface="Times New Roman"/>
                <a:cs typeface="Times New Roman"/>
              </a:rPr>
              <a:t>W. </a:t>
            </a:r>
            <a:r>
              <a:rPr sz="1800" dirty="0">
                <a:latin typeface="Times New Roman"/>
                <a:cs typeface="Times New Roman"/>
              </a:rPr>
              <a:t>5 +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3300 + </a:t>
            </a:r>
            <a:r>
              <a:rPr sz="1800" spc="-5" dirty="0">
                <a:latin typeface="Times New Roman"/>
                <a:cs typeface="Times New Roman"/>
              </a:rPr>
              <a:t>3300 </a:t>
            </a:r>
            <a:r>
              <a:rPr sz="1800" dirty="0">
                <a:latin typeface="Times New Roman"/>
                <a:cs typeface="Times New Roman"/>
              </a:rPr>
              <a:t>= 1200. 5 +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600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6600 = 6600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5F3A13"/>
                </a:solidFill>
                <a:latin typeface="Arial"/>
                <a:cs typeface="Arial"/>
              </a:rPr>
              <a:t>ok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44575"/>
            <a:ext cx="8629650" cy="22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5028" y="232029"/>
            <a:ext cx="3654171" cy="4263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0540" y="639571"/>
            <a:ext cx="22548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MX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RA. </a:t>
            </a:r>
            <a:r>
              <a:rPr sz="1400" dirty="0">
                <a:latin typeface="Arial"/>
                <a:cs typeface="Arial"/>
              </a:rPr>
              <a:t>X – </a:t>
            </a:r>
            <a:r>
              <a:rPr sz="1400" spc="5" dirty="0">
                <a:latin typeface="Arial"/>
                <a:cs typeface="Arial"/>
              </a:rPr>
              <a:t>WX. </a:t>
            </a:r>
            <a:r>
              <a:rPr sz="1400" dirty="0">
                <a:latin typeface="Arial"/>
                <a:cs typeface="Arial"/>
              </a:rPr>
              <a:t>0,5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33210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3300 X – 0,5. 1200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X</a:t>
            </a:r>
            <a:r>
              <a:rPr sz="1350" spc="22" baseline="24691" dirty="0">
                <a:latin typeface="Arial"/>
                <a:cs typeface="Arial"/>
              </a:rPr>
              <a:t>2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8142" y="1648717"/>
            <a:ext cx="459740" cy="0"/>
          </a:xfrm>
          <a:custGeom>
            <a:avLst/>
            <a:gdLst/>
            <a:ahLst/>
            <a:cxnLst/>
            <a:rect l="l" t="t" r="r" b="b"/>
            <a:pathLst>
              <a:path w="459740">
                <a:moveTo>
                  <a:pt x="0" y="0"/>
                </a:moveTo>
                <a:lnTo>
                  <a:pt x="459423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9340" y="1349493"/>
            <a:ext cx="433070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i="1" spc="60" dirty="0">
                <a:latin typeface="Times New Roman"/>
                <a:cs typeface="Times New Roman"/>
              </a:rPr>
              <a:t>d</a:t>
            </a:r>
            <a:r>
              <a:rPr sz="1600" i="1" spc="5" dirty="0">
                <a:latin typeface="Times New Roman"/>
                <a:cs typeface="Times New Roman"/>
              </a:rPr>
              <a:t>M</a:t>
            </a:r>
            <a:r>
              <a:rPr sz="1600" i="1" spc="20" dirty="0">
                <a:latin typeface="Times New Roman"/>
                <a:cs typeface="Times New Roman"/>
              </a:rPr>
              <a:t>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5844" y="1476501"/>
            <a:ext cx="13284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= 3300 – 1200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5766" y="2374519"/>
            <a:ext cx="2835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Franklin Gothic Book"/>
                <a:cs typeface="Franklin Gothic Book"/>
              </a:rPr>
              <a:t>X = 2,75 m &gt; </a:t>
            </a:r>
            <a:r>
              <a:rPr sz="1400" spc="-5" dirty="0">
                <a:latin typeface="Franklin Gothic Book"/>
                <a:cs typeface="Franklin Gothic Book"/>
              </a:rPr>
              <a:t>2,5 </a:t>
            </a:r>
            <a:r>
              <a:rPr sz="1400" dirty="0">
                <a:latin typeface="Franklin Gothic Book"/>
                <a:cs typeface="Franklin Gothic Book"/>
              </a:rPr>
              <a:t>m </a:t>
            </a:r>
            <a:r>
              <a:rPr sz="1400" dirty="0">
                <a:latin typeface="Wingdings"/>
                <a:cs typeface="Wingdings"/>
              </a:rPr>
              <a:t>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Franklin Gothic Book"/>
                <a:cs typeface="Franklin Gothic Book"/>
              </a:rPr>
              <a:t>tidak</a:t>
            </a:r>
            <a:r>
              <a:rPr sz="1400" b="1" spc="-95" dirty="0">
                <a:latin typeface="Franklin Gothic Book"/>
                <a:cs typeface="Franklin Gothic Book"/>
              </a:rPr>
              <a:t> </a:t>
            </a:r>
            <a:r>
              <a:rPr sz="1400" b="1" dirty="0">
                <a:latin typeface="Franklin Gothic Book"/>
                <a:cs typeface="Franklin Gothic Book"/>
              </a:rPr>
              <a:t>mungkin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8142" y="2334517"/>
            <a:ext cx="459740" cy="0"/>
          </a:xfrm>
          <a:custGeom>
            <a:avLst/>
            <a:gdLst/>
            <a:ahLst/>
            <a:cxnLst/>
            <a:rect l="l" t="t" r="r" b="b"/>
            <a:pathLst>
              <a:path w="459740">
                <a:moveTo>
                  <a:pt x="0" y="0"/>
                </a:moveTo>
                <a:lnTo>
                  <a:pt x="459423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54765" y="2328357"/>
            <a:ext cx="268605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i="1" spc="60" dirty="0">
                <a:latin typeface="Times New Roman"/>
                <a:cs typeface="Times New Roman"/>
              </a:rPr>
              <a:t>dX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1240" y="1642557"/>
            <a:ext cx="2330450" cy="7639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135"/>
              </a:spcBef>
            </a:pPr>
            <a:r>
              <a:rPr sz="1600" i="1" spc="60" dirty="0">
                <a:latin typeface="Times New Roman"/>
                <a:cs typeface="Times New Roman"/>
              </a:rPr>
              <a:t>dX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2400" i="1" spc="44" baseline="26041" dirty="0">
                <a:latin typeface="Times New Roman"/>
                <a:cs typeface="Times New Roman"/>
              </a:rPr>
              <a:t>dMX </a:t>
            </a:r>
            <a:r>
              <a:rPr sz="1400" dirty="0">
                <a:latin typeface="Franklin Gothic Book"/>
                <a:cs typeface="Franklin Gothic Book"/>
              </a:rPr>
              <a:t>= 0 </a:t>
            </a:r>
            <a:r>
              <a:rPr sz="1400" dirty="0">
                <a:latin typeface="Wingdings"/>
                <a:cs typeface="Wingdings"/>
              </a:rPr>
              <a:t>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1200 X =</a:t>
            </a:r>
            <a:r>
              <a:rPr sz="1400" spc="-235" dirty="0">
                <a:latin typeface="Franklin Gothic Book"/>
                <a:cs typeface="Franklin Gothic Book"/>
              </a:rPr>
              <a:t> </a:t>
            </a:r>
            <a:r>
              <a:rPr sz="1400" dirty="0">
                <a:latin typeface="Franklin Gothic Book"/>
                <a:cs typeface="Franklin Gothic Book"/>
              </a:rPr>
              <a:t>3300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140" y="3236798"/>
            <a:ext cx="323088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5" dirty="0">
                <a:latin typeface="Arial"/>
                <a:cs typeface="Arial"/>
              </a:rPr>
              <a:t>M </a:t>
            </a:r>
            <a:r>
              <a:rPr sz="1400" b="1" dirty="0">
                <a:latin typeface="Arial"/>
                <a:cs typeface="Arial"/>
              </a:rPr>
              <a:t>maks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MC </a:t>
            </a:r>
            <a:r>
              <a:rPr sz="1400" dirty="0">
                <a:latin typeface="Arial"/>
                <a:cs typeface="Arial"/>
              </a:rPr>
              <a:t>= RA. </a:t>
            </a:r>
            <a:r>
              <a:rPr sz="1400" spc="-5" dirty="0">
                <a:latin typeface="Arial"/>
                <a:cs typeface="Arial"/>
              </a:rPr>
              <a:t>2,5 </a:t>
            </a:r>
            <a:r>
              <a:rPr sz="1400" dirty="0">
                <a:latin typeface="Arial"/>
                <a:cs typeface="Arial"/>
              </a:rPr>
              <a:t>– </a:t>
            </a:r>
            <a:r>
              <a:rPr sz="1400" spc="-30" dirty="0">
                <a:latin typeface="Arial"/>
                <a:cs typeface="Arial"/>
              </a:rPr>
              <a:t>W. </a:t>
            </a:r>
            <a:r>
              <a:rPr sz="1400" dirty="0">
                <a:latin typeface="Arial"/>
                <a:cs typeface="Arial"/>
              </a:rPr>
              <a:t>2,5.</a:t>
            </a:r>
            <a:r>
              <a:rPr sz="1400" spc="-1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1,25</a:t>
            </a:r>
            <a:endParaRPr sz="1400">
              <a:latin typeface="Arial"/>
              <a:cs typeface="Arial"/>
            </a:endParaRPr>
          </a:p>
          <a:p>
            <a:pPr marL="114363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3300. 2,5 – 1200.</a:t>
            </a:r>
            <a:r>
              <a:rPr sz="1400" spc="-1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3,125</a:t>
            </a:r>
            <a:endParaRPr sz="1400">
              <a:latin typeface="Arial"/>
              <a:cs typeface="Arial"/>
            </a:endParaRPr>
          </a:p>
          <a:p>
            <a:pPr marL="114363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8250 –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3750</a:t>
            </a:r>
            <a:endParaRPr sz="1400">
              <a:latin typeface="Arial"/>
              <a:cs typeface="Arial"/>
            </a:endParaRPr>
          </a:p>
          <a:p>
            <a:pPr marL="114363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</a:t>
            </a:r>
            <a:r>
              <a:rPr sz="1400" b="1" dirty="0">
                <a:latin typeface="Arial"/>
                <a:cs typeface="Arial"/>
              </a:rPr>
              <a:t>4500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kgm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DC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RA </a:t>
            </a:r>
            <a:r>
              <a:rPr sz="1400" dirty="0">
                <a:latin typeface="Arial"/>
                <a:cs typeface="Arial"/>
              </a:rPr>
              <a:t>– </a:t>
            </a:r>
            <a:r>
              <a:rPr sz="1400" spc="-25" dirty="0">
                <a:latin typeface="Arial"/>
                <a:cs typeface="Arial"/>
              </a:rPr>
              <a:t>W.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0670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3300 – 1200.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2,5</a:t>
            </a:r>
            <a:endParaRPr sz="1400">
              <a:latin typeface="Arial"/>
              <a:cs typeface="Arial"/>
            </a:endParaRPr>
          </a:p>
          <a:p>
            <a:pPr marL="30670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</a:t>
            </a:r>
            <a:r>
              <a:rPr sz="1400" b="1" dirty="0">
                <a:latin typeface="Arial"/>
                <a:cs typeface="Arial"/>
              </a:rPr>
              <a:t>300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85028" y="4495736"/>
            <a:ext cx="3577971" cy="18463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44575"/>
            <a:ext cx="8629650" cy="22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9175" y="1066800"/>
            <a:ext cx="4010025" cy="2133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3379" y="373379"/>
            <a:ext cx="4587240" cy="7513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995" y="367284"/>
            <a:ext cx="4428744" cy="704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406400"/>
            <a:ext cx="4419600" cy="584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200" y="406400"/>
            <a:ext cx="4419600" cy="584200"/>
          </a:xfrm>
          <a:prstGeom prst="rect">
            <a:avLst/>
          </a:prstGeom>
          <a:ln w="12700">
            <a:solidFill>
              <a:srgbClr val="EFA12D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488950" marR="290195" indent="-398145">
              <a:lnSpc>
                <a:spcPts val="1910"/>
              </a:lnSpc>
              <a:spcBef>
                <a:spcPts val="409"/>
              </a:spcBef>
            </a:pPr>
            <a:r>
              <a:rPr sz="1600" b="1" spc="-5" dirty="0">
                <a:latin typeface="Arial"/>
                <a:cs typeface="Arial"/>
              </a:rPr>
              <a:t>12)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</a:t>
            </a:r>
            <a:r>
              <a:rPr sz="1600" b="1" spc="-10" dirty="0">
                <a:latin typeface="Arial"/>
                <a:cs typeface="Arial"/>
              </a:rPr>
              <a:t>momen, </a:t>
            </a:r>
            <a:r>
              <a:rPr sz="1600" b="1" spc="-15" dirty="0">
                <a:latin typeface="Arial"/>
                <a:cs typeface="Arial"/>
              </a:rPr>
              <a:t>gaya </a:t>
            </a:r>
            <a:r>
              <a:rPr sz="1600" b="1" spc="-5" dirty="0">
                <a:latin typeface="Arial"/>
                <a:cs typeface="Arial"/>
              </a:rPr>
              <a:t>lintang.  P = 600 Kg, W = 1000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Kg/m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Symbol"/>
                <a:cs typeface="Symbol"/>
              </a:rPr>
              <a:t></a:t>
            </a:r>
            <a:r>
              <a:rPr dirty="0"/>
              <a:t>MB = </a:t>
            </a:r>
            <a:r>
              <a:rPr spc="-5" dirty="0"/>
              <a:t>0</a:t>
            </a:r>
            <a:r>
              <a:rPr spc="350" dirty="0"/>
              <a:t> </a:t>
            </a:r>
            <a:r>
              <a:rPr b="0" dirty="0">
                <a:latin typeface="Wingdings"/>
                <a:cs typeface="Wingdings"/>
              </a:rPr>
              <a:t>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imes New Roman"/>
                <a:cs typeface="Times New Roman"/>
              </a:rPr>
              <a:t>RA. </a:t>
            </a:r>
            <a:r>
              <a:rPr b="0" dirty="0">
                <a:latin typeface="Times New Roman"/>
                <a:cs typeface="Times New Roman"/>
              </a:rPr>
              <a:t>5 – </a:t>
            </a:r>
            <a:r>
              <a:rPr b="0" spc="-110" dirty="0">
                <a:latin typeface="Times New Roman"/>
                <a:cs typeface="Times New Roman"/>
              </a:rPr>
              <a:t>P. </a:t>
            </a:r>
            <a:r>
              <a:rPr b="0" dirty="0">
                <a:latin typeface="Times New Roman"/>
                <a:cs typeface="Times New Roman"/>
              </a:rPr>
              <a:t>3 – </a:t>
            </a:r>
            <a:r>
              <a:rPr b="0" spc="-90" dirty="0">
                <a:latin typeface="Times New Roman"/>
                <a:cs typeface="Times New Roman"/>
              </a:rPr>
              <a:t>W. </a:t>
            </a:r>
            <a:r>
              <a:rPr b="0" dirty="0">
                <a:latin typeface="Times New Roman"/>
                <a:cs typeface="Times New Roman"/>
              </a:rPr>
              <a:t>5. 2,5 =</a:t>
            </a:r>
            <a:r>
              <a:rPr b="0" spc="-27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17244" y="2305939"/>
            <a:ext cx="30422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5 </a:t>
            </a: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– 600. 3 – 1200. 12,5 =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5 </a:t>
            </a: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– 1800 – 15000 =</a:t>
            </a:r>
            <a:r>
              <a:rPr sz="1800" spc="-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725295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dirty="0">
                <a:latin typeface="Times New Roman"/>
                <a:cs typeface="Times New Roman"/>
              </a:rPr>
              <a:t>3360</a:t>
            </a:r>
            <a:r>
              <a:rPr sz="1800" b="1" spc="-18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7244" y="4042029"/>
            <a:ext cx="30422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Symbol"/>
                <a:cs typeface="Symbol"/>
              </a:rPr>
              <a:t></a:t>
            </a:r>
            <a:r>
              <a:rPr sz="1800" b="1" dirty="0">
                <a:latin typeface="Arial"/>
                <a:cs typeface="Arial"/>
              </a:rPr>
              <a:t>MA = </a:t>
            </a:r>
            <a:r>
              <a:rPr sz="1800" b="1" spc="-5" dirty="0">
                <a:latin typeface="Arial"/>
                <a:cs typeface="Arial"/>
              </a:rPr>
              <a:t>0</a:t>
            </a:r>
            <a:r>
              <a:rPr sz="1800" b="1" spc="280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RB. 5 – </a:t>
            </a:r>
            <a:r>
              <a:rPr sz="1800" spc="-110" dirty="0">
                <a:latin typeface="Times New Roman"/>
                <a:cs typeface="Times New Roman"/>
              </a:rPr>
              <a:t>P. </a:t>
            </a:r>
            <a:r>
              <a:rPr sz="1800" dirty="0">
                <a:latin typeface="Times New Roman"/>
                <a:cs typeface="Times New Roman"/>
              </a:rPr>
              <a:t>2 – </a:t>
            </a:r>
            <a:r>
              <a:rPr sz="1800" spc="-90" dirty="0">
                <a:latin typeface="Times New Roman"/>
                <a:cs typeface="Times New Roman"/>
              </a:rPr>
              <a:t>W. </a:t>
            </a:r>
            <a:r>
              <a:rPr sz="1800" dirty="0">
                <a:latin typeface="Times New Roman"/>
                <a:cs typeface="Times New Roman"/>
              </a:rPr>
              <a:t>5. 2,5 =</a:t>
            </a:r>
            <a:r>
              <a:rPr sz="1800" spc="-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5 RB – 600. 2 – 1200. 12,5 =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5 RB – 1200 – 15000 =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marL="172529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RB = </a:t>
            </a:r>
            <a:r>
              <a:rPr sz="1800" b="1" dirty="0">
                <a:latin typeface="Times New Roman"/>
                <a:cs typeface="Times New Roman"/>
              </a:rPr>
              <a:t>3240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42228" y="4036314"/>
            <a:ext cx="254698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Symbol"/>
                <a:cs typeface="Symbol"/>
              </a:rPr>
              <a:t></a:t>
            </a:r>
            <a:r>
              <a:rPr sz="1800" b="1" dirty="0">
                <a:latin typeface="Franklin Gothic Book"/>
                <a:cs typeface="Franklin Gothic Book"/>
              </a:rPr>
              <a:t>V </a:t>
            </a:r>
            <a:r>
              <a:rPr sz="1800" b="1" spc="-5" dirty="0">
                <a:latin typeface="Franklin Gothic Book"/>
                <a:cs typeface="Franklin Gothic Book"/>
              </a:rPr>
              <a:t>= 0</a:t>
            </a:r>
            <a:r>
              <a:rPr sz="1800" b="1" spc="43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Franklin Gothic Book"/>
                <a:cs typeface="Franklin Gothic Book"/>
              </a:rPr>
              <a:t>RA + RB = </a:t>
            </a:r>
            <a:r>
              <a:rPr sz="1800" spc="-40" dirty="0">
                <a:latin typeface="Franklin Gothic Book"/>
                <a:cs typeface="Franklin Gothic Book"/>
              </a:rPr>
              <a:t>W. </a:t>
            </a:r>
            <a:r>
              <a:rPr sz="1800" dirty="0">
                <a:latin typeface="Franklin Gothic Book"/>
                <a:cs typeface="Franklin Gothic Book"/>
              </a:rPr>
              <a:t>5 +</a:t>
            </a:r>
            <a:r>
              <a:rPr sz="1800" spc="-5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P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Franklin Gothic Book"/>
                <a:cs typeface="Franklin Gothic Book"/>
              </a:rPr>
              <a:t>3360 </a:t>
            </a:r>
            <a:r>
              <a:rPr sz="1800" dirty="0">
                <a:latin typeface="Franklin Gothic Book"/>
                <a:cs typeface="Franklin Gothic Book"/>
              </a:rPr>
              <a:t>+ </a:t>
            </a:r>
            <a:r>
              <a:rPr sz="1800" spc="-25" dirty="0">
                <a:latin typeface="Franklin Gothic Book"/>
                <a:cs typeface="Franklin Gothic Book"/>
              </a:rPr>
              <a:t>3240 </a:t>
            </a:r>
            <a:r>
              <a:rPr sz="1800" dirty="0">
                <a:latin typeface="Franklin Gothic Book"/>
                <a:cs typeface="Franklin Gothic Book"/>
              </a:rPr>
              <a:t>= </a:t>
            </a:r>
            <a:r>
              <a:rPr sz="1800" spc="-5" dirty="0">
                <a:latin typeface="Franklin Gothic Book"/>
                <a:cs typeface="Franklin Gothic Book"/>
              </a:rPr>
              <a:t>1200. </a:t>
            </a:r>
            <a:r>
              <a:rPr sz="1800" dirty="0">
                <a:latin typeface="Franklin Gothic Book"/>
                <a:cs typeface="Franklin Gothic Book"/>
              </a:rPr>
              <a:t>5</a:t>
            </a:r>
            <a:r>
              <a:rPr sz="1800" spc="-15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+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Franklin Gothic Book"/>
                <a:cs typeface="Franklin Gothic Book"/>
              </a:rPr>
              <a:t>600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Franklin Gothic Book"/>
                <a:cs typeface="Franklin Gothic Book"/>
              </a:rPr>
              <a:t>6600 </a:t>
            </a:r>
            <a:r>
              <a:rPr sz="1800" dirty="0">
                <a:latin typeface="Franklin Gothic Book"/>
                <a:cs typeface="Franklin Gothic Book"/>
              </a:rPr>
              <a:t>= </a:t>
            </a:r>
            <a:r>
              <a:rPr sz="1800" spc="-5" dirty="0">
                <a:latin typeface="Franklin Gothic Book"/>
                <a:cs typeface="Franklin Gothic Book"/>
              </a:rPr>
              <a:t>6600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b="1" spc="5" dirty="0">
                <a:solidFill>
                  <a:srgbClr val="5F3A13"/>
                </a:solidFill>
                <a:latin typeface="Franklin Gothic Book"/>
                <a:cs typeface="Franklin Gothic Book"/>
              </a:rPr>
              <a:t>ok</a:t>
            </a:r>
            <a:endParaRPr sz="18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350" y="1044575"/>
            <a:ext cx="8629650" cy="22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51628" y="460629"/>
            <a:ext cx="3425571" cy="60957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0240" y="338074"/>
            <a:ext cx="226377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DC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RA </a:t>
            </a:r>
            <a:r>
              <a:rPr sz="1400" dirty="0">
                <a:latin typeface="Arial"/>
                <a:cs typeface="Arial"/>
              </a:rPr>
              <a:t>– </a:t>
            </a:r>
            <a:r>
              <a:rPr sz="1400" spc="-25" dirty="0">
                <a:latin typeface="Arial"/>
                <a:cs typeface="Arial"/>
              </a:rPr>
              <a:t>W.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4480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3360 – 1200.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4480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= </a:t>
            </a:r>
            <a:r>
              <a:rPr sz="1400" b="1" dirty="0">
                <a:latin typeface="Arial"/>
                <a:cs typeface="Arial"/>
              </a:rPr>
              <a:t>960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MX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RB. </a:t>
            </a:r>
            <a:r>
              <a:rPr sz="1400" dirty="0">
                <a:latin typeface="Arial"/>
                <a:cs typeface="Arial"/>
              </a:rPr>
              <a:t>X – </a:t>
            </a:r>
            <a:r>
              <a:rPr sz="1400" spc="5" dirty="0">
                <a:latin typeface="Arial"/>
                <a:cs typeface="Arial"/>
              </a:rPr>
              <a:t>WX. </a:t>
            </a:r>
            <a:r>
              <a:rPr sz="1400" dirty="0">
                <a:latin typeface="Arial"/>
                <a:cs typeface="Arial"/>
              </a:rPr>
              <a:t>0,5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3240 X – 0,5. 1200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X</a:t>
            </a:r>
            <a:r>
              <a:rPr sz="1350" spc="22" baseline="24691" dirty="0">
                <a:latin typeface="Arial"/>
                <a:cs typeface="Arial"/>
              </a:rPr>
              <a:t>2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3470" y="3358337"/>
            <a:ext cx="10979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Franklin Gothic Book"/>
                <a:cs typeface="Franklin Gothic Book"/>
              </a:rPr>
              <a:t>X = </a:t>
            </a:r>
            <a:r>
              <a:rPr sz="1800" b="1" spc="5" dirty="0">
                <a:latin typeface="Franklin Gothic Book"/>
                <a:cs typeface="Franklin Gothic Book"/>
              </a:rPr>
              <a:t>2,70</a:t>
            </a:r>
            <a:r>
              <a:rPr sz="1800" b="1" spc="-114" dirty="0">
                <a:latin typeface="Franklin Gothic Book"/>
                <a:cs typeface="Franklin Gothic Book"/>
              </a:rPr>
              <a:t> </a:t>
            </a:r>
            <a:r>
              <a:rPr sz="1800" b="1" dirty="0">
                <a:latin typeface="Franklin Gothic Book"/>
                <a:cs typeface="Franklin Gothic Book"/>
              </a:rPr>
              <a:t>m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0542" y="2967993"/>
            <a:ext cx="459740" cy="0"/>
          </a:xfrm>
          <a:custGeom>
            <a:avLst/>
            <a:gdLst/>
            <a:ahLst/>
            <a:cxnLst/>
            <a:rect l="l" t="t" r="r" b="b"/>
            <a:pathLst>
              <a:path w="459740">
                <a:moveTo>
                  <a:pt x="0" y="0"/>
                </a:moveTo>
                <a:lnTo>
                  <a:pt x="459423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7165" y="2961833"/>
            <a:ext cx="268605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i="1" spc="60" dirty="0">
                <a:latin typeface="Times New Roman"/>
                <a:cs typeface="Times New Roman"/>
              </a:rPr>
              <a:t>dX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340" y="2809747"/>
            <a:ext cx="2818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i="1" spc="44" baseline="45138" dirty="0">
                <a:latin typeface="Times New Roman"/>
                <a:cs typeface="Times New Roman"/>
              </a:rPr>
              <a:t>dMX </a:t>
            </a:r>
            <a:r>
              <a:rPr sz="1800" dirty="0">
                <a:latin typeface="Franklin Gothic Book"/>
                <a:cs typeface="Franklin Gothic Book"/>
              </a:rPr>
              <a:t>= 0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Franklin Gothic Book"/>
                <a:cs typeface="Franklin Gothic Book"/>
              </a:rPr>
              <a:t>120 </a:t>
            </a:r>
            <a:r>
              <a:rPr sz="1800" dirty="0">
                <a:latin typeface="Franklin Gothic Book"/>
                <a:cs typeface="Franklin Gothic Book"/>
              </a:rPr>
              <a:t>X = </a:t>
            </a:r>
            <a:r>
              <a:rPr sz="1800" spc="-5" dirty="0">
                <a:latin typeface="Franklin Gothic Book"/>
                <a:cs typeface="Franklin Gothic Book"/>
              </a:rPr>
              <a:t>2,70</a:t>
            </a:r>
            <a:r>
              <a:rPr sz="1800" spc="-290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m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20542" y="2434593"/>
            <a:ext cx="459740" cy="0"/>
          </a:xfrm>
          <a:custGeom>
            <a:avLst/>
            <a:gdLst/>
            <a:ahLst/>
            <a:cxnLst/>
            <a:rect l="l" t="t" r="r" b="b"/>
            <a:pathLst>
              <a:path w="459740">
                <a:moveTo>
                  <a:pt x="0" y="0"/>
                </a:moveTo>
                <a:lnTo>
                  <a:pt x="459423" y="0"/>
                </a:lnTo>
              </a:path>
            </a:pathLst>
          </a:custGeom>
          <a:ln w="85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07165" y="2428433"/>
            <a:ext cx="268605" cy="274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i="1" spc="60" dirty="0">
                <a:latin typeface="Times New Roman"/>
                <a:cs typeface="Times New Roman"/>
              </a:rPr>
              <a:t>dX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6340" y="2261108"/>
            <a:ext cx="2245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400" i="1" spc="44" baseline="39930" dirty="0">
                <a:latin typeface="Times New Roman"/>
                <a:cs typeface="Times New Roman"/>
              </a:rPr>
              <a:t>dMX </a:t>
            </a:r>
            <a:r>
              <a:rPr sz="1800" dirty="0">
                <a:latin typeface="Franklin Gothic Book"/>
                <a:cs typeface="Franklin Gothic Book"/>
              </a:rPr>
              <a:t>= </a:t>
            </a:r>
            <a:r>
              <a:rPr sz="1800" spc="-25" dirty="0">
                <a:latin typeface="Franklin Gothic Book"/>
                <a:cs typeface="Franklin Gothic Book"/>
              </a:rPr>
              <a:t>3240 </a:t>
            </a:r>
            <a:r>
              <a:rPr sz="1800" dirty="0">
                <a:latin typeface="Franklin Gothic Book"/>
                <a:cs typeface="Franklin Gothic Book"/>
              </a:rPr>
              <a:t>– </a:t>
            </a:r>
            <a:r>
              <a:rPr sz="1800" spc="-5" dirty="0">
                <a:latin typeface="Franklin Gothic Book"/>
                <a:cs typeface="Franklin Gothic Book"/>
              </a:rPr>
              <a:t>1200</a:t>
            </a:r>
            <a:r>
              <a:rPr sz="1800" spc="-265" dirty="0">
                <a:latin typeface="Franklin Gothic Book"/>
                <a:cs typeface="Franklin Gothic Book"/>
              </a:rPr>
              <a:t> </a:t>
            </a:r>
            <a:r>
              <a:rPr sz="1800" dirty="0">
                <a:latin typeface="Franklin Gothic Book"/>
                <a:cs typeface="Franklin Gothic Book"/>
              </a:rPr>
              <a:t>X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4040" y="4178300"/>
            <a:ext cx="2794635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M maks </a:t>
            </a:r>
            <a:r>
              <a:rPr sz="1400" dirty="0">
                <a:latin typeface="Arial"/>
                <a:cs typeface="Arial"/>
              </a:rPr>
              <a:t>= 3240. 2,70 – 600.</a:t>
            </a:r>
            <a:r>
              <a:rPr sz="1400" spc="-19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2,70</a:t>
            </a:r>
            <a:r>
              <a:rPr sz="1350" spc="7" baseline="24691" dirty="0">
                <a:latin typeface="Arial"/>
                <a:cs typeface="Arial"/>
              </a:rPr>
              <a:t>2</a:t>
            </a:r>
            <a:endParaRPr sz="1350" baseline="24691">
              <a:latin typeface="Arial"/>
              <a:cs typeface="Arial"/>
            </a:endParaRPr>
          </a:p>
          <a:p>
            <a:pPr marL="73977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= 8748 –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4374</a:t>
            </a:r>
            <a:endParaRPr sz="1400">
              <a:latin typeface="Arial"/>
              <a:cs typeface="Arial"/>
            </a:endParaRPr>
          </a:p>
          <a:p>
            <a:pPr marL="73977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</a:t>
            </a:r>
            <a:r>
              <a:rPr sz="1400" b="1" dirty="0">
                <a:latin typeface="Arial"/>
                <a:cs typeface="Arial"/>
              </a:rPr>
              <a:t>4374</a:t>
            </a:r>
            <a:r>
              <a:rPr sz="1400" b="1" spc="-1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kgm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MC </a:t>
            </a:r>
            <a:r>
              <a:rPr sz="1400" dirty="0">
                <a:latin typeface="Arial"/>
                <a:cs typeface="Arial"/>
              </a:rPr>
              <a:t>= </a:t>
            </a:r>
            <a:r>
              <a:rPr sz="1400" spc="-5" dirty="0">
                <a:latin typeface="Arial"/>
                <a:cs typeface="Arial"/>
              </a:rPr>
              <a:t>RA. </a:t>
            </a:r>
            <a:r>
              <a:rPr sz="1400" dirty="0">
                <a:latin typeface="Arial"/>
                <a:cs typeface="Arial"/>
              </a:rPr>
              <a:t>2 – </a:t>
            </a:r>
            <a:r>
              <a:rPr sz="1400" spc="-25" dirty="0">
                <a:latin typeface="Arial"/>
                <a:cs typeface="Arial"/>
              </a:rPr>
              <a:t>W. </a:t>
            </a:r>
            <a:r>
              <a:rPr sz="1400" dirty="0">
                <a:latin typeface="Arial"/>
                <a:cs typeface="Arial"/>
              </a:rPr>
              <a:t>2.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3360. 2 – 1200.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= 6720 –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2400</a:t>
            </a:r>
            <a:endParaRPr sz="14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= </a:t>
            </a:r>
            <a:r>
              <a:rPr sz="1400" b="1" dirty="0">
                <a:latin typeface="Arial"/>
                <a:cs typeface="Arial"/>
              </a:rPr>
              <a:t>4320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kgm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</TotalTime>
  <Words>1516</Words>
  <Application>Microsoft Office PowerPoint</Application>
  <PresentationFormat>On-screen Show (4:3)</PresentationFormat>
  <Paragraphs>231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Constantia</vt:lpstr>
      <vt:lpstr>Franklin Gothic Book</vt:lpstr>
      <vt:lpstr>Gill Sans MT</vt:lpstr>
      <vt:lpstr>Rockwell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MB = 0  RA. 5 – 500. 2,5 = 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10) Gambar bidang momen, gaya lintang.  W = 1000 Kg/m</vt:lpstr>
      <vt:lpstr>PowerPoint Presentation</vt:lpstr>
      <vt:lpstr>PowerPoint Presentation</vt:lpstr>
      <vt:lpstr>PowerPoint Presentation</vt:lpstr>
      <vt:lpstr>PowerPoint Presentation</vt:lpstr>
      <vt:lpstr>MB = 0  RA. 5 – P. 3 – W. 5. 2,5 = 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Fachreza Akbar</dc:creator>
  <cp:lastModifiedBy>Mr.Luqman</cp:lastModifiedBy>
  <cp:revision>13</cp:revision>
  <dcterms:created xsi:type="dcterms:W3CDTF">2019-10-03T16:00:15Z</dcterms:created>
  <dcterms:modified xsi:type="dcterms:W3CDTF">2023-03-16T07:44:16Z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2012-04-09T00:00:00Z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2019-10-03T00:00:00Z</vt:filetime>
  </property>
</Properties>
</file>