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0058400" cy="7772400"/>
  <p:notesSz cx="10058400" cy="77724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46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9144000" cy="11417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2140" y="1632610"/>
            <a:ext cx="8524240" cy="5168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199" y="3603903"/>
            <a:ext cx="92202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5400" b="1" i="1" spc="-5" dirty="0">
                <a:latin typeface="Algerian" panose="04020705040A02060702" pitchFamily="82" charset="0"/>
                <a:cs typeface="Arial"/>
              </a:rPr>
              <a:t>User Centered</a:t>
            </a:r>
            <a:r>
              <a:rPr sz="5400" b="1" i="1" spc="-60" dirty="0">
                <a:latin typeface="Algerian" panose="04020705040A02060702" pitchFamily="82" charset="0"/>
                <a:cs typeface="Arial"/>
              </a:rPr>
              <a:t> </a:t>
            </a:r>
            <a:r>
              <a:rPr sz="5400" b="1" i="1" spc="-5" dirty="0">
                <a:latin typeface="Algerian" panose="04020705040A02060702" pitchFamily="82" charset="0"/>
                <a:cs typeface="Arial"/>
              </a:rPr>
              <a:t>Design</a:t>
            </a:r>
            <a:endParaRPr sz="5400" dirty="0">
              <a:latin typeface="Algerian" panose="04020705040A02060702" pitchFamily="82" charset="0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6400" y="6934200"/>
            <a:ext cx="7162800" cy="604012"/>
          </a:xfrm>
          <a:prstGeom prst="rect">
            <a:avLst/>
          </a:prstGeom>
        </p:spPr>
        <p:txBody>
          <a:bodyPr vert="horz" wrap="square" lIns="0" tIns="2933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310"/>
              </a:spcBef>
            </a:pPr>
            <a:r>
              <a:rPr sz="2000" spc="-5" dirty="0" err="1" smtClean="0">
                <a:latin typeface="Adobe Caslon Pro Bold" panose="0205070206050A020403" pitchFamily="18" charset="0"/>
                <a:cs typeface="Arial"/>
              </a:rPr>
              <a:t>Oleh</a:t>
            </a:r>
            <a:r>
              <a:rPr sz="2000" spc="-5" dirty="0" smtClean="0">
                <a:latin typeface="Adobe Caslon Pro Bold" panose="0205070206050A020403" pitchFamily="18" charset="0"/>
                <a:cs typeface="Arial"/>
              </a:rPr>
              <a:t> : </a:t>
            </a:r>
            <a:r>
              <a:rPr sz="2000" spc="-5" dirty="0" err="1" smtClean="0">
                <a:latin typeface="Adobe Caslon Pro Bold" panose="0205070206050A020403" pitchFamily="18" charset="0"/>
                <a:cs typeface="Arial"/>
              </a:rPr>
              <a:t>Rahmat</a:t>
            </a:r>
            <a:r>
              <a:rPr sz="2000" spc="-5" dirty="0" smtClean="0">
                <a:latin typeface="Adobe Caslon Pro Bold" panose="0205070206050A020403" pitchFamily="18" charset="0"/>
                <a:cs typeface="Arial"/>
              </a:rPr>
              <a:t> </a:t>
            </a:r>
            <a:r>
              <a:rPr sz="2000" spc="-5" dirty="0" err="1" smtClean="0">
                <a:latin typeface="Adobe Caslon Pro Bold" panose="0205070206050A020403" pitchFamily="18" charset="0"/>
                <a:cs typeface="Arial"/>
              </a:rPr>
              <a:t>Robi</a:t>
            </a:r>
            <a:r>
              <a:rPr sz="2000" spc="-5" dirty="0" smtClean="0">
                <a:latin typeface="Adobe Caslon Pro Bold" panose="0205070206050A020403" pitchFamily="18" charset="0"/>
                <a:cs typeface="Arial"/>
              </a:rPr>
              <a:t> </a:t>
            </a:r>
            <a:r>
              <a:rPr sz="2000" spc="-5" dirty="0" err="1" smtClean="0">
                <a:latin typeface="Adobe Caslon Pro Bold" panose="0205070206050A020403" pitchFamily="18" charset="0"/>
                <a:cs typeface="Arial"/>
              </a:rPr>
              <a:t>Waliyansyah</a:t>
            </a:r>
            <a:r>
              <a:rPr sz="2000" spc="-5" dirty="0" smtClean="0">
                <a:latin typeface="Adobe Caslon Pro Bold" panose="0205070206050A020403" pitchFamily="18" charset="0"/>
                <a:cs typeface="Arial"/>
              </a:rPr>
              <a:t>, </a:t>
            </a:r>
            <a:r>
              <a:rPr sz="2000" spc="-5" dirty="0" err="1">
                <a:latin typeface="Adobe Caslon Pro Bold" panose="0205070206050A020403" pitchFamily="18" charset="0"/>
                <a:cs typeface="Arial"/>
              </a:rPr>
              <a:t>M</a:t>
            </a:r>
            <a:r>
              <a:rPr sz="2000" spc="-5" dirty="0" err="1" smtClean="0">
                <a:latin typeface="Adobe Caslon Pro Bold" panose="0205070206050A020403" pitchFamily="18" charset="0"/>
                <a:cs typeface="Arial"/>
              </a:rPr>
              <a:t>.Kom</a:t>
            </a:r>
            <a:r>
              <a:rPr sz="2000" spc="-5" dirty="0" smtClean="0">
                <a:latin typeface="Adobe Caslon Pro Bold" panose="0205070206050A020403" pitchFamily="18" charset="0"/>
                <a:cs typeface="Arial"/>
              </a:rPr>
              <a:t>.</a:t>
            </a:r>
            <a:endParaRPr sz="2000" dirty="0">
              <a:latin typeface="Adobe Caslon Pro Bold" panose="0205070206050A020403" pitchFamily="18" charset="0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4543" y="246900"/>
            <a:ext cx="9144000" cy="3124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225" y="4604289"/>
            <a:ext cx="1642148" cy="21733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762000"/>
            <a:ext cx="7694930" cy="900888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22161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745"/>
              </a:spcBef>
            </a:pPr>
            <a:r>
              <a:rPr dirty="0"/>
              <a:t>Pahami!!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05000" y="2209800"/>
            <a:ext cx="7694930" cy="156210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spc="-5" dirty="0">
                <a:latin typeface="Arial"/>
                <a:cs typeface="Arial"/>
              </a:rPr>
              <a:t>Program Aplikasi terdiri </a:t>
            </a:r>
            <a:r>
              <a:rPr sz="2800" dirty="0">
                <a:latin typeface="Arial"/>
                <a:cs typeface="Arial"/>
              </a:rPr>
              <a:t>dari 2 </a:t>
            </a:r>
            <a:r>
              <a:rPr sz="2800" spc="-5" dirty="0">
                <a:latin typeface="Arial"/>
                <a:cs typeface="Arial"/>
              </a:rPr>
              <a:t>Kelompok</a:t>
            </a:r>
            <a:r>
              <a:rPr sz="2800" spc="1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besar;</a:t>
            </a:r>
          </a:p>
          <a:p>
            <a:pPr marL="622300" indent="-60960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i="1" spc="-5" dirty="0">
                <a:latin typeface="Arial"/>
                <a:cs typeface="Arial"/>
              </a:rPr>
              <a:t>General Purpose</a:t>
            </a:r>
            <a:r>
              <a:rPr sz="2800" i="1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Software</a:t>
            </a:r>
            <a:endParaRPr sz="28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i="1" spc="-5" dirty="0">
                <a:latin typeface="Arial"/>
                <a:cs typeface="Arial"/>
              </a:rPr>
              <a:t>Special Purpose</a:t>
            </a:r>
            <a:r>
              <a:rPr sz="2800" i="1" spc="-10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Software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31519"/>
            <a:ext cx="7847330" cy="900888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dirty="0"/>
              <a:t>Bedanya??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2599" y="3106927"/>
            <a:ext cx="7847331" cy="13920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Perbedaan </a:t>
            </a:r>
            <a:r>
              <a:rPr sz="2800" b="1" dirty="0">
                <a:latin typeface="Arial"/>
                <a:cs typeface="Arial"/>
              </a:rPr>
              <a:t>utama </a:t>
            </a:r>
            <a:r>
              <a:rPr sz="2800" b="1" dirty="0">
                <a:latin typeface="Wingdings"/>
                <a:cs typeface="Wingdings"/>
              </a:rPr>
              <a:t></a:t>
            </a:r>
            <a:r>
              <a:rPr sz="2800" b="1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Arial"/>
                <a:cs typeface="Arial"/>
              </a:rPr>
              <a:t>Calon Pengguna</a:t>
            </a:r>
            <a:r>
              <a:rPr sz="2800" b="1" spc="90" dirty="0">
                <a:latin typeface="Arial"/>
                <a:cs typeface="Arial"/>
              </a:rPr>
              <a:t> </a:t>
            </a:r>
            <a:r>
              <a:rPr sz="2800" b="1" i="1" dirty="0">
                <a:latin typeface="Arial"/>
                <a:cs typeface="Arial"/>
              </a:rPr>
              <a:t>(User</a:t>
            </a:r>
            <a:r>
              <a:rPr sz="2800" b="1" i="1" dirty="0" smtClean="0">
                <a:latin typeface="Arial"/>
                <a:cs typeface="Arial"/>
              </a:rPr>
              <a:t>)</a:t>
            </a:r>
            <a:endParaRPr sz="41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b="1" i="1" dirty="0" smtClean="0">
                <a:latin typeface="Arial"/>
                <a:cs typeface="Arial"/>
              </a:rPr>
              <a:t>-----------------------------------------------------------------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2800" b="1" i="1" spc="-15" dirty="0">
                <a:latin typeface="Arial"/>
                <a:cs typeface="Arial"/>
              </a:rPr>
              <a:t>Pendekatannya</a:t>
            </a:r>
            <a:r>
              <a:rPr sz="2950" b="1" i="1" spc="-15" dirty="0">
                <a:latin typeface="Wingdings"/>
                <a:cs typeface="Wingdings"/>
              </a:rPr>
              <a:t></a:t>
            </a:r>
            <a:r>
              <a:rPr sz="2950" b="1" i="1" spc="-1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User Centered</a:t>
            </a:r>
            <a:r>
              <a:rPr sz="2800" b="1" i="1" spc="60" dirty="0">
                <a:latin typeface="Arial"/>
                <a:cs typeface="Arial"/>
              </a:rPr>
              <a:t> </a:t>
            </a:r>
            <a:r>
              <a:rPr sz="2800" b="1" i="1" spc="-5" dirty="0">
                <a:latin typeface="Arial"/>
                <a:cs typeface="Arial"/>
              </a:rPr>
              <a:t>Design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762000"/>
            <a:ext cx="7999730" cy="900888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221615" rIns="0" bIns="0" rtlCol="0">
            <a:spAutoFit/>
          </a:bodyPr>
          <a:lstStyle/>
          <a:p>
            <a:pPr marL="1650364">
              <a:lnSpc>
                <a:spcPct val="100000"/>
              </a:lnSpc>
              <a:spcBef>
                <a:spcPts val="1745"/>
              </a:spcBef>
            </a:pPr>
            <a:r>
              <a:rPr dirty="0"/>
              <a:t>User Centered</a:t>
            </a:r>
            <a:r>
              <a:rPr spc="-20" dirty="0"/>
              <a:t> </a:t>
            </a:r>
            <a:r>
              <a:rPr spc="-5" dirty="0"/>
              <a:t>Design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0199" y="2236724"/>
            <a:ext cx="7999731" cy="1983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200" b="1" i="1" dirty="0">
                <a:latin typeface="Arial"/>
                <a:cs typeface="Arial"/>
              </a:rPr>
              <a:t>User </a:t>
            </a:r>
            <a:r>
              <a:rPr sz="3200" b="1" i="1" spc="-5" dirty="0">
                <a:latin typeface="Arial"/>
                <a:cs typeface="Arial"/>
              </a:rPr>
              <a:t>Centered Design </a:t>
            </a:r>
            <a:r>
              <a:rPr sz="3200" spc="-5" dirty="0">
                <a:latin typeface="Arial"/>
                <a:cs typeface="Arial"/>
              </a:rPr>
              <a:t>adalah Sebuah  metode atau cara pendekatan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pembuatan  </a:t>
            </a:r>
            <a:r>
              <a:rPr sz="3200" spc="-5" dirty="0">
                <a:latin typeface="Arial"/>
                <a:cs typeface="Arial"/>
              </a:rPr>
              <a:t>perancangan antarmuka </a:t>
            </a:r>
            <a:r>
              <a:rPr sz="3200" dirty="0">
                <a:latin typeface="Arial"/>
                <a:cs typeface="Arial"/>
              </a:rPr>
              <a:t>yang </a:t>
            </a:r>
            <a:r>
              <a:rPr sz="3200" spc="-5" dirty="0">
                <a:latin typeface="Arial"/>
                <a:cs typeface="Arial"/>
              </a:rPr>
              <a:t>melibatkan  dan fokus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pengguna.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31519"/>
            <a:ext cx="7847330" cy="900888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dirty="0"/>
              <a:t>Umumnya </a:t>
            </a:r>
            <a:r>
              <a:rPr spc="10" dirty="0">
                <a:latin typeface="Wingdings"/>
                <a:cs typeface="Wingdings"/>
              </a:rPr>
              <a:t></a:t>
            </a:r>
            <a:r>
              <a:rPr spc="100" dirty="0">
                <a:latin typeface="Times New Roman"/>
                <a:cs typeface="Times New Roman"/>
              </a:rPr>
              <a:t> </a:t>
            </a:r>
            <a:r>
              <a:rPr spc="-5" dirty="0"/>
              <a:t>Perancangan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2600" y="2042566"/>
            <a:ext cx="7847330" cy="4605107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770"/>
              </a:spcBef>
            </a:pPr>
            <a:r>
              <a:rPr sz="2800" spc="-5" dirty="0">
                <a:latin typeface="Arial"/>
                <a:cs typeface="Arial"/>
              </a:rPr>
              <a:t>Ada </a:t>
            </a:r>
            <a:r>
              <a:rPr sz="2800" dirty="0">
                <a:latin typeface="Arial"/>
                <a:cs typeface="Arial"/>
              </a:rPr>
              <a:t>7 </a:t>
            </a:r>
            <a:r>
              <a:rPr sz="2800" spc="-5" dirty="0">
                <a:latin typeface="Arial"/>
                <a:cs typeface="Arial"/>
              </a:rPr>
              <a:t>tahapan utama </a:t>
            </a:r>
            <a:r>
              <a:rPr sz="2800" dirty="0">
                <a:latin typeface="Arial"/>
                <a:cs typeface="Arial"/>
              </a:rPr>
              <a:t>dalam proses</a:t>
            </a:r>
            <a:r>
              <a:rPr sz="2800" spc="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perancangan:</a:t>
            </a:r>
          </a:p>
          <a:p>
            <a:pPr marL="622300" indent="-609600" algn="just">
              <a:lnSpc>
                <a:spcPct val="100000"/>
              </a:lnSpc>
              <a:spcBef>
                <a:spcPts val="675"/>
              </a:spcBef>
              <a:buChar char="•"/>
              <a:tabLst>
                <a:tab pos="621665" algn="l"/>
                <a:tab pos="622300" algn="l"/>
              </a:tabLst>
            </a:pPr>
            <a:r>
              <a:rPr sz="2800" dirty="0">
                <a:latin typeface="Arial"/>
                <a:cs typeface="Arial"/>
              </a:rPr>
              <a:t>Perencanaan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(</a:t>
            </a:r>
            <a:r>
              <a:rPr sz="2800" i="1" dirty="0">
                <a:latin typeface="Arial"/>
                <a:cs typeface="Arial"/>
              </a:rPr>
              <a:t>planning</a:t>
            </a:r>
            <a:r>
              <a:rPr sz="2800" dirty="0">
                <a:latin typeface="Arial"/>
                <a:cs typeface="Arial"/>
              </a:rPr>
              <a:t>)</a:t>
            </a:r>
          </a:p>
          <a:p>
            <a:pPr marL="622300" indent="-609600" algn="just">
              <a:lnSpc>
                <a:spcPct val="100000"/>
              </a:lnSpc>
              <a:spcBef>
                <a:spcPts val="680"/>
              </a:spcBef>
              <a:buChar char="•"/>
              <a:tabLst>
                <a:tab pos="621665" algn="l"/>
                <a:tab pos="622300" algn="l"/>
              </a:tabLst>
            </a:pPr>
            <a:r>
              <a:rPr sz="2800" spc="-5" dirty="0">
                <a:latin typeface="Arial"/>
                <a:cs typeface="Arial"/>
              </a:rPr>
              <a:t>Analisa</a:t>
            </a:r>
            <a:endParaRPr sz="28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675"/>
              </a:spcBef>
              <a:buChar char="•"/>
              <a:tabLst>
                <a:tab pos="621665" algn="l"/>
                <a:tab pos="622300" algn="l"/>
              </a:tabLst>
            </a:pPr>
            <a:r>
              <a:rPr sz="2800" spc="-5" dirty="0">
                <a:latin typeface="Arial"/>
                <a:cs typeface="Arial"/>
              </a:rPr>
              <a:t>Desain</a:t>
            </a:r>
            <a:endParaRPr sz="28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670"/>
              </a:spcBef>
              <a:buChar char="•"/>
              <a:tabLst>
                <a:tab pos="621665" algn="l"/>
                <a:tab pos="622300" algn="l"/>
              </a:tabLst>
            </a:pPr>
            <a:r>
              <a:rPr sz="2800" dirty="0">
                <a:latin typeface="Arial"/>
                <a:cs typeface="Arial"/>
              </a:rPr>
              <a:t>Pengembangan</a:t>
            </a:r>
          </a:p>
          <a:p>
            <a:pPr marL="622300" indent="-609600" algn="just">
              <a:lnSpc>
                <a:spcPct val="100000"/>
              </a:lnSpc>
              <a:spcBef>
                <a:spcPts val="685"/>
              </a:spcBef>
              <a:buChar char="•"/>
              <a:tabLst>
                <a:tab pos="621665" algn="l"/>
                <a:tab pos="622300" algn="l"/>
              </a:tabLst>
            </a:pPr>
            <a:r>
              <a:rPr sz="2800" spc="-5" dirty="0">
                <a:latin typeface="Arial"/>
                <a:cs typeface="Arial"/>
              </a:rPr>
              <a:t>Pengujian</a:t>
            </a:r>
            <a:endParaRPr sz="28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670"/>
              </a:spcBef>
              <a:buChar char="•"/>
              <a:tabLst>
                <a:tab pos="621665" algn="l"/>
                <a:tab pos="622300" algn="l"/>
              </a:tabLst>
            </a:pPr>
            <a:r>
              <a:rPr sz="2800" dirty="0">
                <a:latin typeface="Arial"/>
                <a:cs typeface="Arial"/>
              </a:rPr>
              <a:t>Implementasi</a:t>
            </a:r>
          </a:p>
          <a:p>
            <a:pPr marL="622300" indent="-609600" algn="just">
              <a:lnSpc>
                <a:spcPct val="100000"/>
              </a:lnSpc>
              <a:spcBef>
                <a:spcPts val="685"/>
              </a:spcBef>
              <a:buChar char="•"/>
              <a:tabLst>
                <a:tab pos="621665" algn="l"/>
                <a:tab pos="622300" algn="l"/>
              </a:tabLst>
            </a:pPr>
            <a:r>
              <a:rPr sz="2800" dirty="0">
                <a:latin typeface="Arial"/>
                <a:cs typeface="Arial"/>
              </a:rPr>
              <a:t>Pengoperasian dan</a:t>
            </a:r>
            <a:r>
              <a:rPr sz="2800" spc="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Pemeliharaan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0200" y="1819788"/>
            <a:ext cx="8075930" cy="50945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0200" y="609600"/>
            <a:ext cx="8075930" cy="900888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dirty="0"/>
              <a:t>RPL </a:t>
            </a:r>
            <a:r>
              <a:rPr spc="10" dirty="0">
                <a:latin typeface="Wingdings"/>
                <a:cs typeface="Wingdings"/>
              </a:rPr>
              <a:t></a:t>
            </a:r>
            <a:r>
              <a:rPr spc="95" dirty="0">
                <a:latin typeface="Times New Roman"/>
                <a:cs typeface="Times New Roman"/>
              </a:rPr>
              <a:t> </a:t>
            </a:r>
            <a:r>
              <a:rPr spc="-5" dirty="0"/>
              <a:t>Waterfall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0200" y="2057400"/>
            <a:ext cx="7696200" cy="449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0200" y="764250"/>
            <a:ext cx="7696200" cy="900888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dirty="0"/>
              <a:t>Ada</a:t>
            </a:r>
            <a:r>
              <a:rPr spc="-15" dirty="0"/>
              <a:t> </a:t>
            </a:r>
            <a:r>
              <a:rPr dirty="0"/>
              <a:t>Kelemahan??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764250"/>
            <a:ext cx="8001000" cy="900888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dirty="0"/>
              <a:t>Ada</a:t>
            </a:r>
            <a:r>
              <a:rPr spc="-15" dirty="0"/>
              <a:t> </a:t>
            </a:r>
            <a:r>
              <a:rPr dirty="0"/>
              <a:t>Kelemahan??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0200" y="1819788"/>
            <a:ext cx="7973695" cy="3300729"/>
          </a:xfrm>
          <a:prstGeom prst="rect">
            <a:avLst/>
          </a:prstGeom>
        </p:spPr>
        <p:txBody>
          <a:bodyPr vert="horz" wrap="square" lIns="0" tIns="2914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29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dirty="0" err="1">
                <a:latin typeface="Arial"/>
                <a:cs typeface="Arial"/>
              </a:rPr>
              <a:t>Desain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5" dirty="0" smtClean="0">
                <a:latin typeface="Arial"/>
                <a:cs typeface="Arial"/>
              </a:rPr>
              <a:t>UI (</a:t>
            </a:r>
            <a:r>
              <a:rPr sz="3200" i="1" spc="-5" dirty="0">
                <a:latin typeface="Arial"/>
                <a:cs typeface="Arial"/>
              </a:rPr>
              <a:t>User Interface) </a:t>
            </a:r>
            <a:r>
              <a:rPr sz="3200" spc="-5" dirty="0">
                <a:latin typeface="Arial"/>
                <a:cs typeface="Arial"/>
              </a:rPr>
              <a:t>beresiko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tinggi.</a:t>
            </a:r>
            <a:endParaRPr sz="3200" dirty="0">
              <a:latin typeface="Arial"/>
              <a:cs typeface="Arial"/>
            </a:endParaRPr>
          </a:p>
          <a:p>
            <a:pPr marL="355600" marR="276860" indent="-342900">
              <a:lnSpc>
                <a:spcPct val="100000"/>
              </a:lnSpc>
              <a:spcBef>
                <a:spcPts val="219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Pengguna tidak dilibatkan dalam validasi  hingga </a:t>
            </a:r>
            <a:r>
              <a:rPr sz="3200" i="1" spc="-5" dirty="0">
                <a:latin typeface="Arial"/>
                <a:cs typeface="Arial"/>
              </a:rPr>
              <a:t>acceptance</a:t>
            </a:r>
            <a:r>
              <a:rPr sz="3200" i="1" spc="-35" dirty="0">
                <a:latin typeface="Arial"/>
                <a:cs typeface="Arial"/>
              </a:rPr>
              <a:t> </a:t>
            </a:r>
            <a:r>
              <a:rPr sz="3200" i="1" spc="-5" dirty="0">
                <a:latin typeface="Arial"/>
                <a:cs typeface="Arial"/>
              </a:rPr>
              <a:t>testing.</a:t>
            </a:r>
            <a:endParaRPr sz="3200" dirty="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219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Kekurangan pada </a:t>
            </a:r>
            <a:r>
              <a:rPr sz="3200" spc="5" dirty="0">
                <a:latin typeface="Arial"/>
                <a:cs typeface="Arial"/>
              </a:rPr>
              <a:t>UI </a:t>
            </a:r>
            <a:r>
              <a:rPr sz="3200" spc="-5" dirty="0">
                <a:latin typeface="Arial"/>
                <a:cs typeface="Arial"/>
              </a:rPr>
              <a:t>sering</a:t>
            </a:r>
            <a:r>
              <a:rPr sz="3200" spc="-10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menyebabkan  perubahan </a:t>
            </a:r>
            <a:r>
              <a:rPr sz="3200" i="1" spc="-5" dirty="0">
                <a:latin typeface="Arial"/>
                <a:cs typeface="Arial"/>
              </a:rPr>
              <a:t>requirements </a:t>
            </a:r>
            <a:r>
              <a:rPr sz="3200" spc="-5" dirty="0">
                <a:latin typeface="Arial"/>
                <a:cs typeface="Arial"/>
              </a:rPr>
              <a:t>dan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i="1" spc="-5" dirty="0">
                <a:latin typeface="Arial"/>
                <a:cs typeface="Arial"/>
              </a:rPr>
              <a:t>design.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0200" y="1830674"/>
            <a:ext cx="7620000" cy="53321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0200" y="2133600"/>
            <a:ext cx="7848600" cy="518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2286000"/>
            <a:ext cx="3276600" cy="502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209544" y="1066800"/>
            <a:ext cx="5706110" cy="2402205"/>
          </a:xfrm>
          <a:custGeom>
            <a:avLst/>
            <a:gdLst/>
            <a:ahLst/>
            <a:cxnLst/>
            <a:rect l="l" t="t" r="r" b="b"/>
            <a:pathLst>
              <a:path w="5706109" h="2402204">
                <a:moveTo>
                  <a:pt x="5070348" y="0"/>
                </a:moveTo>
                <a:lnTo>
                  <a:pt x="2531364" y="0"/>
                </a:lnTo>
                <a:lnTo>
                  <a:pt x="2470232" y="1620"/>
                </a:lnTo>
                <a:lnTo>
                  <a:pt x="2410729" y="6385"/>
                </a:lnTo>
                <a:lnTo>
                  <a:pt x="2353123" y="14145"/>
                </a:lnTo>
                <a:lnTo>
                  <a:pt x="2297681" y="24756"/>
                </a:lnTo>
                <a:lnTo>
                  <a:pt x="2244671" y="38068"/>
                </a:lnTo>
                <a:lnTo>
                  <a:pt x="2194363" y="53937"/>
                </a:lnTo>
                <a:lnTo>
                  <a:pt x="2147022" y="72213"/>
                </a:lnTo>
                <a:lnTo>
                  <a:pt x="2102919" y="92751"/>
                </a:lnTo>
                <a:lnTo>
                  <a:pt x="2062320" y="115403"/>
                </a:lnTo>
                <a:lnTo>
                  <a:pt x="2025494" y="140023"/>
                </a:lnTo>
                <a:lnTo>
                  <a:pt x="1992708" y="166462"/>
                </a:lnTo>
                <a:lnTo>
                  <a:pt x="1964231" y="194575"/>
                </a:lnTo>
                <a:lnTo>
                  <a:pt x="1921275" y="255232"/>
                </a:lnTo>
                <a:lnTo>
                  <a:pt x="1898769" y="320818"/>
                </a:lnTo>
                <a:lnTo>
                  <a:pt x="1895856" y="355091"/>
                </a:lnTo>
                <a:lnTo>
                  <a:pt x="1895856" y="1245108"/>
                </a:lnTo>
                <a:lnTo>
                  <a:pt x="0" y="2401824"/>
                </a:lnTo>
                <a:lnTo>
                  <a:pt x="1895856" y="1778508"/>
                </a:lnTo>
                <a:lnTo>
                  <a:pt x="5705856" y="1778508"/>
                </a:lnTo>
                <a:lnTo>
                  <a:pt x="5705856" y="355091"/>
                </a:lnTo>
                <a:lnTo>
                  <a:pt x="5694379" y="287483"/>
                </a:lnTo>
                <a:lnTo>
                  <a:pt x="5661381" y="224214"/>
                </a:lnTo>
                <a:lnTo>
                  <a:pt x="5609003" y="166462"/>
                </a:lnTo>
                <a:lnTo>
                  <a:pt x="5576217" y="140023"/>
                </a:lnTo>
                <a:lnTo>
                  <a:pt x="5539391" y="115403"/>
                </a:lnTo>
                <a:lnTo>
                  <a:pt x="5498792" y="92751"/>
                </a:lnTo>
                <a:lnTo>
                  <a:pt x="5454689" y="72213"/>
                </a:lnTo>
                <a:lnTo>
                  <a:pt x="5407348" y="53937"/>
                </a:lnTo>
                <a:lnTo>
                  <a:pt x="5357040" y="38068"/>
                </a:lnTo>
                <a:lnTo>
                  <a:pt x="5304030" y="24756"/>
                </a:lnTo>
                <a:lnTo>
                  <a:pt x="5248588" y="14145"/>
                </a:lnTo>
                <a:lnTo>
                  <a:pt x="5190982" y="6385"/>
                </a:lnTo>
                <a:lnTo>
                  <a:pt x="5131479" y="1620"/>
                </a:lnTo>
                <a:lnTo>
                  <a:pt x="5070348" y="0"/>
                </a:lnTo>
                <a:close/>
              </a:path>
              <a:path w="5706109" h="2402204">
                <a:moveTo>
                  <a:pt x="5705856" y="1778508"/>
                </a:moveTo>
                <a:lnTo>
                  <a:pt x="1895856" y="1778508"/>
                </a:lnTo>
                <a:lnTo>
                  <a:pt x="1898769" y="1812543"/>
                </a:lnTo>
                <a:lnTo>
                  <a:pt x="1921275" y="1877819"/>
                </a:lnTo>
                <a:lnTo>
                  <a:pt x="1964231" y="1938354"/>
                </a:lnTo>
                <a:lnTo>
                  <a:pt x="1992708" y="1966461"/>
                </a:lnTo>
                <a:lnTo>
                  <a:pt x="2025494" y="1992925"/>
                </a:lnTo>
                <a:lnTo>
                  <a:pt x="2062320" y="2017593"/>
                </a:lnTo>
                <a:lnTo>
                  <a:pt x="2102919" y="2040312"/>
                </a:lnTo>
                <a:lnTo>
                  <a:pt x="2147022" y="2060930"/>
                </a:lnTo>
                <a:lnTo>
                  <a:pt x="2194363" y="2079294"/>
                </a:lnTo>
                <a:lnTo>
                  <a:pt x="2244671" y="2095251"/>
                </a:lnTo>
                <a:lnTo>
                  <a:pt x="2297681" y="2108650"/>
                </a:lnTo>
                <a:lnTo>
                  <a:pt x="2353123" y="2119336"/>
                </a:lnTo>
                <a:lnTo>
                  <a:pt x="2410729" y="2127159"/>
                </a:lnTo>
                <a:lnTo>
                  <a:pt x="2470232" y="2131964"/>
                </a:lnTo>
                <a:lnTo>
                  <a:pt x="2531364" y="2133600"/>
                </a:lnTo>
                <a:lnTo>
                  <a:pt x="5070348" y="2133600"/>
                </a:lnTo>
                <a:lnTo>
                  <a:pt x="5131479" y="2131964"/>
                </a:lnTo>
                <a:lnTo>
                  <a:pt x="5190982" y="2127159"/>
                </a:lnTo>
                <a:lnTo>
                  <a:pt x="5248588" y="2119336"/>
                </a:lnTo>
                <a:lnTo>
                  <a:pt x="5304030" y="2108650"/>
                </a:lnTo>
                <a:lnTo>
                  <a:pt x="5357040" y="2095251"/>
                </a:lnTo>
                <a:lnTo>
                  <a:pt x="5407348" y="2079294"/>
                </a:lnTo>
                <a:lnTo>
                  <a:pt x="5454689" y="2060930"/>
                </a:lnTo>
                <a:lnTo>
                  <a:pt x="5498792" y="2040312"/>
                </a:lnTo>
                <a:lnTo>
                  <a:pt x="5539391" y="2017593"/>
                </a:lnTo>
                <a:lnTo>
                  <a:pt x="5576217" y="1992925"/>
                </a:lnTo>
                <a:lnTo>
                  <a:pt x="5609003" y="1966461"/>
                </a:lnTo>
                <a:lnTo>
                  <a:pt x="5637480" y="1938354"/>
                </a:lnTo>
                <a:lnTo>
                  <a:pt x="5680436" y="1877819"/>
                </a:lnTo>
                <a:lnTo>
                  <a:pt x="5702942" y="1812543"/>
                </a:lnTo>
                <a:lnTo>
                  <a:pt x="5705856" y="1778508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09544" y="1066800"/>
            <a:ext cx="5706110" cy="2402205"/>
          </a:xfrm>
          <a:custGeom>
            <a:avLst/>
            <a:gdLst/>
            <a:ahLst/>
            <a:cxnLst/>
            <a:rect l="l" t="t" r="r" b="b"/>
            <a:pathLst>
              <a:path w="5706109" h="2402204">
                <a:moveTo>
                  <a:pt x="2531364" y="0"/>
                </a:moveTo>
                <a:lnTo>
                  <a:pt x="2470232" y="1620"/>
                </a:lnTo>
                <a:lnTo>
                  <a:pt x="2410729" y="6385"/>
                </a:lnTo>
                <a:lnTo>
                  <a:pt x="2353123" y="14145"/>
                </a:lnTo>
                <a:lnTo>
                  <a:pt x="2297681" y="24756"/>
                </a:lnTo>
                <a:lnTo>
                  <a:pt x="2244671" y="38068"/>
                </a:lnTo>
                <a:lnTo>
                  <a:pt x="2194363" y="53937"/>
                </a:lnTo>
                <a:lnTo>
                  <a:pt x="2147022" y="72213"/>
                </a:lnTo>
                <a:lnTo>
                  <a:pt x="2102919" y="92751"/>
                </a:lnTo>
                <a:lnTo>
                  <a:pt x="2062320" y="115403"/>
                </a:lnTo>
                <a:lnTo>
                  <a:pt x="2025494" y="140023"/>
                </a:lnTo>
                <a:lnTo>
                  <a:pt x="1992708" y="166462"/>
                </a:lnTo>
                <a:lnTo>
                  <a:pt x="1964231" y="194575"/>
                </a:lnTo>
                <a:lnTo>
                  <a:pt x="1921275" y="255232"/>
                </a:lnTo>
                <a:lnTo>
                  <a:pt x="1898769" y="320818"/>
                </a:lnTo>
                <a:lnTo>
                  <a:pt x="1895856" y="355091"/>
                </a:lnTo>
                <a:lnTo>
                  <a:pt x="1895856" y="1245108"/>
                </a:lnTo>
                <a:lnTo>
                  <a:pt x="0" y="2401824"/>
                </a:lnTo>
                <a:lnTo>
                  <a:pt x="1895856" y="1778508"/>
                </a:lnTo>
                <a:lnTo>
                  <a:pt x="1898769" y="1812543"/>
                </a:lnTo>
                <a:lnTo>
                  <a:pt x="1907332" y="1845698"/>
                </a:lnTo>
                <a:lnTo>
                  <a:pt x="1940330" y="1908756"/>
                </a:lnTo>
                <a:lnTo>
                  <a:pt x="1992708" y="1966461"/>
                </a:lnTo>
                <a:lnTo>
                  <a:pt x="2025494" y="1992925"/>
                </a:lnTo>
                <a:lnTo>
                  <a:pt x="2062320" y="2017593"/>
                </a:lnTo>
                <a:lnTo>
                  <a:pt x="2102919" y="2040312"/>
                </a:lnTo>
                <a:lnTo>
                  <a:pt x="2147022" y="2060930"/>
                </a:lnTo>
                <a:lnTo>
                  <a:pt x="2194363" y="2079294"/>
                </a:lnTo>
                <a:lnTo>
                  <a:pt x="2244671" y="2095251"/>
                </a:lnTo>
                <a:lnTo>
                  <a:pt x="2297681" y="2108650"/>
                </a:lnTo>
                <a:lnTo>
                  <a:pt x="2353123" y="2119336"/>
                </a:lnTo>
                <a:lnTo>
                  <a:pt x="2410729" y="2127159"/>
                </a:lnTo>
                <a:lnTo>
                  <a:pt x="2470232" y="2131964"/>
                </a:lnTo>
                <a:lnTo>
                  <a:pt x="2531364" y="2133600"/>
                </a:lnTo>
                <a:lnTo>
                  <a:pt x="3483863" y="2133600"/>
                </a:lnTo>
                <a:lnTo>
                  <a:pt x="5070348" y="2133600"/>
                </a:lnTo>
                <a:lnTo>
                  <a:pt x="5131479" y="2131964"/>
                </a:lnTo>
                <a:lnTo>
                  <a:pt x="5190982" y="2127159"/>
                </a:lnTo>
                <a:lnTo>
                  <a:pt x="5248588" y="2119336"/>
                </a:lnTo>
                <a:lnTo>
                  <a:pt x="5304030" y="2108650"/>
                </a:lnTo>
                <a:lnTo>
                  <a:pt x="5357040" y="2095251"/>
                </a:lnTo>
                <a:lnTo>
                  <a:pt x="5407348" y="2079294"/>
                </a:lnTo>
                <a:lnTo>
                  <a:pt x="5454689" y="2060930"/>
                </a:lnTo>
                <a:lnTo>
                  <a:pt x="5498792" y="2040312"/>
                </a:lnTo>
                <a:lnTo>
                  <a:pt x="5539391" y="2017593"/>
                </a:lnTo>
                <a:lnTo>
                  <a:pt x="5576217" y="1992925"/>
                </a:lnTo>
                <a:lnTo>
                  <a:pt x="5609003" y="1966461"/>
                </a:lnTo>
                <a:lnTo>
                  <a:pt x="5637480" y="1938354"/>
                </a:lnTo>
                <a:lnTo>
                  <a:pt x="5680436" y="1877819"/>
                </a:lnTo>
                <a:lnTo>
                  <a:pt x="5702942" y="1812543"/>
                </a:lnTo>
                <a:lnTo>
                  <a:pt x="5705856" y="1778508"/>
                </a:lnTo>
                <a:lnTo>
                  <a:pt x="5705856" y="1245108"/>
                </a:lnTo>
                <a:lnTo>
                  <a:pt x="5705856" y="355091"/>
                </a:lnTo>
                <a:lnTo>
                  <a:pt x="5694379" y="287483"/>
                </a:lnTo>
                <a:lnTo>
                  <a:pt x="5661381" y="224214"/>
                </a:lnTo>
                <a:lnTo>
                  <a:pt x="5609003" y="166462"/>
                </a:lnTo>
                <a:lnTo>
                  <a:pt x="5576217" y="140023"/>
                </a:lnTo>
                <a:lnTo>
                  <a:pt x="5539391" y="115403"/>
                </a:lnTo>
                <a:lnTo>
                  <a:pt x="5498792" y="92751"/>
                </a:lnTo>
                <a:lnTo>
                  <a:pt x="5454689" y="72213"/>
                </a:lnTo>
                <a:lnTo>
                  <a:pt x="5407348" y="53937"/>
                </a:lnTo>
                <a:lnTo>
                  <a:pt x="5357040" y="38068"/>
                </a:lnTo>
                <a:lnTo>
                  <a:pt x="5304030" y="24756"/>
                </a:lnTo>
                <a:lnTo>
                  <a:pt x="5248588" y="14145"/>
                </a:lnTo>
                <a:lnTo>
                  <a:pt x="5190982" y="6385"/>
                </a:lnTo>
                <a:lnTo>
                  <a:pt x="5131479" y="1620"/>
                </a:lnTo>
                <a:lnTo>
                  <a:pt x="5070348" y="0"/>
                </a:lnTo>
                <a:lnTo>
                  <a:pt x="3483863" y="0"/>
                </a:lnTo>
                <a:lnTo>
                  <a:pt x="2531364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26100" y="1166876"/>
            <a:ext cx="2771140" cy="1673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905" algn="ctr">
              <a:lnSpc>
                <a:spcPct val="100099"/>
              </a:lnSpc>
              <a:spcBef>
                <a:spcPts val="95"/>
              </a:spcBef>
            </a:pPr>
            <a:r>
              <a:rPr sz="3600" b="0" i="1" dirty="0">
                <a:latin typeface="Arial"/>
                <a:cs typeface="Arial"/>
              </a:rPr>
              <a:t>Jadi gimana  donk</a:t>
            </a:r>
            <a:r>
              <a:rPr sz="3600" b="0" i="1" spc="-45" dirty="0">
                <a:latin typeface="Arial"/>
                <a:cs typeface="Arial"/>
              </a:rPr>
              <a:t> </a:t>
            </a:r>
            <a:r>
              <a:rPr sz="3600" b="0" i="1" spc="-5" dirty="0">
                <a:latin typeface="Arial"/>
                <a:cs typeface="Arial"/>
              </a:rPr>
              <a:t>biar</a:t>
            </a:r>
            <a:r>
              <a:rPr sz="3600" b="0" i="1" spc="-40" dirty="0">
                <a:latin typeface="Arial"/>
                <a:cs typeface="Arial"/>
              </a:rPr>
              <a:t> </a:t>
            </a:r>
            <a:r>
              <a:rPr sz="3600" b="0" i="1" dirty="0">
                <a:latin typeface="Arial"/>
                <a:cs typeface="Arial"/>
              </a:rPr>
              <a:t>gak  Galau</a:t>
            </a:r>
            <a:r>
              <a:rPr sz="3600" b="0" i="1" spc="-55" dirty="0">
                <a:latin typeface="Arial"/>
                <a:cs typeface="Arial"/>
              </a:rPr>
              <a:t> </a:t>
            </a:r>
            <a:r>
              <a:rPr sz="3600" b="0" i="1" spc="-5" dirty="0">
                <a:latin typeface="Arial"/>
                <a:cs typeface="Arial"/>
              </a:rPr>
              <a:t>lagi..!!</a:t>
            </a:r>
            <a:endParaRPr sz="3600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609600"/>
            <a:ext cx="7999730" cy="1577996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dirty="0"/>
              <a:t>Ingat Kembali Iterative</a:t>
            </a:r>
            <a:r>
              <a:rPr spc="-50" dirty="0"/>
              <a:t> </a:t>
            </a:r>
            <a:r>
              <a:rPr dirty="0"/>
              <a:t>Design..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583871" y="2438400"/>
            <a:ext cx="8001000" cy="5030607"/>
            <a:chOff x="688340" y="2175764"/>
            <a:chExt cx="8912860" cy="4436891"/>
          </a:xfrm>
        </p:grpSpPr>
        <p:sp>
          <p:nvSpPr>
            <p:cNvPr id="3" name="object 3"/>
            <p:cNvSpPr txBox="1"/>
            <p:nvPr/>
          </p:nvSpPr>
          <p:spPr>
            <a:xfrm>
              <a:off x="688340" y="2175764"/>
              <a:ext cx="4528820" cy="4436891"/>
            </a:xfrm>
            <a:prstGeom prst="rect">
              <a:avLst/>
            </a:prstGeom>
          </p:spPr>
          <p:txBody>
            <a:bodyPr vert="horz" wrap="square" lIns="0" tIns="86360" rIns="0" bIns="0" rtlCol="0">
              <a:spAutoFit/>
            </a:bodyPr>
            <a:lstStyle/>
            <a:p>
              <a:pPr marL="393700" marR="922019" indent="-381000">
                <a:lnSpc>
                  <a:spcPct val="79800"/>
                </a:lnSpc>
                <a:spcBef>
                  <a:spcPts val="680"/>
                </a:spcBef>
                <a:buAutoNum type="arabicPeriod"/>
                <a:tabLst>
                  <a:tab pos="393700" algn="l"/>
                </a:tabLst>
              </a:pPr>
              <a:r>
                <a:rPr sz="2400" spc="-5" dirty="0">
                  <a:solidFill>
                    <a:srgbClr val="CC0000"/>
                  </a:solidFill>
                  <a:latin typeface="Arial"/>
                  <a:cs typeface="Arial"/>
                </a:rPr>
                <a:t>Proses Iterasi </a:t>
              </a:r>
              <a:r>
                <a:rPr sz="2400" spc="-5" dirty="0">
                  <a:latin typeface="Arial"/>
                  <a:cs typeface="Arial"/>
                </a:rPr>
                <a:t>awal  </a:t>
              </a:r>
              <a:r>
                <a:rPr sz="2400" dirty="0" err="1">
                  <a:latin typeface="Arial"/>
                  <a:cs typeface="Arial"/>
                </a:rPr>
                <a:t>menggunakan</a:t>
              </a:r>
              <a:r>
                <a:rPr sz="2400" spc="-55" dirty="0">
                  <a:latin typeface="Arial"/>
                  <a:cs typeface="Arial"/>
                </a:rPr>
                <a:t> </a:t>
              </a:r>
              <a:r>
                <a:rPr sz="2400" spc="-5" dirty="0" err="1" smtClean="0">
                  <a:latin typeface="Arial"/>
                  <a:cs typeface="Arial"/>
                </a:rPr>
                <a:t>prototipe</a:t>
              </a:r>
              <a:r>
                <a:rPr sz="2400" spc="-5" dirty="0" smtClean="0">
                  <a:latin typeface="Arial"/>
                  <a:cs typeface="Arial"/>
                </a:rPr>
                <a:t> </a:t>
              </a:r>
              <a:r>
                <a:rPr sz="2400" spc="-5" dirty="0">
                  <a:latin typeface="Arial"/>
                  <a:cs typeface="Arial"/>
                </a:rPr>
                <a:t>murah.</a:t>
              </a:r>
              <a:endParaRPr sz="2400" dirty="0">
                <a:latin typeface="Arial"/>
                <a:cs typeface="Arial"/>
              </a:endParaRPr>
            </a:p>
            <a:p>
              <a:pPr marL="393700" marR="5080" indent="-381000">
                <a:lnSpc>
                  <a:spcPct val="79900"/>
                </a:lnSpc>
                <a:spcBef>
                  <a:spcPts val="580"/>
                </a:spcBef>
                <a:buAutoNum type="arabicPeriod"/>
                <a:tabLst>
                  <a:tab pos="393700" algn="l"/>
                </a:tabLst>
              </a:pPr>
              <a:r>
                <a:rPr sz="2400" dirty="0">
                  <a:solidFill>
                    <a:srgbClr val="CC0000"/>
                  </a:solidFill>
                  <a:latin typeface="Arial"/>
                  <a:cs typeface="Arial"/>
                </a:rPr>
                <a:t>Mengeksplorasi </a:t>
              </a:r>
              <a:r>
                <a:rPr sz="2400" dirty="0">
                  <a:latin typeface="Arial"/>
                  <a:cs typeface="Arial"/>
                </a:rPr>
                <a:t>beberapa  </a:t>
              </a:r>
              <a:r>
                <a:rPr sz="2400" spc="-5" dirty="0">
                  <a:latin typeface="Arial"/>
                  <a:cs typeface="Arial"/>
                </a:rPr>
                <a:t>alternatif desain, Iterasi  </a:t>
              </a:r>
              <a:r>
                <a:rPr sz="2400" dirty="0">
                  <a:latin typeface="Arial"/>
                  <a:cs typeface="Arial"/>
                </a:rPr>
                <a:t>selanjutnya </a:t>
              </a:r>
              <a:r>
                <a:rPr sz="2400" spc="-5" dirty="0">
                  <a:latin typeface="Arial"/>
                  <a:cs typeface="Arial"/>
                </a:rPr>
                <a:t>menggunakan  implementasi </a:t>
              </a:r>
              <a:r>
                <a:rPr sz="2400" dirty="0">
                  <a:latin typeface="Arial"/>
                  <a:cs typeface="Arial"/>
                </a:rPr>
                <a:t>yang </a:t>
              </a:r>
              <a:r>
                <a:rPr sz="2400" spc="-5" dirty="0">
                  <a:latin typeface="Arial"/>
                  <a:cs typeface="Arial"/>
                </a:rPr>
                <a:t>lebih</a:t>
              </a:r>
              <a:r>
                <a:rPr sz="2400" spc="-10" dirty="0">
                  <a:latin typeface="Arial"/>
                  <a:cs typeface="Arial"/>
                </a:rPr>
                <a:t> </a:t>
              </a:r>
              <a:r>
                <a:rPr sz="2400" dirty="0">
                  <a:latin typeface="Arial"/>
                  <a:cs typeface="Arial"/>
                </a:rPr>
                <a:t>rumit.</a:t>
              </a:r>
            </a:p>
            <a:p>
              <a:pPr marL="393700" marR="361950" indent="-381000">
                <a:lnSpc>
                  <a:spcPts val="2300"/>
                </a:lnSpc>
                <a:spcBef>
                  <a:spcPts val="545"/>
                </a:spcBef>
                <a:buAutoNum type="arabicPeriod"/>
                <a:tabLst>
                  <a:tab pos="393700" algn="l"/>
                </a:tabLst>
              </a:pPr>
              <a:r>
                <a:rPr sz="2400" spc="-5" dirty="0" err="1">
                  <a:latin typeface="Arial"/>
                  <a:cs typeface="Arial"/>
                </a:rPr>
                <a:t>Setelah</a:t>
              </a:r>
              <a:r>
                <a:rPr sz="2400" spc="-5" dirty="0">
                  <a:latin typeface="Arial"/>
                  <a:cs typeface="Arial"/>
                </a:rPr>
                <a:t> </a:t>
              </a:r>
              <a:r>
                <a:rPr sz="2400" spc="-5" dirty="0" err="1" smtClean="0">
                  <a:latin typeface="Arial"/>
                  <a:cs typeface="Arial"/>
                </a:rPr>
                <a:t>masalah-masalah</a:t>
              </a:r>
              <a:r>
                <a:rPr sz="2400" spc="-5" dirty="0" smtClean="0">
                  <a:latin typeface="Arial"/>
                  <a:cs typeface="Arial"/>
                </a:rPr>
                <a:t> </a:t>
              </a:r>
              <a:r>
                <a:rPr sz="2400" spc="-5" dirty="0">
                  <a:latin typeface="Arial"/>
                  <a:cs typeface="Arial"/>
                </a:rPr>
                <a:t>ditemukan, </a:t>
              </a:r>
              <a:r>
                <a:rPr sz="2400" spc="-5" dirty="0" err="1">
                  <a:latin typeface="Arial"/>
                  <a:cs typeface="Arial"/>
                </a:rPr>
                <a:t>dilakukan</a:t>
              </a:r>
              <a:r>
                <a:rPr sz="2400" spc="-5" dirty="0">
                  <a:latin typeface="Arial"/>
                  <a:cs typeface="Arial"/>
                </a:rPr>
                <a:t> </a:t>
              </a:r>
              <a:r>
                <a:rPr sz="2400" dirty="0" err="1" smtClean="0">
                  <a:latin typeface="Arial"/>
                  <a:cs typeface="Arial"/>
                </a:rPr>
                <a:t>iterasi</a:t>
              </a:r>
              <a:r>
                <a:rPr sz="2400" dirty="0" smtClean="0">
                  <a:latin typeface="Arial"/>
                  <a:cs typeface="Arial"/>
                </a:rPr>
                <a:t> </a:t>
              </a:r>
              <a:r>
                <a:rPr sz="2400" spc="-5" dirty="0">
                  <a:latin typeface="Arial"/>
                  <a:cs typeface="Arial"/>
                </a:rPr>
                <a:t>awal </a:t>
              </a:r>
              <a:r>
                <a:rPr sz="2400" dirty="0">
                  <a:latin typeface="Arial"/>
                  <a:cs typeface="Arial"/>
                </a:rPr>
                <a:t>kemudian</a:t>
              </a:r>
              <a:r>
                <a:rPr sz="2400" spc="-10" dirty="0">
                  <a:latin typeface="Arial"/>
                  <a:cs typeface="Arial"/>
                </a:rPr>
                <a:t> </a:t>
              </a:r>
              <a:r>
                <a:rPr sz="2400" spc="-5" dirty="0">
                  <a:latin typeface="Arial"/>
                  <a:cs typeface="Arial"/>
                </a:rPr>
                <a:t>diperbaiki.</a:t>
              </a:r>
              <a:endParaRPr sz="2400" dirty="0">
                <a:latin typeface="Arial"/>
                <a:cs typeface="Arial"/>
              </a:endParaRPr>
            </a:p>
            <a:p>
              <a:pPr marL="393700" marR="547370" indent="-381000">
                <a:lnSpc>
                  <a:spcPct val="80000"/>
                </a:lnSpc>
                <a:spcBef>
                  <a:spcPts val="595"/>
                </a:spcBef>
                <a:buAutoNum type="arabicPeriod"/>
                <a:tabLst>
                  <a:tab pos="393700" algn="l"/>
                </a:tabLst>
              </a:pPr>
              <a:r>
                <a:rPr sz="2400" spc="-5" dirty="0">
                  <a:latin typeface="Arial"/>
                  <a:cs typeface="Arial"/>
                </a:rPr>
                <a:t>Semakin banyak </a:t>
              </a:r>
              <a:r>
                <a:rPr sz="2400" spc="-5" dirty="0" err="1">
                  <a:latin typeface="Arial"/>
                  <a:cs typeface="Arial"/>
                </a:rPr>
                <a:t>iterasi</a:t>
              </a:r>
              <a:r>
                <a:rPr sz="2400" spc="-5" dirty="0" smtClean="0">
                  <a:latin typeface="Arial"/>
                  <a:cs typeface="Arial"/>
                </a:rPr>
                <a:t>, </a:t>
              </a:r>
              <a:r>
                <a:rPr sz="2400" dirty="0">
                  <a:latin typeface="Arial"/>
                  <a:cs typeface="Arial"/>
                </a:rPr>
                <a:t>biasanya </a:t>
              </a:r>
              <a:r>
                <a:rPr sz="2400" dirty="0" err="1">
                  <a:latin typeface="Arial"/>
                  <a:cs typeface="Arial"/>
                </a:rPr>
                <a:t>menghasilkan</a:t>
              </a:r>
              <a:r>
                <a:rPr sz="2400" spc="-95" dirty="0">
                  <a:latin typeface="Arial"/>
                  <a:cs typeface="Arial"/>
                </a:rPr>
                <a:t> </a:t>
              </a:r>
              <a:r>
                <a:rPr sz="2400" spc="-5" dirty="0" smtClean="0">
                  <a:latin typeface="Arial"/>
                  <a:cs typeface="Arial"/>
                </a:rPr>
                <a:t>UI </a:t>
              </a:r>
              <a:r>
                <a:rPr sz="2400" spc="-5" dirty="0">
                  <a:latin typeface="Arial"/>
                  <a:cs typeface="Arial"/>
                </a:rPr>
                <a:t>yang </a:t>
              </a:r>
              <a:r>
                <a:rPr sz="2400" dirty="0">
                  <a:latin typeface="Arial"/>
                  <a:cs typeface="Arial"/>
                </a:rPr>
                <a:t>semakin</a:t>
              </a:r>
              <a:r>
                <a:rPr sz="2400" spc="-15" dirty="0">
                  <a:latin typeface="Arial"/>
                  <a:cs typeface="Arial"/>
                </a:rPr>
                <a:t> </a:t>
              </a:r>
              <a:r>
                <a:rPr sz="2400" spc="-5" dirty="0">
                  <a:latin typeface="Arial"/>
                  <a:cs typeface="Arial"/>
                </a:rPr>
                <a:t>baik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5334000" y="2209800"/>
              <a:ext cx="4267200" cy="4267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62000"/>
            <a:ext cx="7847330" cy="900888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dirty="0"/>
              <a:t>Implementasi ke</a:t>
            </a:r>
            <a:r>
              <a:rPr spc="-10" dirty="0"/>
              <a:t> </a:t>
            </a:r>
            <a:r>
              <a:rPr dirty="0"/>
              <a:t>UCD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2600" y="2115413"/>
            <a:ext cx="7847330" cy="4446089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469900" indent="-457200" algn="just">
              <a:lnSpc>
                <a:spcPct val="100000"/>
              </a:lnSpc>
              <a:spcBef>
                <a:spcPts val="470"/>
              </a:spcBef>
              <a:buAutoNum type="arabicPeriod"/>
              <a:tabLst>
                <a:tab pos="469900" algn="l"/>
              </a:tabLst>
            </a:pPr>
            <a:r>
              <a:rPr sz="3200" i="1" spc="-5" dirty="0">
                <a:latin typeface="Arial"/>
                <a:cs typeface="Arial"/>
              </a:rPr>
              <a:t>Iterative</a:t>
            </a:r>
            <a:r>
              <a:rPr sz="3200" i="1" spc="-25" dirty="0">
                <a:latin typeface="Arial"/>
                <a:cs typeface="Arial"/>
              </a:rPr>
              <a:t> </a:t>
            </a:r>
            <a:r>
              <a:rPr sz="3200" i="1" spc="-5" dirty="0">
                <a:latin typeface="Arial"/>
                <a:cs typeface="Arial"/>
              </a:rPr>
              <a:t>design</a:t>
            </a:r>
            <a:endParaRPr sz="3200" dirty="0">
              <a:latin typeface="Arial"/>
              <a:cs typeface="Arial"/>
            </a:endParaRPr>
          </a:p>
          <a:p>
            <a:pPr marL="469900" indent="-457200" algn="just">
              <a:lnSpc>
                <a:spcPts val="3640"/>
              </a:lnSpc>
              <a:spcBef>
                <a:spcPts val="370"/>
              </a:spcBef>
              <a:buAutoNum type="arabicPeriod"/>
              <a:tabLst>
                <a:tab pos="469900" algn="l"/>
              </a:tabLst>
            </a:pPr>
            <a:r>
              <a:rPr sz="3200" spc="-5" dirty="0">
                <a:latin typeface="Arial"/>
                <a:cs typeface="Arial"/>
              </a:rPr>
              <a:t>Fokus awal pada </a:t>
            </a:r>
            <a:r>
              <a:rPr sz="3200" b="1" i="1" spc="-5" dirty="0">
                <a:latin typeface="Arial"/>
                <a:cs typeface="Arial"/>
              </a:rPr>
              <a:t>user </a:t>
            </a:r>
            <a:r>
              <a:rPr sz="3200" spc="-10" dirty="0">
                <a:latin typeface="Arial"/>
                <a:cs typeface="Arial"/>
              </a:rPr>
              <a:t>(pengguna)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dan</a:t>
            </a:r>
            <a:endParaRPr sz="3200" dirty="0">
              <a:latin typeface="Arial"/>
              <a:cs typeface="Arial"/>
            </a:endParaRPr>
          </a:p>
          <a:p>
            <a:pPr marL="469900" algn="just">
              <a:lnSpc>
                <a:spcPts val="3640"/>
              </a:lnSpc>
            </a:pPr>
            <a:r>
              <a:rPr sz="3200" b="1" i="1" spc="-5" dirty="0">
                <a:latin typeface="Arial"/>
                <a:cs typeface="Arial"/>
              </a:rPr>
              <a:t>tasks </a:t>
            </a:r>
            <a:r>
              <a:rPr sz="3200" spc="-5" dirty="0">
                <a:latin typeface="Arial"/>
                <a:cs typeface="Arial"/>
              </a:rPr>
              <a:t>(tugas yang harus dilakukan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user)</a:t>
            </a:r>
            <a:endParaRPr sz="3200" dirty="0">
              <a:latin typeface="Arial"/>
              <a:cs typeface="Arial"/>
            </a:endParaRPr>
          </a:p>
          <a:p>
            <a:pPr marL="926465" algn="just">
              <a:lnSpc>
                <a:spcPct val="100000"/>
              </a:lnSpc>
              <a:spcBef>
                <a:spcPts val="275"/>
              </a:spcBef>
            </a:pPr>
            <a:r>
              <a:rPr sz="2400" dirty="0">
                <a:latin typeface="Arial"/>
                <a:cs typeface="Arial"/>
              </a:rPr>
              <a:t>√ </a:t>
            </a:r>
            <a:r>
              <a:rPr sz="2400" b="1" spc="-5" dirty="0">
                <a:latin typeface="Arial"/>
                <a:cs typeface="Arial"/>
              </a:rPr>
              <a:t>analisis </a:t>
            </a:r>
            <a:r>
              <a:rPr sz="2400" b="1" i="1" spc="-5" dirty="0">
                <a:latin typeface="Arial"/>
                <a:cs typeface="Arial"/>
              </a:rPr>
              <a:t>user</a:t>
            </a:r>
            <a:r>
              <a:rPr sz="2400" spc="-5" dirty="0">
                <a:latin typeface="Arial"/>
                <a:cs typeface="Arial"/>
              </a:rPr>
              <a:t>: siapa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user</a:t>
            </a:r>
            <a:r>
              <a:rPr sz="2400" spc="-5" dirty="0">
                <a:latin typeface="Arial"/>
                <a:cs typeface="Arial"/>
              </a:rPr>
              <a:t>-nya?</a:t>
            </a:r>
            <a:endParaRPr sz="2400" dirty="0">
              <a:latin typeface="Arial"/>
              <a:cs typeface="Arial"/>
            </a:endParaRPr>
          </a:p>
          <a:p>
            <a:pPr marL="926465" algn="just">
              <a:lnSpc>
                <a:spcPct val="100000"/>
              </a:lnSpc>
              <a:spcBef>
                <a:spcPts val="285"/>
              </a:spcBef>
            </a:pPr>
            <a:r>
              <a:rPr sz="2400" dirty="0">
                <a:latin typeface="Arial"/>
                <a:cs typeface="Arial"/>
              </a:rPr>
              <a:t>√ </a:t>
            </a:r>
            <a:r>
              <a:rPr sz="2400" b="1" spc="-5" dirty="0">
                <a:latin typeface="Arial"/>
                <a:cs typeface="Arial"/>
              </a:rPr>
              <a:t>analisis </a:t>
            </a:r>
            <a:r>
              <a:rPr sz="2400" b="1" i="1" spc="-5" dirty="0">
                <a:latin typeface="Arial"/>
                <a:cs typeface="Arial"/>
              </a:rPr>
              <a:t>task</a:t>
            </a:r>
            <a:r>
              <a:rPr sz="2400" spc="-5" dirty="0">
                <a:latin typeface="Arial"/>
                <a:cs typeface="Arial"/>
              </a:rPr>
              <a:t>: apa yang </a:t>
            </a:r>
            <a:r>
              <a:rPr sz="2400" dirty="0">
                <a:latin typeface="Arial"/>
                <a:cs typeface="Arial"/>
              </a:rPr>
              <a:t>harus mereka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lakukan?</a:t>
            </a:r>
          </a:p>
          <a:p>
            <a:pPr marL="1269365" marR="5080" indent="-342900" algn="just">
              <a:lnSpc>
                <a:spcPts val="2590"/>
              </a:lnSpc>
              <a:spcBef>
                <a:spcPts val="605"/>
              </a:spcBef>
            </a:pPr>
            <a:r>
              <a:rPr sz="2400" dirty="0">
                <a:latin typeface="Wingdings"/>
                <a:cs typeface="Wingdings"/>
              </a:rPr>
              <a:t>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melibatkan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user</a:t>
            </a:r>
            <a:r>
              <a:rPr sz="2400" spc="-5" dirty="0">
                <a:latin typeface="Arial"/>
                <a:cs typeface="Arial"/>
              </a:rPr>
              <a:t> sebagai </a:t>
            </a:r>
            <a:r>
              <a:rPr sz="2400" i="1" dirty="0">
                <a:latin typeface="Arial"/>
                <a:cs typeface="Arial"/>
              </a:rPr>
              <a:t>evaluator</a:t>
            </a:r>
            <a:r>
              <a:rPr sz="2400" dirty="0">
                <a:latin typeface="Arial"/>
                <a:cs typeface="Arial"/>
              </a:rPr>
              <a:t>, </a:t>
            </a:r>
            <a:r>
              <a:rPr sz="2400" i="1" spc="-5" dirty="0">
                <a:latin typeface="Arial"/>
                <a:cs typeface="Arial"/>
              </a:rPr>
              <a:t>konsultan</a:t>
            </a:r>
            <a:r>
              <a:rPr sz="2400" spc="-5" dirty="0">
                <a:latin typeface="Arial"/>
                <a:cs typeface="Arial"/>
              </a:rPr>
              <a:t>, </a:t>
            </a:r>
            <a:r>
              <a:rPr sz="2400" spc="-5" dirty="0" err="1" smtClean="0">
                <a:latin typeface="Arial"/>
                <a:cs typeface="Arial"/>
              </a:rPr>
              <a:t>dan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kadang </a:t>
            </a:r>
            <a:r>
              <a:rPr sz="2400" dirty="0">
                <a:latin typeface="Arial"/>
                <a:cs typeface="Arial"/>
              </a:rPr>
              <a:t>juga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desainer</a:t>
            </a:r>
            <a:r>
              <a:rPr sz="2400" spc="-5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  <a:p>
            <a:pPr marL="469900" indent="-457200" algn="just">
              <a:lnSpc>
                <a:spcPct val="100000"/>
              </a:lnSpc>
              <a:spcBef>
                <a:spcPts val="355"/>
              </a:spcBef>
              <a:buAutoNum type="arabicPeriod" startAt="3"/>
              <a:tabLst>
                <a:tab pos="469900" algn="l"/>
              </a:tabLst>
            </a:pPr>
            <a:r>
              <a:rPr sz="3200" spc="-5" dirty="0">
                <a:latin typeface="Arial"/>
                <a:cs typeface="Arial"/>
              </a:rPr>
              <a:t>Evaluasi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terus-menerus.</a:t>
            </a:r>
            <a:endParaRPr sz="3200" dirty="0">
              <a:latin typeface="Arial"/>
              <a:cs typeface="Arial"/>
            </a:endParaRPr>
          </a:p>
          <a:p>
            <a:pPr marL="926465" algn="just">
              <a:lnSpc>
                <a:spcPct val="100000"/>
              </a:lnSpc>
              <a:spcBef>
                <a:spcPts val="259"/>
              </a:spcBef>
            </a:pPr>
            <a:r>
              <a:rPr sz="2400" dirty="0">
                <a:latin typeface="Arial"/>
                <a:cs typeface="Arial"/>
              </a:rPr>
              <a:t>√ </a:t>
            </a:r>
            <a:r>
              <a:rPr sz="2400" spc="-5" dirty="0">
                <a:latin typeface="Arial"/>
                <a:cs typeface="Arial"/>
              </a:rPr>
              <a:t>User dilibatkan </a:t>
            </a:r>
            <a:r>
              <a:rPr sz="2400" dirty="0">
                <a:latin typeface="Arial"/>
                <a:cs typeface="Arial"/>
              </a:rPr>
              <a:t>dalam </a:t>
            </a:r>
            <a:r>
              <a:rPr sz="2400" spc="-5" dirty="0">
                <a:latin typeface="Arial"/>
                <a:cs typeface="Arial"/>
              </a:rPr>
              <a:t>setiap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iterasi.</a:t>
            </a:r>
            <a:endParaRPr sz="2400" dirty="0">
              <a:latin typeface="Arial"/>
              <a:cs typeface="Arial"/>
            </a:endParaRPr>
          </a:p>
          <a:p>
            <a:pPr marL="926465" algn="just">
              <a:lnSpc>
                <a:spcPct val="100000"/>
              </a:lnSpc>
              <a:spcBef>
                <a:spcPts val="285"/>
              </a:spcBef>
            </a:pPr>
            <a:r>
              <a:rPr sz="2400" dirty="0">
                <a:latin typeface="Arial"/>
                <a:cs typeface="Arial"/>
              </a:rPr>
              <a:t>√ </a:t>
            </a:r>
            <a:r>
              <a:rPr sz="2400" spc="-5" dirty="0">
                <a:latin typeface="Arial"/>
                <a:cs typeface="Arial"/>
              </a:rPr>
              <a:t>Setiap prototipe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dievaluasi.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62000"/>
            <a:ext cx="7847330" cy="900888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dirty="0"/>
              <a:t>Cara </a:t>
            </a:r>
            <a:r>
              <a:rPr spc="-5" dirty="0"/>
              <a:t>Mengenali</a:t>
            </a:r>
            <a:r>
              <a:rPr spc="-10" dirty="0"/>
              <a:t> </a:t>
            </a:r>
            <a:r>
              <a:rPr dirty="0"/>
              <a:t>User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2600" y="2046223"/>
            <a:ext cx="7847330" cy="4488408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 algn="just">
              <a:lnSpc>
                <a:spcPts val="3020"/>
              </a:lnSpc>
              <a:spcBef>
                <a:spcPts val="480"/>
              </a:spcBef>
            </a:pPr>
            <a:r>
              <a:rPr sz="2800" spc="-5" dirty="0">
                <a:latin typeface="Arial"/>
                <a:cs typeface="Arial"/>
              </a:rPr>
              <a:t>Identifikasikan karakteristik </a:t>
            </a:r>
            <a:r>
              <a:rPr sz="2800" dirty="0">
                <a:latin typeface="Arial"/>
                <a:cs typeface="Arial"/>
              </a:rPr>
              <a:t>populasi user yang  menjadi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target:</a:t>
            </a:r>
            <a:endParaRPr sz="2800" dirty="0">
              <a:latin typeface="Arial"/>
              <a:cs typeface="Arial"/>
            </a:endParaRPr>
          </a:p>
          <a:p>
            <a:pPr marL="756285" indent="-286385" algn="just">
              <a:lnSpc>
                <a:spcPct val="100000"/>
              </a:lnSpc>
              <a:spcBef>
                <a:spcPts val="240"/>
              </a:spcBef>
              <a:buChar char="–"/>
              <a:tabLst>
                <a:tab pos="756920" algn="l"/>
              </a:tabLst>
            </a:pPr>
            <a:r>
              <a:rPr sz="2400" spc="-5" dirty="0">
                <a:latin typeface="Arial"/>
                <a:cs typeface="Arial"/>
              </a:rPr>
              <a:t>Umur, gender,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etnis</a:t>
            </a:r>
            <a:endParaRPr sz="2400" dirty="0">
              <a:latin typeface="Arial"/>
              <a:cs typeface="Arial"/>
            </a:endParaRPr>
          </a:p>
          <a:p>
            <a:pPr marL="756285" indent="-286385" algn="just">
              <a:lnSpc>
                <a:spcPct val="100000"/>
              </a:lnSpc>
              <a:spcBef>
                <a:spcPts val="275"/>
              </a:spcBef>
              <a:buChar char="–"/>
              <a:tabLst>
                <a:tab pos="756920" algn="l"/>
              </a:tabLst>
            </a:pPr>
            <a:r>
              <a:rPr sz="2400" spc="-5" dirty="0">
                <a:latin typeface="Arial"/>
                <a:cs typeface="Arial"/>
              </a:rPr>
              <a:t>Pendidikan</a:t>
            </a:r>
            <a:endParaRPr sz="2400" dirty="0">
              <a:latin typeface="Arial"/>
              <a:cs typeface="Arial"/>
            </a:endParaRPr>
          </a:p>
          <a:p>
            <a:pPr marL="756285" indent="-286385" algn="just">
              <a:lnSpc>
                <a:spcPct val="100000"/>
              </a:lnSpc>
              <a:spcBef>
                <a:spcPts val="290"/>
              </a:spcBef>
              <a:buChar char="–"/>
              <a:tabLst>
                <a:tab pos="756920" algn="l"/>
              </a:tabLst>
            </a:pPr>
            <a:r>
              <a:rPr sz="2400" spc="-5" dirty="0">
                <a:latin typeface="Arial"/>
                <a:cs typeface="Arial"/>
              </a:rPr>
              <a:t>Kemampuan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fisik</a:t>
            </a:r>
            <a:endParaRPr sz="2400" dirty="0">
              <a:latin typeface="Arial"/>
              <a:cs typeface="Arial"/>
            </a:endParaRPr>
          </a:p>
          <a:p>
            <a:pPr marL="756285" indent="-286385" algn="just">
              <a:lnSpc>
                <a:spcPct val="100000"/>
              </a:lnSpc>
              <a:spcBef>
                <a:spcPts val="28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Pengalaman </a:t>
            </a:r>
            <a:r>
              <a:rPr sz="2400" spc="-5" dirty="0">
                <a:latin typeface="Arial"/>
                <a:cs typeface="Arial"/>
              </a:rPr>
              <a:t>menggunakan</a:t>
            </a:r>
            <a:r>
              <a:rPr sz="2400" dirty="0">
                <a:latin typeface="Arial"/>
                <a:cs typeface="Arial"/>
              </a:rPr>
              <a:t> komputer</a:t>
            </a:r>
          </a:p>
          <a:p>
            <a:pPr marL="756285" indent="-286385" algn="just">
              <a:lnSpc>
                <a:spcPct val="100000"/>
              </a:lnSpc>
              <a:spcBef>
                <a:spcPts val="275"/>
              </a:spcBef>
              <a:buChar char="–"/>
              <a:tabLst>
                <a:tab pos="756920" algn="l"/>
              </a:tabLst>
            </a:pPr>
            <a:r>
              <a:rPr sz="2400" spc="-5" dirty="0">
                <a:latin typeface="Arial"/>
                <a:cs typeface="Arial"/>
              </a:rPr>
              <a:t>Ketrampilan </a:t>
            </a:r>
            <a:r>
              <a:rPr sz="2400" dirty="0">
                <a:latin typeface="Arial"/>
                <a:cs typeface="Arial"/>
              </a:rPr>
              <a:t>(mengetik?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membaca?)</a:t>
            </a:r>
            <a:endParaRPr sz="2400" dirty="0">
              <a:latin typeface="Arial"/>
              <a:cs typeface="Arial"/>
            </a:endParaRPr>
          </a:p>
          <a:p>
            <a:pPr marL="756285" indent="-286385" algn="just">
              <a:lnSpc>
                <a:spcPct val="100000"/>
              </a:lnSpc>
              <a:spcBef>
                <a:spcPts val="290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Pengalaman </a:t>
            </a:r>
            <a:r>
              <a:rPr sz="2400" spc="-5" dirty="0">
                <a:latin typeface="Arial"/>
                <a:cs typeface="Arial"/>
              </a:rPr>
              <a:t>domain</a:t>
            </a:r>
            <a:r>
              <a:rPr sz="2400" dirty="0">
                <a:latin typeface="Arial"/>
                <a:cs typeface="Arial"/>
              </a:rPr>
              <a:t> aplikasi</a:t>
            </a:r>
          </a:p>
          <a:p>
            <a:pPr marL="756285" indent="-286385" algn="just">
              <a:lnSpc>
                <a:spcPct val="100000"/>
              </a:lnSpc>
              <a:spcBef>
                <a:spcPts val="27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Pengalaman </a:t>
            </a:r>
            <a:r>
              <a:rPr sz="2400" spc="-5" dirty="0">
                <a:latin typeface="Arial"/>
                <a:cs typeface="Arial"/>
              </a:rPr>
              <a:t>menggunakan </a:t>
            </a:r>
            <a:r>
              <a:rPr sz="2400" dirty="0">
                <a:latin typeface="Arial"/>
                <a:cs typeface="Arial"/>
              </a:rPr>
              <a:t>aplikasi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komputer</a:t>
            </a:r>
          </a:p>
          <a:p>
            <a:pPr marL="756285" indent="-286385" algn="just">
              <a:lnSpc>
                <a:spcPct val="100000"/>
              </a:lnSpc>
              <a:spcBef>
                <a:spcPts val="290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Lingkungan kerja </a:t>
            </a:r>
            <a:r>
              <a:rPr sz="2400" spc="-5" dirty="0">
                <a:latin typeface="Arial"/>
                <a:cs typeface="Arial"/>
              </a:rPr>
              <a:t>dan </a:t>
            </a:r>
            <a:r>
              <a:rPr sz="2400" dirty="0">
                <a:latin typeface="Arial"/>
                <a:cs typeface="Arial"/>
              </a:rPr>
              <a:t>konteks </a:t>
            </a:r>
            <a:r>
              <a:rPr sz="2400" spc="-5" dirty="0">
                <a:latin typeface="Arial"/>
                <a:cs typeface="Arial"/>
              </a:rPr>
              <a:t>sosial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lainnya</a:t>
            </a:r>
          </a:p>
          <a:p>
            <a:pPr marL="756285" indent="-286385" algn="just">
              <a:lnSpc>
                <a:spcPct val="100000"/>
              </a:lnSpc>
              <a:spcBef>
                <a:spcPts val="275"/>
              </a:spcBef>
              <a:buChar char="–"/>
              <a:tabLst>
                <a:tab pos="756920" algn="l"/>
              </a:tabLst>
            </a:pPr>
            <a:r>
              <a:rPr sz="2400" spc="-5" dirty="0">
                <a:latin typeface="Arial"/>
                <a:cs typeface="Arial"/>
              </a:rPr>
              <a:t>Pola </a:t>
            </a:r>
            <a:r>
              <a:rPr sz="2400" dirty="0">
                <a:latin typeface="Arial"/>
                <a:cs typeface="Arial"/>
              </a:rPr>
              <a:t>komunikasi dan </a:t>
            </a:r>
            <a:r>
              <a:rPr sz="2400" spc="-5" dirty="0">
                <a:latin typeface="Arial"/>
                <a:cs typeface="Arial"/>
              </a:rPr>
              <a:t>hubungan </a:t>
            </a:r>
            <a:r>
              <a:rPr sz="2400" dirty="0">
                <a:latin typeface="Arial"/>
                <a:cs typeface="Arial"/>
              </a:rPr>
              <a:t>kerja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62000"/>
            <a:ext cx="7847330" cy="900888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221615" rIns="0" bIns="0" rtlCol="0">
            <a:spAutoFit/>
          </a:bodyPr>
          <a:lstStyle/>
          <a:p>
            <a:pPr marL="2520315">
              <a:lnSpc>
                <a:spcPct val="100000"/>
              </a:lnSpc>
              <a:spcBef>
                <a:spcPts val="1745"/>
              </a:spcBef>
            </a:pPr>
            <a:r>
              <a:rPr dirty="0"/>
              <a:t>Kelompok</a:t>
            </a:r>
            <a:r>
              <a:rPr spc="-10" dirty="0"/>
              <a:t> </a:t>
            </a:r>
            <a:r>
              <a:rPr dirty="0"/>
              <a:t>User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2600" y="2093467"/>
            <a:ext cx="7847330" cy="4549964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 algn="just">
              <a:lnSpc>
                <a:spcPts val="3020"/>
              </a:lnSpc>
              <a:spcBef>
                <a:spcPts val="480"/>
              </a:spcBef>
            </a:pPr>
            <a:r>
              <a:rPr sz="2800" spc="-5" dirty="0">
                <a:latin typeface="Arial"/>
                <a:cs typeface="Arial"/>
              </a:rPr>
              <a:t>Banyak </a:t>
            </a:r>
            <a:r>
              <a:rPr sz="2800" dirty="0">
                <a:latin typeface="Arial"/>
                <a:cs typeface="Arial"/>
              </a:rPr>
              <a:t>aplikasi </a:t>
            </a:r>
            <a:r>
              <a:rPr sz="2800" spc="-5" dirty="0">
                <a:latin typeface="Arial"/>
                <a:cs typeface="Arial"/>
              </a:rPr>
              <a:t>atau sistem </a:t>
            </a:r>
            <a:r>
              <a:rPr sz="2800" dirty="0">
                <a:latin typeface="Arial"/>
                <a:cs typeface="Arial"/>
              </a:rPr>
              <a:t>digunakan oleh beberapa  </a:t>
            </a:r>
            <a:r>
              <a:rPr sz="2800" spc="-5" dirty="0">
                <a:latin typeface="Arial"/>
                <a:cs typeface="Arial"/>
              </a:rPr>
              <a:t>kelompok</a:t>
            </a:r>
            <a:r>
              <a:rPr sz="2800" spc="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user;</a:t>
            </a:r>
          </a:p>
          <a:p>
            <a:pPr marL="413384" indent="-286385" algn="just">
              <a:lnSpc>
                <a:spcPct val="100000"/>
              </a:lnSpc>
              <a:spcBef>
                <a:spcPts val="225"/>
              </a:spcBef>
              <a:buChar char="–"/>
              <a:tabLst>
                <a:tab pos="414020" algn="l"/>
              </a:tabLst>
            </a:pPr>
            <a:r>
              <a:rPr sz="2400" spc="-5" dirty="0">
                <a:latin typeface="Arial"/>
                <a:cs typeface="Arial"/>
              </a:rPr>
              <a:t>Dosen</a:t>
            </a:r>
            <a:endParaRPr sz="2400" dirty="0">
              <a:latin typeface="Arial"/>
              <a:cs typeface="Arial"/>
            </a:endParaRPr>
          </a:p>
          <a:p>
            <a:pPr marL="413384" indent="-286385" algn="just">
              <a:lnSpc>
                <a:spcPct val="100000"/>
              </a:lnSpc>
              <a:spcBef>
                <a:spcPts val="290"/>
              </a:spcBef>
              <a:buChar char="–"/>
              <a:tabLst>
                <a:tab pos="414020" algn="l"/>
              </a:tabLst>
            </a:pPr>
            <a:r>
              <a:rPr sz="2400" dirty="0">
                <a:latin typeface="Arial"/>
                <a:cs typeface="Arial"/>
              </a:rPr>
              <a:t>Mahasiswa</a:t>
            </a:r>
          </a:p>
          <a:p>
            <a:pPr marL="413384" indent="-286385" algn="just">
              <a:lnSpc>
                <a:spcPct val="100000"/>
              </a:lnSpc>
              <a:spcBef>
                <a:spcPts val="275"/>
              </a:spcBef>
              <a:buChar char="–"/>
              <a:tabLst>
                <a:tab pos="414020" algn="l"/>
              </a:tabLst>
            </a:pPr>
            <a:r>
              <a:rPr sz="2400" spc="-5" dirty="0">
                <a:latin typeface="Arial"/>
                <a:cs typeface="Arial"/>
              </a:rPr>
              <a:t>Karyawan</a:t>
            </a:r>
            <a:endParaRPr sz="2400" dirty="0">
              <a:latin typeface="Arial"/>
              <a:cs typeface="Arial"/>
            </a:endParaRPr>
          </a:p>
          <a:p>
            <a:pPr marL="413384" indent="-286385" algn="just">
              <a:lnSpc>
                <a:spcPct val="100000"/>
              </a:lnSpc>
              <a:spcBef>
                <a:spcPts val="290"/>
              </a:spcBef>
              <a:buChar char="–"/>
              <a:tabLst>
                <a:tab pos="414020" algn="l"/>
              </a:tabLst>
            </a:pPr>
            <a:r>
              <a:rPr sz="2400" spc="-5" dirty="0">
                <a:latin typeface="Arial"/>
                <a:cs typeface="Arial"/>
              </a:rPr>
              <a:t>Penjual</a:t>
            </a:r>
            <a:endParaRPr sz="2400" dirty="0">
              <a:latin typeface="Arial"/>
              <a:cs typeface="Arial"/>
            </a:endParaRPr>
          </a:p>
          <a:p>
            <a:pPr marL="413384" indent="-286385" algn="just">
              <a:lnSpc>
                <a:spcPct val="100000"/>
              </a:lnSpc>
              <a:spcBef>
                <a:spcPts val="275"/>
              </a:spcBef>
              <a:buChar char="–"/>
              <a:tabLst>
                <a:tab pos="414020" algn="l"/>
              </a:tabLst>
            </a:pPr>
            <a:r>
              <a:rPr sz="2400" spc="-5" dirty="0">
                <a:latin typeface="Arial"/>
                <a:cs typeface="Arial"/>
              </a:rPr>
              <a:t>Ibu-ibu</a:t>
            </a:r>
            <a:endParaRPr sz="2400" dirty="0">
              <a:latin typeface="Arial"/>
              <a:cs typeface="Arial"/>
            </a:endParaRPr>
          </a:p>
          <a:p>
            <a:pPr marL="413384" indent="-286385" algn="just">
              <a:lnSpc>
                <a:spcPct val="100000"/>
              </a:lnSpc>
              <a:spcBef>
                <a:spcPts val="290"/>
              </a:spcBef>
              <a:buChar char="–"/>
              <a:tabLst>
                <a:tab pos="414020" algn="l"/>
              </a:tabLst>
            </a:pPr>
            <a:r>
              <a:rPr sz="2400" spc="-5" dirty="0">
                <a:latin typeface="Arial"/>
                <a:cs typeface="Arial"/>
              </a:rPr>
              <a:t>dll</a:t>
            </a:r>
            <a:endParaRPr sz="24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40"/>
              </a:spcBef>
            </a:pPr>
            <a:endParaRPr sz="3350" dirty="0">
              <a:latin typeface="Times New Roman"/>
              <a:cs typeface="Times New Roman"/>
            </a:endParaRPr>
          </a:p>
          <a:p>
            <a:pPr marL="12700" marR="1515745" algn="just">
              <a:lnSpc>
                <a:spcPts val="3020"/>
              </a:lnSpc>
            </a:pPr>
            <a:r>
              <a:rPr sz="2800" spc="-5" dirty="0">
                <a:latin typeface="Wingdings"/>
                <a:cs typeface="Wingdings"/>
              </a:rPr>
              <a:t></a:t>
            </a:r>
            <a:r>
              <a:rPr sz="2800" spc="-5" dirty="0">
                <a:latin typeface="Arial"/>
                <a:cs typeface="Arial"/>
              </a:rPr>
              <a:t>Harus </a:t>
            </a:r>
            <a:r>
              <a:rPr sz="2800" dirty="0">
                <a:latin typeface="Arial"/>
                <a:cs typeface="Arial"/>
              </a:rPr>
              <a:t>dilakukan analisis </a:t>
            </a:r>
            <a:r>
              <a:rPr sz="2800" i="1" dirty="0">
                <a:latin typeface="Arial"/>
                <a:cs typeface="Arial"/>
              </a:rPr>
              <a:t>user </a:t>
            </a:r>
            <a:r>
              <a:rPr sz="2800" dirty="0" err="1" smtClean="0">
                <a:latin typeface="Arial"/>
                <a:cs typeface="Arial"/>
              </a:rPr>
              <a:t>untuk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dirty="0" err="1" smtClean="0">
                <a:latin typeface="Arial"/>
                <a:cs typeface="Arial"/>
              </a:rPr>
              <a:t>setiap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kelompok.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609600"/>
            <a:ext cx="7847330" cy="1577996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dirty="0"/>
              <a:t>Cara Melakukan Analisis</a:t>
            </a:r>
            <a:r>
              <a:rPr spc="-50" dirty="0"/>
              <a:t> </a:t>
            </a:r>
            <a:r>
              <a:rPr dirty="0"/>
              <a:t>User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2600" y="2514600"/>
            <a:ext cx="7847330" cy="458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Arial"/>
                <a:cs typeface="Arial"/>
              </a:rPr>
              <a:t>Teknik </a:t>
            </a:r>
            <a:r>
              <a:rPr sz="2800" dirty="0">
                <a:latin typeface="Arial"/>
                <a:cs typeface="Arial"/>
              </a:rPr>
              <a:t>yang umum dapat</a:t>
            </a:r>
            <a:r>
              <a:rPr sz="2800" spc="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digunakan:</a:t>
            </a:r>
          </a:p>
          <a:p>
            <a:pPr marL="355600" indent="-342900" algn="just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i="1" spc="-5" dirty="0">
                <a:latin typeface="Arial"/>
                <a:cs typeface="Arial"/>
              </a:rPr>
              <a:t>Questionnaires</a:t>
            </a:r>
            <a:endParaRPr sz="28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i="1" spc="-5" dirty="0">
                <a:latin typeface="Arial"/>
                <a:cs typeface="Arial"/>
              </a:rPr>
              <a:t>Interview</a:t>
            </a:r>
            <a:endParaRPr sz="28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i="1" spc="-5" dirty="0">
                <a:latin typeface="Arial"/>
                <a:cs typeface="Arial"/>
              </a:rPr>
              <a:t>Observasi</a:t>
            </a:r>
            <a:endParaRPr sz="28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9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800" spc="-5" dirty="0">
                <a:latin typeface="Arial"/>
                <a:cs typeface="Arial"/>
              </a:rPr>
              <a:t>Kendala </a:t>
            </a:r>
            <a:r>
              <a:rPr sz="2800" dirty="0">
                <a:latin typeface="Arial"/>
                <a:cs typeface="Arial"/>
              </a:rPr>
              <a:t>yang mungkin dihadapi </a:t>
            </a:r>
            <a:r>
              <a:rPr sz="2800" spc="-5" dirty="0">
                <a:latin typeface="Arial"/>
                <a:cs typeface="Arial"/>
              </a:rPr>
              <a:t>(</a:t>
            </a:r>
            <a:r>
              <a:rPr sz="2800" i="1" spc="-5" dirty="0">
                <a:latin typeface="Arial"/>
                <a:cs typeface="Arial"/>
              </a:rPr>
              <a:t>konteks:IT</a:t>
            </a:r>
            <a:r>
              <a:rPr sz="2800" i="1" spc="6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office</a:t>
            </a:r>
            <a:r>
              <a:rPr sz="2800" dirty="0">
                <a:latin typeface="Arial"/>
                <a:cs typeface="Arial"/>
              </a:rPr>
              <a:t>)</a:t>
            </a:r>
          </a:p>
          <a:p>
            <a:pPr marL="355600" indent="-342900" algn="just">
              <a:lnSpc>
                <a:spcPts val="3025"/>
              </a:lnSpc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Tim pengembang perangkat lunak dan</a:t>
            </a:r>
            <a:r>
              <a:rPr sz="2800" spc="20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user</a:t>
            </a:r>
            <a:endParaRPr sz="2800" dirty="0">
              <a:latin typeface="Arial"/>
              <a:cs typeface="Arial"/>
            </a:endParaRPr>
          </a:p>
          <a:p>
            <a:pPr marL="355600" algn="just">
              <a:lnSpc>
                <a:spcPts val="3025"/>
              </a:lnSpc>
            </a:pPr>
            <a:r>
              <a:rPr sz="2800" spc="-5" dirty="0">
                <a:latin typeface="Arial"/>
                <a:cs typeface="Arial"/>
              </a:rPr>
              <a:t>terisolasi </a:t>
            </a:r>
            <a:r>
              <a:rPr sz="2800" dirty="0">
                <a:latin typeface="Arial"/>
                <a:cs typeface="Arial"/>
              </a:rPr>
              <a:t>satu </a:t>
            </a:r>
            <a:r>
              <a:rPr sz="2800" spc="-5" dirty="0">
                <a:latin typeface="Arial"/>
                <a:cs typeface="Arial"/>
              </a:rPr>
              <a:t>sama </a:t>
            </a:r>
            <a:r>
              <a:rPr sz="2800" dirty="0">
                <a:latin typeface="Arial"/>
                <a:cs typeface="Arial"/>
              </a:rPr>
              <a:t>lain</a:t>
            </a:r>
            <a:r>
              <a:rPr sz="2800" spc="30" dirty="0">
                <a:latin typeface="Arial"/>
                <a:cs typeface="Arial"/>
              </a:rPr>
              <a:t> </a:t>
            </a:r>
            <a:r>
              <a:rPr sz="2800" dirty="0">
                <a:latin typeface="Wingdings"/>
                <a:cs typeface="Wingdings"/>
              </a:rPr>
              <a:t></a:t>
            </a:r>
          </a:p>
          <a:p>
            <a:pPr marL="355600" indent="-342900" algn="just">
              <a:lnSpc>
                <a:spcPts val="3025"/>
              </a:lnSpc>
              <a:spcBef>
                <a:spcPts val="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i="1" spc="-5" dirty="0">
                <a:latin typeface="Arial"/>
                <a:cs typeface="Arial"/>
              </a:rPr>
              <a:t>User </a:t>
            </a:r>
            <a:r>
              <a:rPr sz="2800" dirty="0">
                <a:latin typeface="Arial"/>
                <a:cs typeface="Arial"/>
              </a:rPr>
              <a:t>biasanya hanya berhubungan</a:t>
            </a:r>
            <a:r>
              <a:rPr sz="2800" spc="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dengan</a:t>
            </a:r>
          </a:p>
          <a:p>
            <a:pPr marL="355600" algn="just">
              <a:lnSpc>
                <a:spcPts val="3025"/>
              </a:lnSpc>
            </a:pPr>
            <a:r>
              <a:rPr sz="2800" i="1" dirty="0">
                <a:latin typeface="Arial"/>
                <a:cs typeface="Arial"/>
              </a:rPr>
              <a:t>technical support </a:t>
            </a:r>
            <a:r>
              <a:rPr sz="2800" dirty="0">
                <a:latin typeface="Arial"/>
                <a:cs typeface="Arial"/>
              </a:rPr>
              <a:t>atau</a:t>
            </a:r>
            <a:r>
              <a:rPr sz="2800" spc="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marketing</a:t>
            </a:r>
            <a:r>
              <a:rPr sz="2800" i="1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762000"/>
            <a:ext cx="7923530" cy="900888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spc="-5" dirty="0"/>
              <a:t>Contoh</a:t>
            </a:r>
            <a:r>
              <a:rPr spc="-10" dirty="0"/>
              <a:t> </a:t>
            </a:r>
            <a:r>
              <a:rPr dirty="0"/>
              <a:t>Singkat;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76400" y="2201672"/>
            <a:ext cx="7923530" cy="44993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2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Judul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: “No </a:t>
            </a:r>
            <a:r>
              <a:rPr sz="3200" spc="-5" dirty="0" err="1">
                <a:latin typeface="Arial"/>
                <a:cs typeface="Arial"/>
              </a:rPr>
              <a:t>Kasir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5" dirty="0" smtClean="0">
                <a:latin typeface="Wingdings"/>
                <a:cs typeface="Wingdings"/>
              </a:rPr>
              <a:t> </a:t>
            </a:r>
            <a:r>
              <a:rPr sz="3200" spc="-5" dirty="0" err="1" smtClean="0">
                <a:latin typeface="Arial"/>
                <a:cs typeface="Arial"/>
              </a:rPr>
              <a:t>Cepat</a:t>
            </a:r>
            <a:r>
              <a:rPr sz="3200" spc="-5" dirty="0" smtClean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dan </a:t>
            </a:r>
            <a:r>
              <a:rPr sz="3200" spc="-5" dirty="0" err="1">
                <a:latin typeface="Arial"/>
                <a:cs typeface="Arial"/>
              </a:rPr>
              <a:t>Lebih</a:t>
            </a:r>
            <a:r>
              <a:rPr sz="3200" spc="-80" dirty="0">
                <a:latin typeface="Arial"/>
                <a:cs typeface="Arial"/>
              </a:rPr>
              <a:t> </a:t>
            </a:r>
            <a:r>
              <a:rPr sz="3200" spc="-5" dirty="0" err="1" smtClean="0">
                <a:latin typeface="Arial"/>
                <a:cs typeface="Arial"/>
              </a:rPr>
              <a:t>Nyaman</a:t>
            </a:r>
            <a:r>
              <a:rPr sz="3200" spc="-5" dirty="0" smtClean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belanja di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Supermarket”</a:t>
            </a:r>
            <a:endParaRPr sz="32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sz="36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2220"/>
              </a:spcBef>
            </a:pPr>
            <a:r>
              <a:rPr sz="32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Pertanyaan;</a:t>
            </a:r>
            <a:endParaRPr sz="320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755"/>
              </a:spcBef>
              <a:buSzPct val="96875"/>
              <a:buAutoNum type="arabicPeriod"/>
              <a:tabLst>
                <a:tab pos="353060" algn="l"/>
              </a:tabLst>
            </a:pPr>
            <a:r>
              <a:rPr sz="3200" spc="-5" dirty="0">
                <a:latin typeface="Arial"/>
                <a:cs typeface="Arial"/>
              </a:rPr>
              <a:t>Buat </a:t>
            </a:r>
            <a:r>
              <a:rPr sz="3200" dirty="0">
                <a:latin typeface="Arial"/>
                <a:cs typeface="Arial"/>
              </a:rPr>
              <a:t>User </a:t>
            </a:r>
            <a:r>
              <a:rPr sz="3200" spc="-5" dirty="0">
                <a:latin typeface="Arial"/>
                <a:cs typeface="Arial"/>
              </a:rPr>
              <a:t>Anaysis dan Task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spc="-5" dirty="0" err="1" smtClean="0">
                <a:latin typeface="Arial"/>
                <a:cs typeface="Arial"/>
              </a:rPr>
              <a:t>Analisisnya</a:t>
            </a:r>
            <a:r>
              <a:rPr sz="3200" spc="-5" dirty="0" smtClean="0"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  <a:p>
            <a:pPr marL="12700" marR="833755" algn="just">
              <a:lnSpc>
                <a:spcPts val="3829"/>
              </a:lnSpc>
              <a:spcBef>
                <a:spcPts val="905"/>
              </a:spcBef>
              <a:buSzPct val="96875"/>
              <a:buAutoNum type="arabicPeriod"/>
              <a:tabLst>
                <a:tab pos="353060" algn="l"/>
              </a:tabLst>
            </a:pPr>
            <a:r>
              <a:rPr sz="3200" dirty="0">
                <a:latin typeface="Arial"/>
                <a:cs typeface="Arial"/>
              </a:rPr>
              <a:t>Kira-kira </a:t>
            </a:r>
            <a:r>
              <a:rPr sz="3200" spc="-5" dirty="0">
                <a:latin typeface="Arial"/>
                <a:cs typeface="Arial"/>
              </a:rPr>
              <a:t>seperti apa </a:t>
            </a:r>
            <a:r>
              <a:rPr sz="3200" spc="-10" dirty="0">
                <a:latin typeface="Arial"/>
                <a:cs typeface="Arial"/>
              </a:rPr>
              <a:t>bentuk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(</a:t>
            </a:r>
            <a:r>
              <a:rPr sz="3200" i="1" spc="-5" dirty="0" err="1">
                <a:latin typeface="Arial"/>
                <a:cs typeface="Arial"/>
              </a:rPr>
              <a:t>deskripsi</a:t>
            </a:r>
            <a:r>
              <a:rPr sz="3200" spc="-5" dirty="0" smtClean="0">
                <a:latin typeface="Arial"/>
                <a:cs typeface="Arial"/>
              </a:rPr>
              <a:t>) </a:t>
            </a:r>
            <a:r>
              <a:rPr sz="3200" dirty="0">
                <a:latin typeface="Arial"/>
                <a:cs typeface="Arial"/>
              </a:rPr>
              <a:t>sistem </a:t>
            </a:r>
            <a:r>
              <a:rPr sz="3200" spc="-10" dirty="0">
                <a:latin typeface="Arial"/>
                <a:cs typeface="Arial"/>
              </a:rPr>
              <a:t>perangkat </a:t>
            </a:r>
            <a:r>
              <a:rPr sz="3200" dirty="0">
                <a:latin typeface="Arial"/>
                <a:cs typeface="Arial"/>
              </a:rPr>
              <a:t>yang </a:t>
            </a:r>
            <a:r>
              <a:rPr sz="3200" spc="-5" dirty="0" err="1">
                <a:latin typeface="Arial"/>
                <a:cs typeface="Arial"/>
              </a:rPr>
              <a:t>akan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5" dirty="0" err="1" smtClean="0">
                <a:latin typeface="Arial"/>
                <a:cs typeface="Arial"/>
              </a:rPr>
              <a:t>dihasilkan</a:t>
            </a:r>
            <a:r>
              <a:rPr sz="3200" spc="-5" dirty="0" smtClean="0"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566927"/>
            <a:ext cx="7771130" cy="900245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22097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39"/>
              </a:spcBef>
            </a:pPr>
            <a:r>
              <a:rPr dirty="0"/>
              <a:t>User</a:t>
            </a:r>
            <a:r>
              <a:rPr spc="-10" dirty="0"/>
              <a:t> </a:t>
            </a:r>
            <a:r>
              <a:rPr dirty="0"/>
              <a:t>Analisisnya..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856014" y="1467172"/>
            <a:ext cx="7771130" cy="632224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400"/>
              </a:spcBef>
              <a:buChar char="•"/>
              <a:tabLst>
                <a:tab pos="354965" algn="l"/>
                <a:tab pos="355600" algn="l"/>
              </a:tabLst>
            </a:pPr>
            <a:r>
              <a:rPr spc="-5" dirty="0"/>
              <a:t>Siapakah</a:t>
            </a:r>
            <a:r>
              <a:rPr spc="-10" dirty="0"/>
              <a:t> </a:t>
            </a:r>
            <a:r>
              <a:rPr i="1" spc="-5" dirty="0">
                <a:latin typeface="Arial"/>
                <a:cs typeface="Arial"/>
              </a:rPr>
              <a:t>user</a:t>
            </a:r>
            <a:r>
              <a:rPr spc="-5" dirty="0"/>
              <a:t>-nya?</a:t>
            </a:r>
          </a:p>
          <a:p>
            <a:pPr marL="756285" lvl="1" indent="-286385" algn="just">
              <a:lnSpc>
                <a:spcPct val="100000"/>
              </a:lnSpc>
              <a:spcBef>
                <a:spcPts val="300"/>
              </a:spcBef>
              <a:buChar char="–"/>
              <a:tabLst>
                <a:tab pos="756920" algn="l"/>
              </a:tabLst>
            </a:pPr>
            <a:r>
              <a:rPr sz="2500" spc="-5" dirty="0">
                <a:latin typeface="Arial"/>
                <a:cs typeface="Arial"/>
              </a:rPr>
              <a:t>Orang </a:t>
            </a:r>
            <a:r>
              <a:rPr sz="2500" dirty="0">
                <a:latin typeface="Arial"/>
                <a:cs typeface="Arial"/>
              </a:rPr>
              <a:t>yang </a:t>
            </a:r>
            <a:r>
              <a:rPr sz="2500" spc="-5" dirty="0">
                <a:latin typeface="Arial"/>
                <a:cs typeface="Arial"/>
              </a:rPr>
              <a:t>berbelanja kebutuhan</a:t>
            </a:r>
            <a:r>
              <a:rPr sz="2500" spc="20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sehari-hari</a:t>
            </a:r>
            <a:endParaRPr sz="2500" dirty="0">
              <a:latin typeface="Arial"/>
              <a:cs typeface="Arial"/>
            </a:endParaRPr>
          </a:p>
          <a:p>
            <a:pPr marL="756285" marR="133985" lvl="1" indent="-286385" algn="just">
              <a:lnSpc>
                <a:spcPts val="2700"/>
              </a:lnSpc>
              <a:spcBef>
                <a:spcPts val="640"/>
              </a:spcBef>
              <a:buChar char="–"/>
              <a:tabLst>
                <a:tab pos="756920" algn="l"/>
              </a:tabLst>
            </a:pPr>
            <a:r>
              <a:rPr sz="2500" spc="-5" dirty="0">
                <a:latin typeface="Arial"/>
                <a:cs typeface="Arial"/>
              </a:rPr>
              <a:t>Jangkauan umur </a:t>
            </a:r>
            <a:r>
              <a:rPr sz="2500" dirty="0">
                <a:latin typeface="Arial"/>
                <a:cs typeface="Arial"/>
              </a:rPr>
              <a:t>(10 - 80 </a:t>
            </a:r>
            <a:r>
              <a:rPr sz="2500" spc="-5" dirty="0">
                <a:latin typeface="Arial"/>
                <a:cs typeface="Arial"/>
              </a:rPr>
              <a:t>tahun) </a:t>
            </a:r>
            <a:r>
              <a:rPr sz="2500" dirty="0">
                <a:latin typeface="Arial"/>
                <a:cs typeface="Arial"/>
              </a:rPr>
              <a:t>dan </a:t>
            </a:r>
            <a:r>
              <a:rPr sz="2500" spc="-5" dirty="0">
                <a:latin typeface="Arial"/>
                <a:cs typeface="Arial"/>
              </a:rPr>
              <a:t>kemampuan fisik  (tinggi, mobilitas,</a:t>
            </a:r>
            <a:r>
              <a:rPr sz="2500" dirty="0">
                <a:latin typeface="Arial"/>
                <a:cs typeface="Arial"/>
              </a:rPr>
              <a:t> kekuatan)</a:t>
            </a:r>
          </a:p>
          <a:p>
            <a:pPr marL="756285" lvl="1" indent="-286385" algn="just">
              <a:lnSpc>
                <a:spcPct val="100000"/>
              </a:lnSpc>
              <a:spcBef>
                <a:spcPts val="260"/>
              </a:spcBef>
              <a:buChar char="–"/>
              <a:tabLst>
                <a:tab pos="756920" algn="l"/>
              </a:tabLst>
            </a:pPr>
            <a:r>
              <a:rPr sz="2500" spc="-5" dirty="0">
                <a:latin typeface="Arial"/>
                <a:cs typeface="Arial"/>
              </a:rPr>
              <a:t>Tidak berpengalaman menggunakan</a:t>
            </a:r>
            <a:r>
              <a:rPr sz="2500" spc="20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komputer</a:t>
            </a:r>
            <a:endParaRPr sz="25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300"/>
              </a:spcBef>
              <a:buChar char="–"/>
              <a:tabLst>
                <a:tab pos="756920" algn="l"/>
              </a:tabLst>
            </a:pPr>
            <a:r>
              <a:rPr sz="2500" spc="-5" dirty="0">
                <a:latin typeface="Arial"/>
                <a:cs typeface="Arial"/>
              </a:rPr>
              <a:t>Tidak </a:t>
            </a:r>
            <a:r>
              <a:rPr sz="2500" dirty="0">
                <a:latin typeface="Arial"/>
                <a:cs typeface="Arial"/>
              </a:rPr>
              <a:t>ada </a:t>
            </a:r>
            <a:r>
              <a:rPr sz="2500" spc="-5" dirty="0">
                <a:latin typeface="Arial"/>
                <a:cs typeface="Arial"/>
              </a:rPr>
              <a:t>pelatihan sebelum menggunakan</a:t>
            </a:r>
            <a:r>
              <a:rPr sz="2500" spc="35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sistem</a:t>
            </a:r>
            <a:endParaRPr sz="2500" dirty="0">
              <a:latin typeface="Arial"/>
              <a:cs typeface="Arial"/>
            </a:endParaRPr>
          </a:p>
          <a:p>
            <a:pPr marL="756285" marR="227329" lvl="1" indent="-286385" algn="just">
              <a:lnSpc>
                <a:spcPts val="2700"/>
              </a:lnSpc>
              <a:spcBef>
                <a:spcPts val="640"/>
              </a:spcBef>
              <a:buChar char="–"/>
              <a:tabLst>
                <a:tab pos="756920" algn="l"/>
              </a:tabLst>
            </a:pPr>
            <a:r>
              <a:rPr sz="2500" spc="-5" dirty="0">
                <a:latin typeface="Arial"/>
                <a:cs typeface="Arial"/>
              </a:rPr>
              <a:t>Memiliki pengetahuan tentang makanan, </a:t>
            </a:r>
            <a:r>
              <a:rPr sz="2500" spc="-5" dirty="0" err="1">
                <a:latin typeface="Arial"/>
                <a:cs typeface="Arial"/>
              </a:rPr>
              <a:t>namun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5" dirty="0" err="1" smtClean="0">
                <a:latin typeface="Arial"/>
                <a:cs typeface="Arial"/>
              </a:rPr>
              <a:t>tidak</a:t>
            </a:r>
            <a:r>
              <a:rPr sz="2500" spc="-5" dirty="0" smtClean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memiliki pengetahuan tentang teknik inventori  supermarket.</a:t>
            </a:r>
            <a:endParaRPr sz="25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260"/>
              </a:spcBef>
              <a:buChar char="•"/>
              <a:tabLst>
                <a:tab pos="354965" algn="l"/>
                <a:tab pos="355600" algn="l"/>
              </a:tabLst>
            </a:pPr>
            <a:r>
              <a:rPr spc="-5" dirty="0"/>
              <a:t>Kelompok </a:t>
            </a:r>
            <a:r>
              <a:rPr i="1" dirty="0">
                <a:latin typeface="Arial"/>
                <a:cs typeface="Arial"/>
              </a:rPr>
              <a:t>user</a:t>
            </a:r>
            <a:r>
              <a:rPr i="1" spc="-10" dirty="0">
                <a:latin typeface="Arial"/>
                <a:cs typeface="Arial"/>
              </a:rPr>
              <a:t> </a:t>
            </a:r>
            <a:r>
              <a:rPr dirty="0"/>
              <a:t>utama</a:t>
            </a:r>
          </a:p>
          <a:p>
            <a:pPr marL="756285" marR="5080" lvl="1" indent="-286385" algn="just">
              <a:lnSpc>
                <a:spcPts val="2700"/>
              </a:lnSpc>
              <a:spcBef>
                <a:spcPts val="640"/>
              </a:spcBef>
              <a:buChar char="–"/>
              <a:tabLst>
                <a:tab pos="756920" algn="l"/>
              </a:tabLst>
            </a:pPr>
            <a:r>
              <a:rPr sz="2500" spc="-5" dirty="0">
                <a:latin typeface="Arial"/>
                <a:cs typeface="Arial"/>
              </a:rPr>
              <a:t>Belanja kebutuhan sehari-hari seringkali </a:t>
            </a:r>
            <a:r>
              <a:rPr sz="2500" spc="-5" dirty="0" err="1">
                <a:latin typeface="Arial"/>
                <a:cs typeface="Arial"/>
              </a:rPr>
              <a:t>dilakukan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5" dirty="0" err="1" smtClean="0">
                <a:latin typeface="Arial"/>
                <a:cs typeface="Arial"/>
              </a:rPr>
              <a:t>oleh</a:t>
            </a:r>
            <a:r>
              <a:rPr sz="2500" spc="-5" dirty="0" smtClean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wanita, seringkali dengan membawa anak</a:t>
            </a:r>
            <a:r>
              <a:rPr sz="2500" spc="10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kecil</a:t>
            </a:r>
            <a:endParaRPr sz="25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260"/>
              </a:spcBef>
              <a:buChar char="–"/>
              <a:tabLst>
                <a:tab pos="756920" algn="l"/>
              </a:tabLst>
            </a:pPr>
            <a:r>
              <a:rPr sz="2500" spc="-5" dirty="0">
                <a:latin typeface="Arial"/>
                <a:cs typeface="Arial"/>
              </a:rPr>
              <a:t>Petugas supermarket </a:t>
            </a:r>
            <a:r>
              <a:rPr sz="2500" dirty="0">
                <a:latin typeface="Arial"/>
                <a:cs typeface="Arial"/>
              </a:rPr>
              <a:t>yang membantu</a:t>
            </a:r>
            <a:r>
              <a:rPr sz="2500" spc="10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pengunjung</a:t>
            </a:r>
            <a:endParaRPr sz="25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62000"/>
            <a:ext cx="7847330" cy="900888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dirty="0"/>
              <a:t>Task</a:t>
            </a:r>
            <a:r>
              <a:rPr spc="-5" dirty="0"/>
              <a:t> </a:t>
            </a:r>
            <a:r>
              <a:rPr dirty="0"/>
              <a:t>Analisisnya..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2600" y="2209800"/>
            <a:ext cx="4404995" cy="4664482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385"/>
              </a:spcBef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Tasks:</a:t>
            </a:r>
            <a:endParaRPr sz="2400" dirty="0">
              <a:latin typeface="Arial"/>
              <a:cs typeface="Arial"/>
            </a:endParaRPr>
          </a:p>
          <a:p>
            <a:pPr marL="349885" indent="-337185">
              <a:lnSpc>
                <a:spcPct val="100000"/>
              </a:lnSpc>
              <a:spcBef>
                <a:spcPts val="290"/>
              </a:spcBef>
              <a:buAutoNum type="arabicPeriod"/>
              <a:tabLst>
                <a:tab pos="350520" algn="l"/>
              </a:tabLst>
            </a:pPr>
            <a:r>
              <a:rPr sz="2400" spc="-5" dirty="0">
                <a:latin typeface="Arial"/>
                <a:cs typeface="Arial"/>
              </a:rPr>
              <a:t>Input barang </a:t>
            </a:r>
            <a:r>
              <a:rPr sz="2400" dirty="0">
                <a:latin typeface="Arial"/>
                <a:cs typeface="Arial"/>
              </a:rPr>
              <a:t>ke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register</a:t>
            </a:r>
          </a:p>
          <a:p>
            <a:pPr marL="352425" indent="-339725">
              <a:lnSpc>
                <a:spcPct val="100000"/>
              </a:lnSpc>
              <a:spcBef>
                <a:spcPts val="275"/>
              </a:spcBef>
              <a:buAutoNum type="arabicPeriod"/>
              <a:tabLst>
                <a:tab pos="353060" algn="l"/>
              </a:tabLst>
            </a:pPr>
            <a:r>
              <a:rPr sz="2400" dirty="0">
                <a:latin typeface="Arial"/>
                <a:cs typeface="Arial"/>
              </a:rPr>
              <a:t>Masukkan </a:t>
            </a:r>
            <a:r>
              <a:rPr sz="2400" spc="-5" dirty="0">
                <a:latin typeface="Arial"/>
                <a:cs typeface="Arial"/>
              </a:rPr>
              <a:t>barang </a:t>
            </a:r>
            <a:r>
              <a:rPr sz="2400" dirty="0">
                <a:latin typeface="Arial"/>
                <a:cs typeface="Arial"/>
              </a:rPr>
              <a:t>ke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keranjang</a:t>
            </a:r>
            <a:endParaRPr sz="2400" dirty="0">
              <a:latin typeface="Arial"/>
              <a:cs typeface="Arial"/>
            </a:endParaRPr>
          </a:p>
          <a:p>
            <a:pPr marL="352425" indent="-339725">
              <a:lnSpc>
                <a:spcPct val="100000"/>
              </a:lnSpc>
              <a:spcBef>
                <a:spcPts val="290"/>
              </a:spcBef>
              <a:buAutoNum type="arabicPeriod"/>
              <a:tabLst>
                <a:tab pos="353060" algn="l"/>
              </a:tabLst>
            </a:pPr>
            <a:r>
              <a:rPr sz="2400" spc="-5" dirty="0">
                <a:latin typeface="Arial"/>
                <a:cs typeface="Arial"/>
              </a:rPr>
              <a:t>Bayar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0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Deskripsi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hasil;</a:t>
            </a:r>
            <a:endParaRPr sz="2400" dirty="0">
              <a:latin typeface="Arial"/>
              <a:cs typeface="Arial"/>
            </a:endParaRPr>
          </a:p>
          <a:p>
            <a:pPr marL="12700" marR="5080" algn="just">
              <a:lnSpc>
                <a:spcPct val="89800"/>
              </a:lnSpc>
              <a:spcBef>
                <a:spcPts val="580"/>
              </a:spcBef>
            </a:pPr>
            <a:r>
              <a:rPr sz="2400" spc="-5" dirty="0">
                <a:latin typeface="Arial"/>
                <a:cs typeface="Arial"/>
              </a:rPr>
              <a:t>Pembeli </a:t>
            </a:r>
            <a:r>
              <a:rPr sz="2400" dirty="0">
                <a:latin typeface="Arial"/>
                <a:cs typeface="Arial"/>
              </a:rPr>
              <a:t>membayar </a:t>
            </a:r>
            <a:r>
              <a:rPr sz="2400" spc="-5" dirty="0" err="1">
                <a:latin typeface="Arial"/>
                <a:cs typeface="Arial"/>
              </a:rPr>
              <a:t>barang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belanjaan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sendiri, </a:t>
            </a:r>
            <a:r>
              <a:rPr sz="2400" spc="-5" dirty="0" smtClean="0">
                <a:latin typeface="Arial"/>
                <a:cs typeface="Arial"/>
              </a:rPr>
              <a:t>di </a:t>
            </a:r>
            <a:r>
              <a:rPr sz="2400" spc="-5" dirty="0" err="1" smtClean="0">
                <a:latin typeface="Arial"/>
                <a:cs typeface="Arial"/>
              </a:rPr>
              <a:t>tempat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pembayaran barang  tanpa kasir dan bisa </a:t>
            </a:r>
            <a:r>
              <a:rPr sz="2400" dirty="0">
                <a:latin typeface="Arial"/>
                <a:cs typeface="Arial"/>
              </a:rPr>
              <a:t>langsung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pulang.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324601" y="2209800"/>
            <a:ext cx="3124198" cy="46644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609600"/>
            <a:ext cx="7923530" cy="1393971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2832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230"/>
              </a:spcBef>
            </a:pPr>
            <a:r>
              <a:rPr sz="3600" spc="-5" dirty="0"/>
              <a:t>Tips </a:t>
            </a:r>
            <a:r>
              <a:rPr sz="3600" dirty="0"/>
              <a:t>Melakukan </a:t>
            </a:r>
            <a:r>
              <a:rPr sz="3600" spc="-5" dirty="0"/>
              <a:t>Analisis </a:t>
            </a:r>
            <a:r>
              <a:rPr sz="3600" dirty="0"/>
              <a:t>User &amp;</a:t>
            </a:r>
            <a:r>
              <a:rPr sz="3600" spc="-60" dirty="0"/>
              <a:t> </a:t>
            </a:r>
            <a:r>
              <a:rPr sz="3600" dirty="0"/>
              <a:t>Task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76400" y="2218436"/>
            <a:ext cx="7923530" cy="48504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22300" indent="-609600" algn="just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5" dirty="0">
                <a:latin typeface="Arial"/>
                <a:cs typeface="Arial"/>
              </a:rPr>
              <a:t>Untuk mencari tujuan: Mengapa anda melakukan</a:t>
            </a:r>
            <a:r>
              <a:rPr sz="2400" spc="9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ini?</a:t>
            </a:r>
            <a:endParaRPr sz="24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buAutoNum type="arabicPeriod"/>
              <a:tabLst>
                <a:tab pos="621665" algn="l"/>
                <a:tab pos="622300" algn="l"/>
              </a:tabLst>
            </a:pPr>
            <a:r>
              <a:rPr sz="2400" spc="-5" dirty="0">
                <a:latin typeface="Arial"/>
                <a:cs typeface="Arial"/>
              </a:rPr>
              <a:t>Untuk cari </a:t>
            </a:r>
            <a:r>
              <a:rPr sz="2400" i="1" spc="-5" dirty="0">
                <a:latin typeface="Arial"/>
                <a:cs typeface="Arial"/>
              </a:rPr>
              <a:t>subtasks</a:t>
            </a:r>
            <a:r>
              <a:rPr sz="2400" spc="-5" dirty="0">
                <a:latin typeface="Arial"/>
                <a:cs typeface="Arial"/>
              </a:rPr>
              <a:t>: Bagaimana anda melakukan</a:t>
            </a:r>
            <a:r>
              <a:rPr sz="2400" spc="8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ini?</a:t>
            </a:r>
            <a:endParaRPr sz="24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buAutoNum type="arabicPeriod"/>
              <a:tabLst>
                <a:tab pos="621665" algn="l"/>
                <a:tab pos="622300" algn="l"/>
              </a:tabLst>
            </a:pPr>
            <a:r>
              <a:rPr sz="2400" spc="-5" dirty="0">
                <a:latin typeface="Arial"/>
                <a:cs typeface="Arial"/>
              </a:rPr>
              <a:t>Cari kelemahan dari kondisi yang ada </a:t>
            </a:r>
            <a:r>
              <a:rPr sz="2400" dirty="0">
                <a:latin typeface="Arial"/>
                <a:cs typeface="Arial"/>
              </a:rPr>
              <a:t>saat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ini</a:t>
            </a:r>
            <a:endParaRPr sz="2400" dirty="0">
              <a:latin typeface="Arial"/>
              <a:cs typeface="Arial"/>
            </a:endParaRPr>
          </a:p>
          <a:p>
            <a:pPr marL="622300" marR="532130" indent="-609600" algn="just">
              <a:lnSpc>
                <a:spcPts val="2400"/>
              </a:lnSpc>
              <a:spcBef>
                <a:spcPts val="58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5" dirty="0">
                <a:latin typeface="Arial"/>
                <a:cs typeface="Arial"/>
              </a:rPr>
              <a:t>Tujuan </a:t>
            </a:r>
            <a:r>
              <a:rPr sz="2400" dirty="0">
                <a:latin typeface="Arial"/>
                <a:cs typeface="Arial"/>
              </a:rPr>
              <a:t>yang </a:t>
            </a:r>
            <a:r>
              <a:rPr sz="2400" spc="-5" dirty="0">
                <a:latin typeface="Arial"/>
                <a:cs typeface="Arial"/>
              </a:rPr>
              <a:t>tidak tercapai, waktu terbuang sia- </a:t>
            </a:r>
            <a:r>
              <a:rPr sz="2400" spc="-5" dirty="0" err="1">
                <a:latin typeface="Arial"/>
                <a:cs typeface="Arial"/>
              </a:rPr>
              <a:t>sia</a:t>
            </a:r>
            <a:r>
              <a:rPr sz="2400" spc="-5" dirty="0" smtClean="0">
                <a:latin typeface="Arial"/>
                <a:cs typeface="Arial"/>
              </a:rPr>
              <a:t>, </a:t>
            </a:r>
            <a:r>
              <a:rPr sz="2400" dirty="0">
                <a:latin typeface="Arial"/>
                <a:cs typeface="Arial"/>
              </a:rPr>
              <a:t>user merasa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terganggu</a:t>
            </a:r>
            <a:endParaRPr sz="2400" dirty="0">
              <a:latin typeface="Arial"/>
              <a:cs typeface="Arial"/>
            </a:endParaRPr>
          </a:p>
          <a:p>
            <a:pPr marL="622300" marR="918844" indent="-609600" algn="just">
              <a:lnSpc>
                <a:spcPct val="80000"/>
              </a:lnSpc>
              <a:spcBef>
                <a:spcPts val="62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5" dirty="0">
                <a:latin typeface="Arial"/>
                <a:cs typeface="Arial"/>
              </a:rPr>
              <a:t>Mengamati </a:t>
            </a:r>
            <a:r>
              <a:rPr sz="2400" dirty="0">
                <a:latin typeface="Arial"/>
                <a:cs typeface="Arial"/>
              </a:rPr>
              <a:t>user </a:t>
            </a:r>
            <a:r>
              <a:rPr sz="2400" spc="-5" dirty="0">
                <a:latin typeface="Arial"/>
                <a:cs typeface="Arial"/>
              </a:rPr>
              <a:t>melakukan pekerjaan </a:t>
            </a:r>
            <a:r>
              <a:rPr sz="2400" dirty="0">
                <a:latin typeface="Arial"/>
                <a:cs typeface="Arial"/>
              </a:rPr>
              <a:t>mereka </a:t>
            </a:r>
            <a:r>
              <a:rPr sz="2400" spc="-5" dirty="0">
                <a:latin typeface="Arial"/>
                <a:cs typeface="Arial"/>
              </a:rPr>
              <a:t>di  lingkungan kerja </a:t>
            </a:r>
            <a:r>
              <a:rPr sz="2400" dirty="0">
                <a:latin typeface="Arial"/>
                <a:cs typeface="Arial"/>
              </a:rPr>
              <a:t>yang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sebenarnya.</a:t>
            </a:r>
            <a:endParaRPr sz="24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buAutoNum type="arabicPeriod"/>
              <a:tabLst>
                <a:tab pos="621665" algn="l"/>
                <a:tab pos="622300" algn="l"/>
              </a:tabLst>
            </a:pPr>
            <a:r>
              <a:rPr sz="2400" spc="-5" dirty="0">
                <a:latin typeface="Arial"/>
                <a:cs typeface="Arial"/>
              </a:rPr>
              <a:t>Usahakan se-konkrit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mungkin.</a:t>
            </a:r>
            <a:endParaRPr sz="2400" dirty="0">
              <a:latin typeface="Arial"/>
              <a:cs typeface="Arial"/>
            </a:endParaRPr>
          </a:p>
          <a:p>
            <a:pPr marL="622300" marR="531495" indent="-609600" algn="just">
              <a:lnSpc>
                <a:spcPts val="2400"/>
              </a:lnSpc>
              <a:spcBef>
                <a:spcPts val="58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5" dirty="0">
                <a:latin typeface="Arial"/>
                <a:cs typeface="Arial"/>
              </a:rPr>
              <a:t>Bangun hubungan </a:t>
            </a:r>
            <a:r>
              <a:rPr sz="2400" i="1" spc="-5" dirty="0">
                <a:latin typeface="Arial"/>
                <a:cs typeface="Arial"/>
              </a:rPr>
              <a:t>master-apprentice </a:t>
            </a:r>
            <a:r>
              <a:rPr sz="2400" dirty="0">
                <a:latin typeface="Arial"/>
                <a:cs typeface="Arial"/>
              </a:rPr>
              <a:t>(user </a:t>
            </a:r>
            <a:r>
              <a:rPr sz="2400" spc="-5" dirty="0">
                <a:latin typeface="Arial"/>
                <a:cs typeface="Arial"/>
              </a:rPr>
              <a:t>menjadi  </a:t>
            </a:r>
            <a:r>
              <a:rPr sz="2400" dirty="0">
                <a:latin typeface="Arial"/>
                <a:cs typeface="Arial"/>
              </a:rPr>
              <a:t>atasan, </a:t>
            </a:r>
            <a:r>
              <a:rPr sz="2400" spc="-5" dirty="0">
                <a:latin typeface="Arial"/>
                <a:cs typeface="Arial"/>
              </a:rPr>
              <a:t>pewawancara menjadi pegawai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magang)</a:t>
            </a:r>
            <a:endParaRPr sz="2400" dirty="0">
              <a:latin typeface="Arial"/>
              <a:cs typeface="Arial"/>
            </a:endParaRPr>
          </a:p>
          <a:p>
            <a:pPr marL="622300" marR="5080" indent="-609600" algn="just">
              <a:lnSpc>
                <a:spcPts val="2400"/>
              </a:lnSpc>
              <a:spcBef>
                <a:spcPts val="60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5" dirty="0">
                <a:latin typeface="Arial"/>
                <a:cs typeface="Arial"/>
              </a:rPr>
              <a:t>User menunjukkan bagaimana cara </a:t>
            </a:r>
            <a:r>
              <a:rPr sz="2400" spc="-5" dirty="0" err="1">
                <a:latin typeface="Arial"/>
                <a:cs typeface="Arial"/>
              </a:rPr>
              <a:t>melakukannya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dan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membicarakannya, pewawancara melihat </a:t>
            </a:r>
            <a:r>
              <a:rPr sz="2400" dirty="0">
                <a:latin typeface="Arial"/>
                <a:cs typeface="Arial"/>
              </a:rPr>
              <a:t>dan</a:t>
            </a:r>
            <a:r>
              <a:rPr sz="2400" spc="4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bertanya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731519"/>
            <a:ext cx="7923530" cy="900888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dirty="0"/>
              <a:t>User Analisis dalam</a:t>
            </a:r>
            <a:r>
              <a:rPr spc="-30" dirty="0"/>
              <a:t> </a:t>
            </a:r>
            <a:r>
              <a:rPr dirty="0"/>
              <a:t>UCD?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71685" y="1857888"/>
            <a:ext cx="7928246" cy="480708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 marR="115570" algn="just">
              <a:spcBef>
                <a:spcPts val="765"/>
              </a:spcBef>
            </a:pPr>
            <a:r>
              <a:rPr sz="2800" spc="-5" dirty="0">
                <a:latin typeface="Arial"/>
                <a:cs typeface="Arial"/>
              </a:rPr>
              <a:t>Misalnya UCD </a:t>
            </a:r>
            <a:r>
              <a:rPr sz="2800" dirty="0">
                <a:latin typeface="Arial"/>
                <a:cs typeface="Arial"/>
              </a:rPr>
              <a:t>dari sebuah produk mencari jawaban  atas </a:t>
            </a:r>
            <a:r>
              <a:rPr sz="2800" spc="-5" dirty="0">
                <a:latin typeface="Arial"/>
                <a:cs typeface="Arial"/>
              </a:rPr>
              <a:t>pertanyaan</a:t>
            </a:r>
            <a:r>
              <a:rPr sz="2800" spc="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berikut;</a:t>
            </a:r>
          </a:p>
          <a:p>
            <a:pPr marL="774700" indent="-457200" algn="just">
              <a:spcBef>
                <a:spcPts val="5"/>
              </a:spcBef>
              <a:buAutoNum type="arabicPeriod"/>
              <a:tabLst>
                <a:tab pos="774065" algn="l"/>
                <a:tab pos="774700" algn="l"/>
              </a:tabLst>
            </a:pPr>
            <a:r>
              <a:rPr sz="2400" spc="-5" dirty="0">
                <a:latin typeface="Arial"/>
                <a:cs typeface="Arial"/>
              </a:rPr>
              <a:t>Siapa </a:t>
            </a:r>
            <a:r>
              <a:rPr sz="2400" dirty="0">
                <a:latin typeface="Arial"/>
                <a:cs typeface="Arial"/>
              </a:rPr>
              <a:t>pengguna </a:t>
            </a:r>
            <a:r>
              <a:rPr sz="2400" spc="-5" dirty="0">
                <a:latin typeface="Arial"/>
                <a:cs typeface="Arial"/>
              </a:rPr>
              <a:t>dari </a:t>
            </a:r>
            <a:r>
              <a:rPr sz="2400" dirty="0">
                <a:latin typeface="Arial"/>
                <a:cs typeface="Arial"/>
              </a:rPr>
              <a:t>sistem </a:t>
            </a:r>
            <a:r>
              <a:rPr sz="2400" spc="-5" dirty="0">
                <a:latin typeface="Arial"/>
                <a:cs typeface="Arial"/>
              </a:rPr>
              <a:t>yang akan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dibuat?</a:t>
            </a:r>
          </a:p>
          <a:p>
            <a:pPr marL="774700" indent="-457200" algn="just">
              <a:buAutoNum type="arabicPeriod"/>
              <a:tabLst>
                <a:tab pos="774065" algn="l"/>
                <a:tab pos="774700" algn="l"/>
              </a:tabLst>
            </a:pPr>
            <a:r>
              <a:rPr sz="2400" dirty="0">
                <a:latin typeface="Arial"/>
                <a:cs typeface="Arial"/>
              </a:rPr>
              <a:t>Bagaimana </a:t>
            </a:r>
            <a:r>
              <a:rPr sz="2400" spc="-5" dirty="0">
                <a:latin typeface="Arial"/>
                <a:cs typeface="Arial"/>
              </a:rPr>
              <a:t>lingkungan pengguna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bekerja?</a:t>
            </a:r>
            <a:endParaRPr sz="2400" dirty="0">
              <a:latin typeface="Arial"/>
              <a:cs typeface="Arial"/>
            </a:endParaRPr>
          </a:p>
          <a:p>
            <a:pPr marL="774700" indent="-457200" algn="just">
              <a:buAutoNum type="arabicPeriod"/>
              <a:tabLst>
                <a:tab pos="774065" algn="l"/>
                <a:tab pos="774700" algn="l"/>
              </a:tabLst>
            </a:pPr>
            <a:r>
              <a:rPr sz="2400" spc="-5" dirty="0">
                <a:latin typeface="Arial"/>
                <a:cs typeface="Arial"/>
              </a:rPr>
              <a:t>Apa </a:t>
            </a:r>
            <a:r>
              <a:rPr sz="2400" dirty="0">
                <a:latin typeface="Arial"/>
                <a:cs typeface="Arial"/>
              </a:rPr>
              <a:t>saja masalah </a:t>
            </a:r>
            <a:r>
              <a:rPr sz="2400" spc="-5" dirty="0">
                <a:latin typeface="Arial"/>
                <a:cs typeface="Arial"/>
              </a:rPr>
              <a:t>dan batasan dari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pengguna?</a:t>
            </a:r>
          </a:p>
          <a:p>
            <a:pPr marL="774700" indent="-457200" algn="just">
              <a:buAutoNum type="arabicPeriod"/>
              <a:tabLst>
                <a:tab pos="774065" algn="l"/>
                <a:tab pos="774700" algn="l"/>
              </a:tabLst>
            </a:pPr>
            <a:r>
              <a:rPr sz="2400" spc="-5" dirty="0">
                <a:latin typeface="Arial"/>
                <a:cs typeface="Arial"/>
              </a:rPr>
              <a:t>Apa tugas dan tujuan (</a:t>
            </a:r>
            <a:r>
              <a:rPr sz="2400" i="1" spc="-5" dirty="0">
                <a:latin typeface="Arial"/>
                <a:cs typeface="Arial"/>
              </a:rPr>
              <a:t>goal</a:t>
            </a:r>
            <a:r>
              <a:rPr sz="2400" spc="-5" dirty="0">
                <a:latin typeface="Arial"/>
                <a:cs typeface="Arial"/>
              </a:rPr>
              <a:t>) dari</a:t>
            </a:r>
            <a:r>
              <a:rPr sz="2400" spc="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pengguna?</a:t>
            </a:r>
          </a:p>
          <a:p>
            <a:pPr marL="774700" indent="-457200" algn="just">
              <a:buAutoNum type="arabicPeriod"/>
              <a:tabLst>
                <a:tab pos="774065" algn="l"/>
                <a:tab pos="774700" algn="l"/>
              </a:tabLst>
            </a:pPr>
            <a:r>
              <a:rPr sz="2400" spc="-5" dirty="0">
                <a:latin typeface="Arial"/>
                <a:cs typeface="Arial"/>
              </a:rPr>
              <a:t>Fungsi </a:t>
            </a:r>
            <a:r>
              <a:rPr sz="2400" dirty="0">
                <a:latin typeface="Arial"/>
                <a:cs typeface="Arial"/>
              </a:rPr>
              <a:t>apa </a:t>
            </a:r>
            <a:r>
              <a:rPr sz="2400" spc="-5" dirty="0">
                <a:latin typeface="Arial"/>
                <a:cs typeface="Arial"/>
              </a:rPr>
              <a:t>yang dibutuhkan pengguna </a:t>
            </a:r>
            <a:r>
              <a:rPr sz="2400" dirty="0">
                <a:latin typeface="Arial"/>
                <a:cs typeface="Arial"/>
              </a:rPr>
              <a:t>dari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produk?</a:t>
            </a:r>
          </a:p>
          <a:p>
            <a:pPr marL="774700" marR="5080" indent="-457200" algn="just">
              <a:spcBef>
                <a:spcPts val="560"/>
              </a:spcBef>
              <a:buAutoNum type="arabicPeriod"/>
              <a:tabLst>
                <a:tab pos="774065" algn="l"/>
                <a:tab pos="774700" algn="l"/>
              </a:tabLst>
            </a:pPr>
            <a:r>
              <a:rPr sz="2400" spc="-5" dirty="0">
                <a:latin typeface="Arial"/>
                <a:cs typeface="Arial"/>
              </a:rPr>
              <a:t>Keluaran </a:t>
            </a:r>
            <a:r>
              <a:rPr sz="2400" dirty="0">
                <a:latin typeface="Arial"/>
                <a:cs typeface="Arial"/>
              </a:rPr>
              <a:t>informasi </a:t>
            </a:r>
            <a:r>
              <a:rPr sz="2400" spc="-5" dirty="0">
                <a:latin typeface="Arial"/>
                <a:cs typeface="Arial"/>
              </a:rPr>
              <a:t>apa yang dibutuhkan </a:t>
            </a:r>
            <a:r>
              <a:rPr sz="2400" dirty="0">
                <a:latin typeface="Arial"/>
                <a:cs typeface="Arial"/>
              </a:rPr>
              <a:t>oleh </a:t>
            </a:r>
            <a:r>
              <a:rPr sz="2400" spc="-5" dirty="0">
                <a:latin typeface="Arial"/>
                <a:cs typeface="Arial"/>
              </a:rPr>
              <a:t>pengguna  dan </a:t>
            </a:r>
            <a:r>
              <a:rPr sz="2400" dirty="0">
                <a:latin typeface="Arial"/>
                <a:cs typeface="Arial"/>
              </a:rPr>
              <a:t>dalam </a:t>
            </a:r>
            <a:r>
              <a:rPr sz="2400" spc="-5" dirty="0">
                <a:latin typeface="Arial"/>
                <a:cs typeface="Arial"/>
              </a:rPr>
              <a:t>bentuk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apa?</a:t>
            </a:r>
          </a:p>
          <a:p>
            <a:pPr marL="774700" indent="-457200" algn="just">
              <a:spcBef>
                <a:spcPts val="15"/>
              </a:spcBef>
              <a:buAutoNum type="arabicPeriod"/>
              <a:tabLst>
                <a:tab pos="774065" algn="l"/>
                <a:tab pos="774700" algn="l"/>
              </a:tabLst>
            </a:pPr>
            <a:r>
              <a:rPr sz="2400" dirty="0">
                <a:latin typeface="Arial"/>
                <a:cs typeface="Arial"/>
              </a:rPr>
              <a:t>Bagaimana seharusnya sistem </a:t>
            </a:r>
            <a:r>
              <a:rPr sz="2400" spc="-5" dirty="0">
                <a:latin typeface="Arial"/>
                <a:cs typeface="Arial"/>
              </a:rPr>
              <a:t>bekerja?</a:t>
            </a:r>
            <a:endParaRPr sz="2400" dirty="0">
              <a:latin typeface="Arial"/>
              <a:cs typeface="Arial"/>
            </a:endParaRPr>
          </a:p>
          <a:p>
            <a:pPr marL="774700" marR="719455" indent="-457200" algn="just">
              <a:spcBef>
                <a:spcPts val="585"/>
              </a:spcBef>
              <a:buAutoNum type="arabicPeriod"/>
              <a:tabLst>
                <a:tab pos="774065" algn="l"/>
                <a:tab pos="774700" algn="l"/>
              </a:tabLst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Bagimana tingkat pengalaman pengguna terhadap  produk, apakah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 menyukainya?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4953000"/>
            <a:ext cx="7771130" cy="972061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1397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100"/>
              </a:spcBef>
            </a:pPr>
            <a:r>
              <a:rPr sz="5400" i="1" spc="-5" dirty="0">
                <a:latin typeface="Arial"/>
                <a:cs typeface="Arial"/>
              </a:rPr>
              <a:t>User</a:t>
            </a:r>
            <a:r>
              <a:rPr sz="5400" i="1" spc="-15" dirty="0">
                <a:latin typeface="Arial"/>
                <a:cs typeface="Arial"/>
              </a:rPr>
              <a:t> </a:t>
            </a:r>
            <a:r>
              <a:rPr sz="5400" i="1" spc="-5" dirty="0">
                <a:latin typeface="Arial"/>
                <a:cs typeface="Arial"/>
              </a:rPr>
              <a:t>Experience</a:t>
            </a:r>
            <a:endParaRPr sz="540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833936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0739" y="2365349"/>
            <a:ext cx="8328025" cy="314388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55"/>
              </a:spcBef>
            </a:pPr>
            <a:r>
              <a:rPr sz="3200" b="1" dirty="0">
                <a:latin typeface="Arial"/>
                <a:cs typeface="Arial"/>
              </a:rPr>
              <a:t>Apa </a:t>
            </a:r>
            <a:r>
              <a:rPr sz="3200" b="1" spc="-5" dirty="0">
                <a:latin typeface="Arial"/>
                <a:cs typeface="Arial"/>
              </a:rPr>
              <a:t>User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Experience?</a:t>
            </a:r>
            <a:endParaRPr sz="32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755"/>
              </a:spcBef>
            </a:pPr>
            <a:r>
              <a:rPr sz="3200" spc="-5" dirty="0">
                <a:latin typeface="Arial"/>
                <a:cs typeface="Arial"/>
              </a:rPr>
              <a:t>pengalaman </a:t>
            </a:r>
            <a:r>
              <a:rPr sz="3200" spc="-10" dirty="0">
                <a:latin typeface="Arial"/>
                <a:cs typeface="Arial"/>
              </a:rPr>
              <a:t>(</a:t>
            </a:r>
            <a:r>
              <a:rPr sz="3200" i="1" spc="-10" dirty="0">
                <a:latin typeface="Arial"/>
                <a:cs typeface="Arial"/>
              </a:rPr>
              <a:t>experience</a:t>
            </a:r>
            <a:r>
              <a:rPr sz="3200" spc="-10" dirty="0">
                <a:latin typeface="Arial"/>
                <a:cs typeface="Arial"/>
              </a:rPr>
              <a:t>) </a:t>
            </a:r>
            <a:r>
              <a:rPr sz="3200" spc="-5" dirty="0">
                <a:latin typeface="Arial"/>
                <a:cs typeface="Arial"/>
              </a:rPr>
              <a:t>pengguna (</a:t>
            </a:r>
            <a:r>
              <a:rPr sz="3200" i="1" spc="-5" dirty="0">
                <a:latin typeface="Arial"/>
                <a:cs typeface="Arial"/>
              </a:rPr>
              <a:t>user</a:t>
            </a:r>
            <a:r>
              <a:rPr sz="3200" spc="-5" dirty="0">
                <a:latin typeface="Arial"/>
                <a:cs typeface="Arial"/>
              </a:rPr>
              <a:t>)  dalam menggunakan sebuah produk </a:t>
            </a:r>
            <a:r>
              <a:rPr sz="3200" spc="-10" dirty="0">
                <a:latin typeface="Arial"/>
                <a:cs typeface="Arial"/>
              </a:rPr>
              <a:t>atau  </a:t>
            </a:r>
            <a:r>
              <a:rPr sz="3200" dirty="0">
                <a:latin typeface="Arial"/>
                <a:cs typeface="Arial"/>
              </a:rPr>
              <a:t>sistem </a:t>
            </a:r>
            <a:r>
              <a:rPr sz="3200" spc="-5" dirty="0">
                <a:latin typeface="Arial"/>
                <a:cs typeface="Arial"/>
              </a:rPr>
              <a:t>aplikasi </a:t>
            </a:r>
            <a:r>
              <a:rPr sz="3200" dirty="0">
                <a:latin typeface="Arial"/>
                <a:cs typeface="Arial"/>
              </a:rPr>
              <a:t>(yang </a:t>
            </a:r>
            <a:r>
              <a:rPr sz="3200" spc="-5" dirty="0">
                <a:latin typeface="Arial"/>
                <a:cs typeface="Arial"/>
              </a:rPr>
              <a:t>biasanya sebuah</a:t>
            </a:r>
            <a:r>
              <a:rPr sz="3200" spc="-114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produk  digital seperti website, software, mobile apps,  dsb)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00" y="1819788"/>
            <a:ext cx="7391400" cy="55716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0" y="2971800"/>
            <a:ext cx="7964170" cy="15367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200" b="0" spc="-5" dirty="0">
                <a:latin typeface="Arial"/>
                <a:cs typeface="Arial"/>
              </a:rPr>
              <a:t>Model </a:t>
            </a:r>
            <a:r>
              <a:rPr sz="3200" b="0" spc="5" dirty="0">
                <a:latin typeface="Arial"/>
                <a:cs typeface="Arial"/>
              </a:rPr>
              <a:t>UX </a:t>
            </a:r>
            <a:r>
              <a:rPr sz="3200" b="0" spc="-5" dirty="0">
                <a:latin typeface="Arial"/>
                <a:cs typeface="Arial"/>
              </a:rPr>
              <a:t>sangatlah bermacam-macam</a:t>
            </a:r>
            <a:r>
              <a:rPr sz="3200" b="0" spc="-125" dirty="0">
                <a:latin typeface="Arial"/>
                <a:cs typeface="Arial"/>
              </a:rPr>
              <a:t> </a:t>
            </a:r>
            <a:r>
              <a:rPr sz="3200" b="0" spc="-5" dirty="0">
                <a:latin typeface="Arial"/>
                <a:cs typeface="Arial"/>
              </a:rPr>
              <a:t>dan  tidak ada </a:t>
            </a:r>
            <a:r>
              <a:rPr sz="3200" b="0" dirty="0">
                <a:latin typeface="Arial"/>
                <a:cs typeface="Arial"/>
              </a:rPr>
              <a:t>yang </a:t>
            </a:r>
            <a:r>
              <a:rPr sz="3200" b="0" spc="-5" dirty="0">
                <a:latin typeface="Arial"/>
                <a:cs typeface="Arial"/>
              </a:rPr>
              <a:t>baku, seperti rumus</a:t>
            </a:r>
            <a:r>
              <a:rPr sz="3200" b="0" spc="-80" dirty="0">
                <a:latin typeface="Arial"/>
                <a:cs typeface="Arial"/>
              </a:rPr>
              <a:t> </a:t>
            </a:r>
            <a:r>
              <a:rPr sz="3200" b="0" spc="-5" dirty="0">
                <a:latin typeface="Arial"/>
                <a:cs typeface="Arial"/>
              </a:rPr>
              <a:t>e=mc</a:t>
            </a:r>
            <a:endParaRPr sz="320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370"/>
              </a:spcBef>
            </a:pPr>
            <a:r>
              <a:rPr sz="3200" b="0" spc="-5" dirty="0">
                <a:latin typeface="Arial"/>
                <a:cs typeface="Arial"/>
              </a:rPr>
              <a:t>squared </a:t>
            </a:r>
            <a:r>
              <a:rPr sz="3200" b="0" dirty="0">
                <a:latin typeface="Arial"/>
                <a:cs typeface="Arial"/>
              </a:rPr>
              <a:t>nya</a:t>
            </a:r>
            <a:r>
              <a:rPr sz="3200" b="0" spc="-40" dirty="0">
                <a:latin typeface="Arial"/>
                <a:cs typeface="Arial"/>
              </a:rPr>
              <a:t> </a:t>
            </a:r>
            <a:r>
              <a:rPr sz="3200" b="0" spc="-5" dirty="0">
                <a:latin typeface="Arial"/>
                <a:cs typeface="Arial"/>
              </a:rPr>
              <a:t>Einstein.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762000"/>
            <a:ext cx="7999730" cy="929100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1885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85"/>
              </a:spcBef>
            </a:pPr>
            <a:r>
              <a:rPr sz="4800" dirty="0"/>
              <a:t>UCD </a:t>
            </a:r>
            <a:r>
              <a:rPr sz="4800" spc="5" dirty="0">
                <a:latin typeface="Wingdings"/>
                <a:cs typeface="Wingdings"/>
              </a:rPr>
              <a:t></a:t>
            </a:r>
            <a:r>
              <a:rPr sz="4800" spc="105" dirty="0">
                <a:latin typeface="Times New Roman"/>
                <a:cs typeface="Times New Roman"/>
              </a:rPr>
              <a:t> </a:t>
            </a:r>
            <a:r>
              <a:rPr sz="4800" spc="-5" dirty="0"/>
              <a:t>UX??</a:t>
            </a:r>
            <a:endParaRPr sz="48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0200" y="2057400"/>
            <a:ext cx="7999730" cy="26808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2300" marR="5080" indent="-609600" algn="just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5" dirty="0">
                <a:latin typeface="Arial"/>
                <a:cs typeface="Arial"/>
              </a:rPr>
              <a:t>Mencari tahu siapa pengguna</a:t>
            </a:r>
            <a:r>
              <a:rPr sz="3200" spc="-110" dirty="0">
                <a:latin typeface="Arial"/>
                <a:cs typeface="Arial"/>
              </a:rPr>
              <a:t> </a:t>
            </a:r>
            <a:r>
              <a:rPr sz="3200" spc="-5" dirty="0" err="1">
                <a:latin typeface="Arial"/>
                <a:cs typeface="Arial"/>
              </a:rPr>
              <a:t>sebenarnya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5" dirty="0" err="1" smtClean="0">
                <a:latin typeface="Arial"/>
                <a:cs typeface="Arial"/>
              </a:rPr>
              <a:t>dan</a:t>
            </a:r>
            <a:r>
              <a:rPr sz="3200" spc="-5" dirty="0" smtClean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apa </a:t>
            </a:r>
            <a:r>
              <a:rPr sz="3200" dirty="0">
                <a:latin typeface="Arial"/>
                <a:cs typeface="Arial"/>
              </a:rPr>
              <a:t>saja </a:t>
            </a:r>
            <a:r>
              <a:rPr sz="3200" spc="-10" dirty="0">
                <a:latin typeface="Arial"/>
                <a:cs typeface="Arial"/>
              </a:rPr>
              <a:t>tugas </a:t>
            </a:r>
            <a:r>
              <a:rPr sz="3200" spc="-5" dirty="0">
                <a:latin typeface="Arial"/>
                <a:cs typeface="Arial"/>
              </a:rPr>
              <a:t>utama (</a:t>
            </a:r>
            <a:r>
              <a:rPr sz="3200" i="1" spc="-5" dirty="0">
                <a:latin typeface="Arial"/>
                <a:cs typeface="Arial"/>
              </a:rPr>
              <a:t>task</a:t>
            </a:r>
            <a:r>
              <a:rPr sz="3200" spc="-5" dirty="0">
                <a:latin typeface="Arial"/>
                <a:cs typeface="Arial"/>
              </a:rPr>
              <a:t>)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mereka</a:t>
            </a:r>
            <a:endParaRPr sz="32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5" dirty="0">
                <a:latin typeface="Arial"/>
                <a:cs typeface="Arial"/>
              </a:rPr>
              <a:t>Iterasi dalam </a:t>
            </a:r>
            <a:r>
              <a:rPr sz="3200" dirty="0">
                <a:latin typeface="Arial"/>
                <a:cs typeface="Arial"/>
              </a:rPr>
              <a:t>Desain </a:t>
            </a:r>
            <a:r>
              <a:rPr sz="3200" spc="5" dirty="0">
                <a:latin typeface="Arial"/>
                <a:cs typeface="Arial"/>
              </a:rPr>
              <a:t>&amp;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Riset</a:t>
            </a:r>
            <a:endParaRPr sz="32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5" dirty="0">
                <a:latin typeface="Arial"/>
                <a:cs typeface="Arial"/>
              </a:rPr>
              <a:t>Verifikasi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731519"/>
            <a:ext cx="7923530" cy="929100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1885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85"/>
              </a:spcBef>
            </a:pPr>
            <a:r>
              <a:rPr sz="4800" dirty="0"/>
              <a:t>Kesimpulan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76400" y="2079751"/>
            <a:ext cx="7923530" cy="413510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932815" indent="-457200" algn="just"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sz="2800" spc="-5" dirty="0">
                <a:latin typeface="Arial"/>
                <a:cs typeface="Arial"/>
              </a:rPr>
              <a:t>Konsep perancangan dalam membangun  </a:t>
            </a:r>
            <a:r>
              <a:rPr sz="2800" dirty="0">
                <a:latin typeface="Arial"/>
                <a:cs typeface="Arial"/>
              </a:rPr>
              <a:t>sistem </a:t>
            </a:r>
            <a:r>
              <a:rPr sz="2800" spc="-5" dirty="0">
                <a:latin typeface="Arial"/>
                <a:cs typeface="Arial"/>
              </a:rPr>
              <a:t>yang baik adalah </a:t>
            </a:r>
            <a:r>
              <a:rPr sz="2800" spc="-5" dirty="0" err="1">
                <a:latin typeface="Arial"/>
                <a:cs typeface="Arial"/>
              </a:rPr>
              <a:t>bergantung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5" dirty="0" err="1" smtClean="0">
                <a:latin typeface="Arial"/>
                <a:cs typeface="Arial"/>
              </a:rPr>
              <a:t>pada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pendekatannya (</a:t>
            </a:r>
            <a:r>
              <a:rPr sz="2800" i="1" spc="-5" dirty="0">
                <a:latin typeface="Arial"/>
                <a:cs typeface="Arial"/>
              </a:rPr>
              <a:t>user centered</a:t>
            </a:r>
            <a:r>
              <a:rPr sz="2800" i="1" spc="-55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designed</a:t>
            </a:r>
            <a:r>
              <a:rPr sz="2800" spc="-10" dirty="0">
                <a:latin typeface="Arial"/>
                <a:cs typeface="Arial"/>
              </a:rPr>
              <a:t>).</a:t>
            </a:r>
            <a:endParaRPr sz="2800" dirty="0">
              <a:latin typeface="Arial"/>
              <a:cs typeface="Arial"/>
            </a:endParaRPr>
          </a:p>
          <a:p>
            <a:pPr marL="469900" marR="5080" indent="-457200" algn="just">
              <a:spcBef>
                <a:spcPts val="1910"/>
              </a:spcBef>
              <a:buFont typeface="Arial" panose="020B0604020202020204" pitchFamily="34" charset="0"/>
              <a:buChar char="•"/>
            </a:pPr>
            <a:r>
              <a:rPr sz="2800" dirty="0">
                <a:latin typeface="Arial"/>
                <a:cs typeface="Arial"/>
              </a:rPr>
              <a:t>Makin </a:t>
            </a:r>
            <a:r>
              <a:rPr sz="2800" spc="-5" dirty="0">
                <a:latin typeface="Arial"/>
                <a:cs typeface="Arial"/>
              </a:rPr>
              <a:t>baik pendekatannya maka </a:t>
            </a:r>
            <a:r>
              <a:rPr sz="2800" dirty="0">
                <a:latin typeface="Arial"/>
                <a:cs typeface="Arial"/>
              </a:rPr>
              <a:t>akan </a:t>
            </a:r>
            <a:r>
              <a:rPr sz="2800" spc="-5" dirty="0">
                <a:latin typeface="Arial"/>
                <a:cs typeface="Arial"/>
              </a:rPr>
              <a:t>baik  pula hasil </a:t>
            </a:r>
            <a:r>
              <a:rPr sz="2800" dirty="0">
                <a:latin typeface="Arial"/>
                <a:cs typeface="Arial"/>
              </a:rPr>
              <a:t>yang </a:t>
            </a:r>
            <a:r>
              <a:rPr sz="2800" spc="-5" dirty="0">
                <a:latin typeface="Arial"/>
                <a:cs typeface="Arial"/>
              </a:rPr>
              <a:t>didapatkan sehingga </a:t>
            </a:r>
            <a:r>
              <a:rPr sz="2800" dirty="0">
                <a:latin typeface="Arial"/>
                <a:cs typeface="Arial"/>
              </a:rPr>
              <a:t>akan  </a:t>
            </a:r>
            <a:r>
              <a:rPr sz="2800" spc="-5" dirty="0">
                <a:latin typeface="Arial"/>
                <a:cs typeface="Arial"/>
              </a:rPr>
              <a:t>menghasilkan sistem yang </a:t>
            </a:r>
            <a:r>
              <a:rPr sz="2800" spc="-10" dirty="0" err="1">
                <a:latin typeface="Arial"/>
                <a:cs typeface="Arial"/>
              </a:rPr>
              <a:t>benar-benar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spc="-5" dirty="0" err="1" smtClean="0">
                <a:latin typeface="Arial"/>
                <a:cs typeface="Arial"/>
              </a:rPr>
              <a:t>sesuai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dengan kebutuhan </a:t>
            </a:r>
            <a:r>
              <a:rPr sz="2800" spc="-5" dirty="0" err="1">
                <a:latin typeface="Arial"/>
                <a:cs typeface="Arial"/>
              </a:rPr>
              <a:t>penggunanya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spc="-5" dirty="0" err="1" smtClean="0">
                <a:latin typeface="Arial"/>
                <a:cs typeface="Arial"/>
              </a:rPr>
              <a:t>dan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menghasilkan </a:t>
            </a:r>
            <a:r>
              <a:rPr sz="2800" i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User Experience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yang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baik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pula.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1819788"/>
            <a:ext cx="7687056" cy="5605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762000"/>
            <a:ext cx="7923530" cy="900888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dirty="0"/>
              <a:t>LATIHAN; KRS</a:t>
            </a:r>
            <a:r>
              <a:rPr spc="-45" dirty="0"/>
              <a:t> </a:t>
            </a:r>
            <a:r>
              <a:rPr spc="-5" dirty="0"/>
              <a:t>Online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28800" y="1998980"/>
            <a:ext cx="7771130" cy="4758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32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Requirement;</a:t>
            </a:r>
            <a:endParaRPr sz="3200" dirty="0">
              <a:latin typeface="Arial"/>
              <a:cs typeface="Arial"/>
            </a:endParaRPr>
          </a:p>
          <a:p>
            <a:pPr marL="622300" marR="5080" indent="-609600" algn="just">
              <a:lnSpc>
                <a:spcPts val="2690"/>
              </a:lnSpc>
              <a:spcBef>
                <a:spcPts val="65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5" dirty="0">
                <a:latin typeface="Arial"/>
                <a:cs typeface="Arial"/>
              </a:rPr>
              <a:t>Tidak </a:t>
            </a:r>
            <a:r>
              <a:rPr sz="2800" dirty="0">
                <a:latin typeface="Arial"/>
                <a:cs typeface="Arial"/>
              </a:rPr>
              <a:t>perlu antri di bagian </a:t>
            </a:r>
            <a:r>
              <a:rPr sz="2800" spc="-5" dirty="0">
                <a:latin typeface="Arial"/>
                <a:cs typeface="Arial"/>
              </a:rPr>
              <a:t>Akademik </a:t>
            </a:r>
            <a:r>
              <a:rPr sz="2800" dirty="0">
                <a:latin typeface="Arial"/>
                <a:cs typeface="Arial"/>
              </a:rPr>
              <a:t>untuk </a:t>
            </a:r>
            <a:r>
              <a:rPr sz="2800" spc="-5" dirty="0">
                <a:latin typeface="Arial"/>
                <a:cs typeface="Arial"/>
              </a:rPr>
              <a:t>ambil  </a:t>
            </a:r>
            <a:r>
              <a:rPr sz="2800" dirty="0">
                <a:latin typeface="Arial"/>
                <a:cs typeface="Arial"/>
              </a:rPr>
              <a:t>blanko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KRS</a:t>
            </a:r>
            <a:endParaRPr sz="2800" dirty="0">
              <a:latin typeface="Arial"/>
              <a:cs typeface="Arial"/>
            </a:endParaRPr>
          </a:p>
          <a:p>
            <a:pPr marL="622300" marR="499745" indent="-609600" algn="just">
              <a:lnSpc>
                <a:spcPts val="2690"/>
              </a:lnSpc>
              <a:spcBef>
                <a:spcPts val="66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5" dirty="0">
                <a:latin typeface="Arial"/>
                <a:cs typeface="Arial"/>
              </a:rPr>
              <a:t>Mahasiswa </a:t>
            </a:r>
            <a:r>
              <a:rPr sz="2800" dirty="0">
                <a:latin typeface="Arial"/>
                <a:cs typeface="Arial"/>
              </a:rPr>
              <a:t>bisa mendaftar dan mendapatkan  account </a:t>
            </a:r>
            <a:r>
              <a:rPr sz="2800" spc="-5" dirty="0">
                <a:latin typeface="Arial"/>
                <a:cs typeface="Arial"/>
              </a:rPr>
              <a:t>resmi </a:t>
            </a:r>
            <a:r>
              <a:rPr sz="2800" dirty="0">
                <a:latin typeface="Arial"/>
                <a:cs typeface="Arial"/>
              </a:rPr>
              <a:t>dari</a:t>
            </a:r>
            <a:r>
              <a:rPr sz="2800" spc="2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sistem</a:t>
            </a:r>
            <a:endParaRPr sz="2800" dirty="0">
              <a:latin typeface="Arial"/>
              <a:cs typeface="Arial"/>
            </a:endParaRPr>
          </a:p>
          <a:p>
            <a:pPr marL="622300" marR="321310" indent="-609600" algn="just">
              <a:lnSpc>
                <a:spcPts val="2690"/>
              </a:lnSpc>
              <a:spcBef>
                <a:spcPts val="67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5" dirty="0">
                <a:latin typeface="Arial"/>
                <a:cs typeface="Arial"/>
              </a:rPr>
              <a:t>Admin </a:t>
            </a:r>
            <a:r>
              <a:rPr sz="2800" dirty="0">
                <a:latin typeface="Arial"/>
                <a:cs typeface="Arial"/>
              </a:rPr>
              <a:t>approve hasil </a:t>
            </a:r>
            <a:r>
              <a:rPr sz="2800" spc="-5" dirty="0">
                <a:latin typeface="Arial"/>
                <a:cs typeface="Arial"/>
              </a:rPr>
              <a:t>register </a:t>
            </a:r>
            <a:r>
              <a:rPr sz="2800" spc="-5" dirty="0" err="1">
                <a:latin typeface="Arial"/>
                <a:cs typeface="Arial"/>
              </a:rPr>
              <a:t>mahasiswa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 err="1" smtClean="0">
                <a:latin typeface="Arial"/>
                <a:cs typeface="Arial"/>
              </a:rPr>
              <a:t>dan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memvalidasi </a:t>
            </a:r>
            <a:r>
              <a:rPr sz="2800" dirty="0" err="1">
                <a:latin typeface="Arial"/>
                <a:cs typeface="Arial"/>
              </a:rPr>
              <a:t>syarat</a:t>
            </a:r>
            <a:r>
              <a:rPr sz="2800" dirty="0">
                <a:latin typeface="Arial"/>
                <a:cs typeface="Arial"/>
              </a:rPr>
              <a:t> </a:t>
            </a:r>
            <a:r>
              <a:rPr lang="id-ID" sz="2800" dirty="0" smtClean="0">
                <a:latin typeface="Arial"/>
                <a:cs typeface="Arial"/>
              </a:rPr>
              <a:t>yang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sudah ditentukan; </a:t>
            </a:r>
            <a:r>
              <a:rPr sz="2800" spc="-5" dirty="0">
                <a:latin typeface="Arial"/>
                <a:cs typeface="Arial"/>
              </a:rPr>
              <a:t>misal  </a:t>
            </a:r>
            <a:r>
              <a:rPr sz="2800" dirty="0">
                <a:latin typeface="Arial"/>
                <a:cs typeface="Arial"/>
              </a:rPr>
              <a:t>bayar uang kuliah</a:t>
            </a:r>
            <a:r>
              <a:rPr sz="2800" spc="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dll.</a:t>
            </a:r>
          </a:p>
          <a:p>
            <a:pPr marL="622300" marR="185420" indent="-609600" algn="just">
              <a:lnSpc>
                <a:spcPts val="2690"/>
              </a:lnSpc>
              <a:spcBef>
                <a:spcPts val="66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5" dirty="0">
                <a:latin typeface="Arial"/>
                <a:cs typeface="Arial"/>
              </a:rPr>
              <a:t>Mahasiswa </a:t>
            </a:r>
            <a:r>
              <a:rPr sz="2800" dirty="0">
                <a:latin typeface="Arial"/>
                <a:cs typeface="Arial"/>
              </a:rPr>
              <a:t>bisa membuat </a:t>
            </a:r>
            <a:r>
              <a:rPr sz="2800" spc="-10" dirty="0">
                <a:latin typeface="Arial"/>
                <a:cs typeface="Arial"/>
              </a:rPr>
              <a:t>KRS, </a:t>
            </a:r>
            <a:r>
              <a:rPr sz="2800" dirty="0">
                <a:latin typeface="Arial"/>
                <a:cs typeface="Arial"/>
              </a:rPr>
              <a:t>melihat </a:t>
            </a:r>
            <a:r>
              <a:rPr sz="2800" dirty="0" err="1">
                <a:latin typeface="Arial"/>
                <a:cs typeface="Arial"/>
              </a:rPr>
              <a:t>jadwal</a:t>
            </a:r>
            <a:r>
              <a:rPr sz="2800" dirty="0" smtClean="0">
                <a:latin typeface="Arial"/>
                <a:cs typeface="Arial"/>
              </a:rPr>
              <a:t>, </a:t>
            </a:r>
            <a:r>
              <a:rPr sz="2800" dirty="0">
                <a:latin typeface="Arial"/>
                <a:cs typeface="Arial"/>
              </a:rPr>
              <a:t>melihat </a:t>
            </a:r>
            <a:r>
              <a:rPr sz="2800" spc="-5" dirty="0">
                <a:latin typeface="Arial"/>
                <a:cs typeface="Arial"/>
              </a:rPr>
              <a:t>Nilai </a:t>
            </a:r>
            <a:r>
              <a:rPr sz="2800" dirty="0">
                <a:latin typeface="Arial"/>
                <a:cs typeface="Arial"/>
              </a:rPr>
              <a:t>dan Mencetak </a:t>
            </a:r>
            <a:r>
              <a:rPr sz="2800" spc="-10" dirty="0">
                <a:latin typeface="Arial"/>
                <a:cs typeface="Arial"/>
              </a:rPr>
              <a:t>KRS </a:t>
            </a:r>
            <a:r>
              <a:rPr sz="2800" dirty="0">
                <a:latin typeface="Arial"/>
                <a:cs typeface="Arial"/>
              </a:rPr>
              <a:t>atau </a:t>
            </a:r>
            <a:r>
              <a:rPr sz="2800" spc="-10" dirty="0">
                <a:latin typeface="Arial"/>
                <a:cs typeface="Arial"/>
              </a:rPr>
              <a:t>KHS  </a:t>
            </a:r>
            <a:r>
              <a:rPr sz="2800" dirty="0">
                <a:latin typeface="Arial"/>
                <a:cs typeface="Arial"/>
              </a:rPr>
              <a:t>secara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online</a:t>
            </a:r>
          </a:p>
          <a:p>
            <a:pPr marL="622300" indent="-609600" algn="just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5" dirty="0">
                <a:latin typeface="Arial"/>
                <a:cs typeface="Arial"/>
              </a:rPr>
              <a:t>Admin </a:t>
            </a:r>
            <a:r>
              <a:rPr sz="2800" dirty="0">
                <a:latin typeface="Arial"/>
                <a:cs typeface="Arial"/>
              </a:rPr>
              <a:t>membuat</a:t>
            </a:r>
            <a:r>
              <a:rPr sz="2800" spc="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laporan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685800"/>
            <a:ext cx="7847330" cy="900888"/>
          </a:xfrm>
          <a:prstGeom prst="rect">
            <a:avLst/>
          </a:prstGeom>
          <a:solidFill>
            <a:srgbClr val="CCCC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dirty="0"/>
              <a:t>Pertanyaan;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2600" y="1981200"/>
            <a:ext cx="7847330" cy="2777042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622300" indent="-609600" algn="just">
              <a:lnSpc>
                <a:spcPct val="100000"/>
              </a:lnSpc>
              <a:spcBef>
                <a:spcPts val="8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5" dirty="0">
                <a:latin typeface="Arial"/>
                <a:cs typeface="Arial"/>
              </a:rPr>
              <a:t>Bagaimana </a:t>
            </a:r>
            <a:r>
              <a:rPr sz="3200" i="1" dirty="0">
                <a:latin typeface="Arial"/>
                <a:cs typeface="Arial"/>
              </a:rPr>
              <a:t>User </a:t>
            </a:r>
            <a:r>
              <a:rPr sz="3200" spc="-5" dirty="0" smtClean="0">
                <a:latin typeface="Arial"/>
                <a:cs typeface="Arial"/>
              </a:rPr>
              <a:t>&amp; </a:t>
            </a:r>
            <a:r>
              <a:rPr sz="3200" i="1" spc="-5" dirty="0" smtClean="0">
                <a:latin typeface="Arial"/>
                <a:cs typeface="Arial"/>
              </a:rPr>
              <a:t>Task</a:t>
            </a:r>
            <a:r>
              <a:rPr sz="3200" i="1" spc="-70" dirty="0" smtClean="0">
                <a:latin typeface="Arial"/>
                <a:cs typeface="Arial"/>
              </a:rPr>
              <a:t> </a:t>
            </a:r>
            <a:r>
              <a:rPr sz="3200" i="1" spc="-5" dirty="0">
                <a:latin typeface="Arial"/>
                <a:cs typeface="Arial"/>
              </a:rPr>
              <a:t>Analysisnya</a:t>
            </a:r>
            <a:r>
              <a:rPr sz="3200" spc="-5" dirty="0">
                <a:latin typeface="Arial"/>
                <a:cs typeface="Arial"/>
              </a:rPr>
              <a:t>?</a:t>
            </a:r>
            <a:endParaRPr sz="3200" dirty="0">
              <a:latin typeface="Arial"/>
              <a:cs typeface="Arial"/>
            </a:endParaRPr>
          </a:p>
          <a:p>
            <a:pPr marL="622300" marR="417830" indent="-609600" algn="just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5" dirty="0">
                <a:latin typeface="Arial"/>
                <a:cs typeface="Arial"/>
              </a:rPr>
              <a:t>Gambarkan hasil dari </a:t>
            </a:r>
            <a:r>
              <a:rPr sz="3200" i="1" spc="-5" dirty="0">
                <a:latin typeface="Arial"/>
                <a:cs typeface="Arial"/>
              </a:rPr>
              <a:t>requirement</a:t>
            </a:r>
            <a:r>
              <a:rPr sz="3200" i="1" spc="-95" dirty="0">
                <a:latin typeface="Arial"/>
                <a:cs typeface="Arial"/>
              </a:rPr>
              <a:t> </a:t>
            </a:r>
            <a:r>
              <a:rPr sz="3200" spc="-5" dirty="0" err="1" smtClean="0">
                <a:latin typeface="Arial"/>
                <a:cs typeface="Arial"/>
              </a:rPr>
              <a:t>tadi</a:t>
            </a:r>
            <a:r>
              <a:rPr sz="3200" spc="-5" dirty="0" smtClean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dengan notasi dialog yang Anda  Ketahui?</a:t>
            </a:r>
            <a:endParaRPr sz="32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5" dirty="0">
                <a:latin typeface="Arial"/>
                <a:cs typeface="Arial"/>
              </a:rPr>
              <a:t>Buat Gambaran (</a:t>
            </a:r>
            <a:r>
              <a:rPr sz="3200" i="1" spc="-5" dirty="0">
                <a:latin typeface="Arial"/>
                <a:cs typeface="Arial"/>
              </a:rPr>
              <a:t>deskripsi</a:t>
            </a:r>
            <a:r>
              <a:rPr sz="3200" spc="-5" dirty="0">
                <a:latin typeface="Arial"/>
                <a:cs typeface="Arial"/>
              </a:rPr>
              <a:t>)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Hasil?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752600" y="609600"/>
            <a:ext cx="7887335" cy="6705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9600"/>
            <a:ext cx="914400" cy="12101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Words>885</Words>
  <Application>Microsoft Office PowerPoint</Application>
  <PresentationFormat>Custom</PresentationFormat>
  <Paragraphs>142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Adobe Caslon Pro Bold</vt:lpstr>
      <vt:lpstr>Algerian</vt:lpstr>
      <vt:lpstr>Arial</vt:lpstr>
      <vt:lpstr>Calibri</vt:lpstr>
      <vt:lpstr>Times New Roman</vt:lpstr>
      <vt:lpstr>Wingdings</vt:lpstr>
      <vt:lpstr>Office Theme</vt:lpstr>
      <vt:lpstr>PowerPoint Presentation</vt:lpstr>
      <vt:lpstr>Pahami!!</vt:lpstr>
      <vt:lpstr>Bedanya??</vt:lpstr>
      <vt:lpstr>User Centered Design</vt:lpstr>
      <vt:lpstr>Umumnya  Perancangan</vt:lpstr>
      <vt:lpstr>RPL  Waterfall</vt:lpstr>
      <vt:lpstr>Ada Kelemahan??</vt:lpstr>
      <vt:lpstr>Ada Kelemahan??</vt:lpstr>
      <vt:lpstr>PowerPoint Presentation</vt:lpstr>
      <vt:lpstr>PowerPoint Presentation</vt:lpstr>
      <vt:lpstr>Jadi gimana  donk biar gak  Galau lagi..!!</vt:lpstr>
      <vt:lpstr>Ingat Kembali Iterative Design..</vt:lpstr>
      <vt:lpstr>Implementasi ke UCD</vt:lpstr>
      <vt:lpstr>Cara Mengenali User</vt:lpstr>
      <vt:lpstr>Kelompok User</vt:lpstr>
      <vt:lpstr>Cara Melakukan Analisis User</vt:lpstr>
      <vt:lpstr>Contoh Singkat;</vt:lpstr>
      <vt:lpstr>User Analisisnya..</vt:lpstr>
      <vt:lpstr>Task Analisisnya..</vt:lpstr>
      <vt:lpstr>Tips Melakukan Analisis User &amp; Task</vt:lpstr>
      <vt:lpstr>User Analisis dalam UCD?</vt:lpstr>
      <vt:lpstr>User Experience</vt:lpstr>
      <vt:lpstr>PowerPoint Presentation</vt:lpstr>
      <vt:lpstr>PowerPoint Presentation</vt:lpstr>
      <vt:lpstr>Model UX sangatlah bermacam-macam dan  tidak ada yang baku, seperti rumus e=mc squared nya Einstein.</vt:lpstr>
      <vt:lpstr>UCD  UX??</vt:lpstr>
      <vt:lpstr>Kesimpulan</vt:lpstr>
      <vt:lpstr>PowerPoint Presentation</vt:lpstr>
      <vt:lpstr>LATIHAN; KRS Online</vt:lpstr>
      <vt:lpstr>Pertanyaan;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Rules</dc:title>
  <dc:creator>Larispa Web Developer</dc:creator>
  <cp:lastModifiedBy>INFORMATIKA</cp:lastModifiedBy>
  <cp:revision>8</cp:revision>
  <dcterms:created xsi:type="dcterms:W3CDTF">2019-02-18T04:41:35Z</dcterms:created>
  <dcterms:modified xsi:type="dcterms:W3CDTF">2019-02-23T11:10:10Z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2013-11-08T00:00:00Z</vt:filetime>
  </property>
  <property fmtid="{D5CDD505-2E9C-101B-9397-08002B2CF9AE}" pid="3" name="Creator">
    <vt:lpwstr>Nitro Pro 7  (7. 5. 0. 29)</vt:lpwstr>
  </property>
  <property fmtid="{D5CDD505-2E9C-101B-9397-08002B2CF9AE}" pid="4" name="LastSaved">
    <vt:filetime>2019-02-18T00:00:00Z</vt:filetime>
  </property>
</Properties>
</file>