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10058400" cy="7772400"/>
  <p:notesSz cx="10058400" cy="77724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74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97538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854D81-FC6E-4AC1-913B-381CA3BD511D}" type="datetimeFigureOut">
              <a:rPr lang="id-ID" smtClean="0"/>
              <a:t>23/02/2019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97538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4B6038-C96C-43D9-92D0-C431639C8C3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3924325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97538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6ED09C-452B-4F63-A533-8A09A08ECFCC}" type="datetimeFigureOut">
              <a:rPr lang="id-ID" smtClean="0"/>
              <a:t>23/02/2019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332163" y="971550"/>
            <a:ext cx="3394075" cy="2622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6475" y="3740150"/>
            <a:ext cx="8045450" cy="3060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97538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942DB4-C66A-4E9C-843F-14693280E81A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1659771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73317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57200" y="762000"/>
            <a:ext cx="9144000" cy="11417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0A8B79-8BEE-4BDE-A561-F55FB54DCC01}" type="datetime1">
              <a:rPr lang="en-US" smtClean="0"/>
              <a:t>2/23/2019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446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854085-33C6-4F57-A344-5B6FB8FE1D56}" type="datetime1">
              <a:rPr lang="en-US" smtClean="0"/>
              <a:t>2/23/2019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446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DB1429-E3B3-4798-A2CF-23CC89069B16}" type="datetime1">
              <a:rPr lang="en-US" smtClean="0"/>
              <a:t>2/23/2019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446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A0E978-AAE6-4580-99EF-39C3CFA7624B}" type="datetime1">
              <a:rPr lang="en-US" smtClean="0"/>
              <a:t>2/23/2019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446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69DA75-6A7C-41B9-B36A-F9922B04491C}" type="datetime1">
              <a:rPr lang="en-US" smtClean="0"/>
              <a:t>2/23/2019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446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7200" y="731519"/>
            <a:ext cx="9144000" cy="11417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93139" y="2764028"/>
            <a:ext cx="8072120" cy="27705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2E7E32-819C-4DB1-BD2A-1E95B3BDDFAE}" type="datetime1">
              <a:rPr lang="en-US" smtClean="0"/>
              <a:t>2/23/2019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827516" y="6746366"/>
            <a:ext cx="249554" cy="224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4460">
              <a:lnSpc>
                <a:spcPts val="165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1558" y="184396"/>
            <a:ext cx="9144000" cy="30297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007180" y="3389907"/>
            <a:ext cx="6072757" cy="1674176"/>
          </a:xfrm>
          <a:prstGeom prst="rect">
            <a:avLst/>
          </a:prstGeom>
        </p:spPr>
        <p:txBody>
          <a:bodyPr vert="horz" wrap="square" lIns="0" tIns="19494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535"/>
              </a:spcBef>
            </a:pPr>
            <a:r>
              <a:rPr lang="id-ID" sz="9600" b="1" spc="-80" dirty="0" smtClean="0">
                <a:solidFill>
                  <a:srgbClr val="FF9900"/>
                </a:solidFill>
                <a:latin typeface="Trebuchet MS"/>
                <a:cs typeface="Trebuchet MS"/>
              </a:rPr>
              <a:t>IN</a:t>
            </a:r>
            <a:r>
              <a:rPr lang="id-ID" sz="9600" b="1" spc="-85" dirty="0" smtClean="0">
                <a:solidFill>
                  <a:srgbClr val="FF9900"/>
                </a:solidFill>
                <a:latin typeface="Trebuchet MS"/>
                <a:cs typeface="Trebuchet MS"/>
              </a:rPr>
              <a:t>T</a:t>
            </a:r>
            <a:r>
              <a:rPr lang="id-ID" sz="9600" b="1" spc="-204" dirty="0" smtClean="0">
                <a:solidFill>
                  <a:srgbClr val="FF9900"/>
                </a:solidFill>
                <a:latin typeface="Trebuchet MS"/>
                <a:cs typeface="Trebuchet MS"/>
              </a:rPr>
              <a:t>ER</a:t>
            </a:r>
            <a:r>
              <a:rPr lang="id-ID" sz="9600" b="1" spc="-229" dirty="0" smtClean="0">
                <a:solidFill>
                  <a:srgbClr val="FF9900"/>
                </a:solidFill>
                <a:latin typeface="Trebuchet MS"/>
                <a:cs typeface="Trebuchet MS"/>
              </a:rPr>
              <a:t>A</a:t>
            </a:r>
            <a:r>
              <a:rPr lang="id-ID" sz="9600" b="1" spc="-145" dirty="0" smtClean="0">
                <a:solidFill>
                  <a:srgbClr val="FF9900"/>
                </a:solidFill>
                <a:latin typeface="Trebuchet MS"/>
                <a:cs typeface="Trebuchet MS"/>
              </a:rPr>
              <a:t>KSI</a:t>
            </a:r>
            <a:endParaRPr lang="id-ID" sz="9600" dirty="0">
              <a:latin typeface="Trebuchet MS"/>
              <a:cs typeface="Trebuchet M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78578" y="6934200"/>
            <a:ext cx="65299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800" b="1" dirty="0" smtClean="0">
                <a:solidFill>
                  <a:schemeClr val="tx2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Oleh : Rahmat Robi Waliyansyah, M.Kom.</a:t>
            </a:r>
            <a:endParaRPr lang="id-ID" sz="2800" b="1" dirty="0">
              <a:solidFill>
                <a:schemeClr val="tx2"/>
              </a:solidFill>
              <a:latin typeface="Yu Gothic UI Semilight" panose="020B0400000000000000" pitchFamily="34" charset="-128"/>
              <a:ea typeface="Yu Gothic UI Semilight" panose="020B0400000000000000" pitchFamily="34" charset="-128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3741" y="5053197"/>
            <a:ext cx="1199631" cy="158768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4000" y="762000"/>
            <a:ext cx="8075930" cy="900888"/>
          </a:xfrm>
          <a:prstGeom prst="rect">
            <a:avLst/>
          </a:prstGeom>
          <a:solidFill>
            <a:srgbClr val="FF9900"/>
          </a:solidFill>
        </p:spPr>
        <p:txBody>
          <a:bodyPr vert="horz" wrap="square" lIns="0" tIns="2216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745"/>
              </a:spcBef>
            </a:pPr>
            <a:r>
              <a:rPr sz="4400" i="1" spc="-5" dirty="0" smtClean="0">
                <a:latin typeface="Arial"/>
                <a:cs typeface="Arial"/>
              </a:rPr>
              <a:t>Introduction</a:t>
            </a:r>
            <a:endParaRPr sz="44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24000" y="2128097"/>
            <a:ext cx="7974330" cy="41530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Arial"/>
                <a:cs typeface="Arial"/>
              </a:rPr>
              <a:t>Interaksi </a:t>
            </a:r>
            <a:r>
              <a:rPr sz="3200" spc="5" dirty="0">
                <a:latin typeface="Wingdings"/>
                <a:cs typeface="Wingdings"/>
              </a:rPr>
              <a:t>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Arial"/>
                <a:cs typeface="Arial"/>
              </a:rPr>
              <a:t>komunikasi manusia dengan  komputer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(sistem)</a:t>
            </a:r>
            <a:endParaRPr sz="3200" dirty="0">
              <a:latin typeface="Arial"/>
              <a:cs typeface="Arial"/>
            </a:endParaRPr>
          </a:p>
          <a:p>
            <a:pPr marL="355600" indent="-342900" algn="just">
              <a:lnSpc>
                <a:spcPct val="100000"/>
              </a:lnSpc>
              <a:spcBef>
                <a:spcPts val="75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Arial"/>
                <a:cs typeface="Arial"/>
              </a:rPr>
              <a:t>Dialog manusia </a:t>
            </a:r>
            <a:r>
              <a:rPr sz="3200" spc="5" dirty="0">
                <a:latin typeface="Arial"/>
                <a:cs typeface="Arial"/>
              </a:rPr>
              <a:t>&amp; </a:t>
            </a:r>
            <a:r>
              <a:rPr sz="3200" spc="-5" dirty="0">
                <a:latin typeface="Arial"/>
                <a:cs typeface="Arial"/>
              </a:rPr>
              <a:t>sistem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dipengaruhi</a:t>
            </a:r>
            <a:endParaRPr sz="3200" dirty="0">
              <a:latin typeface="Arial"/>
              <a:cs typeface="Arial"/>
            </a:endParaRPr>
          </a:p>
          <a:p>
            <a:pPr marL="355600" algn="just">
              <a:lnSpc>
                <a:spcPct val="100000"/>
              </a:lnSpc>
            </a:pPr>
            <a:r>
              <a:rPr sz="3200" i="1" spc="-5" dirty="0">
                <a:latin typeface="Arial"/>
                <a:cs typeface="Arial"/>
              </a:rPr>
              <a:t>interface</a:t>
            </a:r>
            <a:endParaRPr sz="3200" dirty="0">
              <a:latin typeface="Arial"/>
              <a:cs typeface="Arial"/>
            </a:endParaRPr>
          </a:p>
          <a:p>
            <a:pPr marL="355600" indent="-342900" algn="just">
              <a:lnSpc>
                <a:spcPct val="100000"/>
              </a:lnSpc>
              <a:spcBef>
                <a:spcPts val="75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Arial"/>
                <a:cs typeface="Arial"/>
              </a:rPr>
              <a:t>Tingkat keharusan</a:t>
            </a:r>
            <a:r>
              <a:rPr sz="3200" spc="-5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komunikasi:</a:t>
            </a:r>
            <a:endParaRPr sz="3200" dirty="0">
              <a:latin typeface="Arial"/>
              <a:cs typeface="Arial"/>
            </a:endParaRPr>
          </a:p>
          <a:p>
            <a:pPr marL="756285" lvl="1" indent="-286385" algn="just">
              <a:lnSpc>
                <a:spcPct val="100000"/>
              </a:lnSpc>
              <a:spcBef>
                <a:spcPts val="690"/>
              </a:spcBef>
              <a:buChar char="–"/>
              <a:tabLst>
                <a:tab pos="756920" algn="l"/>
                <a:tab pos="3684904" algn="l"/>
              </a:tabLst>
            </a:pPr>
            <a:r>
              <a:rPr sz="2800" spc="-5" dirty="0">
                <a:latin typeface="Arial"/>
                <a:cs typeface="Arial"/>
              </a:rPr>
              <a:t>Batch</a:t>
            </a:r>
            <a:r>
              <a:rPr sz="2800" dirty="0">
                <a:latin typeface="Arial"/>
                <a:cs typeface="Arial"/>
              </a:rPr>
              <a:t> processing	</a:t>
            </a:r>
            <a:r>
              <a:rPr sz="2800" dirty="0">
                <a:latin typeface="Wingdings"/>
                <a:cs typeface="Wingdings"/>
              </a:rPr>
              <a:t>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Arial"/>
                <a:cs typeface="Arial"/>
              </a:rPr>
              <a:t>tidak perlu </a:t>
            </a:r>
            <a:r>
              <a:rPr sz="2800" dirty="0">
                <a:latin typeface="Arial"/>
                <a:cs typeface="Arial"/>
              </a:rPr>
              <a:t>input</a:t>
            </a:r>
            <a:r>
              <a:rPr sz="2800" spc="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user</a:t>
            </a:r>
          </a:p>
          <a:p>
            <a:pPr marL="756285" lvl="1" indent="-286385" algn="just">
              <a:lnSpc>
                <a:spcPct val="100000"/>
              </a:lnSpc>
              <a:spcBef>
                <a:spcPts val="670"/>
              </a:spcBef>
              <a:buChar char="–"/>
              <a:tabLst>
                <a:tab pos="756920" algn="l"/>
              </a:tabLst>
            </a:pPr>
            <a:r>
              <a:rPr sz="2800" spc="-5" dirty="0">
                <a:latin typeface="Arial"/>
                <a:cs typeface="Arial"/>
              </a:rPr>
              <a:t>Direct </a:t>
            </a:r>
            <a:r>
              <a:rPr sz="2800" dirty="0">
                <a:latin typeface="Arial"/>
                <a:cs typeface="Arial"/>
              </a:rPr>
              <a:t>manipulation and </a:t>
            </a:r>
            <a:r>
              <a:rPr sz="2800" spc="-5" dirty="0">
                <a:latin typeface="Arial"/>
                <a:cs typeface="Arial"/>
              </a:rPr>
              <a:t>virtual </a:t>
            </a:r>
            <a:r>
              <a:rPr sz="2800" dirty="0">
                <a:latin typeface="Arial"/>
                <a:cs typeface="Arial"/>
              </a:rPr>
              <a:t>reality</a:t>
            </a:r>
            <a:r>
              <a:rPr sz="2800" spc="45" dirty="0">
                <a:latin typeface="Arial"/>
                <a:cs typeface="Arial"/>
              </a:rPr>
              <a:t> </a:t>
            </a:r>
            <a:r>
              <a:rPr sz="2800" dirty="0">
                <a:latin typeface="Wingdings"/>
                <a:cs typeface="Wingdings"/>
              </a:rPr>
              <a:t></a:t>
            </a:r>
          </a:p>
          <a:p>
            <a:pPr marL="756285" algn="just">
              <a:lnSpc>
                <a:spcPct val="100000"/>
              </a:lnSpc>
              <a:spcBef>
                <a:spcPts val="10"/>
              </a:spcBef>
            </a:pPr>
            <a:r>
              <a:rPr sz="2800" dirty="0">
                <a:latin typeface="Arial"/>
                <a:cs typeface="Arial"/>
              </a:rPr>
              <a:t>dikontrol</a:t>
            </a:r>
            <a:r>
              <a:rPr sz="2800" spc="1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manusia</a:t>
            </a:r>
            <a:endParaRPr sz="28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9600"/>
            <a:ext cx="971031" cy="12851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23357" y="2057400"/>
            <a:ext cx="7771130" cy="552843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5600" marR="744220" indent="-342900" algn="just">
              <a:lnSpc>
                <a:spcPct val="100099"/>
              </a:lnSpc>
              <a:spcBef>
                <a:spcPts val="9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Arial"/>
                <a:cs typeface="Arial"/>
              </a:rPr>
              <a:t>Untuk </a:t>
            </a:r>
            <a:r>
              <a:rPr sz="2800" dirty="0">
                <a:latin typeface="Arial"/>
                <a:cs typeface="Arial"/>
              </a:rPr>
              <a:t>menghasilkan interaksi yang </a:t>
            </a:r>
            <a:r>
              <a:rPr sz="2800" dirty="0" err="1">
                <a:latin typeface="Arial"/>
                <a:cs typeface="Arial"/>
              </a:rPr>
              <a:t>baik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dirty="0" err="1" smtClean="0">
                <a:latin typeface="Arial"/>
                <a:cs typeface="Arial"/>
              </a:rPr>
              <a:t>adalah</a:t>
            </a:r>
            <a:r>
              <a:rPr sz="2800" dirty="0" smtClean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dengan </a:t>
            </a:r>
            <a:r>
              <a:rPr sz="2800" b="1" spc="-5" dirty="0">
                <a:latin typeface="Arial"/>
                <a:cs typeface="Arial"/>
              </a:rPr>
              <a:t>memahami </a:t>
            </a:r>
            <a:r>
              <a:rPr sz="2800" spc="-5" dirty="0" err="1">
                <a:latin typeface="Arial"/>
                <a:cs typeface="Arial"/>
              </a:rPr>
              <a:t>bagaimana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 err="1" smtClean="0">
                <a:latin typeface="Arial"/>
                <a:cs typeface="Arial"/>
              </a:rPr>
              <a:t>manusia</a:t>
            </a:r>
            <a:r>
              <a:rPr sz="2800" dirty="0" smtClean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berperilaku, </a:t>
            </a:r>
            <a:r>
              <a:rPr sz="2800" spc="-5" dirty="0">
                <a:latin typeface="Arial"/>
                <a:cs typeface="Arial"/>
              </a:rPr>
              <a:t>sistem </a:t>
            </a:r>
            <a:r>
              <a:rPr sz="2800" dirty="0">
                <a:latin typeface="Arial"/>
                <a:cs typeface="Arial"/>
              </a:rPr>
              <a:t>kerja interaksi </a:t>
            </a:r>
            <a:r>
              <a:rPr sz="2800" spc="-5" dirty="0" err="1">
                <a:latin typeface="Arial"/>
                <a:cs typeface="Arial"/>
              </a:rPr>
              <a:t>manusia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 err="1" smtClean="0">
                <a:latin typeface="Arial"/>
                <a:cs typeface="Arial"/>
              </a:rPr>
              <a:t>dan</a:t>
            </a:r>
            <a:r>
              <a:rPr sz="2800" dirty="0" smtClean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sistem kerja</a:t>
            </a:r>
            <a:r>
              <a:rPr sz="2800" spc="-1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komputer</a:t>
            </a:r>
          </a:p>
          <a:p>
            <a:pPr marL="355600" indent="-342900" algn="just">
              <a:lnSpc>
                <a:spcPct val="100000"/>
              </a:lnSpc>
              <a:spcBef>
                <a:spcPts val="68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Tingkatan umum dalam membangun</a:t>
            </a:r>
            <a:r>
              <a:rPr sz="2800" spc="1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IMK;</a:t>
            </a:r>
            <a:endParaRPr sz="2800" dirty="0">
              <a:latin typeface="Arial"/>
              <a:cs typeface="Arial"/>
            </a:endParaRPr>
          </a:p>
          <a:p>
            <a:pPr marL="756285" lvl="1" indent="-286385" algn="just">
              <a:lnSpc>
                <a:spcPct val="100000"/>
              </a:lnSpc>
              <a:spcBef>
                <a:spcPts val="570"/>
              </a:spcBef>
              <a:buFont typeface="Arial"/>
              <a:buChar char="–"/>
              <a:tabLst>
                <a:tab pos="756920" algn="l"/>
              </a:tabLst>
            </a:pPr>
            <a:r>
              <a:rPr sz="2400" b="1" spc="-5" dirty="0">
                <a:latin typeface="Arial"/>
                <a:cs typeface="Arial"/>
              </a:rPr>
              <a:t>Task Level: </a:t>
            </a:r>
            <a:r>
              <a:rPr sz="2400" spc="-5" dirty="0">
                <a:latin typeface="Arial"/>
                <a:cs typeface="Arial"/>
              </a:rPr>
              <a:t>Pengetahuan user terhadap </a:t>
            </a:r>
            <a:r>
              <a:rPr sz="2400" dirty="0">
                <a:latin typeface="Arial"/>
                <a:cs typeface="Arial"/>
              </a:rPr>
              <a:t>task</a:t>
            </a:r>
            <a:r>
              <a:rPr sz="2400" spc="5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domain.</a:t>
            </a:r>
            <a:endParaRPr sz="2400" dirty="0">
              <a:latin typeface="Arial"/>
              <a:cs typeface="Arial"/>
            </a:endParaRPr>
          </a:p>
          <a:p>
            <a:pPr marL="756285" marR="5080" lvl="1" indent="-286385" algn="just">
              <a:lnSpc>
                <a:spcPts val="2870"/>
              </a:lnSpc>
              <a:spcBef>
                <a:spcPts val="680"/>
              </a:spcBef>
              <a:buFont typeface="Arial"/>
              <a:buChar char="–"/>
              <a:tabLst>
                <a:tab pos="756920" algn="l"/>
                <a:tab pos="2773680" algn="l"/>
              </a:tabLst>
            </a:pPr>
            <a:r>
              <a:rPr sz="2400" b="1" spc="-5" dirty="0">
                <a:latin typeface="Arial"/>
                <a:cs typeface="Arial"/>
              </a:rPr>
              <a:t>Dialog Level</a:t>
            </a:r>
            <a:r>
              <a:rPr sz="2400" spc="-5" dirty="0">
                <a:latin typeface="Arial"/>
                <a:cs typeface="Arial"/>
              </a:rPr>
              <a:t>: pengetahuan user dalam </a:t>
            </a:r>
            <a:r>
              <a:rPr sz="2400" dirty="0" err="1">
                <a:latin typeface="Arial"/>
                <a:cs typeface="Arial"/>
              </a:rPr>
              <a:t>dalam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 err="1" smtClean="0">
                <a:latin typeface="Arial"/>
                <a:cs typeface="Arial"/>
              </a:rPr>
              <a:t>berbahasa</a:t>
            </a:r>
            <a:r>
              <a:rPr sz="2400" spc="-5" dirty="0" smtClean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(</a:t>
            </a:r>
            <a:r>
              <a:rPr sz="2400" dirty="0" err="1">
                <a:latin typeface="Arial"/>
                <a:cs typeface="Arial"/>
              </a:rPr>
              <a:t>bahasa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 smtClean="0">
                <a:latin typeface="Arial"/>
                <a:cs typeface="Arial"/>
              </a:rPr>
              <a:t>yang </a:t>
            </a:r>
            <a:r>
              <a:rPr sz="2400" spc="-5" dirty="0" err="1" smtClean="0">
                <a:latin typeface="Arial"/>
                <a:cs typeface="Arial"/>
              </a:rPr>
              <a:t>bisa</a:t>
            </a:r>
            <a:r>
              <a:rPr sz="2400" spc="-5" dirty="0" smtClean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dipahami </a:t>
            </a:r>
            <a:r>
              <a:rPr sz="2400" dirty="0">
                <a:latin typeface="Arial"/>
                <a:cs typeface="Arial"/>
              </a:rPr>
              <a:t>oleh</a:t>
            </a:r>
            <a:r>
              <a:rPr sz="2400" spc="-5" dirty="0">
                <a:latin typeface="Arial"/>
                <a:cs typeface="Arial"/>
              </a:rPr>
              <a:t> komputer)</a:t>
            </a:r>
            <a:endParaRPr sz="2400" dirty="0">
              <a:latin typeface="Arial"/>
              <a:cs typeface="Arial"/>
            </a:endParaRPr>
          </a:p>
          <a:p>
            <a:pPr marL="756285" marR="128905" lvl="1" indent="-286385" algn="just">
              <a:lnSpc>
                <a:spcPts val="2870"/>
              </a:lnSpc>
              <a:spcBef>
                <a:spcPts val="580"/>
              </a:spcBef>
              <a:buFont typeface="Arial"/>
              <a:buChar char="–"/>
              <a:tabLst>
                <a:tab pos="756920" algn="l"/>
              </a:tabLst>
            </a:pPr>
            <a:r>
              <a:rPr sz="2400" b="1" spc="-5" dirty="0">
                <a:latin typeface="Arial"/>
                <a:cs typeface="Arial"/>
              </a:rPr>
              <a:t>Level input/output</a:t>
            </a:r>
            <a:r>
              <a:rPr sz="2400" spc="-5" dirty="0">
                <a:latin typeface="Arial"/>
                <a:cs typeface="Arial"/>
              </a:rPr>
              <a:t>: </a:t>
            </a:r>
            <a:r>
              <a:rPr sz="2400" spc="-5" dirty="0" err="1">
                <a:latin typeface="Arial"/>
                <a:cs typeface="Arial"/>
              </a:rPr>
              <a:t>tingkatan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 err="1" smtClean="0">
                <a:latin typeface="Arial"/>
                <a:cs typeface="Arial"/>
              </a:rPr>
              <a:t>antar</a:t>
            </a:r>
            <a:r>
              <a:rPr sz="2400" dirty="0" smtClean="0">
                <a:latin typeface="Arial"/>
                <a:cs typeface="Arial"/>
              </a:rPr>
              <a:t> </a:t>
            </a:r>
            <a:r>
              <a:rPr sz="2400" dirty="0" err="1" smtClean="0">
                <a:latin typeface="Arial"/>
                <a:cs typeface="Arial"/>
              </a:rPr>
              <a:t>aksi</a:t>
            </a:r>
            <a:r>
              <a:rPr sz="2400" dirty="0" smtClean="0">
                <a:latin typeface="Arial"/>
                <a:cs typeface="Arial"/>
              </a:rPr>
              <a:t> </a:t>
            </a:r>
            <a:r>
              <a:rPr sz="2400" dirty="0" err="1">
                <a:latin typeface="Arial"/>
                <a:cs typeface="Arial"/>
              </a:rPr>
              <a:t>manusia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dirty="0" err="1" smtClean="0">
                <a:latin typeface="Arial"/>
                <a:cs typeface="Arial"/>
              </a:rPr>
              <a:t>melalui</a:t>
            </a:r>
            <a:r>
              <a:rPr sz="2400" dirty="0" smtClean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piranti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masukan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828800" y="731519"/>
            <a:ext cx="7771130" cy="900888"/>
          </a:xfrm>
          <a:prstGeom prst="rect">
            <a:avLst/>
          </a:prstGeom>
          <a:solidFill>
            <a:srgbClr val="FF9900"/>
          </a:solidFill>
        </p:spPr>
        <p:txBody>
          <a:bodyPr vert="horz" wrap="square" lIns="0" tIns="2216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745"/>
              </a:spcBef>
            </a:pPr>
            <a:r>
              <a:rPr sz="4400" dirty="0"/>
              <a:t>Interaksi</a:t>
            </a:r>
            <a:endParaRPr sz="440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9600"/>
            <a:ext cx="971031" cy="12851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76923" y="801724"/>
            <a:ext cx="8047127" cy="900888"/>
          </a:xfrm>
          <a:prstGeom prst="rect">
            <a:avLst/>
          </a:prstGeom>
          <a:solidFill>
            <a:srgbClr val="FF9900"/>
          </a:solidFill>
        </p:spPr>
        <p:txBody>
          <a:bodyPr vert="horz" wrap="square" lIns="0" tIns="221615" rIns="0" bIns="0" rtlCol="0">
            <a:spAutoFit/>
          </a:bodyPr>
          <a:lstStyle/>
          <a:p>
            <a:pPr marL="2410460">
              <a:lnSpc>
                <a:spcPct val="100000"/>
              </a:lnSpc>
              <a:spcBef>
                <a:spcPts val="1745"/>
              </a:spcBef>
            </a:pPr>
            <a:r>
              <a:rPr sz="4400" dirty="0"/>
              <a:t>Proses</a:t>
            </a:r>
            <a:r>
              <a:rPr sz="4400" spc="-10" dirty="0"/>
              <a:t> </a:t>
            </a:r>
            <a:r>
              <a:rPr sz="4400" dirty="0"/>
              <a:t>Interaksi</a:t>
            </a:r>
          </a:p>
        </p:txBody>
      </p:sp>
      <p:sp>
        <p:nvSpPr>
          <p:cNvPr id="3" name="object 3"/>
          <p:cNvSpPr/>
          <p:nvPr/>
        </p:nvSpPr>
        <p:spPr>
          <a:xfrm>
            <a:off x="1576923" y="2100033"/>
            <a:ext cx="8047127" cy="42489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9600"/>
            <a:ext cx="971031" cy="12851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58640" y="1035961"/>
            <a:ext cx="1337945" cy="6254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865"/>
              </a:lnSpc>
            </a:pPr>
            <a:r>
              <a:rPr sz="4400" spc="5" dirty="0">
                <a:latin typeface="Arial"/>
                <a:cs typeface="Arial"/>
              </a:rPr>
              <a:t>J</a:t>
            </a:r>
            <a:r>
              <a:rPr sz="4400" dirty="0">
                <a:latin typeface="Arial"/>
                <a:cs typeface="Arial"/>
              </a:rPr>
              <a:t>adi</a:t>
            </a:r>
            <a:r>
              <a:rPr sz="4400" spc="-5" dirty="0">
                <a:latin typeface="Arial"/>
                <a:cs typeface="Arial"/>
              </a:rPr>
              <a:t>..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76400" y="2133600"/>
            <a:ext cx="7448550" cy="522001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22300" marR="71120" indent="-609600" algn="just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622300" algn="l"/>
              </a:tabLst>
            </a:pPr>
            <a:r>
              <a:rPr sz="3200" dirty="0">
                <a:latin typeface="Arial"/>
                <a:cs typeface="Arial"/>
              </a:rPr>
              <a:t>Jika </a:t>
            </a:r>
            <a:r>
              <a:rPr sz="3200" spc="-5" dirty="0">
                <a:latin typeface="Arial"/>
                <a:cs typeface="Arial"/>
              </a:rPr>
              <a:t>semua level terpenuhi dalam </a:t>
            </a:r>
            <a:r>
              <a:rPr sz="3200" spc="-5" dirty="0" err="1">
                <a:latin typeface="Arial"/>
                <a:cs typeface="Arial"/>
              </a:rPr>
              <a:t>Interaksi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5" dirty="0" err="1" smtClean="0">
                <a:latin typeface="Arial"/>
                <a:cs typeface="Arial"/>
              </a:rPr>
              <a:t>Manusia</a:t>
            </a:r>
            <a:r>
              <a:rPr sz="3200" spc="-5" dirty="0" smtClean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dan Komputer </a:t>
            </a:r>
            <a:r>
              <a:rPr sz="3200" dirty="0">
                <a:latin typeface="Arial"/>
                <a:cs typeface="Arial"/>
              </a:rPr>
              <a:t>maka </a:t>
            </a:r>
            <a:r>
              <a:rPr sz="3200" spc="-5" dirty="0" err="1">
                <a:latin typeface="Arial"/>
                <a:cs typeface="Arial"/>
              </a:rPr>
              <a:t>akan</a:t>
            </a:r>
            <a:r>
              <a:rPr sz="3200" spc="-114" dirty="0">
                <a:latin typeface="Arial"/>
                <a:cs typeface="Arial"/>
              </a:rPr>
              <a:t> </a:t>
            </a:r>
            <a:r>
              <a:rPr sz="3200" spc="-5" dirty="0" err="1" smtClean="0">
                <a:latin typeface="Arial"/>
                <a:cs typeface="Arial"/>
              </a:rPr>
              <a:t>tercipta</a:t>
            </a:r>
            <a:r>
              <a:rPr sz="3200" spc="-5" dirty="0" smtClean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sesuatu </a:t>
            </a:r>
            <a:r>
              <a:rPr sz="3200" dirty="0">
                <a:latin typeface="Arial"/>
                <a:cs typeface="Arial"/>
              </a:rPr>
              <a:t>yang </a:t>
            </a:r>
            <a:r>
              <a:rPr sz="3200" spc="-10" dirty="0">
                <a:latin typeface="Arial"/>
                <a:cs typeface="Arial"/>
              </a:rPr>
              <a:t>bermanfaat </a:t>
            </a:r>
            <a:r>
              <a:rPr sz="3200" spc="-5" dirty="0">
                <a:latin typeface="Arial"/>
                <a:cs typeface="Arial"/>
              </a:rPr>
              <a:t>bagi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manusia.</a:t>
            </a:r>
            <a:endParaRPr sz="3200" dirty="0">
              <a:latin typeface="Arial"/>
              <a:cs typeface="Arial"/>
            </a:endParaRPr>
          </a:p>
          <a:p>
            <a:pPr marL="622300" marR="5080" indent="-609600" algn="just">
              <a:lnSpc>
                <a:spcPct val="99900"/>
              </a:lnSpc>
              <a:spcBef>
                <a:spcPts val="219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3200" spc="-5" dirty="0">
                <a:latin typeface="Arial"/>
                <a:cs typeface="Arial"/>
              </a:rPr>
              <a:t>Pembuat </a:t>
            </a:r>
            <a:r>
              <a:rPr sz="3200" dirty="0">
                <a:latin typeface="Arial"/>
                <a:cs typeface="Arial"/>
              </a:rPr>
              <a:t>sistem </a:t>
            </a:r>
            <a:r>
              <a:rPr sz="3200" spc="-5" dirty="0">
                <a:latin typeface="Arial"/>
                <a:cs typeface="Arial"/>
              </a:rPr>
              <a:t>juga harus dapat  memahami </a:t>
            </a:r>
            <a:r>
              <a:rPr sz="3200" dirty="0">
                <a:latin typeface="Arial"/>
                <a:cs typeface="Arial"/>
              </a:rPr>
              <a:t>cara kerja </a:t>
            </a:r>
            <a:r>
              <a:rPr sz="3200" spc="-10" dirty="0">
                <a:latin typeface="Arial"/>
                <a:cs typeface="Arial"/>
              </a:rPr>
              <a:t>user </a:t>
            </a:r>
            <a:r>
              <a:rPr sz="3200" spc="-5" dirty="0" err="1">
                <a:latin typeface="Arial"/>
                <a:cs typeface="Arial"/>
              </a:rPr>
              <a:t>secara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sz="3200" spc="-5" dirty="0" err="1" smtClean="0">
                <a:latin typeface="Arial"/>
                <a:cs typeface="Arial"/>
              </a:rPr>
              <a:t>umum</a:t>
            </a:r>
            <a:r>
              <a:rPr sz="3200" spc="-5" dirty="0" smtClean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karna </a:t>
            </a:r>
            <a:r>
              <a:rPr sz="3200" spc="-5" dirty="0">
                <a:latin typeface="Arial"/>
                <a:cs typeface="Arial"/>
              </a:rPr>
              <a:t>dengan dengan demikian </a:t>
            </a:r>
            <a:r>
              <a:rPr sz="3200" dirty="0">
                <a:latin typeface="Arial"/>
                <a:cs typeface="Arial"/>
              </a:rPr>
              <a:t>akan</a:t>
            </a:r>
            <a:r>
              <a:rPr sz="3200" spc="-15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dapat  </a:t>
            </a:r>
            <a:r>
              <a:rPr sz="3200" spc="-5" dirty="0">
                <a:latin typeface="Arial"/>
                <a:cs typeface="Arial"/>
              </a:rPr>
              <a:t>menghasilkan produk (sistem) yang </a:t>
            </a:r>
            <a:r>
              <a:rPr sz="3200" spc="-10" dirty="0">
                <a:latin typeface="Arial"/>
                <a:cs typeface="Arial"/>
              </a:rPr>
              <a:t>dapat  </a:t>
            </a:r>
            <a:r>
              <a:rPr sz="3200" spc="-5" dirty="0">
                <a:latin typeface="Arial"/>
                <a:cs typeface="Arial"/>
              </a:rPr>
              <a:t>digunakan oleh user secara</a:t>
            </a:r>
            <a:r>
              <a:rPr sz="3200" spc="-8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umum.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676400" y="762000"/>
            <a:ext cx="7923530" cy="900888"/>
          </a:xfrm>
          <a:prstGeom prst="rect">
            <a:avLst/>
          </a:prstGeom>
          <a:solidFill>
            <a:srgbClr val="FF9900"/>
          </a:solidFill>
        </p:spPr>
        <p:txBody>
          <a:bodyPr vert="horz" wrap="square" lIns="0" tIns="221615" rIns="0" bIns="0" rtlCol="0">
            <a:spAutoFit/>
          </a:bodyPr>
          <a:lstStyle/>
          <a:p>
            <a:pPr marR="85725" algn="r">
              <a:lnSpc>
                <a:spcPct val="100000"/>
              </a:lnSpc>
              <a:spcBef>
                <a:spcPts val="1745"/>
              </a:spcBef>
            </a:pPr>
            <a:r>
              <a:rPr sz="4400" dirty="0"/>
              <a:t>Ja</a:t>
            </a:r>
            <a:r>
              <a:rPr sz="4400" spc="-5" dirty="0"/>
              <a:t>di..</a:t>
            </a:r>
            <a:endParaRPr sz="440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9600"/>
            <a:ext cx="971031" cy="12851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76400" y="731519"/>
            <a:ext cx="7923530" cy="900888"/>
          </a:xfrm>
          <a:prstGeom prst="rect">
            <a:avLst/>
          </a:prstGeom>
          <a:solidFill>
            <a:srgbClr val="FF9900"/>
          </a:solidFill>
        </p:spPr>
        <p:txBody>
          <a:bodyPr vert="horz" wrap="square" lIns="0" tIns="221615" rIns="0" bIns="0" rtlCol="0">
            <a:spAutoFit/>
          </a:bodyPr>
          <a:lstStyle/>
          <a:p>
            <a:pPr marL="1743075">
              <a:lnSpc>
                <a:spcPct val="100000"/>
              </a:lnSpc>
              <a:spcBef>
                <a:spcPts val="1745"/>
              </a:spcBef>
            </a:pPr>
            <a:r>
              <a:rPr sz="4400" spc="-5" dirty="0"/>
              <a:t>Terminologi</a:t>
            </a:r>
            <a:r>
              <a:rPr sz="4400" dirty="0"/>
              <a:t> Interaksi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76400" y="2050796"/>
            <a:ext cx="7224394" cy="4916088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355600" marR="5080" indent="-342900" algn="just">
              <a:lnSpc>
                <a:spcPts val="2580"/>
              </a:lnSpc>
              <a:spcBef>
                <a:spcPts val="43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spc="-5" dirty="0">
                <a:latin typeface="Arial"/>
                <a:cs typeface="Arial"/>
              </a:rPr>
              <a:t>Domain </a:t>
            </a:r>
            <a:r>
              <a:rPr sz="2400" b="1" dirty="0">
                <a:latin typeface="Wingdings"/>
                <a:cs typeface="Wingdings"/>
              </a:rPr>
              <a:t></a:t>
            </a:r>
            <a:r>
              <a:rPr sz="2400" b="1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Arial"/>
                <a:cs typeface="Arial"/>
              </a:rPr>
              <a:t>bidang keahlian </a:t>
            </a:r>
            <a:r>
              <a:rPr sz="2400" dirty="0">
                <a:latin typeface="Arial"/>
                <a:cs typeface="Arial"/>
              </a:rPr>
              <a:t>&amp; </a:t>
            </a:r>
            <a:r>
              <a:rPr sz="2400" spc="-5" dirty="0" err="1">
                <a:latin typeface="Arial"/>
                <a:cs typeface="Arial"/>
              </a:rPr>
              <a:t>pengetahuan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lang="id-ID" sz="2400" spc="-5" dirty="0" smtClean="0">
                <a:latin typeface="Arial"/>
                <a:cs typeface="Arial"/>
              </a:rPr>
              <a:t>pada</a:t>
            </a:r>
            <a:r>
              <a:rPr sz="2400" spc="-5" dirty="0" smtClean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kegiatan  </a:t>
            </a:r>
            <a:r>
              <a:rPr sz="2400" spc="-5" dirty="0">
                <a:latin typeface="Arial"/>
                <a:cs typeface="Arial"/>
              </a:rPr>
              <a:t>dunia </a:t>
            </a:r>
            <a:r>
              <a:rPr sz="2400" dirty="0">
                <a:latin typeface="Arial"/>
                <a:cs typeface="Arial"/>
              </a:rPr>
              <a:t>nyata</a:t>
            </a:r>
          </a:p>
          <a:p>
            <a:pPr marL="355600" indent="-342900" algn="just">
              <a:lnSpc>
                <a:spcPct val="100000"/>
              </a:lnSpc>
              <a:spcBef>
                <a:spcPts val="25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spc="-5" dirty="0">
                <a:latin typeface="Arial"/>
                <a:cs typeface="Arial"/>
              </a:rPr>
              <a:t>Goal </a:t>
            </a:r>
            <a:r>
              <a:rPr sz="2400" b="1" dirty="0">
                <a:latin typeface="Wingdings"/>
                <a:cs typeface="Wingdings"/>
              </a:rPr>
              <a:t></a:t>
            </a:r>
            <a:r>
              <a:rPr sz="2400" b="1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Arial"/>
                <a:cs typeface="Arial"/>
              </a:rPr>
              <a:t>tujuan/hasil </a:t>
            </a:r>
            <a:r>
              <a:rPr sz="2400" dirty="0">
                <a:latin typeface="Arial"/>
                <a:cs typeface="Arial"/>
              </a:rPr>
              <a:t>dari suatu</a:t>
            </a:r>
            <a:r>
              <a:rPr sz="2400" spc="5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task</a:t>
            </a:r>
          </a:p>
          <a:p>
            <a:pPr marL="355600" indent="-342900" algn="just">
              <a:lnSpc>
                <a:spcPct val="100000"/>
              </a:lnSpc>
              <a:spcBef>
                <a:spcPts val="29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spc="-5" dirty="0">
                <a:latin typeface="Arial"/>
                <a:cs typeface="Arial"/>
              </a:rPr>
              <a:t>Task </a:t>
            </a:r>
            <a:r>
              <a:rPr sz="2400" b="1" dirty="0">
                <a:latin typeface="Wingdings"/>
                <a:cs typeface="Wingdings"/>
              </a:rPr>
              <a:t></a:t>
            </a:r>
            <a:r>
              <a:rPr sz="2400" b="1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Arial"/>
                <a:cs typeface="Arial"/>
              </a:rPr>
              <a:t>operasi </a:t>
            </a:r>
            <a:r>
              <a:rPr sz="2400" dirty="0">
                <a:latin typeface="Arial"/>
                <a:cs typeface="Arial"/>
              </a:rPr>
              <a:t>memanipulasi </a:t>
            </a:r>
            <a:r>
              <a:rPr sz="2400" spc="-5" dirty="0">
                <a:latin typeface="Arial"/>
                <a:cs typeface="Arial"/>
              </a:rPr>
              <a:t>muatan</a:t>
            </a:r>
            <a:r>
              <a:rPr sz="2400" spc="6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domain</a:t>
            </a:r>
          </a:p>
          <a:p>
            <a:pPr marL="355600" indent="-342900" algn="just">
              <a:lnSpc>
                <a:spcPct val="100000"/>
              </a:lnSpc>
              <a:spcBef>
                <a:spcPts val="2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spc="-5" dirty="0">
                <a:latin typeface="Arial"/>
                <a:cs typeface="Arial"/>
              </a:rPr>
              <a:t>Intention </a:t>
            </a:r>
            <a:r>
              <a:rPr sz="2400" b="1" dirty="0">
                <a:latin typeface="Wingdings"/>
                <a:cs typeface="Wingdings"/>
              </a:rPr>
              <a:t></a:t>
            </a:r>
            <a:r>
              <a:rPr sz="2400" b="1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Arial"/>
                <a:cs typeface="Arial"/>
              </a:rPr>
              <a:t>aksi </a:t>
            </a:r>
            <a:r>
              <a:rPr sz="2400" spc="-5" dirty="0" err="1">
                <a:latin typeface="Arial"/>
                <a:cs typeface="Arial"/>
              </a:rPr>
              <a:t>khusus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lang="id-ID" sz="2400" dirty="0" smtClean="0">
                <a:latin typeface="Arial"/>
                <a:cs typeface="Arial"/>
              </a:rPr>
              <a:t>untuk</a:t>
            </a:r>
            <a:r>
              <a:rPr sz="2400" dirty="0" smtClean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menemukan</a:t>
            </a:r>
            <a:r>
              <a:rPr sz="2400" spc="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tujuan</a:t>
            </a:r>
            <a:endParaRPr sz="2400" dirty="0">
              <a:latin typeface="Arial"/>
              <a:cs typeface="Arial"/>
            </a:endParaRPr>
          </a:p>
          <a:p>
            <a:pPr marL="355600" indent="-342900" algn="just">
              <a:lnSpc>
                <a:spcPct val="100000"/>
              </a:lnSpc>
              <a:spcBef>
                <a:spcPts val="29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spc="-5" dirty="0">
                <a:latin typeface="Arial"/>
                <a:cs typeface="Arial"/>
              </a:rPr>
              <a:t>Task Analysis </a:t>
            </a:r>
            <a:r>
              <a:rPr sz="2400" b="1" dirty="0">
                <a:latin typeface="Wingdings"/>
                <a:cs typeface="Wingdings"/>
              </a:rPr>
              <a:t></a:t>
            </a:r>
            <a:r>
              <a:rPr sz="2400" b="1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Arial"/>
                <a:cs typeface="Arial"/>
              </a:rPr>
              <a:t>identifikasi ruang</a:t>
            </a:r>
            <a:r>
              <a:rPr sz="2400" spc="8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masalah</a:t>
            </a:r>
          </a:p>
          <a:p>
            <a:pPr marL="355600" indent="-342900" algn="just">
              <a:lnSpc>
                <a:spcPct val="100000"/>
              </a:lnSpc>
              <a:spcBef>
                <a:spcPts val="2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spc="-5" dirty="0">
                <a:latin typeface="Arial"/>
                <a:cs typeface="Arial"/>
              </a:rPr>
              <a:t>System </a:t>
            </a:r>
            <a:r>
              <a:rPr sz="2400" b="1" dirty="0">
                <a:latin typeface="Wingdings"/>
                <a:cs typeface="Wingdings"/>
              </a:rPr>
              <a:t></a:t>
            </a:r>
            <a:r>
              <a:rPr sz="2400" b="1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Arial"/>
                <a:cs typeface="Arial"/>
              </a:rPr>
              <a:t>aplikasi/sistem</a:t>
            </a:r>
            <a:r>
              <a:rPr sz="2400" spc="7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komputer</a:t>
            </a:r>
            <a:endParaRPr sz="2400" dirty="0">
              <a:latin typeface="Arial"/>
              <a:cs typeface="Arial"/>
            </a:endParaRPr>
          </a:p>
          <a:p>
            <a:pPr marL="355600" marR="42545" indent="-342900" algn="just">
              <a:lnSpc>
                <a:spcPts val="2580"/>
              </a:lnSpc>
              <a:spcBef>
                <a:spcPts val="6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spc="-5" dirty="0">
                <a:latin typeface="Arial"/>
                <a:cs typeface="Arial"/>
              </a:rPr>
              <a:t>Task Language </a:t>
            </a:r>
            <a:r>
              <a:rPr sz="2400" b="1" dirty="0">
                <a:latin typeface="Wingdings"/>
                <a:cs typeface="Wingdings"/>
              </a:rPr>
              <a:t></a:t>
            </a:r>
            <a:r>
              <a:rPr sz="2400" b="1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Arial"/>
                <a:cs typeface="Arial"/>
              </a:rPr>
              <a:t>bahasa user </a:t>
            </a:r>
            <a:r>
              <a:rPr lang="id-ID" sz="2400" dirty="0" smtClean="0">
                <a:latin typeface="Arial"/>
                <a:cs typeface="Arial"/>
              </a:rPr>
              <a:t>yang</a:t>
            </a:r>
            <a:r>
              <a:rPr sz="2400" dirty="0" smtClean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menjelaskan </a:t>
            </a:r>
            <a:r>
              <a:rPr sz="2400" spc="-5" dirty="0">
                <a:latin typeface="Arial"/>
                <a:cs typeface="Arial"/>
              </a:rPr>
              <a:t>atribut  domain </a:t>
            </a:r>
            <a:r>
              <a:rPr lang="id-ID" sz="2400" dirty="0" smtClean="0">
                <a:latin typeface="Arial"/>
                <a:cs typeface="Arial"/>
              </a:rPr>
              <a:t>yang</a:t>
            </a:r>
            <a:r>
              <a:rPr sz="2400" dirty="0" smtClean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relevan terhdap </a:t>
            </a:r>
            <a:r>
              <a:rPr sz="2400" dirty="0">
                <a:latin typeface="Arial"/>
                <a:cs typeface="Arial"/>
              </a:rPr>
              <a:t>kondisi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user</a:t>
            </a:r>
            <a:endParaRPr sz="2400" dirty="0">
              <a:latin typeface="Arial"/>
              <a:cs typeface="Arial"/>
            </a:endParaRPr>
          </a:p>
          <a:p>
            <a:pPr marL="355600" marR="687070" indent="-342900" algn="just">
              <a:lnSpc>
                <a:spcPts val="259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spc="-5" dirty="0">
                <a:latin typeface="Arial"/>
                <a:cs typeface="Arial"/>
              </a:rPr>
              <a:t>Core Language </a:t>
            </a:r>
            <a:r>
              <a:rPr sz="2400" b="1" dirty="0">
                <a:latin typeface="Wingdings"/>
                <a:cs typeface="Wingdings"/>
              </a:rPr>
              <a:t></a:t>
            </a:r>
            <a:r>
              <a:rPr sz="2400" b="1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Arial"/>
                <a:cs typeface="Arial"/>
              </a:rPr>
              <a:t>bahasa </a:t>
            </a:r>
            <a:r>
              <a:rPr sz="2400" dirty="0" err="1">
                <a:latin typeface="Arial"/>
                <a:cs typeface="Arial"/>
              </a:rPr>
              <a:t>sistem</a:t>
            </a:r>
            <a:r>
              <a:rPr sz="2400" dirty="0">
                <a:latin typeface="Arial"/>
                <a:cs typeface="Arial"/>
              </a:rPr>
              <a:t> </a:t>
            </a:r>
            <a:r>
              <a:rPr lang="id-ID" sz="2400" dirty="0" smtClean="0">
                <a:latin typeface="Arial"/>
                <a:cs typeface="Arial"/>
              </a:rPr>
              <a:t>yang</a:t>
            </a:r>
            <a:r>
              <a:rPr sz="2400" dirty="0" smtClean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menjelaskan  </a:t>
            </a:r>
            <a:r>
              <a:rPr sz="2400" spc="-5" dirty="0">
                <a:latin typeface="Arial"/>
                <a:cs typeface="Arial"/>
              </a:rPr>
              <a:t>atribut domain </a:t>
            </a:r>
            <a:r>
              <a:rPr lang="id-ID" sz="2400" dirty="0" smtClean="0">
                <a:latin typeface="Arial"/>
                <a:cs typeface="Arial"/>
              </a:rPr>
              <a:t>yang</a:t>
            </a:r>
            <a:r>
              <a:rPr sz="2400" dirty="0" smtClean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relevan terhadap </a:t>
            </a:r>
            <a:r>
              <a:rPr sz="2400" dirty="0">
                <a:latin typeface="Arial"/>
                <a:cs typeface="Arial"/>
              </a:rPr>
              <a:t>kondisi</a:t>
            </a:r>
            <a:r>
              <a:rPr sz="2400" spc="4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user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9600"/>
            <a:ext cx="971031" cy="12851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02230" y="2819400"/>
            <a:ext cx="6148069" cy="167545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3600" spc="-5" dirty="0">
                <a:latin typeface="Arial"/>
                <a:cs typeface="Arial"/>
              </a:rPr>
              <a:t>Siklus interaksi </a:t>
            </a:r>
            <a:r>
              <a:rPr sz="3600" spc="-10" dirty="0">
                <a:latin typeface="Arial"/>
                <a:cs typeface="Arial"/>
              </a:rPr>
              <a:t>dibagi </a:t>
            </a:r>
            <a:r>
              <a:rPr sz="3600" spc="-5" dirty="0">
                <a:latin typeface="Arial"/>
                <a:cs typeface="Arial"/>
              </a:rPr>
              <a:t>menjadi </a:t>
            </a:r>
            <a:r>
              <a:rPr sz="3600" spc="5" dirty="0">
                <a:latin typeface="Arial"/>
                <a:cs typeface="Arial"/>
              </a:rPr>
              <a:t>2 </a:t>
            </a:r>
            <a:r>
              <a:rPr sz="3600" spc="-5" dirty="0">
                <a:latin typeface="Arial"/>
                <a:cs typeface="Arial"/>
              </a:rPr>
              <a:t>bagian  utama yaitu </a:t>
            </a:r>
            <a:r>
              <a:rPr sz="3600" spc="-5" dirty="0">
                <a:solidFill>
                  <a:srgbClr val="FF0000"/>
                </a:solidFill>
                <a:latin typeface="Arial"/>
                <a:cs typeface="Arial"/>
              </a:rPr>
              <a:t>eksekusi </a:t>
            </a:r>
            <a:r>
              <a:rPr sz="3600" spc="-5" dirty="0">
                <a:latin typeface="Arial"/>
                <a:cs typeface="Arial"/>
              </a:rPr>
              <a:t>dan</a:t>
            </a:r>
            <a:r>
              <a:rPr sz="3600" spc="-50" dirty="0">
                <a:latin typeface="Arial"/>
                <a:cs typeface="Arial"/>
              </a:rPr>
              <a:t> </a:t>
            </a:r>
            <a:r>
              <a:rPr sz="3600" spc="-5" dirty="0">
                <a:solidFill>
                  <a:srgbClr val="FF0000"/>
                </a:solidFill>
                <a:latin typeface="Arial"/>
                <a:cs typeface="Arial"/>
              </a:rPr>
              <a:t>evaluasi.</a:t>
            </a:r>
            <a:endParaRPr sz="36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52600" y="762000"/>
            <a:ext cx="7847330" cy="900888"/>
          </a:xfrm>
          <a:prstGeom prst="rect">
            <a:avLst/>
          </a:prstGeom>
          <a:solidFill>
            <a:srgbClr val="FF9900"/>
          </a:solidFill>
        </p:spPr>
        <p:txBody>
          <a:bodyPr vert="horz" wrap="square" lIns="0" tIns="221615" rIns="0" bIns="0" rtlCol="0">
            <a:spAutoFit/>
          </a:bodyPr>
          <a:lstStyle/>
          <a:p>
            <a:pPr marL="2519045">
              <a:lnSpc>
                <a:spcPct val="100000"/>
              </a:lnSpc>
              <a:spcBef>
                <a:spcPts val="1745"/>
              </a:spcBef>
            </a:pPr>
            <a:r>
              <a:rPr sz="4400" b="1" dirty="0">
                <a:latin typeface="Arial"/>
                <a:cs typeface="Arial"/>
              </a:rPr>
              <a:t>Siklus</a:t>
            </a:r>
            <a:r>
              <a:rPr sz="4400" b="1" spc="-5" dirty="0">
                <a:latin typeface="Arial"/>
                <a:cs typeface="Arial"/>
              </a:rPr>
              <a:t> </a:t>
            </a:r>
            <a:r>
              <a:rPr sz="4400" b="1" dirty="0">
                <a:latin typeface="Arial"/>
                <a:cs typeface="Arial"/>
              </a:rPr>
              <a:t>Interaksi</a:t>
            </a:r>
            <a:endParaRPr sz="4400" dirty="0">
              <a:latin typeface="Arial"/>
              <a:cs typeface="Arial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9600"/>
            <a:ext cx="971031" cy="12851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2600" y="762000"/>
            <a:ext cx="7847330" cy="837409"/>
          </a:xfrm>
          <a:prstGeom prst="rect">
            <a:avLst/>
          </a:prstGeom>
          <a:solidFill>
            <a:srgbClr val="FF9900"/>
          </a:solidFill>
        </p:spPr>
        <p:txBody>
          <a:bodyPr vert="horz" wrap="square" lIns="0" tIns="158750" rIns="0" bIns="0" rtlCol="0">
            <a:spAutoFit/>
          </a:bodyPr>
          <a:lstStyle/>
          <a:p>
            <a:pPr marL="2519045">
              <a:lnSpc>
                <a:spcPct val="100000"/>
              </a:lnSpc>
              <a:spcBef>
                <a:spcPts val="1250"/>
              </a:spcBef>
            </a:pPr>
            <a:r>
              <a:rPr sz="4400" dirty="0"/>
              <a:t>Siklus</a:t>
            </a:r>
            <a:r>
              <a:rPr sz="4400" spc="-5" dirty="0"/>
              <a:t> </a:t>
            </a:r>
            <a:r>
              <a:rPr sz="4400" dirty="0"/>
              <a:t>Interaksi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47157" y="1981200"/>
            <a:ext cx="4520565" cy="4458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Model Donald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Norman:</a:t>
            </a:r>
            <a:endParaRPr sz="2400" dirty="0">
              <a:latin typeface="Arial"/>
              <a:cs typeface="Arial"/>
            </a:endParaRPr>
          </a:p>
          <a:p>
            <a:pPr marL="622300" indent="-609600" algn="just">
              <a:lnSpc>
                <a:spcPts val="2875"/>
              </a:lnSpc>
              <a:buAutoNum type="arabicPeriod"/>
              <a:tabLst>
                <a:tab pos="621665" algn="l"/>
                <a:tab pos="622300" algn="l"/>
              </a:tabLst>
            </a:pPr>
            <a:r>
              <a:rPr lang="id-ID" sz="2400" dirty="0" smtClean="0">
                <a:latin typeface="Arial"/>
                <a:cs typeface="Arial"/>
              </a:rPr>
              <a:t>Menetapkan </a:t>
            </a:r>
            <a:r>
              <a:rPr lang="id-ID" sz="2400" spc="-5" dirty="0" smtClean="0">
                <a:latin typeface="Arial"/>
                <a:cs typeface="Arial"/>
              </a:rPr>
              <a:t>tujuan</a:t>
            </a:r>
            <a:endParaRPr lang="id-ID" sz="2400" dirty="0" smtClean="0">
              <a:latin typeface="Arial"/>
              <a:cs typeface="Arial"/>
            </a:endParaRPr>
          </a:p>
          <a:p>
            <a:pPr marL="622300" indent="-609600" algn="just">
              <a:lnSpc>
                <a:spcPts val="2585"/>
              </a:lnSpc>
              <a:buAutoNum type="arabicPeriod"/>
              <a:tabLst>
                <a:tab pos="621665" algn="l"/>
                <a:tab pos="622300" algn="l"/>
              </a:tabLst>
            </a:pPr>
            <a:r>
              <a:rPr lang="id-ID" sz="2400" dirty="0" smtClean="0">
                <a:latin typeface="Arial"/>
                <a:cs typeface="Arial"/>
              </a:rPr>
              <a:t>Memformulasikan</a:t>
            </a:r>
            <a:r>
              <a:rPr lang="id-ID" sz="2400" spc="-20" dirty="0" smtClean="0">
                <a:latin typeface="Arial"/>
                <a:cs typeface="Arial"/>
              </a:rPr>
              <a:t> </a:t>
            </a:r>
            <a:r>
              <a:rPr lang="id-ID" sz="2400" i="1" spc="-5" dirty="0" smtClean="0">
                <a:latin typeface="Arial"/>
                <a:cs typeface="Arial"/>
              </a:rPr>
              <a:t>intention</a:t>
            </a:r>
            <a:endParaRPr lang="id-ID" sz="2400" dirty="0" smtClean="0">
              <a:latin typeface="Arial"/>
              <a:cs typeface="Arial"/>
            </a:endParaRPr>
          </a:p>
          <a:p>
            <a:pPr marL="622300" algn="just">
              <a:lnSpc>
                <a:spcPts val="2590"/>
              </a:lnSpc>
            </a:pPr>
            <a:r>
              <a:rPr lang="id-ID" sz="2400" spc="-5" dirty="0" smtClean="0">
                <a:latin typeface="Arial"/>
                <a:cs typeface="Arial"/>
              </a:rPr>
              <a:t>(Aksi)</a:t>
            </a:r>
            <a:endParaRPr lang="id-ID" sz="2400" dirty="0" smtClean="0">
              <a:latin typeface="Arial"/>
              <a:cs typeface="Arial"/>
            </a:endParaRPr>
          </a:p>
          <a:p>
            <a:pPr marL="622300" marR="158115" indent="-609600" algn="just">
              <a:lnSpc>
                <a:spcPct val="79600"/>
              </a:lnSpc>
              <a:spcBef>
                <a:spcPts val="585"/>
              </a:spcBef>
              <a:buAutoNum type="arabicPeriod" startAt="3"/>
              <a:tabLst>
                <a:tab pos="621665" algn="l"/>
                <a:tab pos="622300" algn="l"/>
              </a:tabLst>
            </a:pPr>
            <a:r>
              <a:rPr lang="id-ID" sz="2400" dirty="0" smtClean="0">
                <a:latin typeface="Arial"/>
                <a:cs typeface="Arial"/>
              </a:rPr>
              <a:t>Menetapkan </a:t>
            </a:r>
            <a:r>
              <a:rPr lang="id-ID" sz="2400" spc="-5" dirty="0" smtClean="0">
                <a:latin typeface="Arial"/>
                <a:cs typeface="Arial"/>
              </a:rPr>
              <a:t>rangkaian</a:t>
            </a:r>
            <a:r>
              <a:rPr lang="id-ID" sz="2400" spc="-50" dirty="0" smtClean="0">
                <a:latin typeface="Arial"/>
                <a:cs typeface="Arial"/>
              </a:rPr>
              <a:t> </a:t>
            </a:r>
            <a:r>
              <a:rPr lang="id-ID" sz="2400" dirty="0" smtClean="0">
                <a:latin typeface="Arial"/>
                <a:cs typeface="Arial"/>
              </a:rPr>
              <a:t>aksi  </a:t>
            </a:r>
            <a:r>
              <a:rPr lang="id-ID" sz="2400" spc="-5" dirty="0" smtClean="0">
                <a:latin typeface="Arial"/>
                <a:cs typeface="Arial"/>
              </a:rPr>
              <a:t>dalam</a:t>
            </a:r>
            <a:r>
              <a:rPr lang="id-ID" sz="2400" dirty="0" smtClean="0">
                <a:latin typeface="Arial"/>
                <a:cs typeface="Arial"/>
              </a:rPr>
              <a:t> antarmuka</a:t>
            </a:r>
          </a:p>
          <a:p>
            <a:pPr marL="622300" indent="-609600" algn="just">
              <a:lnSpc>
                <a:spcPct val="100000"/>
              </a:lnSpc>
              <a:buAutoNum type="arabicPeriod" startAt="3"/>
              <a:tabLst>
                <a:tab pos="621665" algn="l"/>
                <a:tab pos="622300" algn="l"/>
              </a:tabLst>
            </a:pPr>
            <a:r>
              <a:rPr lang="id-ID" sz="2400" dirty="0" smtClean="0">
                <a:latin typeface="Arial"/>
                <a:cs typeface="Arial"/>
              </a:rPr>
              <a:t>Melaksanakan</a:t>
            </a:r>
            <a:r>
              <a:rPr lang="id-ID" sz="2400" spc="-15" dirty="0" smtClean="0">
                <a:latin typeface="Arial"/>
                <a:cs typeface="Arial"/>
              </a:rPr>
              <a:t> </a:t>
            </a:r>
            <a:r>
              <a:rPr lang="id-ID" sz="2400" dirty="0" smtClean="0">
                <a:latin typeface="Arial"/>
                <a:cs typeface="Arial"/>
              </a:rPr>
              <a:t>aksi</a:t>
            </a:r>
          </a:p>
          <a:p>
            <a:pPr marL="622300" indent="-609600" algn="just">
              <a:lnSpc>
                <a:spcPts val="2875"/>
              </a:lnSpc>
              <a:buAutoNum type="arabicPeriod" startAt="3"/>
              <a:tabLst>
                <a:tab pos="621665" algn="l"/>
                <a:tab pos="622300" algn="l"/>
              </a:tabLst>
            </a:pPr>
            <a:r>
              <a:rPr lang="id-ID" sz="2400" b="1" spc="-5" dirty="0" smtClean="0">
                <a:latin typeface="Arial"/>
                <a:cs typeface="Arial"/>
              </a:rPr>
              <a:t>Melihat kondisi sistem</a:t>
            </a:r>
            <a:endParaRPr lang="id-ID" sz="2400" dirty="0" smtClean="0">
              <a:latin typeface="Arial"/>
              <a:cs typeface="Arial"/>
            </a:endParaRPr>
          </a:p>
          <a:p>
            <a:pPr marL="622300" marR="90170" indent="-609600" algn="just">
              <a:lnSpc>
                <a:spcPts val="2300"/>
              </a:lnSpc>
              <a:spcBef>
                <a:spcPts val="555"/>
              </a:spcBef>
              <a:buAutoNum type="arabicPeriod" startAt="3"/>
              <a:tabLst>
                <a:tab pos="621665" algn="l"/>
                <a:tab pos="622300" algn="l"/>
              </a:tabLst>
            </a:pPr>
            <a:r>
              <a:rPr lang="id-ID" sz="2400" spc="-5" dirty="0" smtClean="0">
                <a:latin typeface="Arial"/>
                <a:cs typeface="Arial"/>
              </a:rPr>
              <a:t>Menginterpretasikan </a:t>
            </a:r>
            <a:r>
              <a:rPr lang="id-ID" sz="2400" dirty="0" smtClean="0">
                <a:latin typeface="Arial"/>
                <a:cs typeface="Arial"/>
              </a:rPr>
              <a:t>kondisi  sistem</a:t>
            </a:r>
          </a:p>
          <a:p>
            <a:pPr marL="622300" marR="5080" indent="-609600" algn="just">
              <a:lnSpc>
                <a:spcPts val="2300"/>
              </a:lnSpc>
              <a:spcBef>
                <a:spcPts val="570"/>
              </a:spcBef>
              <a:buAutoNum type="arabicPeriod" startAt="3"/>
              <a:tabLst>
                <a:tab pos="621665" algn="l"/>
                <a:tab pos="622300" algn="l"/>
              </a:tabLst>
            </a:pPr>
            <a:r>
              <a:rPr lang="id-ID" sz="2400" dirty="0" smtClean="0">
                <a:latin typeface="Arial"/>
                <a:cs typeface="Arial"/>
              </a:rPr>
              <a:t>Mengevaluasi kondisi</a:t>
            </a:r>
            <a:r>
              <a:rPr lang="id-ID" sz="2400" spc="-85" dirty="0" smtClean="0">
                <a:latin typeface="Arial"/>
                <a:cs typeface="Arial"/>
              </a:rPr>
              <a:t> </a:t>
            </a:r>
            <a:r>
              <a:rPr lang="id-ID" sz="2400" dirty="0" smtClean="0">
                <a:latin typeface="Arial"/>
                <a:cs typeface="Arial"/>
              </a:rPr>
              <a:t>sistem  sehubungan </a:t>
            </a:r>
            <a:r>
              <a:rPr lang="id-ID" sz="2400" spc="-5" dirty="0" smtClean="0">
                <a:latin typeface="Arial"/>
                <a:cs typeface="Arial"/>
              </a:rPr>
              <a:t>dengan </a:t>
            </a:r>
            <a:r>
              <a:rPr lang="id-ID" sz="2400" i="1" spc="-5" dirty="0" smtClean="0">
                <a:latin typeface="Arial"/>
                <a:cs typeface="Arial"/>
              </a:rPr>
              <a:t>goal </a:t>
            </a:r>
            <a:r>
              <a:rPr lang="id-ID" sz="2400" i="1" dirty="0" smtClean="0">
                <a:latin typeface="Arial"/>
                <a:cs typeface="Arial"/>
              </a:rPr>
              <a:t>&amp;  </a:t>
            </a:r>
            <a:r>
              <a:rPr lang="id-ID" sz="2400" i="1" spc="-5" dirty="0" smtClean="0">
                <a:latin typeface="Arial"/>
                <a:cs typeface="Arial"/>
              </a:rPr>
              <a:t>intention</a:t>
            </a:r>
            <a:endParaRPr lang="id-ID" sz="24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629400" y="2133600"/>
            <a:ext cx="2667000" cy="3429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9600"/>
            <a:ext cx="971031" cy="12851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2600" y="762000"/>
            <a:ext cx="7847330" cy="900888"/>
          </a:xfrm>
          <a:prstGeom prst="rect">
            <a:avLst/>
          </a:prstGeom>
          <a:solidFill>
            <a:srgbClr val="FF9900"/>
          </a:solidFill>
        </p:spPr>
        <p:txBody>
          <a:bodyPr vert="horz" wrap="square" lIns="0" tIns="2216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745"/>
              </a:spcBef>
            </a:pPr>
            <a:r>
              <a:rPr sz="4400" dirty="0"/>
              <a:t>Execution/Evaluation</a:t>
            </a:r>
            <a:r>
              <a:rPr sz="4400" spc="-20" dirty="0"/>
              <a:t> </a:t>
            </a:r>
            <a:r>
              <a:rPr sz="4400" dirty="0"/>
              <a:t>Loop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52600" y="2114550"/>
            <a:ext cx="4435475" cy="415290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622300" indent="-609600" algn="just">
              <a:lnSpc>
                <a:spcPct val="100000"/>
              </a:lnSpc>
              <a:spcBef>
                <a:spcPts val="38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lang="id-ID" sz="2400" b="1" spc="-5" dirty="0" smtClean="0">
                <a:solidFill>
                  <a:srgbClr val="FF0000"/>
                </a:solidFill>
                <a:latin typeface="Arial"/>
                <a:cs typeface="Arial"/>
              </a:rPr>
              <a:t>Menetapkan</a:t>
            </a:r>
            <a:r>
              <a:rPr lang="id-ID" sz="2400" b="1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id-ID" sz="2400" b="1" spc="-5" dirty="0" smtClean="0">
                <a:solidFill>
                  <a:srgbClr val="FF0000"/>
                </a:solidFill>
                <a:latin typeface="Arial"/>
                <a:cs typeface="Arial"/>
              </a:rPr>
              <a:t>tujuan</a:t>
            </a:r>
            <a:endParaRPr lang="id-ID" sz="2400" dirty="0" smtClean="0">
              <a:latin typeface="Arial"/>
              <a:cs typeface="Arial"/>
            </a:endParaRPr>
          </a:p>
          <a:p>
            <a:pPr marL="622300" indent="-609600" algn="just">
              <a:lnSpc>
                <a:spcPct val="100000"/>
              </a:lnSpc>
              <a:spcBef>
                <a:spcPts val="29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lang="id-ID" sz="2400" dirty="0" smtClean="0">
                <a:latin typeface="Arial"/>
                <a:cs typeface="Arial"/>
              </a:rPr>
              <a:t>Memformulasikan</a:t>
            </a:r>
            <a:r>
              <a:rPr lang="id-ID" sz="2400" spc="-25" dirty="0" smtClean="0">
                <a:latin typeface="Arial"/>
                <a:cs typeface="Arial"/>
              </a:rPr>
              <a:t> </a:t>
            </a:r>
            <a:r>
              <a:rPr lang="id-ID" sz="2400" spc="-5" dirty="0" smtClean="0">
                <a:latin typeface="Arial"/>
                <a:cs typeface="Arial"/>
              </a:rPr>
              <a:t>intention</a:t>
            </a:r>
            <a:endParaRPr lang="id-ID" sz="2400" dirty="0" smtClean="0">
              <a:latin typeface="Arial"/>
              <a:cs typeface="Arial"/>
            </a:endParaRPr>
          </a:p>
          <a:p>
            <a:pPr marL="622300" marR="72390" indent="-609600" algn="just">
              <a:lnSpc>
                <a:spcPts val="2590"/>
              </a:lnSpc>
              <a:spcBef>
                <a:spcPts val="60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lang="id-ID" sz="2400" dirty="0" smtClean="0">
                <a:latin typeface="Arial"/>
                <a:cs typeface="Arial"/>
              </a:rPr>
              <a:t>Menetapkan </a:t>
            </a:r>
            <a:r>
              <a:rPr lang="id-ID" sz="2400" spc="-5" dirty="0" smtClean="0">
                <a:latin typeface="Arial"/>
                <a:cs typeface="Arial"/>
              </a:rPr>
              <a:t>rangkaian</a:t>
            </a:r>
            <a:r>
              <a:rPr lang="id-ID" sz="2400" spc="-50" dirty="0" smtClean="0">
                <a:latin typeface="Arial"/>
                <a:cs typeface="Arial"/>
              </a:rPr>
              <a:t> </a:t>
            </a:r>
            <a:r>
              <a:rPr lang="id-ID" sz="2400" dirty="0" smtClean="0">
                <a:latin typeface="Arial"/>
                <a:cs typeface="Arial"/>
              </a:rPr>
              <a:t>aksi  </a:t>
            </a:r>
            <a:r>
              <a:rPr lang="id-ID" sz="2400" spc="-5" dirty="0" smtClean="0">
                <a:latin typeface="Arial"/>
                <a:cs typeface="Arial"/>
              </a:rPr>
              <a:t>dalam</a:t>
            </a:r>
            <a:r>
              <a:rPr lang="id-ID" sz="2400" dirty="0" smtClean="0">
                <a:latin typeface="Arial"/>
                <a:cs typeface="Arial"/>
              </a:rPr>
              <a:t> antarmuka</a:t>
            </a:r>
          </a:p>
          <a:p>
            <a:pPr marL="622300" indent="-609600" algn="just">
              <a:lnSpc>
                <a:spcPct val="100000"/>
              </a:lnSpc>
              <a:spcBef>
                <a:spcPts val="24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lang="id-ID" sz="2400" dirty="0" smtClean="0">
                <a:latin typeface="Arial"/>
                <a:cs typeface="Arial"/>
              </a:rPr>
              <a:t>Melaksanakan</a:t>
            </a:r>
            <a:r>
              <a:rPr lang="id-ID" sz="2400" spc="-15" dirty="0" smtClean="0">
                <a:latin typeface="Arial"/>
                <a:cs typeface="Arial"/>
              </a:rPr>
              <a:t> </a:t>
            </a:r>
            <a:r>
              <a:rPr lang="id-ID" sz="2400" dirty="0" smtClean="0">
                <a:latin typeface="Arial"/>
                <a:cs typeface="Arial"/>
              </a:rPr>
              <a:t>aksi</a:t>
            </a:r>
          </a:p>
          <a:p>
            <a:pPr marL="622300" indent="-609600" algn="just">
              <a:lnSpc>
                <a:spcPct val="100000"/>
              </a:lnSpc>
              <a:spcBef>
                <a:spcPts val="28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lang="id-ID" sz="2400" spc="-5" dirty="0" smtClean="0">
                <a:latin typeface="Arial"/>
                <a:cs typeface="Arial"/>
              </a:rPr>
              <a:t>Melihat kondisi</a:t>
            </a:r>
            <a:r>
              <a:rPr lang="id-ID" sz="2400" dirty="0" smtClean="0">
                <a:latin typeface="Arial"/>
                <a:cs typeface="Arial"/>
              </a:rPr>
              <a:t> sistem</a:t>
            </a:r>
          </a:p>
          <a:p>
            <a:pPr marL="622300" marR="5080" indent="-609600" algn="just">
              <a:lnSpc>
                <a:spcPts val="2590"/>
              </a:lnSpc>
              <a:spcBef>
                <a:spcPts val="60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lang="id-ID" sz="2400" spc="-5" dirty="0" smtClean="0">
                <a:latin typeface="Arial"/>
                <a:cs typeface="Arial"/>
              </a:rPr>
              <a:t>Menginterpretasikan </a:t>
            </a:r>
            <a:r>
              <a:rPr lang="id-ID" sz="2400" dirty="0" smtClean="0">
                <a:latin typeface="Arial"/>
                <a:cs typeface="Arial"/>
              </a:rPr>
              <a:t>kondisi  sistem</a:t>
            </a:r>
          </a:p>
          <a:p>
            <a:pPr marL="622300" marR="226060" indent="-609600" algn="just">
              <a:lnSpc>
                <a:spcPct val="89800"/>
              </a:lnSpc>
              <a:spcBef>
                <a:spcPts val="54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lang="id-ID" sz="2400" dirty="0" smtClean="0">
                <a:latin typeface="Arial"/>
                <a:cs typeface="Arial"/>
              </a:rPr>
              <a:t>Mengevaluasi kondisi  sistem </a:t>
            </a:r>
            <a:r>
              <a:rPr lang="id-ID" sz="2400" spc="-5" dirty="0" smtClean="0">
                <a:latin typeface="Arial"/>
                <a:cs typeface="Arial"/>
              </a:rPr>
              <a:t>sehubungan</a:t>
            </a:r>
            <a:r>
              <a:rPr lang="id-ID" sz="2400" spc="-55" dirty="0" smtClean="0">
                <a:latin typeface="Arial"/>
                <a:cs typeface="Arial"/>
              </a:rPr>
              <a:t> </a:t>
            </a:r>
            <a:r>
              <a:rPr lang="id-ID" sz="2400" dirty="0" smtClean="0">
                <a:latin typeface="Arial"/>
                <a:cs typeface="Arial"/>
              </a:rPr>
              <a:t>degan  </a:t>
            </a:r>
            <a:r>
              <a:rPr lang="id-ID" sz="2400" spc="-5" dirty="0" smtClean="0">
                <a:latin typeface="Arial"/>
                <a:cs typeface="Arial"/>
              </a:rPr>
              <a:t>goal </a:t>
            </a:r>
            <a:r>
              <a:rPr lang="id-ID" sz="2400" dirty="0" smtClean="0">
                <a:latin typeface="Arial"/>
                <a:cs typeface="Arial"/>
              </a:rPr>
              <a:t>&amp;</a:t>
            </a:r>
            <a:r>
              <a:rPr lang="id-ID" sz="2400" spc="-15" dirty="0" smtClean="0">
                <a:latin typeface="Arial"/>
                <a:cs typeface="Arial"/>
              </a:rPr>
              <a:t> </a:t>
            </a:r>
            <a:r>
              <a:rPr lang="id-ID" sz="2400" spc="-5" dirty="0" smtClean="0">
                <a:latin typeface="Arial"/>
                <a:cs typeface="Arial"/>
              </a:rPr>
              <a:t>intention</a:t>
            </a:r>
            <a:endParaRPr lang="id-ID" sz="24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400800" y="2130879"/>
            <a:ext cx="3199130" cy="1295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569875"/>
            <a:ext cx="971031" cy="12851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27414" y="1932837"/>
            <a:ext cx="4348480" cy="415290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355600" indent="-342900" algn="just">
              <a:lnSpc>
                <a:spcPct val="100000"/>
              </a:lnSpc>
              <a:spcBef>
                <a:spcPts val="3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id-ID" sz="2400" b="1" spc="-5" dirty="0" smtClean="0">
                <a:solidFill>
                  <a:srgbClr val="333399"/>
                </a:solidFill>
                <a:latin typeface="Arial"/>
                <a:cs typeface="Arial"/>
              </a:rPr>
              <a:t>Menetapkan</a:t>
            </a:r>
            <a:r>
              <a:rPr lang="id-ID" sz="2400" b="1" dirty="0" smtClean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lang="id-ID" sz="2400" b="1" spc="-5" dirty="0" smtClean="0">
                <a:solidFill>
                  <a:srgbClr val="333399"/>
                </a:solidFill>
                <a:latin typeface="Arial"/>
                <a:cs typeface="Arial"/>
              </a:rPr>
              <a:t>tujuan</a:t>
            </a:r>
            <a:endParaRPr lang="id-ID" sz="2400" dirty="0" smtClean="0">
              <a:latin typeface="Arial"/>
              <a:cs typeface="Arial"/>
            </a:endParaRPr>
          </a:p>
          <a:p>
            <a:pPr marL="355600" indent="-342900" algn="just">
              <a:lnSpc>
                <a:spcPct val="100000"/>
              </a:lnSpc>
              <a:spcBef>
                <a:spcPts val="29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id-ID" sz="2400" b="1" spc="-5" dirty="0" smtClean="0">
                <a:solidFill>
                  <a:srgbClr val="FF0000"/>
                </a:solidFill>
                <a:latin typeface="Arial"/>
                <a:cs typeface="Arial"/>
              </a:rPr>
              <a:t>Memformulasikan</a:t>
            </a:r>
            <a:r>
              <a:rPr lang="id-ID" sz="2400" b="1" spc="-3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id-ID" sz="2400" b="1" spc="-5" dirty="0" smtClean="0">
                <a:solidFill>
                  <a:srgbClr val="FF0000"/>
                </a:solidFill>
                <a:latin typeface="Arial"/>
                <a:cs typeface="Arial"/>
              </a:rPr>
              <a:t>intention</a:t>
            </a:r>
            <a:endParaRPr lang="id-ID" sz="2400" dirty="0" smtClean="0">
              <a:latin typeface="Arial"/>
              <a:cs typeface="Arial"/>
            </a:endParaRPr>
          </a:p>
          <a:p>
            <a:pPr marL="355600" marR="5080" indent="-342900" algn="just">
              <a:lnSpc>
                <a:spcPts val="2590"/>
              </a:lnSpc>
              <a:spcBef>
                <a:spcPts val="6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id-ID" sz="2400" b="1" spc="-5" dirty="0" smtClean="0">
                <a:solidFill>
                  <a:srgbClr val="FF0000"/>
                </a:solidFill>
                <a:latin typeface="Arial"/>
                <a:cs typeface="Arial"/>
              </a:rPr>
              <a:t>Menetapkan rangkaian aksi  dalam</a:t>
            </a:r>
            <a:r>
              <a:rPr lang="id-ID" sz="2400" b="1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id-ID" sz="2400" b="1" spc="-5" dirty="0" smtClean="0">
                <a:solidFill>
                  <a:srgbClr val="FF0000"/>
                </a:solidFill>
                <a:latin typeface="Arial"/>
                <a:cs typeface="Arial"/>
              </a:rPr>
              <a:t>antarmuka</a:t>
            </a:r>
            <a:endParaRPr lang="id-ID" sz="2400" dirty="0" smtClean="0">
              <a:latin typeface="Arial"/>
              <a:cs typeface="Arial"/>
            </a:endParaRPr>
          </a:p>
          <a:p>
            <a:pPr marL="355600" indent="-342900" algn="just">
              <a:lnSpc>
                <a:spcPct val="100000"/>
              </a:lnSpc>
              <a:spcBef>
                <a:spcPts val="24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id-ID" sz="2400" b="1" spc="-5" dirty="0" smtClean="0">
                <a:solidFill>
                  <a:srgbClr val="FF0000"/>
                </a:solidFill>
                <a:latin typeface="Arial"/>
                <a:cs typeface="Arial"/>
              </a:rPr>
              <a:t>Melaksanakan</a:t>
            </a:r>
            <a:r>
              <a:rPr lang="id-ID" sz="2400" b="1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id-ID" sz="2400" b="1" spc="-5" dirty="0" smtClean="0">
                <a:solidFill>
                  <a:srgbClr val="FF0000"/>
                </a:solidFill>
                <a:latin typeface="Arial"/>
                <a:cs typeface="Arial"/>
              </a:rPr>
              <a:t>aksi</a:t>
            </a:r>
            <a:endParaRPr lang="id-ID" sz="2400" dirty="0" smtClean="0">
              <a:latin typeface="Arial"/>
              <a:cs typeface="Arial"/>
            </a:endParaRPr>
          </a:p>
          <a:p>
            <a:pPr marL="355600" indent="-342900" algn="just">
              <a:lnSpc>
                <a:spcPct val="100000"/>
              </a:lnSpc>
              <a:spcBef>
                <a:spcPts val="285"/>
              </a:spcBef>
              <a:buChar char="•"/>
              <a:tabLst>
                <a:tab pos="354965" algn="l"/>
                <a:tab pos="355600" algn="l"/>
              </a:tabLst>
            </a:pPr>
            <a:r>
              <a:rPr lang="id-ID" sz="2400" spc="-5" dirty="0" smtClean="0">
                <a:latin typeface="Arial"/>
                <a:cs typeface="Arial"/>
              </a:rPr>
              <a:t>Melihat kondisi</a:t>
            </a:r>
            <a:r>
              <a:rPr lang="id-ID" sz="2400" dirty="0" smtClean="0">
                <a:latin typeface="Arial"/>
                <a:cs typeface="Arial"/>
              </a:rPr>
              <a:t> sistem</a:t>
            </a:r>
          </a:p>
          <a:p>
            <a:pPr marL="355600" marR="184785" indent="-342900" algn="just">
              <a:lnSpc>
                <a:spcPts val="2590"/>
              </a:lnSpc>
              <a:spcBef>
                <a:spcPts val="605"/>
              </a:spcBef>
              <a:buChar char="•"/>
              <a:tabLst>
                <a:tab pos="354965" algn="l"/>
                <a:tab pos="355600" algn="l"/>
              </a:tabLst>
            </a:pPr>
            <a:r>
              <a:rPr lang="id-ID" sz="2400" spc="-5" dirty="0" smtClean="0">
                <a:latin typeface="Arial"/>
                <a:cs typeface="Arial"/>
              </a:rPr>
              <a:t>Menginterpretasikan </a:t>
            </a:r>
            <a:r>
              <a:rPr lang="id-ID" sz="2400" dirty="0" smtClean="0">
                <a:latin typeface="Arial"/>
                <a:cs typeface="Arial"/>
              </a:rPr>
              <a:t>kondisi  sistem</a:t>
            </a:r>
          </a:p>
          <a:p>
            <a:pPr marL="355600" marR="99695" indent="-342900" algn="just">
              <a:lnSpc>
                <a:spcPct val="89800"/>
              </a:lnSpc>
              <a:spcBef>
                <a:spcPts val="545"/>
              </a:spcBef>
              <a:buChar char="•"/>
              <a:tabLst>
                <a:tab pos="354965" algn="l"/>
                <a:tab pos="355600" algn="l"/>
              </a:tabLst>
            </a:pPr>
            <a:r>
              <a:rPr lang="id-ID" sz="2400" dirty="0" smtClean="0">
                <a:latin typeface="Arial"/>
                <a:cs typeface="Arial"/>
              </a:rPr>
              <a:t>Mengevaluasi kondisi</a:t>
            </a:r>
            <a:r>
              <a:rPr lang="id-ID" sz="2400" spc="-85" dirty="0" smtClean="0">
                <a:latin typeface="Arial"/>
                <a:cs typeface="Arial"/>
              </a:rPr>
              <a:t> </a:t>
            </a:r>
            <a:r>
              <a:rPr lang="id-ID" sz="2400" dirty="0" smtClean="0">
                <a:latin typeface="Arial"/>
                <a:cs typeface="Arial"/>
              </a:rPr>
              <a:t>sistem  sehubungan </a:t>
            </a:r>
            <a:r>
              <a:rPr lang="id-ID" sz="2400" spc="-5" dirty="0" smtClean="0">
                <a:latin typeface="Arial"/>
                <a:cs typeface="Arial"/>
              </a:rPr>
              <a:t>degan goal </a:t>
            </a:r>
            <a:r>
              <a:rPr lang="id-ID" sz="2400" dirty="0" smtClean="0">
                <a:latin typeface="Arial"/>
                <a:cs typeface="Arial"/>
              </a:rPr>
              <a:t>&amp;  </a:t>
            </a:r>
            <a:r>
              <a:rPr lang="id-ID" sz="2400" spc="-5" dirty="0" smtClean="0">
                <a:latin typeface="Arial"/>
                <a:cs typeface="Arial"/>
              </a:rPr>
              <a:t>intention</a:t>
            </a:r>
            <a:endParaRPr lang="id-ID" sz="24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170930" y="2057400"/>
            <a:ext cx="3429000" cy="1371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600200" y="762000"/>
            <a:ext cx="7999730" cy="900888"/>
          </a:xfrm>
          <a:prstGeom prst="rect">
            <a:avLst/>
          </a:prstGeom>
          <a:solidFill>
            <a:srgbClr val="FF9900"/>
          </a:solidFill>
        </p:spPr>
        <p:txBody>
          <a:bodyPr vert="horz" wrap="square" lIns="0" tIns="2216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745"/>
              </a:spcBef>
            </a:pPr>
            <a:r>
              <a:rPr sz="4400" dirty="0"/>
              <a:t>Execution/Evaluation</a:t>
            </a:r>
            <a:r>
              <a:rPr sz="4400" spc="-20" dirty="0"/>
              <a:t> </a:t>
            </a:r>
            <a:r>
              <a:rPr sz="4400" dirty="0"/>
              <a:t>Loop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9600"/>
            <a:ext cx="971031" cy="12851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12900" y="1916508"/>
            <a:ext cx="4253865" cy="415290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385"/>
              </a:spcBef>
              <a:buChar char="•"/>
              <a:tabLst>
                <a:tab pos="354965" algn="l"/>
                <a:tab pos="355600" algn="l"/>
              </a:tabLst>
            </a:pPr>
            <a:r>
              <a:rPr lang="id-ID" sz="2400" dirty="0" smtClean="0">
                <a:solidFill>
                  <a:srgbClr val="333399"/>
                </a:solidFill>
                <a:latin typeface="Arial"/>
                <a:cs typeface="Arial"/>
              </a:rPr>
              <a:t>Menetapkan </a:t>
            </a:r>
            <a:r>
              <a:rPr lang="id-ID" sz="2400" spc="-5" dirty="0" smtClean="0">
                <a:solidFill>
                  <a:srgbClr val="333399"/>
                </a:solidFill>
                <a:latin typeface="Arial"/>
                <a:cs typeface="Arial"/>
              </a:rPr>
              <a:t>tujuan</a:t>
            </a:r>
            <a:endParaRPr lang="id-ID" sz="2400" dirty="0" smtClean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90"/>
              </a:spcBef>
              <a:buChar char="•"/>
              <a:tabLst>
                <a:tab pos="354965" algn="l"/>
                <a:tab pos="355600" algn="l"/>
              </a:tabLst>
            </a:pPr>
            <a:r>
              <a:rPr lang="id-ID" sz="2400" dirty="0" smtClean="0">
                <a:solidFill>
                  <a:srgbClr val="333399"/>
                </a:solidFill>
                <a:latin typeface="Arial"/>
                <a:cs typeface="Arial"/>
              </a:rPr>
              <a:t>Memformulasikan</a:t>
            </a:r>
            <a:r>
              <a:rPr lang="id-ID" sz="2400" spc="-20" dirty="0" smtClean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lang="id-ID" sz="2400" spc="-5" dirty="0" smtClean="0">
                <a:solidFill>
                  <a:srgbClr val="333399"/>
                </a:solidFill>
                <a:latin typeface="Arial"/>
                <a:cs typeface="Arial"/>
              </a:rPr>
              <a:t>intention</a:t>
            </a:r>
            <a:endParaRPr lang="id-ID" sz="2400" dirty="0" smtClean="0">
              <a:latin typeface="Arial"/>
              <a:cs typeface="Arial"/>
            </a:endParaRPr>
          </a:p>
          <a:p>
            <a:pPr marL="355600" marR="158115" indent="-342900">
              <a:lnSpc>
                <a:spcPts val="2590"/>
              </a:lnSpc>
              <a:spcBef>
                <a:spcPts val="605"/>
              </a:spcBef>
              <a:buChar char="•"/>
              <a:tabLst>
                <a:tab pos="354965" algn="l"/>
                <a:tab pos="355600" algn="l"/>
              </a:tabLst>
            </a:pPr>
            <a:r>
              <a:rPr lang="id-ID" sz="2400" dirty="0" smtClean="0">
                <a:solidFill>
                  <a:srgbClr val="333399"/>
                </a:solidFill>
                <a:latin typeface="Arial"/>
                <a:cs typeface="Arial"/>
              </a:rPr>
              <a:t>Menetapkan </a:t>
            </a:r>
            <a:r>
              <a:rPr lang="id-ID" sz="2400" spc="-5" dirty="0" smtClean="0">
                <a:solidFill>
                  <a:srgbClr val="333399"/>
                </a:solidFill>
                <a:latin typeface="Arial"/>
                <a:cs typeface="Arial"/>
              </a:rPr>
              <a:t>rangkaian</a:t>
            </a:r>
            <a:r>
              <a:rPr lang="id-ID" sz="2400" spc="-50" dirty="0" smtClean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lang="id-ID" sz="2400" dirty="0" smtClean="0">
                <a:solidFill>
                  <a:srgbClr val="333399"/>
                </a:solidFill>
                <a:latin typeface="Arial"/>
                <a:cs typeface="Arial"/>
              </a:rPr>
              <a:t>aksi  </a:t>
            </a:r>
            <a:r>
              <a:rPr lang="id-ID" sz="2400" spc="-5" dirty="0" smtClean="0">
                <a:solidFill>
                  <a:srgbClr val="333399"/>
                </a:solidFill>
                <a:latin typeface="Arial"/>
                <a:cs typeface="Arial"/>
              </a:rPr>
              <a:t>dalam</a:t>
            </a:r>
            <a:r>
              <a:rPr lang="id-ID" sz="2400" dirty="0" smtClean="0">
                <a:solidFill>
                  <a:srgbClr val="333399"/>
                </a:solidFill>
                <a:latin typeface="Arial"/>
                <a:cs typeface="Arial"/>
              </a:rPr>
              <a:t> antarmuka</a:t>
            </a:r>
            <a:endParaRPr lang="id-ID" sz="2400" dirty="0" smtClean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40"/>
              </a:spcBef>
              <a:buChar char="•"/>
              <a:tabLst>
                <a:tab pos="354965" algn="l"/>
                <a:tab pos="355600" algn="l"/>
              </a:tabLst>
            </a:pPr>
            <a:r>
              <a:rPr lang="id-ID" sz="2400" dirty="0" smtClean="0">
                <a:solidFill>
                  <a:srgbClr val="333399"/>
                </a:solidFill>
                <a:latin typeface="Arial"/>
                <a:cs typeface="Arial"/>
              </a:rPr>
              <a:t>Melaksanakan</a:t>
            </a:r>
            <a:r>
              <a:rPr lang="id-ID" sz="2400" spc="-15" dirty="0" smtClean="0">
                <a:solidFill>
                  <a:srgbClr val="333399"/>
                </a:solidFill>
                <a:latin typeface="Arial"/>
                <a:cs typeface="Arial"/>
              </a:rPr>
              <a:t> </a:t>
            </a:r>
            <a:r>
              <a:rPr lang="id-ID" sz="2400" dirty="0" smtClean="0">
                <a:solidFill>
                  <a:srgbClr val="333399"/>
                </a:solidFill>
                <a:latin typeface="Arial"/>
                <a:cs typeface="Arial"/>
              </a:rPr>
              <a:t>aksi</a:t>
            </a:r>
            <a:endParaRPr lang="id-ID" sz="2400" dirty="0" smtClean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85"/>
              </a:spcBef>
              <a:buChar char="•"/>
              <a:tabLst>
                <a:tab pos="354965" algn="l"/>
                <a:tab pos="355600" algn="l"/>
              </a:tabLst>
            </a:pPr>
            <a:r>
              <a:rPr lang="id-ID" sz="2400" spc="-5" dirty="0" smtClean="0">
                <a:solidFill>
                  <a:srgbClr val="FF0000"/>
                </a:solidFill>
                <a:latin typeface="Arial"/>
                <a:cs typeface="Arial"/>
              </a:rPr>
              <a:t>Melihat kondisi</a:t>
            </a:r>
            <a:r>
              <a:rPr lang="id-ID" sz="2400" dirty="0" smtClean="0">
                <a:solidFill>
                  <a:srgbClr val="FF0000"/>
                </a:solidFill>
                <a:latin typeface="Arial"/>
                <a:cs typeface="Arial"/>
              </a:rPr>
              <a:t> sistem</a:t>
            </a:r>
            <a:endParaRPr lang="id-ID" sz="2400" dirty="0" smtClean="0">
              <a:latin typeface="Arial"/>
              <a:cs typeface="Arial"/>
            </a:endParaRPr>
          </a:p>
          <a:p>
            <a:pPr marL="355600" marR="90170" indent="-342900">
              <a:lnSpc>
                <a:spcPts val="2590"/>
              </a:lnSpc>
              <a:spcBef>
                <a:spcPts val="605"/>
              </a:spcBef>
              <a:buChar char="•"/>
              <a:tabLst>
                <a:tab pos="354965" algn="l"/>
                <a:tab pos="355600" algn="l"/>
              </a:tabLst>
            </a:pPr>
            <a:r>
              <a:rPr lang="id-ID" sz="2400" spc="-5" dirty="0" smtClean="0">
                <a:solidFill>
                  <a:srgbClr val="FF0000"/>
                </a:solidFill>
                <a:latin typeface="Arial"/>
                <a:cs typeface="Arial"/>
              </a:rPr>
              <a:t>Menginterpretasikan </a:t>
            </a:r>
            <a:r>
              <a:rPr lang="id-ID" sz="2400" dirty="0" smtClean="0">
                <a:solidFill>
                  <a:srgbClr val="FF0000"/>
                </a:solidFill>
                <a:latin typeface="Arial"/>
                <a:cs typeface="Arial"/>
              </a:rPr>
              <a:t>kondisi  sistem</a:t>
            </a:r>
            <a:endParaRPr lang="id-ID" sz="2400" dirty="0" smtClean="0">
              <a:latin typeface="Arial"/>
              <a:cs typeface="Arial"/>
            </a:endParaRPr>
          </a:p>
          <a:p>
            <a:pPr marL="355600" marR="5080" indent="-342900">
              <a:lnSpc>
                <a:spcPct val="89800"/>
              </a:lnSpc>
              <a:spcBef>
                <a:spcPts val="545"/>
              </a:spcBef>
              <a:buChar char="•"/>
              <a:tabLst>
                <a:tab pos="354965" algn="l"/>
                <a:tab pos="355600" algn="l"/>
              </a:tabLst>
            </a:pPr>
            <a:r>
              <a:rPr lang="id-ID" sz="2400" dirty="0" smtClean="0">
                <a:solidFill>
                  <a:srgbClr val="FF0000"/>
                </a:solidFill>
                <a:latin typeface="Arial"/>
                <a:cs typeface="Arial"/>
              </a:rPr>
              <a:t>Mengevaluasi kondisi</a:t>
            </a:r>
            <a:r>
              <a:rPr lang="id-ID" sz="2400" spc="-8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id-ID" sz="2400" dirty="0" smtClean="0">
                <a:solidFill>
                  <a:srgbClr val="FF0000"/>
                </a:solidFill>
                <a:latin typeface="Arial"/>
                <a:cs typeface="Arial"/>
              </a:rPr>
              <a:t>sistem  sehubungan </a:t>
            </a:r>
            <a:r>
              <a:rPr lang="id-ID" sz="2400" spc="-5" dirty="0" smtClean="0">
                <a:solidFill>
                  <a:srgbClr val="FF0000"/>
                </a:solidFill>
                <a:latin typeface="Arial"/>
                <a:cs typeface="Arial"/>
              </a:rPr>
              <a:t>degan goal </a:t>
            </a:r>
            <a:r>
              <a:rPr lang="id-ID" sz="2400" dirty="0" smtClean="0">
                <a:solidFill>
                  <a:srgbClr val="FF0000"/>
                </a:solidFill>
                <a:latin typeface="Arial"/>
                <a:cs typeface="Arial"/>
              </a:rPr>
              <a:t>&amp;  </a:t>
            </a:r>
            <a:r>
              <a:rPr lang="id-ID" sz="2400" spc="-5" dirty="0" smtClean="0">
                <a:solidFill>
                  <a:srgbClr val="FF0000"/>
                </a:solidFill>
                <a:latin typeface="Arial"/>
                <a:cs typeface="Arial"/>
              </a:rPr>
              <a:t>intention</a:t>
            </a:r>
            <a:endParaRPr lang="id-ID" sz="24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866765" y="2133600"/>
            <a:ext cx="3733800" cy="1295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612900" y="762000"/>
            <a:ext cx="7987030" cy="900888"/>
          </a:xfrm>
          <a:prstGeom prst="rect">
            <a:avLst/>
          </a:prstGeom>
          <a:solidFill>
            <a:srgbClr val="FF9900"/>
          </a:solidFill>
        </p:spPr>
        <p:txBody>
          <a:bodyPr vert="horz" wrap="square" lIns="0" tIns="2216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745"/>
              </a:spcBef>
            </a:pPr>
            <a:r>
              <a:rPr sz="4400" dirty="0"/>
              <a:t>Execution/Evaluation</a:t>
            </a:r>
            <a:r>
              <a:rPr sz="4400" spc="-20" dirty="0"/>
              <a:t> </a:t>
            </a:r>
            <a:r>
              <a:rPr sz="4400" dirty="0"/>
              <a:t>Loop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9600"/>
            <a:ext cx="971031" cy="12851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52600" y="2081275"/>
            <a:ext cx="7847330" cy="3978012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469900" marR="499109" indent="-457200" algn="just">
              <a:lnSpc>
                <a:spcPct val="100400"/>
              </a:lnSpc>
              <a:spcBef>
                <a:spcPts val="80"/>
              </a:spcBef>
              <a:buFont typeface="Arial" panose="020B0604020202020204" pitchFamily="34" charset="0"/>
              <a:buChar char="•"/>
            </a:pPr>
            <a:r>
              <a:rPr sz="2800" spc="-5" dirty="0">
                <a:latin typeface="Arial"/>
                <a:cs typeface="Arial"/>
              </a:rPr>
              <a:t>Ketujuh </a:t>
            </a:r>
            <a:r>
              <a:rPr sz="2800" dirty="0">
                <a:latin typeface="Arial"/>
                <a:cs typeface="Arial"/>
              </a:rPr>
              <a:t>komponen </a:t>
            </a:r>
            <a:r>
              <a:rPr sz="2800" spc="-5" dirty="0">
                <a:latin typeface="Arial"/>
                <a:cs typeface="Arial"/>
              </a:rPr>
              <a:t>tersebut </a:t>
            </a:r>
            <a:r>
              <a:rPr sz="2800" dirty="0" err="1">
                <a:latin typeface="Arial"/>
                <a:cs typeface="Arial"/>
              </a:rPr>
              <a:t>merupakan</a:t>
            </a:r>
            <a:r>
              <a:rPr sz="2800" dirty="0">
                <a:latin typeface="Arial"/>
                <a:cs typeface="Arial"/>
              </a:rPr>
              <a:t> </a:t>
            </a:r>
            <a:r>
              <a:rPr sz="2800" dirty="0" err="1" smtClean="0">
                <a:latin typeface="Arial"/>
                <a:cs typeface="Arial"/>
              </a:rPr>
              <a:t>langkah-langkah</a:t>
            </a:r>
            <a:r>
              <a:rPr sz="2800" dirty="0" smtClean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user untuk berinteraksi dengan</a:t>
            </a:r>
            <a:r>
              <a:rPr sz="2800" spc="1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Sistem.</a:t>
            </a:r>
            <a:endParaRPr sz="2800" dirty="0">
              <a:latin typeface="Arial"/>
              <a:cs typeface="Arial"/>
            </a:endParaRPr>
          </a:p>
          <a:p>
            <a:pPr marL="469900" marR="166370" indent="-457200" algn="just">
              <a:lnSpc>
                <a:spcPct val="100000"/>
              </a:lnSpc>
              <a:spcBef>
                <a:spcPts val="680"/>
              </a:spcBef>
              <a:buFont typeface="Arial" panose="020B0604020202020204" pitchFamily="34" charset="0"/>
              <a:buChar char="•"/>
            </a:pPr>
            <a:r>
              <a:rPr sz="2800" dirty="0" err="1" smtClean="0">
                <a:latin typeface="Arial"/>
                <a:cs typeface="Arial"/>
              </a:rPr>
              <a:t>Menetapkan</a:t>
            </a:r>
            <a:r>
              <a:rPr sz="2800" dirty="0" smtClean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Tujuan, </a:t>
            </a:r>
            <a:r>
              <a:rPr sz="2800" spc="-5" dirty="0" err="1">
                <a:latin typeface="Arial"/>
                <a:cs typeface="Arial"/>
              </a:rPr>
              <a:t>kemudian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 err="1" smtClean="0">
                <a:latin typeface="Arial"/>
                <a:cs typeface="Arial"/>
              </a:rPr>
              <a:t>dieksekusi</a:t>
            </a:r>
            <a:r>
              <a:rPr sz="2800" dirty="0" smtClean="0">
                <a:latin typeface="Arial"/>
                <a:cs typeface="Arial"/>
              </a:rPr>
              <a:t> </a:t>
            </a:r>
            <a:r>
              <a:rPr sz="2800" spc="-5" dirty="0" err="1" smtClean="0">
                <a:latin typeface="Arial"/>
                <a:cs typeface="Arial"/>
              </a:rPr>
              <a:t>dengan</a:t>
            </a:r>
            <a:r>
              <a:rPr sz="2800" spc="-5" dirty="0" smtClean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membentuk </a:t>
            </a:r>
            <a:r>
              <a:rPr sz="2800" spc="-5" dirty="0">
                <a:latin typeface="Arial"/>
                <a:cs typeface="Arial"/>
              </a:rPr>
              <a:t>intention </a:t>
            </a:r>
            <a:r>
              <a:rPr sz="2800" dirty="0" err="1">
                <a:latin typeface="Arial"/>
                <a:cs typeface="Arial"/>
              </a:rPr>
              <a:t>dan</a:t>
            </a:r>
            <a:r>
              <a:rPr sz="2800" spc="30" dirty="0">
                <a:latin typeface="Arial"/>
                <a:cs typeface="Arial"/>
              </a:rPr>
              <a:t> </a:t>
            </a:r>
            <a:r>
              <a:rPr sz="2800" dirty="0" err="1" smtClean="0">
                <a:latin typeface="Arial"/>
                <a:cs typeface="Arial"/>
              </a:rPr>
              <a:t>melaksanakannya</a:t>
            </a:r>
            <a:r>
              <a:rPr sz="2800" dirty="0">
                <a:latin typeface="Arial"/>
                <a:cs typeface="Arial"/>
              </a:rPr>
              <a:t>.</a:t>
            </a:r>
          </a:p>
          <a:p>
            <a:pPr marL="469900" marR="5080" indent="-457200"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sz="2800" dirty="0">
                <a:latin typeface="Arial"/>
                <a:cs typeface="Arial"/>
              </a:rPr>
              <a:t>Kemudian evaluasi dengan melihat </a:t>
            </a:r>
            <a:r>
              <a:rPr sz="2800" spc="-5" dirty="0" err="1">
                <a:latin typeface="Arial"/>
                <a:cs typeface="Arial"/>
              </a:rPr>
              <a:t>kondisi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spc="-5" dirty="0" err="1" smtClean="0">
                <a:latin typeface="Arial"/>
                <a:cs typeface="Arial"/>
              </a:rPr>
              <a:t>sistem</a:t>
            </a:r>
            <a:r>
              <a:rPr sz="2800" spc="-5" dirty="0" smtClean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dan menginterpretasikan </a:t>
            </a:r>
            <a:r>
              <a:rPr sz="2800" spc="-5" dirty="0">
                <a:latin typeface="Arial"/>
                <a:cs typeface="Arial"/>
              </a:rPr>
              <a:t>kondisi </a:t>
            </a:r>
            <a:r>
              <a:rPr sz="2800" dirty="0">
                <a:latin typeface="Arial"/>
                <a:cs typeface="Arial"/>
              </a:rPr>
              <a:t>yang berhubungan  </a:t>
            </a:r>
            <a:r>
              <a:rPr sz="2800" spc="-5" dirty="0">
                <a:latin typeface="Arial"/>
                <a:cs typeface="Arial"/>
              </a:rPr>
              <a:t>tujuan </a:t>
            </a:r>
            <a:r>
              <a:rPr sz="2800" dirty="0">
                <a:latin typeface="Arial"/>
                <a:cs typeface="Arial"/>
              </a:rPr>
              <a:t>dan</a:t>
            </a:r>
            <a:r>
              <a:rPr sz="2800" spc="3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aksi.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52600" y="762000"/>
            <a:ext cx="7847330" cy="900888"/>
          </a:xfrm>
          <a:prstGeom prst="rect">
            <a:avLst/>
          </a:prstGeom>
          <a:solidFill>
            <a:srgbClr val="FF9900"/>
          </a:solidFill>
        </p:spPr>
        <p:txBody>
          <a:bodyPr vert="horz" wrap="square" lIns="0" tIns="221615" rIns="0" bIns="0" rtlCol="0">
            <a:spAutoFit/>
          </a:bodyPr>
          <a:lstStyle/>
          <a:p>
            <a:pPr marR="85725" algn="r">
              <a:lnSpc>
                <a:spcPct val="100000"/>
              </a:lnSpc>
              <a:spcBef>
                <a:spcPts val="1745"/>
              </a:spcBef>
            </a:pPr>
            <a:r>
              <a:rPr sz="4400" i="1" dirty="0">
                <a:latin typeface="Arial"/>
                <a:cs typeface="Arial"/>
              </a:rPr>
              <a:t>Ja</a:t>
            </a:r>
            <a:r>
              <a:rPr sz="4400" i="1" spc="-5" dirty="0">
                <a:latin typeface="Arial"/>
                <a:cs typeface="Arial"/>
              </a:rPr>
              <a:t>di..</a:t>
            </a:r>
            <a:endParaRPr sz="440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9600"/>
            <a:ext cx="971031" cy="12851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xfrm>
            <a:off x="1752600" y="2764028"/>
            <a:ext cx="7847329" cy="27705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99"/>
              </a:lnSpc>
              <a:spcBef>
                <a:spcPts val="95"/>
              </a:spcBef>
            </a:pPr>
            <a:r>
              <a:rPr dirty="0"/>
              <a:t>Apakah konsep yang dibuat oleh  </a:t>
            </a:r>
            <a:r>
              <a:rPr spc="-5" dirty="0"/>
              <a:t>pengembang </a:t>
            </a:r>
            <a:r>
              <a:rPr dirty="0"/>
              <a:t>itu dapat sampai sesuai  dengan harapan ketika pengguna  menggunakan sistem teknologi </a:t>
            </a:r>
            <a:r>
              <a:rPr spc="-5" dirty="0"/>
              <a:t>yang</a:t>
            </a:r>
            <a:r>
              <a:rPr spc="-150" dirty="0"/>
              <a:t> </a:t>
            </a:r>
            <a:r>
              <a:rPr dirty="0" err="1" smtClean="0"/>
              <a:t>di</a:t>
            </a:r>
            <a:r>
              <a:rPr spc="-5" dirty="0" err="1" smtClean="0"/>
              <a:t>ciptakan</a:t>
            </a:r>
            <a:r>
              <a:rPr spc="-5" dirty="0"/>
              <a:t>..?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52600" y="731519"/>
            <a:ext cx="7847330" cy="900888"/>
          </a:xfrm>
          <a:prstGeom prst="rect">
            <a:avLst/>
          </a:prstGeom>
          <a:solidFill>
            <a:srgbClr val="FF9900"/>
          </a:solidFill>
        </p:spPr>
        <p:txBody>
          <a:bodyPr vert="horz" wrap="square" lIns="0" tIns="221615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ts val="1745"/>
              </a:spcBef>
            </a:pPr>
            <a:r>
              <a:rPr sz="4400" i="1" dirty="0">
                <a:latin typeface="Arial"/>
                <a:cs typeface="Arial"/>
              </a:rPr>
              <a:t>Maunya</a:t>
            </a:r>
            <a:r>
              <a:rPr sz="4400" i="1" spc="-65" dirty="0">
                <a:latin typeface="Arial"/>
                <a:cs typeface="Arial"/>
              </a:rPr>
              <a:t> </a:t>
            </a:r>
            <a:r>
              <a:rPr sz="4400" i="1" dirty="0">
                <a:latin typeface="Arial"/>
                <a:cs typeface="Arial"/>
              </a:rPr>
              <a:t>Developer!!</a:t>
            </a:r>
            <a:endParaRPr sz="44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9600"/>
            <a:ext cx="971031" cy="12851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0200" y="653454"/>
            <a:ext cx="4937125" cy="1245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0" spc="-5" dirty="0"/>
              <a:t>Kenapa??</a:t>
            </a:r>
            <a:endParaRPr sz="8000" dirty="0"/>
          </a:p>
        </p:txBody>
      </p:sp>
      <p:sp>
        <p:nvSpPr>
          <p:cNvPr id="3" name="object 3"/>
          <p:cNvSpPr/>
          <p:nvPr/>
        </p:nvSpPr>
        <p:spPr>
          <a:xfrm>
            <a:off x="5029200" y="2438400"/>
            <a:ext cx="4038600" cy="426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9600"/>
            <a:ext cx="971031" cy="12851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00200" y="2081275"/>
            <a:ext cx="7658734" cy="53809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469900" marR="5080" indent="-457200" algn="just">
              <a:lnSpc>
                <a:spcPct val="100400"/>
              </a:lnSpc>
              <a:spcBef>
                <a:spcPts val="80"/>
              </a:spcBef>
              <a:buFont typeface="Arial" panose="020B0604020202020204" pitchFamily="34" charset="0"/>
              <a:buChar char="•"/>
              <a:tabLst>
                <a:tab pos="2247900" algn="l"/>
              </a:tabLst>
            </a:pPr>
            <a:r>
              <a:rPr sz="2800" b="1" spc="-5" dirty="0">
                <a:latin typeface="Arial"/>
                <a:cs typeface="Arial"/>
              </a:rPr>
              <a:t>Mudah</a:t>
            </a:r>
            <a:r>
              <a:rPr sz="2800" b="1" spc="10" dirty="0">
                <a:latin typeface="Arial"/>
                <a:cs typeface="Arial"/>
              </a:rPr>
              <a:t> </a:t>
            </a:r>
            <a:r>
              <a:rPr sz="2800" b="1" dirty="0">
                <a:latin typeface="Arial"/>
                <a:cs typeface="Arial"/>
              </a:rPr>
              <a:t>saja</a:t>
            </a:r>
            <a:r>
              <a:rPr sz="2800" dirty="0">
                <a:latin typeface="Arial"/>
                <a:cs typeface="Arial"/>
              </a:rPr>
              <a:t>,	karena manusia memiliki daya </a:t>
            </a:r>
            <a:r>
              <a:rPr sz="2800" spc="-5" dirty="0">
                <a:latin typeface="Arial"/>
                <a:cs typeface="Arial"/>
              </a:rPr>
              <a:t>tangkap  </a:t>
            </a:r>
            <a:r>
              <a:rPr sz="2800" dirty="0">
                <a:latin typeface="Arial"/>
                <a:cs typeface="Arial"/>
              </a:rPr>
              <a:t>berbeda beda terhadap sesuatu hal yang</a:t>
            </a:r>
            <a:r>
              <a:rPr sz="2800" spc="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baru.</a:t>
            </a:r>
          </a:p>
          <a:p>
            <a:pPr algn="just">
              <a:lnSpc>
                <a:spcPct val="100000"/>
              </a:lnSpc>
            </a:pPr>
            <a:endParaRPr sz="4100" dirty="0">
              <a:latin typeface="Times New Roman"/>
              <a:cs typeface="Times New Roman"/>
            </a:endParaRPr>
          </a:p>
          <a:p>
            <a:pPr marL="469900" marR="98425" indent="-457200" algn="just">
              <a:lnSpc>
                <a:spcPct val="100099"/>
              </a:lnSpc>
              <a:buFont typeface="Arial" panose="020B0604020202020204" pitchFamily="34" charset="0"/>
              <a:buChar char="•"/>
            </a:pPr>
            <a:r>
              <a:rPr sz="2800" dirty="0">
                <a:latin typeface="Arial"/>
                <a:cs typeface="Arial"/>
              </a:rPr>
              <a:t>Dalam dunia </a:t>
            </a:r>
            <a:r>
              <a:rPr sz="2800" spc="-5" dirty="0">
                <a:latin typeface="Arial"/>
                <a:cs typeface="Arial"/>
              </a:rPr>
              <a:t>IMK </a:t>
            </a:r>
            <a:r>
              <a:rPr sz="2800" dirty="0">
                <a:latin typeface="Arial"/>
                <a:cs typeface="Arial"/>
              </a:rPr>
              <a:t>disebut </a:t>
            </a:r>
            <a:r>
              <a:rPr sz="2800" b="1" spc="-5" dirty="0">
                <a:latin typeface="Arial"/>
                <a:cs typeface="Arial"/>
              </a:rPr>
              <a:t>Mental Model </a:t>
            </a:r>
            <a:r>
              <a:rPr sz="2800" dirty="0" err="1">
                <a:latin typeface="Arial"/>
                <a:cs typeface="Arial"/>
              </a:rPr>
              <a:t>yaitu</a:t>
            </a:r>
            <a:r>
              <a:rPr sz="2800" dirty="0" smtClean="0">
                <a:latin typeface="Arial"/>
                <a:cs typeface="Arial"/>
              </a:rPr>
              <a:t>; </a:t>
            </a:r>
            <a:r>
              <a:rPr sz="2800" dirty="0">
                <a:latin typeface="Arial"/>
                <a:cs typeface="Arial"/>
              </a:rPr>
              <a:t>gambaran </a:t>
            </a:r>
            <a:r>
              <a:rPr sz="2800" spc="-5" dirty="0">
                <a:latin typeface="Arial"/>
                <a:cs typeface="Arial"/>
              </a:rPr>
              <a:t>asumsi </a:t>
            </a:r>
            <a:r>
              <a:rPr sz="2800" dirty="0">
                <a:latin typeface="Arial"/>
                <a:cs typeface="Arial"/>
              </a:rPr>
              <a:t>sesorang dan </a:t>
            </a:r>
            <a:r>
              <a:rPr sz="2800" dirty="0" err="1">
                <a:latin typeface="Arial"/>
                <a:cs typeface="Arial"/>
              </a:rPr>
              <a:t>pandangan</a:t>
            </a:r>
            <a:r>
              <a:rPr sz="2800" dirty="0">
                <a:latin typeface="Arial"/>
                <a:cs typeface="Arial"/>
              </a:rPr>
              <a:t> </a:t>
            </a:r>
            <a:r>
              <a:rPr sz="2800" dirty="0" smtClean="0">
                <a:latin typeface="Arial"/>
                <a:cs typeface="Arial"/>
              </a:rPr>
              <a:t>yang </a:t>
            </a:r>
            <a:r>
              <a:rPr sz="2800" dirty="0">
                <a:latin typeface="Arial"/>
                <a:cs typeface="Arial"/>
              </a:rPr>
              <a:t>dibawa dalam benak pengguna </a:t>
            </a:r>
            <a:r>
              <a:rPr sz="2800" spc="-5" dirty="0" err="1">
                <a:latin typeface="Arial"/>
                <a:cs typeface="Arial"/>
              </a:rPr>
              <a:t>tentang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sz="2800" dirty="0" err="1" smtClean="0">
                <a:latin typeface="Arial"/>
                <a:cs typeface="Arial"/>
              </a:rPr>
              <a:t>pribadi</a:t>
            </a:r>
            <a:r>
              <a:rPr sz="2800" dirty="0" smtClean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pengguna itu sendiri, individu lain, </a:t>
            </a:r>
            <a:r>
              <a:rPr sz="2800" spc="-5" dirty="0" err="1">
                <a:latin typeface="Arial"/>
                <a:cs typeface="Arial"/>
              </a:rPr>
              <a:t>institusi</a:t>
            </a:r>
            <a:r>
              <a:rPr sz="2800" spc="-5" dirty="0" smtClean="0">
                <a:latin typeface="Arial"/>
                <a:cs typeface="Arial"/>
              </a:rPr>
              <a:t>, </a:t>
            </a:r>
            <a:r>
              <a:rPr sz="2800" dirty="0">
                <a:latin typeface="Arial"/>
                <a:cs typeface="Arial"/>
              </a:rPr>
              <a:t>lingkungan, setiap aspek dari dunia ini dan </a:t>
            </a:r>
            <a:r>
              <a:rPr sz="2800" spc="-5" dirty="0">
                <a:latin typeface="Arial"/>
                <a:cs typeface="Arial"/>
              </a:rPr>
              <a:t>termasuk  asumsi terhadap </a:t>
            </a:r>
            <a:r>
              <a:rPr sz="2800" dirty="0">
                <a:latin typeface="Arial"/>
                <a:cs typeface="Arial"/>
              </a:rPr>
              <a:t>suatu </a:t>
            </a:r>
            <a:r>
              <a:rPr sz="2800" spc="-5" dirty="0">
                <a:latin typeface="Arial"/>
                <a:cs typeface="Arial"/>
              </a:rPr>
              <a:t>teknologi </a:t>
            </a:r>
            <a:r>
              <a:rPr sz="2800" dirty="0">
                <a:latin typeface="Arial"/>
                <a:cs typeface="Arial"/>
              </a:rPr>
              <a:t>atau</a:t>
            </a:r>
            <a:r>
              <a:rPr sz="2800" spc="10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sistem.</a:t>
            </a:r>
            <a:endParaRPr sz="2800" dirty="0">
              <a:latin typeface="Arial"/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9600"/>
            <a:ext cx="971031" cy="12851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28800" y="762000"/>
            <a:ext cx="7771130" cy="1128514"/>
          </a:xfrm>
          <a:prstGeom prst="rect">
            <a:avLst/>
          </a:prstGeom>
          <a:solidFill>
            <a:srgbClr val="FF9900"/>
          </a:solidFill>
        </p:spPr>
        <p:txBody>
          <a:bodyPr vert="horz" wrap="square" lIns="0" tIns="0" rIns="0" bIns="0" rtlCol="0">
            <a:spAutoFit/>
          </a:bodyPr>
          <a:lstStyle/>
          <a:p>
            <a:pPr algn="r">
              <a:lnSpc>
                <a:spcPts val="4390"/>
              </a:lnSpc>
            </a:pPr>
            <a:r>
              <a:rPr lang="id-ID" sz="4000" b="1" spc="-5" dirty="0" smtClean="0">
                <a:latin typeface="Arial"/>
                <a:cs typeface="Arial"/>
              </a:rPr>
              <a:t>FAKTOR</a:t>
            </a:r>
            <a:r>
              <a:rPr lang="id-ID" sz="4000" b="1" spc="-70" dirty="0" smtClean="0">
                <a:latin typeface="Arial"/>
                <a:cs typeface="Arial"/>
              </a:rPr>
              <a:t> </a:t>
            </a:r>
            <a:r>
              <a:rPr lang="id-ID" sz="4000" b="1" spc="-5" dirty="0" smtClean="0">
                <a:latin typeface="Arial"/>
                <a:cs typeface="Arial"/>
              </a:rPr>
              <a:t>DALAM EKSEKUSI </a:t>
            </a:r>
            <a:r>
              <a:rPr lang="id-ID" sz="4000" b="1" spc="-10" dirty="0" smtClean="0">
                <a:latin typeface="Arial"/>
                <a:cs typeface="Arial"/>
              </a:rPr>
              <a:t>DAN</a:t>
            </a:r>
            <a:r>
              <a:rPr lang="id-ID" sz="4000" b="1" spc="-65" dirty="0" smtClean="0">
                <a:latin typeface="Arial"/>
                <a:cs typeface="Arial"/>
              </a:rPr>
              <a:t> </a:t>
            </a:r>
            <a:r>
              <a:rPr lang="id-ID" sz="4000" b="1" spc="-5" dirty="0" smtClean="0">
                <a:latin typeface="Arial"/>
                <a:cs typeface="Arial"/>
              </a:rPr>
              <a:t>EVALUASI</a:t>
            </a:r>
            <a:endParaRPr lang="id-ID" sz="40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34243" y="2056703"/>
            <a:ext cx="7765687" cy="57374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Eksekusi dan</a:t>
            </a:r>
            <a:r>
              <a:rPr sz="2400" b="1" spc="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Evaluasi</a:t>
            </a:r>
            <a:endParaRPr sz="2400" dirty="0">
              <a:latin typeface="Arial"/>
              <a:cs typeface="Arial"/>
            </a:endParaRPr>
          </a:p>
          <a:p>
            <a:pPr marL="355600" indent="-342900" algn="just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dirty="0" err="1">
                <a:latin typeface="Arial"/>
                <a:cs typeface="Arial"/>
              </a:rPr>
              <a:t>Interaksi</a:t>
            </a:r>
            <a:r>
              <a:rPr sz="2400" dirty="0">
                <a:latin typeface="Arial"/>
                <a:cs typeface="Arial"/>
              </a:rPr>
              <a:t> </a:t>
            </a:r>
            <a:r>
              <a:rPr lang="id-ID" sz="2400" dirty="0" smtClean="0">
                <a:latin typeface="Arial"/>
                <a:cs typeface="Arial"/>
              </a:rPr>
              <a:t>yang</a:t>
            </a:r>
            <a:r>
              <a:rPr sz="2400" dirty="0" smtClean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baik </a:t>
            </a:r>
            <a:r>
              <a:rPr sz="2400" dirty="0">
                <a:latin typeface="Arial"/>
                <a:cs typeface="Arial"/>
              </a:rPr>
              <a:t>meminimalisir </a:t>
            </a:r>
            <a:r>
              <a:rPr sz="2400" spc="-5" dirty="0">
                <a:latin typeface="Arial"/>
                <a:cs typeface="Arial"/>
              </a:rPr>
              <a:t>‘</a:t>
            </a:r>
            <a:r>
              <a:rPr sz="2400" i="1" spc="-5" dirty="0">
                <a:latin typeface="Arial"/>
                <a:cs typeface="Arial"/>
              </a:rPr>
              <a:t>gulf </a:t>
            </a:r>
            <a:r>
              <a:rPr sz="2400" i="1" dirty="0">
                <a:latin typeface="Arial"/>
                <a:cs typeface="Arial"/>
              </a:rPr>
              <a:t>(jurang </a:t>
            </a:r>
            <a:r>
              <a:rPr sz="2400" i="1" spc="-5" dirty="0">
                <a:latin typeface="Arial"/>
                <a:cs typeface="Arial"/>
              </a:rPr>
              <a:t>pemisah)’.</a:t>
            </a:r>
            <a:endParaRPr sz="2400" dirty="0">
              <a:latin typeface="Arial"/>
              <a:cs typeface="Arial"/>
            </a:endParaRPr>
          </a:p>
          <a:p>
            <a:pPr marL="12700" algn="just">
              <a:lnSpc>
                <a:spcPts val="2875"/>
              </a:lnSpc>
              <a:spcBef>
                <a:spcPts val="1200"/>
              </a:spcBef>
            </a:pPr>
            <a:r>
              <a:rPr sz="2400" b="1" spc="-5" dirty="0">
                <a:latin typeface="Arial"/>
                <a:cs typeface="Arial"/>
              </a:rPr>
              <a:t>Gulf of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Execution</a:t>
            </a:r>
            <a:endParaRPr sz="2400" dirty="0">
              <a:latin typeface="Arial"/>
              <a:cs typeface="Arial"/>
            </a:endParaRPr>
          </a:p>
          <a:p>
            <a:pPr marL="355600" indent="-342900" algn="just">
              <a:lnSpc>
                <a:spcPts val="2875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"/>
                <a:cs typeface="Arial"/>
              </a:rPr>
              <a:t>Aksi-aksi yang dibentuk user tidak bisa dibentuk</a:t>
            </a:r>
            <a:r>
              <a:rPr sz="2400" spc="9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sistem</a:t>
            </a:r>
          </a:p>
          <a:p>
            <a:pPr marL="355600" indent="-342900" algn="just">
              <a:lnSpc>
                <a:spcPts val="2875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"/>
                <a:cs typeface="Arial"/>
              </a:rPr>
              <a:t>Aksi </a:t>
            </a:r>
            <a:r>
              <a:rPr sz="2400" dirty="0">
                <a:latin typeface="Arial"/>
                <a:cs typeface="Arial"/>
              </a:rPr>
              <a:t>dari </a:t>
            </a:r>
            <a:r>
              <a:rPr sz="2400" spc="-5" dirty="0">
                <a:latin typeface="Arial"/>
                <a:cs typeface="Arial"/>
              </a:rPr>
              <a:t>user sulit </a:t>
            </a:r>
            <a:r>
              <a:rPr sz="2400" dirty="0">
                <a:latin typeface="Arial"/>
                <a:cs typeface="Arial"/>
              </a:rPr>
              <a:t>dirumuskan </a:t>
            </a:r>
            <a:r>
              <a:rPr sz="2400" spc="-5" dirty="0">
                <a:latin typeface="Arial"/>
                <a:cs typeface="Arial"/>
              </a:rPr>
              <a:t>input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sistem</a:t>
            </a:r>
          </a:p>
          <a:p>
            <a:pPr marL="355600" marR="43815" indent="-342900" algn="just">
              <a:lnSpc>
                <a:spcPts val="2300"/>
              </a:lnSpc>
              <a:spcBef>
                <a:spcPts val="55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Arial"/>
                <a:cs typeface="Arial"/>
              </a:rPr>
              <a:t>(rumusan aksi </a:t>
            </a:r>
            <a:r>
              <a:rPr sz="2400" spc="-5" dirty="0">
                <a:latin typeface="Arial"/>
                <a:cs typeface="Arial"/>
              </a:rPr>
              <a:t>dari </a:t>
            </a:r>
            <a:r>
              <a:rPr sz="2400" dirty="0">
                <a:latin typeface="Arial"/>
                <a:cs typeface="Arial"/>
              </a:rPr>
              <a:t>user </a:t>
            </a:r>
            <a:r>
              <a:rPr sz="2400" b="1" dirty="0">
                <a:latin typeface="Arial"/>
                <a:cs typeface="Arial"/>
              </a:rPr>
              <a:t>≠ </a:t>
            </a:r>
            <a:r>
              <a:rPr sz="2400" dirty="0">
                <a:latin typeface="Arial"/>
                <a:cs typeface="Arial"/>
              </a:rPr>
              <a:t>rumusan </a:t>
            </a:r>
            <a:r>
              <a:rPr sz="2400" dirty="0" err="1">
                <a:latin typeface="Arial"/>
                <a:cs typeface="Arial"/>
              </a:rPr>
              <a:t>aksi</a:t>
            </a:r>
            <a:r>
              <a:rPr sz="2400" dirty="0">
                <a:latin typeface="Arial"/>
                <a:cs typeface="Arial"/>
              </a:rPr>
              <a:t> </a:t>
            </a:r>
            <a:r>
              <a:rPr lang="id-ID" sz="2400" dirty="0" smtClean="0">
                <a:latin typeface="Arial"/>
                <a:cs typeface="Arial"/>
              </a:rPr>
              <a:t>yang</a:t>
            </a:r>
            <a:r>
              <a:rPr sz="2400" spc="-110" dirty="0" smtClean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diperbolehkan  </a:t>
            </a:r>
            <a:r>
              <a:rPr sz="2400" spc="-5" dirty="0">
                <a:latin typeface="Arial"/>
                <a:cs typeface="Arial"/>
              </a:rPr>
              <a:t>sistem)</a:t>
            </a:r>
            <a:endParaRPr sz="2400" dirty="0">
              <a:latin typeface="Arial"/>
              <a:cs typeface="Arial"/>
            </a:endParaRPr>
          </a:p>
          <a:p>
            <a:pPr marL="12700" algn="just">
              <a:lnSpc>
                <a:spcPts val="2875"/>
              </a:lnSpc>
              <a:spcBef>
                <a:spcPts val="1225"/>
              </a:spcBef>
            </a:pPr>
            <a:r>
              <a:rPr sz="2400" b="1" spc="-5" dirty="0">
                <a:latin typeface="Arial"/>
                <a:cs typeface="Arial"/>
              </a:rPr>
              <a:t>Gulf of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Evaluation</a:t>
            </a:r>
            <a:endParaRPr sz="2400" dirty="0">
              <a:latin typeface="Arial"/>
              <a:cs typeface="Arial"/>
            </a:endParaRPr>
          </a:p>
          <a:p>
            <a:pPr marL="355600" indent="-342900" algn="just">
              <a:lnSpc>
                <a:spcPts val="2875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"/>
                <a:cs typeface="Arial"/>
              </a:rPr>
              <a:t>Presentasi </a:t>
            </a:r>
            <a:r>
              <a:rPr sz="2400" dirty="0">
                <a:latin typeface="Arial"/>
                <a:cs typeface="Arial"/>
              </a:rPr>
              <a:t>aksi </a:t>
            </a:r>
            <a:r>
              <a:rPr sz="2400" spc="-5" dirty="0">
                <a:latin typeface="Arial"/>
                <a:cs typeface="Arial"/>
              </a:rPr>
              <a:t>tidak </a:t>
            </a:r>
            <a:r>
              <a:rPr sz="2400" dirty="0">
                <a:latin typeface="Arial"/>
                <a:cs typeface="Arial"/>
              </a:rPr>
              <a:t>bisa dimengerti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pengguna</a:t>
            </a:r>
            <a:endParaRPr sz="2400" dirty="0">
              <a:latin typeface="Arial"/>
              <a:cs typeface="Arial"/>
            </a:endParaRPr>
          </a:p>
          <a:p>
            <a:pPr marL="355600" indent="-342900" algn="just">
              <a:lnSpc>
                <a:spcPts val="2875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"/>
                <a:cs typeface="Arial"/>
              </a:rPr>
              <a:t>User sulit menerjemahkan </a:t>
            </a:r>
            <a:r>
              <a:rPr sz="2400" dirty="0">
                <a:latin typeface="Arial"/>
                <a:cs typeface="Arial"/>
              </a:rPr>
              <a:t>output </a:t>
            </a:r>
            <a:r>
              <a:rPr sz="2400" spc="-5" dirty="0">
                <a:latin typeface="Arial"/>
                <a:cs typeface="Arial"/>
              </a:rPr>
              <a:t>dan </a:t>
            </a:r>
            <a:r>
              <a:rPr sz="2400" dirty="0">
                <a:latin typeface="Arial"/>
                <a:cs typeface="Arial"/>
              </a:rPr>
              <a:t>maksud </a:t>
            </a:r>
            <a:r>
              <a:rPr sz="2400" spc="-5" dirty="0">
                <a:latin typeface="Arial"/>
                <a:cs typeface="Arial"/>
              </a:rPr>
              <a:t>dari</a:t>
            </a:r>
            <a:r>
              <a:rPr sz="2400" spc="7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sistem</a:t>
            </a:r>
          </a:p>
          <a:p>
            <a:pPr marL="355600" marR="107950" indent="-342900" algn="just">
              <a:lnSpc>
                <a:spcPts val="2300"/>
              </a:lnSpc>
              <a:spcBef>
                <a:spcPts val="55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"/>
                <a:cs typeface="Arial"/>
              </a:rPr>
              <a:t>(harapan </a:t>
            </a:r>
            <a:r>
              <a:rPr sz="2400" dirty="0">
                <a:latin typeface="Arial"/>
                <a:cs typeface="Arial"/>
              </a:rPr>
              <a:t>user </a:t>
            </a:r>
            <a:r>
              <a:rPr sz="2400" spc="-5" dirty="0">
                <a:latin typeface="Arial"/>
                <a:cs typeface="Arial"/>
              </a:rPr>
              <a:t>dari perubahan kondisi </a:t>
            </a:r>
            <a:r>
              <a:rPr sz="2400" dirty="0">
                <a:latin typeface="Arial"/>
                <a:cs typeface="Arial"/>
              </a:rPr>
              <a:t>sistem </a:t>
            </a:r>
            <a:r>
              <a:rPr sz="2400" b="1" dirty="0">
                <a:latin typeface="Arial"/>
                <a:cs typeface="Arial"/>
              </a:rPr>
              <a:t>≠ </a:t>
            </a:r>
            <a:r>
              <a:rPr sz="2400" dirty="0">
                <a:latin typeface="Arial"/>
                <a:cs typeface="Arial"/>
              </a:rPr>
              <a:t>penyajian  kondisi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sistem)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9600"/>
            <a:ext cx="971031" cy="12851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46542" y="2667000"/>
            <a:ext cx="8183245" cy="433516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46100" indent="-533400" algn="just">
              <a:lnSpc>
                <a:spcPts val="3640"/>
              </a:lnSpc>
              <a:spcBef>
                <a:spcPts val="105"/>
              </a:spcBef>
              <a:buAutoNum type="arabicPeriod"/>
              <a:tabLst>
                <a:tab pos="545465" algn="l"/>
                <a:tab pos="546100" algn="l"/>
              </a:tabLst>
            </a:pPr>
            <a:r>
              <a:rPr sz="3200" i="1" spc="-5" dirty="0">
                <a:latin typeface="Arial"/>
                <a:cs typeface="Arial"/>
              </a:rPr>
              <a:t>Gulf of Evaluation </a:t>
            </a:r>
            <a:r>
              <a:rPr sz="3200" spc="-5" dirty="0">
                <a:latin typeface="Arial"/>
                <a:cs typeface="Arial"/>
              </a:rPr>
              <a:t>dipengaruhi</a:t>
            </a:r>
            <a:r>
              <a:rPr sz="3200" spc="-7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oleh:</a:t>
            </a:r>
            <a:endParaRPr sz="3200" dirty="0">
              <a:latin typeface="Arial"/>
              <a:cs typeface="Arial"/>
            </a:endParaRPr>
          </a:p>
          <a:p>
            <a:pPr marL="794385" lvl="1" indent="-248285" algn="just">
              <a:lnSpc>
                <a:spcPts val="3450"/>
              </a:lnSpc>
              <a:buChar char="-"/>
              <a:tabLst>
                <a:tab pos="795020" algn="l"/>
              </a:tabLst>
            </a:pPr>
            <a:r>
              <a:rPr sz="3200" spc="-5" dirty="0">
                <a:latin typeface="Arial"/>
                <a:cs typeface="Arial"/>
              </a:rPr>
              <a:t>Faktor</a:t>
            </a:r>
            <a:r>
              <a:rPr sz="3200" spc="-2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ergonomis</a:t>
            </a:r>
            <a:endParaRPr sz="3200" dirty="0">
              <a:latin typeface="Arial"/>
              <a:cs typeface="Arial"/>
            </a:endParaRPr>
          </a:p>
          <a:p>
            <a:pPr marL="794385" lvl="1" indent="-248285" algn="just">
              <a:lnSpc>
                <a:spcPts val="3450"/>
              </a:lnSpc>
              <a:buChar char="-"/>
              <a:tabLst>
                <a:tab pos="795020" algn="l"/>
              </a:tabLst>
            </a:pPr>
            <a:r>
              <a:rPr sz="3200" spc="-5" dirty="0">
                <a:latin typeface="Arial"/>
                <a:cs typeface="Arial"/>
              </a:rPr>
              <a:t>Layout</a:t>
            </a:r>
            <a:r>
              <a:rPr sz="3200" spc="-3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tampilan</a:t>
            </a:r>
            <a:endParaRPr sz="3200" dirty="0">
              <a:latin typeface="Arial"/>
              <a:cs typeface="Arial"/>
            </a:endParaRPr>
          </a:p>
          <a:p>
            <a:pPr marL="794385" lvl="1" indent="-248285" algn="just">
              <a:lnSpc>
                <a:spcPts val="3640"/>
              </a:lnSpc>
              <a:buChar char="-"/>
              <a:tabLst>
                <a:tab pos="795020" algn="l"/>
              </a:tabLst>
            </a:pPr>
            <a:r>
              <a:rPr sz="3200" spc="-5" dirty="0">
                <a:latin typeface="Arial"/>
                <a:cs typeface="Arial"/>
              </a:rPr>
              <a:t>Relevansi</a:t>
            </a:r>
            <a:r>
              <a:rPr sz="3200" spc="-2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informasi</a:t>
            </a:r>
            <a:endParaRPr sz="3200" dirty="0">
              <a:latin typeface="Arial"/>
              <a:cs typeface="Arial"/>
            </a:endParaRPr>
          </a:p>
          <a:p>
            <a:pPr marL="546100" indent="-533400" algn="just">
              <a:lnSpc>
                <a:spcPts val="3640"/>
              </a:lnSpc>
              <a:spcBef>
                <a:spcPts val="1689"/>
              </a:spcBef>
              <a:buAutoNum type="arabicPeriod"/>
              <a:tabLst>
                <a:tab pos="545465" algn="l"/>
                <a:tab pos="546100" algn="l"/>
              </a:tabLst>
            </a:pPr>
            <a:r>
              <a:rPr sz="3200" i="1" spc="-5" dirty="0">
                <a:latin typeface="Arial"/>
                <a:cs typeface="Arial"/>
              </a:rPr>
              <a:t>Gulf of execution </a:t>
            </a:r>
            <a:r>
              <a:rPr sz="3200" spc="-5" dirty="0">
                <a:latin typeface="Arial"/>
                <a:cs typeface="Arial"/>
              </a:rPr>
              <a:t>dipengaruhi</a:t>
            </a:r>
            <a:r>
              <a:rPr sz="3200" spc="-6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oleh:</a:t>
            </a:r>
            <a:endParaRPr sz="3200" dirty="0">
              <a:latin typeface="Arial"/>
              <a:cs typeface="Arial"/>
            </a:endParaRPr>
          </a:p>
          <a:p>
            <a:pPr marL="794385" lvl="1" indent="-248285" algn="just">
              <a:lnSpc>
                <a:spcPts val="3450"/>
              </a:lnSpc>
              <a:buChar char="-"/>
              <a:tabLst>
                <a:tab pos="795020" algn="l"/>
              </a:tabLst>
            </a:pPr>
            <a:r>
              <a:rPr sz="3200" spc="-5" dirty="0">
                <a:latin typeface="Arial"/>
                <a:cs typeface="Arial"/>
              </a:rPr>
              <a:t>Pemahaman perilaku</a:t>
            </a:r>
            <a:r>
              <a:rPr sz="3200" spc="-4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sistem</a:t>
            </a:r>
            <a:endParaRPr sz="3200" dirty="0">
              <a:latin typeface="Arial"/>
              <a:cs typeface="Arial"/>
            </a:endParaRPr>
          </a:p>
          <a:p>
            <a:pPr marL="794385" lvl="1" indent="-248285" algn="just">
              <a:lnSpc>
                <a:spcPts val="3450"/>
              </a:lnSpc>
              <a:buChar char="-"/>
              <a:tabLst>
                <a:tab pos="795020" algn="l"/>
              </a:tabLst>
            </a:pPr>
            <a:r>
              <a:rPr sz="3200" spc="-5" dirty="0">
                <a:latin typeface="Arial"/>
                <a:cs typeface="Arial"/>
              </a:rPr>
              <a:t>Hubungan </a:t>
            </a:r>
            <a:r>
              <a:rPr sz="3200" spc="-10" dirty="0">
                <a:latin typeface="Arial"/>
                <a:cs typeface="Arial"/>
              </a:rPr>
              <a:t>antar </a:t>
            </a:r>
            <a:r>
              <a:rPr sz="3200" spc="-5" dirty="0">
                <a:latin typeface="Arial"/>
                <a:cs typeface="Arial"/>
              </a:rPr>
              <a:t>obyek</a:t>
            </a:r>
            <a:r>
              <a:rPr sz="3200" spc="-6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tampilan/interaksi</a:t>
            </a:r>
            <a:endParaRPr sz="3200" dirty="0">
              <a:latin typeface="Arial"/>
              <a:cs typeface="Arial"/>
            </a:endParaRPr>
          </a:p>
          <a:p>
            <a:pPr marL="794385" lvl="1" indent="-248285" algn="just">
              <a:lnSpc>
                <a:spcPts val="3640"/>
              </a:lnSpc>
              <a:buChar char="-"/>
              <a:tabLst>
                <a:tab pos="795020" algn="l"/>
              </a:tabLst>
            </a:pPr>
            <a:r>
              <a:rPr sz="3200" spc="-5" dirty="0" err="1">
                <a:latin typeface="Arial"/>
                <a:cs typeface="Arial"/>
              </a:rPr>
              <a:t>Kejelasan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spc="-5" dirty="0" err="1" smtClean="0">
                <a:latin typeface="Arial"/>
                <a:cs typeface="Arial"/>
              </a:rPr>
              <a:t>simbol</a:t>
            </a:r>
            <a:endParaRPr sz="3200" dirty="0">
              <a:latin typeface="Arial"/>
              <a:cs typeface="Arial"/>
            </a:endParaRPr>
          </a:p>
          <a:p>
            <a:pPr marL="794385" lvl="1" indent="-248285" algn="just">
              <a:lnSpc>
                <a:spcPts val="3640"/>
              </a:lnSpc>
              <a:buChar char="-"/>
              <a:tabLst>
                <a:tab pos="795020" algn="l"/>
              </a:tabLst>
            </a:pPr>
            <a:r>
              <a:rPr sz="3200" spc="-10" dirty="0" err="1" smtClean="0">
                <a:latin typeface="Arial"/>
                <a:cs typeface="Arial"/>
              </a:rPr>
              <a:t>Ketepatan</a:t>
            </a:r>
            <a:r>
              <a:rPr sz="3200" spc="-10" dirty="0" smtClean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umpan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balik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76399" y="609600"/>
            <a:ext cx="7923530" cy="1577996"/>
          </a:xfrm>
          <a:prstGeom prst="rect">
            <a:avLst/>
          </a:prstGeom>
          <a:solidFill>
            <a:srgbClr val="FF9900"/>
          </a:solidFill>
        </p:spPr>
        <p:txBody>
          <a:bodyPr vert="horz" wrap="square" lIns="0" tIns="2216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745"/>
              </a:spcBef>
            </a:pPr>
            <a:r>
              <a:rPr sz="4400" dirty="0"/>
              <a:t>Faktor Yang Pengaruhi</a:t>
            </a:r>
            <a:r>
              <a:rPr sz="4400" spc="-65" dirty="0"/>
              <a:t> </a:t>
            </a:r>
            <a:r>
              <a:rPr sz="4400" dirty="0"/>
              <a:t>“</a:t>
            </a:r>
            <a:r>
              <a:rPr sz="4400" i="1" dirty="0">
                <a:latin typeface="Arial"/>
                <a:cs typeface="Arial"/>
              </a:rPr>
              <a:t>Gulf</a:t>
            </a:r>
            <a:r>
              <a:rPr sz="4400" dirty="0"/>
              <a:t>”</a:t>
            </a:r>
            <a:endParaRPr sz="4400" dirty="0">
              <a:latin typeface="Arial"/>
              <a:cs typeface="Arial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9600"/>
            <a:ext cx="971031" cy="12851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4000" y="762000"/>
            <a:ext cx="8075930" cy="900888"/>
          </a:xfrm>
          <a:prstGeom prst="rect">
            <a:avLst/>
          </a:prstGeom>
          <a:solidFill>
            <a:srgbClr val="FF9900"/>
          </a:solidFill>
        </p:spPr>
        <p:txBody>
          <a:bodyPr vert="horz" wrap="square" lIns="0" tIns="221615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ts val="1745"/>
              </a:spcBef>
            </a:pPr>
            <a:r>
              <a:rPr sz="4400" dirty="0"/>
              <a:t>Kerangka Kerja</a:t>
            </a:r>
            <a:r>
              <a:rPr sz="4400" spc="-30" dirty="0"/>
              <a:t> </a:t>
            </a:r>
            <a:r>
              <a:rPr sz="4400" dirty="0"/>
              <a:t>Interaksi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24000" y="2057400"/>
            <a:ext cx="8075930" cy="4459554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355600" marR="679450" indent="-342900" algn="just">
              <a:lnSpc>
                <a:spcPts val="3370"/>
              </a:lnSpc>
              <a:spcBef>
                <a:spcPts val="35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i="1" spc="-5" dirty="0">
                <a:latin typeface="Arial"/>
                <a:cs typeface="Arial"/>
              </a:rPr>
              <a:t>Interaction </a:t>
            </a:r>
            <a:r>
              <a:rPr sz="2800" i="1" spc="-15" dirty="0">
                <a:latin typeface="Arial"/>
                <a:cs typeface="Arial"/>
              </a:rPr>
              <a:t>Framework</a:t>
            </a:r>
            <a:r>
              <a:rPr sz="2950" i="1" spc="-15" dirty="0">
                <a:latin typeface="Wingdings"/>
                <a:cs typeface="Wingdings"/>
              </a:rPr>
              <a:t></a:t>
            </a:r>
            <a:r>
              <a:rPr sz="2950" i="1" spc="-1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Arial"/>
                <a:cs typeface="Arial"/>
              </a:rPr>
              <a:t>proses interaksi  </a:t>
            </a:r>
            <a:r>
              <a:rPr sz="2800" spc="-5" dirty="0">
                <a:latin typeface="Arial"/>
                <a:cs typeface="Arial"/>
              </a:rPr>
              <a:t>manusia </a:t>
            </a:r>
            <a:r>
              <a:rPr sz="2800" dirty="0">
                <a:latin typeface="Arial"/>
                <a:cs typeface="Arial"/>
              </a:rPr>
              <a:t>&amp;</a:t>
            </a:r>
            <a:r>
              <a:rPr sz="2800" spc="1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sistem</a:t>
            </a:r>
            <a:endParaRPr sz="2800" dirty="0">
              <a:latin typeface="Arial"/>
              <a:cs typeface="Arial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56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Arial"/>
                <a:cs typeface="Arial"/>
              </a:rPr>
              <a:t>Abowd </a:t>
            </a:r>
            <a:r>
              <a:rPr sz="2800" dirty="0">
                <a:latin typeface="Arial"/>
                <a:cs typeface="Arial"/>
              </a:rPr>
              <a:t>and </a:t>
            </a:r>
            <a:r>
              <a:rPr sz="2800" spc="-5" dirty="0">
                <a:latin typeface="Arial"/>
                <a:cs typeface="Arial"/>
              </a:rPr>
              <a:t>Beale </a:t>
            </a:r>
            <a:r>
              <a:rPr sz="2800" dirty="0">
                <a:latin typeface="Arial"/>
                <a:cs typeface="Arial"/>
              </a:rPr>
              <a:t>framework </a:t>
            </a:r>
            <a:r>
              <a:rPr sz="2800" dirty="0">
                <a:latin typeface="Wingdings"/>
                <a:cs typeface="Wingdings"/>
              </a:rPr>
              <a:t>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Arial"/>
                <a:cs typeface="Arial"/>
              </a:rPr>
              <a:t>perluasan dari  Donald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Norman</a:t>
            </a:r>
          </a:p>
          <a:p>
            <a:pPr marL="12700" algn="just">
              <a:lnSpc>
                <a:spcPct val="100000"/>
              </a:lnSpc>
              <a:spcBef>
                <a:spcPts val="685"/>
              </a:spcBef>
            </a:pP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Terdiri dari </a:t>
            </a:r>
            <a:r>
              <a:rPr sz="2800" b="1" u="heavy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4</a:t>
            </a:r>
            <a:r>
              <a:rPr sz="2800" b="1" u="heavy" spc="3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komponen:</a:t>
            </a:r>
            <a:endParaRPr sz="2800" dirty="0">
              <a:latin typeface="Arial"/>
              <a:cs typeface="Arial"/>
            </a:endParaRPr>
          </a:p>
          <a:p>
            <a:pPr marL="355600" indent="-342900" algn="just">
              <a:lnSpc>
                <a:spcPct val="100000"/>
              </a:lnSpc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Arial"/>
                <a:cs typeface="Arial"/>
              </a:rPr>
              <a:t>User</a:t>
            </a:r>
            <a:endParaRPr sz="2800" dirty="0">
              <a:latin typeface="Arial"/>
              <a:cs typeface="Arial"/>
            </a:endParaRPr>
          </a:p>
          <a:p>
            <a:pPr marL="355600" indent="-342900" algn="just">
              <a:lnSpc>
                <a:spcPct val="100000"/>
              </a:lnSpc>
              <a:spcBef>
                <a:spcPts val="68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Arial"/>
                <a:cs typeface="Arial"/>
              </a:rPr>
              <a:t>Input</a:t>
            </a:r>
            <a:endParaRPr sz="2800" dirty="0">
              <a:latin typeface="Arial"/>
              <a:cs typeface="Arial"/>
            </a:endParaRPr>
          </a:p>
          <a:p>
            <a:pPr marL="355600" indent="-342900" algn="just">
              <a:lnSpc>
                <a:spcPct val="100000"/>
              </a:lnSpc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Arial"/>
                <a:cs typeface="Arial"/>
              </a:rPr>
              <a:t>System</a:t>
            </a:r>
            <a:endParaRPr sz="2800" dirty="0">
              <a:latin typeface="Arial"/>
              <a:cs typeface="Arial"/>
            </a:endParaRPr>
          </a:p>
          <a:p>
            <a:pPr marL="355600" indent="-342900" algn="just">
              <a:lnSpc>
                <a:spcPct val="100000"/>
              </a:lnSpc>
              <a:spcBef>
                <a:spcPts val="68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Arial"/>
                <a:cs typeface="Arial"/>
              </a:rPr>
              <a:t>Output</a:t>
            </a:r>
            <a:endParaRPr sz="28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9600"/>
            <a:ext cx="971031" cy="12851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81803" y="687911"/>
            <a:ext cx="7999730" cy="1128514"/>
          </a:xfrm>
          <a:prstGeom prst="rect">
            <a:avLst/>
          </a:prstGeom>
          <a:solidFill>
            <a:srgbClr val="FF9900"/>
          </a:solidFill>
        </p:spPr>
        <p:txBody>
          <a:bodyPr vert="horz" wrap="square" lIns="0" tIns="0" rIns="0" bIns="0" rtlCol="0">
            <a:spAutoFit/>
          </a:bodyPr>
          <a:lstStyle/>
          <a:p>
            <a:pPr algn="r">
              <a:lnSpc>
                <a:spcPts val="4390"/>
              </a:lnSpc>
            </a:pPr>
            <a:r>
              <a:rPr sz="4000" b="1" spc="-5" dirty="0">
                <a:latin typeface="Arial"/>
                <a:cs typeface="Arial"/>
              </a:rPr>
              <a:t>Kerangka </a:t>
            </a:r>
            <a:r>
              <a:rPr sz="4000" b="1" spc="-5" dirty="0" err="1">
                <a:latin typeface="Arial"/>
                <a:cs typeface="Arial"/>
              </a:rPr>
              <a:t>Kerja</a:t>
            </a:r>
            <a:r>
              <a:rPr sz="4000" b="1" spc="-20" dirty="0">
                <a:latin typeface="Arial"/>
                <a:cs typeface="Arial"/>
              </a:rPr>
              <a:t> </a:t>
            </a:r>
            <a:r>
              <a:rPr sz="4000" b="1" spc="-5" dirty="0" err="1" smtClean="0">
                <a:latin typeface="Arial"/>
                <a:cs typeface="Arial"/>
              </a:rPr>
              <a:t>Interaksi</a:t>
            </a:r>
            <a:r>
              <a:rPr sz="4000" dirty="0">
                <a:latin typeface="Arial"/>
                <a:cs typeface="Arial"/>
              </a:rPr>
              <a:t> </a:t>
            </a:r>
            <a:r>
              <a:rPr sz="4000" b="1" spc="-10" dirty="0" err="1" smtClean="0">
                <a:latin typeface="Arial"/>
                <a:cs typeface="Arial"/>
              </a:rPr>
              <a:t>Abowd</a:t>
            </a:r>
            <a:r>
              <a:rPr sz="4000" b="1" spc="-10" dirty="0" smtClean="0">
                <a:latin typeface="Arial"/>
                <a:cs typeface="Arial"/>
              </a:rPr>
              <a:t> </a:t>
            </a:r>
            <a:r>
              <a:rPr sz="4000" b="1" spc="-10" dirty="0">
                <a:latin typeface="Arial"/>
                <a:cs typeface="Arial"/>
              </a:rPr>
              <a:t>and</a:t>
            </a:r>
            <a:r>
              <a:rPr sz="4000" b="1" spc="-55" dirty="0">
                <a:latin typeface="Arial"/>
                <a:cs typeface="Arial"/>
              </a:rPr>
              <a:t> </a:t>
            </a:r>
            <a:r>
              <a:rPr sz="4000" b="1" spc="-5" dirty="0">
                <a:latin typeface="Arial"/>
                <a:cs typeface="Arial"/>
              </a:rPr>
              <a:t>Beale</a:t>
            </a:r>
            <a:endParaRPr sz="40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81803" y="2432957"/>
            <a:ext cx="4363085" cy="270138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5"/>
              </a:spcBef>
              <a:buChar char="•"/>
              <a:tabLst>
                <a:tab pos="355600" algn="l"/>
              </a:tabLst>
            </a:pPr>
            <a:r>
              <a:rPr sz="2800" spc="-5" dirty="0">
                <a:latin typeface="Arial"/>
                <a:cs typeface="Arial"/>
              </a:rPr>
              <a:t>Interaksi memerlukan  translasi antar</a:t>
            </a:r>
            <a:r>
              <a:rPr sz="2800" spc="-7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bahasa  user </a:t>
            </a:r>
            <a:r>
              <a:rPr sz="2800" spc="-10" dirty="0">
                <a:latin typeface="Arial"/>
                <a:cs typeface="Arial"/>
              </a:rPr>
              <a:t>dan</a:t>
            </a:r>
            <a:r>
              <a:rPr sz="2800" spc="-3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sistem</a:t>
            </a:r>
          </a:p>
          <a:p>
            <a:pPr marL="355600" indent="-342900">
              <a:lnSpc>
                <a:spcPct val="100000"/>
              </a:lnSpc>
              <a:spcBef>
                <a:spcPts val="75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 dirty="0" err="1">
                <a:latin typeface="Arial"/>
                <a:cs typeface="Arial"/>
              </a:rPr>
              <a:t>Masalah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lang="id-ID" sz="2800" dirty="0" smtClean="0">
                <a:latin typeface="Arial"/>
                <a:cs typeface="Arial"/>
              </a:rPr>
              <a:t>dalam</a:t>
            </a:r>
            <a:r>
              <a:rPr sz="2800" spc="-85" dirty="0" smtClean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interaksi</a:t>
            </a:r>
            <a:endParaRPr sz="2800" dirty="0">
              <a:latin typeface="Arial"/>
              <a:cs typeface="Arial"/>
            </a:endParaRPr>
          </a:p>
          <a:p>
            <a:pPr marL="355600" marR="1346200">
              <a:lnSpc>
                <a:spcPct val="100000"/>
              </a:lnSpc>
            </a:pPr>
            <a:r>
              <a:rPr sz="2800" spc="5" dirty="0">
                <a:latin typeface="Arial"/>
                <a:cs typeface="Arial"/>
              </a:rPr>
              <a:t>= </a:t>
            </a:r>
            <a:r>
              <a:rPr sz="2800" spc="-5" dirty="0" err="1">
                <a:latin typeface="Arial"/>
                <a:cs typeface="Arial"/>
              </a:rPr>
              <a:t>masalah</a:t>
            </a:r>
            <a:r>
              <a:rPr sz="2800" spc="-100" dirty="0">
                <a:latin typeface="Arial"/>
                <a:cs typeface="Arial"/>
              </a:rPr>
              <a:t> </a:t>
            </a:r>
            <a:r>
              <a:rPr lang="id-ID" sz="2800" dirty="0" smtClean="0">
                <a:latin typeface="Arial"/>
                <a:cs typeface="Arial"/>
              </a:rPr>
              <a:t>dalam</a:t>
            </a:r>
            <a:r>
              <a:rPr sz="2800" dirty="0" smtClean="0">
                <a:latin typeface="Arial"/>
                <a:cs typeface="Arial"/>
              </a:rPr>
              <a:t>  </a:t>
            </a:r>
            <a:r>
              <a:rPr sz="2800" spc="-5" dirty="0">
                <a:latin typeface="Arial"/>
                <a:cs typeface="Arial"/>
              </a:rPr>
              <a:t>translasi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481066" y="2438400"/>
            <a:ext cx="3105910" cy="2590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9600"/>
            <a:ext cx="971031" cy="12851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47800" y="2514600"/>
            <a:ext cx="8152130" cy="4191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47800" y="762000"/>
            <a:ext cx="8152130" cy="900888"/>
          </a:xfrm>
          <a:prstGeom prst="rect">
            <a:avLst/>
          </a:prstGeom>
          <a:solidFill>
            <a:srgbClr val="FF9900"/>
          </a:solidFill>
        </p:spPr>
        <p:txBody>
          <a:bodyPr vert="horz" wrap="square" lIns="0" tIns="221615" rIns="0" bIns="0" rtlCol="0">
            <a:spAutoFit/>
          </a:bodyPr>
          <a:lstStyle/>
          <a:p>
            <a:pPr marL="1292225">
              <a:lnSpc>
                <a:spcPct val="100000"/>
              </a:lnSpc>
              <a:spcBef>
                <a:spcPts val="1745"/>
              </a:spcBef>
            </a:pPr>
            <a:r>
              <a:rPr sz="4400" dirty="0"/>
              <a:t>Kerangka Kerja</a:t>
            </a:r>
            <a:r>
              <a:rPr sz="4400" spc="-30" dirty="0"/>
              <a:t> </a:t>
            </a:r>
            <a:r>
              <a:rPr sz="4400" dirty="0"/>
              <a:t>Interaksi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9600"/>
            <a:ext cx="971031" cy="12851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0200" y="731519"/>
            <a:ext cx="7999730" cy="900888"/>
          </a:xfrm>
          <a:prstGeom prst="rect">
            <a:avLst/>
          </a:prstGeom>
          <a:solidFill>
            <a:srgbClr val="FF9900"/>
          </a:solidFill>
        </p:spPr>
        <p:txBody>
          <a:bodyPr vert="horz" wrap="square" lIns="0" tIns="221615" rIns="0" bIns="0" rtlCol="0">
            <a:spAutoFit/>
          </a:bodyPr>
          <a:lstStyle/>
          <a:p>
            <a:pPr marL="2519045">
              <a:lnSpc>
                <a:spcPct val="100000"/>
              </a:lnSpc>
              <a:spcBef>
                <a:spcPts val="1745"/>
              </a:spcBef>
            </a:pPr>
            <a:r>
              <a:rPr sz="4400" dirty="0"/>
              <a:t>Kerangka</a:t>
            </a:r>
            <a:r>
              <a:rPr sz="4400" spc="-15" dirty="0"/>
              <a:t> </a:t>
            </a:r>
            <a:r>
              <a:rPr sz="4400" dirty="0"/>
              <a:t>Kerja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00201" y="1981200"/>
            <a:ext cx="7999730" cy="4263346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355600" marR="1475105" indent="-342900" algn="just">
              <a:spcBef>
                <a:spcPts val="20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spc="-5" dirty="0">
                <a:latin typeface="Arial"/>
                <a:cs typeface="Arial"/>
              </a:rPr>
              <a:t>Kerangka Kerja Interaksi Abowd and Beale: 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Keinginan</a:t>
            </a:r>
            <a:r>
              <a:rPr sz="24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user</a:t>
            </a:r>
            <a:endParaRPr sz="2400" dirty="0">
              <a:latin typeface="Arial"/>
              <a:cs typeface="Arial"/>
            </a:endParaRPr>
          </a:p>
          <a:p>
            <a:pPr marR="1899285" algn="just"/>
            <a:r>
              <a:rPr sz="2400" dirty="0">
                <a:latin typeface="Wingdings"/>
                <a:cs typeface="Wingdings"/>
              </a:rPr>
              <a:t>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lang="id-ID" sz="2400" spc="-5" dirty="0" smtClean="0">
                <a:latin typeface="Arial"/>
                <a:cs typeface="Arial"/>
              </a:rPr>
              <a:t>Diterjemahkan dalam </a:t>
            </a:r>
            <a:r>
              <a:rPr lang="id-ID" sz="2400" dirty="0" smtClean="0">
                <a:latin typeface="Arial"/>
                <a:cs typeface="Arial"/>
              </a:rPr>
              <a:t>aksi </a:t>
            </a:r>
            <a:r>
              <a:rPr lang="id-ID" sz="2400" spc="-5" dirty="0" smtClean="0">
                <a:latin typeface="Arial"/>
                <a:cs typeface="Arial"/>
              </a:rPr>
              <a:t>pada</a:t>
            </a:r>
            <a:r>
              <a:rPr lang="id-ID" sz="2400" spc="70" dirty="0" smtClean="0">
                <a:latin typeface="Arial"/>
                <a:cs typeface="Arial"/>
              </a:rPr>
              <a:t> </a:t>
            </a:r>
            <a:r>
              <a:rPr lang="id-ID" sz="2400" dirty="0" smtClean="0">
                <a:latin typeface="Arial"/>
                <a:cs typeface="Arial"/>
              </a:rPr>
              <a:t>interface</a:t>
            </a:r>
          </a:p>
          <a:p>
            <a:pPr marL="927100" algn="just"/>
            <a:r>
              <a:rPr lang="id-ID" sz="2400" spc="-5" dirty="0" smtClean="0">
                <a:latin typeface="Wingdings"/>
                <a:cs typeface="Wingdings"/>
              </a:rPr>
              <a:t></a:t>
            </a:r>
            <a:r>
              <a:rPr lang="id-ID" sz="2400" spc="-5" dirty="0" smtClean="0">
                <a:latin typeface="Arial"/>
                <a:cs typeface="Arial"/>
              </a:rPr>
              <a:t>Diterjemahkan </a:t>
            </a:r>
            <a:r>
              <a:rPr lang="id-ID" sz="2400" dirty="0" smtClean="0">
                <a:latin typeface="Arial"/>
                <a:cs typeface="Arial"/>
              </a:rPr>
              <a:t>dalam </a:t>
            </a:r>
            <a:r>
              <a:rPr lang="id-ID" sz="2400" spc="-5" dirty="0" smtClean="0">
                <a:latin typeface="Arial"/>
                <a:cs typeface="Arial"/>
              </a:rPr>
              <a:t>bentuk perubahan status</a:t>
            </a:r>
            <a:r>
              <a:rPr lang="id-ID" sz="2400" spc="85" dirty="0" smtClean="0">
                <a:latin typeface="Arial"/>
                <a:cs typeface="Arial"/>
              </a:rPr>
              <a:t> </a:t>
            </a:r>
            <a:r>
              <a:rPr lang="id-ID" sz="2400" dirty="0" smtClean="0">
                <a:latin typeface="Arial"/>
                <a:cs typeface="Arial"/>
              </a:rPr>
              <a:t>sistem</a:t>
            </a:r>
          </a:p>
          <a:p>
            <a:pPr marL="1841500" algn="just"/>
            <a:r>
              <a:rPr lang="id-ID" sz="2400" spc="-5" dirty="0" smtClean="0">
                <a:latin typeface="Wingdings"/>
                <a:cs typeface="Wingdings"/>
              </a:rPr>
              <a:t></a:t>
            </a:r>
            <a:r>
              <a:rPr lang="id-ID" sz="2400" spc="-5" dirty="0" smtClean="0">
                <a:latin typeface="Arial"/>
                <a:cs typeface="Arial"/>
              </a:rPr>
              <a:t>Ditampilkan di layar</a:t>
            </a:r>
            <a:r>
              <a:rPr lang="id-ID" sz="2400" spc="10" dirty="0" smtClean="0">
                <a:latin typeface="Arial"/>
                <a:cs typeface="Arial"/>
              </a:rPr>
              <a:t> </a:t>
            </a:r>
            <a:r>
              <a:rPr lang="id-ID" sz="2400" spc="-5" dirty="0" smtClean="0">
                <a:latin typeface="Arial"/>
                <a:cs typeface="Arial"/>
              </a:rPr>
              <a:t>output</a:t>
            </a:r>
            <a:endParaRPr lang="id-ID" sz="2400" dirty="0" smtClean="0">
              <a:latin typeface="Arial"/>
              <a:cs typeface="Arial"/>
            </a:endParaRPr>
          </a:p>
          <a:p>
            <a:pPr marL="2755900" algn="just"/>
            <a:r>
              <a:rPr lang="id-ID" sz="2400" dirty="0" smtClean="0">
                <a:latin typeface="Wingdings"/>
                <a:cs typeface="Wingdings"/>
              </a:rPr>
              <a:t></a:t>
            </a:r>
            <a:r>
              <a:rPr lang="id-ID" sz="2400" dirty="0" smtClean="0">
                <a:latin typeface="Times New Roman"/>
                <a:cs typeface="Times New Roman"/>
              </a:rPr>
              <a:t> </a:t>
            </a:r>
            <a:r>
              <a:rPr lang="id-ID" sz="2400" spc="-5" dirty="0" smtClean="0">
                <a:latin typeface="Arial"/>
                <a:cs typeface="Arial"/>
              </a:rPr>
              <a:t>Ditafsirkan oleh</a:t>
            </a:r>
            <a:r>
              <a:rPr lang="id-ID" sz="2400" spc="70" dirty="0" smtClean="0">
                <a:latin typeface="Arial"/>
                <a:cs typeface="Arial"/>
              </a:rPr>
              <a:t> </a:t>
            </a:r>
            <a:r>
              <a:rPr lang="id-ID" sz="2400" spc="-5" dirty="0" smtClean="0">
                <a:latin typeface="Arial"/>
                <a:cs typeface="Arial"/>
              </a:rPr>
              <a:t>pengguna</a:t>
            </a:r>
            <a:endParaRPr lang="id-ID" sz="2400" dirty="0" smtClean="0">
              <a:latin typeface="Arial"/>
              <a:cs typeface="Arial"/>
            </a:endParaRPr>
          </a:p>
          <a:p>
            <a:pPr algn="just">
              <a:spcBef>
                <a:spcPts val="55"/>
              </a:spcBef>
            </a:pPr>
            <a:endParaRPr sz="2250" dirty="0">
              <a:latin typeface="Times New Roman"/>
              <a:cs typeface="Times New Roman"/>
            </a:endParaRPr>
          </a:p>
          <a:p>
            <a:pPr marL="355600" indent="-342900" algn="just"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spc="-5" dirty="0">
                <a:latin typeface="Arial"/>
                <a:cs typeface="Arial"/>
              </a:rPr>
              <a:t>Kerangka kerja umum untuk memahami</a:t>
            </a:r>
            <a:r>
              <a:rPr sz="2400" b="1" spc="3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interaksi:</a:t>
            </a:r>
            <a:endParaRPr sz="2400" dirty="0">
              <a:latin typeface="Arial"/>
              <a:cs typeface="Arial"/>
            </a:endParaRPr>
          </a:p>
          <a:p>
            <a:pPr marL="927100" lvl="1" indent="-457200" algn="just">
              <a:buSzPct val="120000"/>
              <a:buChar char="–"/>
              <a:tabLst>
                <a:tab pos="926465" algn="l"/>
                <a:tab pos="927100" algn="l"/>
              </a:tabLst>
            </a:pPr>
            <a:r>
              <a:rPr lang="id-ID" sz="2000" dirty="0" smtClean="0">
                <a:latin typeface="Arial"/>
                <a:cs typeface="Arial"/>
              </a:rPr>
              <a:t>Tidak </a:t>
            </a:r>
            <a:r>
              <a:rPr lang="id-ID" sz="2000" spc="-5" dirty="0" smtClean="0">
                <a:latin typeface="Arial"/>
                <a:cs typeface="Arial"/>
              </a:rPr>
              <a:t>dibatasi </a:t>
            </a:r>
            <a:r>
              <a:rPr lang="id-ID" sz="2000" dirty="0" smtClean="0">
                <a:latin typeface="Arial"/>
                <a:cs typeface="Arial"/>
              </a:rPr>
              <a:t>hanya pada </a:t>
            </a:r>
            <a:r>
              <a:rPr lang="id-ID" sz="2000" spc="-5" dirty="0" smtClean="0">
                <a:latin typeface="Arial"/>
                <a:cs typeface="Arial"/>
              </a:rPr>
              <a:t>sistem komputer</a:t>
            </a:r>
            <a:r>
              <a:rPr lang="id-ID" sz="2000" spc="-75" dirty="0" smtClean="0">
                <a:latin typeface="Arial"/>
                <a:cs typeface="Arial"/>
              </a:rPr>
              <a:t> </a:t>
            </a:r>
            <a:r>
              <a:rPr lang="id-ID" sz="2000" spc="-5" dirty="0" smtClean="0">
                <a:latin typeface="Arial"/>
                <a:cs typeface="Arial"/>
              </a:rPr>
              <a:t>elektronik</a:t>
            </a:r>
            <a:endParaRPr lang="id-ID" sz="2000" dirty="0" smtClean="0">
              <a:latin typeface="Arial"/>
              <a:cs typeface="Arial"/>
            </a:endParaRPr>
          </a:p>
          <a:p>
            <a:pPr marL="927100" lvl="1" indent="-457200" algn="just">
              <a:buChar char="–"/>
              <a:tabLst>
                <a:tab pos="926465" algn="l"/>
                <a:tab pos="927100" algn="l"/>
              </a:tabLst>
            </a:pPr>
            <a:r>
              <a:rPr lang="id-ID" sz="2000" spc="-5" dirty="0" smtClean="0">
                <a:latin typeface="Arial"/>
                <a:cs typeface="Arial"/>
              </a:rPr>
              <a:t>Mengidentifikasi komponen utama yang </a:t>
            </a:r>
            <a:r>
              <a:rPr lang="id-ID" sz="2000" dirty="0" smtClean="0">
                <a:latin typeface="Arial"/>
                <a:cs typeface="Arial"/>
              </a:rPr>
              <a:t>terlibat dalam </a:t>
            </a:r>
            <a:r>
              <a:rPr lang="id-ID" sz="2000" spc="-5" dirty="0" smtClean="0">
                <a:latin typeface="Arial"/>
                <a:cs typeface="Arial"/>
              </a:rPr>
              <a:t>interaksi</a:t>
            </a:r>
            <a:endParaRPr lang="id-ID" sz="2000" dirty="0" smtClean="0">
              <a:latin typeface="Arial"/>
              <a:cs typeface="Arial"/>
            </a:endParaRPr>
          </a:p>
          <a:p>
            <a:pPr marL="927100" lvl="1" indent="-457200" algn="just">
              <a:buChar char="–"/>
              <a:tabLst>
                <a:tab pos="926465" algn="l"/>
                <a:tab pos="927100" algn="l"/>
              </a:tabLst>
            </a:pPr>
            <a:r>
              <a:rPr lang="id-ID" sz="2000" spc="-5" dirty="0" smtClean="0">
                <a:latin typeface="Arial"/>
                <a:cs typeface="Arial"/>
              </a:rPr>
              <a:t>Memungkinkan sistem penilaian</a:t>
            </a:r>
            <a:r>
              <a:rPr lang="id-ID" sz="2000" spc="-10" dirty="0" smtClean="0">
                <a:latin typeface="Arial"/>
                <a:cs typeface="Arial"/>
              </a:rPr>
              <a:t> </a:t>
            </a:r>
            <a:r>
              <a:rPr lang="id-ID" sz="2000" spc="-5" dirty="0" smtClean="0">
                <a:latin typeface="Arial"/>
                <a:cs typeface="Arial"/>
              </a:rPr>
              <a:t>komparatif</a:t>
            </a:r>
            <a:endParaRPr lang="id-ID" sz="20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9600"/>
            <a:ext cx="971031" cy="12851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25270" y="5118396"/>
            <a:ext cx="8075930" cy="1061829"/>
          </a:xfrm>
          <a:prstGeom prst="rect">
            <a:avLst/>
          </a:prstGeom>
          <a:solidFill>
            <a:srgbClr val="FF9900"/>
          </a:solidFill>
        </p:spPr>
        <p:txBody>
          <a:bodyPr vert="horz" wrap="square" lIns="0" tIns="4572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60"/>
              </a:spcBef>
            </a:pPr>
            <a:r>
              <a:rPr sz="6600" b="1" spc="-5" dirty="0">
                <a:latin typeface="Arial"/>
                <a:cs typeface="Arial"/>
              </a:rPr>
              <a:t>Ergonomi</a:t>
            </a:r>
            <a:endParaRPr sz="66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657600" y="457200"/>
            <a:ext cx="5943600" cy="44378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895088"/>
            <a:ext cx="971031" cy="12851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28800" y="762000"/>
            <a:ext cx="7771130" cy="900888"/>
          </a:xfrm>
          <a:prstGeom prst="rect">
            <a:avLst/>
          </a:prstGeom>
          <a:solidFill>
            <a:srgbClr val="FF9900"/>
          </a:solidFill>
        </p:spPr>
        <p:txBody>
          <a:bodyPr vert="horz" wrap="square" lIns="0" tIns="2216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745"/>
              </a:spcBef>
            </a:pPr>
            <a:r>
              <a:rPr sz="4400" spc="-5" dirty="0"/>
              <a:t>Ergonomi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828801" y="2286000"/>
            <a:ext cx="7771130" cy="3048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 algn="just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i="1" spc="-5" dirty="0">
                <a:latin typeface="Arial"/>
                <a:cs typeface="Arial"/>
              </a:rPr>
              <a:t>Ergonomi </a:t>
            </a:r>
            <a:r>
              <a:rPr sz="3200" spc="5" dirty="0">
                <a:latin typeface="Wingdings"/>
                <a:cs typeface="Wingdings"/>
              </a:rPr>
              <a:t></a:t>
            </a:r>
            <a:r>
              <a:rPr sz="3200" spc="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Arial"/>
                <a:cs typeface="Arial"/>
              </a:rPr>
              <a:t>bidang </a:t>
            </a:r>
            <a:r>
              <a:rPr sz="3200" spc="-5" dirty="0" err="1">
                <a:latin typeface="Arial"/>
                <a:cs typeface="Arial"/>
              </a:rPr>
              <a:t>ilmu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lang="id-ID" sz="3200" spc="5" dirty="0" smtClean="0">
                <a:latin typeface="Arial"/>
                <a:cs typeface="Arial"/>
              </a:rPr>
              <a:t>yang</a:t>
            </a:r>
            <a:r>
              <a:rPr sz="3200" spc="5" dirty="0" smtClean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mencari </a:t>
            </a:r>
            <a:r>
              <a:rPr sz="3200" spc="-10" dirty="0">
                <a:latin typeface="Arial"/>
                <a:cs typeface="Arial"/>
              </a:rPr>
              <a:t>atau  </a:t>
            </a:r>
            <a:r>
              <a:rPr sz="3200" spc="-5" dirty="0">
                <a:latin typeface="Arial"/>
                <a:cs typeface="Arial"/>
              </a:rPr>
              <a:t>menangani desain peralatan dan </a:t>
            </a:r>
            <a:r>
              <a:rPr sz="3200" spc="-5" dirty="0" err="1">
                <a:latin typeface="Arial"/>
                <a:cs typeface="Arial"/>
              </a:rPr>
              <a:t>tugas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lang="id-ID" sz="3200" spc="5" dirty="0" smtClean="0">
                <a:latin typeface="Arial"/>
                <a:cs typeface="Arial"/>
              </a:rPr>
              <a:t>yang</a:t>
            </a:r>
            <a:r>
              <a:rPr sz="3200" spc="5" dirty="0" smtClean="0">
                <a:latin typeface="Arial"/>
                <a:cs typeface="Arial"/>
              </a:rPr>
              <a:t> </a:t>
            </a:r>
            <a:r>
              <a:rPr sz="3200" spc="-5" dirty="0" err="1" smtClean="0">
                <a:latin typeface="Arial"/>
                <a:cs typeface="Arial"/>
              </a:rPr>
              <a:t>cocok</a:t>
            </a:r>
            <a:r>
              <a:rPr sz="3200" spc="-5" dirty="0" smtClean="0">
                <a:latin typeface="Arial"/>
                <a:cs typeface="Arial"/>
              </a:rPr>
              <a:t> </a:t>
            </a:r>
            <a:r>
              <a:rPr lang="id-ID" sz="3200" spc="-5" dirty="0" smtClean="0">
                <a:latin typeface="Arial"/>
                <a:cs typeface="Arial"/>
              </a:rPr>
              <a:t>dengan</a:t>
            </a:r>
            <a:r>
              <a:rPr sz="3200" spc="-5" dirty="0" smtClean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kapabilitas manusia dan  keterbatasannya</a:t>
            </a:r>
            <a:endParaRPr sz="3200" dirty="0">
              <a:latin typeface="Arial"/>
              <a:cs typeface="Arial"/>
            </a:endParaRPr>
          </a:p>
          <a:p>
            <a:pPr marL="355600" marR="468630" indent="-342900" algn="just">
              <a:lnSpc>
                <a:spcPct val="100000"/>
              </a:lnSpc>
              <a:spcBef>
                <a:spcPts val="75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Arial"/>
                <a:cs typeface="Arial"/>
              </a:rPr>
              <a:t>Biasa disebut dengan kenyamanan dan  keamanan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kerja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9600"/>
            <a:ext cx="971031" cy="12851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0200" y="762000"/>
            <a:ext cx="7999730" cy="900888"/>
          </a:xfrm>
          <a:prstGeom prst="rect">
            <a:avLst/>
          </a:prstGeom>
          <a:solidFill>
            <a:srgbClr val="FF9900"/>
          </a:solidFill>
        </p:spPr>
        <p:txBody>
          <a:bodyPr vert="horz" wrap="square" lIns="0" tIns="2216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745"/>
              </a:spcBef>
            </a:pPr>
            <a:r>
              <a:rPr sz="4400" dirty="0"/>
              <a:t>Pandangan</a:t>
            </a:r>
            <a:r>
              <a:rPr sz="4400" spc="-10" dirty="0"/>
              <a:t> </a:t>
            </a:r>
            <a:r>
              <a:rPr sz="4400" spc="-5" dirty="0"/>
              <a:t>Ergonomi</a:t>
            </a:r>
            <a:endParaRPr sz="4400" dirty="0"/>
          </a:p>
        </p:txBody>
      </p:sp>
      <p:sp>
        <p:nvSpPr>
          <p:cNvPr id="3" name="object 3"/>
          <p:cNvSpPr txBox="1"/>
          <p:nvPr/>
        </p:nvSpPr>
        <p:spPr>
          <a:xfrm>
            <a:off x="1600200" y="2209800"/>
            <a:ext cx="7955280" cy="416678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 algn="just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spc="-5" dirty="0">
                <a:latin typeface="Arial"/>
                <a:cs typeface="Arial"/>
              </a:rPr>
              <a:t>Pengaturan kontrol dan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tampilan</a:t>
            </a:r>
            <a:endParaRPr sz="2400" dirty="0">
              <a:latin typeface="Arial"/>
              <a:cs typeface="Arial"/>
            </a:endParaRPr>
          </a:p>
          <a:p>
            <a:pPr marL="355600" marR="546735" algn="just">
              <a:lnSpc>
                <a:spcPct val="79600"/>
              </a:lnSpc>
              <a:spcBef>
                <a:spcPts val="585"/>
              </a:spcBef>
            </a:pPr>
            <a:r>
              <a:rPr sz="2400" dirty="0">
                <a:latin typeface="Arial"/>
                <a:cs typeface="Arial"/>
              </a:rPr>
              <a:t>misal: </a:t>
            </a:r>
            <a:r>
              <a:rPr sz="2400" spc="-5" dirty="0">
                <a:latin typeface="Arial"/>
                <a:cs typeface="Arial"/>
              </a:rPr>
              <a:t>kontrol </a:t>
            </a:r>
            <a:r>
              <a:rPr sz="2400" dirty="0">
                <a:latin typeface="Arial"/>
                <a:cs typeface="Arial"/>
              </a:rPr>
              <a:t>dikelompokkan berdasarkan fungsi </a:t>
            </a:r>
            <a:r>
              <a:rPr sz="2400" spc="-5" dirty="0">
                <a:latin typeface="Arial"/>
                <a:cs typeface="Arial"/>
              </a:rPr>
              <a:t>atau  frekuensi penggunaan, atau </a:t>
            </a:r>
            <a:r>
              <a:rPr sz="2400" dirty="0">
                <a:latin typeface="Arial"/>
                <a:cs typeface="Arial"/>
              </a:rPr>
              <a:t>secara </a:t>
            </a:r>
            <a:r>
              <a:rPr sz="2400" spc="-5" dirty="0">
                <a:latin typeface="Arial"/>
                <a:cs typeface="Arial"/>
              </a:rPr>
              <a:t>berurutan</a:t>
            </a:r>
            <a:endParaRPr sz="2400" dirty="0">
              <a:latin typeface="Arial"/>
              <a:cs typeface="Arial"/>
            </a:endParaRPr>
          </a:p>
          <a:p>
            <a:pPr marL="355600" indent="-342900" algn="just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spc="-5" dirty="0">
                <a:latin typeface="Arial"/>
                <a:cs typeface="Arial"/>
              </a:rPr>
              <a:t>Lingkungan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sekitar</a:t>
            </a:r>
            <a:endParaRPr sz="2400" dirty="0">
              <a:latin typeface="Arial"/>
              <a:cs typeface="Arial"/>
            </a:endParaRPr>
          </a:p>
          <a:p>
            <a:pPr marL="355600" marR="958850" algn="just">
              <a:lnSpc>
                <a:spcPct val="79600"/>
              </a:lnSpc>
              <a:spcBef>
                <a:spcPts val="590"/>
              </a:spcBef>
            </a:pPr>
            <a:r>
              <a:rPr sz="2400" dirty="0">
                <a:latin typeface="Arial"/>
                <a:cs typeface="Arial"/>
              </a:rPr>
              <a:t>misal: </a:t>
            </a:r>
            <a:r>
              <a:rPr sz="2400" spc="-5" dirty="0">
                <a:latin typeface="Arial"/>
                <a:cs typeface="Arial"/>
              </a:rPr>
              <a:t>pengaturan tempat duduk beradaptasi untuk  mengatasi </a:t>
            </a:r>
            <a:r>
              <a:rPr sz="2400" dirty="0">
                <a:latin typeface="Arial"/>
                <a:cs typeface="Arial"/>
              </a:rPr>
              <a:t>semua ukuran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pengguna</a:t>
            </a:r>
            <a:endParaRPr sz="2400" dirty="0">
              <a:latin typeface="Arial"/>
              <a:cs typeface="Arial"/>
            </a:endParaRPr>
          </a:p>
          <a:p>
            <a:pPr marL="355600" indent="-342900" algn="just">
              <a:lnSpc>
                <a:spcPts val="2875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spc="-5" dirty="0">
                <a:latin typeface="Arial"/>
                <a:cs typeface="Arial"/>
              </a:rPr>
              <a:t>Masalah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kesehatan</a:t>
            </a:r>
            <a:endParaRPr sz="2400" dirty="0">
              <a:latin typeface="Arial"/>
              <a:cs typeface="Arial"/>
            </a:endParaRPr>
          </a:p>
          <a:p>
            <a:pPr marL="355600" marR="5080" algn="just">
              <a:lnSpc>
                <a:spcPct val="80000"/>
              </a:lnSpc>
              <a:spcBef>
                <a:spcPts val="570"/>
              </a:spcBef>
            </a:pPr>
            <a:r>
              <a:rPr sz="2400" dirty="0">
                <a:latin typeface="Arial"/>
                <a:cs typeface="Arial"/>
              </a:rPr>
              <a:t>misal: posisi </a:t>
            </a:r>
            <a:r>
              <a:rPr sz="2400" spc="-5" dirty="0">
                <a:latin typeface="Arial"/>
                <a:cs typeface="Arial"/>
              </a:rPr>
              <a:t>fisik, kondisi lingkungan </a:t>
            </a:r>
            <a:r>
              <a:rPr sz="2400" dirty="0">
                <a:latin typeface="Arial"/>
                <a:cs typeface="Arial"/>
              </a:rPr>
              <a:t>(suhu, kelembaban),  </a:t>
            </a:r>
            <a:r>
              <a:rPr sz="2400" spc="-5" dirty="0">
                <a:latin typeface="Arial"/>
                <a:cs typeface="Arial"/>
              </a:rPr>
              <a:t>pencahayaan,</a:t>
            </a:r>
            <a:r>
              <a:rPr sz="240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kebisingan</a:t>
            </a:r>
            <a:endParaRPr sz="2400" dirty="0">
              <a:latin typeface="Arial"/>
              <a:cs typeface="Arial"/>
            </a:endParaRPr>
          </a:p>
          <a:p>
            <a:pPr marL="355600" indent="-342900" algn="just">
              <a:lnSpc>
                <a:spcPts val="2875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b="1" spc="-5" dirty="0">
                <a:latin typeface="Arial"/>
                <a:cs typeface="Arial"/>
              </a:rPr>
              <a:t>Penggunaan</a:t>
            </a:r>
            <a:r>
              <a:rPr sz="2400" b="1" spc="-2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warna</a:t>
            </a:r>
            <a:endParaRPr sz="2400" dirty="0">
              <a:latin typeface="Arial"/>
              <a:cs typeface="Arial"/>
            </a:endParaRPr>
          </a:p>
          <a:p>
            <a:pPr marL="355600" marR="295910" algn="just">
              <a:lnSpc>
                <a:spcPct val="80000"/>
              </a:lnSpc>
              <a:spcBef>
                <a:spcPts val="570"/>
              </a:spcBef>
            </a:pPr>
            <a:r>
              <a:rPr sz="2400" dirty="0">
                <a:latin typeface="Arial"/>
                <a:cs typeface="Arial"/>
              </a:rPr>
              <a:t>misal: </a:t>
            </a:r>
            <a:r>
              <a:rPr sz="2400" spc="-5" dirty="0">
                <a:latin typeface="Arial"/>
                <a:cs typeface="Arial"/>
              </a:rPr>
              <a:t>penggunaan </a:t>
            </a:r>
            <a:r>
              <a:rPr sz="2400" dirty="0">
                <a:latin typeface="Arial"/>
                <a:cs typeface="Arial"/>
              </a:rPr>
              <a:t>merah </a:t>
            </a:r>
            <a:r>
              <a:rPr sz="2400" spc="-5" dirty="0">
                <a:latin typeface="Arial"/>
                <a:cs typeface="Arial"/>
              </a:rPr>
              <a:t>untuk peringatan, hijau </a:t>
            </a:r>
            <a:r>
              <a:rPr sz="2400" dirty="0">
                <a:latin typeface="Arial"/>
                <a:cs typeface="Arial"/>
              </a:rPr>
              <a:t>untuk  </a:t>
            </a:r>
            <a:r>
              <a:rPr sz="2400" spc="-5" dirty="0">
                <a:latin typeface="Arial"/>
                <a:cs typeface="Arial"/>
              </a:rPr>
              <a:t>oke, kesadaran kebutaan warna,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dll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9600"/>
            <a:ext cx="971031" cy="12851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00199" y="2514600"/>
            <a:ext cx="7999730" cy="4114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00198" y="731519"/>
            <a:ext cx="7999731" cy="900888"/>
          </a:xfrm>
          <a:prstGeom prst="rect">
            <a:avLst/>
          </a:prstGeom>
          <a:solidFill>
            <a:srgbClr val="FF9900"/>
          </a:solidFill>
        </p:spPr>
        <p:txBody>
          <a:bodyPr vert="horz" wrap="square" lIns="0" tIns="2216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745"/>
              </a:spcBef>
            </a:pPr>
            <a:r>
              <a:rPr sz="4400" dirty="0"/>
              <a:t>Ergonomi=Nyaman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9600"/>
            <a:ext cx="971031" cy="12851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12368" y="609600"/>
            <a:ext cx="7671979" cy="1577996"/>
          </a:xfrm>
          <a:prstGeom prst="rect">
            <a:avLst/>
          </a:prstGeom>
          <a:solidFill>
            <a:srgbClr val="FF9900"/>
          </a:solidFill>
        </p:spPr>
        <p:txBody>
          <a:bodyPr vert="horz" wrap="square" lIns="0" tIns="2216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745"/>
              </a:spcBef>
            </a:pPr>
            <a:r>
              <a:rPr sz="4400" dirty="0"/>
              <a:t>Berkomputer Secara</a:t>
            </a:r>
            <a:r>
              <a:rPr sz="4400" spc="-35" dirty="0"/>
              <a:t> </a:t>
            </a:r>
            <a:r>
              <a:rPr sz="4400" spc="-5" dirty="0"/>
              <a:t>Ergonomis</a:t>
            </a:r>
            <a:endParaRPr sz="4400" dirty="0"/>
          </a:p>
        </p:txBody>
      </p:sp>
      <p:sp>
        <p:nvSpPr>
          <p:cNvPr id="3" name="object 3"/>
          <p:cNvSpPr txBox="1"/>
          <p:nvPr/>
        </p:nvSpPr>
        <p:spPr>
          <a:xfrm>
            <a:off x="1739582" y="2743200"/>
            <a:ext cx="7644765" cy="3532504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3200" spc="-5" dirty="0">
                <a:latin typeface="Arial"/>
                <a:cs typeface="Arial"/>
              </a:rPr>
              <a:t>Kondisikan dan atur </a:t>
            </a:r>
            <a:r>
              <a:rPr sz="3200" spc="-10" dirty="0">
                <a:latin typeface="Arial"/>
                <a:cs typeface="Arial"/>
              </a:rPr>
              <a:t>agar nyaman,</a:t>
            </a:r>
            <a:r>
              <a:rPr sz="3200" spc="-25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seperti;</a:t>
            </a:r>
            <a:endParaRPr sz="3200" dirty="0">
              <a:latin typeface="Arial"/>
              <a:cs typeface="Arial"/>
            </a:endParaRPr>
          </a:p>
          <a:p>
            <a:pPr marL="622300" indent="-609600">
              <a:lnSpc>
                <a:spcPct val="100000"/>
              </a:lnSpc>
              <a:spcBef>
                <a:spcPts val="770"/>
              </a:spcBef>
              <a:buChar char="•"/>
              <a:tabLst>
                <a:tab pos="621665" algn="l"/>
                <a:tab pos="622300" algn="l"/>
              </a:tabLst>
            </a:pPr>
            <a:r>
              <a:rPr sz="3200" spc="-5" dirty="0">
                <a:latin typeface="Arial"/>
                <a:cs typeface="Arial"/>
              </a:rPr>
              <a:t>Tempat</a:t>
            </a:r>
            <a:r>
              <a:rPr sz="3200" spc="-3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Kerja</a:t>
            </a:r>
            <a:endParaRPr sz="3200" dirty="0">
              <a:latin typeface="Arial"/>
              <a:cs typeface="Arial"/>
            </a:endParaRPr>
          </a:p>
          <a:p>
            <a:pPr marL="622300" indent="-609600">
              <a:lnSpc>
                <a:spcPct val="100000"/>
              </a:lnSpc>
              <a:spcBef>
                <a:spcPts val="755"/>
              </a:spcBef>
              <a:buChar char="•"/>
              <a:tabLst>
                <a:tab pos="621665" algn="l"/>
                <a:tab pos="622300" algn="l"/>
              </a:tabLst>
            </a:pPr>
            <a:r>
              <a:rPr sz="3200" dirty="0">
                <a:latin typeface="Arial"/>
                <a:cs typeface="Arial"/>
              </a:rPr>
              <a:t>Posisi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Duduk</a:t>
            </a:r>
            <a:endParaRPr sz="3200" dirty="0">
              <a:latin typeface="Arial"/>
              <a:cs typeface="Arial"/>
            </a:endParaRPr>
          </a:p>
          <a:p>
            <a:pPr marL="622300" indent="-609600">
              <a:lnSpc>
                <a:spcPct val="100000"/>
              </a:lnSpc>
              <a:spcBef>
                <a:spcPts val="755"/>
              </a:spcBef>
              <a:buChar char="•"/>
              <a:tabLst>
                <a:tab pos="621665" algn="l"/>
                <a:tab pos="622300" algn="l"/>
              </a:tabLst>
            </a:pPr>
            <a:r>
              <a:rPr sz="3200" dirty="0">
                <a:latin typeface="Arial"/>
                <a:cs typeface="Arial"/>
              </a:rPr>
              <a:t>Posisi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Keyboard</a:t>
            </a:r>
            <a:endParaRPr sz="3200" dirty="0">
              <a:latin typeface="Arial"/>
              <a:cs typeface="Arial"/>
            </a:endParaRPr>
          </a:p>
          <a:p>
            <a:pPr marL="622300" indent="-609600">
              <a:lnSpc>
                <a:spcPct val="100000"/>
              </a:lnSpc>
              <a:spcBef>
                <a:spcPts val="770"/>
              </a:spcBef>
              <a:buChar char="•"/>
              <a:tabLst>
                <a:tab pos="621665" algn="l"/>
                <a:tab pos="622300" algn="l"/>
              </a:tabLst>
            </a:pPr>
            <a:r>
              <a:rPr sz="3200" dirty="0">
                <a:latin typeface="Arial"/>
                <a:cs typeface="Arial"/>
              </a:rPr>
              <a:t>Posisi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Mouse</a:t>
            </a:r>
            <a:endParaRPr sz="3200" dirty="0">
              <a:latin typeface="Arial"/>
              <a:cs typeface="Arial"/>
            </a:endParaRPr>
          </a:p>
          <a:p>
            <a:pPr marL="622300" indent="-609600">
              <a:lnSpc>
                <a:spcPct val="100000"/>
              </a:lnSpc>
              <a:spcBef>
                <a:spcPts val="755"/>
              </a:spcBef>
              <a:buChar char="•"/>
              <a:tabLst>
                <a:tab pos="621665" algn="l"/>
                <a:tab pos="622300" algn="l"/>
              </a:tabLst>
            </a:pPr>
            <a:r>
              <a:rPr sz="3200" dirty="0">
                <a:latin typeface="Arial"/>
                <a:cs typeface="Arial"/>
              </a:rPr>
              <a:t>Posisi</a:t>
            </a:r>
            <a:r>
              <a:rPr sz="3200" spc="-1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Monitor</a:t>
            </a:r>
            <a:endParaRPr sz="32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9600"/>
            <a:ext cx="971031" cy="12851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76400" y="731519"/>
            <a:ext cx="7923530" cy="900888"/>
          </a:xfrm>
          <a:prstGeom prst="rect">
            <a:avLst/>
          </a:prstGeom>
          <a:solidFill>
            <a:srgbClr val="FF9900"/>
          </a:solidFill>
        </p:spPr>
        <p:txBody>
          <a:bodyPr vert="horz" wrap="square" lIns="0" tIns="221615" rIns="0" bIns="0" rtlCol="0">
            <a:spAutoFit/>
          </a:bodyPr>
          <a:lstStyle/>
          <a:p>
            <a:pPr marL="1635125">
              <a:lnSpc>
                <a:spcPct val="100000"/>
              </a:lnSpc>
              <a:spcBef>
                <a:spcPts val="1745"/>
              </a:spcBef>
            </a:pPr>
            <a:r>
              <a:rPr sz="4400" dirty="0"/>
              <a:t>Efek Tidak</a:t>
            </a:r>
            <a:r>
              <a:rPr sz="4400" spc="-20" dirty="0"/>
              <a:t> </a:t>
            </a:r>
            <a:r>
              <a:rPr sz="4400" spc="-5" dirty="0"/>
              <a:t>Ergonomis</a:t>
            </a:r>
            <a:endParaRPr sz="4400" dirty="0"/>
          </a:p>
        </p:txBody>
      </p:sp>
      <p:sp>
        <p:nvSpPr>
          <p:cNvPr id="3" name="object 3"/>
          <p:cNvSpPr/>
          <p:nvPr/>
        </p:nvSpPr>
        <p:spPr>
          <a:xfrm>
            <a:off x="1676400" y="1894737"/>
            <a:ext cx="7923530" cy="4876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9600"/>
            <a:ext cx="971031" cy="12851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76400" y="731519"/>
            <a:ext cx="7923530" cy="870110"/>
          </a:xfrm>
          <a:prstGeom prst="rect">
            <a:avLst/>
          </a:prstGeom>
          <a:solidFill>
            <a:srgbClr val="FF9900"/>
          </a:solidFill>
        </p:spPr>
        <p:txBody>
          <a:bodyPr vert="horz" wrap="square" lIns="0" tIns="252095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ts val="1985"/>
              </a:spcBef>
            </a:pPr>
            <a:r>
              <a:rPr spc="-5" dirty="0"/>
              <a:t>Prinsip</a:t>
            </a:r>
            <a:r>
              <a:rPr spc="-20" dirty="0"/>
              <a:t> </a:t>
            </a:r>
            <a:r>
              <a:rPr spc="-10" dirty="0"/>
              <a:t>Ergonomi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76400" y="2057400"/>
            <a:ext cx="7388859" cy="48397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ts val="2875"/>
              </a:lnSpc>
              <a:spcBef>
                <a:spcPts val="100"/>
              </a:spcBef>
            </a:pPr>
            <a:r>
              <a:rPr sz="2400" b="1" spc="-5" dirty="0">
                <a:latin typeface="Arial"/>
                <a:cs typeface="Arial"/>
              </a:rPr>
              <a:t>Prinsip Fisik,</a:t>
            </a:r>
            <a:r>
              <a:rPr sz="2400" b="1" spc="-25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seperti:</a:t>
            </a:r>
            <a:endParaRPr sz="2400" dirty="0">
              <a:latin typeface="Arial"/>
              <a:cs typeface="Arial"/>
            </a:endParaRPr>
          </a:p>
          <a:p>
            <a:pPr marL="355600" indent="-342900" algn="just">
              <a:lnSpc>
                <a:spcPts val="2875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"/>
                <a:cs typeface="Arial"/>
              </a:rPr>
              <a:t>Mudah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dijangkau</a:t>
            </a:r>
          </a:p>
          <a:p>
            <a:pPr marL="355600" indent="-342900" algn="just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"/>
                <a:cs typeface="Arial"/>
              </a:rPr>
              <a:t>Bekerja degan </a:t>
            </a:r>
            <a:r>
              <a:rPr sz="2400" spc="-5" dirty="0" err="1">
                <a:latin typeface="Arial"/>
                <a:cs typeface="Arial"/>
              </a:rPr>
              <a:t>tinggi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lang="id-ID" sz="2400" dirty="0" smtClean="0">
                <a:latin typeface="Arial"/>
                <a:cs typeface="Arial"/>
              </a:rPr>
              <a:t>yang</a:t>
            </a:r>
            <a:r>
              <a:rPr sz="2400" spc="-10" dirty="0" smtClean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sesuai</a:t>
            </a:r>
          </a:p>
          <a:p>
            <a:pPr marL="355600" indent="-342900" algn="just">
              <a:lnSpc>
                <a:spcPts val="2875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"/>
                <a:cs typeface="Arial"/>
              </a:rPr>
              <a:t>Bekerja dengan </a:t>
            </a:r>
            <a:r>
              <a:rPr sz="2400" dirty="0" err="1">
                <a:latin typeface="Arial"/>
                <a:cs typeface="Arial"/>
              </a:rPr>
              <a:t>postur</a:t>
            </a:r>
            <a:r>
              <a:rPr sz="2400" dirty="0">
                <a:latin typeface="Arial"/>
                <a:cs typeface="Arial"/>
              </a:rPr>
              <a:t> </a:t>
            </a:r>
            <a:r>
              <a:rPr lang="id-ID" sz="2400" dirty="0" smtClean="0">
                <a:latin typeface="Arial"/>
                <a:cs typeface="Arial"/>
              </a:rPr>
              <a:t>yang</a:t>
            </a:r>
            <a:r>
              <a:rPr sz="2400" spc="-10" dirty="0" smtClean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sesuai</a:t>
            </a:r>
            <a:endParaRPr sz="2400" dirty="0">
              <a:latin typeface="Arial"/>
              <a:cs typeface="Arial"/>
            </a:endParaRPr>
          </a:p>
          <a:p>
            <a:pPr marL="355600" indent="-342900" algn="just">
              <a:lnSpc>
                <a:spcPts val="2875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Arial"/>
                <a:cs typeface="Arial"/>
              </a:rPr>
              <a:t>Mengurangi pengeluaran </a:t>
            </a:r>
            <a:r>
              <a:rPr sz="2400" spc="-5" dirty="0">
                <a:latin typeface="Arial"/>
                <a:cs typeface="Arial"/>
              </a:rPr>
              <a:t>tenaga</a:t>
            </a:r>
            <a:r>
              <a:rPr sz="2400" spc="-2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berlebihan</a:t>
            </a:r>
            <a:endParaRPr sz="2400" dirty="0">
              <a:latin typeface="Arial"/>
              <a:cs typeface="Arial"/>
            </a:endParaRPr>
          </a:p>
          <a:p>
            <a:pPr marL="355600" indent="-342900" algn="just">
              <a:lnSpc>
                <a:spcPts val="2875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Arial"/>
                <a:cs typeface="Arial"/>
              </a:rPr>
              <a:t>Meminimalkan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kepenatan</a:t>
            </a:r>
            <a:endParaRPr sz="2400" dirty="0">
              <a:latin typeface="Arial"/>
              <a:cs typeface="Arial"/>
            </a:endParaRPr>
          </a:p>
          <a:p>
            <a:pPr marL="355600" indent="-342900" algn="just">
              <a:lnSpc>
                <a:spcPts val="2875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Arial"/>
                <a:cs typeface="Arial"/>
              </a:rPr>
              <a:t>Mengurangi </a:t>
            </a:r>
            <a:r>
              <a:rPr sz="2400" spc="-5" dirty="0" err="1">
                <a:latin typeface="Arial"/>
                <a:cs typeface="Arial"/>
              </a:rPr>
              <a:t>pengulangan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lang="id-ID" sz="2400" dirty="0" smtClean="0">
                <a:latin typeface="Arial"/>
                <a:cs typeface="Arial"/>
              </a:rPr>
              <a:t>yang</a:t>
            </a:r>
            <a:r>
              <a:rPr sz="2400" spc="-20" dirty="0" smtClean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berlebihan</a:t>
            </a:r>
          </a:p>
          <a:p>
            <a:pPr marL="355600" indent="-342900" algn="just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Arial"/>
                <a:cs typeface="Arial"/>
              </a:rPr>
              <a:t>Memberikan </a:t>
            </a:r>
            <a:r>
              <a:rPr sz="2400" spc="-5" dirty="0">
                <a:latin typeface="Arial"/>
                <a:cs typeface="Arial"/>
              </a:rPr>
              <a:t>jarak ruang dan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akses</a:t>
            </a:r>
          </a:p>
          <a:p>
            <a:pPr marL="355600" indent="-342900" algn="just">
              <a:lnSpc>
                <a:spcPts val="2875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Arial"/>
                <a:cs typeface="Arial"/>
              </a:rPr>
              <a:t>Meminimalkan </a:t>
            </a:r>
            <a:r>
              <a:rPr sz="2400" b="1" spc="-5" dirty="0">
                <a:latin typeface="Arial"/>
                <a:cs typeface="Arial"/>
              </a:rPr>
              <a:t>contact stress</a:t>
            </a:r>
            <a:endParaRPr sz="2400" dirty="0">
              <a:latin typeface="Arial"/>
              <a:cs typeface="Arial"/>
            </a:endParaRPr>
          </a:p>
          <a:p>
            <a:pPr marL="355600" indent="-342900" algn="just">
              <a:lnSpc>
                <a:spcPts val="2875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Arial"/>
                <a:cs typeface="Arial"/>
              </a:rPr>
              <a:t>Memberikan mobilisasi </a:t>
            </a:r>
            <a:r>
              <a:rPr sz="2400" spc="-5" dirty="0">
                <a:latin typeface="Arial"/>
                <a:cs typeface="Arial"/>
              </a:rPr>
              <a:t>dan </a:t>
            </a:r>
            <a:r>
              <a:rPr sz="2400" dirty="0">
                <a:latin typeface="Arial"/>
                <a:cs typeface="Arial"/>
              </a:rPr>
              <a:t>mengubah</a:t>
            </a:r>
            <a:r>
              <a:rPr sz="2400" spc="-3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postur/posisi</a:t>
            </a:r>
            <a:endParaRPr sz="2400" dirty="0">
              <a:latin typeface="Arial"/>
              <a:cs typeface="Arial"/>
            </a:endParaRPr>
          </a:p>
          <a:p>
            <a:pPr marL="355600" indent="-342900" algn="just">
              <a:lnSpc>
                <a:spcPts val="2875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"/>
                <a:cs typeface="Arial"/>
              </a:rPr>
              <a:t>Menahan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getaran</a:t>
            </a:r>
            <a:endParaRPr sz="2400" dirty="0">
              <a:latin typeface="Arial"/>
              <a:cs typeface="Arial"/>
            </a:endParaRPr>
          </a:p>
          <a:p>
            <a:pPr marL="355600" indent="-342900" algn="just">
              <a:lnSpc>
                <a:spcPts val="2875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dirty="0" err="1">
                <a:latin typeface="Arial"/>
                <a:cs typeface="Arial"/>
              </a:rPr>
              <a:t>Lingkungan</a:t>
            </a:r>
            <a:r>
              <a:rPr sz="2400" dirty="0">
                <a:latin typeface="Arial"/>
                <a:cs typeface="Arial"/>
              </a:rPr>
              <a:t> </a:t>
            </a:r>
            <a:r>
              <a:rPr lang="id-ID" sz="2400" dirty="0" smtClean="0">
                <a:latin typeface="Arial"/>
                <a:cs typeface="Arial"/>
              </a:rPr>
              <a:t>yang</a:t>
            </a:r>
            <a:r>
              <a:rPr sz="2400" spc="-15" dirty="0" smtClean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menyenangkan</a:t>
            </a:r>
            <a:endParaRPr sz="2400" dirty="0">
              <a:latin typeface="Arial"/>
              <a:cs typeface="Arial"/>
            </a:endParaRPr>
          </a:p>
          <a:p>
            <a:pPr marL="355600" indent="-342900" algn="just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"/>
                <a:cs typeface="Arial"/>
              </a:rPr>
              <a:t>Aman digunakan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9600"/>
            <a:ext cx="971031" cy="12851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76400" y="731519"/>
            <a:ext cx="7923530" cy="870110"/>
          </a:xfrm>
          <a:prstGeom prst="rect">
            <a:avLst/>
          </a:prstGeom>
          <a:solidFill>
            <a:srgbClr val="FF9900"/>
          </a:solidFill>
        </p:spPr>
        <p:txBody>
          <a:bodyPr vert="horz" wrap="square" lIns="0" tIns="252095" rIns="0" bIns="0" rtlCol="0">
            <a:spAutoFit/>
          </a:bodyPr>
          <a:lstStyle/>
          <a:p>
            <a:pPr marL="2680335">
              <a:lnSpc>
                <a:spcPct val="100000"/>
              </a:lnSpc>
              <a:spcBef>
                <a:spcPts val="1985"/>
              </a:spcBef>
            </a:pPr>
            <a:r>
              <a:rPr spc="-5" dirty="0"/>
              <a:t>Prinsip</a:t>
            </a:r>
            <a:r>
              <a:rPr spc="10" dirty="0"/>
              <a:t> </a:t>
            </a:r>
            <a:r>
              <a:rPr spc="-5" dirty="0"/>
              <a:t>Kognitif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76400" y="2057400"/>
            <a:ext cx="7694930" cy="4456989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375"/>
              </a:spcBef>
            </a:pPr>
            <a:r>
              <a:rPr sz="2400" b="1" spc="-5" dirty="0">
                <a:latin typeface="Arial"/>
                <a:cs typeface="Arial"/>
              </a:rPr>
              <a:t>Prinsip</a:t>
            </a:r>
            <a:r>
              <a:rPr sz="2400" b="1" spc="-1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kognitif:</a:t>
            </a:r>
            <a:endParaRPr sz="2400" dirty="0">
              <a:latin typeface="Arial"/>
              <a:cs typeface="Arial"/>
            </a:endParaRPr>
          </a:p>
          <a:p>
            <a:pPr marL="355600" indent="-342900" algn="just">
              <a:lnSpc>
                <a:spcPct val="100000"/>
              </a:lnSpc>
              <a:spcBef>
                <a:spcPts val="27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"/>
                <a:cs typeface="Arial"/>
              </a:rPr>
              <a:t>Ada </a:t>
            </a:r>
            <a:r>
              <a:rPr sz="2400" dirty="0">
                <a:latin typeface="Arial"/>
                <a:cs typeface="Arial"/>
              </a:rPr>
              <a:t>standarisasi</a:t>
            </a:r>
          </a:p>
          <a:p>
            <a:pPr marL="355600" indent="-342900" algn="just">
              <a:lnSpc>
                <a:spcPct val="100000"/>
              </a:lnSpc>
              <a:spcBef>
                <a:spcPts val="29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"/>
                <a:cs typeface="Arial"/>
              </a:rPr>
              <a:t>Membuat </a:t>
            </a:r>
            <a:r>
              <a:rPr sz="2400" i="1" spc="-5" dirty="0">
                <a:latin typeface="Arial"/>
                <a:cs typeface="Arial"/>
              </a:rPr>
              <a:t>stereotip atau</a:t>
            </a:r>
            <a:r>
              <a:rPr sz="2400" i="1" spc="15" dirty="0">
                <a:latin typeface="Arial"/>
                <a:cs typeface="Arial"/>
              </a:rPr>
              <a:t> </a:t>
            </a:r>
            <a:r>
              <a:rPr sz="2400" i="1" dirty="0">
                <a:latin typeface="Arial"/>
                <a:cs typeface="Arial"/>
              </a:rPr>
              <a:t>persepsi</a:t>
            </a:r>
            <a:endParaRPr sz="2400" dirty="0">
              <a:latin typeface="Arial"/>
              <a:cs typeface="Arial"/>
            </a:endParaRPr>
          </a:p>
          <a:p>
            <a:pPr marL="355600" indent="-342900" algn="just">
              <a:lnSpc>
                <a:spcPct val="100000"/>
              </a:lnSpc>
              <a:spcBef>
                <a:spcPts val="27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Arial"/>
                <a:cs typeface="Arial"/>
              </a:rPr>
              <a:t>Menghubungkan aksi </a:t>
            </a:r>
            <a:r>
              <a:rPr sz="2400" spc="-5" dirty="0">
                <a:latin typeface="Arial"/>
                <a:cs typeface="Arial"/>
              </a:rPr>
              <a:t>degan</a:t>
            </a:r>
            <a:r>
              <a:rPr sz="2400" spc="-1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persepsi</a:t>
            </a:r>
          </a:p>
          <a:p>
            <a:pPr marL="355600" indent="-342900" algn="just">
              <a:lnSpc>
                <a:spcPct val="100000"/>
              </a:lnSpc>
              <a:spcBef>
                <a:spcPts val="28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"/>
                <a:cs typeface="Arial"/>
              </a:rPr>
              <a:t>Mempermudah </a:t>
            </a:r>
            <a:r>
              <a:rPr sz="2400" dirty="0">
                <a:latin typeface="Arial"/>
                <a:cs typeface="Arial"/>
              </a:rPr>
              <a:t>pemaparan suatu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informasi</a:t>
            </a:r>
            <a:endParaRPr sz="2400" dirty="0">
              <a:latin typeface="Arial"/>
              <a:cs typeface="Arial"/>
            </a:endParaRPr>
          </a:p>
          <a:p>
            <a:pPr marL="355600" indent="-342900" algn="just">
              <a:lnSpc>
                <a:spcPct val="100000"/>
              </a:lnSpc>
              <a:spcBef>
                <a:spcPts val="29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Arial"/>
                <a:cs typeface="Arial"/>
              </a:rPr>
              <a:t>Menyajikan </a:t>
            </a:r>
            <a:r>
              <a:rPr sz="2400" spc="-5" dirty="0">
                <a:latin typeface="Arial"/>
                <a:cs typeface="Arial"/>
              </a:rPr>
              <a:t>informasi pada </a:t>
            </a:r>
            <a:r>
              <a:rPr sz="2400" dirty="0">
                <a:latin typeface="Arial"/>
                <a:cs typeface="Arial"/>
              </a:rPr>
              <a:t>level </a:t>
            </a:r>
            <a:r>
              <a:rPr lang="id-ID" sz="2400" dirty="0" smtClean="0">
                <a:latin typeface="Arial"/>
                <a:cs typeface="Arial"/>
              </a:rPr>
              <a:t>yang</a:t>
            </a:r>
            <a:r>
              <a:rPr sz="2400" dirty="0" smtClean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tepat secara</a:t>
            </a:r>
            <a:r>
              <a:rPr sz="2400" spc="6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detail</a:t>
            </a:r>
            <a:endParaRPr sz="2400" dirty="0">
              <a:latin typeface="Arial"/>
              <a:cs typeface="Arial"/>
            </a:endParaRPr>
          </a:p>
          <a:p>
            <a:pPr marL="355600" indent="-342900" algn="just">
              <a:lnSpc>
                <a:spcPct val="100000"/>
              </a:lnSpc>
              <a:spcBef>
                <a:spcPts val="27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Arial"/>
                <a:cs typeface="Arial"/>
              </a:rPr>
              <a:t>Memberikan </a:t>
            </a:r>
            <a:r>
              <a:rPr sz="2400" spc="-5" dirty="0" err="1">
                <a:latin typeface="Arial"/>
                <a:cs typeface="Arial"/>
              </a:rPr>
              <a:t>gambaran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lang="id-ID" sz="2400" dirty="0" smtClean="0">
                <a:latin typeface="Arial"/>
                <a:cs typeface="Arial"/>
              </a:rPr>
              <a:t>yang</a:t>
            </a:r>
            <a:r>
              <a:rPr sz="2400" spc="-5" dirty="0" smtClean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jelas</a:t>
            </a:r>
            <a:endParaRPr sz="2400" dirty="0">
              <a:latin typeface="Arial"/>
              <a:cs typeface="Arial"/>
            </a:endParaRPr>
          </a:p>
          <a:p>
            <a:pPr marL="355600" indent="-342900" algn="just">
              <a:lnSpc>
                <a:spcPct val="100000"/>
              </a:lnSpc>
              <a:spcBef>
                <a:spcPts val="29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Arial"/>
                <a:cs typeface="Arial"/>
              </a:rPr>
              <a:t>Membuat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pola/pattern</a:t>
            </a:r>
            <a:endParaRPr sz="2400" dirty="0">
              <a:latin typeface="Arial"/>
              <a:cs typeface="Arial"/>
            </a:endParaRPr>
          </a:p>
          <a:p>
            <a:pPr marL="355600" indent="-342900" algn="just">
              <a:lnSpc>
                <a:spcPct val="100000"/>
              </a:lnSpc>
              <a:spcBef>
                <a:spcPts val="275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Arial"/>
                <a:cs typeface="Arial"/>
              </a:rPr>
              <a:t>Memberi </a:t>
            </a:r>
            <a:r>
              <a:rPr sz="2400" dirty="0" err="1">
                <a:latin typeface="Arial"/>
                <a:cs typeface="Arial"/>
              </a:rPr>
              <a:t>stimulan</a:t>
            </a:r>
            <a:r>
              <a:rPr sz="2400" dirty="0">
                <a:latin typeface="Arial"/>
                <a:cs typeface="Arial"/>
              </a:rPr>
              <a:t> </a:t>
            </a:r>
            <a:r>
              <a:rPr lang="id-ID" sz="2400" dirty="0" smtClean="0">
                <a:latin typeface="Arial"/>
                <a:cs typeface="Arial"/>
              </a:rPr>
              <a:t>yang</a:t>
            </a:r>
            <a:r>
              <a:rPr sz="2400" dirty="0" smtClean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bervariasi sesuai</a:t>
            </a:r>
            <a:r>
              <a:rPr sz="2400" spc="-5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kondisi</a:t>
            </a:r>
          </a:p>
          <a:p>
            <a:pPr marL="355600" indent="-342900" algn="just">
              <a:lnSpc>
                <a:spcPct val="100000"/>
              </a:lnSpc>
              <a:spcBef>
                <a:spcPts val="29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Arial"/>
                <a:cs typeface="Arial"/>
              </a:rPr>
              <a:t>Memberikan </a:t>
            </a:r>
            <a:r>
              <a:rPr sz="2400" spc="-5" dirty="0">
                <a:latin typeface="Arial"/>
                <a:cs typeface="Arial"/>
              </a:rPr>
              <a:t>umpan balik </a:t>
            </a:r>
            <a:r>
              <a:rPr sz="2400" dirty="0">
                <a:latin typeface="Arial"/>
                <a:cs typeface="Arial"/>
              </a:rPr>
              <a:t>secara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cepat/live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9600"/>
            <a:ext cx="971031" cy="12851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76400" y="5029200"/>
            <a:ext cx="7923530" cy="972061"/>
          </a:xfrm>
          <a:prstGeom prst="rect">
            <a:avLst/>
          </a:prstGeom>
          <a:solidFill>
            <a:srgbClr val="FF9900"/>
          </a:solidFill>
        </p:spPr>
        <p:txBody>
          <a:bodyPr vert="horz" wrap="square" lIns="0" tIns="13970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1100"/>
              </a:spcBef>
            </a:pPr>
            <a:r>
              <a:rPr sz="5400" spc="-5" dirty="0"/>
              <a:t>Gaya</a:t>
            </a:r>
            <a:r>
              <a:rPr sz="5400" spc="-15" dirty="0"/>
              <a:t> </a:t>
            </a:r>
            <a:r>
              <a:rPr sz="5400" spc="-5" dirty="0"/>
              <a:t>Interaksi</a:t>
            </a:r>
            <a:endParaRPr sz="5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872661"/>
            <a:ext cx="971031" cy="12851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0200" y="762000"/>
            <a:ext cx="7999730" cy="900888"/>
          </a:xfrm>
          <a:prstGeom prst="rect">
            <a:avLst/>
          </a:prstGeom>
          <a:solidFill>
            <a:srgbClr val="FF9900"/>
          </a:solidFill>
        </p:spPr>
        <p:txBody>
          <a:bodyPr vert="horz" wrap="square" lIns="0" tIns="22161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745"/>
              </a:spcBef>
            </a:pPr>
            <a:r>
              <a:rPr sz="4400" dirty="0"/>
              <a:t>Gaya</a:t>
            </a:r>
            <a:r>
              <a:rPr sz="4400" spc="-5" dirty="0"/>
              <a:t> </a:t>
            </a:r>
            <a:r>
              <a:rPr sz="4400" dirty="0"/>
              <a:t>Interaksi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00200" y="2057400"/>
            <a:ext cx="6434455" cy="4256405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445"/>
              </a:spcBef>
            </a:pPr>
            <a:r>
              <a:rPr sz="2800" b="1" spc="-5" dirty="0">
                <a:latin typeface="Arial"/>
                <a:cs typeface="Arial"/>
              </a:rPr>
              <a:t>Secara </a:t>
            </a:r>
            <a:r>
              <a:rPr sz="2800" b="1" spc="-10" dirty="0">
                <a:latin typeface="Arial"/>
                <a:cs typeface="Arial"/>
              </a:rPr>
              <a:t>umum </a:t>
            </a:r>
            <a:r>
              <a:rPr sz="2800" b="1" spc="-5" dirty="0">
                <a:latin typeface="Arial"/>
                <a:cs typeface="Arial"/>
              </a:rPr>
              <a:t>terdiri</a:t>
            </a:r>
            <a:r>
              <a:rPr sz="2800" b="1" spc="-1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dari:</a:t>
            </a:r>
            <a:endParaRPr sz="2800" dirty="0">
              <a:latin typeface="Arial"/>
              <a:cs typeface="Arial"/>
            </a:endParaRPr>
          </a:p>
          <a:p>
            <a:pPr marL="622300" indent="-609600" algn="just">
              <a:lnSpc>
                <a:spcPct val="100000"/>
              </a:lnSpc>
              <a:spcBef>
                <a:spcPts val="35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800" dirty="0">
                <a:latin typeface="Arial"/>
                <a:cs typeface="Arial"/>
              </a:rPr>
              <a:t>Command line</a:t>
            </a:r>
            <a:r>
              <a:rPr sz="2800" spc="-1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interface</a:t>
            </a:r>
            <a:endParaRPr sz="2800" dirty="0">
              <a:latin typeface="Arial"/>
              <a:cs typeface="Arial"/>
            </a:endParaRPr>
          </a:p>
          <a:p>
            <a:pPr marL="622300" indent="-609600" algn="just">
              <a:lnSpc>
                <a:spcPct val="100000"/>
              </a:lnSpc>
              <a:spcBef>
                <a:spcPts val="33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800" spc="-5" dirty="0">
                <a:latin typeface="Arial"/>
                <a:cs typeface="Arial"/>
              </a:rPr>
              <a:t>Menu</a:t>
            </a:r>
            <a:endParaRPr sz="2800" dirty="0">
              <a:latin typeface="Arial"/>
              <a:cs typeface="Arial"/>
            </a:endParaRPr>
          </a:p>
          <a:p>
            <a:pPr marL="622300" indent="-609600" algn="just">
              <a:lnSpc>
                <a:spcPct val="100000"/>
              </a:lnSpc>
              <a:spcBef>
                <a:spcPts val="33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800" spc="-5" dirty="0">
                <a:latin typeface="Arial"/>
                <a:cs typeface="Arial"/>
              </a:rPr>
              <a:t>Natural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language</a:t>
            </a:r>
          </a:p>
          <a:p>
            <a:pPr marL="622300" indent="-609600" algn="just">
              <a:lnSpc>
                <a:spcPct val="100000"/>
              </a:lnSpc>
              <a:spcBef>
                <a:spcPts val="35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800" spc="-5" dirty="0">
                <a:latin typeface="Arial"/>
                <a:cs typeface="Arial"/>
              </a:rPr>
              <a:t>Question/answer </a:t>
            </a:r>
            <a:r>
              <a:rPr sz="2800" dirty="0">
                <a:latin typeface="Arial"/>
                <a:cs typeface="Arial"/>
              </a:rPr>
              <a:t>dan query dialogue</a:t>
            </a:r>
          </a:p>
          <a:p>
            <a:pPr marL="622300" indent="-609600" algn="just">
              <a:lnSpc>
                <a:spcPct val="100000"/>
              </a:lnSpc>
              <a:spcBef>
                <a:spcPts val="33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800" spc="-5" dirty="0">
                <a:latin typeface="Arial"/>
                <a:cs typeface="Arial"/>
              </a:rPr>
              <a:t>Form-fill </a:t>
            </a:r>
            <a:r>
              <a:rPr sz="2800" dirty="0">
                <a:latin typeface="Arial"/>
                <a:cs typeface="Arial"/>
              </a:rPr>
              <a:t>dan</a:t>
            </a:r>
            <a:r>
              <a:rPr sz="2800" spc="1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spreadsheet</a:t>
            </a:r>
          </a:p>
          <a:p>
            <a:pPr marL="622300" indent="-609600" algn="just">
              <a:lnSpc>
                <a:spcPct val="100000"/>
              </a:lnSpc>
              <a:spcBef>
                <a:spcPts val="33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800" spc="-10" dirty="0">
                <a:latin typeface="Arial"/>
                <a:cs typeface="Arial"/>
              </a:rPr>
              <a:t>WIMP</a:t>
            </a:r>
            <a:endParaRPr sz="2800" dirty="0">
              <a:latin typeface="Arial"/>
              <a:cs typeface="Arial"/>
            </a:endParaRPr>
          </a:p>
          <a:p>
            <a:pPr marL="622300" indent="-609600" algn="just">
              <a:lnSpc>
                <a:spcPct val="100000"/>
              </a:lnSpc>
              <a:spcBef>
                <a:spcPts val="350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800" spc="-5" dirty="0">
                <a:latin typeface="Arial"/>
                <a:cs typeface="Arial"/>
              </a:rPr>
              <a:t>Point </a:t>
            </a:r>
            <a:r>
              <a:rPr sz="2800" dirty="0">
                <a:latin typeface="Arial"/>
                <a:cs typeface="Arial"/>
              </a:rPr>
              <a:t>and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Click</a:t>
            </a:r>
            <a:endParaRPr sz="2800" dirty="0">
              <a:latin typeface="Arial"/>
              <a:cs typeface="Arial"/>
            </a:endParaRPr>
          </a:p>
          <a:p>
            <a:pPr marL="622300" indent="-609600" algn="just">
              <a:lnSpc>
                <a:spcPct val="100000"/>
              </a:lnSpc>
              <a:spcBef>
                <a:spcPts val="335"/>
              </a:spcBef>
              <a:buAutoNum type="arabicPeriod"/>
              <a:tabLst>
                <a:tab pos="621665" algn="l"/>
                <a:tab pos="622300" algn="l"/>
              </a:tabLst>
            </a:pPr>
            <a:r>
              <a:rPr sz="2800" spc="-5" dirty="0">
                <a:latin typeface="Arial"/>
                <a:cs typeface="Arial"/>
              </a:rPr>
              <a:t>Three </a:t>
            </a:r>
            <a:r>
              <a:rPr sz="2800" dirty="0">
                <a:latin typeface="Arial"/>
                <a:cs typeface="Arial"/>
              </a:rPr>
              <a:t>dimensional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interfaces</a:t>
            </a:r>
            <a:endParaRPr sz="28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9600"/>
            <a:ext cx="971031" cy="12851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0200" y="731519"/>
            <a:ext cx="7999730" cy="870110"/>
          </a:xfrm>
          <a:prstGeom prst="rect">
            <a:avLst/>
          </a:prstGeom>
          <a:solidFill>
            <a:srgbClr val="FF9900"/>
          </a:solidFill>
        </p:spPr>
        <p:txBody>
          <a:bodyPr vert="horz" wrap="square" lIns="0" tIns="252095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ts val="1985"/>
              </a:spcBef>
            </a:pPr>
            <a:r>
              <a:rPr spc="-5" dirty="0"/>
              <a:t>1. Command </a:t>
            </a:r>
            <a:r>
              <a:rPr spc="-10" dirty="0"/>
              <a:t>Line</a:t>
            </a:r>
            <a:r>
              <a:rPr spc="-45" dirty="0"/>
              <a:t> </a:t>
            </a:r>
            <a:r>
              <a:rPr spc="-5" dirty="0"/>
              <a:t>Interface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00200" y="2057400"/>
            <a:ext cx="7999730" cy="5231689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355600" marR="124460" indent="-342900" algn="just">
              <a:lnSpc>
                <a:spcPct val="100400"/>
              </a:lnSpc>
              <a:spcBef>
                <a:spcPts val="8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Arial"/>
                <a:cs typeface="Arial"/>
              </a:rPr>
              <a:t>Cara </a:t>
            </a:r>
            <a:r>
              <a:rPr sz="2800" dirty="0">
                <a:latin typeface="Arial"/>
                <a:cs typeface="Arial"/>
              </a:rPr>
              <a:t>untuk mengekspresikan </a:t>
            </a:r>
            <a:r>
              <a:rPr sz="2800" spc="-5" dirty="0">
                <a:latin typeface="Arial"/>
                <a:cs typeface="Arial"/>
              </a:rPr>
              <a:t>instruksi </a:t>
            </a:r>
            <a:r>
              <a:rPr sz="2800" dirty="0">
                <a:latin typeface="Arial"/>
                <a:cs typeface="Arial"/>
              </a:rPr>
              <a:t>ke </a:t>
            </a:r>
            <a:r>
              <a:rPr sz="2800" spc="-5" dirty="0">
                <a:latin typeface="Arial"/>
                <a:cs typeface="Arial"/>
              </a:rPr>
              <a:t>komputer  </a:t>
            </a:r>
            <a:r>
              <a:rPr sz="2800" dirty="0">
                <a:latin typeface="Arial"/>
                <a:cs typeface="Arial"/>
              </a:rPr>
              <a:t>secara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langsung</a:t>
            </a:r>
          </a:p>
          <a:p>
            <a:pPr marL="756285" marR="5080" indent="-287020" algn="just">
              <a:lnSpc>
                <a:spcPct val="100000"/>
              </a:lnSpc>
              <a:spcBef>
                <a:spcPts val="570"/>
              </a:spcBef>
            </a:pPr>
            <a:r>
              <a:rPr sz="2400" dirty="0">
                <a:latin typeface="Arial"/>
                <a:cs typeface="Arial"/>
              </a:rPr>
              <a:t>– </a:t>
            </a:r>
            <a:r>
              <a:rPr sz="2400" spc="-5" dirty="0">
                <a:latin typeface="Arial"/>
                <a:cs typeface="Arial"/>
              </a:rPr>
              <a:t>tombol fungsi, </a:t>
            </a:r>
            <a:r>
              <a:rPr sz="2400" dirty="0">
                <a:latin typeface="Arial"/>
                <a:cs typeface="Arial"/>
              </a:rPr>
              <a:t>karakter </a:t>
            </a:r>
            <a:r>
              <a:rPr sz="2400" spc="-5" dirty="0">
                <a:latin typeface="Arial"/>
                <a:cs typeface="Arial"/>
              </a:rPr>
              <a:t>tunggal, singkatan </a:t>
            </a:r>
            <a:r>
              <a:rPr sz="2400" dirty="0">
                <a:latin typeface="Arial"/>
                <a:cs typeface="Arial"/>
              </a:rPr>
              <a:t>pendek, semua  kata, </a:t>
            </a:r>
            <a:r>
              <a:rPr sz="2400" spc="-5" dirty="0">
                <a:latin typeface="Arial"/>
                <a:cs typeface="Arial"/>
              </a:rPr>
              <a:t>atau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kombinasi</a:t>
            </a:r>
          </a:p>
          <a:p>
            <a:pPr marL="355600" indent="-342900" algn="just">
              <a:lnSpc>
                <a:spcPct val="100000"/>
              </a:lnSpc>
              <a:spcBef>
                <a:spcPts val="66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Arial"/>
                <a:cs typeface="Arial"/>
              </a:rPr>
              <a:t>Cocok </a:t>
            </a:r>
            <a:r>
              <a:rPr sz="2800" dirty="0">
                <a:latin typeface="Arial"/>
                <a:cs typeface="Arial"/>
              </a:rPr>
              <a:t>untuk </a:t>
            </a:r>
            <a:r>
              <a:rPr sz="2800" spc="-5" dirty="0">
                <a:latin typeface="Arial"/>
                <a:cs typeface="Arial"/>
              </a:rPr>
              <a:t>tugas </a:t>
            </a:r>
            <a:r>
              <a:rPr sz="2800" dirty="0">
                <a:latin typeface="Arial"/>
                <a:cs typeface="Arial"/>
              </a:rPr>
              <a:t>yang</a:t>
            </a:r>
            <a:r>
              <a:rPr sz="2800" spc="3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berulang</a:t>
            </a:r>
          </a:p>
          <a:p>
            <a:pPr marL="355600" indent="-342900" algn="just">
              <a:lnSpc>
                <a:spcPct val="100000"/>
              </a:lnSpc>
              <a:spcBef>
                <a:spcPts val="68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Lebih baik bagi </a:t>
            </a:r>
            <a:r>
              <a:rPr sz="2800" dirty="0" err="1">
                <a:latin typeface="Arial"/>
                <a:cs typeface="Arial"/>
              </a:rPr>
              <a:t>pengguna</a:t>
            </a:r>
            <a:r>
              <a:rPr sz="2800" dirty="0">
                <a:latin typeface="Arial"/>
                <a:cs typeface="Arial"/>
              </a:rPr>
              <a:t> </a:t>
            </a:r>
            <a:r>
              <a:rPr lang="id-ID" sz="2800" dirty="0" smtClean="0">
                <a:latin typeface="Arial"/>
                <a:cs typeface="Arial"/>
              </a:rPr>
              <a:t>yang</a:t>
            </a:r>
            <a:r>
              <a:rPr sz="2800" dirty="0" smtClean="0">
                <a:latin typeface="Arial"/>
                <a:cs typeface="Arial"/>
              </a:rPr>
              <a:t> </a:t>
            </a:r>
            <a:r>
              <a:rPr sz="2800" b="1" spc="-5" dirty="0" err="1">
                <a:latin typeface="Arial"/>
                <a:cs typeface="Arial"/>
              </a:rPr>
              <a:t>ahli</a:t>
            </a:r>
            <a:r>
              <a:rPr sz="2800" b="1" spc="-5" dirty="0">
                <a:latin typeface="Arial"/>
                <a:cs typeface="Arial"/>
              </a:rPr>
              <a:t> </a:t>
            </a:r>
            <a:r>
              <a:rPr sz="2800" dirty="0" err="1" smtClean="0">
                <a:latin typeface="Arial"/>
                <a:cs typeface="Arial"/>
              </a:rPr>
              <a:t>dari</a:t>
            </a:r>
            <a:r>
              <a:rPr sz="2800" dirty="0" smtClean="0">
                <a:latin typeface="Arial"/>
                <a:cs typeface="Arial"/>
              </a:rPr>
              <a:t> </a:t>
            </a:r>
            <a:r>
              <a:rPr sz="2800" dirty="0" err="1" smtClean="0">
                <a:latin typeface="Arial"/>
                <a:cs typeface="Arial"/>
              </a:rPr>
              <a:t>pada</a:t>
            </a:r>
            <a:r>
              <a:rPr sz="2800" spc="30" dirty="0" smtClean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pemula</a:t>
            </a:r>
          </a:p>
          <a:p>
            <a:pPr marL="355600" indent="-342900" algn="just">
              <a:lnSpc>
                <a:spcPct val="100000"/>
              </a:lnSpc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Menawarkan </a:t>
            </a:r>
            <a:r>
              <a:rPr sz="2800" spc="-5" dirty="0">
                <a:latin typeface="Arial"/>
                <a:cs typeface="Arial"/>
              </a:rPr>
              <a:t>akses </a:t>
            </a:r>
            <a:r>
              <a:rPr sz="2800" dirty="0">
                <a:latin typeface="Arial"/>
                <a:cs typeface="Arial"/>
              </a:rPr>
              <a:t>langsung ke </a:t>
            </a:r>
            <a:r>
              <a:rPr sz="2800" spc="-5" dirty="0">
                <a:latin typeface="Arial"/>
                <a:cs typeface="Arial"/>
              </a:rPr>
              <a:t>fungsi</a:t>
            </a:r>
            <a:r>
              <a:rPr sz="2800" spc="3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sistem</a:t>
            </a:r>
            <a:endParaRPr sz="2800" dirty="0">
              <a:latin typeface="Arial"/>
              <a:cs typeface="Arial"/>
            </a:endParaRPr>
          </a:p>
          <a:p>
            <a:pPr marL="355600" marR="254635" indent="-342900" algn="just">
              <a:lnSpc>
                <a:spcPct val="120000"/>
              </a:lnSpc>
              <a:spcBef>
                <a:spcPts val="1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Arial"/>
                <a:cs typeface="Arial"/>
              </a:rPr>
              <a:t>Nama </a:t>
            </a:r>
            <a:r>
              <a:rPr sz="2800" dirty="0">
                <a:latin typeface="Arial"/>
                <a:cs typeface="Arial"/>
              </a:rPr>
              <a:t>perintah / </a:t>
            </a:r>
            <a:r>
              <a:rPr sz="2800" spc="-5" dirty="0">
                <a:latin typeface="Arial"/>
                <a:cs typeface="Arial"/>
              </a:rPr>
              <a:t>singkatan </a:t>
            </a:r>
            <a:r>
              <a:rPr sz="2800" dirty="0">
                <a:latin typeface="Arial"/>
                <a:cs typeface="Arial"/>
              </a:rPr>
              <a:t>harus bermakna!  Contoh: </a:t>
            </a:r>
            <a:r>
              <a:rPr sz="2800" spc="-5" dirty="0">
                <a:latin typeface="Arial"/>
                <a:cs typeface="Arial"/>
              </a:rPr>
              <a:t>sistem </a:t>
            </a:r>
            <a:r>
              <a:rPr sz="2800" dirty="0">
                <a:latin typeface="Arial"/>
                <a:cs typeface="Arial"/>
              </a:rPr>
              <a:t>Unix, </a:t>
            </a:r>
            <a:r>
              <a:rPr sz="2800" spc="-5" dirty="0">
                <a:latin typeface="Arial"/>
                <a:cs typeface="Arial"/>
              </a:rPr>
              <a:t>Terminal </a:t>
            </a:r>
            <a:r>
              <a:rPr sz="2800" dirty="0">
                <a:latin typeface="Arial"/>
                <a:cs typeface="Arial"/>
              </a:rPr>
              <a:t>Linux, </a:t>
            </a:r>
            <a:r>
              <a:rPr sz="2800" spc="-5" dirty="0">
                <a:latin typeface="Arial"/>
                <a:cs typeface="Arial"/>
              </a:rPr>
              <a:t>CMD</a:t>
            </a:r>
            <a:r>
              <a:rPr sz="2800" spc="-3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Prompt</a:t>
            </a:r>
            <a:endParaRPr sz="28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9600"/>
            <a:ext cx="971031" cy="12851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2600" y="731519"/>
            <a:ext cx="7847330" cy="900888"/>
          </a:xfrm>
          <a:prstGeom prst="rect">
            <a:avLst/>
          </a:prstGeom>
          <a:solidFill>
            <a:srgbClr val="FF9900"/>
          </a:solidFill>
        </p:spPr>
        <p:txBody>
          <a:bodyPr vert="horz" wrap="square" lIns="0" tIns="221615" rIns="0" bIns="0" rtlCol="0">
            <a:spAutoFit/>
          </a:bodyPr>
          <a:lstStyle/>
          <a:p>
            <a:pPr marR="83185" algn="r">
              <a:lnSpc>
                <a:spcPct val="100000"/>
              </a:lnSpc>
              <a:spcBef>
                <a:spcPts val="1745"/>
              </a:spcBef>
            </a:pPr>
            <a:r>
              <a:rPr sz="4400" dirty="0"/>
              <a:t>2.</a:t>
            </a:r>
            <a:r>
              <a:rPr sz="4400" spc="-90" dirty="0"/>
              <a:t> </a:t>
            </a:r>
            <a:r>
              <a:rPr sz="4400" dirty="0"/>
              <a:t>Menu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52600" y="1632407"/>
            <a:ext cx="7847330" cy="6248505"/>
          </a:xfrm>
          <a:prstGeom prst="rect">
            <a:avLst/>
          </a:prstGeom>
        </p:spPr>
        <p:txBody>
          <a:bodyPr vert="horz" wrap="square" lIns="0" tIns="99695" rIns="0" bIns="0" rtlCol="0">
            <a:spAutoFit/>
          </a:bodyPr>
          <a:lstStyle/>
          <a:p>
            <a:pPr marL="355600" indent="-342900" algn="just">
              <a:lnSpc>
                <a:spcPct val="100000"/>
              </a:lnSpc>
              <a:spcBef>
                <a:spcPts val="78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Kumpulan pilihan yang </a:t>
            </a:r>
            <a:r>
              <a:rPr sz="2800" spc="-5" dirty="0">
                <a:latin typeface="Arial"/>
                <a:cs typeface="Arial"/>
              </a:rPr>
              <a:t>ditampilkan </a:t>
            </a:r>
            <a:r>
              <a:rPr sz="2800" dirty="0">
                <a:latin typeface="Arial"/>
                <a:cs typeface="Arial"/>
              </a:rPr>
              <a:t>pada</a:t>
            </a:r>
            <a:r>
              <a:rPr sz="2800" spc="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layar</a:t>
            </a:r>
          </a:p>
          <a:p>
            <a:pPr marL="355600" indent="-342900" algn="just">
              <a:lnSpc>
                <a:spcPct val="100000"/>
              </a:lnSpc>
              <a:spcBef>
                <a:spcPts val="68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 dirty="0" err="1">
                <a:latin typeface="Arial"/>
                <a:cs typeface="Arial"/>
              </a:rPr>
              <a:t>Pilihan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lang="id-ID" sz="2800" dirty="0" smtClean="0">
                <a:latin typeface="Arial"/>
                <a:cs typeface="Arial"/>
              </a:rPr>
              <a:t>yang</a:t>
            </a:r>
            <a:r>
              <a:rPr sz="2800" spc="30" dirty="0" smtClean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terlihat</a:t>
            </a:r>
            <a:endParaRPr sz="2800" dirty="0">
              <a:latin typeface="Arial"/>
              <a:cs typeface="Arial"/>
            </a:endParaRPr>
          </a:p>
          <a:p>
            <a:pPr marL="927100" lvl="1" indent="-457200" algn="just">
              <a:lnSpc>
                <a:spcPct val="100000"/>
              </a:lnSpc>
              <a:spcBef>
                <a:spcPts val="570"/>
              </a:spcBef>
              <a:buChar char="–"/>
              <a:tabLst>
                <a:tab pos="926465" algn="l"/>
                <a:tab pos="927100" algn="l"/>
              </a:tabLst>
            </a:pPr>
            <a:r>
              <a:rPr lang="id-ID" sz="2400" spc="-5" dirty="0" smtClean="0">
                <a:latin typeface="Arial"/>
                <a:cs typeface="Arial"/>
              </a:rPr>
              <a:t>Kurang diingat </a:t>
            </a:r>
            <a:r>
              <a:rPr lang="id-ID" sz="2400" dirty="0" smtClean="0">
                <a:latin typeface="Arial"/>
                <a:cs typeface="Arial"/>
              </a:rPr>
              <a:t>- </a:t>
            </a:r>
            <a:r>
              <a:rPr lang="id-ID" sz="2400" spc="-5" dirty="0" smtClean="0">
                <a:latin typeface="Arial"/>
                <a:cs typeface="Arial"/>
              </a:rPr>
              <a:t>mudah</a:t>
            </a:r>
            <a:r>
              <a:rPr lang="id-ID" sz="2400" spc="10" dirty="0" smtClean="0">
                <a:latin typeface="Arial"/>
                <a:cs typeface="Arial"/>
              </a:rPr>
              <a:t> </a:t>
            </a:r>
            <a:r>
              <a:rPr lang="id-ID" sz="2400" spc="-5" dirty="0" smtClean="0">
                <a:latin typeface="Arial"/>
                <a:cs typeface="Arial"/>
              </a:rPr>
              <a:t>digunakan</a:t>
            </a:r>
            <a:endParaRPr lang="id-ID" sz="2400" dirty="0" smtClean="0">
              <a:latin typeface="Arial"/>
              <a:cs typeface="Arial"/>
            </a:endParaRPr>
          </a:p>
          <a:p>
            <a:pPr marL="927100" lvl="1" indent="-457200" algn="just">
              <a:lnSpc>
                <a:spcPct val="100000"/>
              </a:lnSpc>
              <a:spcBef>
                <a:spcPts val="575"/>
              </a:spcBef>
              <a:buChar char="–"/>
              <a:tabLst>
                <a:tab pos="926465" algn="l"/>
                <a:tab pos="927100" algn="l"/>
              </a:tabLst>
            </a:pPr>
            <a:r>
              <a:rPr lang="id-ID" sz="2400" dirty="0" smtClean="0">
                <a:latin typeface="Arial"/>
                <a:cs typeface="Arial"/>
              </a:rPr>
              <a:t>Mengandalkan </a:t>
            </a:r>
            <a:r>
              <a:rPr lang="id-ID" sz="2400" spc="-5" dirty="0" smtClean="0">
                <a:latin typeface="Arial"/>
                <a:cs typeface="Arial"/>
              </a:rPr>
              <a:t>pengenalan </a:t>
            </a:r>
            <a:r>
              <a:rPr lang="id-ID" sz="2400" dirty="0" smtClean="0">
                <a:latin typeface="Arial"/>
                <a:cs typeface="Arial"/>
              </a:rPr>
              <a:t>sehingga nama harus </a:t>
            </a:r>
            <a:r>
              <a:rPr lang="id-ID" sz="2400" spc="-5" dirty="0" smtClean="0">
                <a:latin typeface="Arial"/>
                <a:cs typeface="Arial"/>
              </a:rPr>
              <a:t>bermakna</a:t>
            </a:r>
            <a:endParaRPr lang="id-ID" sz="2400" dirty="0" smtClean="0">
              <a:latin typeface="Arial"/>
              <a:cs typeface="Arial"/>
            </a:endParaRPr>
          </a:p>
          <a:p>
            <a:pPr marL="355600" indent="-342900" algn="just">
              <a:lnSpc>
                <a:spcPct val="100000"/>
              </a:lnSpc>
              <a:spcBef>
                <a:spcPts val="67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 dirty="0" err="1" smtClean="0">
                <a:latin typeface="Arial"/>
                <a:cs typeface="Arial"/>
              </a:rPr>
              <a:t>Seleksi</a:t>
            </a:r>
            <a:r>
              <a:rPr sz="2800" spc="10" dirty="0" smtClean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oleh:</a:t>
            </a:r>
          </a:p>
          <a:p>
            <a:pPr marL="756285" lvl="1" indent="-286385" algn="just">
              <a:lnSpc>
                <a:spcPct val="100000"/>
              </a:lnSpc>
              <a:spcBef>
                <a:spcPts val="580"/>
              </a:spcBef>
              <a:buChar char="–"/>
              <a:tabLst>
                <a:tab pos="756920" algn="l"/>
              </a:tabLst>
            </a:pPr>
            <a:r>
              <a:rPr lang="id-ID" sz="2400" spc="-5" dirty="0" smtClean="0">
                <a:latin typeface="Arial"/>
                <a:cs typeface="Arial"/>
              </a:rPr>
              <a:t>Angka, huruf, tombol panah,</a:t>
            </a:r>
            <a:r>
              <a:rPr lang="id-ID" sz="2400" dirty="0" smtClean="0">
                <a:latin typeface="Arial"/>
                <a:cs typeface="Arial"/>
              </a:rPr>
              <a:t> mouse</a:t>
            </a:r>
          </a:p>
          <a:p>
            <a:pPr marL="756285" marR="2164715" lvl="1" indent="-286385" algn="just">
              <a:lnSpc>
                <a:spcPct val="100000"/>
              </a:lnSpc>
              <a:spcBef>
                <a:spcPts val="565"/>
              </a:spcBef>
              <a:buChar char="–"/>
              <a:tabLst>
                <a:tab pos="756920" algn="l"/>
              </a:tabLst>
            </a:pPr>
            <a:r>
              <a:rPr lang="id-ID" sz="2400" dirty="0" smtClean="0">
                <a:latin typeface="Arial"/>
                <a:cs typeface="Arial"/>
              </a:rPr>
              <a:t>Kombinasi </a:t>
            </a:r>
          </a:p>
          <a:p>
            <a:pPr marL="800100" marR="2164715" lvl="1" algn="just">
              <a:lnSpc>
                <a:spcPct val="100000"/>
              </a:lnSpc>
              <a:spcBef>
                <a:spcPts val="565"/>
              </a:spcBef>
              <a:tabLst>
                <a:tab pos="756920" algn="l"/>
              </a:tabLst>
            </a:pPr>
            <a:r>
              <a:rPr lang="id-ID" sz="2400" spc="-5" dirty="0" smtClean="0">
                <a:latin typeface="Arial"/>
                <a:cs typeface="Arial"/>
              </a:rPr>
              <a:t>(e.G. </a:t>
            </a:r>
            <a:r>
              <a:rPr lang="id-ID" sz="2400" dirty="0" smtClean="0">
                <a:latin typeface="Arial"/>
                <a:cs typeface="Arial"/>
              </a:rPr>
              <a:t>Mouse </a:t>
            </a:r>
            <a:r>
              <a:rPr lang="id-ID" sz="2400" spc="-5" dirty="0" smtClean="0">
                <a:latin typeface="Arial"/>
                <a:cs typeface="Arial"/>
              </a:rPr>
              <a:t>ditambah tombol </a:t>
            </a:r>
            <a:r>
              <a:rPr lang="id-ID" sz="2400" dirty="0" smtClean="0">
                <a:latin typeface="Arial"/>
                <a:cs typeface="Arial"/>
              </a:rPr>
              <a:t>accelerator/shortcut </a:t>
            </a:r>
            <a:r>
              <a:rPr lang="id-ID" sz="2400" spc="-5" dirty="0" smtClean="0">
                <a:latin typeface="Arial"/>
                <a:cs typeface="Arial"/>
              </a:rPr>
              <a:t>key/access</a:t>
            </a:r>
            <a:r>
              <a:rPr lang="id-ID" sz="2400" spc="-25" dirty="0" smtClean="0">
                <a:latin typeface="Arial"/>
                <a:cs typeface="Arial"/>
              </a:rPr>
              <a:t> </a:t>
            </a:r>
            <a:r>
              <a:rPr lang="id-ID" sz="2400" dirty="0" smtClean="0">
                <a:latin typeface="Arial"/>
                <a:cs typeface="Arial"/>
              </a:rPr>
              <a:t>key)</a:t>
            </a:r>
          </a:p>
          <a:p>
            <a:pPr marL="355600" indent="-342900" algn="just">
              <a:lnSpc>
                <a:spcPct val="100000"/>
              </a:lnSpc>
              <a:spcBef>
                <a:spcPts val="66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 dirty="0" err="1" smtClean="0">
                <a:latin typeface="Arial"/>
                <a:cs typeface="Arial"/>
              </a:rPr>
              <a:t>Pilihan</a:t>
            </a:r>
            <a:r>
              <a:rPr sz="2800" spc="-5" dirty="0" smtClean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sering dikelompokkan secara</a:t>
            </a:r>
            <a:r>
              <a:rPr sz="2800" spc="2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hierarkis</a:t>
            </a:r>
          </a:p>
          <a:p>
            <a:pPr marL="756285" lvl="1" indent="-286385" algn="just">
              <a:lnSpc>
                <a:spcPct val="100000"/>
              </a:lnSpc>
              <a:spcBef>
                <a:spcPts val="580"/>
              </a:spcBef>
              <a:buChar char="–"/>
              <a:tabLst>
                <a:tab pos="756920" algn="l"/>
              </a:tabLst>
            </a:pPr>
            <a:r>
              <a:rPr sz="2400" spc="-5" dirty="0" err="1">
                <a:latin typeface="Arial"/>
                <a:cs typeface="Arial"/>
              </a:rPr>
              <a:t>pengelompokan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lang="id-ID" sz="2400" dirty="0" smtClean="0">
                <a:latin typeface="Arial"/>
                <a:cs typeface="Arial"/>
              </a:rPr>
              <a:t>yang</a:t>
            </a:r>
            <a:r>
              <a:rPr sz="2400" dirty="0" smtClean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masuk akal &amp; </a:t>
            </a:r>
            <a:r>
              <a:rPr sz="2400" spc="-5" dirty="0">
                <a:latin typeface="Arial"/>
                <a:cs typeface="Arial"/>
              </a:rPr>
              <a:t>cepat</a:t>
            </a:r>
            <a:r>
              <a:rPr sz="2400" spc="1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dimengerti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9600"/>
            <a:ext cx="971031" cy="12851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76400" y="731519"/>
            <a:ext cx="7923530" cy="770083"/>
          </a:xfrm>
          <a:prstGeom prst="rect">
            <a:avLst/>
          </a:prstGeom>
          <a:solidFill>
            <a:srgbClr val="FF9900"/>
          </a:solidFill>
        </p:spPr>
        <p:txBody>
          <a:bodyPr vert="horz" wrap="square" lIns="0" tIns="153035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ts val="1205"/>
              </a:spcBef>
            </a:pPr>
            <a:r>
              <a:rPr i="1" spc="-5" dirty="0">
                <a:latin typeface="Arial"/>
                <a:cs typeface="Arial"/>
              </a:rPr>
              <a:t>3. Natural</a:t>
            </a:r>
            <a:r>
              <a:rPr i="1" spc="-50" dirty="0">
                <a:latin typeface="Arial"/>
                <a:cs typeface="Arial"/>
              </a:rPr>
              <a:t> </a:t>
            </a:r>
            <a:r>
              <a:rPr i="1" spc="-10" dirty="0">
                <a:latin typeface="Arial"/>
                <a:cs typeface="Arial"/>
              </a:rPr>
              <a:t>Language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76400" y="1981200"/>
            <a:ext cx="7790180" cy="4627245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355600" indent="-342900" algn="just">
              <a:lnSpc>
                <a:spcPct val="100000"/>
              </a:lnSpc>
              <a:spcBef>
                <a:spcPts val="44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 dirty="0" err="1">
                <a:latin typeface="Arial"/>
                <a:cs typeface="Arial"/>
              </a:rPr>
              <a:t>Familier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lang="id-ID" sz="2800" dirty="0" smtClean="0">
                <a:latin typeface="Arial"/>
                <a:cs typeface="Arial"/>
              </a:rPr>
              <a:t>dengan</a:t>
            </a:r>
            <a:r>
              <a:rPr sz="2800" spc="25" dirty="0" smtClean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pengguna</a:t>
            </a:r>
          </a:p>
          <a:p>
            <a:pPr marL="355600" marR="769620" indent="-342900" algn="just">
              <a:lnSpc>
                <a:spcPts val="3020"/>
              </a:lnSpc>
              <a:spcBef>
                <a:spcPts val="73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Pengenalan ucapan atau bahasa </a:t>
            </a:r>
            <a:r>
              <a:rPr sz="2800" spc="-5" dirty="0" err="1">
                <a:latin typeface="Arial"/>
                <a:cs typeface="Arial"/>
              </a:rPr>
              <a:t>alami</a:t>
            </a:r>
            <a:r>
              <a:rPr sz="2800" spc="-5" dirty="0">
                <a:latin typeface="Arial"/>
                <a:cs typeface="Arial"/>
              </a:rPr>
              <a:t> </a:t>
            </a:r>
            <a:r>
              <a:rPr lang="id-ID" sz="2800" dirty="0" smtClean="0">
                <a:latin typeface="Arial"/>
                <a:cs typeface="Arial"/>
              </a:rPr>
              <a:t>yang</a:t>
            </a:r>
            <a:r>
              <a:rPr sz="2800" dirty="0" smtClean="0">
                <a:latin typeface="Arial"/>
                <a:cs typeface="Arial"/>
              </a:rPr>
              <a:t>  </a:t>
            </a:r>
            <a:r>
              <a:rPr sz="2800" spc="-5" dirty="0">
                <a:latin typeface="Arial"/>
                <a:cs typeface="Arial"/>
              </a:rPr>
              <a:t>diketikkan</a:t>
            </a:r>
            <a:endParaRPr sz="2800" dirty="0">
              <a:latin typeface="Arial"/>
              <a:cs typeface="Arial"/>
            </a:endParaRPr>
          </a:p>
          <a:p>
            <a:pPr marL="355600" indent="-342900" algn="just">
              <a:lnSpc>
                <a:spcPct val="100000"/>
              </a:lnSpc>
              <a:spcBef>
                <a:spcPts val="29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Arial"/>
                <a:cs typeface="Arial"/>
              </a:rPr>
              <a:t>Masalah</a:t>
            </a:r>
            <a:endParaRPr sz="2800" dirty="0">
              <a:latin typeface="Arial"/>
              <a:cs typeface="Arial"/>
            </a:endParaRPr>
          </a:p>
          <a:p>
            <a:pPr marL="756285" lvl="1" indent="-286385" algn="just">
              <a:lnSpc>
                <a:spcPct val="100000"/>
              </a:lnSpc>
              <a:spcBef>
                <a:spcPts val="280"/>
              </a:spcBef>
              <a:buChar char="–"/>
              <a:tabLst>
                <a:tab pos="756920" algn="l"/>
              </a:tabLst>
            </a:pPr>
            <a:r>
              <a:rPr sz="2400" spc="-5" dirty="0">
                <a:latin typeface="Arial"/>
                <a:cs typeface="Arial"/>
              </a:rPr>
              <a:t>Samar</a:t>
            </a:r>
            <a:endParaRPr sz="2400" dirty="0">
              <a:latin typeface="Arial"/>
              <a:cs typeface="Arial"/>
            </a:endParaRPr>
          </a:p>
          <a:p>
            <a:pPr marL="756285" lvl="1" indent="-286385" algn="just">
              <a:lnSpc>
                <a:spcPct val="100000"/>
              </a:lnSpc>
              <a:spcBef>
                <a:spcPts val="275"/>
              </a:spcBef>
              <a:buChar char="–"/>
              <a:tabLst>
                <a:tab pos="756920" algn="l"/>
              </a:tabLst>
            </a:pPr>
            <a:r>
              <a:rPr sz="2400" spc="-5" dirty="0">
                <a:latin typeface="Arial"/>
                <a:cs typeface="Arial"/>
              </a:rPr>
              <a:t>Ambigu</a:t>
            </a:r>
            <a:endParaRPr sz="2400" dirty="0">
              <a:latin typeface="Arial"/>
              <a:cs typeface="Arial"/>
            </a:endParaRPr>
          </a:p>
          <a:p>
            <a:pPr marL="756285" lvl="1" indent="-286385" algn="just">
              <a:lnSpc>
                <a:spcPct val="100000"/>
              </a:lnSpc>
              <a:spcBef>
                <a:spcPts val="290"/>
              </a:spcBef>
              <a:buChar char="–"/>
              <a:tabLst>
                <a:tab pos="756920" algn="l"/>
              </a:tabLst>
            </a:pPr>
            <a:r>
              <a:rPr sz="2400" spc="-5" dirty="0">
                <a:latin typeface="Arial"/>
                <a:cs typeface="Arial"/>
              </a:rPr>
              <a:t>Sulit </a:t>
            </a:r>
            <a:r>
              <a:rPr sz="2400" dirty="0">
                <a:latin typeface="Arial"/>
                <a:cs typeface="Arial"/>
              </a:rPr>
              <a:t>dilakukan </a:t>
            </a:r>
            <a:r>
              <a:rPr sz="2400" spc="-5" dirty="0">
                <a:latin typeface="Arial"/>
                <a:cs typeface="Arial"/>
              </a:rPr>
              <a:t>dengan</a:t>
            </a:r>
            <a:r>
              <a:rPr sz="2400" spc="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baik!</a:t>
            </a:r>
            <a:endParaRPr sz="2400" dirty="0">
              <a:latin typeface="Arial"/>
              <a:cs typeface="Arial"/>
            </a:endParaRPr>
          </a:p>
          <a:p>
            <a:pPr marL="355600" indent="-342900" algn="just">
              <a:lnSpc>
                <a:spcPct val="100000"/>
              </a:lnSpc>
              <a:spcBef>
                <a:spcPts val="34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Arial"/>
                <a:cs typeface="Arial"/>
              </a:rPr>
              <a:t>Solusi</a:t>
            </a:r>
            <a:endParaRPr sz="2800" dirty="0">
              <a:latin typeface="Arial"/>
              <a:cs typeface="Arial"/>
            </a:endParaRPr>
          </a:p>
          <a:p>
            <a:pPr marL="756285" marR="5080" lvl="1" indent="-286385" algn="just">
              <a:lnSpc>
                <a:spcPts val="2580"/>
              </a:lnSpc>
              <a:spcBef>
                <a:spcPts val="615"/>
              </a:spcBef>
              <a:buChar char="–"/>
              <a:tabLst>
                <a:tab pos="756920" algn="l"/>
              </a:tabLst>
            </a:pPr>
            <a:r>
              <a:rPr sz="2400" spc="-5" dirty="0">
                <a:latin typeface="Arial"/>
                <a:cs typeface="Arial"/>
              </a:rPr>
              <a:t>coba </a:t>
            </a:r>
            <a:r>
              <a:rPr sz="2400" dirty="0">
                <a:latin typeface="Arial"/>
                <a:cs typeface="Arial"/>
              </a:rPr>
              <a:t>pahami subsetnya </a:t>
            </a:r>
            <a:r>
              <a:rPr sz="2400" spc="-5" dirty="0">
                <a:latin typeface="Arial"/>
                <a:cs typeface="Arial"/>
              </a:rPr>
              <a:t>(</a:t>
            </a:r>
            <a:r>
              <a:rPr sz="2400" spc="-5" dirty="0" err="1" smtClean="0">
                <a:latin typeface="Arial"/>
                <a:cs typeface="Arial"/>
              </a:rPr>
              <a:t>bagian-bagian</a:t>
            </a:r>
            <a:r>
              <a:rPr sz="2400" spc="-5" dirty="0" smtClean="0">
                <a:latin typeface="Arial"/>
                <a:cs typeface="Arial"/>
              </a:rPr>
              <a:t> </a:t>
            </a:r>
            <a:r>
              <a:rPr sz="2400" spc="-5" dirty="0" err="1" smtClean="0">
                <a:latin typeface="Arial"/>
                <a:cs typeface="Arial"/>
              </a:rPr>
              <a:t>dari</a:t>
            </a:r>
            <a:r>
              <a:rPr sz="2400" spc="-5" dirty="0" smtClean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natural lang. </a:t>
            </a:r>
            <a:r>
              <a:rPr lang="id-ID" sz="2400" dirty="0" smtClean="0">
                <a:latin typeface="Arial"/>
                <a:cs typeface="Arial"/>
              </a:rPr>
              <a:t>yang</a:t>
            </a:r>
            <a:r>
              <a:rPr sz="2400" dirty="0" smtClean="0">
                <a:latin typeface="Arial"/>
                <a:cs typeface="Arial"/>
              </a:rPr>
              <a:t>  </a:t>
            </a:r>
            <a:r>
              <a:rPr sz="2400" spc="-5" dirty="0">
                <a:latin typeface="Arial"/>
                <a:cs typeface="Arial"/>
              </a:rPr>
              <a:t>digunakan)</a:t>
            </a:r>
            <a:endParaRPr sz="2400" dirty="0">
              <a:latin typeface="Arial"/>
              <a:cs typeface="Arial"/>
            </a:endParaRPr>
          </a:p>
          <a:p>
            <a:pPr marL="756285" lvl="1" indent="-286385" algn="just">
              <a:lnSpc>
                <a:spcPct val="100000"/>
              </a:lnSpc>
              <a:spcBef>
                <a:spcPts val="250"/>
              </a:spcBef>
              <a:buChar char="–"/>
              <a:tabLst>
                <a:tab pos="756920" algn="l"/>
              </a:tabLst>
            </a:pPr>
            <a:r>
              <a:rPr sz="2400" spc="-5" dirty="0">
                <a:latin typeface="Arial"/>
                <a:cs typeface="Arial"/>
              </a:rPr>
              <a:t>pilih </a:t>
            </a:r>
            <a:r>
              <a:rPr sz="2400" dirty="0">
                <a:latin typeface="Arial"/>
                <a:cs typeface="Arial"/>
              </a:rPr>
              <a:t>kata-kata </a:t>
            </a:r>
            <a:r>
              <a:rPr sz="2400" spc="-5" dirty="0">
                <a:latin typeface="Arial"/>
                <a:cs typeface="Arial"/>
              </a:rPr>
              <a:t>kunci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9600"/>
            <a:ext cx="971031" cy="12851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28800" y="731519"/>
            <a:ext cx="7771130" cy="870110"/>
          </a:xfrm>
          <a:prstGeom prst="rect">
            <a:avLst/>
          </a:prstGeom>
          <a:solidFill>
            <a:srgbClr val="FF9900"/>
          </a:solidFill>
        </p:spPr>
        <p:txBody>
          <a:bodyPr vert="horz" wrap="square" lIns="0" tIns="252095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ts val="1985"/>
              </a:spcBef>
            </a:pPr>
            <a:r>
              <a:rPr spc="-5" dirty="0"/>
              <a:t>4. </a:t>
            </a:r>
            <a:r>
              <a:rPr i="1" spc="-5" dirty="0">
                <a:latin typeface="Arial"/>
                <a:cs typeface="Arial"/>
              </a:rPr>
              <a:t>Interface</a:t>
            </a:r>
            <a:r>
              <a:rPr i="1" spc="-20" dirty="0">
                <a:latin typeface="Arial"/>
                <a:cs typeface="Arial"/>
              </a:rPr>
              <a:t> </a:t>
            </a:r>
            <a:r>
              <a:rPr i="1" spc="-5" dirty="0">
                <a:latin typeface="Arial"/>
                <a:cs typeface="Arial"/>
              </a:rPr>
              <a:t>Query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34243" y="1894737"/>
            <a:ext cx="7771130" cy="475899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355600" indent="-342900" algn="just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Arial"/>
                <a:cs typeface="Arial"/>
              </a:rPr>
              <a:t>Antarmuka Pertanyaan </a:t>
            </a:r>
            <a:r>
              <a:rPr sz="2800" dirty="0">
                <a:latin typeface="Arial"/>
                <a:cs typeface="Arial"/>
              </a:rPr>
              <a:t>/</a:t>
            </a:r>
            <a:r>
              <a:rPr sz="2800" spc="4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jawaban</a:t>
            </a:r>
            <a:endParaRPr sz="2800" dirty="0">
              <a:latin typeface="Arial"/>
              <a:cs typeface="Arial"/>
            </a:endParaRPr>
          </a:p>
          <a:p>
            <a:pPr marL="756285" marR="51435" lvl="1" indent="-286385" algn="just">
              <a:lnSpc>
                <a:spcPct val="100000"/>
              </a:lnSpc>
              <a:spcBef>
                <a:spcPts val="580"/>
              </a:spcBef>
              <a:buChar char="–"/>
              <a:tabLst>
                <a:tab pos="756920" algn="l"/>
              </a:tabLst>
            </a:pPr>
            <a:r>
              <a:rPr lang="id-ID" sz="2400" spc="-5" dirty="0" smtClean="0">
                <a:latin typeface="Arial"/>
                <a:cs typeface="Arial"/>
              </a:rPr>
              <a:t>Pengguna dituntun </a:t>
            </a:r>
            <a:r>
              <a:rPr lang="id-ID" sz="2400" dirty="0" smtClean="0">
                <a:latin typeface="Arial"/>
                <a:cs typeface="Arial"/>
              </a:rPr>
              <a:t>secara interaksi </a:t>
            </a:r>
            <a:r>
              <a:rPr lang="id-ID" sz="2400" spc="-5" dirty="0" smtClean="0">
                <a:latin typeface="Arial"/>
                <a:cs typeface="Arial"/>
              </a:rPr>
              <a:t>melalui </a:t>
            </a:r>
            <a:r>
              <a:rPr lang="id-ID" sz="2400" dirty="0" smtClean="0">
                <a:latin typeface="Arial"/>
                <a:cs typeface="Arial"/>
              </a:rPr>
              <a:t>serangkaian  </a:t>
            </a:r>
            <a:r>
              <a:rPr lang="id-ID" sz="2400" spc="-5" dirty="0" smtClean="0">
                <a:latin typeface="Arial"/>
                <a:cs typeface="Arial"/>
              </a:rPr>
              <a:t>pertanyaan</a:t>
            </a:r>
            <a:endParaRPr lang="id-ID" sz="2400" dirty="0" smtClean="0">
              <a:latin typeface="Arial"/>
              <a:cs typeface="Arial"/>
            </a:endParaRPr>
          </a:p>
          <a:p>
            <a:pPr marL="756285" lvl="1" indent="-286385" algn="just">
              <a:lnSpc>
                <a:spcPct val="100000"/>
              </a:lnSpc>
              <a:spcBef>
                <a:spcPts val="565"/>
              </a:spcBef>
              <a:buChar char="–"/>
              <a:tabLst>
                <a:tab pos="756920" algn="l"/>
              </a:tabLst>
            </a:pPr>
            <a:r>
              <a:rPr lang="id-ID" sz="2400" dirty="0" smtClean="0">
                <a:latin typeface="Arial"/>
                <a:cs typeface="Arial"/>
              </a:rPr>
              <a:t>Cocok untuk </a:t>
            </a:r>
            <a:r>
              <a:rPr lang="id-ID" sz="2400" spc="-5" dirty="0" smtClean="0">
                <a:latin typeface="Arial"/>
                <a:cs typeface="Arial"/>
              </a:rPr>
              <a:t>pemula pengguna tetapi fungsi</a:t>
            </a:r>
            <a:r>
              <a:rPr lang="id-ID" sz="2400" spc="15" dirty="0" smtClean="0">
                <a:latin typeface="Arial"/>
                <a:cs typeface="Arial"/>
              </a:rPr>
              <a:t> </a:t>
            </a:r>
            <a:r>
              <a:rPr lang="id-ID" sz="2400" spc="-5" dirty="0" smtClean="0">
                <a:latin typeface="Arial"/>
                <a:cs typeface="Arial"/>
              </a:rPr>
              <a:t>terbatas</a:t>
            </a:r>
            <a:endParaRPr lang="id-ID" sz="2400" dirty="0" smtClean="0">
              <a:latin typeface="Arial"/>
              <a:cs typeface="Arial"/>
            </a:endParaRPr>
          </a:p>
          <a:p>
            <a:pPr marL="756285" lvl="1" indent="-286385" algn="just">
              <a:lnSpc>
                <a:spcPct val="100000"/>
              </a:lnSpc>
              <a:spcBef>
                <a:spcPts val="575"/>
              </a:spcBef>
              <a:buChar char="–"/>
              <a:tabLst>
                <a:tab pos="756920" algn="l"/>
              </a:tabLst>
            </a:pPr>
            <a:r>
              <a:rPr lang="id-ID" sz="2400" dirty="0" smtClean="0">
                <a:latin typeface="Arial"/>
                <a:cs typeface="Arial"/>
              </a:rPr>
              <a:t>Sering </a:t>
            </a:r>
            <a:r>
              <a:rPr lang="id-ID" sz="2400" spc="-5" dirty="0" smtClean="0">
                <a:latin typeface="Arial"/>
                <a:cs typeface="Arial"/>
              </a:rPr>
              <a:t>digunakan </a:t>
            </a:r>
            <a:r>
              <a:rPr lang="id-ID" sz="2400" dirty="0" smtClean="0">
                <a:latin typeface="Arial"/>
                <a:cs typeface="Arial"/>
              </a:rPr>
              <a:t>dalam sistem</a:t>
            </a:r>
            <a:r>
              <a:rPr lang="id-ID" sz="2400" spc="-20" dirty="0" smtClean="0">
                <a:latin typeface="Arial"/>
                <a:cs typeface="Arial"/>
              </a:rPr>
              <a:t> </a:t>
            </a:r>
            <a:r>
              <a:rPr lang="id-ID" sz="2400" spc="-5" dirty="0" smtClean="0">
                <a:latin typeface="Arial"/>
                <a:cs typeface="Arial"/>
              </a:rPr>
              <a:t>informasi</a:t>
            </a:r>
            <a:endParaRPr lang="id-ID" sz="2400" dirty="0" smtClean="0">
              <a:latin typeface="Arial"/>
              <a:cs typeface="Arial"/>
            </a:endParaRPr>
          </a:p>
          <a:p>
            <a:pPr marL="355600" indent="-342900" algn="just">
              <a:lnSpc>
                <a:spcPct val="100000"/>
              </a:lnSpc>
              <a:spcBef>
                <a:spcPts val="67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 dirty="0" smtClean="0">
                <a:latin typeface="Arial"/>
                <a:cs typeface="Arial"/>
              </a:rPr>
              <a:t>Query </a:t>
            </a:r>
            <a:r>
              <a:rPr sz="2800" dirty="0">
                <a:latin typeface="Arial"/>
                <a:cs typeface="Arial"/>
              </a:rPr>
              <a:t>bahasa (e.g.</a:t>
            </a:r>
            <a:r>
              <a:rPr sz="2800" spc="-10" dirty="0">
                <a:latin typeface="Arial"/>
                <a:cs typeface="Arial"/>
              </a:rPr>
              <a:t> SQL)</a:t>
            </a:r>
            <a:endParaRPr sz="2800" dirty="0">
              <a:latin typeface="Arial"/>
              <a:cs typeface="Arial"/>
            </a:endParaRPr>
          </a:p>
          <a:p>
            <a:pPr marL="756285" lvl="1" indent="-286385" algn="just">
              <a:lnSpc>
                <a:spcPct val="100000"/>
              </a:lnSpc>
              <a:spcBef>
                <a:spcPts val="565"/>
              </a:spcBef>
              <a:buChar char="–"/>
              <a:tabLst>
                <a:tab pos="756920" algn="l"/>
              </a:tabLst>
            </a:pPr>
            <a:r>
              <a:rPr lang="id-ID" sz="2400" spc="-5" dirty="0" smtClean="0">
                <a:latin typeface="Arial"/>
                <a:cs typeface="Arial"/>
              </a:rPr>
              <a:t>Digunakan untuk </a:t>
            </a:r>
            <a:r>
              <a:rPr lang="id-ID" sz="2400" dirty="0" smtClean="0">
                <a:latin typeface="Arial"/>
                <a:cs typeface="Arial"/>
              </a:rPr>
              <a:t>mengambil informasi </a:t>
            </a:r>
            <a:r>
              <a:rPr lang="id-ID" sz="2400" spc="-5" dirty="0" smtClean="0">
                <a:latin typeface="Arial"/>
                <a:cs typeface="Arial"/>
              </a:rPr>
              <a:t>dari database</a:t>
            </a:r>
            <a:endParaRPr lang="id-ID" sz="2400" dirty="0" smtClean="0">
              <a:latin typeface="Arial"/>
              <a:cs typeface="Arial"/>
            </a:endParaRPr>
          </a:p>
          <a:p>
            <a:pPr marL="756285" marR="5080" lvl="1" indent="-286385" algn="just">
              <a:lnSpc>
                <a:spcPct val="100000"/>
              </a:lnSpc>
              <a:spcBef>
                <a:spcPts val="580"/>
              </a:spcBef>
              <a:buChar char="–"/>
              <a:tabLst>
                <a:tab pos="756920" algn="l"/>
              </a:tabLst>
            </a:pPr>
            <a:r>
              <a:rPr lang="id-ID" sz="2400" dirty="0" smtClean="0">
                <a:latin typeface="Arial"/>
                <a:cs typeface="Arial"/>
              </a:rPr>
              <a:t>Memerlukan pemahaman </a:t>
            </a:r>
            <a:r>
              <a:rPr lang="id-ID" sz="2400" spc="-5" dirty="0" smtClean="0">
                <a:latin typeface="Arial"/>
                <a:cs typeface="Arial"/>
              </a:rPr>
              <a:t>tentang struktur database </a:t>
            </a:r>
            <a:r>
              <a:rPr lang="id-ID" sz="2400" dirty="0" smtClean="0">
                <a:latin typeface="Arial"/>
                <a:cs typeface="Arial"/>
              </a:rPr>
              <a:t>dan  </a:t>
            </a:r>
            <a:r>
              <a:rPr lang="id-ID" sz="2400" spc="-5" dirty="0" smtClean="0">
                <a:latin typeface="Arial"/>
                <a:cs typeface="Arial"/>
              </a:rPr>
              <a:t>sintaks, </a:t>
            </a:r>
            <a:r>
              <a:rPr lang="id-ID" sz="2400" dirty="0" smtClean="0">
                <a:latin typeface="Arial"/>
                <a:cs typeface="Arial"/>
              </a:rPr>
              <a:t>sehingga </a:t>
            </a:r>
            <a:r>
              <a:rPr lang="id-ID" sz="2400" spc="-5" dirty="0" smtClean="0">
                <a:latin typeface="Arial"/>
                <a:cs typeface="Arial"/>
              </a:rPr>
              <a:t>diperlukan</a:t>
            </a:r>
            <a:r>
              <a:rPr lang="id-ID" sz="2400" spc="5" dirty="0" smtClean="0">
                <a:latin typeface="Arial"/>
                <a:cs typeface="Arial"/>
              </a:rPr>
              <a:t> </a:t>
            </a:r>
            <a:r>
              <a:rPr lang="id-ID" sz="2400" spc="-5" dirty="0" smtClean="0">
                <a:latin typeface="Arial"/>
                <a:cs typeface="Arial"/>
              </a:rPr>
              <a:t>keahlian</a:t>
            </a:r>
            <a:endParaRPr lang="id-ID" sz="24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9600"/>
            <a:ext cx="971031" cy="12851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76400" y="762000"/>
            <a:ext cx="7923530" cy="870110"/>
          </a:xfrm>
          <a:prstGeom prst="rect">
            <a:avLst/>
          </a:prstGeom>
          <a:solidFill>
            <a:srgbClr val="FF9900"/>
          </a:solidFill>
        </p:spPr>
        <p:txBody>
          <a:bodyPr vert="horz" wrap="square" lIns="0" tIns="252095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ts val="1985"/>
              </a:spcBef>
            </a:pPr>
            <a:r>
              <a:rPr spc="-5" dirty="0"/>
              <a:t>5. </a:t>
            </a:r>
            <a:r>
              <a:rPr i="1" spc="-5" dirty="0">
                <a:latin typeface="Arial"/>
                <a:cs typeface="Arial"/>
              </a:rPr>
              <a:t>Form</a:t>
            </a:r>
            <a:r>
              <a:rPr i="1" spc="-65" dirty="0">
                <a:latin typeface="Arial"/>
                <a:cs typeface="Arial"/>
              </a:rPr>
              <a:t> </a:t>
            </a:r>
            <a:r>
              <a:rPr i="1" spc="-5" dirty="0">
                <a:latin typeface="Arial"/>
                <a:cs typeface="Arial"/>
              </a:rPr>
              <a:t>Fills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676400" y="2057400"/>
            <a:ext cx="4942205" cy="414782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355600" marR="499745" indent="-342900" algn="just">
              <a:lnSpc>
                <a:spcPct val="100400"/>
              </a:lnSpc>
              <a:spcBef>
                <a:spcPts val="8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Arial"/>
                <a:cs typeface="Arial"/>
              </a:rPr>
              <a:t>Terutama </a:t>
            </a:r>
            <a:r>
              <a:rPr sz="2800" dirty="0">
                <a:latin typeface="Arial"/>
                <a:cs typeface="Arial"/>
              </a:rPr>
              <a:t>untuk </a:t>
            </a:r>
            <a:r>
              <a:rPr sz="2800" spc="-5" dirty="0">
                <a:latin typeface="Arial"/>
                <a:cs typeface="Arial"/>
              </a:rPr>
              <a:t>entri </a:t>
            </a:r>
            <a:r>
              <a:rPr sz="2800" dirty="0">
                <a:latin typeface="Arial"/>
                <a:cs typeface="Arial"/>
              </a:rPr>
              <a:t>data  atau pengambilan</a:t>
            </a:r>
            <a:r>
              <a:rPr sz="2800" spc="1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data</a:t>
            </a:r>
          </a:p>
          <a:p>
            <a:pPr marL="355600" marR="5080" indent="-342900" algn="just">
              <a:lnSpc>
                <a:spcPct val="100000"/>
              </a:lnSpc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Arial"/>
                <a:cs typeface="Arial"/>
              </a:rPr>
              <a:t>Tampilan </a:t>
            </a:r>
            <a:r>
              <a:rPr sz="2800" dirty="0">
                <a:latin typeface="Arial"/>
                <a:cs typeface="Arial"/>
              </a:rPr>
              <a:t>layar </a:t>
            </a:r>
            <a:r>
              <a:rPr sz="2800" spc="-5" dirty="0">
                <a:latin typeface="Arial"/>
                <a:cs typeface="Arial"/>
              </a:rPr>
              <a:t>seperti kertas  </a:t>
            </a:r>
            <a:r>
              <a:rPr sz="2800" dirty="0">
                <a:latin typeface="Arial"/>
                <a:cs typeface="Arial"/>
              </a:rPr>
              <a:t>formulir.</a:t>
            </a:r>
          </a:p>
          <a:p>
            <a:pPr marL="355600" marR="283845" indent="-342900" algn="just">
              <a:lnSpc>
                <a:spcPct val="100000"/>
              </a:lnSpc>
              <a:spcBef>
                <a:spcPts val="68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Arial"/>
                <a:cs typeface="Arial"/>
              </a:rPr>
              <a:t>Data </a:t>
            </a:r>
            <a:r>
              <a:rPr sz="2800" dirty="0">
                <a:latin typeface="Arial"/>
                <a:cs typeface="Arial"/>
              </a:rPr>
              <a:t>dimasukkan ke</a:t>
            </a:r>
            <a:r>
              <a:rPr sz="2800" spc="-5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dalam  </a:t>
            </a:r>
            <a:r>
              <a:rPr sz="2800" spc="-5" dirty="0">
                <a:latin typeface="Arial"/>
                <a:cs typeface="Arial"/>
              </a:rPr>
              <a:t>tempat </a:t>
            </a:r>
            <a:r>
              <a:rPr sz="2800" dirty="0">
                <a:latin typeface="Arial"/>
                <a:cs typeface="Arial"/>
              </a:rPr>
              <a:t>yang</a:t>
            </a:r>
            <a:r>
              <a:rPr sz="2800" spc="1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relevan</a:t>
            </a:r>
          </a:p>
          <a:p>
            <a:pPr marL="355600" indent="-342900" algn="just">
              <a:lnSpc>
                <a:spcPct val="100000"/>
              </a:lnSpc>
              <a:spcBef>
                <a:spcPts val="67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Memerlukan:</a:t>
            </a:r>
          </a:p>
          <a:p>
            <a:pPr marL="756285" lvl="1" indent="-286385" algn="just">
              <a:lnSpc>
                <a:spcPct val="100000"/>
              </a:lnSpc>
              <a:spcBef>
                <a:spcPts val="580"/>
              </a:spcBef>
              <a:buChar char="–"/>
              <a:tabLst>
                <a:tab pos="756920" algn="l"/>
              </a:tabLst>
            </a:pPr>
            <a:r>
              <a:rPr sz="2400" dirty="0">
                <a:latin typeface="Arial"/>
                <a:cs typeface="Arial"/>
              </a:rPr>
              <a:t>desain yang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baik</a:t>
            </a:r>
            <a:endParaRPr sz="2400" dirty="0">
              <a:latin typeface="Arial"/>
              <a:cs typeface="Arial"/>
            </a:endParaRPr>
          </a:p>
          <a:p>
            <a:pPr marL="756285" lvl="1" indent="-286385" algn="just">
              <a:lnSpc>
                <a:spcPct val="100000"/>
              </a:lnSpc>
              <a:spcBef>
                <a:spcPts val="565"/>
              </a:spcBef>
              <a:buChar char="–"/>
              <a:tabLst>
                <a:tab pos="756920" algn="l"/>
              </a:tabLst>
            </a:pPr>
            <a:r>
              <a:rPr sz="2400" spc="-5" dirty="0">
                <a:latin typeface="Arial"/>
                <a:cs typeface="Arial"/>
              </a:rPr>
              <a:t>jelas fasilitas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koreksi</a:t>
            </a:r>
          </a:p>
        </p:txBody>
      </p:sp>
      <p:sp>
        <p:nvSpPr>
          <p:cNvPr id="4" name="object 4"/>
          <p:cNvSpPr/>
          <p:nvPr/>
        </p:nvSpPr>
        <p:spPr>
          <a:xfrm>
            <a:off x="6932930" y="2286000"/>
            <a:ext cx="2667000" cy="3124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9600"/>
            <a:ext cx="971031" cy="12851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2600" y="731519"/>
            <a:ext cx="7847330" cy="870110"/>
          </a:xfrm>
          <a:prstGeom prst="rect">
            <a:avLst/>
          </a:prstGeom>
          <a:solidFill>
            <a:srgbClr val="FF9900"/>
          </a:solidFill>
        </p:spPr>
        <p:txBody>
          <a:bodyPr vert="horz" wrap="square" lIns="0" tIns="252095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ts val="1985"/>
              </a:spcBef>
            </a:pPr>
            <a:r>
              <a:rPr spc="-5" dirty="0"/>
              <a:t>5.1 </a:t>
            </a:r>
            <a:r>
              <a:rPr i="1" spc="-5" dirty="0">
                <a:latin typeface="Arial"/>
                <a:cs typeface="Arial"/>
              </a:rPr>
              <a:t>Spreed</a:t>
            </a:r>
            <a:r>
              <a:rPr i="1" spc="-55" dirty="0">
                <a:latin typeface="Arial"/>
                <a:cs typeface="Arial"/>
              </a:rPr>
              <a:t> </a:t>
            </a:r>
            <a:r>
              <a:rPr i="1" spc="-5" dirty="0">
                <a:latin typeface="Arial"/>
                <a:cs typeface="Arial"/>
              </a:rPr>
              <a:t>Sheet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52600" y="2133600"/>
            <a:ext cx="7847330" cy="4485640"/>
          </a:xfrm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355600" marR="5080" indent="-342900" algn="just">
              <a:lnSpc>
                <a:spcPct val="89800"/>
              </a:lnSpc>
              <a:spcBef>
                <a:spcPts val="495"/>
              </a:spcBef>
              <a:buChar char="•"/>
              <a:tabLst>
                <a:tab pos="354965" algn="l"/>
                <a:tab pos="355600" algn="l"/>
                <a:tab pos="2744470" algn="l"/>
              </a:tabLst>
            </a:pPr>
            <a:r>
              <a:rPr sz="3200" spc="-5" dirty="0">
                <a:latin typeface="Arial"/>
                <a:cs typeface="Arial"/>
              </a:rPr>
              <a:t>VisiCalc spreadsheet </a:t>
            </a:r>
            <a:r>
              <a:rPr sz="3200" spc="-10" dirty="0">
                <a:latin typeface="Arial"/>
                <a:cs typeface="Arial"/>
              </a:rPr>
              <a:t>pertama, </a:t>
            </a:r>
            <a:r>
              <a:rPr sz="3200" spc="-5" dirty="0">
                <a:latin typeface="Arial"/>
                <a:cs typeface="Arial"/>
              </a:rPr>
              <a:t>diikuti oleh  Lotus</a:t>
            </a:r>
            <a:r>
              <a:rPr sz="320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1-2-3,	</a:t>
            </a:r>
            <a:r>
              <a:rPr sz="3200" spc="-5" dirty="0">
                <a:latin typeface="Arial"/>
                <a:cs typeface="Arial"/>
              </a:rPr>
              <a:t>Ms </a:t>
            </a:r>
            <a:r>
              <a:rPr sz="3200" dirty="0">
                <a:latin typeface="Arial"/>
                <a:cs typeface="Arial"/>
              </a:rPr>
              <a:t>Excel </a:t>
            </a:r>
            <a:r>
              <a:rPr sz="3200" dirty="0" err="1" smtClean="0">
                <a:latin typeface="Arial"/>
                <a:cs typeface="Arial"/>
              </a:rPr>
              <a:t>sekarang</a:t>
            </a:r>
            <a:r>
              <a:rPr sz="3200" dirty="0" smtClean="0">
                <a:latin typeface="Arial"/>
                <a:cs typeface="Arial"/>
              </a:rPr>
              <a:t> yan</a:t>
            </a:r>
            <a:r>
              <a:rPr sz="3200" spc="5" dirty="0" smtClean="0">
                <a:latin typeface="Arial"/>
                <a:cs typeface="Arial"/>
              </a:rPr>
              <a:t>g </a:t>
            </a:r>
            <a:r>
              <a:rPr sz="3200" spc="-5" dirty="0">
                <a:latin typeface="Arial"/>
                <a:cs typeface="Arial"/>
              </a:rPr>
              <a:t>paling</a:t>
            </a:r>
            <a:r>
              <a:rPr sz="3200" spc="-14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umum  digunakan</a:t>
            </a:r>
            <a:endParaRPr sz="3200" dirty="0">
              <a:latin typeface="Arial"/>
              <a:cs typeface="Arial"/>
            </a:endParaRPr>
          </a:p>
          <a:p>
            <a:pPr marL="355600" indent="-342900" algn="just">
              <a:lnSpc>
                <a:spcPct val="100000"/>
              </a:lnSpc>
              <a:spcBef>
                <a:spcPts val="37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Arial"/>
                <a:cs typeface="Arial"/>
              </a:rPr>
              <a:t>Variasi bentuk </a:t>
            </a:r>
            <a:r>
              <a:rPr sz="3200" spc="-5" dirty="0" err="1">
                <a:latin typeface="Arial"/>
                <a:cs typeface="Arial"/>
              </a:rPr>
              <a:t>pengisian</a:t>
            </a:r>
            <a:r>
              <a:rPr sz="3200" spc="-5" dirty="0">
                <a:latin typeface="Arial"/>
                <a:cs typeface="Arial"/>
              </a:rPr>
              <a:t> </a:t>
            </a:r>
            <a:r>
              <a:rPr lang="id-ID" sz="3200" spc="5" dirty="0" smtClean="0">
                <a:latin typeface="Arial"/>
                <a:cs typeface="Arial"/>
              </a:rPr>
              <a:t>yang</a:t>
            </a:r>
            <a:r>
              <a:rPr sz="3200" spc="-65" dirty="0" smtClean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canggih.</a:t>
            </a:r>
            <a:endParaRPr sz="3200" dirty="0">
              <a:latin typeface="Arial"/>
              <a:cs typeface="Arial"/>
            </a:endParaRPr>
          </a:p>
          <a:p>
            <a:pPr marL="756285" lvl="1" indent="-286385" algn="just">
              <a:lnSpc>
                <a:spcPct val="100000"/>
              </a:lnSpc>
              <a:spcBef>
                <a:spcPts val="330"/>
              </a:spcBef>
              <a:buChar char="–"/>
              <a:tabLst>
                <a:tab pos="756920" algn="l"/>
              </a:tabLst>
            </a:pPr>
            <a:r>
              <a:rPr lang="id-ID" sz="2800" dirty="0" smtClean="0">
                <a:latin typeface="Arial"/>
                <a:cs typeface="Arial"/>
              </a:rPr>
              <a:t>Grid sel berisi nilai atau</a:t>
            </a:r>
            <a:r>
              <a:rPr lang="id-ID" sz="2800" spc="25" dirty="0" smtClean="0">
                <a:latin typeface="Arial"/>
                <a:cs typeface="Arial"/>
              </a:rPr>
              <a:t> </a:t>
            </a:r>
            <a:r>
              <a:rPr lang="id-ID" sz="2800" spc="-5" dirty="0" smtClean="0">
                <a:latin typeface="Arial"/>
                <a:cs typeface="Arial"/>
              </a:rPr>
              <a:t>formula</a:t>
            </a:r>
            <a:endParaRPr lang="id-ID" sz="2800" dirty="0" smtClean="0">
              <a:latin typeface="Arial"/>
              <a:cs typeface="Arial"/>
            </a:endParaRPr>
          </a:p>
          <a:p>
            <a:pPr marL="756285" marR="383540" lvl="1" indent="-286385" algn="just">
              <a:lnSpc>
                <a:spcPts val="3020"/>
              </a:lnSpc>
              <a:spcBef>
                <a:spcPts val="730"/>
              </a:spcBef>
              <a:buChar char="–"/>
              <a:tabLst>
                <a:tab pos="756920" algn="l"/>
              </a:tabLst>
            </a:pPr>
            <a:r>
              <a:rPr lang="id-ID" sz="2800" spc="-5" dirty="0" smtClean="0">
                <a:latin typeface="Arial"/>
                <a:cs typeface="Arial"/>
              </a:rPr>
              <a:t>Rumus </a:t>
            </a:r>
            <a:r>
              <a:rPr lang="id-ID" sz="2800" dirty="0" smtClean="0">
                <a:latin typeface="Arial"/>
                <a:cs typeface="Arial"/>
              </a:rPr>
              <a:t>dapat melibatkan nilai-nilai dari sel-sel  lain</a:t>
            </a:r>
          </a:p>
          <a:p>
            <a:pPr marL="756285" marR="702945" lvl="1" indent="-286385" algn="just">
              <a:lnSpc>
                <a:spcPts val="3020"/>
              </a:lnSpc>
              <a:spcBef>
                <a:spcPts val="680"/>
              </a:spcBef>
              <a:buChar char="–"/>
              <a:tabLst>
                <a:tab pos="756920" algn="l"/>
              </a:tabLst>
            </a:pPr>
            <a:r>
              <a:rPr lang="id-ID" sz="2800" dirty="0" smtClean="0">
                <a:latin typeface="Arial"/>
                <a:cs typeface="Arial"/>
              </a:rPr>
              <a:t>Pengguna dapat memasukkan data dan  mengubah spreadsheet dengan </a:t>
            </a:r>
            <a:r>
              <a:rPr lang="id-ID" sz="2800" spc="-5" dirty="0" smtClean="0">
                <a:latin typeface="Arial"/>
                <a:cs typeface="Arial"/>
              </a:rPr>
              <a:t>tetap menjaga  konsistensi</a:t>
            </a:r>
            <a:endParaRPr lang="id-ID" sz="28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9600"/>
            <a:ext cx="971031" cy="12851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5000" y="731519"/>
            <a:ext cx="7694930" cy="870110"/>
          </a:xfrm>
          <a:prstGeom prst="rect">
            <a:avLst/>
          </a:prstGeom>
          <a:solidFill>
            <a:srgbClr val="FF9900"/>
          </a:solidFill>
        </p:spPr>
        <p:txBody>
          <a:bodyPr vert="horz" wrap="square" lIns="0" tIns="252095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ts val="1985"/>
              </a:spcBef>
            </a:pPr>
            <a:r>
              <a:rPr spc="-5" dirty="0"/>
              <a:t>6. </a:t>
            </a:r>
            <a:r>
              <a:rPr i="1" spc="-5" dirty="0">
                <a:latin typeface="Arial"/>
                <a:cs typeface="Arial"/>
              </a:rPr>
              <a:t>Interface</a:t>
            </a:r>
            <a:r>
              <a:rPr i="1" spc="-20" dirty="0">
                <a:latin typeface="Arial"/>
                <a:cs typeface="Arial"/>
              </a:rPr>
              <a:t> </a:t>
            </a:r>
            <a:r>
              <a:rPr i="1" spc="-10" dirty="0">
                <a:latin typeface="Arial"/>
                <a:cs typeface="Arial"/>
              </a:rPr>
              <a:t>WIMP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05000" y="1981200"/>
            <a:ext cx="7694930" cy="4562146"/>
          </a:xfrm>
          <a:prstGeom prst="rect">
            <a:avLst/>
          </a:prstGeom>
        </p:spPr>
        <p:txBody>
          <a:bodyPr vert="horz" wrap="square" lIns="0" tIns="1085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3200" spc="5" dirty="0">
                <a:latin typeface="Wingdings"/>
                <a:cs typeface="Wingdings"/>
              </a:rPr>
              <a:t></a:t>
            </a:r>
            <a:r>
              <a:rPr sz="3200" spc="8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Arial"/>
                <a:cs typeface="Arial"/>
              </a:rPr>
              <a:t>Windows</a:t>
            </a:r>
            <a:endParaRPr sz="3200" dirty="0">
              <a:latin typeface="Arial"/>
              <a:cs typeface="Arial"/>
            </a:endParaRPr>
          </a:p>
          <a:p>
            <a:pPr marL="926465">
              <a:lnSpc>
                <a:spcPct val="100000"/>
              </a:lnSpc>
              <a:spcBef>
                <a:spcPts val="755"/>
              </a:spcBef>
            </a:pPr>
            <a:r>
              <a:rPr sz="3200" spc="5" dirty="0">
                <a:latin typeface="Wingdings"/>
                <a:cs typeface="Wingdings"/>
              </a:rPr>
              <a:t></a:t>
            </a:r>
            <a:r>
              <a:rPr sz="3200" spc="8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Arial"/>
                <a:cs typeface="Arial"/>
              </a:rPr>
              <a:t>Icons</a:t>
            </a:r>
            <a:endParaRPr sz="3200" dirty="0">
              <a:latin typeface="Arial"/>
              <a:cs typeface="Arial"/>
            </a:endParaRPr>
          </a:p>
          <a:p>
            <a:pPr marL="1841500">
              <a:lnSpc>
                <a:spcPct val="100000"/>
              </a:lnSpc>
              <a:spcBef>
                <a:spcPts val="770"/>
              </a:spcBef>
            </a:pPr>
            <a:r>
              <a:rPr sz="3200" spc="5" dirty="0">
                <a:latin typeface="Wingdings"/>
                <a:cs typeface="Wingdings"/>
              </a:rPr>
              <a:t></a:t>
            </a:r>
            <a:r>
              <a:rPr sz="3200" spc="8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Arial"/>
                <a:cs typeface="Arial"/>
              </a:rPr>
              <a:t>Menus</a:t>
            </a:r>
            <a:endParaRPr sz="3200" dirty="0">
              <a:latin typeface="Arial"/>
              <a:cs typeface="Arial"/>
            </a:endParaRPr>
          </a:p>
          <a:p>
            <a:pPr marR="422275" algn="ctr">
              <a:lnSpc>
                <a:spcPct val="100000"/>
              </a:lnSpc>
              <a:spcBef>
                <a:spcPts val="755"/>
              </a:spcBef>
            </a:pPr>
            <a:r>
              <a:rPr sz="3200" spc="5" dirty="0">
                <a:latin typeface="Wingdings"/>
                <a:cs typeface="Wingdings"/>
              </a:rPr>
              <a:t></a:t>
            </a:r>
            <a:r>
              <a:rPr sz="3200" spc="80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Arial"/>
                <a:cs typeface="Arial"/>
              </a:rPr>
              <a:t>Pointers</a:t>
            </a:r>
            <a:endParaRPr sz="3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55"/>
              </a:spcBef>
            </a:pPr>
            <a:r>
              <a:rPr sz="3200" spc="10" dirty="0">
                <a:latin typeface="Arial"/>
                <a:cs typeface="Arial"/>
              </a:rPr>
              <a:t>… </a:t>
            </a:r>
            <a:r>
              <a:rPr sz="2400" spc="-5" dirty="0">
                <a:latin typeface="Arial"/>
                <a:cs typeface="Arial"/>
              </a:rPr>
              <a:t>atau windows, </a:t>
            </a:r>
            <a:r>
              <a:rPr sz="2400" dirty="0">
                <a:latin typeface="Arial"/>
                <a:cs typeface="Arial"/>
              </a:rPr>
              <a:t>icons, mice, </a:t>
            </a:r>
            <a:r>
              <a:rPr sz="2400" spc="-5" dirty="0">
                <a:latin typeface="Arial"/>
                <a:cs typeface="Arial"/>
              </a:rPr>
              <a:t>dan pull-down menus!</a:t>
            </a:r>
            <a:endParaRPr sz="2400" dirty="0">
              <a:latin typeface="Arial"/>
              <a:cs typeface="Arial"/>
            </a:endParaRPr>
          </a:p>
          <a:p>
            <a:pPr marL="355600" marR="5080" indent="-342900" algn="just">
              <a:lnSpc>
                <a:spcPct val="99800"/>
              </a:lnSpc>
              <a:spcBef>
                <a:spcPts val="775"/>
              </a:spcBef>
              <a:buChar char="•"/>
              <a:tabLst>
                <a:tab pos="354965" algn="l"/>
                <a:tab pos="355600" algn="l"/>
              </a:tabLst>
            </a:pPr>
            <a:r>
              <a:rPr lang="id-ID" sz="3200" dirty="0" smtClean="0">
                <a:latin typeface="Arial"/>
                <a:cs typeface="Arial"/>
              </a:rPr>
              <a:t>Style </a:t>
            </a:r>
            <a:r>
              <a:rPr lang="id-ID" sz="3200" spc="-5" dirty="0" smtClean="0">
                <a:latin typeface="Arial"/>
                <a:cs typeface="Arial"/>
              </a:rPr>
              <a:t>standar </a:t>
            </a:r>
            <a:r>
              <a:rPr lang="id-ID" sz="3200" spc="-10" dirty="0" smtClean="0">
                <a:latin typeface="Arial"/>
                <a:cs typeface="Arial"/>
              </a:rPr>
              <a:t>untuk </a:t>
            </a:r>
            <a:r>
              <a:rPr lang="id-ID" sz="3200" spc="-5" dirty="0" smtClean="0">
                <a:latin typeface="Arial"/>
                <a:cs typeface="Arial"/>
              </a:rPr>
              <a:t>sebagian besar</a:t>
            </a:r>
            <a:r>
              <a:rPr lang="id-ID" sz="3200" spc="-90" dirty="0" smtClean="0">
                <a:latin typeface="Arial"/>
                <a:cs typeface="Arial"/>
              </a:rPr>
              <a:t> </a:t>
            </a:r>
            <a:r>
              <a:rPr lang="id-ID" sz="3200" spc="-5" dirty="0" smtClean="0">
                <a:latin typeface="Arial"/>
                <a:cs typeface="Arial"/>
              </a:rPr>
              <a:t>sistem  komputer interaktif, terutama </a:t>
            </a:r>
            <a:r>
              <a:rPr lang="id-ID" sz="3200" dirty="0" smtClean="0">
                <a:latin typeface="Arial"/>
                <a:cs typeface="Arial"/>
              </a:rPr>
              <a:t>PC </a:t>
            </a:r>
            <a:r>
              <a:rPr lang="id-ID" sz="3200" spc="-5" dirty="0" smtClean="0">
                <a:latin typeface="Arial"/>
                <a:cs typeface="Arial"/>
              </a:rPr>
              <a:t>dan  </a:t>
            </a:r>
            <a:r>
              <a:rPr lang="id-ID" sz="3200" dirty="0" smtClean="0">
                <a:latin typeface="Arial"/>
                <a:cs typeface="Arial"/>
              </a:rPr>
              <a:t>mesin</a:t>
            </a:r>
            <a:r>
              <a:rPr lang="id-ID" sz="3200" spc="-20" dirty="0" smtClean="0">
                <a:latin typeface="Arial"/>
                <a:cs typeface="Arial"/>
              </a:rPr>
              <a:t> </a:t>
            </a:r>
            <a:r>
              <a:rPr lang="id-ID" sz="3200" spc="-5" dirty="0" smtClean="0">
                <a:latin typeface="Arial"/>
                <a:cs typeface="Arial"/>
              </a:rPr>
              <a:t>desktop</a:t>
            </a:r>
            <a:endParaRPr lang="id-ID" sz="32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9600"/>
            <a:ext cx="971031" cy="12851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2600" y="731519"/>
            <a:ext cx="7847330" cy="870110"/>
          </a:xfrm>
          <a:prstGeom prst="rect">
            <a:avLst/>
          </a:prstGeom>
          <a:solidFill>
            <a:srgbClr val="FF9900"/>
          </a:solidFill>
        </p:spPr>
        <p:txBody>
          <a:bodyPr vert="horz" wrap="square" lIns="0" tIns="252095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ts val="1985"/>
              </a:spcBef>
            </a:pPr>
            <a:r>
              <a:rPr spc="-5" dirty="0"/>
              <a:t>7. Interface </a:t>
            </a:r>
            <a:r>
              <a:rPr spc="-10" dirty="0"/>
              <a:t>Point and </a:t>
            </a:r>
            <a:r>
              <a:rPr spc="-5" dirty="0"/>
              <a:t>click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52600" y="2057400"/>
            <a:ext cx="6779259" cy="4099199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865"/>
              </a:spcBef>
            </a:pPr>
            <a:r>
              <a:rPr sz="3200" b="1" u="heavy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digunakan </a:t>
            </a:r>
            <a:r>
              <a:rPr sz="32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di:</a:t>
            </a:r>
            <a:endParaRPr sz="3200" dirty="0">
              <a:latin typeface="Arial"/>
              <a:cs typeface="Arial"/>
            </a:endParaRPr>
          </a:p>
          <a:p>
            <a:pPr marL="355600" indent="-342900" algn="just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Arial"/>
                <a:cs typeface="Arial"/>
              </a:rPr>
              <a:t>multimedia</a:t>
            </a:r>
            <a:endParaRPr sz="3200" dirty="0">
              <a:latin typeface="Arial"/>
              <a:cs typeface="Arial"/>
            </a:endParaRPr>
          </a:p>
          <a:p>
            <a:pPr marL="355600" indent="-342900" algn="just">
              <a:lnSpc>
                <a:spcPct val="100000"/>
              </a:lnSpc>
              <a:spcBef>
                <a:spcPts val="75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Arial"/>
                <a:cs typeface="Arial"/>
              </a:rPr>
              <a:t>web</a:t>
            </a:r>
            <a:r>
              <a:rPr sz="3200" spc="-1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browser</a:t>
            </a:r>
            <a:endParaRPr sz="3200" dirty="0">
              <a:latin typeface="Arial"/>
              <a:cs typeface="Arial"/>
            </a:endParaRPr>
          </a:p>
          <a:p>
            <a:pPr marL="355600" indent="-342900" algn="just">
              <a:lnSpc>
                <a:spcPct val="100000"/>
              </a:lnSpc>
              <a:spcBef>
                <a:spcPts val="75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Arial"/>
                <a:cs typeface="Arial"/>
              </a:rPr>
              <a:t>hypertext</a:t>
            </a:r>
            <a:endParaRPr sz="3200" dirty="0">
              <a:latin typeface="Arial"/>
              <a:cs typeface="Arial"/>
            </a:endParaRPr>
          </a:p>
          <a:p>
            <a:pPr marL="355600" indent="-342900" algn="just">
              <a:lnSpc>
                <a:spcPct val="100000"/>
              </a:lnSpc>
              <a:spcBef>
                <a:spcPts val="770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Arial"/>
                <a:cs typeface="Arial"/>
              </a:rPr>
              <a:t>klik</a:t>
            </a:r>
            <a:r>
              <a:rPr sz="3200" spc="-5" dirty="0">
                <a:latin typeface="Arial"/>
                <a:cs typeface="Arial"/>
              </a:rPr>
              <a:t> sesuatu!</a:t>
            </a:r>
            <a:endParaRPr sz="3200" dirty="0">
              <a:latin typeface="Arial"/>
              <a:cs typeface="Arial"/>
            </a:endParaRPr>
          </a:p>
          <a:p>
            <a:pPr marL="355600" indent="-342900" algn="just">
              <a:lnSpc>
                <a:spcPct val="100000"/>
              </a:lnSpc>
              <a:spcBef>
                <a:spcPts val="75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Arial"/>
                <a:cs typeface="Arial"/>
              </a:rPr>
              <a:t>ikon, teks link </a:t>
            </a:r>
            <a:r>
              <a:rPr sz="3200" spc="-10" dirty="0">
                <a:latin typeface="Arial"/>
                <a:cs typeface="Arial"/>
              </a:rPr>
              <a:t>atau </a:t>
            </a:r>
            <a:r>
              <a:rPr sz="3200" spc="-5" dirty="0">
                <a:latin typeface="Arial"/>
                <a:cs typeface="Arial"/>
              </a:rPr>
              <a:t>lokasi pada</a:t>
            </a:r>
            <a:r>
              <a:rPr sz="3200" spc="-2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peta</a:t>
            </a:r>
            <a:endParaRPr sz="3200" dirty="0">
              <a:latin typeface="Arial"/>
              <a:cs typeface="Arial"/>
            </a:endParaRPr>
          </a:p>
          <a:p>
            <a:pPr marL="469900" algn="just">
              <a:lnSpc>
                <a:spcPct val="100000"/>
              </a:lnSpc>
              <a:spcBef>
                <a:spcPts val="675"/>
              </a:spcBef>
              <a:tabLst>
                <a:tab pos="855344" algn="l"/>
              </a:tabLst>
            </a:pPr>
            <a:r>
              <a:rPr sz="2800" dirty="0">
                <a:latin typeface="Arial"/>
                <a:cs typeface="Arial"/>
              </a:rPr>
              <a:t>–	</a:t>
            </a:r>
            <a:r>
              <a:rPr sz="2800" b="1" spc="-5" dirty="0">
                <a:latin typeface="Arial"/>
                <a:cs typeface="Arial"/>
              </a:rPr>
              <a:t>meminimalisir</a:t>
            </a:r>
            <a:r>
              <a:rPr sz="2800" b="1" spc="-2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mengetik</a:t>
            </a:r>
            <a:endParaRPr sz="28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9600"/>
            <a:ext cx="971031" cy="12851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28800" y="762000"/>
            <a:ext cx="7771130" cy="870110"/>
          </a:xfrm>
          <a:prstGeom prst="rect">
            <a:avLst/>
          </a:prstGeom>
          <a:solidFill>
            <a:srgbClr val="FF9900"/>
          </a:solidFill>
        </p:spPr>
        <p:txBody>
          <a:bodyPr vert="horz" wrap="square" lIns="0" tIns="252095" rIns="0" bIns="0" rtlCol="0">
            <a:spAutoFit/>
          </a:bodyPr>
          <a:lstStyle/>
          <a:p>
            <a:pPr algn="r">
              <a:lnSpc>
                <a:spcPct val="100000"/>
              </a:lnSpc>
              <a:spcBef>
                <a:spcPts val="1985"/>
              </a:spcBef>
            </a:pPr>
            <a:r>
              <a:rPr spc="-5" dirty="0"/>
              <a:t>8. </a:t>
            </a:r>
            <a:r>
              <a:rPr i="1" spc="-5" dirty="0">
                <a:latin typeface="Arial"/>
                <a:cs typeface="Arial"/>
              </a:rPr>
              <a:t>Interface </a:t>
            </a:r>
            <a:r>
              <a:rPr spc="-10" dirty="0"/>
              <a:t>Tiga</a:t>
            </a:r>
            <a:r>
              <a:rPr spc="10" dirty="0"/>
              <a:t> </a:t>
            </a:r>
            <a:r>
              <a:rPr spc="-5" dirty="0"/>
              <a:t>Dimensi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28800" y="2133600"/>
            <a:ext cx="5380355" cy="525785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i="1" spc="-5" dirty="0">
                <a:latin typeface="Arial"/>
                <a:cs typeface="Arial"/>
              </a:rPr>
              <a:t>Virtual</a:t>
            </a:r>
            <a:r>
              <a:rPr sz="3200" b="1" i="1" spc="-15" dirty="0">
                <a:latin typeface="Arial"/>
                <a:cs typeface="Arial"/>
              </a:rPr>
              <a:t> </a:t>
            </a:r>
            <a:r>
              <a:rPr sz="3200" b="1" i="1" spc="-5" dirty="0">
                <a:latin typeface="Arial"/>
                <a:cs typeface="Arial"/>
              </a:rPr>
              <a:t>reality</a:t>
            </a:r>
            <a:endParaRPr sz="3200" dirty="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330"/>
              </a:spcBef>
              <a:buChar char="–"/>
              <a:tabLst>
                <a:tab pos="756920" algn="l"/>
              </a:tabLst>
            </a:pPr>
            <a:r>
              <a:rPr sz="2800" dirty="0">
                <a:latin typeface="Arial"/>
                <a:cs typeface="Arial"/>
              </a:rPr>
              <a:t>‘ordinary’ window</a:t>
            </a:r>
            <a:r>
              <a:rPr sz="2800" spc="-5" dirty="0">
                <a:latin typeface="Arial"/>
                <a:cs typeface="Arial"/>
              </a:rPr>
              <a:t> systems</a:t>
            </a:r>
            <a:endParaRPr sz="2800" dirty="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350"/>
              </a:spcBef>
              <a:buChar char="–"/>
              <a:tabLst>
                <a:tab pos="756920" algn="l"/>
              </a:tabLst>
            </a:pPr>
            <a:r>
              <a:rPr sz="2800" dirty="0">
                <a:latin typeface="Arial"/>
                <a:cs typeface="Arial"/>
              </a:rPr>
              <a:t>highlighting</a:t>
            </a:r>
          </a:p>
          <a:p>
            <a:pPr marL="756285" lvl="1" indent="-286385">
              <a:lnSpc>
                <a:spcPct val="100000"/>
              </a:lnSpc>
              <a:spcBef>
                <a:spcPts val="335"/>
              </a:spcBef>
              <a:buChar char="–"/>
              <a:tabLst>
                <a:tab pos="756920" algn="l"/>
              </a:tabLst>
            </a:pPr>
            <a:r>
              <a:rPr sz="2800" dirty="0">
                <a:latin typeface="Arial"/>
                <a:cs typeface="Arial"/>
              </a:rPr>
              <a:t>visual</a:t>
            </a:r>
            <a:r>
              <a:rPr sz="2800" spc="-1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affordance</a:t>
            </a:r>
            <a:endParaRPr sz="2800" dirty="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335"/>
              </a:spcBef>
              <a:buChar char="–"/>
              <a:tabLst>
                <a:tab pos="756920" algn="l"/>
              </a:tabLst>
            </a:pPr>
            <a:r>
              <a:rPr sz="2800" dirty="0">
                <a:latin typeface="Arial"/>
                <a:cs typeface="Arial"/>
              </a:rPr>
              <a:t>indiscriminate use just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confusing!</a:t>
            </a:r>
            <a:endParaRPr sz="2800" dirty="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b="1" i="1" dirty="0">
                <a:latin typeface="Arial"/>
                <a:cs typeface="Arial"/>
              </a:rPr>
              <a:t>3D</a:t>
            </a:r>
            <a:r>
              <a:rPr sz="3200" b="1" i="1" spc="-10" dirty="0">
                <a:latin typeface="Arial"/>
                <a:cs typeface="Arial"/>
              </a:rPr>
              <a:t> </a:t>
            </a:r>
            <a:r>
              <a:rPr sz="3200" b="1" i="1" spc="-5" dirty="0">
                <a:latin typeface="Arial"/>
                <a:cs typeface="Arial"/>
              </a:rPr>
              <a:t>workspaces</a:t>
            </a:r>
            <a:endParaRPr sz="3200" dirty="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340"/>
              </a:spcBef>
              <a:buChar char="–"/>
              <a:tabLst>
                <a:tab pos="756920" algn="l"/>
              </a:tabLst>
            </a:pPr>
            <a:r>
              <a:rPr sz="2800" dirty="0">
                <a:latin typeface="Arial"/>
                <a:cs typeface="Arial"/>
              </a:rPr>
              <a:t>use </a:t>
            </a:r>
            <a:r>
              <a:rPr sz="2800" spc="-5" dirty="0">
                <a:latin typeface="Arial"/>
                <a:cs typeface="Arial"/>
              </a:rPr>
              <a:t>for extra virtual</a:t>
            </a:r>
            <a:r>
              <a:rPr sz="2800" spc="-3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space</a:t>
            </a:r>
          </a:p>
          <a:p>
            <a:pPr marL="756285" lvl="1" indent="-286385">
              <a:lnSpc>
                <a:spcPct val="100000"/>
              </a:lnSpc>
              <a:spcBef>
                <a:spcPts val="335"/>
              </a:spcBef>
              <a:buChar char="–"/>
              <a:tabLst>
                <a:tab pos="756920" algn="l"/>
              </a:tabLst>
            </a:pPr>
            <a:r>
              <a:rPr sz="2800" dirty="0">
                <a:latin typeface="Arial"/>
                <a:cs typeface="Arial"/>
              </a:rPr>
              <a:t>light and occlusion give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depth</a:t>
            </a:r>
          </a:p>
          <a:p>
            <a:pPr marL="756285" lvl="1" indent="-286385">
              <a:lnSpc>
                <a:spcPct val="100000"/>
              </a:lnSpc>
              <a:spcBef>
                <a:spcPts val="335"/>
              </a:spcBef>
              <a:buChar char="–"/>
              <a:tabLst>
                <a:tab pos="756920" algn="l"/>
              </a:tabLst>
            </a:pPr>
            <a:r>
              <a:rPr sz="2800" spc="-5" dirty="0">
                <a:latin typeface="Arial"/>
                <a:cs typeface="Arial"/>
              </a:rPr>
              <a:t>distance</a:t>
            </a:r>
            <a:r>
              <a:rPr sz="2800" spc="-2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effects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209155" y="2286000"/>
            <a:ext cx="2390775" cy="3276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9600"/>
            <a:ext cx="971031" cy="12851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0200" y="731519"/>
            <a:ext cx="7999730" cy="870110"/>
          </a:xfrm>
          <a:prstGeom prst="rect">
            <a:avLst/>
          </a:prstGeom>
          <a:solidFill>
            <a:srgbClr val="FF9900"/>
          </a:solidFill>
        </p:spPr>
        <p:txBody>
          <a:bodyPr vert="horz" wrap="square" lIns="0" tIns="25209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985"/>
              </a:spcBef>
            </a:pPr>
            <a:r>
              <a:rPr spc="-5" dirty="0"/>
              <a:t>Paradigma dan Prinsip</a:t>
            </a:r>
            <a:r>
              <a:rPr spc="15" dirty="0"/>
              <a:t> </a:t>
            </a:r>
            <a:r>
              <a:rPr spc="-5" dirty="0"/>
              <a:t>Interaksi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589314" y="1894737"/>
            <a:ext cx="7999730" cy="5262979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546100" marR="859790" indent="-533400" algn="just">
              <a:lnSpc>
                <a:spcPts val="3020"/>
              </a:lnSpc>
              <a:spcBef>
                <a:spcPts val="480"/>
              </a:spcBef>
              <a:buAutoNum type="arabicPeriod"/>
              <a:tabLst>
                <a:tab pos="545465" algn="l"/>
                <a:tab pos="546100" algn="l"/>
              </a:tabLst>
            </a:pPr>
            <a:r>
              <a:rPr sz="2800" dirty="0">
                <a:latin typeface="Arial"/>
                <a:cs typeface="Arial"/>
              </a:rPr>
              <a:t>Bagaimana </a:t>
            </a:r>
            <a:r>
              <a:rPr sz="2800" spc="-5" dirty="0">
                <a:latin typeface="Arial"/>
                <a:cs typeface="Arial"/>
              </a:rPr>
              <a:t>sistem </a:t>
            </a:r>
            <a:r>
              <a:rPr sz="2800" dirty="0">
                <a:latin typeface="Arial"/>
                <a:cs typeface="Arial"/>
              </a:rPr>
              <a:t>interaksi </a:t>
            </a:r>
            <a:r>
              <a:rPr sz="2800" dirty="0" err="1">
                <a:latin typeface="Arial"/>
                <a:cs typeface="Arial"/>
              </a:rPr>
              <a:t>dibangun</a:t>
            </a:r>
            <a:r>
              <a:rPr sz="2800" dirty="0">
                <a:latin typeface="Arial"/>
                <a:cs typeface="Arial"/>
              </a:rPr>
              <a:t> </a:t>
            </a:r>
            <a:r>
              <a:rPr sz="2800" smtClean="0">
                <a:latin typeface="Arial"/>
                <a:cs typeface="Arial"/>
              </a:rPr>
              <a:t>supaya </a:t>
            </a:r>
            <a:r>
              <a:rPr sz="2800" dirty="0">
                <a:latin typeface="Arial"/>
                <a:cs typeface="Arial"/>
              </a:rPr>
              <a:t>mempunyai daya </a:t>
            </a:r>
            <a:r>
              <a:rPr sz="2800" dirty="0" err="1">
                <a:latin typeface="Arial"/>
                <a:cs typeface="Arial"/>
              </a:rPr>
              <a:t>guna</a:t>
            </a:r>
            <a:r>
              <a:rPr sz="2800" dirty="0">
                <a:latin typeface="Arial"/>
                <a:cs typeface="Arial"/>
              </a:rPr>
              <a:t> </a:t>
            </a:r>
            <a:r>
              <a:rPr lang="id-ID" sz="2800" dirty="0" smtClean="0">
                <a:latin typeface="Arial"/>
                <a:cs typeface="Arial"/>
              </a:rPr>
              <a:t>yang</a:t>
            </a:r>
            <a:r>
              <a:rPr sz="2800" dirty="0" smtClean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tinggi?</a:t>
            </a:r>
          </a:p>
          <a:p>
            <a:pPr marL="546100" marR="453390" indent="-533400" algn="just">
              <a:lnSpc>
                <a:spcPts val="3020"/>
              </a:lnSpc>
              <a:spcBef>
                <a:spcPts val="680"/>
              </a:spcBef>
              <a:buAutoNum type="arabicPeriod"/>
              <a:tabLst>
                <a:tab pos="545465" algn="l"/>
                <a:tab pos="546100" algn="l"/>
              </a:tabLst>
            </a:pPr>
            <a:r>
              <a:rPr sz="2800" dirty="0">
                <a:latin typeface="Arial"/>
                <a:cs typeface="Arial"/>
              </a:rPr>
              <a:t>Bagaimana mengukur </a:t>
            </a:r>
            <a:r>
              <a:rPr sz="2800" dirty="0" err="1">
                <a:latin typeface="Arial"/>
                <a:cs typeface="Arial"/>
              </a:rPr>
              <a:t>atau</a:t>
            </a:r>
            <a:r>
              <a:rPr sz="2800" spc="-95" dirty="0">
                <a:latin typeface="Arial"/>
                <a:cs typeface="Arial"/>
              </a:rPr>
              <a:t> </a:t>
            </a:r>
            <a:r>
              <a:rPr sz="2800" dirty="0" err="1" smtClean="0">
                <a:latin typeface="Arial"/>
                <a:cs typeface="Arial"/>
              </a:rPr>
              <a:t>mendemonstrasikan</a:t>
            </a:r>
            <a:r>
              <a:rPr sz="2800" dirty="0" smtClean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daya guna suatu </a:t>
            </a:r>
            <a:r>
              <a:rPr sz="2800" spc="-5" dirty="0">
                <a:latin typeface="Arial"/>
                <a:cs typeface="Arial"/>
              </a:rPr>
              <a:t>sistem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interaksi?</a:t>
            </a:r>
          </a:p>
          <a:p>
            <a:pPr marL="927100" marR="115570" lvl="1" indent="-457200" algn="just">
              <a:lnSpc>
                <a:spcPts val="2580"/>
              </a:lnSpc>
              <a:spcBef>
                <a:spcPts val="575"/>
              </a:spcBef>
              <a:buFont typeface="Arial"/>
              <a:buChar char="–"/>
              <a:tabLst>
                <a:tab pos="926465" algn="l"/>
                <a:tab pos="927100" algn="l"/>
              </a:tabLst>
            </a:pPr>
            <a:r>
              <a:rPr sz="2400" b="1" spc="-5" dirty="0">
                <a:latin typeface="Arial"/>
                <a:cs typeface="Arial"/>
              </a:rPr>
              <a:t>Paradigma </a:t>
            </a:r>
            <a:r>
              <a:rPr sz="2400" b="1" dirty="0">
                <a:latin typeface="Wingdings"/>
                <a:cs typeface="Wingdings"/>
              </a:rPr>
              <a:t></a:t>
            </a:r>
            <a:r>
              <a:rPr sz="2400" b="1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Arial"/>
                <a:cs typeface="Arial"/>
              </a:rPr>
              <a:t>sistem </a:t>
            </a:r>
            <a:r>
              <a:rPr sz="2400" spc="-5" dirty="0" err="1">
                <a:latin typeface="Arial"/>
                <a:cs typeface="Arial"/>
              </a:rPr>
              <a:t>interaksi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lang="id-ID" sz="2400" dirty="0" smtClean="0">
                <a:latin typeface="Arial"/>
                <a:cs typeface="Arial"/>
              </a:rPr>
              <a:t>yang</a:t>
            </a:r>
            <a:r>
              <a:rPr sz="2400" dirty="0" smtClean="0">
                <a:latin typeface="Arial"/>
                <a:cs typeface="Arial"/>
              </a:rPr>
              <a:t> </a:t>
            </a:r>
            <a:r>
              <a:rPr sz="2400" spc="-5" dirty="0" err="1">
                <a:latin typeface="Arial"/>
                <a:cs typeface="Arial"/>
              </a:rPr>
              <a:t>berhasil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lang="id-ID" sz="2400" spc="-5" dirty="0" smtClean="0">
                <a:latin typeface="Arial"/>
                <a:cs typeface="Arial"/>
              </a:rPr>
              <a:t>pada</a:t>
            </a:r>
            <a:r>
              <a:rPr sz="2400" spc="-5" dirty="0" smtClean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umumnya  diyakini </a:t>
            </a:r>
            <a:r>
              <a:rPr sz="2400" spc="-5" dirty="0">
                <a:latin typeface="Arial"/>
                <a:cs typeface="Arial"/>
              </a:rPr>
              <a:t>akan </a:t>
            </a:r>
            <a:r>
              <a:rPr sz="2400" dirty="0">
                <a:latin typeface="Arial"/>
                <a:cs typeface="Arial"/>
              </a:rPr>
              <a:t>meningkatkan daya </a:t>
            </a:r>
            <a:r>
              <a:rPr sz="2400" spc="-5" dirty="0">
                <a:latin typeface="Arial"/>
                <a:cs typeface="Arial"/>
              </a:rPr>
              <a:t>guna </a:t>
            </a:r>
            <a:r>
              <a:rPr sz="2400" dirty="0">
                <a:latin typeface="Arial"/>
                <a:cs typeface="Arial"/>
              </a:rPr>
              <a:t>dari</a:t>
            </a:r>
            <a:r>
              <a:rPr sz="2400" spc="-3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sistem</a:t>
            </a:r>
          </a:p>
          <a:p>
            <a:pPr marL="927100" marR="5080" lvl="1" indent="-457200" algn="just">
              <a:lnSpc>
                <a:spcPct val="89800"/>
              </a:lnSpc>
              <a:spcBef>
                <a:spcPts val="545"/>
              </a:spcBef>
              <a:buFont typeface="Arial"/>
              <a:buChar char="–"/>
              <a:tabLst>
                <a:tab pos="926465" algn="l"/>
                <a:tab pos="927100" algn="l"/>
              </a:tabLst>
            </a:pPr>
            <a:r>
              <a:rPr sz="2400" b="1" spc="-5" dirty="0">
                <a:latin typeface="Arial"/>
                <a:cs typeface="Arial"/>
              </a:rPr>
              <a:t>Prinsip </a:t>
            </a:r>
            <a:r>
              <a:rPr sz="2400" b="1" dirty="0">
                <a:latin typeface="Wingdings"/>
                <a:cs typeface="Wingdings"/>
              </a:rPr>
              <a:t></a:t>
            </a:r>
            <a:r>
              <a:rPr sz="2400" b="1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Arial"/>
                <a:cs typeface="Arial"/>
              </a:rPr>
              <a:t>interaksi </a:t>
            </a:r>
            <a:r>
              <a:rPr sz="2400" spc="-5" dirty="0">
                <a:latin typeface="Arial"/>
                <a:cs typeface="Arial"/>
              </a:rPr>
              <a:t>efektif dari berbagai aspek  pengetahuan seperti psikologi, komputasi, ergonomi </a:t>
            </a:r>
            <a:r>
              <a:rPr sz="2400" dirty="0">
                <a:latin typeface="Arial"/>
                <a:cs typeface="Arial"/>
              </a:rPr>
              <a:t>dan  </a:t>
            </a:r>
            <a:r>
              <a:rPr sz="2400" dirty="0" err="1">
                <a:latin typeface="Arial"/>
                <a:cs typeface="Arial"/>
              </a:rPr>
              <a:t>sosiologi</a:t>
            </a:r>
            <a:r>
              <a:rPr sz="2400" dirty="0">
                <a:latin typeface="Arial"/>
                <a:cs typeface="Arial"/>
              </a:rPr>
              <a:t> </a:t>
            </a:r>
            <a:r>
              <a:rPr lang="id-ID" sz="2400" dirty="0" smtClean="0">
                <a:latin typeface="Arial"/>
                <a:cs typeface="Arial"/>
              </a:rPr>
              <a:t>yang</a:t>
            </a:r>
            <a:r>
              <a:rPr sz="2400" dirty="0" smtClean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mengarahkan pada peningkatan </a:t>
            </a:r>
            <a:r>
              <a:rPr sz="2400" spc="-5" dirty="0" err="1">
                <a:latin typeface="Arial"/>
                <a:cs typeface="Arial"/>
              </a:rPr>
              <a:t>desain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sz="2400" dirty="0" err="1" smtClean="0">
                <a:latin typeface="Arial"/>
                <a:cs typeface="Arial"/>
              </a:rPr>
              <a:t>dan</a:t>
            </a:r>
            <a:r>
              <a:rPr sz="2400" dirty="0" smtClean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evolusi </a:t>
            </a:r>
            <a:r>
              <a:rPr sz="2400" spc="-5" dirty="0" err="1">
                <a:latin typeface="Arial"/>
                <a:cs typeface="Arial"/>
              </a:rPr>
              <a:t>produk</a:t>
            </a:r>
            <a:r>
              <a:rPr sz="2400" spc="-5" dirty="0">
                <a:latin typeface="Arial"/>
                <a:cs typeface="Arial"/>
              </a:rPr>
              <a:t> </a:t>
            </a:r>
            <a:r>
              <a:rPr lang="id-ID" sz="2400" dirty="0" smtClean="0">
                <a:latin typeface="Arial"/>
                <a:cs typeface="Arial"/>
              </a:rPr>
              <a:t>yang</a:t>
            </a:r>
            <a:r>
              <a:rPr sz="2400" dirty="0" smtClean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pada </a:t>
            </a:r>
            <a:r>
              <a:rPr sz="2400" dirty="0">
                <a:latin typeface="Arial"/>
                <a:cs typeface="Arial"/>
              </a:rPr>
              <a:t>akhirnya </a:t>
            </a:r>
            <a:r>
              <a:rPr sz="2400" spc="-5" dirty="0">
                <a:latin typeface="Arial"/>
                <a:cs typeface="Arial"/>
              </a:rPr>
              <a:t>akan </a:t>
            </a:r>
            <a:r>
              <a:rPr sz="2400" dirty="0">
                <a:latin typeface="Arial"/>
                <a:cs typeface="Arial"/>
              </a:rPr>
              <a:t>meningkatkan  </a:t>
            </a:r>
            <a:r>
              <a:rPr sz="2400" spc="-5" dirty="0">
                <a:latin typeface="Arial"/>
                <a:cs typeface="Arial"/>
              </a:rPr>
              <a:t>daya guna </a:t>
            </a:r>
            <a:r>
              <a:rPr sz="2400" dirty="0">
                <a:latin typeface="Arial"/>
                <a:cs typeface="Arial"/>
              </a:rPr>
              <a:t>sistem</a:t>
            </a:r>
            <a:r>
              <a:rPr sz="2400" spc="5" dirty="0">
                <a:latin typeface="Arial"/>
                <a:cs typeface="Arial"/>
              </a:rPr>
              <a:t> </a:t>
            </a:r>
            <a:r>
              <a:rPr sz="2400" spc="-5" dirty="0">
                <a:latin typeface="Arial"/>
                <a:cs typeface="Arial"/>
              </a:rPr>
              <a:t>tersebut</a:t>
            </a:r>
            <a:endParaRPr sz="2400" dirty="0">
              <a:latin typeface="Arial"/>
              <a:cs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09600"/>
            <a:ext cx="971031" cy="12851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95400" y="1066800"/>
            <a:ext cx="7687056" cy="56052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</TotalTime>
  <Words>1303</Words>
  <Application>Microsoft Office PowerPoint</Application>
  <PresentationFormat>Custom</PresentationFormat>
  <Paragraphs>258</Paragraphs>
  <Slides>42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9" baseType="lpstr">
      <vt:lpstr>Yu Gothic UI Semilight</vt:lpstr>
      <vt:lpstr>Arial</vt:lpstr>
      <vt:lpstr>Calibri</vt:lpstr>
      <vt:lpstr>Times New Roman</vt:lpstr>
      <vt:lpstr>Trebuchet MS</vt:lpstr>
      <vt:lpstr>Wingdings</vt:lpstr>
      <vt:lpstr>Office Theme</vt:lpstr>
      <vt:lpstr>PowerPoint Presentation</vt:lpstr>
      <vt:lpstr>Introduction</vt:lpstr>
      <vt:lpstr>Interaksi</vt:lpstr>
      <vt:lpstr>Proses Interaksi</vt:lpstr>
      <vt:lpstr>Jadi..</vt:lpstr>
      <vt:lpstr>Terminologi Interaksi</vt:lpstr>
      <vt:lpstr>PowerPoint Presentation</vt:lpstr>
      <vt:lpstr>Siklus Interaksi</vt:lpstr>
      <vt:lpstr>Execution/Evaluation Loop</vt:lpstr>
      <vt:lpstr>Execution/Evaluation Loop</vt:lpstr>
      <vt:lpstr>Execution/Evaluation Loop</vt:lpstr>
      <vt:lpstr>Jadi..</vt:lpstr>
      <vt:lpstr>Maunya Developer!!</vt:lpstr>
      <vt:lpstr>Kenapa??</vt:lpstr>
      <vt:lpstr>PowerPoint Presentation</vt:lpstr>
      <vt:lpstr>PowerPoint Presentation</vt:lpstr>
      <vt:lpstr>Faktor Yang Pengaruhi “Gulf”</vt:lpstr>
      <vt:lpstr>Kerangka Kerja Interaksi</vt:lpstr>
      <vt:lpstr>PowerPoint Presentation</vt:lpstr>
      <vt:lpstr>Kerangka Kerja Interaksi</vt:lpstr>
      <vt:lpstr>Kerangka Kerja</vt:lpstr>
      <vt:lpstr>PowerPoint Presentation</vt:lpstr>
      <vt:lpstr>Ergonomi</vt:lpstr>
      <vt:lpstr>Pandangan Ergonomi</vt:lpstr>
      <vt:lpstr>Ergonomi=Nyaman</vt:lpstr>
      <vt:lpstr>Berkomputer Secara Ergonomis</vt:lpstr>
      <vt:lpstr>Efek Tidak Ergonomis</vt:lpstr>
      <vt:lpstr>Prinsip Ergonomi</vt:lpstr>
      <vt:lpstr>Prinsip Kognitif</vt:lpstr>
      <vt:lpstr>Gaya Interaksi</vt:lpstr>
      <vt:lpstr>Gaya Interaksi</vt:lpstr>
      <vt:lpstr>1. Command Line Interface</vt:lpstr>
      <vt:lpstr>2. Menu</vt:lpstr>
      <vt:lpstr>3. Natural Language</vt:lpstr>
      <vt:lpstr>4. Interface Query</vt:lpstr>
      <vt:lpstr>5. Form Fills</vt:lpstr>
      <vt:lpstr>5.1 Spreed Sheet</vt:lpstr>
      <vt:lpstr>6. Interface WIMP</vt:lpstr>
      <vt:lpstr>7. Interface Point and click</vt:lpstr>
      <vt:lpstr>8. Interface Tiga Dimensi</vt:lpstr>
      <vt:lpstr>Paradigma dan Prinsip Interaksi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Interaksi</dc:title>
  <dc:creator>Larispa Web Developer</dc:creator>
  <cp:lastModifiedBy>INFORMATIKA</cp:lastModifiedBy>
  <cp:revision>10</cp:revision>
  <dcterms:created xsi:type="dcterms:W3CDTF">2019-02-18T04:36:34Z</dcterms:created>
  <dcterms:modified xsi:type="dcterms:W3CDTF">2019-02-23T07:39:45Z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2013-10-18T00:00:00Z</vt:filetime>
  </property>
  <property fmtid="{D5CDD505-2E9C-101B-9397-08002B2CF9AE}" pid="3" name="Creator">
    <vt:lpwstr>Nitro Pro 7  (7. 5. 0. 29)</vt:lpwstr>
  </property>
  <property fmtid="{D5CDD505-2E9C-101B-9397-08002B2CF9AE}" pid="4" name="LastSaved">
    <vt:filetime>2019-02-18T00:00:00Z</vt:filetime>
  </property>
</Properties>
</file>