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97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3465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031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776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435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3202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0846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046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3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113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908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1FF48-677F-4D49-89A7-4EA2C8C79FD9}" type="datetimeFigureOut">
              <a:rPr lang="id-ID" smtClean="0"/>
              <a:t>02/06/2021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74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46542" y="140380"/>
            <a:ext cx="9144000" cy="604201"/>
          </a:xfrm>
        </p:spPr>
        <p:txBody>
          <a:bodyPr/>
          <a:lstStyle/>
          <a:p>
            <a:r>
              <a:rPr lang="id-ID" dirty="0" smtClean="0"/>
              <a:t>Latihan Soal Portal 3 sendi tidak simetris dg Konsol</a:t>
            </a:r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619794" y="2390503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606731" y="2442754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886890" y="2063932"/>
            <a:ext cx="2965271" cy="3135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5755656" y="4180114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/>
          <p:cNvSpPr/>
          <p:nvPr/>
        </p:nvSpPr>
        <p:spPr>
          <a:xfrm>
            <a:off x="3775160" y="2364373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Isosceles Triangle 10"/>
          <p:cNvSpPr/>
          <p:nvPr/>
        </p:nvSpPr>
        <p:spPr>
          <a:xfrm>
            <a:off x="1528355" y="4957354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886891" y="1593669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53589" y="3762102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91394" y="1593669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500099" y="3377921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966413" y="5816937"/>
            <a:ext cx="6124793" cy="22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852160" y="5329646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02364" y="5482046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7631" y="1963001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891231" y="5425444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96370" y="2429691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00573" y="3744684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531203" y="502484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71357" y="1657980"/>
            <a:ext cx="130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q1=4 ton/m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1772002" y="5435322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4684163" y="544760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33" name="TextBox 32"/>
          <p:cNvSpPr txBox="1"/>
          <p:nvPr/>
        </p:nvSpPr>
        <p:spPr>
          <a:xfrm>
            <a:off x="400573" y="265798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34" name="TextBox 33"/>
          <p:cNvSpPr txBox="1"/>
          <p:nvPr/>
        </p:nvSpPr>
        <p:spPr>
          <a:xfrm>
            <a:off x="340489" y="4263323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35" name="Freeform 34"/>
          <p:cNvSpPr/>
          <p:nvPr/>
        </p:nvSpPr>
        <p:spPr>
          <a:xfrm>
            <a:off x="4167051" y="1881051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6" name="TextBox 35"/>
          <p:cNvSpPr txBox="1"/>
          <p:nvPr/>
        </p:nvSpPr>
        <p:spPr>
          <a:xfrm>
            <a:off x="5479219" y="399465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06862" y="362354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86729" y="244353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06715" y="462067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1175639" y="2199693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5177" y="543563"/>
            <a:ext cx="3876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Hitung:</a:t>
            </a:r>
          </a:p>
          <a:p>
            <a:r>
              <a:rPr lang="id-ID" dirty="0" smtClean="0"/>
              <a:t>Gaya2 dalam ( Bidang M, D, N dan FBD)</a:t>
            </a:r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7836125" y="275629"/>
            <a:ext cx="46659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Jawab :</a:t>
            </a:r>
          </a:p>
          <a:p>
            <a:pPr marL="342900" indent="-342900">
              <a:buAutoNum type="arabicPeriod"/>
            </a:pPr>
            <a:r>
              <a:rPr lang="id-ID" sz="1600" dirty="0" smtClean="0">
                <a:solidFill>
                  <a:srgbClr val="FF0000"/>
                </a:solidFill>
              </a:rPr>
              <a:t>Reaksi Tumpuan</a:t>
            </a:r>
          </a:p>
          <a:p>
            <a:r>
              <a:rPr lang="id-ID" sz="1600" dirty="0" smtClean="0"/>
              <a:t>∑MB=0</a:t>
            </a:r>
          </a:p>
          <a:p>
            <a:r>
              <a:rPr lang="id-ID" sz="1600" dirty="0" smtClean="0"/>
              <a:t>Av.4 </a:t>
            </a:r>
            <a:r>
              <a:rPr lang="id-ID" sz="1600" dirty="0"/>
              <a:t>+</a:t>
            </a:r>
            <a:r>
              <a:rPr lang="id-ID" sz="1600" dirty="0" smtClean="0"/>
              <a:t> Ah. 1 </a:t>
            </a:r>
            <a:r>
              <a:rPr lang="id-ID" sz="1600" dirty="0"/>
              <a:t> </a:t>
            </a:r>
            <a:r>
              <a:rPr lang="id-ID" sz="1600" dirty="0" smtClean="0"/>
              <a:t>+ H . 1 –P.3 –(q</a:t>
            </a:r>
            <a:r>
              <a:rPr lang="id-ID" sz="1200" dirty="0" smtClean="0"/>
              <a:t>1</a:t>
            </a:r>
            <a:r>
              <a:rPr lang="id-ID" sz="1600" dirty="0" smtClean="0"/>
              <a:t>.3).1,5 + (q2. 1 . 0,5)  =0</a:t>
            </a:r>
          </a:p>
          <a:p>
            <a:r>
              <a:rPr lang="id-ID" sz="1600" dirty="0" smtClean="0"/>
              <a:t>4Av + Ah + 2 – 6 – 18 + 1  = 0</a:t>
            </a:r>
          </a:p>
          <a:p>
            <a:r>
              <a:rPr lang="id-ID" sz="1600" dirty="0" smtClean="0"/>
              <a:t>4Av + Ah = 21   ..............(1) </a:t>
            </a:r>
          </a:p>
          <a:p>
            <a:endParaRPr lang="id-ID" sz="1600" dirty="0" smtClean="0"/>
          </a:p>
          <a:p>
            <a:r>
              <a:rPr lang="id-ID" sz="1600" dirty="0" smtClean="0"/>
              <a:t>∑MA=0</a:t>
            </a:r>
          </a:p>
          <a:p>
            <a:r>
              <a:rPr lang="id-ID" sz="1600" dirty="0" smtClean="0"/>
              <a:t>-Bv.4-Bh . 1 +(q2. 1 ).4,5 + (q1. 3) . 2,5 +P . 1 + H. 2 =0</a:t>
            </a:r>
          </a:p>
          <a:p>
            <a:r>
              <a:rPr lang="id-ID" sz="1600" dirty="0" smtClean="0"/>
              <a:t>-4Bv – Bh + 9 +30 + 2 + 4 = 0</a:t>
            </a:r>
          </a:p>
          <a:p>
            <a:r>
              <a:rPr lang="id-ID" sz="1600" dirty="0" smtClean="0"/>
              <a:t>4Bv + Bh = 45 .................(2)</a:t>
            </a:r>
          </a:p>
          <a:p>
            <a:endParaRPr lang="id-ID" sz="1600" dirty="0"/>
          </a:p>
          <a:p>
            <a:r>
              <a:rPr lang="id-ID" sz="1600" dirty="0" smtClean="0"/>
              <a:t>∑MS=0    ( kiri potongan)</a:t>
            </a:r>
          </a:p>
          <a:p>
            <a:r>
              <a:rPr lang="id-ID" sz="1600" dirty="0" smtClean="0"/>
              <a:t>Av. 2 + Ah. 4- H. 2 – P. 1 – (q1 .1 . 0,5) =0</a:t>
            </a:r>
          </a:p>
          <a:p>
            <a:r>
              <a:rPr lang="id-ID" sz="1600" dirty="0" smtClean="0"/>
              <a:t>2 Av + 4 Ah – 4 -2 -2 =0 </a:t>
            </a:r>
          </a:p>
          <a:p>
            <a:r>
              <a:rPr lang="id-ID" sz="1600" dirty="0" smtClean="0"/>
              <a:t>Av + 2Ah = 4 ...................(3) </a:t>
            </a:r>
          </a:p>
          <a:p>
            <a:endParaRPr lang="id-ID" sz="1600" dirty="0"/>
          </a:p>
          <a:p>
            <a:r>
              <a:rPr lang="id-ID" sz="1600" dirty="0" smtClean="0"/>
              <a:t>∑MS=0    </a:t>
            </a:r>
            <a:r>
              <a:rPr lang="id-ID" sz="1600" dirty="0"/>
              <a:t>( </a:t>
            </a:r>
            <a:r>
              <a:rPr lang="id-ID" sz="1600" dirty="0" smtClean="0"/>
              <a:t>kanan </a:t>
            </a:r>
            <a:r>
              <a:rPr lang="id-ID" sz="1600" dirty="0"/>
              <a:t>potongan)</a:t>
            </a:r>
          </a:p>
          <a:p>
            <a:r>
              <a:rPr lang="id-ID" sz="1600" dirty="0" smtClean="0"/>
              <a:t>-Bv. </a:t>
            </a:r>
            <a:r>
              <a:rPr lang="id-ID" sz="1600" dirty="0"/>
              <a:t>2 </a:t>
            </a:r>
            <a:r>
              <a:rPr lang="id-ID" sz="1600" dirty="0" smtClean="0"/>
              <a:t>+ Bh. 3 +(q2 . 1) . 2,5 + (q1. 2). 1  </a:t>
            </a:r>
            <a:r>
              <a:rPr lang="id-ID" sz="1600" dirty="0"/>
              <a:t>=0</a:t>
            </a:r>
          </a:p>
          <a:p>
            <a:r>
              <a:rPr lang="id-ID" sz="1600" dirty="0" smtClean="0"/>
              <a:t>-2.Bv + 3Bh + 5 + 8 </a:t>
            </a:r>
            <a:r>
              <a:rPr lang="id-ID" sz="1600" dirty="0"/>
              <a:t>=0 </a:t>
            </a:r>
          </a:p>
          <a:p>
            <a:r>
              <a:rPr lang="id-ID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2Bv -3Bh = 13     ..................(4)   </a:t>
            </a:r>
          </a:p>
          <a:p>
            <a:endParaRPr lang="id-ID" sz="1600" dirty="0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1602364" y="5355771"/>
            <a:ext cx="0" cy="78377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58223" y="5987923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sp>
        <p:nvSpPr>
          <p:cNvPr id="56" name="TextBox 55"/>
          <p:cNvSpPr txBox="1"/>
          <p:nvPr/>
        </p:nvSpPr>
        <p:spPr>
          <a:xfrm>
            <a:off x="2512407" y="4690343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</a:t>
            </a:r>
            <a:endParaRPr lang="id-ID" dirty="0"/>
          </a:p>
        </p:txBody>
      </p:sp>
      <p:sp>
        <p:nvSpPr>
          <p:cNvPr id="57" name="TextBox 56"/>
          <p:cNvSpPr txBox="1"/>
          <p:nvPr/>
        </p:nvSpPr>
        <p:spPr>
          <a:xfrm>
            <a:off x="5424672" y="4642887"/>
            <a:ext cx="41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</a:t>
            </a:r>
            <a:endParaRPr lang="id-ID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3840459" y="537536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891231" y="5440764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2786488" y="244275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81616" y="2443531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1841864" y="4957354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5829058" y="4581648"/>
            <a:ext cx="7265" cy="619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005890" y="4179324"/>
            <a:ext cx="59085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stCxn id="8" idx="3"/>
            <a:endCxn id="9" idx="0"/>
          </p:cNvCxnSpPr>
          <p:nvPr/>
        </p:nvCxnSpPr>
        <p:spPr>
          <a:xfrm>
            <a:off x="5852161" y="2220687"/>
            <a:ext cx="1467" cy="19594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852160" y="2377441"/>
            <a:ext cx="967264" cy="1306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5872675" y="2220687"/>
            <a:ext cx="946749" cy="1436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TextBox 53"/>
          <p:cNvSpPr txBox="1"/>
          <p:nvPr/>
        </p:nvSpPr>
        <p:spPr>
          <a:xfrm>
            <a:off x="6131933" y="1745066"/>
            <a:ext cx="13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q2= 2 ton/m</a:t>
            </a:r>
            <a:endParaRPr lang="id-ID" dirty="0"/>
          </a:p>
        </p:txBody>
      </p:sp>
      <p:sp>
        <p:nvSpPr>
          <p:cNvPr id="58" name="Freeform 57"/>
          <p:cNvSpPr/>
          <p:nvPr/>
        </p:nvSpPr>
        <p:spPr>
          <a:xfrm>
            <a:off x="6109128" y="2063932"/>
            <a:ext cx="409244" cy="339640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1" name="TextBox 50"/>
          <p:cNvSpPr txBox="1"/>
          <p:nvPr/>
        </p:nvSpPr>
        <p:spPr>
          <a:xfrm>
            <a:off x="5585893" y="236258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</a:t>
            </a:r>
            <a:endParaRPr lang="id-ID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263291" y="2199693"/>
            <a:ext cx="0" cy="240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7091206" y="2394855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6863472" y="4179324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809041" y="301930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63" name="TextBox 62"/>
          <p:cNvSpPr txBox="1"/>
          <p:nvPr/>
        </p:nvSpPr>
        <p:spPr>
          <a:xfrm>
            <a:off x="5942835" y="3815572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Bh</a:t>
            </a:r>
            <a:endParaRPr lang="id-ID" dirty="0"/>
          </a:p>
        </p:txBody>
      </p:sp>
      <p:cxnSp>
        <p:nvCxnSpPr>
          <p:cNvPr id="66" name="Straight Connector 65"/>
          <p:cNvCxnSpPr/>
          <p:nvPr/>
        </p:nvCxnSpPr>
        <p:spPr>
          <a:xfrm flipH="1">
            <a:off x="6800742" y="5486401"/>
            <a:ext cx="18682" cy="552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879851" y="546482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cxnSp>
        <p:nvCxnSpPr>
          <p:cNvPr id="71" name="Straight Connector 70"/>
          <p:cNvCxnSpPr/>
          <p:nvPr/>
        </p:nvCxnSpPr>
        <p:spPr>
          <a:xfrm>
            <a:off x="3825661" y="1189894"/>
            <a:ext cx="0" cy="325809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583687" y="232875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G</a:t>
            </a:r>
            <a:endParaRPr lang="id-ID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428309" y="2220687"/>
            <a:ext cx="13062" cy="59139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025458" y="2758043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Q1 = q1.3</a:t>
            </a:r>
            <a:endParaRPr lang="id-ID" dirty="0"/>
          </a:p>
        </p:txBody>
      </p:sp>
      <p:cxnSp>
        <p:nvCxnSpPr>
          <p:cNvPr id="64" name="Straight Arrow Connector 63"/>
          <p:cNvCxnSpPr/>
          <p:nvPr/>
        </p:nvCxnSpPr>
        <p:spPr>
          <a:xfrm flipH="1">
            <a:off x="6306410" y="2280946"/>
            <a:ext cx="13062" cy="59139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5771506" y="2793159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Q2 = q2.1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2240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0297" y="223377"/>
            <a:ext cx="46659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Jawab :</a:t>
            </a:r>
          </a:p>
          <a:p>
            <a:pPr marL="342900" indent="-342900">
              <a:buAutoNum type="arabicPeriod"/>
            </a:pPr>
            <a:r>
              <a:rPr lang="id-ID" sz="1600" dirty="0" smtClean="0">
                <a:solidFill>
                  <a:srgbClr val="FF0000"/>
                </a:solidFill>
              </a:rPr>
              <a:t>Reaksi Tumpuan</a:t>
            </a:r>
          </a:p>
          <a:p>
            <a:r>
              <a:rPr lang="id-ID" sz="1600" dirty="0" smtClean="0"/>
              <a:t>∑MB=0</a:t>
            </a:r>
          </a:p>
          <a:p>
            <a:r>
              <a:rPr lang="id-ID" sz="1600" dirty="0" smtClean="0"/>
              <a:t>Av.4 </a:t>
            </a:r>
            <a:r>
              <a:rPr lang="id-ID" sz="1600" dirty="0"/>
              <a:t>+</a:t>
            </a:r>
            <a:r>
              <a:rPr lang="id-ID" sz="1600" dirty="0" smtClean="0"/>
              <a:t> Ah. 1 </a:t>
            </a:r>
            <a:r>
              <a:rPr lang="id-ID" sz="1600" dirty="0"/>
              <a:t> </a:t>
            </a:r>
            <a:r>
              <a:rPr lang="id-ID" sz="1600" dirty="0" smtClean="0"/>
              <a:t>+ H . 1 –P.3 –(q</a:t>
            </a:r>
            <a:r>
              <a:rPr lang="id-ID" sz="1200" dirty="0" smtClean="0"/>
              <a:t>1</a:t>
            </a:r>
            <a:r>
              <a:rPr lang="id-ID" sz="1600" dirty="0" smtClean="0"/>
              <a:t>.3).1,5 + (q2. 1 . 0,5)  =0</a:t>
            </a:r>
          </a:p>
          <a:p>
            <a:r>
              <a:rPr lang="id-ID" sz="1600" dirty="0" smtClean="0"/>
              <a:t>4Av + Ah + 2 – 6 – 18 + 1  = 0</a:t>
            </a:r>
          </a:p>
          <a:p>
            <a:r>
              <a:rPr lang="id-ID" sz="1600" dirty="0" smtClean="0"/>
              <a:t>4Av + Ah = 21   ..............(1) </a:t>
            </a:r>
          </a:p>
          <a:p>
            <a:endParaRPr lang="id-ID" sz="1600" dirty="0" smtClean="0"/>
          </a:p>
          <a:p>
            <a:r>
              <a:rPr lang="id-ID" sz="1600" dirty="0" smtClean="0"/>
              <a:t>∑MA=0</a:t>
            </a:r>
          </a:p>
          <a:p>
            <a:r>
              <a:rPr lang="id-ID" sz="1600" dirty="0" smtClean="0"/>
              <a:t>-Bv.4-Bh . 1 +(q2. 1 ).4,5 + (q1. 3) . 2,5 +P . 1 + H. 2 =0</a:t>
            </a:r>
          </a:p>
          <a:p>
            <a:r>
              <a:rPr lang="id-ID" sz="1600" dirty="0" smtClean="0"/>
              <a:t>-4Bv – Bh + 9 +30 + 2 + 4 = 0</a:t>
            </a:r>
          </a:p>
          <a:p>
            <a:r>
              <a:rPr lang="id-ID" sz="1600" dirty="0" smtClean="0"/>
              <a:t>4Bv + Bh = 45 .................(2)</a:t>
            </a:r>
          </a:p>
          <a:p>
            <a:endParaRPr lang="id-ID" sz="1600" dirty="0"/>
          </a:p>
          <a:p>
            <a:r>
              <a:rPr lang="id-ID" sz="1600" dirty="0" smtClean="0"/>
              <a:t>∑MS=0    ( kiri potongan)</a:t>
            </a:r>
          </a:p>
          <a:p>
            <a:r>
              <a:rPr lang="id-ID" sz="1600" dirty="0" smtClean="0"/>
              <a:t>Av. 2 + Ah. 4- H. 2 – P. 1 – (q1 .1 . 0,5) =0</a:t>
            </a:r>
          </a:p>
          <a:p>
            <a:r>
              <a:rPr lang="id-ID" sz="1600" dirty="0" smtClean="0"/>
              <a:t>2 Av + 4 Ah – 4 -2 -2 =0 </a:t>
            </a:r>
          </a:p>
          <a:p>
            <a:r>
              <a:rPr lang="id-ID" sz="1600" dirty="0" smtClean="0"/>
              <a:t>Av + 2Ah = 4 ...................(3) </a:t>
            </a:r>
          </a:p>
          <a:p>
            <a:endParaRPr lang="id-ID" sz="1600" dirty="0"/>
          </a:p>
          <a:p>
            <a:r>
              <a:rPr lang="id-ID" sz="1600" dirty="0" smtClean="0"/>
              <a:t>∑MS=0    </a:t>
            </a:r>
            <a:r>
              <a:rPr lang="id-ID" sz="1600" dirty="0"/>
              <a:t>( </a:t>
            </a:r>
            <a:r>
              <a:rPr lang="id-ID" sz="1600" dirty="0" smtClean="0"/>
              <a:t>kanan </a:t>
            </a:r>
            <a:r>
              <a:rPr lang="id-ID" sz="1600" dirty="0"/>
              <a:t>potongan)</a:t>
            </a:r>
          </a:p>
          <a:p>
            <a:r>
              <a:rPr lang="id-ID" sz="1600" dirty="0" smtClean="0"/>
              <a:t>-Bv. </a:t>
            </a:r>
            <a:r>
              <a:rPr lang="id-ID" sz="1600" dirty="0"/>
              <a:t>2 </a:t>
            </a:r>
            <a:r>
              <a:rPr lang="id-ID" sz="1600" dirty="0" smtClean="0"/>
              <a:t>+ Bh. 3 +(q2 . 1) . 2,5 + (q1. 2). 1  </a:t>
            </a:r>
            <a:r>
              <a:rPr lang="id-ID" sz="1600" dirty="0"/>
              <a:t>=0</a:t>
            </a:r>
          </a:p>
          <a:p>
            <a:r>
              <a:rPr lang="id-ID" sz="1600" dirty="0" smtClean="0"/>
              <a:t>-2.Bv + 3Bh + 5 + 8 </a:t>
            </a:r>
            <a:r>
              <a:rPr lang="id-ID" sz="1600" dirty="0"/>
              <a:t>=0 </a:t>
            </a:r>
          </a:p>
          <a:p>
            <a:r>
              <a:rPr lang="id-ID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2Bv - 3Bh = 13     ..................(4)   </a:t>
            </a:r>
          </a:p>
          <a:p>
            <a:endParaRPr lang="id-ID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008914" y="470263"/>
            <a:ext cx="321947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Substitusi persmaan (1) dan (3) :</a:t>
            </a:r>
          </a:p>
          <a:p>
            <a:r>
              <a:rPr lang="id-ID" dirty="0"/>
              <a:t>4Av + Ah = </a:t>
            </a:r>
            <a:r>
              <a:rPr lang="id-ID" dirty="0" smtClean="0"/>
              <a:t>21       (1)</a:t>
            </a:r>
          </a:p>
          <a:p>
            <a:r>
              <a:rPr lang="id-ID" dirty="0" smtClean="0"/>
              <a:t>4Av </a:t>
            </a:r>
            <a:r>
              <a:rPr lang="id-ID" dirty="0"/>
              <a:t>+ </a:t>
            </a:r>
            <a:r>
              <a:rPr lang="id-ID" dirty="0" smtClean="0"/>
              <a:t>8Ah </a:t>
            </a:r>
            <a:r>
              <a:rPr lang="id-ID" dirty="0"/>
              <a:t>= </a:t>
            </a:r>
            <a:r>
              <a:rPr lang="id-ID" dirty="0" smtClean="0"/>
              <a:t>16      (3)x4</a:t>
            </a:r>
          </a:p>
          <a:p>
            <a:endParaRPr lang="id-ID" dirty="0"/>
          </a:p>
          <a:p>
            <a:r>
              <a:rPr lang="id-ID" dirty="0" smtClean="0"/>
              <a:t>-7 Ah = 5   </a:t>
            </a:r>
          </a:p>
          <a:p>
            <a:r>
              <a:rPr lang="id-ID" dirty="0" smtClean="0"/>
              <a:t>Ah = -5/7 ton = - 0,714 ton </a:t>
            </a:r>
          </a:p>
          <a:p>
            <a:r>
              <a:rPr lang="id-ID" dirty="0" smtClean="0"/>
              <a:t>Atau 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Ah = 0,714 ton </a:t>
            </a:r>
          </a:p>
          <a:p>
            <a:r>
              <a:rPr lang="id-ID" dirty="0">
                <a:solidFill>
                  <a:srgbClr val="FF0000"/>
                </a:solidFill>
              </a:rPr>
              <a:t> </a:t>
            </a:r>
            <a:r>
              <a:rPr lang="id-ID" dirty="0" smtClean="0"/>
              <a:t>(1) .....   4 Av + (-0,714) = 21</a:t>
            </a:r>
          </a:p>
          <a:p>
            <a:r>
              <a:rPr lang="id-ID" dirty="0"/>
              <a:t> </a:t>
            </a:r>
            <a:r>
              <a:rPr lang="id-ID" dirty="0" smtClean="0"/>
              <a:t>    4Av = 21,714</a:t>
            </a:r>
          </a:p>
          <a:p>
            <a:r>
              <a:rPr lang="id-ID" dirty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    Av = 5,428 ton  </a:t>
            </a:r>
          </a:p>
          <a:p>
            <a:endParaRPr lang="id-ID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113417" y="1358537"/>
            <a:ext cx="2364377" cy="26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582297" y="117387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8886655" y="2031274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579460" y="2601685"/>
            <a:ext cx="714708" cy="1088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8186044" y="3102812"/>
            <a:ext cx="0" cy="78377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425542" y="3494697"/>
            <a:ext cx="243303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Substitusi persmaan </a:t>
            </a:r>
          </a:p>
          <a:p>
            <a:r>
              <a:rPr lang="id-ID" dirty="0" smtClean="0"/>
              <a:t>(2) ... ...  4 Bv + Bh = 45</a:t>
            </a:r>
          </a:p>
          <a:p>
            <a:r>
              <a:rPr lang="id-ID" dirty="0" smtClean="0"/>
              <a:t>(4)x2 .... 4 Bv – 6Bh = 26</a:t>
            </a:r>
          </a:p>
          <a:p>
            <a:endParaRPr lang="id-ID" dirty="0"/>
          </a:p>
          <a:p>
            <a:r>
              <a:rPr lang="id-ID" dirty="0" smtClean="0"/>
              <a:t>7 Bh = 19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Bh = 2,714 ton </a:t>
            </a:r>
          </a:p>
          <a:p>
            <a:endParaRPr lang="id-ID" dirty="0" smtClean="0"/>
          </a:p>
          <a:p>
            <a:r>
              <a:rPr lang="id-ID" dirty="0" smtClean="0"/>
              <a:t>(2) .... 4Bv + 2,714 = 45</a:t>
            </a:r>
          </a:p>
          <a:p>
            <a:r>
              <a:rPr lang="id-ID" dirty="0"/>
              <a:t> </a:t>
            </a:r>
            <a:r>
              <a:rPr lang="id-ID" dirty="0" smtClean="0"/>
              <a:t>           </a:t>
            </a:r>
            <a:r>
              <a:rPr lang="id-ID" dirty="0" smtClean="0">
                <a:solidFill>
                  <a:srgbClr val="FF0000"/>
                </a:solidFill>
              </a:rPr>
              <a:t>Bv = 10,572 </a:t>
            </a:r>
            <a:r>
              <a:rPr lang="id-ID" dirty="0" smtClean="0"/>
              <a:t>ton  </a:t>
            </a:r>
          </a:p>
          <a:p>
            <a:endParaRPr lang="id-ID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8294168" y="4421492"/>
            <a:ext cx="2364377" cy="26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842879" y="423336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9963936" y="5054535"/>
            <a:ext cx="59085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10858580" y="5447091"/>
            <a:ext cx="7265" cy="619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22220" y="3983381"/>
            <a:ext cx="30444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 :</a:t>
            </a:r>
          </a:p>
          <a:p>
            <a:r>
              <a:rPr lang="id-ID" dirty="0" smtClean="0"/>
              <a:t>∑H=0</a:t>
            </a:r>
          </a:p>
          <a:p>
            <a:r>
              <a:rPr lang="id-ID" dirty="0" smtClean="0"/>
              <a:t>H+Ah-Bh = 0</a:t>
            </a:r>
          </a:p>
          <a:p>
            <a:r>
              <a:rPr lang="id-ID" dirty="0" smtClean="0"/>
              <a:t>2 + 0,714 – 2,714 = 0  Oke</a:t>
            </a:r>
          </a:p>
          <a:p>
            <a:r>
              <a:rPr lang="id-ID" dirty="0" smtClean="0"/>
              <a:t>∑V=0</a:t>
            </a:r>
            <a:endParaRPr lang="id-ID" dirty="0"/>
          </a:p>
          <a:p>
            <a:r>
              <a:rPr lang="id-ID" dirty="0" smtClean="0"/>
              <a:t>Av+Bv –P – (q1. 3)- (q2. 1) = 0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5,428 +</a:t>
            </a:r>
            <a:r>
              <a:rPr lang="id-ID" dirty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10,572 – 2 – 12 – 2 = 0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16 – 16 = 0   oke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60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2024743" y="1632857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011680" y="1685108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291839" y="1306286"/>
            <a:ext cx="2965271" cy="3135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6160605" y="342246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180109" y="1606727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933304" y="419970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91840" y="836023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358538" y="3004456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96343" y="836023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905048" y="2620275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371362" y="5059291"/>
            <a:ext cx="6124793" cy="22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257109" y="457200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007313" y="472440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62580" y="1205355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96180" y="466779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901319" y="1672045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805522" y="298703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936152" y="4267202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76306" y="900334"/>
            <a:ext cx="130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q1=4 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2176951" y="467767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5089112" y="468995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805522" y="190033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745438" y="3505677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4572000" y="1123405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5884168" y="323701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11811" y="28659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91678" y="168588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64" y="386303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580588" y="1442047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2007313" y="4598125"/>
            <a:ext cx="0" cy="78377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63172" y="5230277"/>
            <a:ext cx="1535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>
                <a:solidFill>
                  <a:srgbClr val="FF0000"/>
                </a:solidFill>
              </a:rPr>
              <a:t>Av = 5,428 ton</a:t>
            </a:r>
            <a:endParaRPr lang="id-ID" dirty="0"/>
          </a:p>
        </p:txBody>
      </p:sp>
      <p:sp>
        <p:nvSpPr>
          <p:cNvPr id="36" name="TextBox 35"/>
          <p:cNvSpPr txBox="1"/>
          <p:nvPr/>
        </p:nvSpPr>
        <p:spPr>
          <a:xfrm>
            <a:off x="6295913" y="4119544"/>
            <a:ext cx="185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Bv </a:t>
            </a:r>
            <a:r>
              <a:rPr lang="id-ID" dirty="0">
                <a:solidFill>
                  <a:srgbClr val="FF0000"/>
                </a:solidFill>
              </a:rPr>
              <a:t>= 10,572 </a:t>
            </a:r>
            <a:r>
              <a:rPr lang="id-ID" dirty="0"/>
              <a:t>ton v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4245408" y="4617722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296180" y="4683118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9" name="TextBox 38"/>
          <p:cNvSpPr txBox="1"/>
          <p:nvPr/>
        </p:nvSpPr>
        <p:spPr>
          <a:xfrm>
            <a:off x="3191437" y="168510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086565" y="1685885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2159566" y="4199708"/>
            <a:ext cx="74117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6234007" y="3824002"/>
            <a:ext cx="7265" cy="619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6410839" y="3421678"/>
            <a:ext cx="59085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6" idx="3"/>
            <a:endCxn id="7" idx="0"/>
          </p:cNvCxnSpPr>
          <p:nvPr/>
        </p:nvCxnSpPr>
        <p:spPr>
          <a:xfrm>
            <a:off x="6257110" y="1463041"/>
            <a:ext cx="1467" cy="19594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6257109" y="1619795"/>
            <a:ext cx="967264" cy="1306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277624" y="1463041"/>
            <a:ext cx="946749" cy="1436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TextBox 46"/>
          <p:cNvSpPr txBox="1"/>
          <p:nvPr/>
        </p:nvSpPr>
        <p:spPr>
          <a:xfrm>
            <a:off x="6536882" y="987420"/>
            <a:ext cx="13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q2= 2 ton/m</a:t>
            </a:r>
            <a:endParaRPr lang="id-ID" dirty="0"/>
          </a:p>
        </p:txBody>
      </p:sp>
      <p:sp>
        <p:nvSpPr>
          <p:cNvPr id="48" name="Freeform 47"/>
          <p:cNvSpPr/>
          <p:nvPr/>
        </p:nvSpPr>
        <p:spPr>
          <a:xfrm>
            <a:off x="6514077" y="1306286"/>
            <a:ext cx="409244" cy="339640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9" name="TextBox 48"/>
          <p:cNvSpPr txBox="1"/>
          <p:nvPr/>
        </p:nvSpPr>
        <p:spPr>
          <a:xfrm>
            <a:off x="5964721" y="160494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</a:t>
            </a:r>
            <a:endParaRPr lang="id-ID" dirty="0"/>
          </a:p>
        </p:txBody>
      </p:sp>
      <p:cxnSp>
        <p:nvCxnSpPr>
          <p:cNvPr id="50" name="Straight Connector 49"/>
          <p:cNvCxnSpPr/>
          <p:nvPr/>
        </p:nvCxnSpPr>
        <p:spPr>
          <a:xfrm>
            <a:off x="7668240" y="1442047"/>
            <a:ext cx="0" cy="240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496155" y="1637209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7268421" y="342167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213990" y="226165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54" name="TextBox 53"/>
          <p:cNvSpPr txBox="1"/>
          <p:nvPr/>
        </p:nvSpPr>
        <p:spPr>
          <a:xfrm>
            <a:off x="6347784" y="3057926"/>
            <a:ext cx="1602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Bh = 2,714 ton </a:t>
            </a:r>
          </a:p>
          <a:p>
            <a:endParaRPr lang="id-ID" dirty="0"/>
          </a:p>
        </p:txBody>
      </p:sp>
      <p:cxnSp>
        <p:nvCxnSpPr>
          <p:cNvPr id="55" name="Straight Connector 54"/>
          <p:cNvCxnSpPr/>
          <p:nvPr/>
        </p:nvCxnSpPr>
        <p:spPr>
          <a:xfrm flipH="1">
            <a:off x="7205691" y="4728755"/>
            <a:ext cx="18682" cy="552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284800" y="4707180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57" name="Rectangle 56"/>
          <p:cNvSpPr/>
          <p:nvPr/>
        </p:nvSpPr>
        <p:spPr>
          <a:xfrm>
            <a:off x="2273125" y="4290806"/>
            <a:ext cx="1610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Ah = 0,714 ton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8124" y="159989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162747" y="403579"/>
            <a:ext cx="43122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Mencari Momen :</a:t>
            </a:r>
          </a:p>
          <a:p>
            <a:r>
              <a:rPr lang="id-ID" sz="1600" dirty="0" smtClean="0"/>
              <a:t>Ma = Mb = 0 (ujung sendi)</a:t>
            </a:r>
          </a:p>
          <a:p>
            <a:r>
              <a:rPr lang="id-ID" sz="1600" dirty="0" smtClean="0"/>
              <a:t>Mc = - Ah . 2 = -1,428 t.m</a:t>
            </a:r>
          </a:p>
          <a:p>
            <a:r>
              <a:rPr lang="id-ID" sz="1600" dirty="0" smtClean="0"/>
              <a:t>M</a:t>
            </a:r>
            <a:r>
              <a:rPr lang="id-ID" sz="1400" dirty="0" smtClean="0"/>
              <a:t>DA = - Ah.4 – H.2 = -6,856 t.m </a:t>
            </a:r>
          </a:p>
          <a:p>
            <a:r>
              <a:rPr lang="id-ID" sz="1400" dirty="0" smtClean="0"/>
              <a:t>MDF =  MDA = -6,856 t.m</a:t>
            </a:r>
          </a:p>
          <a:p>
            <a:r>
              <a:rPr lang="id-ID" sz="1400" dirty="0" smtClean="0"/>
              <a:t>Me = Av. 1 – Ah.4 – H.2 = -1,428 t.m</a:t>
            </a:r>
          </a:p>
          <a:p>
            <a:r>
              <a:rPr lang="id-ID" sz="1400" dirty="0" smtClean="0"/>
              <a:t>Ms = Av. 2 –Ah.4 – H.2 – P.1 –(q1.1).0,5 = 0</a:t>
            </a:r>
          </a:p>
          <a:p>
            <a:r>
              <a:rPr lang="id-ID" sz="1400" dirty="0"/>
              <a:t> </a:t>
            </a:r>
            <a:r>
              <a:rPr lang="id-ID" sz="1400" dirty="0" smtClean="0"/>
              <a:t>   </a:t>
            </a:r>
          </a:p>
          <a:p>
            <a:r>
              <a:rPr lang="id-ID" sz="1400" dirty="0" smtClean="0"/>
              <a:t>MFD = Av.4 – Ah.4 – H.2 –P.3 –(q1. 3). 1,5 = -9,144 t.m</a:t>
            </a:r>
          </a:p>
          <a:p>
            <a:r>
              <a:rPr lang="id-ID" sz="1400" dirty="0" smtClean="0"/>
              <a:t>MFG = - (q2. 1) . 0,5 = -1 t.m</a:t>
            </a:r>
          </a:p>
          <a:p>
            <a:r>
              <a:rPr lang="id-ID" sz="1400" dirty="0" smtClean="0"/>
              <a:t>MFB = -Bh. 3 = - 8,142  t.m</a:t>
            </a:r>
          </a:p>
          <a:p>
            <a:endParaRPr lang="id-ID" sz="1400" dirty="0"/>
          </a:p>
          <a:p>
            <a:r>
              <a:rPr lang="id-ID" sz="1400" dirty="0" smtClean="0"/>
              <a:t>Mx = Av. (1+x) – Ah. 4 – H.2 – P . X – (q1.x) .0,5.x</a:t>
            </a:r>
          </a:p>
          <a:p>
            <a:r>
              <a:rPr lang="id-ID" sz="1400" dirty="0" smtClean="0"/>
              <a:t>X=0     Me = -1,428 t.m</a:t>
            </a:r>
          </a:p>
          <a:p>
            <a:r>
              <a:rPr lang="id-ID" sz="1400" dirty="0" smtClean="0"/>
              <a:t>X=0,5 m  M0,5 = -0,214 t.m</a:t>
            </a:r>
          </a:p>
          <a:p>
            <a:r>
              <a:rPr lang="id-ID" sz="1400" dirty="0" smtClean="0"/>
              <a:t>X=1   Ms = 0</a:t>
            </a:r>
          </a:p>
          <a:p>
            <a:r>
              <a:rPr lang="id-ID" sz="1400" dirty="0" smtClean="0"/>
              <a:t>X=1,5   M1,5 = -0,786 t.m</a:t>
            </a:r>
          </a:p>
          <a:p>
            <a:r>
              <a:rPr lang="id-ID" sz="1400" dirty="0" smtClean="0"/>
              <a:t>X = 2 m    M2= -2,58 t.m</a:t>
            </a:r>
          </a:p>
          <a:p>
            <a:r>
              <a:rPr lang="id-ID" sz="1400" dirty="0" smtClean="0"/>
              <a:t>X= 2,5m  M2,5 = -5,358 t.m</a:t>
            </a:r>
          </a:p>
          <a:p>
            <a:r>
              <a:rPr lang="id-ID" sz="1400" dirty="0" smtClean="0"/>
              <a:t>X= 3m      MFD = -9,144 t.m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4245408" y="483326"/>
            <a:ext cx="0" cy="250371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3289914" y="352698"/>
            <a:ext cx="13082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883822" y="5225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cxnSp>
        <p:nvCxnSpPr>
          <p:cNvPr id="63" name="Straight Connector 62"/>
          <p:cNvCxnSpPr/>
          <p:nvPr/>
        </p:nvCxnSpPr>
        <p:spPr>
          <a:xfrm>
            <a:off x="3314646" y="52250"/>
            <a:ext cx="0" cy="653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91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3069772" y="1671947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481942" y="2521131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301385" y="1357312"/>
            <a:ext cx="2965271" cy="3135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7858778" y="4650371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5290457" y="1658971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2377440" y="5101046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314448" y="724596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828800" y="3931920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66700" y="786342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1375310" y="3861248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2168199" y="6453246"/>
            <a:ext cx="7899170" cy="12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158445" y="27540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117661" y="204637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632842" y="1949937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05724" y="56725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371581" y="2560320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275784" y="3914502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406414" y="5155477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421085" y="837113"/>
            <a:ext cx="130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q1=4 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3235904" y="196883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008902" y="21024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1275784" y="297149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1215700" y="4250259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5035729" y="1031303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7574626" y="468778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2073" y="361048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81926" y="460761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2011661" y="1703302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2477575" y="5460274"/>
            <a:ext cx="0" cy="78377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121735" y="5634156"/>
            <a:ext cx="1385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>
                <a:solidFill>
                  <a:srgbClr val="FF0000"/>
                </a:solidFill>
              </a:rPr>
              <a:t>Av = 5,428 ton</a:t>
            </a:r>
            <a:endParaRPr lang="id-ID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7955284" y="5272439"/>
            <a:ext cx="1532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Bv </a:t>
            </a:r>
            <a:r>
              <a:rPr lang="id-ID" sz="1600" dirty="0">
                <a:solidFill>
                  <a:srgbClr val="FF0000"/>
                </a:solidFill>
              </a:rPr>
              <a:t>= 10,572 </a:t>
            </a:r>
            <a:r>
              <a:rPr lang="id-ID" sz="1600" dirty="0"/>
              <a:t>ton 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5329645" y="7375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291736" y="166362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4166010" y="171113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36096" y="1738132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2629828" y="5153298"/>
            <a:ext cx="74117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7970656" y="5272320"/>
            <a:ext cx="7265" cy="619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8135133" y="4897782"/>
            <a:ext cx="59085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955284" y="2717078"/>
            <a:ext cx="1467" cy="19594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8609444" y="1660832"/>
            <a:ext cx="967264" cy="1306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8614913" y="1475143"/>
            <a:ext cx="946749" cy="1436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6" name="TextBox 45"/>
          <p:cNvSpPr txBox="1"/>
          <p:nvPr/>
        </p:nvSpPr>
        <p:spPr>
          <a:xfrm>
            <a:off x="8484265" y="1028457"/>
            <a:ext cx="13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q2= 2 ton/m</a:t>
            </a:r>
            <a:endParaRPr lang="id-ID" dirty="0"/>
          </a:p>
        </p:txBody>
      </p:sp>
      <p:sp>
        <p:nvSpPr>
          <p:cNvPr id="47" name="Freeform 46"/>
          <p:cNvSpPr/>
          <p:nvPr/>
        </p:nvSpPr>
        <p:spPr>
          <a:xfrm>
            <a:off x="8774971" y="1321197"/>
            <a:ext cx="409244" cy="339640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TextBox 47"/>
          <p:cNvSpPr txBox="1"/>
          <p:nvPr/>
        </p:nvSpPr>
        <p:spPr>
          <a:xfrm>
            <a:off x="7820658" y="176354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</a:t>
            </a:r>
            <a:endParaRPr lang="id-ID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10176310" y="2591578"/>
            <a:ext cx="0" cy="240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9756030" y="2721426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9880996" y="4701835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0113948" y="363325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53" name="TextBox 52"/>
          <p:cNvSpPr txBox="1"/>
          <p:nvPr/>
        </p:nvSpPr>
        <p:spPr>
          <a:xfrm>
            <a:off x="8153347" y="4535980"/>
            <a:ext cx="1444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>
                <a:solidFill>
                  <a:srgbClr val="FF0000"/>
                </a:solidFill>
              </a:rPr>
              <a:t>Bh = 2,714 ton </a:t>
            </a:r>
          </a:p>
        </p:txBody>
      </p:sp>
      <p:cxnSp>
        <p:nvCxnSpPr>
          <p:cNvPr id="54" name="Straight Connector 53"/>
          <p:cNvCxnSpPr/>
          <p:nvPr/>
        </p:nvCxnSpPr>
        <p:spPr>
          <a:xfrm flipH="1">
            <a:off x="9562218" y="237504"/>
            <a:ext cx="18682" cy="552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8574758" y="178249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56" name="Rectangle 55"/>
          <p:cNvSpPr/>
          <p:nvPr/>
        </p:nvSpPr>
        <p:spPr>
          <a:xfrm>
            <a:off x="2743387" y="5270522"/>
            <a:ext cx="1610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Ah = 0,714 ton 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8430559" y="490331"/>
            <a:ext cx="13254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8574758" y="247492"/>
            <a:ext cx="18682" cy="552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2582073" y="517887"/>
            <a:ext cx="4824567" cy="43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9551096" y="15935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G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96389" y="561004"/>
            <a:ext cx="220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FREE BODY DIAGRAM</a:t>
            </a:r>
            <a:endParaRPr lang="id-ID" dirty="0"/>
          </a:p>
        </p:txBody>
      </p:sp>
      <p:sp>
        <p:nvSpPr>
          <p:cNvPr id="65" name="Curved Right Arrow 64"/>
          <p:cNvSpPr/>
          <p:nvPr/>
        </p:nvSpPr>
        <p:spPr>
          <a:xfrm>
            <a:off x="3161213" y="1463104"/>
            <a:ext cx="166132" cy="5521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66" name="Curved Left Arrow 65"/>
          <p:cNvSpPr/>
          <p:nvPr/>
        </p:nvSpPr>
        <p:spPr>
          <a:xfrm rot="16200000">
            <a:off x="2413797" y="2425449"/>
            <a:ext cx="243839" cy="73503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67" name="Curved Left Arrow 66"/>
          <p:cNvSpPr/>
          <p:nvPr/>
        </p:nvSpPr>
        <p:spPr>
          <a:xfrm>
            <a:off x="6884124" y="1273436"/>
            <a:ext cx="264965" cy="6870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68" name="Curved Right Arrow 67"/>
          <p:cNvSpPr/>
          <p:nvPr/>
        </p:nvSpPr>
        <p:spPr>
          <a:xfrm>
            <a:off x="8679427" y="1357312"/>
            <a:ext cx="166132" cy="5521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69" name="Curved Left Arrow 68"/>
          <p:cNvSpPr/>
          <p:nvPr/>
        </p:nvSpPr>
        <p:spPr>
          <a:xfrm rot="16200000">
            <a:off x="7820225" y="2628565"/>
            <a:ext cx="243839" cy="73503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20896" y="2602164"/>
            <a:ext cx="147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MDA=</a:t>
            </a:r>
            <a:r>
              <a:rPr lang="id-ID" dirty="0"/>
              <a:t> -6,856</a:t>
            </a:r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73" name="TextBox 72"/>
          <p:cNvSpPr txBox="1"/>
          <p:nvPr/>
        </p:nvSpPr>
        <p:spPr>
          <a:xfrm>
            <a:off x="2345640" y="1108972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MDF </a:t>
            </a:r>
            <a:r>
              <a:rPr lang="id-ID" dirty="0"/>
              <a:t>-6,856</a:t>
            </a:r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74" name="TextBox 73"/>
          <p:cNvSpPr txBox="1"/>
          <p:nvPr/>
        </p:nvSpPr>
        <p:spPr>
          <a:xfrm>
            <a:off x="5902860" y="1902999"/>
            <a:ext cx="166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MFD= </a:t>
            </a:r>
            <a:r>
              <a:rPr lang="id-ID" dirty="0"/>
              <a:t>= -9,144 </a:t>
            </a:r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76" name="TextBox 75"/>
          <p:cNvSpPr txBox="1"/>
          <p:nvPr/>
        </p:nvSpPr>
        <p:spPr>
          <a:xfrm>
            <a:off x="8940841" y="1844292"/>
            <a:ext cx="1261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MFG= </a:t>
            </a:r>
            <a:r>
              <a:rPr lang="id-ID" dirty="0"/>
              <a:t>= </a:t>
            </a:r>
            <a:r>
              <a:rPr lang="id-ID" dirty="0" smtClean="0"/>
              <a:t>-1  </a:t>
            </a:r>
            <a:endParaRPr lang="id-ID" dirty="0"/>
          </a:p>
        </p:txBody>
      </p:sp>
      <p:sp>
        <p:nvSpPr>
          <p:cNvPr id="77" name="TextBox 76"/>
          <p:cNvSpPr txBox="1"/>
          <p:nvPr/>
        </p:nvSpPr>
        <p:spPr>
          <a:xfrm>
            <a:off x="8035138" y="3087189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MFB= </a:t>
            </a:r>
            <a:r>
              <a:rPr lang="id-ID" dirty="0"/>
              <a:t>= </a:t>
            </a:r>
            <a:r>
              <a:rPr lang="id-ID" dirty="0" smtClean="0"/>
              <a:t>-8,142  </a:t>
            </a:r>
            <a:endParaRPr lang="id-ID" dirty="0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2501537" y="1944901"/>
            <a:ext cx="0" cy="42462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183567" y="2116615"/>
            <a:ext cx="9825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5,428 </a:t>
            </a:r>
            <a:r>
              <a:rPr lang="id-ID" sz="1600" dirty="0">
                <a:solidFill>
                  <a:srgbClr val="FF0000"/>
                </a:solidFill>
              </a:rPr>
              <a:t>ton</a:t>
            </a:r>
            <a:endParaRPr lang="id-ID" sz="1600" dirty="0"/>
          </a:p>
        </p:txBody>
      </p:sp>
      <p:cxnSp>
        <p:nvCxnSpPr>
          <p:cNvPr id="82" name="Straight Arrow Connector 81"/>
          <p:cNvCxnSpPr/>
          <p:nvPr/>
        </p:nvCxnSpPr>
        <p:spPr>
          <a:xfrm flipH="1">
            <a:off x="2612876" y="2602164"/>
            <a:ext cx="8610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942881" y="2601436"/>
            <a:ext cx="1134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2</a:t>
            </a:r>
            <a:r>
              <a:rPr lang="id-ID" dirty="0" smtClean="0">
                <a:solidFill>
                  <a:srgbClr val="FF0000"/>
                </a:solidFill>
              </a:rPr>
              <a:t>,714 </a:t>
            </a:r>
            <a:r>
              <a:rPr lang="id-ID" dirty="0">
                <a:solidFill>
                  <a:srgbClr val="FF0000"/>
                </a:solidFill>
              </a:rPr>
              <a:t>ton </a:t>
            </a:r>
          </a:p>
        </p:txBody>
      </p:sp>
      <p:cxnSp>
        <p:nvCxnSpPr>
          <p:cNvPr id="84" name="Straight Arrow Connector 83"/>
          <p:cNvCxnSpPr/>
          <p:nvPr/>
        </p:nvCxnSpPr>
        <p:spPr>
          <a:xfrm flipV="1">
            <a:off x="2886659" y="1763903"/>
            <a:ext cx="0" cy="554068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V="1">
            <a:off x="2359258" y="1673895"/>
            <a:ext cx="598765" cy="950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1791955" y="1329400"/>
            <a:ext cx="1134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2</a:t>
            </a:r>
            <a:r>
              <a:rPr lang="id-ID" dirty="0" smtClean="0">
                <a:solidFill>
                  <a:srgbClr val="FF0000"/>
                </a:solidFill>
              </a:rPr>
              <a:t>,714 </a:t>
            </a:r>
            <a:r>
              <a:rPr lang="id-ID" dirty="0">
                <a:solidFill>
                  <a:srgbClr val="FF0000"/>
                </a:solidFill>
              </a:rPr>
              <a:t>ton </a:t>
            </a:r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7328263" y="1671926"/>
            <a:ext cx="649152" cy="1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7196833" y="1234902"/>
            <a:ext cx="1134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2</a:t>
            </a:r>
            <a:r>
              <a:rPr lang="id-ID" dirty="0" smtClean="0">
                <a:solidFill>
                  <a:srgbClr val="FF0000"/>
                </a:solidFill>
              </a:rPr>
              <a:t>,714 </a:t>
            </a:r>
            <a:r>
              <a:rPr lang="id-ID" dirty="0">
                <a:solidFill>
                  <a:srgbClr val="FF0000"/>
                </a:solidFill>
              </a:rPr>
              <a:t>ton </a:t>
            </a:r>
          </a:p>
        </p:txBody>
      </p:sp>
      <p:cxnSp>
        <p:nvCxnSpPr>
          <p:cNvPr id="95" name="Straight Arrow Connector 94"/>
          <p:cNvCxnSpPr/>
          <p:nvPr/>
        </p:nvCxnSpPr>
        <p:spPr>
          <a:xfrm flipV="1">
            <a:off x="7196833" y="2157213"/>
            <a:ext cx="0" cy="554068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6028096" y="2446487"/>
            <a:ext cx="1029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>
                <a:solidFill>
                  <a:srgbClr val="FF0000"/>
                </a:solidFill>
              </a:rPr>
              <a:t>8</a:t>
            </a:r>
            <a:r>
              <a:rPr lang="id-ID" sz="1600" dirty="0" smtClean="0">
                <a:solidFill>
                  <a:srgbClr val="FF0000"/>
                </a:solidFill>
              </a:rPr>
              <a:t>,572 </a:t>
            </a:r>
            <a:r>
              <a:rPr lang="id-ID" sz="1600" dirty="0"/>
              <a:t>ton </a:t>
            </a:r>
          </a:p>
        </p:txBody>
      </p:sp>
      <p:cxnSp>
        <p:nvCxnSpPr>
          <p:cNvPr id="99" name="Straight Arrow Connector 98"/>
          <p:cNvCxnSpPr/>
          <p:nvPr/>
        </p:nvCxnSpPr>
        <p:spPr>
          <a:xfrm flipV="1">
            <a:off x="8593440" y="1855844"/>
            <a:ext cx="0" cy="554068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8553293" y="2116615"/>
            <a:ext cx="665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2 </a:t>
            </a:r>
            <a:r>
              <a:rPr lang="id-ID" sz="1600" dirty="0"/>
              <a:t>ton </a:t>
            </a:r>
          </a:p>
        </p:txBody>
      </p:sp>
      <p:cxnSp>
        <p:nvCxnSpPr>
          <p:cNvPr id="102" name="Straight Arrow Connector 101"/>
          <p:cNvCxnSpPr/>
          <p:nvPr/>
        </p:nvCxnSpPr>
        <p:spPr>
          <a:xfrm>
            <a:off x="7942144" y="2213624"/>
            <a:ext cx="0" cy="42462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7892063" y="2468771"/>
            <a:ext cx="11332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10,572 </a:t>
            </a:r>
            <a:r>
              <a:rPr lang="id-ID" sz="1600" dirty="0"/>
              <a:t>ton </a:t>
            </a:r>
          </a:p>
        </p:txBody>
      </p:sp>
      <p:cxnSp>
        <p:nvCxnSpPr>
          <p:cNvPr id="104" name="Straight Arrow Connector 103"/>
          <p:cNvCxnSpPr/>
          <p:nvPr/>
        </p:nvCxnSpPr>
        <p:spPr>
          <a:xfrm flipV="1">
            <a:off x="7324908" y="2834233"/>
            <a:ext cx="598765" cy="950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6666880" y="2872204"/>
            <a:ext cx="1029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2,714 </a:t>
            </a:r>
            <a:r>
              <a:rPr lang="id-ID" sz="1600" dirty="0">
                <a:solidFill>
                  <a:srgbClr val="FF0000"/>
                </a:solidFill>
              </a:rPr>
              <a:t>ton </a:t>
            </a:r>
          </a:p>
        </p:txBody>
      </p:sp>
      <p:cxnSp>
        <p:nvCxnSpPr>
          <p:cNvPr id="106" name="Straight Arrow Connector 105"/>
          <p:cNvCxnSpPr/>
          <p:nvPr/>
        </p:nvCxnSpPr>
        <p:spPr>
          <a:xfrm flipV="1">
            <a:off x="8153892" y="1708475"/>
            <a:ext cx="598765" cy="950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7927812" y="1694728"/>
            <a:ext cx="804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>
                <a:solidFill>
                  <a:srgbClr val="FF0000"/>
                </a:solidFill>
              </a:rPr>
              <a:t> </a:t>
            </a:r>
            <a:r>
              <a:rPr lang="id-ID" sz="1600" dirty="0" smtClean="0">
                <a:solidFill>
                  <a:srgbClr val="FF0000"/>
                </a:solidFill>
              </a:rPr>
              <a:t>  0</a:t>
            </a:r>
            <a:r>
              <a:rPr lang="id-ID" sz="1600" dirty="0" smtClean="0">
                <a:solidFill>
                  <a:srgbClr val="FF0000"/>
                </a:solidFill>
              </a:rPr>
              <a:t> </a:t>
            </a:r>
            <a:r>
              <a:rPr lang="id-ID" sz="1600" dirty="0"/>
              <a:t>ton </a:t>
            </a:r>
          </a:p>
        </p:txBody>
      </p:sp>
    </p:spTree>
    <p:extLst>
      <p:ext uri="{BB962C8B-B14F-4D97-AF65-F5344CB8AC3E}">
        <p14:creationId xmlns:p14="http://schemas.microsoft.com/office/powerpoint/2010/main" val="43750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2024743" y="1632857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011680" y="1685108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291839" y="1306286"/>
            <a:ext cx="2965271" cy="3135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6160605" y="342246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180109" y="1606727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933304" y="419970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91840" y="836023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358538" y="3004456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96343" y="836023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905048" y="2620275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371362" y="5059291"/>
            <a:ext cx="6124793" cy="22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257109" y="457200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007313" y="472440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62580" y="1205355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96180" y="466779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901319" y="1672045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805522" y="298703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936152" y="4267202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76306" y="900334"/>
            <a:ext cx="130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q1=4 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2176951" y="467767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5089112" y="468995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805522" y="190033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745438" y="3505677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4572000" y="1123405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5884168" y="323701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3259" y="306184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91678" y="168588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64" y="386303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580588" y="1442047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2007313" y="4598125"/>
            <a:ext cx="0" cy="78377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63172" y="5230277"/>
            <a:ext cx="1535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>
                <a:solidFill>
                  <a:srgbClr val="FF0000"/>
                </a:solidFill>
              </a:rPr>
              <a:t>Av = 5,428 ton</a:t>
            </a:r>
            <a:endParaRPr lang="id-ID" dirty="0"/>
          </a:p>
        </p:txBody>
      </p:sp>
      <p:sp>
        <p:nvSpPr>
          <p:cNvPr id="35" name="TextBox 34"/>
          <p:cNvSpPr txBox="1"/>
          <p:nvPr/>
        </p:nvSpPr>
        <p:spPr>
          <a:xfrm>
            <a:off x="6295913" y="4119544"/>
            <a:ext cx="185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Bv </a:t>
            </a:r>
            <a:r>
              <a:rPr lang="id-ID" dirty="0">
                <a:solidFill>
                  <a:srgbClr val="FF0000"/>
                </a:solidFill>
              </a:rPr>
              <a:t>= 10,572 </a:t>
            </a:r>
            <a:r>
              <a:rPr lang="id-ID" dirty="0"/>
              <a:t>ton v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4245408" y="4617722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296180" y="4683118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3191437" y="168510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86565" y="1685885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2028936" y="4199708"/>
            <a:ext cx="39097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6234007" y="3824002"/>
            <a:ext cx="7265" cy="619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6410839" y="3421678"/>
            <a:ext cx="59085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6" idx="3"/>
            <a:endCxn id="7" idx="0"/>
          </p:cNvCxnSpPr>
          <p:nvPr/>
        </p:nvCxnSpPr>
        <p:spPr>
          <a:xfrm>
            <a:off x="6257110" y="1463041"/>
            <a:ext cx="1467" cy="19594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257109" y="1619795"/>
            <a:ext cx="967264" cy="1306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6277624" y="1463041"/>
            <a:ext cx="946749" cy="1436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6" name="TextBox 45"/>
          <p:cNvSpPr txBox="1"/>
          <p:nvPr/>
        </p:nvSpPr>
        <p:spPr>
          <a:xfrm>
            <a:off x="6536882" y="987420"/>
            <a:ext cx="13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q2= 2 ton/m</a:t>
            </a:r>
            <a:endParaRPr lang="id-ID" dirty="0"/>
          </a:p>
        </p:txBody>
      </p:sp>
      <p:sp>
        <p:nvSpPr>
          <p:cNvPr id="47" name="Freeform 46"/>
          <p:cNvSpPr/>
          <p:nvPr/>
        </p:nvSpPr>
        <p:spPr>
          <a:xfrm>
            <a:off x="6514077" y="1306286"/>
            <a:ext cx="409244" cy="339640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TextBox 47"/>
          <p:cNvSpPr txBox="1"/>
          <p:nvPr/>
        </p:nvSpPr>
        <p:spPr>
          <a:xfrm>
            <a:off x="5964721" y="160494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</a:t>
            </a:r>
            <a:endParaRPr lang="id-ID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7668240" y="1442047"/>
            <a:ext cx="0" cy="240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7496155" y="1637209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268421" y="342167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213990" y="226165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53" name="TextBox 52"/>
          <p:cNvSpPr txBox="1"/>
          <p:nvPr/>
        </p:nvSpPr>
        <p:spPr>
          <a:xfrm>
            <a:off x="6347784" y="3057926"/>
            <a:ext cx="1602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Bh = 2,714 ton </a:t>
            </a:r>
          </a:p>
          <a:p>
            <a:endParaRPr lang="id-ID" dirty="0"/>
          </a:p>
        </p:txBody>
      </p:sp>
      <p:cxnSp>
        <p:nvCxnSpPr>
          <p:cNvPr id="54" name="Straight Connector 53"/>
          <p:cNvCxnSpPr/>
          <p:nvPr/>
        </p:nvCxnSpPr>
        <p:spPr>
          <a:xfrm flipH="1">
            <a:off x="7205691" y="4728755"/>
            <a:ext cx="18682" cy="552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284800" y="4707180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56" name="Rectangle 55"/>
          <p:cNvSpPr/>
          <p:nvPr/>
        </p:nvSpPr>
        <p:spPr>
          <a:xfrm>
            <a:off x="2273125" y="4290806"/>
            <a:ext cx="1610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Ah = 0,714 ton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088124" y="159989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G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4245408" y="483326"/>
            <a:ext cx="0" cy="250371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2419909" y="3004456"/>
            <a:ext cx="0" cy="1195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2419909" y="2987038"/>
            <a:ext cx="507568" cy="17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2927477" y="1669868"/>
            <a:ext cx="0" cy="1334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2024743" y="836023"/>
            <a:ext cx="0" cy="833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007313" y="836023"/>
            <a:ext cx="1284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228148" y="498408"/>
            <a:ext cx="1385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>
                <a:solidFill>
                  <a:srgbClr val="FF0000"/>
                </a:solidFill>
              </a:rPr>
              <a:t>Av = 5,428 ton</a:t>
            </a:r>
            <a:endParaRPr lang="id-ID" sz="1600" dirty="0"/>
          </a:p>
        </p:txBody>
      </p:sp>
      <p:sp>
        <p:nvSpPr>
          <p:cNvPr id="74" name="TextBox 73"/>
          <p:cNvSpPr txBox="1"/>
          <p:nvPr/>
        </p:nvSpPr>
        <p:spPr>
          <a:xfrm>
            <a:off x="2298550" y="1023790"/>
            <a:ext cx="1168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>
                <a:solidFill>
                  <a:srgbClr val="FF0000"/>
                </a:solidFill>
              </a:rPr>
              <a:t> </a:t>
            </a:r>
            <a:r>
              <a:rPr lang="id-ID" sz="1600" dirty="0" smtClean="0">
                <a:solidFill>
                  <a:srgbClr val="FF0000"/>
                </a:solidFill>
              </a:rPr>
              <a:t>   3</a:t>
            </a:r>
            <a:r>
              <a:rPr lang="id-ID" sz="1600" dirty="0" smtClean="0">
                <a:solidFill>
                  <a:srgbClr val="FF0000"/>
                </a:solidFill>
              </a:rPr>
              <a:t>,428 </a:t>
            </a:r>
            <a:r>
              <a:rPr lang="id-ID" sz="1600" dirty="0">
                <a:solidFill>
                  <a:srgbClr val="FF0000"/>
                </a:solidFill>
              </a:rPr>
              <a:t>ton</a:t>
            </a:r>
            <a:endParaRPr lang="id-ID" sz="1600" dirty="0"/>
          </a:p>
        </p:txBody>
      </p:sp>
      <p:cxnSp>
        <p:nvCxnSpPr>
          <p:cNvPr id="76" name="Straight Connector 75"/>
          <p:cNvCxnSpPr/>
          <p:nvPr/>
        </p:nvCxnSpPr>
        <p:spPr>
          <a:xfrm>
            <a:off x="3291839" y="1356752"/>
            <a:ext cx="2963346" cy="697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450189" y="1987241"/>
            <a:ext cx="1029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>
                <a:solidFill>
                  <a:srgbClr val="FF0000"/>
                </a:solidFill>
              </a:rPr>
              <a:t>8</a:t>
            </a:r>
            <a:r>
              <a:rPr lang="id-ID" sz="1600" dirty="0" smtClean="0">
                <a:solidFill>
                  <a:srgbClr val="FF0000"/>
                </a:solidFill>
              </a:rPr>
              <a:t>,572 </a:t>
            </a:r>
            <a:r>
              <a:rPr lang="id-ID" sz="1600" dirty="0"/>
              <a:t>ton </a:t>
            </a:r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6234007" y="836023"/>
            <a:ext cx="0" cy="783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endCxn id="57" idx="0"/>
          </p:cNvCxnSpPr>
          <p:nvPr/>
        </p:nvCxnSpPr>
        <p:spPr>
          <a:xfrm>
            <a:off x="6193868" y="836023"/>
            <a:ext cx="1059526" cy="763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5894257" y="466691"/>
            <a:ext cx="665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2 </a:t>
            </a:r>
            <a:r>
              <a:rPr lang="id-ID" sz="1600" dirty="0"/>
              <a:t>ton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449874" y="2260277"/>
            <a:ext cx="1134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2,714 </a:t>
            </a:r>
            <a:r>
              <a:rPr lang="id-ID" dirty="0">
                <a:solidFill>
                  <a:srgbClr val="FF0000"/>
                </a:solidFill>
              </a:rPr>
              <a:t>ton 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33391" y="2405186"/>
            <a:ext cx="1029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2,714 </a:t>
            </a:r>
            <a:r>
              <a:rPr lang="id-ID" sz="1600" dirty="0">
                <a:solidFill>
                  <a:srgbClr val="FF0000"/>
                </a:solidFill>
              </a:rPr>
              <a:t>ton </a:t>
            </a:r>
          </a:p>
        </p:txBody>
      </p:sp>
      <p:cxnSp>
        <p:nvCxnSpPr>
          <p:cNvPr id="86" name="Straight Connector 85"/>
          <p:cNvCxnSpPr>
            <a:endCxn id="45" idx="2"/>
          </p:cNvCxnSpPr>
          <p:nvPr/>
        </p:nvCxnSpPr>
        <p:spPr>
          <a:xfrm flipV="1">
            <a:off x="6255185" y="1606727"/>
            <a:ext cx="495814" cy="45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45" idx="2"/>
          </p:cNvCxnSpPr>
          <p:nvPr/>
        </p:nvCxnSpPr>
        <p:spPr>
          <a:xfrm>
            <a:off x="6750999" y="1606727"/>
            <a:ext cx="35844" cy="1799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2505445" y="120103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90" name="TextBox 89"/>
          <p:cNvSpPr txBox="1"/>
          <p:nvPr/>
        </p:nvSpPr>
        <p:spPr>
          <a:xfrm>
            <a:off x="2213791" y="233317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-</a:t>
            </a:r>
            <a:endParaRPr lang="id-ID" dirty="0"/>
          </a:p>
        </p:txBody>
      </p:sp>
      <p:sp>
        <p:nvSpPr>
          <p:cNvPr id="91" name="TextBox 90"/>
          <p:cNvSpPr txBox="1"/>
          <p:nvPr/>
        </p:nvSpPr>
        <p:spPr>
          <a:xfrm>
            <a:off x="5618256" y="1595749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-</a:t>
            </a:r>
            <a:endParaRPr lang="id-ID" dirty="0"/>
          </a:p>
        </p:txBody>
      </p:sp>
      <p:sp>
        <p:nvSpPr>
          <p:cNvPr id="92" name="TextBox 91"/>
          <p:cNvSpPr txBox="1"/>
          <p:nvPr/>
        </p:nvSpPr>
        <p:spPr>
          <a:xfrm>
            <a:off x="6395801" y="196663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93" name="TextBox 92"/>
          <p:cNvSpPr txBox="1"/>
          <p:nvPr/>
        </p:nvSpPr>
        <p:spPr>
          <a:xfrm>
            <a:off x="6275517" y="10666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94" name="TextBox 93"/>
          <p:cNvSpPr txBox="1"/>
          <p:nvPr/>
        </p:nvSpPr>
        <p:spPr>
          <a:xfrm>
            <a:off x="8987246" y="1085000"/>
            <a:ext cx="2190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gaya lintang D</a:t>
            </a:r>
            <a:endParaRPr lang="id-ID" dirty="0"/>
          </a:p>
        </p:txBody>
      </p:sp>
      <p:sp>
        <p:nvSpPr>
          <p:cNvPr id="95" name="TextBox 94"/>
          <p:cNvSpPr txBox="1"/>
          <p:nvPr/>
        </p:nvSpPr>
        <p:spPr>
          <a:xfrm>
            <a:off x="3741796" y="1790823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96" name="TextBox 95"/>
          <p:cNvSpPr txBox="1"/>
          <p:nvPr/>
        </p:nvSpPr>
        <p:spPr>
          <a:xfrm>
            <a:off x="4924041" y="1894114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3-x</a:t>
            </a:r>
            <a:endParaRPr lang="id-ID" dirty="0"/>
          </a:p>
        </p:txBody>
      </p:sp>
      <p:sp>
        <p:nvSpPr>
          <p:cNvPr id="97" name="TextBox 96"/>
          <p:cNvSpPr txBox="1"/>
          <p:nvPr/>
        </p:nvSpPr>
        <p:spPr>
          <a:xfrm>
            <a:off x="8634317" y="2054440"/>
            <a:ext cx="2164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x/3,428 = (3-x)/8,572</a:t>
            </a:r>
          </a:p>
          <a:p>
            <a:r>
              <a:rPr lang="id-ID" dirty="0" smtClean="0"/>
              <a:t>X = 0,857 m</a:t>
            </a:r>
            <a:endParaRPr lang="id-ID" dirty="0"/>
          </a:p>
        </p:txBody>
      </p:sp>
      <p:sp>
        <p:nvSpPr>
          <p:cNvPr id="98" name="Rectangle 97"/>
          <p:cNvSpPr/>
          <p:nvPr/>
        </p:nvSpPr>
        <p:spPr>
          <a:xfrm>
            <a:off x="8025292" y="2746726"/>
            <a:ext cx="46851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/>
              <a:t>Mx = Av. (1+x) – Ah. 4 – H.2 – P . X – (q1.x) .</a:t>
            </a:r>
            <a:r>
              <a:rPr lang="id-ID" dirty="0" smtClean="0"/>
              <a:t>0,5.x</a:t>
            </a:r>
          </a:p>
          <a:p>
            <a:r>
              <a:rPr lang="id-ID" dirty="0"/>
              <a:t> </a:t>
            </a:r>
            <a:r>
              <a:rPr lang="id-ID" dirty="0" smtClean="0"/>
              <a:t>     = 0,04 t.m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4877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2024743" y="1606731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011680" y="1685108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291839" y="1306286"/>
            <a:ext cx="2965271" cy="3135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6160605" y="342246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180109" y="1606727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933304" y="419970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91840" y="836023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358538" y="3004456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96343" y="836023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905048" y="2620275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371362" y="5059291"/>
            <a:ext cx="6124793" cy="22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257109" y="457200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007313" y="472440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62580" y="1205355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96180" y="466779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901319" y="1672045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805522" y="298703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936152" y="4267202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76306" y="900334"/>
            <a:ext cx="130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q1=4 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2176951" y="467767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5089112" y="468995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805522" y="190033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745438" y="3505677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4572000" y="1123405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5884168" y="323701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11811" y="28659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91678" y="168588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64" y="386303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580588" y="1442047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2007313" y="4598125"/>
            <a:ext cx="0" cy="78377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63172" y="5230277"/>
            <a:ext cx="1535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>
                <a:solidFill>
                  <a:srgbClr val="FF0000"/>
                </a:solidFill>
              </a:rPr>
              <a:t>Av = 5,428 ton</a:t>
            </a:r>
            <a:endParaRPr lang="id-ID" dirty="0"/>
          </a:p>
        </p:txBody>
      </p:sp>
      <p:sp>
        <p:nvSpPr>
          <p:cNvPr id="35" name="TextBox 34"/>
          <p:cNvSpPr txBox="1"/>
          <p:nvPr/>
        </p:nvSpPr>
        <p:spPr>
          <a:xfrm>
            <a:off x="6295913" y="4119544"/>
            <a:ext cx="185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Bv </a:t>
            </a:r>
            <a:r>
              <a:rPr lang="id-ID" dirty="0">
                <a:solidFill>
                  <a:srgbClr val="FF0000"/>
                </a:solidFill>
              </a:rPr>
              <a:t>= 10,572 </a:t>
            </a:r>
            <a:r>
              <a:rPr lang="id-ID" dirty="0"/>
              <a:t>ton v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4245408" y="4617722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296180" y="4683118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3191437" y="168510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86565" y="1685885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2159566" y="4199708"/>
            <a:ext cx="74117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6234007" y="3824002"/>
            <a:ext cx="7265" cy="619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6410839" y="3421678"/>
            <a:ext cx="59085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6" idx="3"/>
            <a:endCxn id="7" idx="0"/>
          </p:cNvCxnSpPr>
          <p:nvPr/>
        </p:nvCxnSpPr>
        <p:spPr>
          <a:xfrm>
            <a:off x="6257110" y="1463041"/>
            <a:ext cx="1467" cy="19594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257109" y="1619795"/>
            <a:ext cx="967264" cy="1306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6277624" y="1463041"/>
            <a:ext cx="946749" cy="1436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6" name="TextBox 45"/>
          <p:cNvSpPr txBox="1"/>
          <p:nvPr/>
        </p:nvSpPr>
        <p:spPr>
          <a:xfrm>
            <a:off x="6536882" y="987420"/>
            <a:ext cx="13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q2= 2 ton/m</a:t>
            </a:r>
            <a:endParaRPr lang="id-ID" dirty="0"/>
          </a:p>
        </p:txBody>
      </p:sp>
      <p:sp>
        <p:nvSpPr>
          <p:cNvPr id="47" name="Freeform 46"/>
          <p:cNvSpPr/>
          <p:nvPr/>
        </p:nvSpPr>
        <p:spPr>
          <a:xfrm>
            <a:off x="6514077" y="1306286"/>
            <a:ext cx="409244" cy="339640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TextBox 47"/>
          <p:cNvSpPr txBox="1"/>
          <p:nvPr/>
        </p:nvSpPr>
        <p:spPr>
          <a:xfrm>
            <a:off x="5964721" y="160494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</a:t>
            </a:r>
            <a:endParaRPr lang="id-ID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7668240" y="1442047"/>
            <a:ext cx="0" cy="240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7496155" y="1637209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268421" y="342167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213990" y="226165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53" name="TextBox 52"/>
          <p:cNvSpPr txBox="1"/>
          <p:nvPr/>
        </p:nvSpPr>
        <p:spPr>
          <a:xfrm>
            <a:off x="6347784" y="3057926"/>
            <a:ext cx="1602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Bh = 2,714 ton </a:t>
            </a:r>
          </a:p>
          <a:p>
            <a:endParaRPr lang="id-ID" dirty="0"/>
          </a:p>
        </p:txBody>
      </p:sp>
      <p:cxnSp>
        <p:nvCxnSpPr>
          <p:cNvPr id="54" name="Straight Connector 53"/>
          <p:cNvCxnSpPr/>
          <p:nvPr/>
        </p:nvCxnSpPr>
        <p:spPr>
          <a:xfrm flipH="1">
            <a:off x="7205691" y="4728755"/>
            <a:ext cx="18682" cy="552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284800" y="4707180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56" name="Rectangle 55"/>
          <p:cNvSpPr/>
          <p:nvPr/>
        </p:nvSpPr>
        <p:spPr>
          <a:xfrm>
            <a:off x="2273125" y="4290806"/>
            <a:ext cx="1610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Ah = 0,714 ton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088124" y="159989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G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4046706" y="559523"/>
            <a:ext cx="0" cy="250371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289914" y="352698"/>
            <a:ext cx="13082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8162747" y="403579"/>
            <a:ext cx="43122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Mencari Momen :</a:t>
            </a:r>
          </a:p>
          <a:p>
            <a:r>
              <a:rPr lang="id-ID" sz="1600" dirty="0" smtClean="0"/>
              <a:t>Ma = Mb = 0 (ujung sendi)</a:t>
            </a:r>
          </a:p>
          <a:p>
            <a:r>
              <a:rPr lang="id-ID" sz="1600" dirty="0" smtClean="0"/>
              <a:t>Mc = - Ah . 2 = -1,428 t.m</a:t>
            </a:r>
          </a:p>
          <a:p>
            <a:r>
              <a:rPr lang="id-ID" sz="1600" dirty="0" smtClean="0"/>
              <a:t>M</a:t>
            </a:r>
            <a:r>
              <a:rPr lang="id-ID" sz="1400" dirty="0" smtClean="0"/>
              <a:t>DA = - Ah.4 – H.2 = -6,856 t.m </a:t>
            </a:r>
          </a:p>
          <a:p>
            <a:r>
              <a:rPr lang="id-ID" sz="1400" dirty="0" smtClean="0"/>
              <a:t>MDF =  MDA = -6,856 t.m</a:t>
            </a:r>
          </a:p>
          <a:p>
            <a:r>
              <a:rPr lang="id-ID" sz="1400" dirty="0" smtClean="0"/>
              <a:t>Me = Av. 1 – Ah.4 – H.2 = -1,428 t.m</a:t>
            </a:r>
          </a:p>
          <a:p>
            <a:r>
              <a:rPr lang="id-ID" sz="1400" dirty="0" smtClean="0"/>
              <a:t>Ms = Av. 2 –Ah.4 – H.2 – P.1 –(q1.1).0,5 = 0</a:t>
            </a:r>
          </a:p>
          <a:p>
            <a:r>
              <a:rPr lang="id-ID" sz="1400" dirty="0"/>
              <a:t> </a:t>
            </a:r>
            <a:r>
              <a:rPr lang="id-ID" sz="1400" dirty="0" smtClean="0"/>
              <a:t>   </a:t>
            </a:r>
          </a:p>
          <a:p>
            <a:r>
              <a:rPr lang="id-ID" sz="1400" dirty="0" smtClean="0"/>
              <a:t>MFD = Av.4 – Ah.4 – H.2 –P.3 –(q1. 3). 1,5 = -9,144 t.m</a:t>
            </a:r>
          </a:p>
          <a:p>
            <a:r>
              <a:rPr lang="id-ID" sz="1400" dirty="0" smtClean="0"/>
              <a:t>MFG = - (q2. 1) . 0,5 = -1 t.m</a:t>
            </a:r>
          </a:p>
          <a:p>
            <a:r>
              <a:rPr lang="id-ID" sz="1400" dirty="0" smtClean="0"/>
              <a:t>MFB = -Bh. 3 = - 8,142  t.m</a:t>
            </a:r>
          </a:p>
          <a:p>
            <a:endParaRPr lang="id-ID" sz="1400" dirty="0"/>
          </a:p>
          <a:p>
            <a:r>
              <a:rPr lang="id-ID" sz="1400" dirty="0" smtClean="0"/>
              <a:t>Mx = Av. (1+x) – Ah. 4 – H.2 – P . X – (q1.x) .0,5.x</a:t>
            </a:r>
          </a:p>
          <a:p>
            <a:r>
              <a:rPr lang="id-ID" sz="1400" dirty="0" smtClean="0"/>
              <a:t>X=0     Me = -1,428 t.m</a:t>
            </a:r>
          </a:p>
          <a:p>
            <a:r>
              <a:rPr lang="id-ID" sz="1400" dirty="0" smtClean="0"/>
              <a:t>X=0,5 m  M0,5 = -0,214 t.m</a:t>
            </a:r>
          </a:p>
          <a:p>
            <a:r>
              <a:rPr lang="id-ID" sz="1400" dirty="0" smtClean="0"/>
              <a:t>X=1   Ms = 0</a:t>
            </a:r>
          </a:p>
          <a:p>
            <a:r>
              <a:rPr lang="id-ID" sz="1400" dirty="0" smtClean="0"/>
              <a:t>X=1,5   M1,5 = -0,786 t.m</a:t>
            </a:r>
          </a:p>
          <a:p>
            <a:r>
              <a:rPr lang="id-ID" sz="1400" dirty="0" smtClean="0"/>
              <a:t>X = 2 m    M2= -2,58 t.m</a:t>
            </a:r>
          </a:p>
          <a:p>
            <a:r>
              <a:rPr lang="id-ID" sz="1400" dirty="0" smtClean="0"/>
              <a:t>X= 2,5m  M2,5 = -5,358 t.m</a:t>
            </a:r>
          </a:p>
          <a:p>
            <a:r>
              <a:rPr lang="id-ID" sz="1400" dirty="0" smtClean="0"/>
              <a:t>X= 3m      MFD = -9,144 t.m</a:t>
            </a:r>
          </a:p>
        </p:txBody>
      </p:sp>
      <p:cxnSp>
        <p:nvCxnSpPr>
          <p:cNvPr id="62" name="Straight Connector 61"/>
          <p:cNvCxnSpPr>
            <a:endCxn id="9" idx="0"/>
          </p:cNvCxnSpPr>
          <p:nvPr/>
        </p:nvCxnSpPr>
        <p:spPr>
          <a:xfrm>
            <a:off x="1837676" y="2987038"/>
            <a:ext cx="193600" cy="1212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162580" y="1685108"/>
            <a:ext cx="675096" cy="1319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162580" y="1645926"/>
            <a:ext cx="862163" cy="26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2028934" y="875213"/>
            <a:ext cx="0" cy="8951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2024743" y="900334"/>
            <a:ext cx="1265171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3317966" y="692331"/>
            <a:ext cx="2886891" cy="1018903"/>
          </a:xfrm>
          <a:custGeom>
            <a:avLst/>
            <a:gdLst>
              <a:gd name="connsiteX0" fmla="*/ 0 w 2886891"/>
              <a:gd name="connsiteY0" fmla="*/ 574766 h 1018903"/>
              <a:gd name="connsiteX1" fmla="*/ 143691 w 2886891"/>
              <a:gd name="connsiteY1" fmla="*/ 653143 h 1018903"/>
              <a:gd name="connsiteX2" fmla="*/ 313508 w 2886891"/>
              <a:gd name="connsiteY2" fmla="*/ 757646 h 1018903"/>
              <a:gd name="connsiteX3" fmla="*/ 352697 w 2886891"/>
              <a:gd name="connsiteY3" fmla="*/ 783772 h 1018903"/>
              <a:gd name="connsiteX4" fmla="*/ 391885 w 2886891"/>
              <a:gd name="connsiteY4" fmla="*/ 809898 h 1018903"/>
              <a:gd name="connsiteX5" fmla="*/ 404948 w 2886891"/>
              <a:gd name="connsiteY5" fmla="*/ 849086 h 1018903"/>
              <a:gd name="connsiteX6" fmla="*/ 483325 w 2886891"/>
              <a:gd name="connsiteY6" fmla="*/ 875212 h 1018903"/>
              <a:gd name="connsiteX7" fmla="*/ 548640 w 2886891"/>
              <a:gd name="connsiteY7" fmla="*/ 927463 h 1018903"/>
              <a:gd name="connsiteX8" fmla="*/ 627017 w 2886891"/>
              <a:gd name="connsiteY8" fmla="*/ 979715 h 1018903"/>
              <a:gd name="connsiteX9" fmla="*/ 666205 w 2886891"/>
              <a:gd name="connsiteY9" fmla="*/ 1005840 h 1018903"/>
              <a:gd name="connsiteX10" fmla="*/ 705394 w 2886891"/>
              <a:gd name="connsiteY10" fmla="*/ 1018903 h 1018903"/>
              <a:gd name="connsiteX11" fmla="*/ 862148 w 2886891"/>
              <a:gd name="connsiteY11" fmla="*/ 1005840 h 1018903"/>
              <a:gd name="connsiteX12" fmla="*/ 901337 w 2886891"/>
              <a:gd name="connsiteY12" fmla="*/ 979715 h 1018903"/>
              <a:gd name="connsiteX13" fmla="*/ 1005840 w 2886891"/>
              <a:gd name="connsiteY13" fmla="*/ 953589 h 1018903"/>
              <a:gd name="connsiteX14" fmla="*/ 1058091 w 2886891"/>
              <a:gd name="connsiteY14" fmla="*/ 940526 h 1018903"/>
              <a:gd name="connsiteX15" fmla="*/ 1188720 w 2886891"/>
              <a:gd name="connsiteY15" fmla="*/ 914400 h 1018903"/>
              <a:gd name="connsiteX16" fmla="*/ 1384663 w 2886891"/>
              <a:gd name="connsiteY16" fmla="*/ 875212 h 1018903"/>
              <a:gd name="connsiteX17" fmla="*/ 1423851 w 2886891"/>
              <a:gd name="connsiteY17" fmla="*/ 862149 h 1018903"/>
              <a:gd name="connsiteX18" fmla="*/ 1528354 w 2886891"/>
              <a:gd name="connsiteY18" fmla="*/ 836023 h 1018903"/>
              <a:gd name="connsiteX19" fmla="*/ 1606731 w 2886891"/>
              <a:gd name="connsiteY19" fmla="*/ 809898 h 1018903"/>
              <a:gd name="connsiteX20" fmla="*/ 1698171 w 2886891"/>
              <a:gd name="connsiteY20" fmla="*/ 770709 h 1018903"/>
              <a:gd name="connsiteX21" fmla="*/ 1776548 w 2886891"/>
              <a:gd name="connsiteY21" fmla="*/ 718458 h 1018903"/>
              <a:gd name="connsiteX22" fmla="*/ 1828800 w 2886891"/>
              <a:gd name="connsiteY22" fmla="*/ 679269 h 1018903"/>
              <a:gd name="connsiteX23" fmla="*/ 1881051 w 2886891"/>
              <a:gd name="connsiteY23" fmla="*/ 666206 h 1018903"/>
              <a:gd name="connsiteX24" fmla="*/ 1907177 w 2886891"/>
              <a:gd name="connsiteY24" fmla="*/ 627018 h 1018903"/>
              <a:gd name="connsiteX25" fmla="*/ 2011680 w 2886891"/>
              <a:gd name="connsiteY25" fmla="*/ 600892 h 1018903"/>
              <a:gd name="connsiteX26" fmla="*/ 2129245 w 2886891"/>
              <a:gd name="connsiteY26" fmla="*/ 522515 h 1018903"/>
              <a:gd name="connsiteX27" fmla="*/ 2168434 w 2886891"/>
              <a:gd name="connsiteY27" fmla="*/ 496389 h 1018903"/>
              <a:gd name="connsiteX28" fmla="*/ 2207623 w 2886891"/>
              <a:gd name="connsiteY28" fmla="*/ 483326 h 1018903"/>
              <a:gd name="connsiteX29" fmla="*/ 2246811 w 2886891"/>
              <a:gd name="connsiteY29" fmla="*/ 444138 h 1018903"/>
              <a:gd name="connsiteX30" fmla="*/ 2325188 w 2886891"/>
              <a:gd name="connsiteY30" fmla="*/ 404949 h 1018903"/>
              <a:gd name="connsiteX31" fmla="*/ 2403565 w 2886891"/>
              <a:gd name="connsiteY31" fmla="*/ 339635 h 1018903"/>
              <a:gd name="connsiteX32" fmla="*/ 2468880 w 2886891"/>
              <a:gd name="connsiteY32" fmla="*/ 287383 h 1018903"/>
              <a:gd name="connsiteX33" fmla="*/ 2495005 w 2886891"/>
              <a:gd name="connsiteY33" fmla="*/ 248195 h 1018903"/>
              <a:gd name="connsiteX34" fmla="*/ 2599508 w 2886891"/>
              <a:gd name="connsiteY34" fmla="*/ 209006 h 1018903"/>
              <a:gd name="connsiteX35" fmla="*/ 2677885 w 2886891"/>
              <a:gd name="connsiteY35" fmla="*/ 156755 h 1018903"/>
              <a:gd name="connsiteX36" fmla="*/ 2717074 w 2886891"/>
              <a:gd name="connsiteY36" fmla="*/ 130629 h 1018903"/>
              <a:gd name="connsiteX37" fmla="*/ 2743200 w 2886891"/>
              <a:gd name="connsiteY37" fmla="*/ 91440 h 1018903"/>
              <a:gd name="connsiteX38" fmla="*/ 2821577 w 2886891"/>
              <a:gd name="connsiteY38" fmla="*/ 39189 h 1018903"/>
              <a:gd name="connsiteX39" fmla="*/ 2886891 w 2886891"/>
              <a:gd name="connsiteY39" fmla="*/ 0 h 1018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886891" h="1018903">
                <a:moveTo>
                  <a:pt x="0" y="574766"/>
                </a:moveTo>
                <a:cubicBezTo>
                  <a:pt x="105542" y="616984"/>
                  <a:pt x="30973" y="581953"/>
                  <a:pt x="143691" y="653143"/>
                </a:cubicBezTo>
                <a:cubicBezTo>
                  <a:pt x="199887" y="688635"/>
                  <a:pt x="257146" y="722419"/>
                  <a:pt x="313508" y="757646"/>
                </a:cubicBezTo>
                <a:cubicBezTo>
                  <a:pt x="326821" y="765967"/>
                  <a:pt x="339634" y="775063"/>
                  <a:pt x="352697" y="783772"/>
                </a:cubicBezTo>
                <a:lnTo>
                  <a:pt x="391885" y="809898"/>
                </a:lnTo>
                <a:cubicBezTo>
                  <a:pt x="396239" y="822961"/>
                  <a:pt x="393743" y="841083"/>
                  <a:pt x="404948" y="849086"/>
                </a:cubicBezTo>
                <a:cubicBezTo>
                  <a:pt x="427357" y="865093"/>
                  <a:pt x="483325" y="875212"/>
                  <a:pt x="483325" y="875212"/>
                </a:cubicBezTo>
                <a:cubicBezTo>
                  <a:pt x="531599" y="947621"/>
                  <a:pt x="481831" y="890347"/>
                  <a:pt x="548640" y="927463"/>
                </a:cubicBezTo>
                <a:cubicBezTo>
                  <a:pt x="576088" y="942712"/>
                  <a:pt x="600891" y="962298"/>
                  <a:pt x="627017" y="979715"/>
                </a:cubicBezTo>
                <a:cubicBezTo>
                  <a:pt x="640080" y="988423"/>
                  <a:pt x="651311" y="1000875"/>
                  <a:pt x="666205" y="1005840"/>
                </a:cubicBezTo>
                <a:lnTo>
                  <a:pt x="705394" y="1018903"/>
                </a:lnTo>
                <a:cubicBezTo>
                  <a:pt x="757645" y="1014549"/>
                  <a:pt x="810734" y="1016123"/>
                  <a:pt x="862148" y="1005840"/>
                </a:cubicBezTo>
                <a:cubicBezTo>
                  <a:pt x="877543" y="1002761"/>
                  <a:pt x="886583" y="985080"/>
                  <a:pt x="901337" y="979715"/>
                </a:cubicBezTo>
                <a:cubicBezTo>
                  <a:pt x="935082" y="967444"/>
                  <a:pt x="971006" y="962298"/>
                  <a:pt x="1005840" y="953589"/>
                </a:cubicBezTo>
                <a:cubicBezTo>
                  <a:pt x="1023257" y="949235"/>
                  <a:pt x="1040487" y="944047"/>
                  <a:pt x="1058091" y="940526"/>
                </a:cubicBezTo>
                <a:cubicBezTo>
                  <a:pt x="1101634" y="931817"/>
                  <a:pt x="1145640" y="925170"/>
                  <a:pt x="1188720" y="914400"/>
                </a:cubicBezTo>
                <a:cubicBezTo>
                  <a:pt x="1323093" y="880808"/>
                  <a:pt x="1257678" y="893353"/>
                  <a:pt x="1384663" y="875212"/>
                </a:cubicBezTo>
                <a:cubicBezTo>
                  <a:pt x="1397726" y="870858"/>
                  <a:pt x="1410567" y="865772"/>
                  <a:pt x="1423851" y="862149"/>
                </a:cubicBezTo>
                <a:cubicBezTo>
                  <a:pt x="1458492" y="852701"/>
                  <a:pt x="1494290" y="847377"/>
                  <a:pt x="1528354" y="836023"/>
                </a:cubicBezTo>
                <a:lnTo>
                  <a:pt x="1606731" y="809898"/>
                </a:lnTo>
                <a:cubicBezTo>
                  <a:pt x="1749375" y="714802"/>
                  <a:pt x="1529468" y="855061"/>
                  <a:pt x="1698171" y="770709"/>
                </a:cubicBezTo>
                <a:cubicBezTo>
                  <a:pt x="1726255" y="756667"/>
                  <a:pt x="1751429" y="737297"/>
                  <a:pt x="1776548" y="718458"/>
                </a:cubicBezTo>
                <a:cubicBezTo>
                  <a:pt x="1793965" y="705395"/>
                  <a:pt x="1809327" y="689006"/>
                  <a:pt x="1828800" y="679269"/>
                </a:cubicBezTo>
                <a:cubicBezTo>
                  <a:pt x="1844858" y="671240"/>
                  <a:pt x="1863634" y="670560"/>
                  <a:pt x="1881051" y="666206"/>
                </a:cubicBezTo>
                <a:cubicBezTo>
                  <a:pt x="1889760" y="653143"/>
                  <a:pt x="1894918" y="636825"/>
                  <a:pt x="1907177" y="627018"/>
                </a:cubicBezTo>
                <a:cubicBezTo>
                  <a:pt x="1920567" y="616306"/>
                  <a:pt x="2008426" y="601543"/>
                  <a:pt x="2011680" y="600892"/>
                </a:cubicBezTo>
                <a:lnTo>
                  <a:pt x="2129245" y="522515"/>
                </a:lnTo>
                <a:cubicBezTo>
                  <a:pt x="2142308" y="513806"/>
                  <a:pt x="2153540" y="501354"/>
                  <a:pt x="2168434" y="496389"/>
                </a:cubicBezTo>
                <a:lnTo>
                  <a:pt x="2207623" y="483326"/>
                </a:lnTo>
                <a:cubicBezTo>
                  <a:pt x="2220686" y="470263"/>
                  <a:pt x="2231440" y="454385"/>
                  <a:pt x="2246811" y="444138"/>
                </a:cubicBezTo>
                <a:cubicBezTo>
                  <a:pt x="2364635" y="365589"/>
                  <a:pt x="2201868" y="507717"/>
                  <a:pt x="2325188" y="404949"/>
                </a:cubicBezTo>
                <a:cubicBezTo>
                  <a:pt x="2425759" y="321139"/>
                  <a:pt x="2306276" y="404493"/>
                  <a:pt x="2403565" y="339635"/>
                </a:cubicBezTo>
                <a:cubicBezTo>
                  <a:pt x="2478438" y="227325"/>
                  <a:pt x="2378742" y="359493"/>
                  <a:pt x="2468880" y="287383"/>
                </a:cubicBezTo>
                <a:cubicBezTo>
                  <a:pt x="2481139" y="277576"/>
                  <a:pt x="2482230" y="257320"/>
                  <a:pt x="2495005" y="248195"/>
                </a:cubicBezTo>
                <a:cubicBezTo>
                  <a:pt x="2564932" y="198248"/>
                  <a:pt x="2542874" y="240470"/>
                  <a:pt x="2599508" y="209006"/>
                </a:cubicBezTo>
                <a:cubicBezTo>
                  <a:pt x="2626956" y="193757"/>
                  <a:pt x="2651759" y="174172"/>
                  <a:pt x="2677885" y="156755"/>
                </a:cubicBezTo>
                <a:lnTo>
                  <a:pt x="2717074" y="130629"/>
                </a:lnTo>
                <a:cubicBezTo>
                  <a:pt x="2725783" y="117566"/>
                  <a:pt x="2731385" y="101778"/>
                  <a:pt x="2743200" y="91440"/>
                </a:cubicBezTo>
                <a:cubicBezTo>
                  <a:pt x="2766830" y="70764"/>
                  <a:pt x="2795451" y="56606"/>
                  <a:pt x="2821577" y="39189"/>
                </a:cubicBezTo>
                <a:cubicBezTo>
                  <a:pt x="2868870" y="7660"/>
                  <a:pt x="2846720" y="20085"/>
                  <a:pt x="2886891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6" name="Straight Connector 75"/>
          <p:cNvCxnSpPr>
            <a:endCxn id="6" idx="3"/>
          </p:cNvCxnSpPr>
          <p:nvPr/>
        </p:nvCxnSpPr>
        <p:spPr>
          <a:xfrm>
            <a:off x="6204857" y="692331"/>
            <a:ext cx="52253" cy="7707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Freeform 76"/>
          <p:cNvSpPr/>
          <p:nvPr/>
        </p:nvSpPr>
        <p:spPr>
          <a:xfrm>
            <a:off x="6244046" y="992775"/>
            <a:ext cx="953588" cy="627017"/>
          </a:xfrm>
          <a:custGeom>
            <a:avLst/>
            <a:gdLst>
              <a:gd name="connsiteX0" fmla="*/ 0 w 953588"/>
              <a:gd name="connsiteY0" fmla="*/ 0 h 627017"/>
              <a:gd name="connsiteX1" fmla="*/ 104503 w 953588"/>
              <a:gd name="connsiteY1" fmla="*/ 104503 h 627017"/>
              <a:gd name="connsiteX2" fmla="*/ 130628 w 953588"/>
              <a:gd name="connsiteY2" fmla="*/ 143691 h 627017"/>
              <a:gd name="connsiteX3" fmla="*/ 209005 w 953588"/>
              <a:gd name="connsiteY3" fmla="*/ 195943 h 627017"/>
              <a:gd name="connsiteX4" fmla="*/ 287383 w 953588"/>
              <a:gd name="connsiteY4" fmla="*/ 274320 h 627017"/>
              <a:gd name="connsiteX5" fmla="*/ 365760 w 953588"/>
              <a:gd name="connsiteY5" fmla="*/ 339634 h 627017"/>
              <a:gd name="connsiteX6" fmla="*/ 470263 w 953588"/>
              <a:gd name="connsiteY6" fmla="*/ 365760 h 627017"/>
              <a:gd name="connsiteX7" fmla="*/ 548640 w 953588"/>
              <a:gd name="connsiteY7" fmla="*/ 418011 h 627017"/>
              <a:gd name="connsiteX8" fmla="*/ 640080 w 953588"/>
              <a:gd name="connsiteY8" fmla="*/ 470263 h 627017"/>
              <a:gd name="connsiteX9" fmla="*/ 731520 w 953588"/>
              <a:gd name="connsiteY9" fmla="*/ 535577 h 627017"/>
              <a:gd name="connsiteX10" fmla="*/ 770708 w 953588"/>
              <a:gd name="connsiteY10" fmla="*/ 548640 h 627017"/>
              <a:gd name="connsiteX11" fmla="*/ 836023 w 953588"/>
              <a:gd name="connsiteY11" fmla="*/ 587829 h 627017"/>
              <a:gd name="connsiteX12" fmla="*/ 953588 w 953588"/>
              <a:gd name="connsiteY12" fmla="*/ 627017 h 627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53588" h="627017">
                <a:moveTo>
                  <a:pt x="0" y="0"/>
                </a:moveTo>
                <a:cubicBezTo>
                  <a:pt x="34834" y="34834"/>
                  <a:pt x="77177" y="63513"/>
                  <a:pt x="104503" y="104503"/>
                </a:cubicBezTo>
                <a:cubicBezTo>
                  <a:pt x="113211" y="117566"/>
                  <a:pt x="118813" y="133353"/>
                  <a:pt x="130628" y="143691"/>
                </a:cubicBezTo>
                <a:cubicBezTo>
                  <a:pt x="154258" y="164368"/>
                  <a:pt x="186802" y="173741"/>
                  <a:pt x="209005" y="195943"/>
                </a:cubicBezTo>
                <a:lnTo>
                  <a:pt x="287383" y="274320"/>
                </a:lnTo>
                <a:cubicBezTo>
                  <a:pt x="307716" y="294653"/>
                  <a:pt x="336658" y="328721"/>
                  <a:pt x="365760" y="339634"/>
                </a:cubicBezTo>
                <a:cubicBezTo>
                  <a:pt x="401394" y="352997"/>
                  <a:pt x="436792" y="347165"/>
                  <a:pt x="470263" y="365760"/>
                </a:cubicBezTo>
                <a:cubicBezTo>
                  <a:pt x="497711" y="381009"/>
                  <a:pt x="521899" y="401555"/>
                  <a:pt x="548640" y="418011"/>
                </a:cubicBezTo>
                <a:cubicBezTo>
                  <a:pt x="578538" y="436410"/>
                  <a:pt x="610463" y="451416"/>
                  <a:pt x="640080" y="470263"/>
                </a:cubicBezTo>
                <a:cubicBezTo>
                  <a:pt x="661776" y="484070"/>
                  <a:pt x="705307" y="522471"/>
                  <a:pt x="731520" y="535577"/>
                </a:cubicBezTo>
                <a:cubicBezTo>
                  <a:pt x="743836" y="541735"/>
                  <a:pt x="758392" y="542482"/>
                  <a:pt x="770708" y="548640"/>
                </a:cubicBezTo>
                <a:cubicBezTo>
                  <a:pt x="793417" y="559995"/>
                  <a:pt x="812686" y="577827"/>
                  <a:pt x="836023" y="587829"/>
                </a:cubicBezTo>
                <a:cubicBezTo>
                  <a:pt x="873991" y="604101"/>
                  <a:pt x="953588" y="627017"/>
                  <a:pt x="953588" y="6270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9" name="Straight Connector 78"/>
          <p:cNvCxnSpPr>
            <a:stCxn id="47" idx="0"/>
            <a:endCxn id="7" idx="0"/>
          </p:cNvCxnSpPr>
          <p:nvPr/>
        </p:nvCxnSpPr>
        <p:spPr>
          <a:xfrm flipH="1">
            <a:off x="6258577" y="1645926"/>
            <a:ext cx="255500" cy="17765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5394960" y="5799909"/>
            <a:ext cx="1184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0841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2024743" y="1632857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011680" y="1685108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291839" y="1306286"/>
            <a:ext cx="2965271" cy="3135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6160605" y="342246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180109" y="1606727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933304" y="419970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91840" y="836023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358538" y="3004456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96343" y="836023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905048" y="2620275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371362" y="5059291"/>
            <a:ext cx="6124793" cy="22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257109" y="457200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007313" y="472440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62580" y="1205355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96180" y="466779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901319" y="1672045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805522" y="298703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936152" y="4267202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76306" y="900334"/>
            <a:ext cx="130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q1=4 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2176951" y="467767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5089112" y="468995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805522" y="190033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745438" y="3505677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4572000" y="1123405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5884168" y="323701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11811" y="28659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91678" y="168588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64" y="386303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580588" y="1442047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2007313" y="4598125"/>
            <a:ext cx="0" cy="78377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63172" y="5230277"/>
            <a:ext cx="1535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>
                <a:solidFill>
                  <a:srgbClr val="FF0000"/>
                </a:solidFill>
              </a:rPr>
              <a:t>Av = 5,428 ton</a:t>
            </a:r>
            <a:endParaRPr lang="id-ID" dirty="0"/>
          </a:p>
        </p:txBody>
      </p:sp>
      <p:sp>
        <p:nvSpPr>
          <p:cNvPr id="35" name="TextBox 34"/>
          <p:cNvSpPr txBox="1"/>
          <p:nvPr/>
        </p:nvSpPr>
        <p:spPr>
          <a:xfrm>
            <a:off x="6295913" y="4119544"/>
            <a:ext cx="185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Bv </a:t>
            </a:r>
            <a:r>
              <a:rPr lang="id-ID" dirty="0">
                <a:solidFill>
                  <a:srgbClr val="FF0000"/>
                </a:solidFill>
              </a:rPr>
              <a:t>= 10,572 </a:t>
            </a:r>
            <a:r>
              <a:rPr lang="id-ID" dirty="0"/>
              <a:t>ton v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4245408" y="4617722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296180" y="4683118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3191437" y="168510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86565" y="1685885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2159566" y="4199708"/>
            <a:ext cx="74117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6234007" y="3824002"/>
            <a:ext cx="7265" cy="619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6410839" y="3421678"/>
            <a:ext cx="59085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6" idx="3"/>
            <a:endCxn id="7" idx="0"/>
          </p:cNvCxnSpPr>
          <p:nvPr/>
        </p:nvCxnSpPr>
        <p:spPr>
          <a:xfrm>
            <a:off x="6257110" y="1463041"/>
            <a:ext cx="1467" cy="19594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257109" y="1619795"/>
            <a:ext cx="967264" cy="1306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6277624" y="1463041"/>
            <a:ext cx="946749" cy="1436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6" name="TextBox 45"/>
          <p:cNvSpPr txBox="1"/>
          <p:nvPr/>
        </p:nvSpPr>
        <p:spPr>
          <a:xfrm>
            <a:off x="6536882" y="987420"/>
            <a:ext cx="13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q2= 2 ton/m</a:t>
            </a:r>
            <a:endParaRPr lang="id-ID" dirty="0"/>
          </a:p>
        </p:txBody>
      </p:sp>
      <p:sp>
        <p:nvSpPr>
          <p:cNvPr id="47" name="Freeform 46"/>
          <p:cNvSpPr/>
          <p:nvPr/>
        </p:nvSpPr>
        <p:spPr>
          <a:xfrm>
            <a:off x="6514077" y="1306286"/>
            <a:ext cx="409244" cy="339640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TextBox 47"/>
          <p:cNvSpPr txBox="1"/>
          <p:nvPr/>
        </p:nvSpPr>
        <p:spPr>
          <a:xfrm>
            <a:off x="5964721" y="160494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</a:t>
            </a:r>
            <a:endParaRPr lang="id-ID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7668240" y="1442047"/>
            <a:ext cx="0" cy="240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7496155" y="1637209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268421" y="342167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213990" y="226165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53" name="TextBox 52"/>
          <p:cNvSpPr txBox="1"/>
          <p:nvPr/>
        </p:nvSpPr>
        <p:spPr>
          <a:xfrm>
            <a:off x="6347784" y="3057926"/>
            <a:ext cx="1602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Bh = 2,714 ton </a:t>
            </a:r>
          </a:p>
          <a:p>
            <a:endParaRPr lang="id-ID" dirty="0"/>
          </a:p>
        </p:txBody>
      </p:sp>
      <p:cxnSp>
        <p:nvCxnSpPr>
          <p:cNvPr id="54" name="Straight Connector 53"/>
          <p:cNvCxnSpPr/>
          <p:nvPr/>
        </p:nvCxnSpPr>
        <p:spPr>
          <a:xfrm flipH="1">
            <a:off x="7205691" y="4728755"/>
            <a:ext cx="18682" cy="552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284800" y="4707180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56" name="Rectangle 55"/>
          <p:cNvSpPr/>
          <p:nvPr/>
        </p:nvSpPr>
        <p:spPr>
          <a:xfrm>
            <a:off x="2273125" y="4290806"/>
            <a:ext cx="1610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Ah = 0,714 ton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088124" y="159989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G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4245408" y="483326"/>
            <a:ext cx="0" cy="250371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289914" y="352698"/>
            <a:ext cx="13082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1162580" y="1685108"/>
            <a:ext cx="862163" cy="2514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1" name="Rectangle 60"/>
          <p:cNvSpPr/>
          <p:nvPr/>
        </p:nvSpPr>
        <p:spPr>
          <a:xfrm>
            <a:off x="2024743" y="1205355"/>
            <a:ext cx="4209264" cy="440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2" name="Rectangle 61"/>
          <p:cNvSpPr/>
          <p:nvPr/>
        </p:nvSpPr>
        <p:spPr>
          <a:xfrm>
            <a:off x="6255185" y="1685108"/>
            <a:ext cx="432998" cy="1736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TextBox 62"/>
          <p:cNvSpPr txBox="1"/>
          <p:nvPr/>
        </p:nvSpPr>
        <p:spPr>
          <a:xfrm>
            <a:off x="5822538" y="2260283"/>
            <a:ext cx="14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-10,572 </a:t>
            </a:r>
            <a:r>
              <a:rPr lang="id-ID" dirty="0"/>
              <a:t>ton v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57144" y="2612263"/>
            <a:ext cx="115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-</a:t>
            </a:r>
            <a:r>
              <a:rPr lang="id-ID" dirty="0" smtClean="0">
                <a:solidFill>
                  <a:srgbClr val="FF0000"/>
                </a:solidFill>
              </a:rPr>
              <a:t>5,428 </a:t>
            </a:r>
            <a:r>
              <a:rPr lang="id-ID" dirty="0">
                <a:solidFill>
                  <a:srgbClr val="FF0000"/>
                </a:solidFill>
              </a:rPr>
              <a:t>ton</a:t>
            </a:r>
            <a:endParaRPr lang="id-ID" dirty="0"/>
          </a:p>
        </p:txBody>
      </p:sp>
      <p:sp>
        <p:nvSpPr>
          <p:cNvPr id="65" name="Rectangle 64"/>
          <p:cNvSpPr/>
          <p:nvPr/>
        </p:nvSpPr>
        <p:spPr>
          <a:xfrm>
            <a:off x="2412777" y="1256684"/>
            <a:ext cx="1205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-</a:t>
            </a:r>
            <a:r>
              <a:rPr lang="id-ID" dirty="0" smtClean="0">
                <a:solidFill>
                  <a:srgbClr val="FF0000"/>
                </a:solidFill>
              </a:rPr>
              <a:t>0,714 </a:t>
            </a:r>
            <a:r>
              <a:rPr lang="id-ID" dirty="0">
                <a:solidFill>
                  <a:srgbClr val="FF0000"/>
                </a:solidFill>
              </a:rPr>
              <a:t>ton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48057" y="1123405"/>
            <a:ext cx="1136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11169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1396</Words>
  <Application>Microsoft Office PowerPoint</Application>
  <PresentationFormat>Widescreen</PresentationFormat>
  <Paragraphs>299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Agung Kristiawan</cp:lastModifiedBy>
  <cp:revision>51</cp:revision>
  <dcterms:created xsi:type="dcterms:W3CDTF">2021-04-07T11:46:00Z</dcterms:created>
  <dcterms:modified xsi:type="dcterms:W3CDTF">2021-06-02T13:13:02Z</dcterms:modified>
</cp:coreProperties>
</file>