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1"/>
  </p:sldMasterIdLst>
  <p:notesMasterIdLst>
    <p:notesMasterId r:id="rId9"/>
  </p:notesMasterIdLst>
  <p:sldIdLst>
    <p:sldId id="256" r:id="rId2"/>
    <p:sldId id="260" r:id="rId3"/>
    <p:sldId id="257" r:id="rId4"/>
    <p:sldId id="300" r:id="rId5"/>
    <p:sldId id="261" r:id="rId6"/>
    <p:sldId id="269" r:id="rId7"/>
    <p:sldId id="301" r:id="rId8"/>
  </p:sldIdLst>
  <p:sldSz cx="9144000" cy="5143500" type="screen16x9"/>
  <p:notesSz cx="6858000" cy="9144000"/>
  <p:embeddedFontLst>
    <p:embeddedFont>
      <p:font typeface="Anonymous Pro" panose="020B0604020202020204" charset="0"/>
      <p:regular r:id="rId10"/>
      <p:bold r:id="rId11"/>
      <p:italic r:id="rId12"/>
      <p:boldItalic r:id="rId13"/>
    </p:embeddedFont>
    <p:embeddedFont>
      <p:font typeface="Coming Soon" panose="020B0604020202020204" charset="0"/>
      <p:regular r:id="rId14"/>
    </p:embeddedFont>
    <p:embeddedFont>
      <p:font typeface="Concert One" panose="020B0604020202020204" charset="0"/>
      <p:regular r:id="rId15"/>
    </p:embeddedFont>
    <p:embeddedFont>
      <p:font typeface="Roboto Mono Medium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75B5595-8045-4144-A1C5-62E2AD6A3D47}">
  <a:tblStyle styleId="{975B5595-8045-4144-A1C5-62E2AD6A3D4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2" d="100"/>
          <a:sy n="82" d="100"/>
        </p:scale>
        <p:origin x="820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777e31443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777e31443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853034354b_0_247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853034354b_0_247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7037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853034354b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853034354b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853034354b_0_24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853034354b_0_24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1853551" y="40483"/>
            <a:ext cx="2068426" cy="177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047887" y="524012"/>
            <a:ext cx="7048226" cy="410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93925" y="2989525"/>
            <a:ext cx="1584774" cy="18528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6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18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1836900" y="711175"/>
            <a:ext cx="5470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1398275" y="1249425"/>
            <a:ext cx="6963300" cy="283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8892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1pPr>
            <a:lvl2pPr marL="914400" lvl="1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2pPr>
            <a:lvl3pPr marL="1371600" lvl="2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3pPr>
            <a:lvl4pPr marL="1828800" lvl="3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4pPr>
            <a:lvl5pPr marL="2286000" lvl="4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5pPr>
            <a:lvl6pPr marL="2743200" lvl="5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6pPr>
            <a:lvl7pPr marL="3200400" lvl="6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●"/>
              <a:defRPr sz="950">
                <a:solidFill>
                  <a:schemeClr val="dk2"/>
                </a:solidFill>
              </a:defRPr>
            </a:lvl7pPr>
            <a:lvl8pPr marL="3657600" lvl="7" indent="-288925"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950"/>
              <a:buChar char="○"/>
              <a:defRPr sz="950">
                <a:solidFill>
                  <a:schemeClr val="dk2"/>
                </a:solidFill>
              </a:defRPr>
            </a:lvl8pPr>
            <a:lvl9pPr marL="4114800" lvl="8" indent="-288925"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950"/>
              <a:buChar char="■"/>
              <a:defRPr sz="9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1pPr>
            <a:lvl2pPr marL="914400" lvl="1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2pPr>
            <a:lvl3pPr marL="1371600" lvl="2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3pPr>
            <a:lvl4pPr marL="1828800" lvl="3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6pPr>
            <a:lvl7pPr marL="3200400" lvl="6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1600">
                <a:solidFill>
                  <a:schemeClr val="dk2"/>
                </a:solidFill>
              </a:defRPr>
            </a:lvl7pPr>
            <a:lvl8pPr marL="3657600" lvl="7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1600">
                <a:solidFill>
                  <a:schemeClr val="dk2"/>
                </a:solidFill>
              </a:defRPr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600"/>
              <a:buChar char="■"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1_1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650175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5"/>
          <p:cNvPicPr preferRelativeResize="0"/>
          <p:nvPr/>
        </p:nvPicPr>
        <p:blipFill rotWithShape="1">
          <a:blip r:embed="rId3">
            <a:alphaModFix/>
          </a:blip>
          <a:srcRect t="16734" r="8892" b="18300"/>
          <a:stretch/>
        </p:blipFill>
        <p:spPr>
          <a:xfrm rot="-5400000">
            <a:off x="1262550" y="465007"/>
            <a:ext cx="2036850" cy="846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5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5"/>
          <p:cNvSpPr txBox="1">
            <a:spLocks noGrp="1"/>
          </p:cNvSpPr>
          <p:nvPr>
            <p:ph type="title"/>
          </p:nvPr>
        </p:nvSpPr>
        <p:spPr>
          <a:xfrm>
            <a:off x="1922400" y="3538630"/>
            <a:ext cx="2140200" cy="4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onymous Pro"/>
              <a:buNone/>
              <a:defRPr sz="1600" b="0">
                <a:solidFill>
                  <a:schemeClr val="dk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1922400" y="1269487"/>
            <a:ext cx="3439500" cy="218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ncert One"/>
              <a:buNone/>
              <a:defRPr sz="2400" b="1">
                <a:latin typeface="Concert One"/>
                <a:ea typeface="Concert One"/>
                <a:cs typeface="Concert One"/>
                <a:sym typeface="Concert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CAPTION_ONLY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9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subTitle" idx="1"/>
          </p:nvPr>
        </p:nvSpPr>
        <p:spPr>
          <a:xfrm>
            <a:off x="113785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title" idx="2"/>
          </p:nvPr>
        </p:nvSpPr>
        <p:spPr>
          <a:xfrm>
            <a:off x="531873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3"/>
          </p:nvPr>
        </p:nvSpPr>
        <p:spPr>
          <a:xfrm>
            <a:off x="554912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APTION_ONLY_1_1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75" y="186275"/>
            <a:ext cx="8632448" cy="477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SECTION_TITLE_AND_DESCRIPTION_1_1_3_1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425" y="201113"/>
            <a:ext cx="8635149" cy="474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IG_NUMBER_1_1_2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247650" y="-187450"/>
            <a:ext cx="9736454" cy="552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384887" y="134900"/>
            <a:ext cx="8374226" cy="487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2490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Medium"/>
              <a:buChar char="●"/>
              <a:defRPr sz="1800"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58" r:id="rId4"/>
    <p:sldLayoutId id="2147483661" r:id="rId5"/>
    <p:sldLayoutId id="2147483665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ctrTitle"/>
          </p:nvPr>
        </p:nvSpPr>
        <p:spPr>
          <a:xfrm>
            <a:off x="1532100" y="1728423"/>
            <a:ext cx="6079800" cy="165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2"/>
                </a:solidFill>
              </a:rPr>
              <a:t>PPh </a:t>
            </a:r>
            <a:r>
              <a:rPr lang="en" dirty="0"/>
              <a:t>Pasal</a:t>
            </a:r>
            <a:br>
              <a:rPr lang="en" dirty="0"/>
            </a:br>
            <a:r>
              <a:rPr lang="en" dirty="0"/>
              <a:t> 26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1"/>
          </p:nvPr>
        </p:nvSpPr>
        <p:spPr>
          <a:xfrm>
            <a:off x="1672763" y="3769325"/>
            <a:ext cx="14271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0"/>
              <a:t>Here starts the lesson!</a:t>
            </a:r>
            <a:endParaRPr b="0"/>
          </a:p>
        </p:txBody>
      </p:sp>
      <p:sp>
        <p:nvSpPr>
          <p:cNvPr id="178" name="Google Shape;178;p29"/>
          <p:cNvSpPr/>
          <p:nvPr/>
        </p:nvSpPr>
        <p:spPr>
          <a:xfrm>
            <a:off x="2640700" y="2929265"/>
            <a:ext cx="617075" cy="15875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9" name="Google Shape;179;p29"/>
          <p:cNvSpPr/>
          <p:nvPr/>
        </p:nvSpPr>
        <p:spPr>
          <a:xfrm>
            <a:off x="5822625" y="2886561"/>
            <a:ext cx="613650" cy="13775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0" name="Google Shape;180;p29"/>
          <p:cNvSpPr/>
          <p:nvPr/>
        </p:nvSpPr>
        <p:spPr>
          <a:xfrm>
            <a:off x="1889900" y="4413504"/>
            <a:ext cx="992850" cy="1026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6539175" y="3603223"/>
            <a:ext cx="2036850" cy="810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6539175" y="3055100"/>
            <a:ext cx="2036850" cy="846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3"/>
          <p:cNvSpPr txBox="1">
            <a:spLocks noGrp="1"/>
          </p:cNvSpPr>
          <p:nvPr>
            <p:ph type="body" idx="1"/>
          </p:nvPr>
        </p:nvSpPr>
        <p:spPr>
          <a:xfrm>
            <a:off x="996375" y="1900525"/>
            <a:ext cx="2901600" cy="22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dirty="0" err="1">
                <a:latin typeface="+mj-lt"/>
              </a:rPr>
              <a:t>Pajak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penghasilan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pasal</a:t>
            </a:r>
            <a:r>
              <a:rPr lang="en-US" sz="1600" dirty="0">
                <a:latin typeface="+mj-lt"/>
              </a:rPr>
              <a:t> 26 </a:t>
            </a:r>
            <a:r>
              <a:rPr lang="en-US" sz="1600" dirty="0" err="1">
                <a:latin typeface="+mj-lt"/>
              </a:rPr>
              <a:t>ialah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pajak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atas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penghasilan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diterima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atau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diperoleh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wajib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pajak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luar</a:t>
            </a:r>
            <a:r>
              <a:rPr lang="en-US" sz="1600" dirty="0">
                <a:latin typeface="+mj-lt"/>
              </a:rPr>
              <a:t> negeri </a:t>
            </a:r>
            <a:r>
              <a:rPr lang="en-US" sz="1600" dirty="0" err="1">
                <a:latin typeface="+mj-lt"/>
              </a:rPr>
              <a:t>dari</a:t>
            </a:r>
            <a:r>
              <a:rPr lang="en-US" sz="1600" dirty="0">
                <a:latin typeface="+mj-lt"/>
              </a:rPr>
              <a:t> Indonesia.</a:t>
            </a:r>
          </a:p>
        </p:txBody>
      </p:sp>
      <p:sp>
        <p:nvSpPr>
          <p:cNvPr id="221" name="Google Shape;221;p33"/>
          <p:cNvSpPr txBox="1">
            <a:spLocks noGrp="1"/>
          </p:cNvSpPr>
          <p:nvPr>
            <p:ph type="title"/>
          </p:nvPr>
        </p:nvSpPr>
        <p:spPr>
          <a:xfrm>
            <a:off x="1002325" y="711181"/>
            <a:ext cx="2403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Definisi</a:t>
            </a:r>
            <a:endParaRPr dirty="0"/>
          </a:p>
        </p:txBody>
      </p:sp>
      <p:pic>
        <p:nvPicPr>
          <p:cNvPr id="222" name="Google Shape;222;p33"/>
          <p:cNvPicPr preferRelativeResize="0"/>
          <p:nvPr/>
        </p:nvPicPr>
        <p:blipFill>
          <a:blip r:embed="rId3">
            <a:alphaModFix amt="56000"/>
          </a:blip>
          <a:stretch>
            <a:fillRect/>
          </a:stretch>
        </p:blipFill>
        <p:spPr>
          <a:xfrm rot="10800000">
            <a:off x="1124175" y="1103650"/>
            <a:ext cx="1918825" cy="2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3"/>
          <p:cNvPicPr preferRelativeResize="0"/>
          <p:nvPr/>
        </p:nvPicPr>
        <p:blipFill rotWithShape="1">
          <a:blip r:embed="rId4">
            <a:alphaModFix/>
          </a:blip>
          <a:srcRect l="8880" r="18745"/>
          <a:stretch/>
        </p:blipFill>
        <p:spPr>
          <a:xfrm rot="473094">
            <a:off x="6001750" y="2654026"/>
            <a:ext cx="1844901" cy="1699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4" name="Google Shape;224;p33"/>
          <p:cNvSpPr/>
          <p:nvPr/>
        </p:nvSpPr>
        <p:spPr>
          <a:xfrm rot="-391042">
            <a:off x="5665714" y="2448475"/>
            <a:ext cx="1101258" cy="649000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0" y="15402"/>
                </a:moveTo>
                <a:lnTo>
                  <a:pt x="40035" y="0"/>
                </a:lnTo>
                <a:cubicBezTo>
                  <a:pt x="40035" y="0"/>
                  <a:pt x="39175" y="1442"/>
                  <a:pt x="39491" y="2221"/>
                </a:cubicBezTo>
                <a:cubicBezTo>
                  <a:pt x="39806" y="2993"/>
                  <a:pt x="41434" y="3418"/>
                  <a:pt x="41434" y="3418"/>
                </a:cubicBezTo>
                <a:cubicBezTo>
                  <a:pt x="41434" y="3418"/>
                  <a:pt x="40574" y="5040"/>
                  <a:pt x="41047" y="5753"/>
                </a:cubicBezTo>
                <a:cubicBezTo>
                  <a:pt x="41521" y="6466"/>
                  <a:pt x="42609" y="7168"/>
                  <a:pt x="42609" y="7168"/>
                </a:cubicBezTo>
                <a:cubicBezTo>
                  <a:pt x="42609" y="7168"/>
                  <a:pt x="41510" y="9791"/>
                  <a:pt x="44051" y="10684"/>
                </a:cubicBezTo>
                <a:lnTo>
                  <a:pt x="4327" y="25960"/>
                </a:lnTo>
                <a:cubicBezTo>
                  <a:pt x="4327" y="25960"/>
                  <a:pt x="4958" y="24252"/>
                  <a:pt x="4703" y="23631"/>
                </a:cubicBezTo>
                <a:cubicBezTo>
                  <a:pt x="4447" y="23011"/>
                  <a:pt x="2885" y="22439"/>
                  <a:pt x="2885" y="22439"/>
                </a:cubicBezTo>
                <a:cubicBezTo>
                  <a:pt x="2885" y="22439"/>
                  <a:pt x="3767" y="20752"/>
                  <a:pt x="3380" y="19816"/>
                </a:cubicBezTo>
                <a:cubicBezTo>
                  <a:pt x="2999" y="18885"/>
                  <a:pt x="1524" y="18526"/>
                  <a:pt x="1524" y="18526"/>
                </a:cubicBezTo>
                <a:cubicBezTo>
                  <a:pt x="1524" y="18526"/>
                  <a:pt x="2237" y="17514"/>
                  <a:pt x="1873" y="16638"/>
                </a:cubicBezTo>
                <a:cubicBezTo>
                  <a:pt x="1513" y="15761"/>
                  <a:pt x="0" y="15402"/>
                  <a:pt x="0" y="15402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5" name="Google Shape;22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60267" y="1103650"/>
            <a:ext cx="1999856" cy="13347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26" name="Google Shape;226;p33"/>
          <p:cNvSpPr/>
          <p:nvPr/>
        </p:nvSpPr>
        <p:spPr>
          <a:xfrm rot="-2148808">
            <a:off x="5649174" y="1078575"/>
            <a:ext cx="647414" cy="266322"/>
          </a:xfrm>
          <a:custGeom>
            <a:avLst/>
            <a:gdLst/>
            <a:ahLst/>
            <a:cxnLst/>
            <a:rect l="l" t="t" r="r" b="b"/>
            <a:pathLst>
              <a:path w="36226" h="14902" extrusionOk="0">
                <a:moveTo>
                  <a:pt x="991" y="1"/>
                </a:moveTo>
                <a:lnTo>
                  <a:pt x="36226" y="3565"/>
                </a:lnTo>
                <a:cubicBezTo>
                  <a:pt x="36226" y="3565"/>
                  <a:pt x="34800" y="4452"/>
                  <a:pt x="34729" y="5291"/>
                </a:cubicBezTo>
                <a:cubicBezTo>
                  <a:pt x="34658" y="6123"/>
                  <a:pt x="35905" y="7244"/>
                  <a:pt x="35905" y="7244"/>
                </a:cubicBezTo>
                <a:cubicBezTo>
                  <a:pt x="35905" y="7244"/>
                  <a:pt x="34397" y="8289"/>
                  <a:pt x="34495" y="9138"/>
                </a:cubicBezTo>
                <a:cubicBezTo>
                  <a:pt x="34588" y="9993"/>
                  <a:pt x="35230" y="11114"/>
                  <a:pt x="35230" y="11114"/>
                </a:cubicBezTo>
                <a:cubicBezTo>
                  <a:pt x="35230" y="11114"/>
                  <a:pt x="33053" y="12943"/>
                  <a:pt x="34903" y="14902"/>
                </a:cubicBezTo>
                <a:lnTo>
                  <a:pt x="1" y="11364"/>
                </a:lnTo>
                <a:cubicBezTo>
                  <a:pt x="1" y="11364"/>
                  <a:pt x="1345" y="10134"/>
                  <a:pt x="1400" y="9465"/>
                </a:cubicBezTo>
                <a:cubicBezTo>
                  <a:pt x="1460" y="8801"/>
                  <a:pt x="333" y="7576"/>
                  <a:pt x="333" y="7576"/>
                </a:cubicBezTo>
                <a:cubicBezTo>
                  <a:pt x="333" y="7576"/>
                  <a:pt x="1884" y="6477"/>
                  <a:pt x="1977" y="5476"/>
                </a:cubicBezTo>
                <a:cubicBezTo>
                  <a:pt x="2064" y="4469"/>
                  <a:pt x="915" y="3473"/>
                  <a:pt x="915" y="3473"/>
                </a:cubicBezTo>
                <a:cubicBezTo>
                  <a:pt x="915" y="3473"/>
                  <a:pt x="2015" y="2901"/>
                  <a:pt x="2091" y="1954"/>
                </a:cubicBezTo>
                <a:cubicBezTo>
                  <a:pt x="2172" y="1007"/>
                  <a:pt x="991" y="1"/>
                  <a:pt x="991" y="1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  <a:effectLst>
            <a:outerShdw blurRad="57150" dist="19050" dir="5400000" algn="bl" rotWithShape="0">
              <a:srgbClr val="000000">
                <a:alpha val="31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7449875" y="914336"/>
            <a:ext cx="504629" cy="656495"/>
          </a:xfrm>
          <a:custGeom>
            <a:avLst/>
            <a:gdLst/>
            <a:ahLst/>
            <a:cxnLst/>
            <a:rect l="l" t="t" r="r" b="b"/>
            <a:pathLst>
              <a:path w="28231" h="36727" extrusionOk="0">
                <a:moveTo>
                  <a:pt x="9835" y="1"/>
                </a:moveTo>
                <a:cubicBezTo>
                  <a:pt x="9835" y="1"/>
                  <a:pt x="9694" y="1552"/>
                  <a:pt x="8877" y="2031"/>
                </a:cubicBezTo>
                <a:cubicBezTo>
                  <a:pt x="8631" y="2175"/>
                  <a:pt x="8359" y="2226"/>
                  <a:pt x="8099" y="2226"/>
                </a:cubicBezTo>
                <a:cubicBezTo>
                  <a:pt x="7495" y="2226"/>
                  <a:pt x="6956" y="1955"/>
                  <a:pt x="6956" y="1955"/>
                </a:cubicBezTo>
                <a:cubicBezTo>
                  <a:pt x="6956" y="1955"/>
                  <a:pt x="6815" y="3468"/>
                  <a:pt x="5944" y="3979"/>
                </a:cubicBezTo>
                <a:cubicBezTo>
                  <a:pt x="5694" y="4127"/>
                  <a:pt x="5367" y="4179"/>
                  <a:pt x="5027" y="4179"/>
                </a:cubicBezTo>
                <a:cubicBezTo>
                  <a:pt x="4189" y="4179"/>
                  <a:pt x="3277" y="3860"/>
                  <a:pt x="3277" y="3860"/>
                </a:cubicBezTo>
                <a:cubicBezTo>
                  <a:pt x="3277" y="3860"/>
                  <a:pt x="2940" y="5492"/>
                  <a:pt x="2363" y="5830"/>
                </a:cubicBezTo>
                <a:cubicBezTo>
                  <a:pt x="2184" y="5936"/>
                  <a:pt x="1888" y="5973"/>
                  <a:pt x="1566" y="5973"/>
                </a:cubicBezTo>
                <a:cubicBezTo>
                  <a:pt x="850" y="5973"/>
                  <a:pt x="1" y="5792"/>
                  <a:pt x="1" y="5792"/>
                </a:cubicBezTo>
                <a:lnTo>
                  <a:pt x="1" y="5792"/>
                </a:lnTo>
                <a:lnTo>
                  <a:pt x="18233" y="36726"/>
                </a:lnTo>
                <a:cubicBezTo>
                  <a:pt x="18569" y="35013"/>
                  <a:pt x="19849" y="34712"/>
                  <a:pt x="20707" y="34712"/>
                </a:cubicBezTo>
                <a:cubicBezTo>
                  <a:pt x="21170" y="34712"/>
                  <a:pt x="21509" y="34800"/>
                  <a:pt x="21509" y="34800"/>
                </a:cubicBezTo>
                <a:cubicBezTo>
                  <a:pt x="21509" y="34800"/>
                  <a:pt x="22048" y="33624"/>
                  <a:pt x="22685" y="33053"/>
                </a:cubicBezTo>
                <a:cubicBezTo>
                  <a:pt x="22886" y="32873"/>
                  <a:pt x="23195" y="32811"/>
                  <a:pt x="23525" y="32811"/>
                </a:cubicBezTo>
                <a:cubicBezTo>
                  <a:pt x="24241" y="32811"/>
                  <a:pt x="25052" y="33102"/>
                  <a:pt x="25052" y="33102"/>
                </a:cubicBezTo>
                <a:cubicBezTo>
                  <a:pt x="25052" y="33102"/>
                  <a:pt x="25237" y="31431"/>
                  <a:pt x="25961" y="31006"/>
                </a:cubicBezTo>
                <a:cubicBezTo>
                  <a:pt x="26140" y="30901"/>
                  <a:pt x="26369" y="30861"/>
                  <a:pt x="26614" y="30861"/>
                </a:cubicBezTo>
                <a:cubicBezTo>
                  <a:pt x="27354" y="30861"/>
                  <a:pt x="28231" y="31224"/>
                  <a:pt x="28231" y="31224"/>
                </a:cubicBezTo>
                <a:lnTo>
                  <a:pt x="9835" y="1"/>
                </a:ln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pic>
        <p:nvPicPr>
          <p:cNvPr id="228" name="Google Shape;228;p33"/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rot="6023610" flipH="1">
            <a:off x="4575756" y="2456753"/>
            <a:ext cx="1579416" cy="716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286710" y="678675"/>
            <a:ext cx="670266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PEMOTONG PAJAK PENGHASILAN PASAL 26</a:t>
            </a:r>
            <a:endParaRPr dirty="0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398275" y="1401825"/>
            <a:ext cx="6963300" cy="30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600" dirty="0" err="1">
                <a:latin typeface="+mj-lt"/>
              </a:rPr>
              <a:t>Pemotongan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Pajak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Penghasilan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Pasal</a:t>
            </a:r>
            <a:r>
              <a:rPr lang="en-US" sz="1600" dirty="0">
                <a:latin typeface="+mj-lt"/>
              </a:rPr>
              <a:t> 26 (</a:t>
            </a:r>
            <a:r>
              <a:rPr lang="en-US" sz="1600" dirty="0" err="1">
                <a:latin typeface="+mj-lt"/>
              </a:rPr>
              <a:t>PPh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Pasal</a:t>
            </a:r>
            <a:r>
              <a:rPr lang="en-US" sz="1600" dirty="0">
                <a:latin typeface="+mj-lt"/>
              </a:rPr>
              <a:t> 26) </a:t>
            </a:r>
            <a:r>
              <a:rPr lang="en-US" sz="1600" dirty="0" err="1">
                <a:latin typeface="+mj-lt"/>
              </a:rPr>
              <a:t>wajib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dilakukan</a:t>
            </a:r>
            <a:r>
              <a:rPr lang="en-US" sz="1600" dirty="0">
                <a:latin typeface="+mj-lt"/>
              </a:rPr>
              <a:t> oleh: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600" dirty="0">
                <a:latin typeface="+mj-lt"/>
              </a:rPr>
              <a:t>Badan </a:t>
            </a:r>
            <a:r>
              <a:rPr lang="en-US" sz="1600" dirty="0" err="1">
                <a:latin typeface="+mj-lt"/>
              </a:rPr>
              <a:t>pemerintah</a:t>
            </a:r>
            <a:endParaRPr lang="en-US" sz="16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600" dirty="0" err="1">
                <a:latin typeface="+mj-lt"/>
              </a:rPr>
              <a:t>Subjek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pajak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dalam</a:t>
            </a:r>
            <a:r>
              <a:rPr lang="en-US" sz="1600" dirty="0">
                <a:latin typeface="+mj-lt"/>
              </a:rPr>
              <a:t> negeri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600" dirty="0" err="1">
                <a:latin typeface="+mj-lt"/>
              </a:rPr>
              <a:t>Penyelenggara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kegiatan</a:t>
            </a:r>
            <a:r>
              <a:rPr lang="en-US" sz="1600" dirty="0">
                <a:latin typeface="+mj-lt"/>
              </a:rPr>
              <a:t> 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600" dirty="0" err="1">
                <a:latin typeface="+mj-lt"/>
              </a:rPr>
              <a:t>Bentuk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usaha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tetap</a:t>
            </a:r>
            <a:endParaRPr lang="en-US" sz="16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600" dirty="0" err="1">
                <a:latin typeface="+mj-lt"/>
              </a:rPr>
              <a:t>Perwakilan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perusahaan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luar</a:t>
            </a:r>
            <a:r>
              <a:rPr lang="en-US" sz="1600" dirty="0">
                <a:latin typeface="+mj-lt"/>
              </a:rPr>
              <a:t> negeri </a:t>
            </a:r>
            <a:r>
              <a:rPr lang="en-US" sz="1600" dirty="0" err="1">
                <a:latin typeface="+mj-lt"/>
              </a:rPr>
              <a:t>lainnya</a:t>
            </a:r>
            <a:r>
              <a:rPr lang="en-US" sz="1600" dirty="0">
                <a:latin typeface="+mj-lt"/>
              </a:rPr>
              <a:t> yang </a:t>
            </a:r>
            <a:r>
              <a:rPr lang="en-US" sz="1600" dirty="0" err="1">
                <a:latin typeface="+mj-lt"/>
              </a:rPr>
              <a:t>melakukan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pembayaran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kepada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wajib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pajak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luar</a:t>
            </a:r>
            <a:r>
              <a:rPr lang="en-US" sz="1600" dirty="0">
                <a:latin typeface="+mj-lt"/>
              </a:rPr>
              <a:t> negeri </a:t>
            </a:r>
            <a:r>
              <a:rPr lang="en-US" sz="1600" dirty="0" err="1">
                <a:latin typeface="+mj-lt"/>
              </a:rPr>
              <a:t>selain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bentuk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usaha</a:t>
            </a:r>
            <a:r>
              <a:rPr lang="en-US" sz="1600" dirty="0">
                <a:latin typeface="+mj-lt"/>
              </a:rPr>
              <a:t> </a:t>
            </a:r>
            <a:r>
              <a:rPr lang="en-US" sz="1600" dirty="0" err="1">
                <a:latin typeface="+mj-lt"/>
              </a:rPr>
              <a:t>tetap</a:t>
            </a:r>
            <a:r>
              <a:rPr lang="en-US" sz="1600" dirty="0">
                <a:latin typeface="+mj-lt"/>
              </a:rPr>
              <a:t>.</a:t>
            </a:r>
            <a:endParaRPr sz="1600" dirty="0">
              <a:latin typeface="+mj-lt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1405150" y="4312435"/>
            <a:ext cx="54786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 dirty="0">
              <a:solidFill>
                <a:schemeClr val="accent2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0"/>
          <p:cNvSpPr txBox="1">
            <a:spLocks noGrp="1"/>
          </p:cNvSpPr>
          <p:nvPr>
            <p:ph type="title"/>
          </p:nvPr>
        </p:nvSpPr>
        <p:spPr>
          <a:xfrm>
            <a:off x="1289547" y="612065"/>
            <a:ext cx="6963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PENGHASILAN YANG DIPOTONG PPh PASAL 26</a:t>
            </a:r>
            <a:endParaRPr dirty="0"/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1"/>
          </p:nvPr>
        </p:nvSpPr>
        <p:spPr>
          <a:xfrm>
            <a:off x="1405150" y="1094493"/>
            <a:ext cx="6963300" cy="3436941"/>
          </a:xfrm>
          <a:prstGeom prst="rect">
            <a:avLst/>
          </a:prstGeom>
        </p:spPr>
        <p:txBody>
          <a:bodyPr spcFirstLastPara="1" wrap="square" lIns="91425" tIns="91425" rIns="91425" bIns="91425" numCol="2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200" dirty="0" err="1">
                <a:latin typeface="+mj-lt"/>
              </a:rPr>
              <a:t>Jenis-jenis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penghasilan</a:t>
            </a:r>
            <a:r>
              <a:rPr lang="en-US" sz="1200" dirty="0">
                <a:latin typeface="+mj-lt"/>
              </a:rPr>
              <a:t> yang </a:t>
            </a:r>
            <a:r>
              <a:rPr lang="en-US" sz="1200" dirty="0" err="1">
                <a:latin typeface="+mj-lt"/>
              </a:rPr>
              <a:t>wajib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dipotong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Pajak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Penghasilan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Pasal</a:t>
            </a:r>
            <a:r>
              <a:rPr lang="en-US" sz="1200" dirty="0">
                <a:latin typeface="+mj-lt"/>
              </a:rPr>
              <a:t> 26 (</a:t>
            </a:r>
            <a:r>
              <a:rPr lang="en-US" sz="1200" dirty="0" err="1">
                <a:latin typeface="+mj-lt"/>
              </a:rPr>
              <a:t>Objek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Pajak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Pasal</a:t>
            </a:r>
            <a:r>
              <a:rPr lang="en-US" sz="1200" dirty="0">
                <a:latin typeface="+mj-lt"/>
              </a:rPr>
              <a:t> 26) </a:t>
            </a:r>
            <a:r>
              <a:rPr lang="en-US" sz="1200" dirty="0" err="1">
                <a:latin typeface="+mj-lt"/>
              </a:rPr>
              <a:t>adalah</a:t>
            </a:r>
            <a:r>
              <a:rPr lang="en-US" sz="1200" dirty="0">
                <a:latin typeface="+mj-lt"/>
              </a:rPr>
              <a:t>: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Dividen</a:t>
            </a: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>
                <a:latin typeface="+mj-lt"/>
              </a:rPr>
              <a:t>Bunga </a:t>
            </a:r>
            <a:r>
              <a:rPr lang="en-US" sz="1200" dirty="0" err="1">
                <a:latin typeface="+mj-lt"/>
              </a:rPr>
              <a:t>termasuk</a:t>
            </a:r>
            <a:r>
              <a:rPr lang="en-US" sz="1200" dirty="0">
                <a:latin typeface="+mj-lt"/>
              </a:rPr>
              <a:t> premium, </a:t>
            </a:r>
            <a:r>
              <a:rPr lang="en-US" sz="1200" dirty="0" err="1">
                <a:latin typeface="+mj-lt"/>
              </a:rPr>
              <a:t>diskonto</a:t>
            </a:r>
            <a:r>
              <a:rPr lang="en-US" sz="1200" dirty="0">
                <a:latin typeface="+mj-lt"/>
              </a:rPr>
              <a:t>, dan </a:t>
            </a:r>
            <a:r>
              <a:rPr lang="en-US" sz="1200" dirty="0" err="1">
                <a:latin typeface="+mj-lt"/>
              </a:rPr>
              <a:t>imbalan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sehubungan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dengan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jaminan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pengembalian</a:t>
            </a:r>
            <a:r>
              <a:rPr lang="en-US" sz="1200" dirty="0">
                <a:latin typeface="+mj-lt"/>
              </a:rPr>
              <a:t> utang.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Royalti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sewa</a:t>
            </a:r>
            <a:r>
              <a:rPr lang="en-US" sz="1200" dirty="0">
                <a:latin typeface="+mj-lt"/>
              </a:rPr>
              <a:t>, dan </a:t>
            </a:r>
            <a:r>
              <a:rPr lang="en-US" sz="1200" dirty="0" err="1">
                <a:latin typeface="+mj-lt"/>
              </a:rPr>
              <a:t>penghasilan</a:t>
            </a:r>
            <a:r>
              <a:rPr lang="en-US" sz="1200" dirty="0">
                <a:latin typeface="+mj-lt"/>
              </a:rPr>
              <a:t> lain </a:t>
            </a:r>
            <a:r>
              <a:rPr lang="en-US" sz="1200" dirty="0" err="1">
                <a:latin typeface="+mj-lt"/>
              </a:rPr>
              <a:t>sehubungan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dengan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penggunaan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harta</a:t>
            </a: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Imbalan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sehubungan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dengan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jasa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pekerjaan</a:t>
            </a:r>
            <a:r>
              <a:rPr lang="en-US" sz="1200" dirty="0">
                <a:latin typeface="+mj-lt"/>
              </a:rPr>
              <a:t>, dan </a:t>
            </a:r>
            <a:r>
              <a:rPr lang="en-US" sz="1200" dirty="0" err="1">
                <a:latin typeface="+mj-lt"/>
              </a:rPr>
              <a:t>kegiatan</a:t>
            </a: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Hadiah</a:t>
            </a:r>
            <a:r>
              <a:rPr lang="en-US" sz="1200" dirty="0">
                <a:latin typeface="+mj-lt"/>
              </a:rPr>
              <a:t> dan </a:t>
            </a:r>
            <a:r>
              <a:rPr lang="en-US" sz="1200" dirty="0" err="1">
                <a:latin typeface="+mj-lt"/>
              </a:rPr>
              <a:t>penghargaan</a:t>
            </a: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Pensiun</a:t>
            </a:r>
            <a:r>
              <a:rPr lang="en-US" sz="1200" dirty="0">
                <a:latin typeface="+mj-lt"/>
              </a:rPr>
              <a:t> dan </a:t>
            </a:r>
            <a:r>
              <a:rPr lang="en-US" sz="1200" dirty="0" err="1">
                <a:latin typeface="+mj-lt"/>
              </a:rPr>
              <a:t>pembayaran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berkala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lainnya</a:t>
            </a:r>
            <a:r>
              <a:rPr lang="en-US" sz="1200" dirty="0">
                <a:latin typeface="+mj-lt"/>
              </a:rPr>
              <a:t>.</a:t>
            </a: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Premi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swap </a:t>
            </a:r>
            <a:r>
              <a:rPr lang="en-US" sz="1200" dirty="0">
                <a:latin typeface="+mj-lt"/>
              </a:rPr>
              <a:t>dan </a:t>
            </a:r>
            <a:r>
              <a:rPr lang="en-US" sz="1200" dirty="0" err="1">
                <a:latin typeface="+mj-lt"/>
              </a:rPr>
              <a:t>transaksi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lindung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lainnya</a:t>
            </a: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r>
              <a:rPr lang="en-US" sz="1200" dirty="0" err="1">
                <a:latin typeface="+mj-lt"/>
              </a:rPr>
              <a:t>Keuntungan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karena</a:t>
            </a:r>
            <a:r>
              <a:rPr lang="en-US" sz="1200" dirty="0">
                <a:latin typeface="+mj-lt"/>
              </a:rPr>
              <a:t> </a:t>
            </a:r>
            <a:r>
              <a:rPr lang="en-US" sz="1200" dirty="0" err="1">
                <a:latin typeface="+mj-lt"/>
              </a:rPr>
              <a:t>pembebasan</a:t>
            </a:r>
            <a:r>
              <a:rPr lang="en-US" sz="1200" dirty="0">
                <a:latin typeface="+mj-lt"/>
              </a:rPr>
              <a:t> utang</a:t>
            </a: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lang="en-US" sz="1200" dirty="0">
              <a:latin typeface="+mj-lt"/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1600"/>
              </a:spcAft>
              <a:buFont typeface="+mj-lt"/>
              <a:buAutoNum type="arabicPeriod"/>
            </a:pPr>
            <a:endParaRPr sz="1200" dirty="0">
              <a:latin typeface="+mj-lt"/>
            </a:endParaRPr>
          </a:p>
        </p:txBody>
      </p:sp>
      <p:sp>
        <p:nvSpPr>
          <p:cNvPr id="189" name="Google Shape;189;p30"/>
          <p:cNvSpPr txBox="1"/>
          <p:nvPr/>
        </p:nvSpPr>
        <p:spPr>
          <a:xfrm>
            <a:off x="1405150" y="4312435"/>
            <a:ext cx="5478600" cy="2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 dirty="0">
              <a:solidFill>
                <a:schemeClr val="accent2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</p:spTree>
    <p:extLst>
      <p:ext uri="{BB962C8B-B14F-4D97-AF65-F5344CB8AC3E}">
        <p14:creationId xmlns:p14="http://schemas.microsoft.com/office/powerpoint/2010/main" val="1320487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>
            <a:spLocks noGrp="1"/>
          </p:cNvSpPr>
          <p:nvPr>
            <p:ph type="subTitle" idx="1"/>
          </p:nvPr>
        </p:nvSpPr>
        <p:spPr>
          <a:xfrm>
            <a:off x="1922399" y="1269487"/>
            <a:ext cx="3918727" cy="25793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dirty="0"/>
              <a:t>Tarif dan Perhitungan PPh Pasal 26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 err="1"/>
              <a:t>Perhitungan</a:t>
            </a:r>
            <a:r>
              <a:rPr lang="en-US" sz="1400" dirty="0"/>
              <a:t> </a:t>
            </a:r>
            <a:r>
              <a:rPr lang="en-US" sz="1400" dirty="0" err="1"/>
              <a:t>tsb</a:t>
            </a:r>
            <a:r>
              <a:rPr lang="en-US" sz="1400" dirty="0"/>
              <a:t> </a:t>
            </a:r>
            <a:r>
              <a:rPr lang="en-US" sz="1400" dirty="0" err="1"/>
              <a:t>diterapkan</a:t>
            </a:r>
            <a:r>
              <a:rPr lang="en-US" sz="1400" dirty="0"/>
              <a:t> </a:t>
            </a:r>
            <a:r>
              <a:rPr lang="en-US" sz="1400" dirty="0" err="1"/>
              <a:t>untuk</a:t>
            </a:r>
            <a:r>
              <a:rPr lang="en-US" sz="1400" dirty="0"/>
              <a:t> </a:t>
            </a:r>
            <a:r>
              <a:rPr lang="en-US" sz="1400" dirty="0" err="1"/>
              <a:t>penghasilan</a:t>
            </a:r>
            <a:r>
              <a:rPr lang="en-US" sz="1400" dirty="0"/>
              <a:t> yang </a:t>
            </a:r>
            <a:r>
              <a:rPr lang="en-US" sz="1400" dirty="0" err="1"/>
              <a:t>bersumber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modal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bentuk</a:t>
            </a:r>
            <a:r>
              <a:rPr lang="en-US" sz="1400" dirty="0"/>
              <a:t>; 1) </a:t>
            </a:r>
            <a:r>
              <a:rPr lang="en-US" sz="1400" dirty="0" err="1"/>
              <a:t>deviden</a:t>
            </a:r>
            <a:r>
              <a:rPr lang="en-US" sz="1400" dirty="0"/>
              <a:t>; 2)</a:t>
            </a:r>
            <a:r>
              <a:rPr lang="en-US" sz="1400" dirty="0" err="1"/>
              <a:t>bunga</a:t>
            </a:r>
            <a:r>
              <a:rPr lang="en-US" sz="1400" dirty="0"/>
              <a:t>; 3)royalty, </a:t>
            </a:r>
            <a:r>
              <a:rPr lang="en-US" sz="1400" dirty="0" err="1"/>
              <a:t>sewa</a:t>
            </a:r>
            <a:r>
              <a:rPr lang="en-US" sz="1400" dirty="0"/>
              <a:t>, dan </a:t>
            </a:r>
            <a:r>
              <a:rPr lang="en-US" sz="1400" dirty="0" err="1"/>
              <a:t>penghasilan</a:t>
            </a:r>
            <a:r>
              <a:rPr lang="en-US" sz="1400" dirty="0"/>
              <a:t> lain </a:t>
            </a:r>
            <a:r>
              <a:rPr lang="en-US" sz="1400" dirty="0" err="1"/>
              <a:t>sehubungan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penggunaan</a:t>
            </a:r>
            <a:r>
              <a:rPr lang="en-US" sz="1400" dirty="0"/>
              <a:t> </a:t>
            </a:r>
            <a:r>
              <a:rPr lang="en-US" sz="1400" dirty="0" err="1"/>
              <a:t>harta</a:t>
            </a:r>
            <a:r>
              <a:rPr lang="en-US" sz="1400" dirty="0"/>
              <a:t>; 4) </a:t>
            </a:r>
            <a:r>
              <a:rPr lang="en-US" sz="1400" dirty="0" err="1"/>
              <a:t>Imbalan</a:t>
            </a:r>
            <a:r>
              <a:rPr lang="en-US" sz="1400" dirty="0"/>
              <a:t> </a:t>
            </a:r>
            <a:r>
              <a:rPr lang="en-US" sz="1400" dirty="0" err="1"/>
              <a:t>sehubungan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jasa</a:t>
            </a:r>
            <a:r>
              <a:rPr lang="en-US" sz="1400" dirty="0"/>
              <a:t>, </a:t>
            </a:r>
            <a:r>
              <a:rPr lang="en-US" sz="1400" dirty="0" err="1"/>
              <a:t>pekerjaan</a:t>
            </a:r>
            <a:r>
              <a:rPr lang="en-US" sz="1400" dirty="0"/>
              <a:t>, dan </a:t>
            </a:r>
            <a:r>
              <a:rPr lang="en-US" sz="1400" dirty="0" err="1"/>
              <a:t>kegiatan</a:t>
            </a:r>
            <a:r>
              <a:rPr lang="en-US" sz="1400" dirty="0"/>
              <a:t>; 5) </a:t>
            </a:r>
            <a:r>
              <a:rPr lang="en-US" sz="1400" dirty="0" err="1"/>
              <a:t>hadiah</a:t>
            </a:r>
            <a:r>
              <a:rPr lang="en-US" sz="1400" dirty="0"/>
              <a:t> dan </a:t>
            </a:r>
            <a:r>
              <a:rPr lang="en-US" sz="1400" dirty="0" err="1"/>
              <a:t>penghargaan</a:t>
            </a:r>
            <a:r>
              <a:rPr lang="en-US" sz="1400" dirty="0"/>
              <a:t>; 6)</a:t>
            </a:r>
            <a:r>
              <a:rPr lang="en-US" sz="1400" dirty="0" err="1"/>
              <a:t>pensiun</a:t>
            </a:r>
            <a:r>
              <a:rPr lang="en-US" sz="1400" dirty="0"/>
              <a:t> dan </a:t>
            </a:r>
            <a:r>
              <a:rPr lang="en-US" sz="1400" dirty="0" err="1"/>
              <a:t>pembayaran</a:t>
            </a:r>
            <a:r>
              <a:rPr lang="en-US" sz="1400" dirty="0"/>
              <a:t> </a:t>
            </a:r>
            <a:r>
              <a:rPr lang="en-US" sz="1400" dirty="0" err="1"/>
              <a:t>berkala</a:t>
            </a:r>
            <a:r>
              <a:rPr lang="en-US" sz="1400" dirty="0"/>
              <a:t> </a:t>
            </a:r>
            <a:r>
              <a:rPr lang="en-US" sz="1400" dirty="0" err="1"/>
              <a:t>lainnya</a:t>
            </a:r>
            <a:r>
              <a:rPr lang="en-US" sz="1400" dirty="0"/>
              <a:t>.</a:t>
            </a:r>
            <a:endParaRPr sz="1400" dirty="0"/>
          </a:p>
        </p:txBody>
      </p:sp>
      <p:pic>
        <p:nvPicPr>
          <p:cNvPr id="235" name="Google Shape;23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95460">
            <a:off x="5811775" y="2292778"/>
            <a:ext cx="1796100" cy="20998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236" name="Google Shape;236;p34"/>
          <p:cNvGrpSpPr/>
          <p:nvPr/>
        </p:nvGrpSpPr>
        <p:grpSpPr>
          <a:xfrm>
            <a:off x="6297734" y="3136796"/>
            <a:ext cx="824184" cy="712067"/>
            <a:chOff x="2341425" y="238100"/>
            <a:chExt cx="1328900" cy="1148125"/>
          </a:xfrm>
        </p:grpSpPr>
        <p:sp>
          <p:nvSpPr>
            <p:cNvPr id="237" name="Google Shape;237;p34"/>
            <p:cNvSpPr/>
            <p:nvPr/>
          </p:nvSpPr>
          <p:spPr>
            <a:xfrm>
              <a:off x="2341425" y="238100"/>
              <a:ext cx="1328900" cy="1148125"/>
            </a:xfrm>
            <a:custGeom>
              <a:avLst/>
              <a:gdLst/>
              <a:ahLst/>
              <a:cxnLst/>
              <a:rect l="l" t="t" r="r" b="b"/>
              <a:pathLst>
                <a:path w="53156" h="45925" extrusionOk="0">
                  <a:moveTo>
                    <a:pt x="49853" y="24103"/>
                  </a:moveTo>
                  <a:cubicBezTo>
                    <a:pt x="50212" y="24609"/>
                    <a:pt x="50681" y="25003"/>
                    <a:pt x="51172" y="25380"/>
                  </a:cubicBezTo>
                  <a:cubicBezTo>
                    <a:pt x="48199" y="26540"/>
                    <a:pt x="45438" y="28144"/>
                    <a:pt x="42987" y="30206"/>
                  </a:cubicBezTo>
                  <a:cubicBezTo>
                    <a:pt x="41727" y="31264"/>
                    <a:pt x="40396" y="32510"/>
                    <a:pt x="39238" y="33887"/>
                  </a:cubicBezTo>
                  <a:cubicBezTo>
                    <a:pt x="39347" y="33688"/>
                    <a:pt x="39460" y="33491"/>
                    <a:pt x="39578" y="33301"/>
                  </a:cubicBezTo>
                  <a:cubicBezTo>
                    <a:pt x="40490" y="31831"/>
                    <a:pt x="41539" y="30449"/>
                    <a:pt x="42711" y="29176"/>
                  </a:cubicBezTo>
                  <a:cubicBezTo>
                    <a:pt x="44775" y="26932"/>
                    <a:pt x="47091" y="25229"/>
                    <a:pt x="49853" y="24103"/>
                  </a:cubicBezTo>
                  <a:close/>
                  <a:moveTo>
                    <a:pt x="35117" y="1053"/>
                  </a:moveTo>
                  <a:lnTo>
                    <a:pt x="35117" y="1053"/>
                  </a:lnTo>
                  <a:cubicBezTo>
                    <a:pt x="36710" y="1715"/>
                    <a:pt x="38294" y="4814"/>
                    <a:pt x="38992" y="5799"/>
                  </a:cubicBezTo>
                  <a:cubicBezTo>
                    <a:pt x="40312" y="7660"/>
                    <a:pt x="41633" y="9523"/>
                    <a:pt x="42954" y="11383"/>
                  </a:cubicBezTo>
                  <a:cubicBezTo>
                    <a:pt x="44182" y="13110"/>
                    <a:pt x="45421" y="14827"/>
                    <a:pt x="46633" y="16564"/>
                  </a:cubicBezTo>
                  <a:cubicBezTo>
                    <a:pt x="46650" y="16588"/>
                    <a:pt x="46667" y="16613"/>
                    <a:pt x="46685" y="16638"/>
                  </a:cubicBezTo>
                  <a:cubicBezTo>
                    <a:pt x="47623" y="18397"/>
                    <a:pt x="48600" y="20134"/>
                    <a:pt x="49618" y="21849"/>
                  </a:cubicBezTo>
                  <a:cubicBezTo>
                    <a:pt x="48693" y="22281"/>
                    <a:pt x="47744" y="23007"/>
                    <a:pt x="47214" y="23343"/>
                  </a:cubicBezTo>
                  <a:cubicBezTo>
                    <a:pt x="45320" y="24544"/>
                    <a:pt x="43587" y="25982"/>
                    <a:pt x="42057" y="27622"/>
                  </a:cubicBezTo>
                  <a:cubicBezTo>
                    <a:pt x="40592" y="29191"/>
                    <a:pt x="39304" y="30938"/>
                    <a:pt x="38281" y="32827"/>
                  </a:cubicBezTo>
                  <a:cubicBezTo>
                    <a:pt x="37877" y="33573"/>
                    <a:pt x="37271" y="34533"/>
                    <a:pt x="36981" y="35496"/>
                  </a:cubicBezTo>
                  <a:cubicBezTo>
                    <a:pt x="36328" y="34434"/>
                    <a:pt x="35635" y="33395"/>
                    <a:pt x="34953" y="32353"/>
                  </a:cubicBezTo>
                  <a:cubicBezTo>
                    <a:pt x="33450" y="30055"/>
                    <a:pt x="31915" y="27777"/>
                    <a:pt x="30347" y="25524"/>
                  </a:cubicBezTo>
                  <a:cubicBezTo>
                    <a:pt x="28841" y="23359"/>
                    <a:pt x="27306" y="21217"/>
                    <a:pt x="25741" y="19095"/>
                  </a:cubicBezTo>
                  <a:cubicBezTo>
                    <a:pt x="24508" y="17421"/>
                    <a:pt x="23256" y="15382"/>
                    <a:pt x="21757" y="13843"/>
                  </a:cubicBezTo>
                  <a:cubicBezTo>
                    <a:pt x="22758" y="10753"/>
                    <a:pt x="24747" y="8361"/>
                    <a:pt x="26903" y="5992"/>
                  </a:cubicBezTo>
                  <a:cubicBezTo>
                    <a:pt x="27357" y="5493"/>
                    <a:pt x="27826" y="4981"/>
                    <a:pt x="28315" y="4481"/>
                  </a:cubicBezTo>
                  <a:cubicBezTo>
                    <a:pt x="29626" y="3498"/>
                    <a:pt x="31045" y="2668"/>
                    <a:pt x="32551" y="2018"/>
                  </a:cubicBezTo>
                  <a:cubicBezTo>
                    <a:pt x="33121" y="1772"/>
                    <a:pt x="33780" y="1496"/>
                    <a:pt x="34476" y="1255"/>
                  </a:cubicBezTo>
                  <a:cubicBezTo>
                    <a:pt x="34702" y="1206"/>
                    <a:pt x="34932" y="1166"/>
                    <a:pt x="35161" y="1125"/>
                  </a:cubicBezTo>
                  <a:cubicBezTo>
                    <a:pt x="35147" y="1101"/>
                    <a:pt x="35132" y="1076"/>
                    <a:pt x="35117" y="1053"/>
                  </a:cubicBezTo>
                  <a:close/>
                  <a:moveTo>
                    <a:pt x="49886" y="22296"/>
                  </a:moveTo>
                  <a:cubicBezTo>
                    <a:pt x="50069" y="22601"/>
                    <a:pt x="50253" y="22905"/>
                    <a:pt x="50437" y="23208"/>
                  </a:cubicBezTo>
                  <a:cubicBezTo>
                    <a:pt x="50328" y="23239"/>
                    <a:pt x="50219" y="23270"/>
                    <a:pt x="50110" y="23305"/>
                  </a:cubicBezTo>
                  <a:cubicBezTo>
                    <a:pt x="50098" y="23304"/>
                    <a:pt x="50086" y="23303"/>
                    <a:pt x="50074" y="23303"/>
                  </a:cubicBezTo>
                  <a:cubicBezTo>
                    <a:pt x="49989" y="23303"/>
                    <a:pt x="49905" y="23334"/>
                    <a:pt x="49839" y="23390"/>
                  </a:cubicBezTo>
                  <a:cubicBezTo>
                    <a:pt x="46983" y="24343"/>
                    <a:pt x="44499" y="26352"/>
                    <a:pt x="42469" y="28520"/>
                  </a:cubicBezTo>
                  <a:cubicBezTo>
                    <a:pt x="40592" y="30525"/>
                    <a:pt x="38254" y="33305"/>
                    <a:pt x="37357" y="36095"/>
                  </a:cubicBezTo>
                  <a:cubicBezTo>
                    <a:pt x="37306" y="36011"/>
                    <a:pt x="37249" y="35923"/>
                    <a:pt x="37190" y="35830"/>
                  </a:cubicBezTo>
                  <a:cubicBezTo>
                    <a:pt x="37565" y="34416"/>
                    <a:pt x="38696" y="32821"/>
                    <a:pt x="39296" y="31878"/>
                  </a:cubicBezTo>
                  <a:cubicBezTo>
                    <a:pt x="40239" y="30393"/>
                    <a:pt x="41330" y="29005"/>
                    <a:pt x="42550" y="27739"/>
                  </a:cubicBezTo>
                  <a:cubicBezTo>
                    <a:pt x="43708" y="26537"/>
                    <a:pt x="44980" y="25451"/>
                    <a:pt x="46348" y="24494"/>
                  </a:cubicBezTo>
                  <a:cubicBezTo>
                    <a:pt x="47234" y="23875"/>
                    <a:pt x="48600" y="22828"/>
                    <a:pt x="49886" y="22296"/>
                  </a:cubicBezTo>
                  <a:close/>
                  <a:moveTo>
                    <a:pt x="20475" y="13918"/>
                  </a:moveTo>
                  <a:cubicBezTo>
                    <a:pt x="20720" y="13985"/>
                    <a:pt x="20968" y="14054"/>
                    <a:pt x="21218" y="14127"/>
                  </a:cubicBezTo>
                  <a:lnTo>
                    <a:pt x="21219" y="14127"/>
                  </a:lnTo>
                  <a:cubicBezTo>
                    <a:pt x="22265" y="15897"/>
                    <a:pt x="23782" y="17534"/>
                    <a:pt x="24979" y="19160"/>
                  </a:cubicBezTo>
                  <a:cubicBezTo>
                    <a:pt x="26409" y="21107"/>
                    <a:pt x="27816" y="23071"/>
                    <a:pt x="29199" y="25052"/>
                  </a:cubicBezTo>
                  <a:cubicBezTo>
                    <a:pt x="30581" y="27035"/>
                    <a:pt x="31937" y="29034"/>
                    <a:pt x="33269" y="31050"/>
                  </a:cubicBezTo>
                  <a:cubicBezTo>
                    <a:pt x="33874" y="31967"/>
                    <a:pt x="34473" y="32886"/>
                    <a:pt x="35069" y="33809"/>
                  </a:cubicBezTo>
                  <a:cubicBezTo>
                    <a:pt x="35425" y="34364"/>
                    <a:pt x="35780" y="34920"/>
                    <a:pt x="36133" y="35475"/>
                  </a:cubicBezTo>
                  <a:lnTo>
                    <a:pt x="36486" y="36032"/>
                  </a:lnTo>
                  <a:cubicBezTo>
                    <a:pt x="36496" y="36074"/>
                    <a:pt x="36508" y="36115"/>
                    <a:pt x="36522" y="36155"/>
                  </a:cubicBezTo>
                  <a:cubicBezTo>
                    <a:pt x="33879" y="32306"/>
                    <a:pt x="31050" y="28568"/>
                    <a:pt x="28325" y="24779"/>
                  </a:cubicBezTo>
                  <a:cubicBezTo>
                    <a:pt x="25722" y="21160"/>
                    <a:pt x="23203" y="17449"/>
                    <a:pt x="20475" y="13918"/>
                  </a:cubicBezTo>
                  <a:close/>
                  <a:moveTo>
                    <a:pt x="37953" y="37630"/>
                  </a:moveTo>
                  <a:cubicBezTo>
                    <a:pt x="37851" y="37834"/>
                    <a:pt x="37753" y="38038"/>
                    <a:pt x="37661" y="38245"/>
                  </a:cubicBezTo>
                  <a:cubicBezTo>
                    <a:pt x="37630" y="38236"/>
                    <a:pt x="37597" y="38231"/>
                    <a:pt x="37565" y="38231"/>
                  </a:cubicBezTo>
                  <a:cubicBezTo>
                    <a:pt x="37533" y="38231"/>
                    <a:pt x="37500" y="38236"/>
                    <a:pt x="37470" y="38245"/>
                  </a:cubicBezTo>
                  <a:cubicBezTo>
                    <a:pt x="37633" y="38041"/>
                    <a:pt x="37793" y="37835"/>
                    <a:pt x="37953" y="37630"/>
                  </a:cubicBezTo>
                  <a:close/>
                  <a:moveTo>
                    <a:pt x="36509" y="38717"/>
                  </a:moveTo>
                  <a:cubicBezTo>
                    <a:pt x="36518" y="38717"/>
                    <a:pt x="36527" y="38717"/>
                    <a:pt x="36536" y="38717"/>
                  </a:cubicBezTo>
                  <a:cubicBezTo>
                    <a:pt x="36609" y="38809"/>
                    <a:pt x="36720" y="38864"/>
                    <a:pt x="36837" y="38865"/>
                  </a:cubicBezTo>
                  <a:cubicBezTo>
                    <a:pt x="36596" y="38971"/>
                    <a:pt x="36282" y="39011"/>
                    <a:pt x="35935" y="39011"/>
                  </a:cubicBezTo>
                  <a:cubicBezTo>
                    <a:pt x="35451" y="39011"/>
                    <a:pt x="34904" y="38934"/>
                    <a:pt x="34409" y="38856"/>
                  </a:cubicBezTo>
                  <a:cubicBezTo>
                    <a:pt x="35105" y="38764"/>
                    <a:pt x="35807" y="38717"/>
                    <a:pt x="36509" y="38717"/>
                  </a:cubicBezTo>
                  <a:close/>
                  <a:moveTo>
                    <a:pt x="15183" y="13113"/>
                  </a:moveTo>
                  <a:cubicBezTo>
                    <a:pt x="16769" y="13113"/>
                    <a:pt x="18319" y="13366"/>
                    <a:pt x="19934" y="13775"/>
                  </a:cubicBezTo>
                  <a:cubicBezTo>
                    <a:pt x="22531" y="17699"/>
                    <a:pt x="25404" y="21460"/>
                    <a:pt x="28149" y="25276"/>
                  </a:cubicBezTo>
                  <a:cubicBezTo>
                    <a:pt x="30879" y="29073"/>
                    <a:pt x="33528" y="32953"/>
                    <a:pt x="36351" y="36684"/>
                  </a:cubicBezTo>
                  <a:cubicBezTo>
                    <a:pt x="34542" y="35843"/>
                    <a:pt x="32568" y="35460"/>
                    <a:pt x="30570" y="35460"/>
                  </a:cubicBezTo>
                  <a:cubicBezTo>
                    <a:pt x="26406" y="35460"/>
                    <a:pt x="22142" y="37123"/>
                    <a:pt x="19074" y="39757"/>
                  </a:cubicBezTo>
                  <a:cubicBezTo>
                    <a:pt x="13793" y="32214"/>
                    <a:pt x="8154" y="24943"/>
                    <a:pt x="2157" y="17945"/>
                  </a:cubicBezTo>
                  <a:lnTo>
                    <a:pt x="2159" y="17945"/>
                  </a:lnTo>
                  <a:cubicBezTo>
                    <a:pt x="5055" y="16227"/>
                    <a:pt x="8015" y="14530"/>
                    <a:pt x="11283" y="13642"/>
                  </a:cubicBezTo>
                  <a:cubicBezTo>
                    <a:pt x="12638" y="13273"/>
                    <a:pt x="13922" y="13113"/>
                    <a:pt x="15183" y="13113"/>
                  </a:cubicBezTo>
                  <a:close/>
                  <a:moveTo>
                    <a:pt x="2578" y="20435"/>
                  </a:moveTo>
                  <a:cubicBezTo>
                    <a:pt x="8168" y="27062"/>
                    <a:pt x="13443" y="33937"/>
                    <a:pt x="18402" y="41058"/>
                  </a:cubicBezTo>
                  <a:cubicBezTo>
                    <a:pt x="18543" y="41262"/>
                    <a:pt x="18758" y="41377"/>
                    <a:pt x="18977" y="41377"/>
                  </a:cubicBezTo>
                  <a:cubicBezTo>
                    <a:pt x="19133" y="41377"/>
                    <a:pt x="19292" y="41318"/>
                    <a:pt x="19427" y="41190"/>
                  </a:cubicBezTo>
                  <a:cubicBezTo>
                    <a:pt x="21632" y="39103"/>
                    <a:pt x="24333" y="37693"/>
                    <a:pt x="27314" y="37090"/>
                  </a:cubicBezTo>
                  <a:cubicBezTo>
                    <a:pt x="28284" y="36894"/>
                    <a:pt x="29226" y="36809"/>
                    <a:pt x="30154" y="36809"/>
                  </a:cubicBezTo>
                  <a:cubicBezTo>
                    <a:pt x="30890" y="36809"/>
                    <a:pt x="31618" y="36863"/>
                    <a:pt x="32345" y="36959"/>
                  </a:cubicBezTo>
                  <a:cubicBezTo>
                    <a:pt x="32139" y="36996"/>
                    <a:pt x="31934" y="37038"/>
                    <a:pt x="31726" y="37085"/>
                  </a:cubicBezTo>
                  <a:cubicBezTo>
                    <a:pt x="29702" y="37535"/>
                    <a:pt x="27672" y="38191"/>
                    <a:pt x="25741" y="38939"/>
                  </a:cubicBezTo>
                  <a:cubicBezTo>
                    <a:pt x="24060" y="39590"/>
                    <a:pt x="22425" y="40379"/>
                    <a:pt x="20975" y="41459"/>
                  </a:cubicBezTo>
                  <a:cubicBezTo>
                    <a:pt x="20335" y="41934"/>
                    <a:pt x="18892" y="42836"/>
                    <a:pt x="18616" y="43758"/>
                  </a:cubicBezTo>
                  <a:cubicBezTo>
                    <a:pt x="15797" y="39642"/>
                    <a:pt x="12269" y="35871"/>
                    <a:pt x="9131" y="31993"/>
                  </a:cubicBezTo>
                  <a:cubicBezTo>
                    <a:pt x="7537" y="30022"/>
                    <a:pt x="5941" y="28055"/>
                    <a:pt x="4343" y="26088"/>
                  </a:cubicBezTo>
                  <a:cubicBezTo>
                    <a:pt x="3509" y="25063"/>
                    <a:pt x="2360" y="24025"/>
                    <a:pt x="1726" y="22872"/>
                  </a:cubicBezTo>
                  <a:lnTo>
                    <a:pt x="1290" y="22336"/>
                  </a:lnTo>
                  <a:cubicBezTo>
                    <a:pt x="1365" y="21812"/>
                    <a:pt x="1612" y="21399"/>
                    <a:pt x="2027" y="21097"/>
                  </a:cubicBezTo>
                  <a:cubicBezTo>
                    <a:pt x="2191" y="20870"/>
                    <a:pt x="2390" y="20654"/>
                    <a:pt x="2578" y="20435"/>
                  </a:cubicBezTo>
                  <a:close/>
                  <a:moveTo>
                    <a:pt x="34214" y="37438"/>
                  </a:moveTo>
                  <a:cubicBezTo>
                    <a:pt x="34480" y="37438"/>
                    <a:pt x="34745" y="37450"/>
                    <a:pt x="35009" y="37476"/>
                  </a:cubicBezTo>
                  <a:cubicBezTo>
                    <a:pt x="35056" y="37488"/>
                    <a:pt x="35104" y="37502"/>
                    <a:pt x="35153" y="37514"/>
                  </a:cubicBezTo>
                  <a:cubicBezTo>
                    <a:pt x="32341" y="37733"/>
                    <a:pt x="29659" y="38637"/>
                    <a:pt x="27141" y="39965"/>
                  </a:cubicBezTo>
                  <a:cubicBezTo>
                    <a:pt x="25564" y="40797"/>
                    <a:pt x="24060" y="41771"/>
                    <a:pt x="22625" y="42823"/>
                  </a:cubicBezTo>
                  <a:cubicBezTo>
                    <a:pt x="22053" y="43241"/>
                    <a:pt x="21266" y="44080"/>
                    <a:pt x="20621" y="44360"/>
                  </a:cubicBezTo>
                  <a:cubicBezTo>
                    <a:pt x="20405" y="44454"/>
                    <a:pt x="20198" y="44493"/>
                    <a:pt x="19997" y="44493"/>
                  </a:cubicBezTo>
                  <a:cubicBezTo>
                    <a:pt x="19802" y="44493"/>
                    <a:pt x="19613" y="44456"/>
                    <a:pt x="19427" y="44400"/>
                  </a:cubicBezTo>
                  <a:cubicBezTo>
                    <a:pt x="19434" y="44391"/>
                    <a:pt x="19440" y="44386"/>
                    <a:pt x="19448" y="44377"/>
                  </a:cubicBezTo>
                  <a:cubicBezTo>
                    <a:pt x="19593" y="44198"/>
                    <a:pt x="19599" y="43995"/>
                    <a:pt x="19448" y="43814"/>
                  </a:cubicBezTo>
                  <a:lnTo>
                    <a:pt x="19430" y="43792"/>
                  </a:lnTo>
                  <a:cubicBezTo>
                    <a:pt x="19697" y="43721"/>
                    <a:pt x="19911" y="43553"/>
                    <a:pt x="20074" y="43287"/>
                  </a:cubicBezTo>
                  <a:cubicBezTo>
                    <a:pt x="20320" y="43038"/>
                    <a:pt x="20576" y="42801"/>
                    <a:pt x="20843" y="42573"/>
                  </a:cubicBezTo>
                  <a:cubicBezTo>
                    <a:pt x="21485" y="42027"/>
                    <a:pt x="22180" y="41552"/>
                    <a:pt x="22907" y="41126"/>
                  </a:cubicBezTo>
                  <a:cubicBezTo>
                    <a:pt x="24188" y="40374"/>
                    <a:pt x="25559" y="39793"/>
                    <a:pt x="26955" y="39291"/>
                  </a:cubicBezTo>
                  <a:cubicBezTo>
                    <a:pt x="29199" y="38484"/>
                    <a:pt x="31750" y="37438"/>
                    <a:pt x="34214" y="37438"/>
                  </a:cubicBezTo>
                  <a:close/>
                  <a:moveTo>
                    <a:pt x="34842" y="0"/>
                  </a:moveTo>
                  <a:cubicBezTo>
                    <a:pt x="34343" y="0"/>
                    <a:pt x="33867" y="188"/>
                    <a:pt x="33507" y="630"/>
                  </a:cubicBezTo>
                  <a:cubicBezTo>
                    <a:pt x="31447" y="1151"/>
                    <a:pt x="29512" y="2015"/>
                    <a:pt x="27862" y="3526"/>
                  </a:cubicBezTo>
                  <a:cubicBezTo>
                    <a:pt x="27217" y="4115"/>
                    <a:pt x="26496" y="4800"/>
                    <a:pt x="25773" y="5555"/>
                  </a:cubicBezTo>
                  <a:cubicBezTo>
                    <a:pt x="23620" y="7604"/>
                    <a:pt x="21769" y="10148"/>
                    <a:pt x="20875" y="12916"/>
                  </a:cubicBezTo>
                  <a:cubicBezTo>
                    <a:pt x="19359" y="12052"/>
                    <a:pt x="17538" y="11727"/>
                    <a:pt x="15721" y="11727"/>
                  </a:cubicBezTo>
                  <a:cubicBezTo>
                    <a:pt x="14356" y="11727"/>
                    <a:pt x="12994" y="11911"/>
                    <a:pt x="11766" y="12185"/>
                  </a:cubicBezTo>
                  <a:cubicBezTo>
                    <a:pt x="7819" y="13067"/>
                    <a:pt x="4277" y="15176"/>
                    <a:pt x="838" y="17217"/>
                  </a:cubicBezTo>
                  <a:cubicBezTo>
                    <a:pt x="458" y="17444"/>
                    <a:pt x="436" y="17923"/>
                    <a:pt x="707" y="18237"/>
                  </a:cubicBezTo>
                  <a:cubicBezTo>
                    <a:pt x="1244" y="18859"/>
                    <a:pt x="1774" y="19488"/>
                    <a:pt x="2305" y="20116"/>
                  </a:cubicBezTo>
                  <a:cubicBezTo>
                    <a:pt x="1441" y="20484"/>
                    <a:pt x="862" y="21064"/>
                    <a:pt x="197" y="21811"/>
                  </a:cubicBezTo>
                  <a:cubicBezTo>
                    <a:pt x="77" y="21947"/>
                    <a:pt x="0" y="22200"/>
                    <a:pt x="127" y="22363"/>
                  </a:cubicBezTo>
                  <a:cubicBezTo>
                    <a:pt x="2951" y="26054"/>
                    <a:pt x="5928" y="29634"/>
                    <a:pt x="8843" y="33254"/>
                  </a:cubicBezTo>
                  <a:cubicBezTo>
                    <a:pt x="11749" y="36861"/>
                    <a:pt x="14485" y="40794"/>
                    <a:pt x="17652" y="44182"/>
                  </a:cubicBezTo>
                  <a:cubicBezTo>
                    <a:pt x="17664" y="44208"/>
                    <a:pt x="17679" y="44232"/>
                    <a:pt x="17699" y="44255"/>
                  </a:cubicBezTo>
                  <a:cubicBezTo>
                    <a:pt x="18282" y="44908"/>
                    <a:pt x="19219" y="45924"/>
                    <a:pt x="20167" y="45924"/>
                  </a:cubicBezTo>
                  <a:cubicBezTo>
                    <a:pt x="20277" y="45924"/>
                    <a:pt x="20387" y="45910"/>
                    <a:pt x="20497" y="45881"/>
                  </a:cubicBezTo>
                  <a:cubicBezTo>
                    <a:pt x="21148" y="45708"/>
                    <a:pt x="21757" y="44978"/>
                    <a:pt x="22286" y="44585"/>
                  </a:cubicBezTo>
                  <a:cubicBezTo>
                    <a:pt x="23162" y="43935"/>
                    <a:pt x="24053" y="43304"/>
                    <a:pt x="24965" y="42705"/>
                  </a:cubicBezTo>
                  <a:cubicBezTo>
                    <a:pt x="27366" y="41130"/>
                    <a:pt x="29934" y="39829"/>
                    <a:pt x="32678" y="39174"/>
                  </a:cubicBezTo>
                  <a:cubicBezTo>
                    <a:pt x="32752" y="39177"/>
                    <a:pt x="32826" y="39174"/>
                    <a:pt x="32900" y="39178"/>
                  </a:cubicBezTo>
                  <a:cubicBezTo>
                    <a:pt x="34054" y="39233"/>
                    <a:pt x="35153" y="39648"/>
                    <a:pt x="36288" y="39715"/>
                  </a:cubicBezTo>
                  <a:cubicBezTo>
                    <a:pt x="36337" y="39718"/>
                    <a:pt x="36385" y="39720"/>
                    <a:pt x="36433" y="39720"/>
                  </a:cubicBezTo>
                  <a:cubicBezTo>
                    <a:pt x="37209" y="39720"/>
                    <a:pt x="37750" y="39337"/>
                    <a:pt x="37827" y="38540"/>
                  </a:cubicBezTo>
                  <a:cubicBezTo>
                    <a:pt x="39593" y="36201"/>
                    <a:pt x="41115" y="33792"/>
                    <a:pt x="43273" y="31744"/>
                  </a:cubicBezTo>
                  <a:cubicBezTo>
                    <a:pt x="44449" y="30626"/>
                    <a:pt x="45716" y="29608"/>
                    <a:pt x="47060" y="28698"/>
                  </a:cubicBezTo>
                  <a:cubicBezTo>
                    <a:pt x="47079" y="28686"/>
                    <a:pt x="47099" y="28675"/>
                    <a:pt x="47118" y="28662"/>
                  </a:cubicBezTo>
                  <a:cubicBezTo>
                    <a:pt x="48826" y="27633"/>
                    <a:pt x="50637" y="26785"/>
                    <a:pt x="52524" y="26133"/>
                  </a:cubicBezTo>
                  <a:cubicBezTo>
                    <a:pt x="52902" y="26003"/>
                    <a:pt x="53156" y="25447"/>
                    <a:pt x="52785" y="25145"/>
                  </a:cubicBezTo>
                  <a:cubicBezTo>
                    <a:pt x="52171" y="24648"/>
                    <a:pt x="51613" y="24099"/>
                    <a:pt x="50959" y="23696"/>
                  </a:cubicBezTo>
                  <a:cubicBezTo>
                    <a:pt x="51006" y="23680"/>
                    <a:pt x="51050" y="23660"/>
                    <a:pt x="51097" y="23645"/>
                  </a:cubicBezTo>
                  <a:cubicBezTo>
                    <a:pt x="51251" y="23594"/>
                    <a:pt x="51309" y="23468"/>
                    <a:pt x="51300" y="23347"/>
                  </a:cubicBezTo>
                  <a:cubicBezTo>
                    <a:pt x="51345" y="23292"/>
                    <a:pt x="51376" y="23227"/>
                    <a:pt x="51391" y="23158"/>
                  </a:cubicBezTo>
                  <a:cubicBezTo>
                    <a:pt x="51657" y="23086"/>
                    <a:pt x="51868" y="22805"/>
                    <a:pt x="51676" y="22507"/>
                  </a:cubicBezTo>
                  <a:cubicBezTo>
                    <a:pt x="51561" y="22326"/>
                    <a:pt x="51447" y="22144"/>
                    <a:pt x="51333" y="21962"/>
                  </a:cubicBezTo>
                  <a:cubicBezTo>
                    <a:pt x="51345" y="21962"/>
                    <a:pt x="51359" y="21961"/>
                    <a:pt x="51371" y="21961"/>
                  </a:cubicBezTo>
                  <a:cubicBezTo>
                    <a:pt x="51374" y="21961"/>
                    <a:pt x="51377" y="21961"/>
                    <a:pt x="51379" y="21961"/>
                  </a:cubicBezTo>
                  <a:cubicBezTo>
                    <a:pt x="51539" y="21961"/>
                    <a:pt x="51585" y="21737"/>
                    <a:pt x="51453" y="21658"/>
                  </a:cubicBezTo>
                  <a:cubicBezTo>
                    <a:pt x="51333" y="21585"/>
                    <a:pt x="51198" y="21544"/>
                    <a:pt x="51056" y="21524"/>
                  </a:cubicBezTo>
                  <a:cubicBezTo>
                    <a:pt x="50796" y="21108"/>
                    <a:pt x="50546" y="20689"/>
                    <a:pt x="50290" y="20269"/>
                  </a:cubicBezTo>
                  <a:cubicBezTo>
                    <a:pt x="50030" y="19581"/>
                    <a:pt x="49589" y="18953"/>
                    <a:pt x="49191" y="18312"/>
                  </a:cubicBezTo>
                  <a:cubicBezTo>
                    <a:pt x="48421" y="17077"/>
                    <a:pt x="47572" y="15893"/>
                    <a:pt x="46728" y="14709"/>
                  </a:cubicBezTo>
                  <a:cubicBezTo>
                    <a:pt x="45005" y="12292"/>
                    <a:pt x="43280" y="9876"/>
                    <a:pt x="41551" y="7464"/>
                  </a:cubicBezTo>
                  <a:cubicBezTo>
                    <a:pt x="40019" y="5325"/>
                    <a:pt x="38618" y="2783"/>
                    <a:pt x="36781" y="897"/>
                  </a:cubicBezTo>
                  <a:cubicBezTo>
                    <a:pt x="36255" y="356"/>
                    <a:pt x="35527" y="0"/>
                    <a:pt x="3484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34"/>
            <p:cNvSpPr/>
            <p:nvPr/>
          </p:nvSpPr>
          <p:spPr>
            <a:xfrm>
              <a:off x="2990175" y="381350"/>
              <a:ext cx="254450" cy="209600"/>
            </a:xfrm>
            <a:custGeom>
              <a:avLst/>
              <a:gdLst/>
              <a:ahLst/>
              <a:cxnLst/>
              <a:rect l="l" t="t" r="r" b="b"/>
              <a:pathLst>
                <a:path w="10178" h="8384" extrusionOk="0">
                  <a:moveTo>
                    <a:pt x="9489" y="1"/>
                  </a:moveTo>
                  <a:cubicBezTo>
                    <a:pt x="9460" y="1"/>
                    <a:pt x="9430" y="3"/>
                    <a:pt x="9398" y="7"/>
                  </a:cubicBezTo>
                  <a:cubicBezTo>
                    <a:pt x="5315" y="589"/>
                    <a:pt x="1324" y="4315"/>
                    <a:pt x="48" y="8144"/>
                  </a:cubicBezTo>
                  <a:cubicBezTo>
                    <a:pt x="1" y="8286"/>
                    <a:pt x="119" y="8384"/>
                    <a:pt x="239" y="8384"/>
                  </a:cubicBezTo>
                  <a:cubicBezTo>
                    <a:pt x="302" y="8384"/>
                    <a:pt x="366" y="8357"/>
                    <a:pt x="406" y="8294"/>
                  </a:cubicBezTo>
                  <a:cubicBezTo>
                    <a:pt x="1475" y="6637"/>
                    <a:pt x="2632" y="5068"/>
                    <a:pt x="4157" y="3799"/>
                  </a:cubicBezTo>
                  <a:cubicBezTo>
                    <a:pt x="5839" y="2399"/>
                    <a:pt x="7661" y="1727"/>
                    <a:pt x="9647" y="909"/>
                  </a:cubicBezTo>
                  <a:cubicBezTo>
                    <a:pt x="10177" y="691"/>
                    <a:pt x="10017" y="1"/>
                    <a:pt x="94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34"/>
            <p:cNvSpPr/>
            <p:nvPr/>
          </p:nvSpPr>
          <p:spPr>
            <a:xfrm>
              <a:off x="3026350" y="441550"/>
              <a:ext cx="247225" cy="201350"/>
            </a:xfrm>
            <a:custGeom>
              <a:avLst/>
              <a:gdLst/>
              <a:ahLst/>
              <a:cxnLst/>
              <a:rect l="l" t="t" r="r" b="b"/>
              <a:pathLst>
                <a:path w="9889" h="8054" extrusionOk="0">
                  <a:moveTo>
                    <a:pt x="9472" y="1"/>
                  </a:moveTo>
                  <a:cubicBezTo>
                    <a:pt x="9466" y="1"/>
                    <a:pt x="9460" y="1"/>
                    <a:pt x="9454" y="1"/>
                  </a:cubicBezTo>
                  <a:cubicBezTo>
                    <a:pt x="5735" y="204"/>
                    <a:pt x="1142" y="4281"/>
                    <a:pt x="59" y="7752"/>
                  </a:cubicBezTo>
                  <a:cubicBezTo>
                    <a:pt x="0" y="7941"/>
                    <a:pt x="141" y="8053"/>
                    <a:pt x="292" y="8053"/>
                  </a:cubicBezTo>
                  <a:cubicBezTo>
                    <a:pt x="375" y="8053"/>
                    <a:pt x="460" y="8019"/>
                    <a:pt x="517" y="7945"/>
                  </a:cubicBezTo>
                  <a:cubicBezTo>
                    <a:pt x="1756" y="6329"/>
                    <a:pt x="2771" y="4701"/>
                    <a:pt x="4382" y="3401"/>
                  </a:cubicBezTo>
                  <a:cubicBezTo>
                    <a:pt x="6005" y="2092"/>
                    <a:pt x="7844" y="1590"/>
                    <a:pt x="9618" y="609"/>
                  </a:cubicBezTo>
                  <a:cubicBezTo>
                    <a:pt x="9889" y="460"/>
                    <a:pt x="9783" y="1"/>
                    <a:pt x="947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34"/>
            <p:cNvSpPr/>
            <p:nvPr/>
          </p:nvSpPr>
          <p:spPr>
            <a:xfrm>
              <a:off x="3172850" y="661350"/>
              <a:ext cx="224850" cy="198300"/>
            </a:xfrm>
            <a:custGeom>
              <a:avLst/>
              <a:gdLst/>
              <a:ahLst/>
              <a:cxnLst/>
              <a:rect l="l" t="t" r="r" b="b"/>
              <a:pathLst>
                <a:path w="8994" h="7932" extrusionOk="0">
                  <a:moveTo>
                    <a:pt x="8456" y="0"/>
                  </a:moveTo>
                  <a:cubicBezTo>
                    <a:pt x="8425" y="0"/>
                    <a:pt x="8392" y="4"/>
                    <a:pt x="8358" y="11"/>
                  </a:cubicBezTo>
                  <a:cubicBezTo>
                    <a:pt x="5106" y="738"/>
                    <a:pt x="1076" y="4402"/>
                    <a:pt x="60" y="7579"/>
                  </a:cubicBezTo>
                  <a:cubicBezTo>
                    <a:pt x="1" y="7765"/>
                    <a:pt x="174" y="7931"/>
                    <a:pt x="343" y="7931"/>
                  </a:cubicBezTo>
                  <a:cubicBezTo>
                    <a:pt x="409" y="7931"/>
                    <a:pt x="474" y="7907"/>
                    <a:pt x="524" y="7849"/>
                  </a:cubicBezTo>
                  <a:cubicBezTo>
                    <a:pt x="1689" y="6518"/>
                    <a:pt x="2590" y="5030"/>
                    <a:pt x="3913" y="3818"/>
                  </a:cubicBezTo>
                  <a:cubicBezTo>
                    <a:pt x="5371" y="2483"/>
                    <a:pt x="7047" y="1783"/>
                    <a:pt x="8657" y="718"/>
                  </a:cubicBezTo>
                  <a:cubicBezTo>
                    <a:pt x="8993" y="494"/>
                    <a:pt x="8826" y="0"/>
                    <a:pt x="845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34"/>
            <p:cNvSpPr/>
            <p:nvPr/>
          </p:nvSpPr>
          <p:spPr>
            <a:xfrm>
              <a:off x="3219000" y="725650"/>
              <a:ext cx="226500" cy="215375"/>
            </a:xfrm>
            <a:custGeom>
              <a:avLst/>
              <a:gdLst/>
              <a:ahLst/>
              <a:cxnLst/>
              <a:rect l="l" t="t" r="r" b="b"/>
              <a:pathLst>
                <a:path w="9060" h="8615" extrusionOk="0">
                  <a:moveTo>
                    <a:pt x="8466" y="1"/>
                  </a:moveTo>
                  <a:cubicBezTo>
                    <a:pt x="8403" y="1"/>
                    <a:pt x="8336" y="16"/>
                    <a:pt x="8267" y="50"/>
                  </a:cubicBezTo>
                  <a:cubicBezTo>
                    <a:pt x="6348" y="1017"/>
                    <a:pt x="4571" y="2396"/>
                    <a:pt x="3025" y="3882"/>
                  </a:cubicBezTo>
                  <a:cubicBezTo>
                    <a:pt x="1836" y="5024"/>
                    <a:pt x="0" y="6568"/>
                    <a:pt x="62" y="8367"/>
                  </a:cubicBezTo>
                  <a:cubicBezTo>
                    <a:pt x="66" y="8507"/>
                    <a:pt x="206" y="8614"/>
                    <a:pt x="335" y="8614"/>
                  </a:cubicBezTo>
                  <a:cubicBezTo>
                    <a:pt x="409" y="8614"/>
                    <a:pt x="480" y="8578"/>
                    <a:pt x="518" y="8491"/>
                  </a:cubicBezTo>
                  <a:cubicBezTo>
                    <a:pt x="2016" y="5007"/>
                    <a:pt x="5594" y="2708"/>
                    <a:pt x="8679" y="755"/>
                  </a:cubicBezTo>
                  <a:cubicBezTo>
                    <a:pt x="9059" y="514"/>
                    <a:pt x="8832" y="1"/>
                    <a:pt x="846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34"/>
            <p:cNvSpPr/>
            <p:nvPr/>
          </p:nvSpPr>
          <p:spPr>
            <a:xfrm>
              <a:off x="2528200" y="658025"/>
              <a:ext cx="405900" cy="260600"/>
            </a:xfrm>
            <a:custGeom>
              <a:avLst/>
              <a:gdLst/>
              <a:ahLst/>
              <a:cxnLst/>
              <a:rect l="l" t="t" r="r" b="b"/>
              <a:pathLst>
                <a:path w="16236" h="10424" extrusionOk="0">
                  <a:moveTo>
                    <a:pt x="1382" y="2708"/>
                  </a:moveTo>
                  <a:cubicBezTo>
                    <a:pt x="2705" y="4465"/>
                    <a:pt x="4361" y="5818"/>
                    <a:pt x="5564" y="7549"/>
                  </a:cubicBezTo>
                  <a:cubicBezTo>
                    <a:pt x="5049" y="7000"/>
                    <a:pt x="4518" y="6467"/>
                    <a:pt x="3972" y="5947"/>
                  </a:cubicBezTo>
                  <a:cubicBezTo>
                    <a:pt x="3369" y="5370"/>
                    <a:pt x="2751" y="4825"/>
                    <a:pt x="2113" y="4299"/>
                  </a:cubicBezTo>
                  <a:cubicBezTo>
                    <a:pt x="2286" y="4264"/>
                    <a:pt x="2405" y="4031"/>
                    <a:pt x="2251" y="3877"/>
                  </a:cubicBezTo>
                  <a:cubicBezTo>
                    <a:pt x="1869" y="3498"/>
                    <a:pt x="1454" y="3168"/>
                    <a:pt x="1030" y="2840"/>
                  </a:cubicBezTo>
                  <a:lnTo>
                    <a:pt x="1382" y="2708"/>
                  </a:lnTo>
                  <a:close/>
                  <a:moveTo>
                    <a:pt x="9295" y="739"/>
                  </a:moveTo>
                  <a:cubicBezTo>
                    <a:pt x="10900" y="739"/>
                    <a:pt x="11714" y="2042"/>
                    <a:pt x="12738" y="3153"/>
                  </a:cubicBezTo>
                  <a:cubicBezTo>
                    <a:pt x="13607" y="4096"/>
                    <a:pt x="14464" y="5049"/>
                    <a:pt x="15310" y="6013"/>
                  </a:cubicBezTo>
                  <a:cubicBezTo>
                    <a:pt x="13936" y="6363"/>
                    <a:pt x="12589" y="6790"/>
                    <a:pt x="11275" y="7331"/>
                  </a:cubicBezTo>
                  <a:cubicBezTo>
                    <a:pt x="10703" y="7567"/>
                    <a:pt x="10139" y="7820"/>
                    <a:pt x="9583" y="8091"/>
                  </a:cubicBezTo>
                  <a:cubicBezTo>
                    <a:pt x="9104" y="8323"/>
                    <a:pt x="7997" y="9216"/>
                    <a:pt x="7494" y="9216"/>
                  </a:cubicBezTo>
                  <a:cubicBezTo>
                    <a:pt x="7280" y="9214"/>
                    <a:pt x="7087" y="9143"/>
                    <a:pt x="6911" y="9028"/>
                  </a:cubicBezTo>
                  <a:cubicBezTo>
                    <a:pt x="5976" y="6497"/>
                    <a:pt x="3660" y="4237"/>
                    <a:pt x="1564" y="2642"/>
                  </a:cubicBezTo>
                  <a:cubicBezTo>
                    <a:pt x="3992" y="1737"/>
                    <a:pt x="6804" y="749"/>
                    <a:pt x="9284" y="739"/>
                  </a:cubicBezTo>
                  <a:cubicBezTo>
                    <a:pt x="9288" y="739"/>
                    <a:pt x="9291" y="739"/>
                    <a:pt x="9295" y="739"/>
                  </a:cubicBezTo>
                  <a:close/>
                  <a:moveTo>
                    <a:pt x="9522" y="0"/>
                  </a:moveTo>
                  <a:cubicBezTo>
                    <a:pt x="8353" y="0"/>
                    <a:pt x="6970" y="475"/>
                    <a:pt x="5977" y="700"/>
                  </a:cubicBezTo>
                  <a:cubicBezTo>
                    <a:pt x="4041" y="1140"/>
                    <a:pt x="2155" y="1729"/>
                    <a:pt x="300" y="2432"/>
                  </a:cubicBezTo>
                  <a:cubicBezTo>
                    <a:pt x="25" y="2536"/>
                    <a:pt x="1" y="2846"/>
                    <a:pt x="223" y="3018"/>
                  </a:cubicBezTo>
                  <a:cubicBezTo>
                    <a:pt x="702" y="3388"/>
                    <a:pt x="1169" y="3763"/>
                    <a:pt x="1673" y="4093"/>
                  </a:cubicBezTo>
                  <a:cubicBezTo>
                    <a:pt x="3491" y="5760"/>
                    <a:pt x="5144" y="7550"/>
                    <a:pt x="6623" y="9541"/>
                  </a:cubicBezTo>
                  <a:cubicBezTo>
                    <a:pt x="6713" y="9781"/>
                    <a:pt x="6797" y="10028"/>
                    <a:pt x="6867" y="10287"/>
                  </a:cubicBezTo>
                  <a:cubicBezTo>
                    <a:pt x="6892" y="10382"/>
                    <a:pt x="6963" y="10423"/>
                    <a:pt x="7035" y="10423"/>
                  </a:cubicBezTo>
                  <a:cubicBezTo>
                    <a:pt x="7146" y="10423"/>
                    <a:pt x="7261" y="10329"/>
                    <a:pt x="7234" y="10186"/>
                  </a:cubicBezTo>
                  <a:cubicBezTo>
                    <a:pt x="7224" y="10130"/>
                    <a:pt x="7207" y="10076"/>
                    <a:pt x="7196" y="10021"/>
                  </a:cubicBezTo>
                  <a:cubicBezTo>
                    <a:pt x="7219" y="10016"/>
                    <a:pt x="7243" y="10009"/>
                    <a:pt x="7264" y="9998"/>
                  </a:cubicBezTo>
                  <a:cubicBezTo>
                    <a:pt x="9998" y="8390"/>
                    <a:pt x="12869" y="7216"/>
                    <a:pt x="15954" y="6481"/>
                  </a:cubicBezTo>
                  <a:cubicBezTo>
                    <a:pt x="16193" y="6424"/>
                    <a:pt x="16235" y="6133"/>
                    <a:pt x="16091" y="5967"/>
                  </a:cubicBezTo>
                  <a:cubicBezTo>
                    <a:pt x="14926" y="4637"/>
                    <a:pt x="13744" y="3322"/>
                    <a:pt x="12545" y="2023"/>
                  </a:cubicBezTo>
                  <a:cubicBezTo>
                    <a:pt x="11928" y="1357"/>
                    <a:pt x="11266" y="350"/>
                    <a:pt x="10341" y="98"/>
                  </a:cubicBezTo>
                  <a:cubicBezTo>
                    <a:pt x="10087" y="29"/>
                    <a:pt x="9811" y="0"/>
                    <a:pt x="952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34"/>
            <p:cNvSpPr/>
            <p:nvPr/>
          </p:nvSpPr>
          <p:spPr>
            <a:xfrm>
              <a:off x="2739725" y="878000"/>
              <a:ext cx="265375" cy="114400"/>
            </a:xfrm>
            <a:custGeom>
              <a:avLst/>
              <a:gdLst/>
              <a:ahLst/>
              <a:cxnLst/>
              <a:rect l="l" t="t" r="r" b="b"/>
              <a:pathLst>
                <a:path w="10615" h="4576" extrusionOk="0">
                  <a:moveTo>
                    <a:pt x="8807" y="0"/>
                  </a:moveTo>
                  <a:cubicBezTo>
                    <a:pt x="5620" y="0"/>
                    <a:pt x="1581" y="1966"/>
                    <a:pt x="54" y="4386"/>
                  </a:cubicBezTo>
                  <a:cubicBezTo>
                    <a:pt x="1" y="4471"/>
                    <a:pt x="79" y="4576"/>
                    <a:pt x="166" y="4576"/>
                  </a:cubicBezTo>
                  <a:cubicBezTo>
                    <a:pt x="186" y="4576"/>
                    <a:pt x="207" y="4570"/>
                    <a:pt x="226" y="4558"/>
                  </a:cubicBezTo>
                  <a:cubicBezTo>
                    <a:pt x="1875" y="3508"/>
                    <a:pt x="3258" y="2278"/>
                    <a:pt x="5131" y="1591"/>
                  </a:cubicBezTo>
                  <a:cubicBezTo>
                    <a:pt x="6861" y="957"/>
                    <a:pt x="8587" y="1026"/>
                    <a:pt x="10351" y="694"/>
                  </a:cubicBezTo>
                  <a:cubicBezTo>
                    <a:pt x="10615" y="644"/>
                    <a:pt x="10595" y="242"/>
                    <a:pt x="10351" y="180"/>
                  </a:cubicBezTo>
                  <a:cubicBezTo>
                    <a:pt x="9872" y="58"/>
                    <a:pt x="9352" y="0"/>
                    <a:pt x="880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34"/>
            <p:cNvSpPr/>
            <p:nvPr/>
          </p:nvSpPr>
          <p:spPr>
            <a:xfrm>
              <a:off x="2783475" y="946275"/>
              <a:ext cx="254775" cy="113000"/>
            </a:xfrm>
            <a:custGeom>
              <a:avLst/>
              <a:gdLst/>
              <a:ahLst/>
              <a:cxnLst/>
              <a:rect l="l" t="t" r="r" b="b"/>
              <a:pathLst>
                <a:path w="10191" h="4520" extrusionOk="0">
                  <a:moveTo>
                    <a:pt x="9024" y="1"/>
                  </a:moveTo>
                  <a:cubicBezTo>
                    <a:pt x="7296" y="1"/>
                    <a:pt x="5453" y="625"/>
                    <a:pt x="3919" y="1282"/>
                  </a:cubicBezTo>
                  <a:cubicBezTo>
                    <a:pt x="2789" y="1765"/>
                    <a:pt x="261" y="2658"/>
                    <a:pt x="23" y="4060"/>
                  </a:cubicBezTo>
                  <a:cubicBezTo>
                    <a:pt x="1" y="4188"/>
                    <a:pt x="41" y="4285"/>
                    <a:pt x="145" y="4359"/>
                  </a:cubicBezTo>
                  <a:lnTo>
                    <a:pt x="328" y="4490"/>
                  </a:lnTo>
                  <a:cubicBezTo>
                    <a:pt x="356" y="4510"/>
                    <a:pt x="386" y="4519"/>
                    <a:pt x="416" y="4519"/>
                  </a:cubicBezTo>
                  <a:cubicBezTo>
                    <a:pt x="528" y="4519"/>
                    <a:pt x="634" y="4397"/>
                    <a:pt x="599" y="4281"/>
                  </a:cubicBezTo>
                  <a:cubicBezTo>
                    <a:pt x="310" y="3333"/>
                    <a:pt x="4773" y="1735"/>
                    <a:pt x="5289" y="1569"/>
                  </a:cubicBezTo>
                  <a:cubicBezTo>
                    <a:pt x="6773" y="1093"/>
                    <a:pt x="8295" y="1027"/>
                    <a:pt x="9799" y="688"/>
                  </a:cubicBezTo>
                  <a:cubicBezTo>
                    <a:pt x="10190" y="600"/>
                    <a:pt x="10059" y="73"/>
                    <a:pt x="9711" y="36"/>
                  </a:cubicBezTo>
                  <a:cubicBezTo>
                    <a:pt x="9485" y="12"/>
                    <a:pt x="9255" y="1"/>
                    <a:pt x="902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34"/>
            <p:cNvSpPr/>
            <p:nvPr/>
          </p:nvSpPr>
          <p:spPr>
            <a:xfrm>
              <a:off x="2839925" y="1007825"/>
              <a:ext cx="259925" cy="117700"/>
            </a:xfrm>
            <a:custGeom>
              <a:avLst/>
              <a:gdLst/>
              <a:ahLst/>
              <a:cxnLst/>
              <a:rect l="l" t="t" r="r" b="b"/>
              <a:pathLst>
                <a:path w="10397" h="4708" extrusionOk="0">
                  <a:moveTo>
                    <a:pt x="9045" y="1"/>
                  </a:moveTo>
                  <a:cubicBezTo>
                    <a:pt x="5729" y="1"/>
                    <a:pt x="2019" y="2104"/>
                    <a:pt x="58" y="4551"/>
                  </a:cubicBezTo>
                  <a:cubicBezTo>
                    <a:pt x="0" y="4623"/>
                    <a:pt x="54" y="4707"/>
                    <a:pt x="124" y="4707"/>
                  </a:cubicBezTo>
                  <a:cubicBezTo>
                    <a:pt x="145" y="4707"/>
                    <a:pt x="167" y="4700"/>
                    <a:pt x="188" y="4683"/>
                  </a:cubicBezTo>
                  <a:cubicBezTo>
                    <a:pt x="1738" y="3418"/>
                    <a:pt x="3324" y="2289"/>
                    <a:pt x="5224" y="1613"/>
                  </a:cubicBezTo>
                  <a:cubicBezTo>
                    <a:pt x="6821" y="1047"/>
                    <a:pt x="8433" y="1014"/>
                    <a:pt x="10074" y="712"/>
                  </a:cubicBezTo>
                  <a:cubicBezTo>
                    <a:pt x="10385" y="655"/>
                    <a:pt x="10396" y="120"/>
                    <a:pt x="10074" y="73"/>
                  </a:cubicBezTo>
                  <a:cubicBezTo>
                    <a:pt x="9737" y="24"/>
                    <a:pt x="9393" y="1"/>
                    <a:pt x="9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6" name="Google Shape;246;p34"/>
          <p:cNvSpPr txBox="1">
            <a:spLocks noGrp="1"/>
          </p:cNvSpPr>
          <p:nvPr>
            <p:ph type="title"/>
          </p:nvPr>
        </p:nvSpPr>
        <p:spPr>
          <a:xfrm rot="-694782">
            <a:off x="6013162" y="3823654"/>
            <a:ext cx="1661926" cy="4884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1">
                <a:latin typeface="Roboto Mono Medium"/>
                <a:ea typeface="Roboto Mono Medium"/>
                <a:cs typeface="Roboto Mono Medium"/>
                <a:sym typeface="Roboto Mono Medium"/>
              </a:rPr>
              <a:t>Book Title. P52</a:t>
            </a:r>
            <a:endParaRPr sz="1000" b="0" i="1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E484689-8BE1-47F0-B67D-90B7D6B3D2D9}"/>
              </a:ext>
            </a:extLst>
          </p:cNvPr>
          <p:cNvSpPr/>
          <p:nvPr/>
        </p:nvSpPr>
        <p:spPr>
          <a:xfrm>
            <a:off x="2268146" y="1757887"/>
            <a:ext cx="2861793" cy="3758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rgbClr val="FF0000"/>
                </a:solidFill>
              </a:rPr>
              <a:t>PPh</a:t>
            </a:r>
            <a:r>
              <a:rPr lang="en-US" sz="1200" dirty="0">
                <a:solidFill>
                  <a:srgbClr val="FF0000"/>
                </a:solidFill>
              </a:rPr>
              <a:t> ps. 26 = 20% x </a:t>
            </a:r>
            <a:r>
              <a:rPr lang="en-US" sz="1200" dirty="0" err="1">
                <a:solidFill>
                  <a:srgbClr val="FF0000"/>
                </a:solidFill>
              </a:rPr>
              <a:t>Penghasilan</a:t>
            </a:r>
            <a:r>
              <a:rPr lang="en-US" sz="1200" dirty="0">
                <a:solidFill>
                  <a:srgbClr val="FF0000"/>
                </a:solidFill>
              </a:rPr>
              <a:t> </a:t>
            </a:r>
            <a:r>
              <a:rPr lang="en-US" sz="1200" dirty="0" err="1">
                <a:solidFill>
                  <a:srgbClr val="FF0000"/>
                </a:solidFill>
              </a:rPr>
              <a:t>neto</a:t>
            </a:r>
            <a:endParaRPr lang="en-ID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2"/>
          <p:cNvSpPr txBox="1">
            <a:spLocks noGrp="1"/>
          </p:cNvSpPr>
          <p:nvPr>
            <p:ph type="title"/>
          </p:nvPr>
        </p:nvSpPr>
        <p:spPr>
          <a:xfrm>
            <a:off x="90747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Problem 1</a:t>
            </a:r>
            <a:endParaRPr dirty="0"/>
          </a:p>
        </p:txBody>
      </p:sp>
      <p:sp>
        <p:nvSpPr>
          <p:cNvPr id="397" name="Google Shape;397;p42"/>
          <p:cNvSpPr txBox="1">
            <a:spLocks noGrp="1"/>
          </p:cNvSpPr>
          <p:nvPr>
            <p:ph type="subTitle" idx="1"/>
          </p:nvPr>
        </p:nvSpPr>
        <p:spPr>
          <a:xfrm>
            <a:off x="751667" y="3229817"/>
            <a:ext cx="3301139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/>
              <a:t>PT. EISYA </a:t>
            </a:r>
            <a:r>
              <a:rPr lang="en-US" sz="1200" dirty="0" err="1"/>
              <a:t>adalah</a:t>
            </a:r>
            <a:r>
              <a:rPr lang="en-US" sz="1200" dirty="0"/>
              <a:t> </a:t>
            </a:r>
            <a:r>
              <a:rPr lang="en-US" sz="1200" dirty="0" err="1"/>
              <a:t>penerbit</a:t>
            </a:r>
            <a:r>
              <a:rPr lang="en-US" sz="1200" dirty="0"/>
              <a:t> </a:t>
            </a:r>
            <a:r>
              <a:rPr lang="en-US" sz="1200" dirty="0" err="1"/>
              <a:t>buku</a:t>
            </a:r>
            <a:r>
              <a:rPr lang="en-US" sz="1200" dirty="0"/>
              <a:t> </a:t>
            </a:r>
            <a:r>
              <a:rPr lang="en-US" sz="1200" dirty="0" err="1"/>
              <a:t>cerita</a:t>
            </a:r>
            <a:r>
              <a:rPr lang="en-US" sz="1200" dirty="0"/>
              <a:t>. Pada </a:t>
            </a:r>
            <a:r>
              <a:rPr lang="en-US" sz="1200" dirty="0" err="1"/>
              <a:t>bulan</a:t>
            </a:r>
            <a:r>
              <a:rPr lang="en-US" sz="1200" dirty="0"/>
              <a:t> </a:t>
            </a:r>
            <a:r>
              <a:rPr lang="en-US" sz="1200" dirty="0" err="1"/>
              <a:t>Maret</a:t>
            </a:r>
            <a:r>
              <a:rPr lang="en-US" sz="1200" dirty="0"/>
              <a:t> 2018 </a:t>
            </a:r>
            <a:r>
              <a:rPr lang="en-US" sz="1200" dirty="0" err="1"/>
              <a:t>perusahaan</a:t>
            </a:r>
            <a:r>
              <a:rPr lang="en-US" sz="1200" dirty="0"/>
              <a:t> </a:t>
            </a:r>
            <a:r>
              <a:rPr lang="en-US" sz="1200" dirty="0" err="1"/>
              <a:t>membayarkan</a:t>
            </a:r>
            <a:r>
              <a:rPr lang="en-US" sz="1200" dirty="0"/>
              <a:t> royalty </a:t>
            </a:r>
            <a:r>
              <a:rPr lang="en-US" sz="1200" dirty="0" err="1"/>
              <a:t>sebesar</a:t>
            </a:r>
            <a:r>
              <a:rPr lang="en-US" sz="1200" dirty="0"/>
              <a:t> Rp 100.000.000 </a:t>
            </a:r>
            <a:r>
              <a:rPr lang="en-US" sz="1200" dirty="0" err="1"/>
              <a:t>kepada</a:t>
            </a:r>
            <a:r>
              <a:rPr lang="en-US" sz="1200" dirty="0"/>
              <a:t> Akira Yamato </a:t>
            </a:r>
            <a:r>
              <a:rPr lang="en-US" sz="1200" dirty="0" err="1"/>
              <a:t>sebagai</a:t>
            </a:r>
            <a:r>
              <a:rPr lang="en-US" sz="1200" dirty="0"/>
              <a:t> </a:t>
            </a:r>
            <a:r>
              <a:rPr lang="en-US" sz="1200" dirty="0" err="1"/>
              <a:t>pengarang</a:t>
            </a:r>
            <a:r>
              <a:rPr lang="en-US" sz="1200" dirty="0"/>
              <a:t> </a:t>
            </a:r>
            <a:r>
              <a:rPr lang="en-US" sz="1200" dirty="0" err="1"/>
              <a:t>buku</a:t>
            </a:r>
            <a:r>
              <a:rPr lang="en-US" sz="1200" dirty="0"/>
              <a:t> </a:t>
            </a:r>
            <a:r>
              <a:rPr lang="en-US" sz="1200" dirty="0" err="1"/>
              <a:t>cerita</a:t>
            </a:r>
            <a:r>
              <a:rPr lang="en-US" sz="1200" dirty="0"/>
              <a:t> </a:t>
            </a:r>
            <a:r>
              <a:rPr lang="en-US" sz="1200" dirty="0" err="1"/>
              <a:t>anak-anak</a:t>
            </a:r>
            <a:r>
              <a:rPr lang="en-US" sz="1200" dirty="0"/>
              <a:t>. </a:t>
            </a:r>
            <a:r>
              <a:rPr lang="en-US" sz="1200" dirty="0" err="1"/>
              <a:t>Hitunglag</a:t>
            </a:r>
            <a:r>
              <a:rPr lang="en-US" sz="1200" dirty="0"/>
              <a:t> </a:t>
            </a:r>
            <a:r>
              <a:rPr lang="en-US" sz="1200" dirty="0" err="1"/>
              <a:t>PPh</a:t>
            </a:r>
            <a:r>
              <a:rPr lang="en-US" sz="1200" dirty="0"/>
              <a:t> </a:t>
            </a:r>
            <a:r>
              <a:rPr lang="en-US" sz="1200" dirty="0" err="1"/>
              <a:t>pasal</a:t>
            </a:r>
            <a:r>
              <a:rPr lang="en-US" sz="1200" dirty="0"/>
              <a:t> 26 </a:t>
            </a:r>
            <a:r>
              <a:rPr lang="en-US" sz="1200" dirty="0" err="1"/>
              <a:t>atas</a:t>
            </a:r>
            <a:r>
              <a:rPr lang="en-US" sz="1200" dirty="0"/>
              <a:t> </a:t>
            </a:r>
            <a:r>
              <a:rPr lang="en-US" sz="1200" dirty="0" err="1"/>
              <a:t>penghasilan</a:t>
            </a:r>
            <a:r>
              <a:rPr lang="en-US" sz="1200" dirty="0"/>
              <a:t> Akira Yamato!</a:t>
            </a:r>
            <a:endParaRPr sz="1200" dirty="0"/>
          </a:p>
        </p:txBody>
      </p:sp>
      <p:sp>
        <p:nvSpPr>
          <p:cNvPr id="398" name="Google Shape;398;p42"/>
          <p:cNvSpPr txBox="1">
            <a:spLocks noGrp="1"/>
          </p:cNvSpPr>
          <p:nvPr>
            <p:ph type="title" idx="2"/>
          </p:nvPr>
        </p:nvSpPr>
        <p:spPr>
          <a:xfrm>
            <a:off x="5318730" y="2765032"/>
            <a:ext cx="2917800" cy="48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Solution</a:t>
            </a:r>
            <a:endParaRPr dirty="0"/>
          </a:p>
        </p:txBody>
      </p:sp>
      <p:sp>
        <p:nvSpPr>
          <p:cNvPr id="399" name="Google Shape;399;p42"/>
          <p:cNvSpPr txBox="1">
            <a:spLocks noGrp="1"/>
          </p:cNvSpPr>
          <p:nvPr>
            <p:ph type="subTitle" idx="3"/>
          </p:nvPr>
        </p:nvSpPr>
        <p:spPr>
          <a:xfrm>
            <a:off x="5549120" y="3229817"/>
            <a:ext cx="2457000" cy="11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00" name="Google Shape;400;p42"/>
          <p:cNvPicPr preferRelativeResize="0"/>
          <p:nvPr/>
        </p:nvPicPr>
        <p:blipFill rotWithShape="1">
          <a:blip r:embed="rId3">
            <a:alphaModFix/>
          </a:blip>
          <a:srcRect l="30776"/>
          <a:stretch/>
        </p:blipFill>
        <p:spPr>
          <a:xfrm>
            <a:off x="1506575" y="904875"/>
            <a:ext cx="1719600" cy="165810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1" name="Google Shape;401;p42"/>
          <p:cNvSpPr/>
          <p:nvPr/>
        </p:nvSpPr>
        <p:spPr>
          <a:xfrm>
            <a:off x="1506586" y="675208"/>
            <a:ext cx="1253610" cy="738785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2" name="Google Shape;402;p42"/>
          <p:cNvPicPr preferRelativeResize="0"/>
          <p:nvPr/>
        </p:nvPicPr>
        <p:blipFill rotWithShape="1">
          <a:blip r:embed="rId4">
            <a:alphaModFix/>
          </a:blip>
          <a:srcRect l="15417" r="15417"/>
          <a:stretch/>
        </p:blipFill>
        <p:spPr>
          <a:xfrm>
            <a:off x="5917825" y="904875"/>
            <a:ext cx="1719600" cy="1658100"/>
          </a:xfrm>
          <a:prstGeom prst="ellipse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03" name="Google Shape;403;p42"/>
          <p:cNvSpPr/>
          <p:nvPr/>
        </p:nvSpPr>
        <p:spPr>
          <a:xfrm rot="1736031">
            <a:off x="6283366" y="675218"/>
            <a:ext cx="1253589" cy="738773"/>
          </a:xfrm>
          <a:custGeom>
            <a:avLst/>
            <a:gdLst/>
            <a:ahLst/>
            <a:cxnLst/>
            <a:rect l="l" t="t" r="r" b="b"/>
            <a:pathLst>
              <a:path w="44052" h="25961" extrusionOk="0">
                <a:moveTo>
                  <a:pt x="40035" y="0"/>
                </a:moveTo>
                <a:lnTo>
                  <a:pt x="0" y="15402"/>
                </a:lnTo>
                <a:cubicBezTo>
                  <a:pt x="0" y="15402"/>
                  <a:pt x="1513" y="15761"/>
                  <a:pt x="1873" y="16638"/>
                </a:cubicBezTo>
                <a:cubicBezTo>
                  <a:pt x="2237" y="17514"/>
                  <a:pt x="1524" y="18526"/>
                  <a:pt x="1524" y="18526"/>
                </a:cubicBezTo>
                <a:cubicBezTo>
                  <a:pt x="1524" y="18526"/>
                  <a:pt x="2999" y="18885"/>
                  <a:pt x="3380" y="19816"/>
                </a:cubicBezTo>
                <a:cubicBezTo>
                  <a:pt x="3767" y="20752"/>
                  <a:pt x="2885" y="22439"/>
                  <a:pt x="2885" y="22439"/>
                </a:cubicBezTo>
                <a:cubicBezTo>
                  <a:pt x="2885" y="22439"/>
                  <a:pt x="4447" y="23011"/>
                  <a:pt x="4703" y="23631"/>
                </a:cubicBezTo>
                <a:cubicBezTo>
                  <a:pt x="4958" y="24252"/>
                  <a:pt x="4327" y="25960"/>
                  <a:pt x="4327" y="25960"/>
                </a:cubicBezTo>
                <a:lnTo>
                  <a:pt x="44051" y="10684"/>
                </a:lnTo>
                <a:cubicBezTo>
                  <a:pt x="41510" y="9791"/>
                  <a:pt x="42609" y="7168"/>
                  <a:pt x="42609" y="7168"/>
                </a:cubicBezTo>
                <a:cubicBezTo>
                  <a:pt x="42609" y="7168"/>
                  <a:pt x="41521" y="6466"/>
                  <a:pt x="41047" y="5753"/>
                </a:cubicBezTo>
                <a:cubicBezTo>
                  <a:pt x="40574" y="5040"/>
                  <a:pt x="41434" y="3418"/>
                  <a:pt x="41434" y="3418"/>
                </a:cubicBezTo>
                <a:cubicBezTo>
                  <a:pt x="41434" y="3418"/>
                  <a:pt x="39806" y="2993"/>
                  <a:pt x="39491" y="2221"/>
                </a:cubicBezTo>
                <a:cubicBezTo>
                  <a:pt x="39175" y="1442"/>
                  <a:pt x="40035" y="0"/>
                  <a:pt x="40035" y="0"/>
                </a:cubicBezTo>
                <a:close/>
              </a:path>
            </a:pathLst>
          </a:custGeom>
          <a:solidFill>
            <a:schemeClr val="dk1">
              <a:alpha val="2678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6F3BD7E-4A3D-4E88-A4A6-863F2B7C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2</a:t>
            </a:r>
            <a:endParaRPr lang="en-ID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4F2B30-2878-4FF8-966E-5ED1FD29B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8275" y="1249425"/>
            <a:ext cx="6963300" cy="3237334"/>
          </a:xfrm>
        </p:spPr>
        <p:txBody>
          <a:bodyPr/>
          <a:lstStyle/>
          <a:p>
            <a:pPr marL="168275" indent="0">
              <a:buNone/>
            </a:pPr>
            <a:endParaRPr lang="en-US" sz="1400" dirty="0"/>
          </a:p>
          <a:p>
            <a:pPr marL="168275" indent="0">
              <a:buNone/>
            </a:pPr>
            <a:endParaRPr lang="en-ID" sz="1400" dirty="0"/>
          </a:p>
          <a:p>
            <a:pPr marL="168275" indent="0">
              <a:buNone/>
            </a:pPr>
            <a:r>
              <a:rPr lang="en-ID" sz="1400" dirty="0" err="1"/>
              <a:t>Perhitungan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diterapkan</a:t>
            </a:r>
            <a:r>
              <a:rPr lang="en-ID" sz="1400" dirty="0"/>
              <a:t> pada </a:t>
            </a:r>
            <a:r>
              <a:rPr lang="en-ID" sz="1400" dirty="0" err="1"/>
              <a:t>bentuk</a:t>
            </a:r>
            <a:r>
              <a:rPr lang="en-ID" sz="1400" dirty="0"/>
              <a:t> </a:t>
            </a:r>
            <a:r>
              <a:rPr lang="en-ID" sz="1400" dirty="0" err="1"/>
              <a:t>usaha</a:t>
            </a:r>
            <a:r>
              <a:rPr lang="en-ID" sz="1400" dirty="0"/>
              <a:t> </a:t>
            </a:r>
            <a:r>
              <a:rPr lang="en-ID" sz="1400" dirty="0" err="1"/>
              <a:t>tetap</a:t>
            </a:r>
            <a:r>
              <a:rPr lang="en-ID" sz="1400" dirty="0"/>
              <a:t> di Indonesia yang </a:t>
            </a:r>
            <a:r>
              <a:rPr lang="en-ID" sz="1400" dirty="0" err="1"/>
              <a:t>penghasilan</a:t>
            </a:r>
            <a:r>
              <a:rPr lang="en-ID" sz="1400" dirty="0"/>
              <a:t> </a:t>
            </a:r>
            <a:r>
              <a:rPr lang="en-ID" sz="1400" dirty="0" err="1"/>
              <a:t>atau</a:t>
            </a:r>
            <a:r>
              <a:rPr lang="en-ID" sz="1400" dirty="0"/>
              <a:t> </a:t>
            </a:r>
            <a:r>
              <a:rPr lang="en-ID" sz="1400" dirty="0" err="1"/>
              <a:t>bagian</a:t>
            </a:r>
            <a:r>
              <a:rPr lang="en-ID" sz="1400" dirty="0"/>
              <a:t> </a:t>
            </a:r>
            <a:r>
              <a:rPr lang="en-ID" sz="1400" dirty="0" err="1"/>
              <a:t>labanya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ditanamkan</a:t>
            </a:r>
            <a:r>
              <a:rPr lang="en-ID" sz="1400" dirty="0"/>
              <a:t> </a:t>
            </a:r>
            <a:r>
              <a:rPr lang="en-ID" sz="1400" dirty="0" err="1"/>
              <a:t>kembali</a:t>
            </a:r>
            <a:r>
              <a:rPr lang="en-ID" sz="1400" dirty="0"/>
              <a:t> di Indonesia. Jika </a:t>
            </a:r>
            <a:r>
              <a:rPr lang="en-ID" sz="1400" dirty="0" err="1"/>
              <a:t>penghasilan</a:t>
            </a:r>
            <a:r>
              <a:rPr lang="en-ID" sz="1400" dirty="0"/>
              <a:t> </a:t>
            </a:r>
            <a:r>
              <a:rPr lang="en-ID" sz="1400" dirty="0" err="1"/>
              <a:t>setelah</a:t>
            </a:r>
            <a:r>
              <a:rPr lang="en-ID" sz="1400" dirty="0"/>
              <a:t> </a:t>
            </a:r>
            <a:r>
              <a:rPr lang="en-ID" sz="1400" dirty="0" err="1"/>
              <a:t>dikurangi</a:t>
            </a:r>
            <a:r>
              <a:rPr lang="en-ID" sz="1400" dirty="0"/>
              <a:t> </a:t>
            </a:r>
            <a:r>
              <a:rPr lang="en-ID" sz="1400" dirty="0" err="1"/>
              <a:t>pajak</a:t>
            </a:r>
            <a:r>
              <a:rPr lang="en-ID" sz="1400" dirty="0"/>
              <a:t> </a:t>
            </a:r>
            <a:r>
              <a:rPr lang="en-ID" sz="1400" dirty="0" err="1"/>
              <a:t>tersebut</a:t>
            </a:r>
            <a:r>
              <a:rPr lang="en-ID" sz="1400" dirty="0"/>
              <a:t> </a:t>
            </a:r>
            <a:r>
              <a:rPr lang="en-ID" sz="1400" dirty="0" err="1"/>
              <a:t>ditanamkan</a:t>
            </a:r>
            <a:r>
              <a:rPr lang="en-ID" sz="1400" dirty="0"/>
              <a:t> Kembali di Indonesia, </a:t>
            </a:r>
            <a:r>
              <a:rPr lang="en-ID" sz="1400" dirty="0" err="1"/>
              <a:t>atas</a:t>
            </a:r>
            <a:r>
              <a:rPr lang="en-ID" sz="1400" dirty="0"/>
              <a:t> </a:t>
            </a:r>
            <a:r>
              <a:rPr lang="en-ID" sz="1400" dirty="0" err="1"/>
              <a:t>penghasilan</a:t>
            </a:r>
            <a:r>
              <a:rPr lang="en-ID" sz="1400" dirty="0"/>
              <a:t> </a:t>
            </a:r>
            <a:r>
              <a:rPr lang="en-ID" sz="1400" dirty="0" err="1"/>
              <a:t>tsb</a:t>
            </a:r>
            <a:r>
              <a:rPr lang="en-ID" sz="1400" dirty="0"/>
              <a:t> </a:t>
            </a:r>
            <a:r>
              <a:rPr lang="en-ID" sz="1400" dirty="0" err="1"/>
              <a:t>tidak</a:t>
            </a:r>
            <a:r>
              <a:rPr lang="en-ID" sz="1400" dirty="0"/>
              <a:t> </a:t>
            </a:r>
            <a:r>
              <a:rPr lang="en-ID" sz="1400" dirty="0" err="1"/>
              <a:t>dipotong</a:t>
            </a:r>
            <a:r>
              <a:rPr lang="en-ID" sz="1400" dirty="0"/>
              <a:t> </a:t>
            </a:r>
            <a:r>
              <a:rPr lang="en-ID" sz="1400" dirty="0" err="1"/>
              <a:t>PPh</a:t>
            </a:r>
            <a:r>
              <a:rPr lang="en-ID" sz="1400" dirty="0"/>
              <a:t> </a:t>
            </a:r>
            <a:r>
              <a:rPr lang="en-ID" sz="1400" dirty="0" err="1"/>
              <a:t>pasal</a:t>
            </a:r>
            <a:r>
              <a:rPr lang="en-ID" sz="1400" dirty="0"/>
              <a:t> 26.</a:t>
            </a:r>
          </a:p>
          <a:p>
            <a:pPr marL="168275" indent="0">
              <a:buNone/>
            </a:pPr>
            <a:endParaRPr lang="en-ID" sz="1400" b="1" dirty="0"/>
          </a:p>
          <a:p>
            <a:pPr marL="168275" indent="0">
              <a:buNone/>
            </a:pPr>
            <a:r>
              <a:rPr lang="en-ID" sz="1400" b="1" dirty="0" err="1"/>
              <a:t>Contoh</a:t>
            </a:r>
            <a:endParaRPr lang="en-ID" sz="1400" b="1" dirty="0"/>
          </a:p>
          <a:p>
            <a:pPr marL="168275" indent="0">
              <a:buNone/>
            </a:pPr>
            <a:r>
              <a:rPr lang="en-ID" sz="1400" b="1" dirty="0" err="1"/>
              <a:t>Suatu</a:t>
            </a:r>
            <a:r>
              <a:rPr lang="en-ID" sz="1400" b="1" dirty="0"/>
              <a:t> </a:t>
            </a:r>
            <a:r>
              <a:rPr lang="en-ID" sz="1400" b="1" dirty="0" err="1"/>
              <a:t>bentuk</a:t>
            </a:r>
            <a:r>
              <a:rPr lang="en-ID" sz="1400" b="1" dirty="0"/>
              <a:t> </a:t>
            </a:r>
            <a:r>
              <a:rPr lang="en-ID" sz="1400" b="1" dirty="0" err="1"/>
              <a:t>usaha</a:t>
            </a:r>
            <a:r>
              <a:rPr lang="en-ID" sz="1400" b="1" dirty="0"/>
              <a:t> </a:t>
            </a:r>
            <a:r>
              <a:rPr lang="en-ID" sz="1400" b="1" dirty="0" err="1"/>
              <a:t>tetap</a:t>
            </a:r>
            <a:r>
              <a:rPr lang="en-ID" sz="1400" b="1" dirty="0"/>
              <a:t> di Indonesia </a:t>
            </a:r>
            <a:r>
              <a:rPr lang="en-ID" sz="1400" b="1" dirty="0" err="1"/>
              <a:t>memperoleh</a:t>
            </a:r>
            <a:r>
              <a:rPr lang="en-ID" sz="1400" b="1" dirty="0"/>
              <a:t> </a:t>
            </a:r>
            <a:r>
              <a:rPr lang="en-ID" sz="1400" b="1" dirty="0" err="1"/>
              <a:t>Penghasilan</a:t>
            </a:r>
            <a:r>
              <a:rPr lang="en-ID" sz="1400" b="1" dirty="0"/>
              <a:t> </a:t>
            </a:r>
            <a:r>
              <a:rPr lang="en-ID" sz="1400" b="1" dirty="0" err="1"/>
              <a:t>Kena</a:t>
            </a:r>
            <a:r>
              <a:rPr lang="en-ID" sz="1400" b="1" dirty="0"/>
              <a:t> </a:t>
            </a:r>
            <a:r>
              <a:rPr lang="en-ID" sz="1400" b="1" dirty="0" err="1"/>
              <a:t>Pajak</a:t>
            </a:r>
            <a:r>
              <a:rPr lang="en-ID" sz="1400" b="1" dirty="0"/>
              <a:t> </a:t>
            </a:r>
            <a:r>
              <a:rPr lang="en-ID" sz="1400" b="1" dirty="0" err="1"/>
              <a:t>sebesar</a:t>
            </a:r>
            <a:r>
              <a:rPr lang="en-ID" sz="1400" b="1" dirty="0"/>
              <a:t> Rp 17.500.000,-</a:t>
            </a:r>
          </a:p>
          <a:p>
            <a:pPr marL="168275" indent="0">
              <a:buNone/>
            </a:pPr>
            <a:r>
              <a:rPr lang="en-ID" sz="1400" b="1" dirty="0" err="1"/>
              <a:t>Hitunglah</a:t>
            </a:r>
            <a:r>
              <a:rPr lang="en-ID" sz="1400" b="1" dirty="0"/>
              <a:t> </a:t>
            </a:r>
            <a:r>
              <a:rPr lang="en-ID" sz="1400" b="1" dirty="0" err="1"/>
              <a:t>PPh</a:t>
            </a:r>
            <a:r>
              <a:rPr lang="en-ID" sz="1400" b="1" dirty="0"/>
              <a:t> </a:t>
            </a:r>
            <a:r>
              <a:rPr lang="en-ID" sz="1400" b="1" dirty="0" err="1"/>
              <a:t>pasal</a:t>
            </a:r>
            <a:r>
              <a:rPr lang="en-ID" sz="1400" b="1" dirty="0"/>
              <a:t> 26 </a:t>
            </a:r>
            <a:r>
              <a:rPr lang="en-ID" sz="1400" b="1" dirty="0" err="1"/>
              <a:t>jika</a:t>
            </a:r>
            <a:r>
              <a:rPr lang="en-ID" sz="1400" b="1" dirty="0"/>
              <a:t> </a:t>
            </a:r>
            <a:r>
              <a:rPr lang="en-ID" sz="1400" b="1" dirty="0" err="1"/>
              <a:t>penghasilan</a:t>
            </a:r>
            <a:r>
              <a:rPr lang="en-ID" sz="1400" b="1" dirty="0"/>
              <a:t> </a:t>
            </a:r>
            <a:r>
              <a:rPr lang="en-ID" sz="1400" b="1" dirty="0" err="1"/>
              <a:t>setelah</a:t>
            </a:r>
            <a:r>
              <a:rPr lang="en-ID" sz="1400" b="1" dirty="0"/>
              <a:t> </a:t>
            </a:r>
            <a:r>
              <a:rPr lang="en-ID" sz="1400" b="1" dirty="0" err="1"/>
              <a:t>dipotong</a:t>
            </a:r>
            <a:r>
              <a:rPr lang="en-ID" sz="1400" b="1" dirty="0"/>
              <a:t> </a:t>
            </a:r>
            <a:r>
              <a:rPr lang="en-ID" sz="1400" b="1" dirty="0" err="1"/>
              <a:t>pajak</a:t>
            </a:r>
            <a:r>
              <a:rPr lang="en-ID" sz="1400" b="1" dirty="0"/>
              <a:t> </a:t>
            </a:r>
            <a:r>
              <a:rPr lang="en-ID" sz="1400" b="1" dirty="0" err="1"/>
              <a:t>tidak</a:t>
            </a:r>
            <a:r>
              <a:rPr lang="en-ID" sz="1400" b="1" dirty="0"/>
              <a:t> </a:t>
            </a:r>
            <a:r>
              <a:rPr lang="en-ID" sz="1400" b="1" dirty="0" err="1"/>
              <a:t>ditanam</a:t>
            </a:r>
            <a:r>
              <a:rPr lang="en-ID" sz="1400" b="1" dirty="0"/>
              <a:t> Kembali di Indonesia.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9FD6E9-40D0-415C-9C96-8071D3F6E238}"/>
              </a:ext>
            </a:extLst>
          </p:cNvPr>
          <p:cNvSpPr/>
          <p:nvPr/>
        </p:nvSpPr>
        <p:spPr>
          <a:xfrm>
            <a:off x="1503335" y="1363851"/>
            <a:ext cx="3882326" cy="3564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PPh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pasal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26 = 20% x (PKP –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PPh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50000"/>
                  </a:schemeClr>
                </a:solidFill>
              </a:rPr>
              <a:t>terutang</a:t>
            </a:r>
            <a:r>
              <a:rPr lang="en-US" dirty="0">
                <a:solidFill>
                  <a:schemeClr val="tx1">
                    <a:lumMod val="50000"/>
                  </a:schemeClr>
                </a:solidFill>
              </a:rPr>
              <a:t>)</a:t>
            </a:r>
            <a:endParaRPr lang="en-ID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86942"/>
      </p:ext>
    </p:extLst>
  </p:cSld>
  <p:clrMapOvr>
    <a:masterClrMapping/>
  </p:clrMapOvr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359</Words>
  <Application>Microsoft Office PowerPoint</Application>
  <PresentationFormat>On-screen Show (16:9)</PresentationFormat>
  <Paragraphs>41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Roboto Mono Medium</vt:lpstr>
      <vt:lpstr>Concert One</vt:lpstr>
      <vt:lpstr>Coming Soon</vt:lpstr>
      <vt:lpstr>Anonymous Pro</vt:lpstr>
      <vt:lpstr>Notebook Lesson by Slidesgo</vt:lpstr>
      <vt:lpstr>PPh Pasal  26</vt:lpstr>
      <vt:lpstr>Definisi</vt:lpstr>
      <vt:lpstr>PEMOTONG PAJAK PENGHASILAN PASAL 26</vt:lpstr>
      <vt:lpstr>PENGHASILAN YANG DIPOTONG PPh PASAL 26</vt:lpstr>
      <vt:lpstr>Book Title. P52</vt:lpstr>
      <vt:lpstr>Problem 1</vt:lpstr>
      <vt:lpstr>Problem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PPh Pasal  26</dc:title>
  <dc:creator>RR Wulan</dc:creator>
  <cp:lastModifiedBy>RR Wulan</cp:lastModifiedBy>
  <cp:revision>7</cp:revision>
  <dcterms:modified xsi:type="dcterms:W3CDTF">2022-05-30T06:43:08Z</dcterms:modified>
</cp:coreProperties>
</file>