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494"/>
  </p:normalViewPr>
  <p:slideViewPr>
    <p:cSldViewPr snapToGrid="0" snapToObjects="1">
      <p:cViewPr>
        <p:scale>
          <a:sx n="98" d="100"/>
          <a:sy n="98" d="100"/>
        </p:scale>
        <p:origin x="1112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KIMIA 2</a:t>
            </a:r>
            <a:br>
              <a:rPr lang="en-US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MATERI, SIFAT PENGUKURAN, SIFAT MATERI KLASIFIKASI MATERI, PENGUKURAN MATERI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SATUAN,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DENSITAS, PERSEN </a:t>
            </a:r>
            <a:r>
              <a:rPr lang="en-US" sz="3200" dirty="0" err="1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KOMPOSISIsatuan</a:t>
            </a:r>
            <a:r>
              <a:rPr lang="en-US" sz="320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persen</a:t>
            </a:r>
            <a:r>
              <a:rPr lang="en-US" sz="3200" dirty="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komposisi</a:t>
            </a:r>
            <a:endParaRPr lang="en-US" sz="3200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MATERI, SIFAT DAN PENGUKURAN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KLINIK YG MENANGANI BHN KIMIA HINGGA LABEL PANGAN</a:t>
            </a:r>
            <a:r>
              <a:rPr lang="en-US" dirty="0" smtClean="0">
                <a:sym typeface="Wingdings"/>
              </a:rPr>
              <a:t> MENYATAKAN : TANPA BHN KIMIA : PAKAI BHN. KIMIA</a:t>
            </a:r>
          </a:p>
          <a:p>
            <a:r>
              <a:rPr lang="en-US" dirty="0" smtClean="0">
                <a:sym typeface="Wingdings"/>
              </a:rPr>
              <a:t>SEMUA MAKANAN PASTI PAKAI KIMIA MESKI DISEBUT DITUMBUHKAN SECARA ORGANIK</a:t>
            </a:r>
          </a:p>
          <a:p>
            <a:r>
              <a:rPr lang="en-US" dirty="0" smtClean="0">
                <a:sym typeface="Wingdings"/>
              </a:rPr>
              <a:t>SEMUA BENDA MATERI : HIDUP /TDK. BERGERAK ; TERDIRI DARI BHN KIMIA</a:t>
            </a:r>
          </a:p>
          <a:p>
            <a:r>
              <a:rPr lang="en-US" dirty="0" smtClean="0">
                <a:sym typeface="Wingdings"/>
              </a:rPr>
              <a:t>DG MEMANIPULASI MATERI DAN LINGK.NYA MANUSIA MEMPRAKTEKKAN BHN. KIMIA</a:t>
            </a:r>
          </a:p>
          <a:p>
            <a:r>
              <a:rPr lang="en-US" dirty="0" smtClean="0">
                <a:sym typeface="Wingdings"/>
              </a:rPr>
              <a:t>APLIKASI TERTUA : PENGGLASIRAN KERAMIK, PELEBURAN BIJIH U/ MENGHASILKAN LOGAM, PENYAMAKAN KULIT, PEWARNAAN TEKSTIL, PEMBUATAN KEJU, ANGGUR, BIR, SABUN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77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PENGETH. MODERN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  <a:sym typeface="Wingdings"/>
              </a:rPr>
              <a:t> KIMIAWAN MENGURAI MATERI MENJADI ATOM MERAKIT KEMBALI KOMPONEN BHN TDK SECARA  ALAMI BHN DG SIFAT TDK ALAMI</a:t>
            </a:r>
            <a:br>
              <a:rPr lang="en-US" sz="2000" dirty="0" smtClean="0">
                <a:latin typeface="Arial" charset="0"/>
                <a:ea typeface="Arial" charset="0"/>
                <a:cs typeface="Arial" charset="0"/>
                <a:sym typeface="Wingdings"/>
              </a:rPr>
            </a:br>
            <a:r>
              <a:rPr lang="en-US" sz="2000" dirty="0" smtClean="0">
                <a:latin typeface="Arial" charset="0"/>
                <a:ea typeface="Arial" charset="0"/>
                <a:cs typeface="Arial" charset="0"/>
                <a:sym typeface="Wingdings"/>
              </a:rPr>
              <a:t>CONTOH : BHN BAKAR MOTOR, RIBUAN BHN KIMIA  PLASTIK, TEKSTIL SINTETIK, OBAT-OBATAN, PESTISIDA DIBUAT DARI MINYAK BUMI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PENGETH KIMIA MODERN : U/ PAHAM PROSES MENJAGA KEBERLANGSUNGAN HIDUP, MENGENDALIKAN PROSES YG MERUSAK LINGK. </a:t>
            </a:r>
            <a:r>
              <a:rPr lang="en-US" dirty="0" smtClean="0">
                <a:sym typeface="Wingdings"/>
              </a:rPr>
              <a:t> PEMBENTUKAN ASAP KABUT, PERUSAKAN OZON DI STRATOSFER</a:t>
            </a:r>
          </a:p>
          <a:p>
            <a:r>
              <a:rPr lang="en-US" dirty="0" smtClean="0">
                <a:sym typeface="Wingdings"/>
              </a:rPr>
              <a:t>KIMIA  SAINS SENTRAL</a:t>
            </a:r>
          </a:p>
          <a:p>
            <a:r>
              <a:rPr lang="en-US" dirty="0" smtClean="0">
                <a:sym typeface="Wingdings"/>
              </a:rPr>
              <a:t>PENGETH DAHULU: BHN KIMIA DIBUAT SCR . COBA COBA</a:t>
            </a:r>
          </a:p>
          <a:p>
            <a:r>
              <a:rPr lang="en-US" dirty="0" smtClean="0">
                <a:sym typeface="Wingdings"/>
              </a:rPr>
              <a:t>PENGETH MODERN : MENJAWAB MENGAPA DAN BAGAIMANA PERUB BHN. KIMIA</a:t>
            </a:r>
          </a:p>
          <a:p>
            <a:r>
              <a:rPr lang="en-US" dirty="0" smtClean="0">
                <a:sym typeface="Wingdings"/>
              </a:rPr>
              <a:t>PENGETH TSB  BERLANDASKAN PRINSIP DAN TEORI  PERLU PENDEKATAN SISTEMATIK  KAJIAN INI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797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KEMAJUAN ILMIAH BERGANTUNG: CARA ILMUWAN BEKERJA, MENANYAKAN PERTANYAAN YG BENAR, MERANCANG PERCOBAAN BENAR, U/ BERI JAWABAN, MEMFORMULASIKAN PENJELASAN YG MASUK AKAL ATAS TEMUANNYA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METODE ILMIAH</a:t>
            </a:r>
          </a:p>
          <a:p>
            <a:r>
              <a:rPr lang="en-US" dirty="0" smtClean="0"/>
              <a:t>METODE DEDUKSI: DARI MIKRO KE MAKRO/UMUM</a:t>
            </a:r>
          </a:p>
          <a:p>
            <a:r>
              <a:rPr lang="en-US" dirty="0" smtClean="0"/>
              <a:t>A=B, B=C, </a:t>
            </a:r>
            <a:r>
              <a:rPr lang="en-US" dirty="0" smtClean="0">
                <a:sym typeface="Wingdings"/>
              </a:rPr>
              <a:t> A=C</a:t>
            </a:r>
            <a:endParaRPr lang="en-US" dirty="0" smtClean="0"/>
          </a:p>
          <a:p>
            <a:r>
              <a:rPr lang="en-US" dirty="0" smtClean="0"/>
              <a:t>METODE INDUKSI : DARI MAKRO/UMUM KE MIKRO/KHUSUS</a:t>
            </a:r>
          </a:p>
          <a:p>
            <a:r>
              <a:rPr lang="en-US" dirty="0" smtClean="0"/>
              <a:t>METODE ILMIAH:</a:t>
            </a:r>
          </a:p>
          <a:p>
            <a:r>
              <a:rPr lang="en-US" dirty="0" smtClean="0"/>
              <a:t>PENGAMATAN: ALAMI/PERCOBAAN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253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HIPOTESIS: PENJELASAN TENTATIF</a:t>
            </a:r>
            <a:br>
              <a:rPr lang="en-US" sz="2000" dirty="0" smtClean="0"/>
            </a:br>
            <a:r>
              <a:rPr lang="en-US" sz="2000" dirty="0" smtClean="0"/>
              <a:t>PERCOBAAN : MENGUJI HIPOTESIS</a:t>
            </a:r>
            <a:br>
              <a:rPr lang="en-US" sz="2000" dirty="0" smtClean="0"/>
            </a:br>
            <a:r>
              <a:rPr lang="en-US" sz="2000" dirty="0" smtClean="0"/>
              <a:t> JIKA BENAR : TEORI/MODEL</a:t>
            </a:r>
            <a:br>
              <a:rPr lang="en-US" sz="2000" dirty="0" smtClean="0"/>
            </a:br>
            <a:r>
              <a:rPr lang="en-US" sz="2000" dirty="0" smtClean="0"/>
              <a:t>JIKA SALAH : REVISI   HIPOTESIS </a:t>
            </a:r>
            <a:r>
              <a:rPr lang="en-US" sz="2000" dirty="0" smtClean="0">
                <a:sym typeface="Wingdings"/>
              </a:rPr>
              <a:t> BALIK HIPOTESIS</a:t>
            </a:r>
            <a:endParaRPr lang="en-US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PERCOBAAN : U/ MENGUJI PREDIKSI TEORI</a:t>
            </a:r>
          </a:p>
          <a:p>
            <a:r>
              <a:rPr lang="en-US" dirty="0" smtClean="0"/>
              <a:t>JIKA BENAR : TEORI DITERIMA( KECUALI PERC BERIKUTNYA MODEL TDK MEMADAI)</a:t>
            </a:r>
            <a:r>
              <a:rPr lang="en-US" dirty="0" smtClean="0">
                <a:sym typeface="Wingdings"/>
              </a:rPr>
              <a:t> ITERASI KE TEORI</a:t>
            </a:r>
            <a:endParaRPr lang="en-US" dirty="0" smtClean="0"/>
          </a:p>
          <a:p>
            <a:r>
              <a:rPr lang="en-US" dirty="0" smtClean="0"/>
              <a:t>JIKA SALAH : BALIK KE TEORI</a:t>
            </a:r>
          </a:p>
          <a:p>
            <a:r>
              <a:rPr lang="en-US" dirty="0"/>
              <a:t> </a:t>
            </a:r>
            <a:r>
              <a:rPr lang="en-US" dirty="0" smtClean="0"/>
              <a:t>METODE ILMIAH : KOMBINASI: PENGAMATAN, PERCOBAAN, PERUMUSAN HUKUM, HIPOTESIS , TEORI</a:t>
            </a:r>
          </a:p>
          <a:p>
            <a:r>
              <a:rPr lang="en-US" dirty="0" smtClean="0"/>
              <a:t>PARADIKMA : MENGEMBANGKAN POLA PIKIR DI BIDANGNYA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44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FAKTOR KEBERUNTUNGAN</a:t>
            </a:r>
            <a:br>
              <a:rPr lang="en-US" sz="2400" dirty="0" smtClean="0"/>
            </a:br>
            <a:r>
              <a:rPr lang="en-US" sz="2400" dirty="0" smtClean="0"/>
              <a:t>CHARLES GOODYEAR:</a:t>
            </a:r>
            <a:br>
              <a:rPr lang="en-US" sz="2400" dirty="0" smtClean="0"/>
            </a:br>
            <a:r>
              <a:rPr lang="en-US" sz="2400" dirty="0" smtClean="0"/>
              <a:t>MENCARI PERLAKUAN KARET ALAM YG PADA SUHU DINGIN KURANG RAPUH DAN KURANG LENGKET  PADA SUHU PANAS</a:t>
            </a:r>
            <a:endParaRPr lang="en-US" sz="2400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PERC : SECARA TDK SENGAJA MENUMPAHKAN CAMPURAN KARET SULFUR PADA KOMPOR PANAS </a:t>
            </a:r>
            <a:r>
              <a:rPr lang="en-US" dirty="0" smtClean="0">
                <a:sym typeface="Wingdings"/>
              </a:rPr>
              <a:t> PRODUK YG DIINGINKAN</a:t>
            </a:r>
          </a:p>
          <a:p>
            <a:r>
              <a:rPr lang="en-US" dirty="0" smtClean="0">
                <a:sym typeface="Wingdings"/>
              </a:rPr>
              <a:t>PENEMUAN LAIN PADA SINAR X, RADIOAKTIVITAS, PENISILIN</a:t>
            </a:r>
          </a:p>
          <a:p>
            <a:r>
              <a:rPr lang="en-US" dirty="0" smtClean="0">
                <a:sym typeface="Wingdings"/>
              </a:rPr>
              <a:t>WASPADA PADA PENEMUAN YG TAK DI SANGKA2</a:t>
            </a:r>
          </a:p>
          <a:p>
            <a:r>
              <a:rPr lang="en-US" dirty="0" smtClean="0">
                <a:sym typeface="Wingdings"/>
              </a:rPr>
              <a:t>LOUIS PASTEUR: KEBERUNTUNGAN MEMIHAK KEPADA YANG SIAP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754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MATERI :</a:t>
            </a:r>
            <a:br>
              <a:rPr lang="en-US" sz="2000" dirty="0" smtClean="0"/>
            </a:br>
            <a:r>
              <a:rPr lang="en-US" sz="2000" dirty="0" smtClean="0"/>
              <a:t>APAPUN YG MENEMPATI RUANG DAN MEMPERLIHATKAN SIFAT MASSA DAN KELEMBAMAN/INERSIA</a:t>
            </a:r>
            <a:br>
              <a:rPr lang="en-US" sz="2000" dirty="0" smtClean="0"/>
            </a:br>
            <a:r>
              <a:rPr lang="en-US" sz="2000" dirty="0" smtClean="0"/>
              <a:t>SETIAP MANUSIA, GAS DI ATOSFER (TEMPATI RUANG DAN MEMILIKI MASSA)</a:t>
            </a:r>
            <a:br>
              <a:rPr lang="en-US" sz="2000" dirty="0" smtClean="0"/>
            </a:br>
            <a:r>
              <a:rPr lang="en-US" sz="2000" dirty="0" smtClean="0"/>
              <a:t>SINAR MATAHARI : BUKAN MATERI TETAPI BTK ENERGI</a:t>
            </a:r>
            <a:br>
              <a:rPr lang="en-US" sz="2000" dirty="0" smtClean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KOMPOSISI:</a:t>
            </a:r>
          </a:p>
          <a:p>
            <a:r>
              <a:rPr lang="en-US" dirty="0" smtClean="0"/>
              <a:t>BAGIAN /KOMPONEN SAMPEL MATERI DAN PROPORSI RELATIFNYA</a:t>
            </a:r>
          </a:p>
          <a:p>
            <a:r>
              <a:rPr lang="en-US" dirty="0" smtClean="0"/>
              <a:t>AIR : 11,19 % HIDROGEN + 88,81 % OKSIGEN, BERDS. MASSA</a:t>
            </a:r>
          </a:p>
          <a:p>
            <a:r>
              <a:rPr lang="en-US" dirty="0" smtClean="0"/>
              <a:t>HIDROGEN PEROKSIDA : 5,93 % HIDROGEN + 94,07 % OKSIGEN, BERDS. MASSA</a:t>
            </a:r>
          </a:p>
          <a:p>
            <a:r>
              <a:rPr lang="en-US" dirty="0" smtClean="0"/>
              <a:t>SIFAT(PROPERTY) :</a:t>
            </a:r>
          </a:p>
          <a:p>
            <a:r>
              <a:rPr lang="en-US" dirty="0" smtClean="0"/>
              <a:t>MUTU/ATRIBUT U/ BEDAKAN SAMPEL MATERI DARI SAMPEL LAINNYA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188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SIFAT FISIS:</a:t>
            </a:r>
            <a:br>
              <a:rPr lang="en-US" sz="2000" dirty="0" smtClean="0"/>
            </a:br>
            <a:r>
              <a:rPr lang="en-US" sz="2000" dirty="0" smtClean="0"/>
              <a:t>SIFAT YG DIPERLIHATKAN SAMPEL MATERI TANPA MENGUBAH KOMPOSISINYA</a:t>
            </a:r>
            <a:br>
              <a:rPr lang="en-US" sz="2000" dirty="0" smtClean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0" lvl="3" indent="0">
              <a:buNone/>
            </a:pPr>
            <a:r>
              <a:rPr lang="en-US" sz="2000" dirty="0" smtClean="0"/>
              <a:t>TEMBAGA					SULFUR</a:t>
            </a:r>
          </a:p>
          <a:p>
            <a:r>
              <a:rPr lang="en-US" sz="2000" dirty="0" smtClean="0"/>
              <a:t>SIFAT WARNA: COKLAT KEMERAHAN	       KUNING</a:t>
            </a:r>
          </a:p>
          <a:p>
            <a:r>
              <a:rPr lang="en-US" sz="2000" dirty="0" smtClean="0"/>
              <a:t>PADATAN MAMPU TEMPA(MELLEABLE)	       HANCUR/SERBUK/RAPUH/BRITTLE/GETAS</a:t>
            </a:r>
          </a:p>
          <a:p>
            <a:r>
              <a:rPr lang="en-US" sz="2000" dirty="0" smtClean="0"/>
              <a:t>DITARIK : KAWAT TIPIS/DUCTILITY/ULET           -</a:t>
            </a:r>
          </a:p>
          <a:p>
            <a:r>
              <a:rPr lang="en-US" sz="2000" dirty="0" smtClean="0"/>
              <a:t>KONDUKTOR KALOR,LISTRIK                           - KODUKTOR BURUK</a:t>
            </a:r>
          </a:p>
          <a:p>
            <a:r>
              <a:rPr lang="en-US" sz="2000" dirty="0" smtClean="0"/>
              <a:t>PERUBAHAN FISIS : BERUBAH TAPI KOMPS TETAP</a:t>
            </a:r>
          </a:p>
          <a:p>
            <a:r>
              <a:rPr lang="en-US" sz="2000" dirty="0" smtClean="0"/>
              <a:t>AIR MEMBEKU/PADAT/ES KOMPS TETAP : 11,19 % HIDROGEN  + 88,81 % OKSIGEN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4134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SIFAT KIMIA:</a:t>
            </a:r>
            <a:br>
              <a:rPr lang="en-US" sz="2000" dirty="0" smtClean="0"/>
            </a:br>
            <a:r>
              <a:rPr lang="en-US" sz="2000" dirty="0" smtClean="0"/>
              <a:t>DLM PERUB KIMIA/ REAKSI KIMIA: SATU/BBRP JENIS MATERI DIKONVERSI JADI MATERI </a:t>
            </a:r>
            <a:r>
              <a:rPr lang="en-US" sz="2000" dirty="0" err="1" smtClean="0"/>
              <a:t>Baru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000" dirty="0" smtClean="0"/>
              <a:t>dg. </a:t>
            </a:r>
            <a:r>
              <a:rPr lang="en-US" sz="2000" dirty="0" err="1" smtClean="0"/>
              <a:t>komposisi</a:t>
            </a:r>
            <a:r>
              <a:rPr lang="en-US" sz="2000" dirty="0" smtClean="0"/>
              <a:t> </a:t>
            </a:r>
            <a:r>
              <a:rPr lang="en-US" sz="2000" dirty="0" err="1" smtClean="0"/>
              <a:t>berbeda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contoh</a:t>
            </a:r>
            <a:r>
              <a:rPr lang="en-US" sz="2000" dirty="0" smtClean="0"/>
              <a:t>: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Kertas</a:t>
            </a:r>
            <a:r>
              <a:rPr lang="en-US" dirty="0" smtClean="0"/>
              <a:t> (C,H,O) + O</a:t>
            </a:r>
            <a:r>
              <a:rPr lang="en-US" baseline="-25000" dirty="0" smtClean="0"/>
              <a:t>2 </a:t>
            </a:r>
            <a:r>
              <a:rPr lang="en-US" baseline="-25000" dirty="0" smtClean="0">
                <a:sym typeface="Wingdings"/>
              </a:rPr>
              <a:t> </a:t>
            </a:r>
            <a:r>
              <a:rPr lang="en-US" dirty="0" smtClean="0">
                <a:sym typeface="Wingdings"/>
              </a:rPr>
              <a:t>CO</a:t>
            </a:r>
            <a:r>
              <a:rPr lang="en-US" baseline="-25000" dirty="0" smtClean="0">
                <a:sym typeface="Wingdings"/>
              </a:rPr>
              <a:t>2 +</a:t>
            </a:r>
            <a:r>
              <a:rPr lang="en-US" dirty="0" smtClean="0">
                <a:sym typeface="Wingdings"/>
              </a:rPr>
              <a:t> H</a:t>
            </a:r>
            <a:r>
              <a:rPr lang="en-US" baseline="-25000" dirty="0" smtClean="0">
                <a:sym typeface="Wingdings"/>
              </a:rPr>
              <a:t>2</a:t>
            </a:r>
            <a:r>
              <a:rPr lang="en-US" dirty="0" smtClean="0">
                <a:sym typeface="Wingdings"/>
              </a:rPr>
              <a:t>O</a:t>
            </a:r>
          </a:p>
          <a:p>
            <a:r>
              <a:rPr lang="en-US" dirty="0" smtClean="0">
                <a:sym typeface="Wingdings"/>
              </a:rPr>
              <a:t>Zn + </a:t>
            </a:r>
            <a:r>
              <a:rPr lang="en-US" dirty="0" err="1" smtClean="0">
                <a:sym typeface="Wingdings"/>
              </a:rPr>
              <a:t>HCl</a:t>
            </a:r>
            <a:r>
              <a:rPr lang="en-US" dirty="0" smtClean="0">
                <a:sym typeface="Wingdings"/>
              </a:rPr>
              <a:t>  ZnCL</a:t>
            </a:r>
            <a:r>
              <a:rPr lang="en-US" baseline="-25000" dirty="0" smtClean="0">
                <a:sym typeface="Wingdings"/>
              </a:rPr>
              <a:t>2</a:t>
            </a:r>
            <a:r>
              <a:rPr lang="en-US" dirty="0" smtClean="0">
                <a:sym typeface="Wingdings"/>
              </a:rPr>
              <a:t> + H</a:t>
            </a:r>
            <a:r>
              <a:rPr lang="en-US" baseline="-25000" dirty="0" smtClean="0">
                <a:sym typeface="Wingdings"/>
              </a:rPr>
              <a:t>2</a:t>
            </a:r>
          </a:p>
          <a:p>
            <a:r>
              <a:rPr lang="en-US" dirty="0" smtClean="0">
                <a:sym typeface="Wingdings"/>
              </a:rPr>
              <a:t>Au </a:t>
            </a:r>
            <a:r>
              <a:rPr lang="en-US" dirty="0" err="1" smtClean="0">
                <a:sym typeface="Wingdings"/>
              </a:rPr>
              <a:t>tdk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bereaksi</a:t>
            </a:r>
            <a:r>
              <a:rPr lang="en-US" dirty="0" smtClean="0">
                <a:sym typeface="Wingdings"/>
              </a:rPr>
              <a:t> dg </a:t>
            </a:r>
            <a:r>
              <a:rPr lang="en-US" dirty="0" err="1" smtClean="0">
                <a:sym typeface="Wingdings"/>
              </a:rPr>
              <a:t>HCl</a:t>
            </a:r>
            <a:endParaRPr lang="en-US" dirty="0" smtClean="0">
              <a:sym typeface="Wingdings"/>
            </a:endParaRPr>
          </a:p>
          <a:p>
            <a:r>
              <a:rPr lang="en-US" dirty="0" smtClean="0">
                <a:sym typeface="Wingdings"/>
              </a:rPr>
              <a:t>Na </a:t>
            </a:r>
            <a:r>
              <a:rPr lang="en-US" dirty="0" err="1" smtClean="0">
                <a:sym typeface="Wingdings"/>
              </a:rPr>
              <a:t>bereaksi</a:t>
            </a:r>
            <a:r>
              <a:rPr lang="en-US" dirty="0" smtClean="0">
                <a:sym typeface="Wingdings"/>
              </a:rPr>
              <a:t> dg </a:t>
            </a:r>
            <a:r>
              <a:rPr lang="en-US" dirty="0" err="1" smtClean="0">
                <a:sym typeface="Wingdings"/>
              </a:rPr>
              <a:t>HCl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dan</a:t>
            </a:r>
            <a:r>
              <a:rPr lang="en-US" dirty="0" smtClean="0">
                <a:sym typeface="Wingdings"/>
              </a:rPr>
              <a:t> H</a:t>
            </a:r>
            <a:r>
              <a:rPr lang="en-US" baseline="-25000" dirty="0" smtClean="0">
                <a:sym typeface="Wingdings"/>
              </a:rPr>
              <a:t>2</a:t>
            </a:r>
            <a:r>
              <a:rPr lang="en-US" dirty="0" smtClean="0">
                <a:sym typeface="Wingdings"/>
              </a:rPr>
              <a:t>O</a:t>
            </a:r>
          </a:p>
          <a:p>
            <a:r>
              <a:rPr lang="en-US" dirty="0" smtClean="0">
                <a:sym typeface="Wingdings"/>
              </a:rPr>
              <a:t>Dg </a:t>
            </a:r>
            <a:r>
              <a:rPr lang="en-US" dirty="0" err="1" smtClean="0">
                <a:sym typeface="Wingdings"/>
              </a:rPr>
              <a:t>mengetahui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sifat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kimia</a:t>
            </a:r>
            <a:r>
              <a:rPr lang="en-US" dirty="0" smtClean="0">
                <a:sym typeface="Wingdings"/>
              </a:rPr>
              <a:t>  </a:t>
            </a:r>
            <a:r>
              <a:rPr lang="en-US" dirty="0" err="1" smtClean="0">
                <a:sym typeface="Wingdings"/>
              </a:rPr>
              <a:t>perbedaan</a:t>
            </a:r>
            <a:r>
              <a:rPr lang="en-US" dirty="0" smtClean="0">
                <a:sym typeface="Wingdings"/>
              </a:rPr>
              <a:t> : </a:t>
            </a:r>
            <a:r>
              <a:rPr lang="en-US" dirty="0" err="1" smtClean="0">
                <a:sym typeface="Wingdings"/>
              </a:rPr>
              <a:t>kita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mampu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menggunakannya</a:t>
            </a:r>
            <a:endParaRPr lang="en-US" dirty="0" smtClean="0">
              <a:sym typeface="Wingdings"/>
            </a:endParaRPr>
          </a:p>
          <a:p>
            <a:r>
              <a:rPr lang="en-US" dirty="0" smtClean="0">
                <a:sym typeface="Wingdings"/>
              </a:rPr>
              <a:t>Zn </a:t>
            </a:r>
            <a:r>
              <a:rPr lang="en-US" dirty="0" err="1" smtClean="0">
                <a:sym typeface="Wingdings"/>
              </a:rPr>
              <a:t>dipakai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pelapis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paku</a:t>
            </a:r>
            <a:r>
              <a:rPr lang="en-US" dirty="0" smtClean="0">
                <a:sym typeface="Wingdings"/>
              </a:rPr>
              <a:t>, flashing </a:t>
            </a:r>
            <a:r>
              <a:rPr lang="en-US" dirty="0" err="1" smtClean="0">
                <a:sym typeface="Wingdings"/>
              </a:rPr>
              <a:t>atap</a:t>
            </a:r>
            <a:r>
              <a:rPr lang="en-US" dirty="0" smtClean="0">
                <a:sym typeface="Wingdings"/>
              </a:rPr>
              <a:t>, </a:t>
            </a:r>
            <a:r>
              <a:rPr lang="en-US" dirty="0" err="1" smtClean="0">
                <a:sym typeface="Wingdings"/>
              </a:rPr>
              <a:t>pias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hujan</a:t>
            </a:r>
            <a:endParaRPr lang="en-US" dirty="0" smtClean="0">
              <a:sym typeface="Wingdings"/>
            </a:endParaRPr>
          </a:p>
          <a:p>
            <a:r>
              <a:rPr lang="en-US" dirty="0" err="1" smtClean="0">
                <a:sym typeface="Wingdings"/>
              </a:rPr>
              <a:t>Emas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krn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kelembaman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kimia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berharga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sebagai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mata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uang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dan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perhiasan</a:t>
            </a:r>
            <a:r>
              <a:rPr lang="en-US" dirty="0" smtClean="0">
                <a:sym typeface="Wingdings"/>
              </a:rPr>
              <a:t> : </a:t>
            </a:r>
            <a:r>
              <a:rPr lang="en-US" dirty="0" err="1" smtClean="0">
                <a:sym typeface="Wingdings"/>
              </a:rPr>
              <a:t>tdk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ternoda</a:t>
            </a:r>
            <a:r>
              <a:rPr lang="en-US" dirty="0" smtClean="0">
                <a:sym typeface="Wingdings"/>
              </a:rPr>
              <a:t>/</a:t>
            </a:r>
            <a:r>
              <a:rPr lang="en-US" dirty="0" err="1" smtClean="0">
                <a:sym typeface="Wingdings"/>
              </a:rPr>
              <a:t>berkarat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248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:</a:t>
            </a:r>
            <a:br>
              <a:rPr lang="en-US" dirty="0" smtClean="0"/>
            </a:br>
            <a:r>
              <a:rPr lang="en-US" sz="2000" dirty="0" smtClean="0"/>
              <a:t>atom : </a:t>
            </a:r>
            <a:r>
              <a:rPr lang="en-US" sz="2000" dirty="0" err="1" smtClean="0"/>
              <a:t>satuan</a:t>
            </a:r>
            <a:r>
              <a:rPr lang="en-US" sz="2000" dirty="0" smtClean="0"/>
              <a:t> </a:t>
            </a:r>
            <a:r>
              <a:rPr lang="en-US" sz="2000" dirty="0" err="1" smtClean="0"/>
              <a:t>terkecil</a:t>
            </a:r>
            <a:r>
              <a:rPr lang="en-US" sz="2000" dirty="0" smtClean="0"/>
              <a:t> </a:t>
            </a:r>
            <a:r>
              <a:rPr lang="en-US" sz="2000" dirty="0" err="1" smtClean="0"/>
              <a:t>materi</a:t>
            </a:r>
            <a:r>
              <a:rPr lang="en-US" sz="2000" dirty="0" smtClean="0"/>
              <a:t>  : 114 </a:t>
            </a:r>
            <a:r>
              <a:rPr lang="en-US" sz="2000" dirty="0" err="1" smtClean="0"/>
              <a:t>jenis</a:t>
            </a:r>
            <a:r>
              <a:rPr lang="en-US" sz="2000" dirty="0" smtClean="0"/>
              <a:t> atom </a:t>
            </a:r>
            <a:br>
              <a:rPr lang="en-US" sz="2000" dirty="0" smtClean="0"/>
            </a:br>
            <a:r>
              <a:rPr lang="en-US" sz="2000" dirty="0" err="1" smtClean="0"/>
              <a:t>unsur</a:t>
            </a:r>
            <a:r>
              <a:rPr lang="en-US" sz="2000" dirty="0" smtClean="0"/>
              <a:t> : </a:t>
            </a:r>
            <a:r>
              <a:rPr lang="en-US" sz="2000" dirty="0" err="1" smtClean="0"/>
              <a:t>kumpulan</a:t>
            </a:r>
            <a:r>
              <a:rPr lang="en-US" sz="2000" dirty="0" smtClean="0"/>
              <a:t> atom</a:t>
            </a:r>
            <a:br>
              <a:rPr lang="en-US" sz="2000" dirty="0" smtClean="0"/>
            </a:br>
            <a:r>
              <a:rPr lang="en-US" sz="2000" dirty="0" smtClean="0"/>
              <a:t>90 </a:t>
            </a:r>
            <a:r>
              <a:rPr lang="en-US" sz="2000" dirty="0" err="1" smtClean="0"/>
              <a:t>unsur</a:t>
            </a:r>
            <a:r>
              <a:rPr lang="en-US" sz="2000" dirty="0" smtClean="0"/>
              <a:t> </a:t>
            </a:r>
            <a:r>
              <a:rPr lang="en-US" sz="2000" dirty="0" err="1" smtClean="0"/>
              <a:t>diperoleh</a:t>
            </a:r>
            <a:r>
              <a:rPr lang="en-US" sz="2000" dirty="0" smtClean="0"/>
              <a:t> </a:t>
            </a:r>
            <a:r>
              <a:rPr lang="en-US" sz="2000" dirty="0" err="1" smtClean="0"/>
              <a:t>dr</a:t>
            </a:r>
            <a:r>
              <a:rPr lang="en-US" sz="2000" dirty="0" smtClean="0"/>
              <a:t> </a:t>
            </a:r>
            <a:r>
              <a:rPr lang="en-US" sz="2000" dirty="0" err="1" smtClean="0"/>
              <a:t>sumber</a:t>
            </a:r>
            <a:r>
              <a:rPr lang="en-US" sz="2000" dirty="0" smtClean="0"/>
              <a:t> </a:t>
            </a:r>
            <a:r>
              <a:rPr lang="en-US" sz="2000" dirty="0" err="1" smtClean="0"/>
              <a:t>alami</a:t>
            </a:r>
            <a:r>
              <a:rPr lang="en-US" sz="2000" dirty="0" smtClean="0"/>
              <a:t>, </a:t>
            </a:r>
            <a:r>
              <a:rPr lang="en-US" sz="2000" dirty="0" err="1" smtClean="0"/>
              <a:t>sisanya</a:t>
            </a:r>
            <a:r>
              <a:rPr lang="en-US" sz="2000" dirty="0" smtClean="0"/>
              <a:t> </a:t>
            </a:r>
            <a:r>
              <a:rPr lang="en-US" sz="2000" dirty="0" err="1" smtClean="0"/>
              <a:t>rekayasa</a:t>
            </a:r>
            <a:r>
              <a:rPr lang="en-US" sz="2000" dirty="0" smtClean="0"/>
              <a:t> </a:t>
            </a:r>
            <a:r>
              <a:rPr lang="en-US" sz="2000" dirty="0" err="1" smtClean="0"/>
              <a:t>laboratorium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err="1" smtClean="0"/>
              <a:t>Senyawa</a:t>
            </a:r>
            <a:r>
              <a:rPr lang="en-US" sz="2000" dirty="0" smtClean="0"/>
              <a:t>  </a:t>
            </a:r>
            <a:r>
              <a:rPr lang="en-US" sz="2000" dirty="0" err="1" smtClean="0"/>
              <a:t>kimia</a:t>
            </a:r>
            <a:r>
              <a:rPr lang="en-US" sz="2000" dirty="0" smtClean="0"/>
              <a:t>:</a:t>
            </a:r>
          </a:p>
          <a:p>
            <a:r>
              <a:rPr lang="en-US" sz="2000" dirty="0" smtClean="0"/>
              <a:t>ZAT YG TERSUSUN ATOM ATOM DR 2 ATAU LEBIH UNSUR YG BERBEDA</a:t>
            </a:r>
          </a:p>
          <a:p>
            <a:r>
              <a:rPr lang="en-US" sz="2000" dirty="0" smtClean="0"/>
              <a:t>ADA JUTAAN SENY KIMIA</a:t>
            </a:r>
          </a:p>
          <a:p>
            <a:r>
              <a:rPr lang="en-US" sz="2000" dirty="0" smtClean="0"/>
              <a:t>MOLEKUL</a:t>
            </a:r>
          </a:p>
          <a:p>
            <a:r>
              <a:rPr lang="en-US" sz="2000" dirty="0" smtClean="0"/>
              <a:t>SATUAN TERKECIL YG PUNYA PROPORSI ATOM ATOM PENYUSUN SAMA DG SENY NYA SCR KESELURUHAN</a:t>
            </a:r>
          </a:p>
          <a:p>
            <a:r>
              <a:rPr lang="en-US" sz="2000" dirty="0" smtClean="0"/>
              <a:t>SATU MOLEKUL AIR : 2 ATOM HIDROGEN + 1 ATOM OKSIGEN</a:t>
            </a:r>
          </a:p>
          <a:p>
            <a:r>
              <a:rPr lang="en-US" sz="2000" dirty="0" smtClean="0"/>
              <a:t>SATU MOLEKUL PROTEIN DARAH GAMMA GLOBULIN : 19.996 ATOM (C,H,O,N)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18266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UNSUR DAN SENYAWA </a:t>
            </a:r>
            <a:r>
              <a:rPr lang="en-US" dirty="0" smtClean="0">
                <a:sym typeface="Wingdings"/>
              </a:rPr>
              <a:t> ZAT</a:t>
            </a:r>
            <a:br>
              <a:rPr lang="en-US" dirty="0" smtClean="0">
                <a:sym typeface="Wingdings"/>
              </a:rPr>
            </a:br>
            <a:r>
              <a:rPr lang="en-US" sz="2200" dirty="0" smtClean="0">
                <a:sym typeface="Wingdings"/>
              </a:rPr>
              <a:t>CAMPURAN HOMOGEN/LARUTAN :CAMP. SERAGAM : LAR SIRUP, AIR,AIR LAUT</a:t>
            </a:r>
            <a:br>
              <a:rPr lang="en-US" sz="2200" dirty="0" smtClean="0">
                <a:sym typeface="Wingdings"/>
              </a:rPr>
            </a:br>
            <a:r>
              <a:rPr lang="en-US" sz="2200" dirty="0" smtClean="0">
                <a:sym typeface="Wingdings"/>
              </a:rPr>
              <a:t>CAMPURAN HETEROGEN :KOMPONEN TERPISAH SCR TEGAS : AIR DAN PASIR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  SEMUA MATERI</a:t>
            </a:r>
          </a:p>
          <a:p>
            <a:pPr marL="0" indent="0" algn="just">
              <a:buNone/>
            </a:pPr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sz="2000" dirty="0" smtClean="0">
                <a:solidFill>
                  <a:srgbClr val="FF0000"/>
                </a:solidFill>
              </a:rPr>
              <a:t>                                  ? DPT DIPISAHKAN SCR FISIS </a:t>
            </a:r>
            <a:endParaRPr lang="en-US" sz="2000" dirty="0" smtClean="0"/>
          </a:p>
          <a:p>
            <a:pPr marL="0" indent="0" algn="just">
              <a:buNone/>
            </a:pP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                                 YA                                                 TIDAK   </a:t>
            </a:r>
          </a:p>
          <a:p>
            <a:pPr marL="0" indent="0" algn="just">
              <a:buNone/>
            </a:pPr>
            <a:r>
              <a:rPr lang="en-US" dirty="0" smtClean="0"/>
              <a:t>                   </a:t>
            </a:r>
            <a:r>
              <a:rPr lang="en-US" sz="2000" dirty="0" smtClean="0"/>
              <a:t> ZAT                                                                    CAMPURAN</a:t>
            </a:r>
          </a:p>
          <a:p>
            <a:pPr marL="0" indent="0" algn="just"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  DPT DIURAIKAN PROS KIMIA ?                                           ? SERAGAM SELURUH MATERI</a:t>
            </a:r>
          </a:p>
          <a:p>
            <a:pPr marL="0" indent="0" algn="just"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YA                             TIDAK                                       YA                                TIDAK</a:t>
            </a:r>
            <a:endParaRPr lang="en-US" sz="20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sz="2000" dirty="0" smtClean="0"/>
          </a:p>
          <a:p>
            <a:pPr marL="0" indent="0" algn="just">
              <a:buNone/>
            </a:pPr>
            <a:r>
              <a:rPr lang="en-US" sz="2000" dirty="0" smtClean="0"/>
              <a:t>SENYAWA                  UNSUR                               HOMOGEN                       HETEROGEN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1883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PENGURAIAN (DEKOMPOSISI)</a:t>
            </a:r>
            <a:br>
              <a:rPr lang="en-US" sz="2000" dirty="0" smtClean="0"/>
            </a:br>
            <a:r>
              <a:rPr lang="en-US" sz="2000" dirty="0" smtClean="0"/>
              <a:t>SEY KIMIA DPT MEMPERTAHANKAN IDENTITASNYA MLL PERUB FISIS,  NAMUN </a:t>
            </a:r>
            <a:br>
              <a:rPr lang="en-US" sz="2000" dirty="0" smtClean="0"/>
            </a:br>
            <a:r>
              <a:rPr lang="en-US" sz="2000" dirty="0" smtClean="0"/>
              <a:t>DPT TERURAI /TERDEKOMPOSISI JADI UNSUR PENYUSUNNYA MLL PERUB KIMIA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000" dirty="0" smtClean="0"/>
              <a:t>PENGURAIAN JADI UNSUR PENYUSUNNYA LEBIG SULIT DARI PERUB FISIS</a:t>
            </a:r>
          </a:p>
          <a:p>
            <a:r>
              <a:rPr lang="en-US" sz="2000" dirty="0" smtClean="0"/>
              <a:t>EKSTRAKSI BESI  DARI  BIJIH BESI </a:t>
            </a:r>
            <a:r>
              <a:rPr lang="en-US" sz="2000" dirty="0" smtClean="0">
                <a:sym typeface="Wingdings"/>
              </a:rPr>
              <a:t> PERLU TUNGKU SEMBUR</a:t>
            </a:r>
          </a:p>
          <a:p>
            <a:r>
              <a:rPr lang="en-US" sz="2000" dirty="0" smtClean="0">
                <a:sym typeface="Wingdings"/>
              </a:rPr>
              <a:t>PRODUKSI Mg </a:t>
            </a:r>
            <a:r>
              <a:rPr lang="en-US" sz="2000" dirty="0" err="1" smtClean="0">
                <a:sym typeface="Wingdings"/>
              </a:rPr>
              <a:t>dari</a:t>
            </a:r>
            <a:r>
              <a:rPr lang="en-US" sz="2000" dirty="0" smtClean="0">
                <a:sym typeface="Wingdings"/>
              </a:rPr>
              <a:t> Mg </a:t>
            </a:r>
            <a:r>
              <a:rPr lang="en-US" sz="2000" dirty="0" err="1" smtClean="0">
                <a:sym typeface="Wingdings"/>
              </a:rPr>
              <a:t>perlu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listrik</a:t>
            </a:r>
            <a:r>
              <a:rPr lang="en-US" sz="2000" dirty="0" smtClean="0">
                <a:sym typeface="Wingdings"/>
              </a:rPr>
              <a:t> KLORIDA</a:t>
            </a:r>
          </a:p>
          <a:p>
            <a:r>
              <a:rPr lang="en-US" sz="2000" dirty="0" err="1" smtClean="0">
                <a:sym typeface="Wingdings"/>
              </a:rPr>
              <a:t>Lebih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mudah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mengkonversi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seny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jadi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seny</a:t>
            </a:r>
            <a:r>
              <a:rPr lang="en-US" sz="2000" dirty="0" smtClean="0">
                <a:sym typeface="Wingdings"/>
              </a:rPr>
              <a:t> lain </a:t>
            </a:r>
            <a:r>
              <a:rPr lang="en-US" sz="2000" dirty="0" err="1" smtClean="0">
                <a:sym typeface="Wingdings"/>
              </a:rPr>
              <a:t>dibanding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jadi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unsur</a:t>
            </a:r>
            <a:r>
              <a:rPr lang="en-US" sz="2000" dirty="0" smtClean="0">
                <a:sym typeface="Wingdings"/>
              </a:rPr>
              <a:t> </a:t>
            </a:r>
            <a:r>
              <a:rPr lang="en-US" sz="2000" dirty="0" err="1" smtClean="0">
                <a:sym typeface="Wingdings"/>
              </a:rPr>
              <a:t>penyusunnya</a:t>
            </a:r>
            <a:endParaRPr lang="en-US" sz="2000" dirty="0" smtClean="0">
              <a:sym typeface="Wingdings"/>
            </a:endParaRPr>
          </a:p>
          <a:p>
            <a:r>
              <a:rPr lang="en-US" sz="2800" dirty="0" smtClean="0"/>
              <a:t>WUJUD MATERI</a:t>
            </a:r>
          </a:p>
          <a:p>
            <a:r>
              <a:rPr lang="en-US" sz="2000" dirty="0" smtClean="0"/>
              <a:t>PADAT, CAIR, GAS</a:t>
            </a:r>
          </a:p>
          <a:p>
            <a:r>
              <a:rPr lang="en-US" sz="2000" dirty="0" smtClean="0"/>
              <a:t>DLM BTK CAIR  ATOM TERPISAH AGAK JAUH DIBANDING PADATAN KRN MOLEKUL CAIRAN GERAKAN ATOMNYA KHAS, KEMAMP MENGALIR DAN MENUTUPI DSR WADAH DAN BERBENTUK SESUAI WADAHNYA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98400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PADA GAS : JARAK ATOM ATOM JAUH LEBIH BESAR DIBANDING ZAT CAIR</a:t>
            </a:r>
            <a:br>
              <a:rPr lang="en-US" sz="2000" dirty="0" smtClean="0"/>
            </a:br>
            <a:r>
              <a:rPr lang="en-US" sz="2000" dirty="0" smtClean="0"/>
              <a:t>GAS MEMUAI MENGISI PENUH WADAHNYA</a:t>
            </a:r>
            <a:br>
              <a:rPr lang="en-US" sz="2000" dirty="0" smtClean="0"/>
            </a:br>
            <a:r>
              <a:rPr lang="en-US" sz="2000" dirty="0" smtClean="0"/>
              <a:t>TERGANTUNG KONDISINYA SUATU ZAT BISA BERADA DLM 2 ATAU 3 WUJUD, KETIKA ES DIKOLAM PADA MUSIM SEMI BISA 2 WUJUD ES DAN CAIRAN SEBETULNYA 3 WUJUD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smtClean="0"/>
              <a:t>TINGKAT MAKROSKOPIK: </a:t>
            </a:r>
          </a:p>
          <a:p>
            <a:r>
              <a:rPr lang="en-US" sz="2000" dirty="0" smtClean="0"/>
              <a:t>MENGACU MENGARTIKAN MATERI MELALUI MATA KITA/ MLL TAMPAKAN LUAR/OBYEK</a:t>
            </a:r>
          </a:p>
          <a:p>
            <a:r>
              <a:rPr lang="en-US" sz="2000" dirty="0" smtClean="0"/>
              <a:t>TINGKAT MIKROSKOPIK:</a:t>
            </a:r>
          </a:p>
          <a:p>
            <a:r>
              <a:rPr lang="en-US" sz="2000" dirty="0" smtClean="0"/>
              <a:t>MATERI DALAM SEGI ATOM,MOLEKUL DAN PERILAKUNYA</a:t>
            </a:r>
          </a:p>
          <a:p>
            <a:pPr algn="ctr"/>
            <a:r>
              <a:rPr lang="en-US" sz="3200" dirty="0" smtClean="0"/>
              <a:t>PENGUKURAN MATERI</a:t>
            </a:r>
          </a:p>
          <a:p>
            <a:pPr algn="just"/>
            <a:r>
              <a:rPr lang="en-US" sz="2000" dirty="0" smtClean="0"/>
              <a:t>SATUAN:  SATUAN INTERNASIONAL  (SI)</a:t>
            </a:r>
          </a:p>
          <a:p>
            <a:pPr algn="just"/>
            <a:r>
              <a:rPr lang="en-US" sz="2000" dirty="0"/>
              <a:t> </a:t>
            </a:r>
            <a:r>
              <a:rPr lang="en-US" sz="2000" dirty="0" smtClean="0"/>
              <a:t>              SATUAN BRITISH/ BRITISH UNIT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09665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SATUAN DASAR:</a:t>
            </a:r>
            <a:br>
              <a:rPr lang="en-US" dirty="0" smtClean="0"/>
            </a:br>
            <a:r>
              <a:rPr lang="en-US" sz="2200" dirty="0" smtClean="0"/>
              <a:t>PANJANG(m), MASSA(kg), WAKTU(</a:t>
            </a:r>
            <a:r>
              <a:rPr lang="en-US" sz="2200" dirty="0" err="1" smtClean="0"/>
              <a:t>detik</a:t>
            </a:r>
            <a:r>
              <a:rPr lang="en-US" sz="2200" dirty="0" smtClean="0"/>
              <a:t>), SUHU,BANYAKNYA ZAT (</a:t>
            </a:r>
            <a:r>
              <a:rPr lang="en-US" sz="2200" dirty="0" err="1" smtClean="0"/>
              <a:t>mol</a:t>
            </a:r>
            <a:r>
              <a:rPr lang="en-US" sz="2200" dirty="0" smtClean="0"/>
              <a:t>), ARUS LISTRIK( A), INTENSITAS CAHAYA (cd)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smtClean="0"/>
              <a:t>Massa [kg]</a:t>
            </a:r>
          </a:p>
          <a:p>
            <a:r>
              <a:rPr lang="en-US" sz="2000" dirty="0" err="1" smtClean="0"/>
              <a:t>Bobot</a:t>
            </a:r>
            <a:r>
              <a:rPr lang="en-US" sz="2000" dirty="0" smtClean="0"/>
              <a:t> = m. g</a:t>
            </a:r>
          </a:p>
          <a:p>
            <a:r>
              <a:rPr lang="en-US" sz="3200" dirty="0" smtClean="0"/>
              <a:t>SATUAN TURUNAN</a:t>
            </a:r>
          </a:p>
          <a:p>
            <a:r>
              <a:rPr lang="en-US" sz="2000" dirty="0" smtClean="0"/>
              <a:t>KECEPATAN [m/</a:t>
            </a:r>
            <a:r>
              <a:rPr lang="en-US" sz="2000" dirty="0" err="1" smtClean="0"/>
              <a:t>det</a:t>
            </a:r>
            <a:r>
              <a:rPr lang="en-US" sz="2000" dirty="0" smtClean="0"/>
              <a:t>]</a:t>
            </a:r>
          </a:p>
          <a:p>
            <a:r>
              <a:rPr lang="en-US" sz="2000" dirty="0" err="1" smtClean="0"/>
              <a:t>Laju</a:t>
            </a:r>
            <a:r>
              <a:rPr lang="en-US" sz="2000" dirty="0" smtClean="0"/>
              <a:t> </a:t>
            </a:r>
            <a:r>
              <a:rPr lang="en-US" sz="2000" dirty="0" err="1" smtClean="0"/>
              <a:t>alir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[kg/</a:t>
            </a:r>
            <a:r>
              <a:rPr lang="en-US" sz="2000" dirty="0" err="1" smtClean="0"/>
              <a:t>det</a:t>
            </a:r>
            <a:r>
              <a:rPr lang="en-US" sz="2000" dirty="0" smtClean="0"/>
              <a:t>]</a:t>
            </a:r>
          </a:p>
          <a:p>
            <a:r>
              <a:rPr lang="en-US" sz="2000" dirty="0" err="1" smtClean="0"/>
              <a:t>Laju</a:t>
            </a:r>
            <a:r>
              <a:rPr lang="en-US" sz="2000" dirty="0" smtClean="0"/>
              <a:t> </a:t>
            </a:r>
            <a:r>
              <a:rPr lang="en-US" sz="2000" dirty="0" err="1" smtClean="0"/>
              <a:t>alir</a:t>
            </a:r>
            <a:r>
              <a:rPr lang="en-US" sz="2000" dirty="0" smtClean="0"/>
              <a:t> </a:t>
            </a:r>
            <a:r>
              <a:rPr lang="en-US" sz="2000" dirty="0" err="1" smtClean="0"/>
              <a:t>volum</a:t>
            </a:r>
            <a:r>
              <a:rPr lang="en-US" sz="2000" dirty="0" smtClean="0"/>
              <a:t> [m</a:t>
            </a:r>
            <a:r>
              <a:rPr lang="en-US" sz="2000" baseline="30000" dirty="0" smtClean="0"/>
              <a:t>3</a:t>
            </a:r>
            <a:r>
              <a:rPr lang="en-US" sz="2000" dirty="0" smtClean="0"/>
              <a:t>/</a:t>
            </a:r>
            <a:r>
              <a:rPr lang="en-US" sz="2000" dirty="0" err="1" smtClean="0"/>
              <a:t>det</a:t>
            </a:r>
            <a:r>
              <a:rPr lang="en-US" sz="2000" dirty="0" smtClean="0"/>
              <a:t>]</a:t>
            </a:r>
          </a:p>
          <a:p>
            <a:r>
              <a:rPr lang="en-US" sz="2000" dirty="0" err="1" smtClean="0"/>
              <a:t>Densitas</a:t>
            </a:r>
            <a:r>
              <a:rPr lang="en-US" sz="2000" dirty="0" smtClean="0"/>
              <a:t> [kg/m</a:t>
            </a:r>
            <a:r>
              <a:rPr lang="en-US" sz="2000" baseline="30000" dirty="0" smtClean="0"/>
              <a:t>3]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89559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Sifat</a:t>
            </a:r>
            <a:r>
              <a:rPr lang="en-US" sz="2400" dirty="0" smtClean="0"/>
              <a:t> </a:t>
            </a:r>
            <a:r>
              <a:rPr lang="en-US" sz="2400" dirty="0" err="1" smtClean="0"/>
              <a:t>ekstensif</a:t>
            </a:r>
            <a:r>
              <a:rPr lang="en-US" sz="2400" dirty="0" smtClean="0"/>
              <a:t> : </a:t>
            </a:r>
            <a:r>
              <a:rPr lang="en-US" sz="2400" dirty="0" err="1" smtClean="0"/>
              <a:t>bergantung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kuantitas</a:t>
            </a:r>
            <a:r>
              <a:rPr lang="en-US" sz="2400" dirty="0" smtClean="0"/>
              <a:t> </a:t>
            </a:r>
            <a:r>
              <a:rPr lang="en-US" sz="2400" dirty="0" err="1" smtClean="0"/>
              <a:t>materi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diamati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sifat</a:t>
            </a:r>
            <a:r>
              <a:rPr lang="en-US" sz="2400" dirty="0" smtClean="0"/>
              <a:t> </a:t>
            </a:r>
            <a:r>
              <a:rPr lang="en-US" sz="2400" dirty="0" err="1" smtClean="0"/>
              <a:t>intensif</a:t>
            </a:r>
            <a:r>
              <a:rPr lang="en-US" sz="2400" dirty="0" smtClean="0"/>
              <a:t>   :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bergantung</a:t>
            </a:r>
            <a:r>
              <a:rPr lang="en-US" sz="2400" dirty="0" smtClean="0"/>
              <a:t> </a:t>
            </a:r>
            <a:r>
              <a:rPr lang="en-US" sz="2400" dirty="0" err="1" smtClean="0"/>
              <a:t>kuantitas</a:t>
            </a:r>
            <a:r>
              <a:rPr lang="en-US" sz="2400" dirty="0" smtClean="0"/>
              <a:t> </a:t>
            </a:r>
            <a:r>
              <a:rPr lang="en-US" sz="2400" dirty="0" err="1" smtClean="0"/>
              <a:t>materi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diamati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PERSEN KOMPOSISI:</a:t>
            </a:r>
          </a:p>
          <a:p>
            <a:r>
              <a:rPr lang="en-US" dirty="0" smtClean="0"/>
              <a:t>3,5 % </a:t>
            </a:r>
            <a:r>
              <a:rPr lang="en-US" dirty="0" err="1" smtClean="0"/>
              <a:t>NaCl</a:t>
            </a:r>
            <a:r>
              <a:rPr lang="en-US" dirty="0" smtClean="0"/>
              <a:t> BERDASAR MASSA  </a:t>
            </a:r>
            <a:r>
              <a:rPr lang="en-US" dirty="0" err="1" smtClean="0"/>
              <a:t>berarti</a:t>
            </a:r>
            <a:r>
              <a:rPr lang="en-US" dirty="0" smtClean="0"/>
              <a:t> 3,5 gr </a:t>
            </a:r>
            <a:r>
              <a:rPr lang="en-US" dirty="0" err="1" smtClean="0"/>
              <a:t>NaCl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100 gr air </a:t>
            </a:r>
            <a:r>
              <a:rPr lang="en-US" dirty="0" err="1" smtClean="0"/>
              <a:t>laut</a:t>
            </a:r>
            <a:endParaRPr lang="en-US" dirty="0" smtClean="0"/>
          </a:p>
          <a:p>
            <a:r>
              <a:rPr lang="en-US" dirty="0" smtClean="0"/>
              <a:t>3,5 g </a:t>
            </a:r>
            <a:r>
              <a:rPr lang="en-US" dirty="0" err="1" smtClean="0"/>
              <a:t>NaCL</a:t>
            </a:r>
            <a:r>
              <a:rPr lang="en-US" dirty="0" smtClean="0"/>
              <a:t>/100 gr air </a:t>
            </a:r>
            <a:r>
              <a:rPr lang="en-US" dirty="0" err="1" smtClean="0"/>
              <a:t>laut</a:t>
            </a:r>
            <a:endParaRPr lang="en-US" dirty="0" smtClean="0"/>
          </a:p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: 75 gr </a:t>
            </a:r>
            <a:r>
              <a:rPr lang="en-US" dirty="0" err="1" smtClean="0"/>
              <a:t>NaCl</a:t>
            </a:r>
            <a:r>
              <a:rPr lang="en-US" dirty="0" smtClean="0"/>
              <a:t> </a:t>
            </a:r>
            <a:r>
              <a:rPr lang="en-US" dirty="0" err="1" smtClean="0"/>
              <a:t>diproduksi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menguapkan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air </a:t>
            </a:r>
            <a:r>
              <a:rPr lang="en-US" dirty="0" err="1" smtClean="0"/>
              <a:t>laut</a:t>
            </a:r>
            <a:r>
              <a:rPr lang="en-US" dirty="0" smtClean="0"/>
              <a:t> yang </a:t>
            </a:r>
            <a:r>
              <a:rPr lang="en-US" dirty="0" err="1" smtClean="0"/>
              <a:t>mengandung</a:t>
            </a:r>
            <a:r>
              <a:rPr lang="en-US" dirty="0" smtClean="0"/>
              <a:t> 3,5 % </a:t>
            </a:r>
            <a:r>
              <a:rPr lang="en-US" dirty="0" err="1" smtClean="0"/>
              <a:t>NaCl</a:t>
            </a:r>
            <a:r>
              <a:rPr lang="en-US" dirty="0" smtClean="0"/>
              <a:t>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. </a:t>
            </a:r>
            <a:r>
              <a:rPr lang="en-US" dirty="0" err="1" smtClean="0"/>
              <a:t>Berapa</a:t>
            </a:r>
            <a:r>
              <a:rPr lang="en-US" dirty="0" smtClean="0"/>
              <a:t> liter air </a:t>
            </a:r>
            <a:r>
              <a:rPr lang="en-US" dirty="0" err="1" smtClean="0"/>
              <a:t>laut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diambil</a:t>
            </a:r>
            <a:r>
              <a:rPr lang="en-US" dirty="0" smtClean="0"/>
              <a:t> u </a:t>
            </a:r>
            <a:r>
              <a:rPr lang="en-US" dirty="0" err="1" smtClean="0"/>
              <a:t>keperluan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densitas</a:t>
            </a:r>
            <a:r>
              <a:rPr lang="en-US" dirty="0" smtClean="0"/>
              <a:t> air </a:t>
            </a:r>
            <a:r>
              <a:rPr lang="en-US" dirty="0" err="1" smtClean="0"/>
              <a:t>laut</a:t>
            </a:r>
            <a:r>
              <a:rPr lang="en-US" dirty="0" smtClean="0"/>
              <a:t> 1,03 g/mL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728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? L air </a:t>
            </a:r>
            <a:r>
              <a:rPr lang="en-US" sz="2000" dirty="0" err="1" smtClean="0"/>
              <a:t>laut</a:t>
            </a:r>
            <a:r>
              <a:rPr lang="en-US" sz="2000" dirty="0" smtClean="0"/>
              <a:t> = 75 gr </a:t>
            </a:r>
            <a:r>
              <a:rPr lang="en-US" sz="2000" dirty="0" err="1" smtClean="0"/>
              <a:t>NaCl</a:t>
            </a:r>
            <a:r>
              <a:rPr lang="en-US" sz="2000" dirty="0" smtClean="0"/>
              <a:t> x 100 gr air </a:t>
            </a:r>
            <a:r>
              <a:rPr lang="en-US" sz="2000" dirty="0" err="1" smtClean="0"/>
              <a:t>laut</a:t>
            </a:r>
            <a:r>
              <a:rPr lang="en-US" sz="2000" dirty="0" smtClean="0"/>
              <a:t>/3,5 gr </a:t>
            </a:r>
            <a:r>
              <a:rPr lang="en-US" sz="2000" dirty="0" err="1" smtClean="0"/>
              <a:t>NaCl</a:t>
            </a:r>
            <a:r>
              <a:rPr lang="en-US" sz="2000" dirty="0" smtClean="0"/>
              <a:t> x 1 ml air  </a:t>
            </a:r>
            <a:r>
              <a:rPr lang="en-US" sz="2000" dirty="0" err="1" smtClean="0"/>
              <a:t>laut</a:t>
            </a:r>
            <a:r>
              <a:rPr lang="en-US" sz="2000" dirty="0" smtClean="0"/>
              <a:t>/1,03 g air </a:t>
            </a:r>
            <a:r>
              <a:rPr lang="en-US" sz="2000" dirty="0" err="1" smtClean="0"/>
              <a:t>laut</a:t>
            </a:r>
            <a:r>
              <a:rPr lang="en-US" sz="2000" dirty="0" smtClean="0"/>
              <a:t> x 1 L air </a:t>
            </a:r>
            <a:r>
              <a:rPr lang="en-US" sz="2000" dirty="0" err="1" smtClean="0"/>
              <a:t>laut</a:t>
            </a:r>
            <a:r>
              <a:rPr lang="en-US" sz="2000" dirty="0" smtClean="0"/>
              <a:t>/  1000 ml air </a:t>
            </a:r>
            <a:r>
              <a:rPr lang="en-US" sz="2000" dirty="0" err="1" smtClean="0"/>
              <a:t>laut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000" dirty="0" smtClean="0"/>
              <a:t>= 2,1 L air </a:t>
            </a:r>
            <a:r>
              <a:rPr lang="en-US" sz="2000" dirty="0" err="1" smtClean="0"/>
              <a:t>laut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Tugas1</a:t>
            </a:r>
          </a:p>
          <a:p>
            <a:r>
              <a:rPr lang="en-US" dirty="0" err="1" smtClean="0"/>
              <a:t>Asam</a:t>
            </a:r>
            <a:r>
              <a:rPr lang="en-US" dirty="0" smtClean="0"/>
              <a:t> </a:t>
            </a:r>
            <a:r>
              <a:rPr lang="en-US" dirty="0" err="1" smtClean="0"/>
              <a:t>butirat</a:t>
            </a:r>
            <a:r>
              <a:rPr lang="en-US" dirty="0" smtClean="0"/>
              <a:t> 2,18 L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mentega</a:t>
            </a:r>
            <a:r>
              <a:rPr lang="en-US" dirty="0" smtClean="0"/>
              <a:t> </a:t>
            </a:r>
            <a:r>
              <a:rPr lang="en-US" dirty="0" err="1" smtClean="0"/>
              <a:t>tengik</a:t>
            </a:r>
            <a:r>
              <a:rPr lang="en-US" dirty="0" smtClean="0"/>
              <a:t>,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2088 g.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densitas</a:t>
            </a:r>
            <a:r>
              <a:rPr lang="en-US" dirty="0" smtClean="0"/>
              <a:t> </a:t>
            </a:r>
            <a:r>
              <a:rPr lang="en-US" dirty="0" err="1" smtClean="0"/>
              <a:t>asam</a:t>
            </a:r>
            <a:r>
              <a:rPr lang="en-US" dirty="0" smtClean="0"/>
              <a:t> </a:t>
            </a:r>
            <a:r>
              <a:rPr lang="en-US" dirty="0" err="1" smtClean="0"/>
              <a:t>butirat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gram/mL</a:t>
            </a:r>
          </a:p>
          <a:p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kloroform</a:t>
            </a:r>
            <a:r>
              <a:rPr lang="en-US" dirty="0" smtClean="0"/>
              <a:t> 15,2 L </a:t>
            </a:r>
            <a:r>
              <a:rPr lang="en-US" dirty="0" err="1" smtClean="0"/>
              <a:t>suhu</a:t>
            </a:r>
            <a:r>
              <a:rPr lang="en-US" dirty="0" smtClean="0"/>
              <a:t> 20</a:t>
            </a:r>
            <a:r>
              <a:rPr lang="en-US" baseline="30000" dirty="0" smtClean="0"/>
              <a:t>o</a:t>
            </a:r>
            <a:r>
              <a:rPr lang="en-US" dirty="0" smtClean="0"/>
              <a:t>C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22,54 kg.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densitas</a:t>
            </a:r>
            <a:r>
              <a:rPr lang="en-US" dirty="0" smtClean="0"/>
              <a:t> </a:t>
            </a:r>
            <a:r>
              <a:rPr lang="en-US" dirty="0" err="1" smtClean="0"/>
              <a:t>kloroform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20</a:t>
            </a:r>
            <a:r>
              <a:rPr lang="en-US" baseline="30000" dirty="0" smtClean="0"/>
              <a:t>0</a:t>
            </a:r>
            <a:r>
              <a:rPr lang="en-US" dirty="0" smtClean="0"/>
              <a:t>C gr/mL</a:t>
            </a:r>
          </a:p>
          <a:p>
            <a:r>
              <a:rPr lang="en-US" dirty="0" err="1" smtClean="0"/>
              <a:t>Persen</a:t>
            </a:r>
            <a:r>
              <a:rPr lang="en-US" dirty="0" smtClean="0"/>
              <a:t> </a:t>
            </a:r>
            <a:r>
              <a:rPr lang="en-US" dirty="0" err="1" smtClean="0"/>
              <a:t>komposisi</a:t>
            </a:r>
            <a:endParaRPr lang="en-US" dirty="0" smtClean="0"/>
          </a:p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76 </a:t>
            </a:r>
            <a:r>
              <a:rPr lang="en-US" dirty="0" err="1" smtClean="0"/>
              <a:t>mahasiswa</a:t>
            </a:r>
            <a:r>
              <a:rPr lang="en-US" dirty="0" smtClean="0"/>
              <a:t>,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ujian</a:t>
            </a:r>
            <a:r>
              <a:rPr lang="en-US" dirty="0" smtClean="0"/>
              <a:t> 7 orang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A, 22 orang </a:t>
            </a:r>
            <a:r>
              <a:rPr lang="en-US" dirty="0" err="1" smtClean="0"/>
              <a:t>nilai</a:t>
            </a:r>
            <a:r>
              <a:rPr lang="en-US" dirty="0" smtClean="0"/>
              <a:t> B </a:t>
            </a:r>
            <a:r>
              <a:rPr lang="en-US" dirty="0" err="1" smtClean="0"/>
              <a:t>dan</a:t>
            </a:r>
            <a:r>
              <a:rPr lang="en-US" dirty="0" smtClean="0"/>
              <a:t> 37 orang </a:t>
            </a:r>
            <a:r>
              <a:rPr lang="en-US" dirty="0" err="1" smtClean="0"/>
              <a:t>nilai</a:t>
            </a:r>
            <a:r>
              <a:rPr lang="en-US" dirty="0" smtClean="0"/>
              <a:t> C 8 orang </a:t>
            </a:r>
            <a:r>
              <a:rPr lang="en-US" dirty="0" err="1" smtClean="0"/>
              <a:t>nilai</a:t>
            </a:r>
            <a:r>
              <a:rPr lang="en-US" dirty="0" smtClean="0"/>
              <a:t> D </a:t>
            </a:r>
            <a:r>
              <a:rPr lang="en-US" dirty="0" err="1" smtClean="0"/>
              <a:t>dan</a:t>
            </a:r>
            <a:r>
              <a:rPr lang="en-US" dirty="0" smtClean="0"/>
              <a:t> 2 orang </a:t>
            </a:r>
            <a:r>
              <a:rPr lang="en-US" dirty="0" err="1" smtClean="0"/>
              <a:t>nilai</a:t>
            </a:r>
            <a:r>
              <a:rPr lang="en-US" dirty="0" smtClean="0"/>
              <a:t> E,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distribusi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A </a:t>
            </a:r>
            <a:r>
              <a:rPr lang="en-US" dirty="0" err="1" smtClean="0"/>
              <a:t>dan</a:t>
            </a:r>
            <a:r>
              <a:rPr lang="en-US" dirty="0" smtClean="0"/>
              <a:t> 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572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larutan</a:t>
            </a:r>
            <a:r>
              <a:rPr lang="en-US" sz="2000" dirty="0" smtClean="0"/>
              <a:t> </a:t>
            </a:r>
            <a:r>
              <a:rPr lang="en-US" sz="2000" dirty="0" err="1" smtClean="0"/>
              <a:t>sukrosa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air 28 % </a:t>
            </a:r>
            <a:r>
              <a:rPr lang="en-US" sz="2000" dirty="0" err="1" smtClean="0"/>
              <a:t>sukrosa</a:t>
            </a:r>
            <a:r>
              <a:rPr lang="en-US" sz="2000" dirty="0" smtClean="0"/>
              <a:t> </a:t>
            </a:r>
            <a:r>
              <a:rPr lang="en-US" sz="2000" dirty="0" err="1" smtClean="0"/>
              <a:t>berdasar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densitasnya1,118 g/</a:t>
            </a:r>
            <a:r>
              <a:rPr lang="en-US" sz="2000" dirty="0" err="1" smtClean="0"/>
              <a:t>mL.</a:t>
            </a:r>
            <a:r>
              <a:rPr lang="en-US" sz="2000" dirty="0" smtClean="0"/>
              <a:t> </a:t>
            </a:r>
            <a:r>
              <a:rPr lang="en-US" sz="2000" dirty="0" err="1" smtClean="0"/>
              <a:t>Berapa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</a:t>
            </a:r>
            <a:r>
              <a:rPr lang="en-US" sz="2000" dirty="0" err="1" smtClean="0"/>
              <a:t>sukrosa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terkandung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3,5 L </a:t>
            </a:r>
            <a:r>
              <a:rPr lang="en-US" sz="2000" smtClean="0"/>
              <a:t>larutan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2472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152</TotalTime>
  <Words>924</Words>
  <Application>Microsoft Macintosh PowerPoint</Application>
  <PresentationFormat>Widescreen</PresentationFormat>
  <Paragraphs>109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Trebuchet MS</vt:lpstr>
      <vt:lpstr>Tw Cen MT</vt:lpstr>
      <vt:lpstr>Wingdings</vt:lpstr>
      <vt:lpstr>Arial</vt:lpstr>
      <vt:lpstr>Circuit</vt:lpstr>
      <vt:lpstr>KIMIA 2 MATERI, SIFAT PENGUKURAN, SIFAT MATERI KLASIFIKASI MATERI, PENGUKURAN MATERI</vt:lpstr>
      <vt:lpstr>MATERI, SIFAT DAN PENGUKURAN</vt:lpstr>
      <vt:lpstr>PENGETH. MODERN KIMIAWAN MENGURAI MATERI MENJADI ATOM MERAKIT KEMBALI KOMPONEN BHN TDK SECARA  ALAMI BHN DG SIFAT TDK ALAMI CONTOH : BHN BAKAR MOTOR, RIBUAN BHN KIMIA  PLASTIK, TEKSTIL SINTETIK, OBAT-OBATAN, PESTISIDA DIBUAT DARI MINYAK BUMI</vt:lpstr>
      <vt:lpstr>KEMAJUAN ILMIAH BERGANTUNG: CARA ILMUWAN BEKERJA, MENANYAKAN PERTANYAAN YG BENAR, MERANCANG PERCOBAAN BENAR, U/ BERI JAWABAN, MEMFORMULASIKAN PENJELASAN YG MASUK AKAL ATAS TEMUANNYA</vt:lpstr>
      <vt:lpstr>HIPOTESIS: PENJELASAN TENTATIF PERCOBAAN : MENGUJI HIPOTESIS  JIKA BENAR : TEORI/MODEL JIKA SALAH : REVISI   HIPOTESIS  BALIK HIPOTESIS</vt:lpstr>
      <vt:lpstr>FAKTOR KEBERUNTUNGAN CHARLES GOODYEAR: MENCARI PERLAKUAN KARET ALAM YG PADA SUHU DINGIN KURANG RAPUH DAN KURANG LENGKET  PADA SUHU PANAS</vt:lpstr>
      <vt:lpstr>MATERI : APAPUN YG MENEMPATI RUANG DAN MEMPERLIHATKAN SIFAT MASSA DAN KELEMBAMAN/INERSIA SETIAP MANUSIA, GAS DI ATOSFER (TEMPATI RUANG DAN MEMILIKI MASSA) SINAR MATAHARI : BUKAN MATERI TETAPI BTK ENERGI </vt:lpstr>
      <vt:lpstr>SIFAT FISIS: SIFAT YG DIPERLIHATKAN SAMPEL MATERI TANPA MENGUBAH KOMPOSISINYA </vt:lpstr>
      <vt:lpstr>SIFAT KIMIA: DLM PERUB KIMIA/ REAKSI KIMIA: SATU/BBRP JENIS MATERI DIKONVERSI JADI MATERI Baru  dg. komposisi berbeda contoh:</vt:lpstr>
      <vt:lpstr>Klasifikasi materi : atom : satuan terkecil materi  : 114 jenis atom  unsur : kumpulan atom 90 unsur diperoleh dr sumber alami, sisanya rekayasa laboratorium</vt:lpstr>
      <vt:lpstr>UNSUR DAN SENYAWA  ZAT CAMPURAN HOMOGEN/LARUTAN :CAMP. SERAGAM : LAR SIRUP, AIR,AIR LAUT CAMPURAN HETEROGEN :KOMPONEN TERPISAH SCR TEGAS : AIR DAN PASIR</vt:lpstr>
      <vt:lpstr>PENGURAIAN (DEKOMPOSISI) SEY KIMIA DPT MEMPERTAHANKAN IDENTITASNYA MLL PERUB FISIS,  NAMUN  DPT TERURAI /TERDEKOMPOSISI JADI UNSUR PENYUSUNNYA MLL PERUB KIMIA</vt:lpstr>
      <vt:lpstr>PADA GAS : JARAK ATOM ATOM JAUH LEBIH BESAR DIBANDING ZAT CAIR GAS MEMUAI MENGISI PENUH WADAHNYA TERGANTUNG KONDISINYA SUATU ZAT BISA BERADA DLM 2 ATAU 3 WUJUD, KETIKA ES DIKOLAM PADA MUSIM SEMI BISA 2 WUJUD ES DAN CAIRAN SEBETULNYA 3 WUJUD</vt:lpstr>
      <vt:lpstr>SATUAN DASAR: PANJANG(m), MASSA(kg), WAKTU(detik), SUHU,BANYAKNYA ZAT (mol), ARUS LISTRIK( A), INTENSITAS CAHAYA (cd)</vt:lpstr>
      <vt:lpstr>Sifat ekstensif : bergantung pada kuantitas materi yg diamati sifat intensif   : tidak bergantung kuantitas materi yg diamati</vt:lpstr>
      <vt:lpstr>? L air laut = 75 gr NaCl x 100 gr air laut/3,5 gr NaCl x 1 ml air  laut/1,03 g air laut x 1 L air laut/  1000 ml air laut  = 2,1 L air laut</vt:lpstr>
      <vt:lpstr>Suatu larutan sukrosa dalam air 28 % sukrosa berdasar massa dan densitasnya1,118 g/mL. Berapa massa sukrosa yang terkandung dalam 3,5 L larutan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20</cp:revision>
  <dcterms:created xsi:type="dcterms:W3CDTF">2016-09-20T10:25:38Z</dcterms:created>
  <dcterms:modified xsi:type="dcterms:W3CDTF">2016-09-21T03:46:01Z</dcterms:modified>
</cp:coreProperties>
</file>