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6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0033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9791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76200" y="0"/>
            <a:ext cx="8915400" cy="9448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419600" y="1752600"/>
            <a:ext cx="228600" cy="2057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389120" y="1740407"/>
            <a:ext cx="290830" cy="218440"/>
          </a:xfrm>
          <a:custGeom>
            <a:avLst/>
            <a:gdLst/>
            <a:ahLst/>
            <a:cxnLst/>
            <a:rect l="l" t="t" r="r" b="b"/>
            <a:pathLst>
              <a:path w="290829" h="218439">
                <a:moveTo>
                  <a:pt x="87630" y="190500"/>
                </a:moveTo>
                <a:lnTo>
                  <a:pt x="0" y="190500"/>
                </a:lnTo>
                <a:lnTo>
                  <a:pt x="27431" y="217931"/>
                </a:lnTo>
                <a:lnTo>
                  <a:pt x="30480" y="217931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218439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218439">
                <a:moveTo>
                  <a:pt x="63245" y="217931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17931"/>
                </a:lnTo>
                <a:lnTo>
                  <a:pt x="63245" y="217931"/>
                </a:lnTo>
                <a:close/>
              </a:path>
              <a:path w="290829" h="218439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218439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218439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218439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218439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218439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17931"/>
                </a:lnTo>
                <a:lnTo>
                  <a:pt x="262745" y="217931"/>
                </a:lnTo>
                <a:lnTo>
                  <a:pt x="290322" y="190499"/>
                </a:lnTo>
                <a:close/>
              </a:path>
              <a:path w="290829" h="218439">
                <a:moveTo>
                  <a:pt x="259079" y="217931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227076" y="217931"/>
                </a:lnTo>
                <a:lnTo>
                  <a:pt x="259079" y="217931"/>
                </a:lnTo>
                <a:close/>
              </a:path>
              <a:path w="290829" h="218439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48005"/>
            <a:ext cx="1210055" cy="10187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990600"/>
            <a:ext cx="1267205" cy="914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4416551" y="1958339"/>
            <a:ext cx="235313" cy="1173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419600" y="25146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4389120" y="2502407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80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80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80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80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80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80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80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80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80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80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80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80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80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0" y="1981200"/>
            <a:ext cx="1219200" cy="9128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8610600" y="2937510"/>
            <a:ext cx="533400" cy="979169"/>
          </a:xfrm>
          <a:custGeom>
            <a:avLst/>
            <a:gdLst/>
            <a:ahLst/>
            <a:cxnLst/>
            <a:rect l="l" t="t" r="r" b="b"/>
            <a:pathLst>
              <a:path w="533400" h="979170">
                <a:moveTo>
                  <a:pt x="0" y="979170"/>
                </a:moveTo>
                <a:lnTo>
                  <a:pt x="533400" y="979170"/>
                </a:lnTo>
                <a:lnTo>
                  <a:pt x="5334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0" y="2937510"/>
            <a:ext cx="838200" cy="979169"/>
          </a:xfrm>
          <a:custGeom>
            <a:avLst/>
            <a:gdLst/>
            <a:ahLst/>
            <a:cxnLst/>
            <a:rect l="l" t="t" r="r" b="b"/>
            <a:pathLst>
              <a:path w="838200" h="979170">
                <a:moveTo>
                  <a:pt x="0" y="979170"/>
                </a:moveTo>
                <a:lnTo>
                  <a:pt x="838200" y="979170"/>
                </a:lnTo>
                <a:lnTo>
                  <a:pt x="8382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838200" y="2937510"/>
            <a:ext cx="7772400" cy="979169"/>
          </a:xfrm>
          <a:custGeom>
            <a:avLst/>
            <a:gdLst/>
            <a:ahLst/>
            <a:cxnLst/>
            <a:rect l="l" t="t" r="r" b="b"/>
            <a:pathLst>
              <a:path w="7772400" h="979170">
                <a:moveTo>
                  <a:pt x="7772400" y="0"/>
                </a:moveTo>
                <a:lnTo>
                  <a:pt x="7772400" y="979169"/>
                </a:lnTo>
                <a:lnTo>
                  <a:pt x="0" y="979170"/>
                </a:lnTo>
                <a:lnTo>
                  <a:pt x="0" y="0"/>
                </a:lnTo>
                <a:lnTo>
                  <a:pt x="77724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4495800" y="32004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4465320" y="3188207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79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79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79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79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79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79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79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79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79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79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79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79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79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4552950" y="3810000"/>
            <a:ext cx="114300" cy="106680"/>
          </a:xfrm>
          <a:custGeom>
            <a:avLst/>
            <a:gdLst/>
            <a:ahLst/>
            <a:cxnLst/>
            <a:rect l="l" t="t" r="r" b="b"/>
            <a:pathLst>
              <a:path w="114300" h="106679">
                <a:moveTo>
                  <a:pt x="0" y="106679"/>
                </a:moveTo>
                <a:lnTo>
                  <a:pt x="0" y="0"/>
                </a:lnTo>
                <a:lnTo>
                  <a:pt x="114299" y="0"/>
                </a:lnTo>
                <a:lnTo>
                  <a:pt x="114300" y="106679"/>
                </a:lnTo>
                <a:lnTo>
                  <a:pt x="0" y="10667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4540758" y="3797808"/>
            <a:ext cx="139700" cy="119380"/>
          </a:xfrm>
          <a:custGeom>
            <a:avLst/>
            <a:gdLst/>
            <a:ahLst/>
            <a:cxnLst/>
            <a:rect l="l" t="t" r="r" b="b"/>
            <a:pathLst>
              <a:path w="139700" h="119379">
                <a:moveTo>
                  <a:pt x="139446" y="118872"/>
                </a:moveTo>
                <a:lnTo>
                  <a:pt x="139446" y="0"/>
                </a:lnTo>
                <a:lnTo>
                  <a:pt x="0" y="0"/>
                </a:lnTo>
                <a:lnTo>
                  <a:pt x="0" y="118872"/>
                </a:lnTo>
                <a:lnTo>
                  <a:pt x="12192" y="118872"/>
                </a:lnTo>
                <a:lnTo>
                  <a:pt x="12192" y="25146"/>
                </a:lnTo>
                <a:lnTo>
                  <a:pt x="25145" y="12192"/>
                </a:lnTo>
                <a:lnTo>
                  <a:pt x="25145" y="25146"/>
                </a:lnTo>
                <a:lnTo>
                  <a:pt x="114300" y="25145"/>
                </a:lnTo>
                <a:lnTo>
                  <a:pt x="114300" y="12191"/>
                </a:lnTo>
                <a:lnTo>
                  <a:pt x="126492" y="25145"/>
                </a:lnTo>
                <a:lnTo>
                  <a:pt x="126492" y="118872"/>
                </a:lnTo>
                <a:lnTo>
                  <a:pt x="139446" y="118872"/>
                </a:lnTo>
                <a:close/>
              </a:path>
              <a:path w="139700" h="119379">
                <a:moveTo>
                  <a:pt x="25145" y="25146"/>
                </a:moveTo>
                <a:lnTo>
                  <a:pt x="25145" y="12192"/>
                </a:lnTo>
                <a:lnTo>
                  <a:pt x="12192" y="25146"/>
                </a:lnTo>
                <a:lnTo>
                  <a:pt x="25145" y="25146"/>
                </a:lnTo>
                <a:close/>
              </a:path>
              <a:path w="139700" h="119379">
                <a:moveTo>
                  <a:pt x="25146" y="118872"/>
                </a:moveTo>
                <a:lnTo>
                  <a:pt x="25145" y="25146"/>
                </a:lnTo>
                <a:lnTo>
                  <a:pt x="12192" y="25146"/>
                </a:lnTo>
                <a:lnTo>
                  <a:pt x="12192" y="118872"/>
                </a:lnTo>
                <a:lnTo>
                  <a:pt x="25146" y="118872"/>
                </a:lnTo>
                <a:close/>
              </a:path>
              <a:path w="139700" h="119379">
                <a:moveTo>
                  <a:pt x="126492" y="25145"/>
                </a:moveTo>
                <a:lnTo>
                  <a:pt x="114300" y="12191"/>
                </a:lnTo>
                <a:lnTo>
                  <a:pt x="114300" y="25145"/>
                </a:lnTo>
                <a:lnTo>
                  <a:pt x="126492" y="25145"/>
                </a:lnTo>
                <a:close/>
              </a:path>
              <a:path w="139700" h="119379">
                <a:moveTo>
                  <a:pt x="126492" y="118872"/>
                </a:moveTo>
                <a:lnTo>
                  <a:pt x="126492" y="25145"/>
                </a:lnTo>
                <a:lnTo>
                  <a:pt x="114300" y="25145"/>
                </a:lnTo>
                <a:lnTo>
                  <a:pt x="114300" y="118872"/>
                </a:lnTo>
                <a:lnTo>
                  <a:pt x="126492" y="118872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0" y="2971800"/>
            <a:ext cx="1219200" cy="92735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4495800" y="3916679"/>
            <a:ext cx="228600" cy="198120"/>
          </a:xfrm>
          <a:custGeom>
            <a:avLst/>
            <a:gdLst/>
            <a:ahLst/>
            <a:cxnLst/>
            <a:rect l="l" t="t" r="r" b="b"/>
            <a:pathLst>
              <a:path w="228600" h="198120">
                <a:moveTo>
                  <a:pt x="228600" y="83820"/>
                </a:moveTo>
                <a:lnTo>
                  <a:pt x="171450" y="8382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83820"/>
                </a:lnTo>
                <a:lnTo>
                  <a:pt x="0" y="83820"/>
                </a:lnTo>
                <a:lnTo>
                  <a:pt x="114300" y="198120"/>
                </a:lnTo>
                <a:lnTo>
                  <a:pt x="228600" y="8382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4465320" y="3916679"/>
            <a:ext cx="290830" cy="216535"/>
          </a:xfrm>
          <a:custGeom>
            <a:avLst/>
            <a:gdLst/>
            <a:ahLst/>
            <a:cxnLst/>
            <a:rect l="l" t="t" r="r" b="b"/>
            <a:pathLst>
              <a:path w="290829" h="216535">
                <a:moveTo>
                  <a:pt x="87630" y="71627"/>
                </a:moveTo>
                <a:lnTo>
                  <a:pt x="0" y="71627"/>
                </a:lnTo>
                <a:lnTo>
                  <a:pt x="30480" y="102107"/>
                </a:lnTo>
                <a:lnTo>
                  <a:pt x="30480" y="96773"/>
                </a:lnTo>
                <a:lnTo>
                  <a:pt x="39624" y="75437"/>
                </a:lnTo>
                <a:lnTo>
                  <a:pt x="60960" y="96773"/>
                </a:lnTo>
                <a:lnTo>
                  <a:pt x="75438" y="96773"/>
                </a:lnTo>
                <a:lnTo>
                  <a:pt x="75438" y="83819"/>
                </a:lnTo>
                <a:lnTo>
                  <a:pt x="87630" y="71627"/>
                </a:lnTo>
                <a:close/>
              </a:path>
              <a:path w="290829" h="216535">
                <a:moveTo>
                  <a:pt x="60960" y="96773"/>
                </a:moveTo>
                <a:lnTo>
                  <a:pt x="39624" y="75437"/>
                </a:lnTo>
                <a:lnTo>
                  <a:pt x="30480" y="96773"/>
                </a:lnTo>
                <a:lnTo>
                  <a:pt x="60960" y="96773"/>
                </a:lnTo>
                <a:close/>
              </a:path>
              <a:path w="290829" h="216535">
                <a:moveTo>
                  <a:pt x="145161" y="180974"/>
                </a:moveTo>
                <a:lnTo>
                  <a:pt x="60960" y="96773"/>
                </a:lnTo>
                <a:lnTo>
                  <a:pt x="30480" y="96773"/>
                </a:lnTo>
                <a:lnTo>
                  <a:pt x="30480" y="102107"/>
                </a:lnTo>
                <a:lnTo>
                  <a:pt x="136398" y="208025"/>
                </a:lnTo>
                <a:lnTo>
                  <a:pt x="136398" y="189737"/>
                </a:lnTo>
                <a:lnTo>
                  <a:pt x="145161" y="180974"/>
                </a:lnTo>
                <a:close/>
              </a:path>
              <a:path w="290829" h="216535">
                <a:moveTo>
                  <a:pt x="100584" y="96773"/>
                </a:moveTo>
                <a:lnTo>
                  <a:pt x="100584" y="0"/>
                </a:lnTo>
                <a:lnTo>
                  <a:pt x="75438" y="0"/>
                </a:lnTo>
                <a:lnTo>
                  <a:pt x="75438" y="71627"/>
                </a:lnTo>
                <a:lnTo>
                  <a:pt x="87630" y="71627"/>
                </a:lnTo>
                <a:lnTo>
                  <a:pt x="87630" y="96773"/>
                </a:lnTo>
                <a:lnTo>
                  <a:pt x="100584" y="96773"/>
                </a:lnTo>
                <a:close/>
              </a:path>
              <a:path w="290829" h="216535">
                <a:moveTo>
                  <a:pt x="87630" y="96773"/>
                </a:moveTo>
                <a:lnTo>
                  <a:pt x="87630" y="71627"/>
                </a:lnTo>
                <a:lnTo>
                  <a:pt x="75438" y="83819"/>
                </a:lnTo>
                <a:lnTo>
                  <a:pt x="75438" y="96773"/>
                </a:lnTo>
                <a:lnTo>
                  <a:pt x="87630" y="96773"/>
                </a:lnTo>
                <a:close/>
              </a:path>
              <a:path w="290829" h="216535">
                <a:moveTo>
                  <a:pt x="153924" y="189737"/>
                </a:moveTo>
                <a:lnTo>
                  <a:pt x="145161" y="180974"/>
                </a:lnTo>
                <a:lnTo>
                  <a:pt x="136398" y="189737"/>
                </a:lnTo>
                <a:lnTo>
                  <a:pt x="153924" y="189737"/>
                </a:lnTo>
                <a:close/>
              </a:path>
              <a:path w="290829" h="216535">
                <a:moveTo>
                  <a:pt x="153924" y="207311"/>
                </a:moveTo>
                <a:lnTo>
                  <a:pt x="153924" y="189737"/>
                </a:lnTo>
                <a:lnTo>
                  <a:pt x="136398" y="189737"/>
                </a:lnTo>
                <a:lnTo>
                  <a:pt x="136398" y="208025"/>
                </a:lnTo>
                <a:lnTo>
                  <a:pt x="144780" y="216407"/>
                </a:lnTo>
                <a:lnTo>
                  <a:pt x="153924" y="207311"/>
                </a:lnTo>
                <a:close/>
              </a:path>
              <a:path w="290829" h="216535">
                <a:moveTo>
                  <a:pt x="259079" y="102706"/>
                </a:moveTo>
                <a:lnTo>
                  <a:pt x="259079" y="96773"/>
                </a:lnTo>
                <a:lnTo>
                  <a:pt x="229361" y="96773"/>
                </a:lnTo>
                <a:lnTo>
                  <a:pt x="145161" y="180974"/>
                </a:lnTo>
                <a:lnTo>
                  <a:pt x="153924" y="189737"/>
                </a:lnTo>
                <a:lnTo>
                  <a:pt x="153924" y="207311"/>
                </a:lnTo>
                <a:lnTo>
                  <a:pt x="259079" y="102706"/>
                </a:lnTo>
                <a:close/>
              </a:path>
              <a:path w="290829" h="216535">
                <a:moveTo>
                  <a:pt x="214884" y="71627"/>
                </a:moveTo>
                <a:lnTo>
                  <a:pt x="214884" y="0"/>
                </a:lnTo>
                <a:lnTo>
                  <a:pt x="189738" y="0"/>
                </a:lnTo>
                <a:lnTo>
                  <a:pt x="189738" y="96773"/>
                </a:lnTo>
                <a:lnTo>
                  <a:pt x="201930" y="96773"/>
                </a:lnTo>
                <a:lnTo>
                  <a:pt x="201930" y="71627"/>
                </a:lnTo>
                <a:lnTo>
                  <a:pt x="214884" y="71627"/>
                </a:lnTo>
                <a:close/>
              </a:path>
              <a:path w="290829" h="216535">
                <a:moveTo>
                  <a:pt x="290322" y="71627"/>
                </a:moveTo>
                <a:lnTo>
                  <a:pt x="201930" y="71627"/>
                </a:lnTo>
                <a:lnTo>
                  <a:pt x="214884" y="83819"/>
                </a:lnTo>
                <a:lnTo>
                  <a:pt x="214884" y="96773"/>
                </a:lnTo>
                <a:lnTo>
                  <a:pt x="229361" y="96773"/>
                </a:lnTo>
                <a:lnTo>
                  <a:pt x="250697" y="75437"/>
                </a:lnTo>
                <a:lnTo>
                  <a:pt x="259079" y="96773"/>
                </a:lnTo>
                <a:lnTo>
                  <a:pt x="259079" y="102706"/>
                </a:lnTo>
                <a:lnTo>
                  <a:pt x="290322" y="71627"/>
                </a:lnTo>
                <a:close/>
              </a:path>
              <a:path w="290829" h="216535">
                <a:moveTo>
                  <a:pt x="214884" y="96773"/>
                </a:moveTo>
                <a:lnTo>
                  <a:pt x="214884" y="83819"/>
                </a:lnTo>
                <a:lnTo>
                  <a:pt x="201930" y="71627"/>
                </a:lnTo>
                <a:lnTo>
                  <a:pt x="201930" y="96773"/>
                </a:lnTo>
                <a:lnTo>
                  <a:pt x="214884" y="96773"/>
                </a:lnTo>
                <a:close/>
              </a:path>
              <a:path w="290829" h="216535">
                <a:moveTo>
                  <a:pt x="259079" y="96773"/>
                </a:moveTo>
                <a:lnTo>
                  <a:pt x="250697" y="75437"/>
                </a:lnTo>
                <a:lnTo>
                  <a:pt x="229361" y="96773"/>
                </a:lnTo>
                <a:lnTo>
                  <a:pt x="259079" y="96773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4495800" y="43434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4465320" y="4331208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79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79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79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79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79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79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79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79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79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79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79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79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79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0" y="3962400"/>
            <a:ext cx="1219200" cy="762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0" y="4800600"/>
            <a:ext cx="1219200" cy="9524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838200" y="4895850"/>
            <a:ext cx="7772400" cy="285750"/>
          </a:xfrm>
          <a:custGeom>
            <a:avLst/>
            <a:gdLst/>
            <a:ahLst/>
            <a:cxnLst/>
            <a:rect l="l" t="t" r="r" b="b"/>
            <a:pathLst>
              <a:path w="7772400" h="285750">
                <a:moveTo>
                  <a:pt x="7772400" y="0"/>
                </a:moveTo>
                <a:lnTo>
                  <a:pt x="7772400" y="285750"/>
                </a:lnTo>
                <a:lnTo>
                  <a:pt x="0" y="285750"/>
                </a:lnTo>
                <a:lnTo>
                  <a:pt x="0" y="0"/>
                </a:lnTo>
                <a:lnTo>
                  <a:pt x="77724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4495800" y="50292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4465320" y="5017008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79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79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79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79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79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79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79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79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79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79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79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79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79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4495800" y="5638800"/>
            <a:ext cx="228600" cy="23622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4465320" y="5626608"/>
            <a:ext cx="290830" cy="248920"/>
          </a:xfrm>
          <a:custGeom>
            <a:avLst/>
            <a:gdLst/>
            <a:ahLst/>
            <a:cxnLst/>
            <a:rect l="l" t="t" r="r" b="b"/>
            <a:pathLst>
              <a:path w="290829" h="248920">
                <a:moveTo>
                  <a:pt x="87630" y="190500"/>
                </a:moveTo>
                <a:lnTo>
                  <a:pt x="0" y="190500"/>
                </a:lnTo>
                <a:lnTo>
                  <a:pt x="30479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248920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248920">
                <a:moveTo>
                  <a:pt x="93725" y="248411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79" y="220979"/>
                </a:lnTo>
                <a:lnTo>
                  <a:pt x="57911" y="248411"/>
                </a:lnTo>
                <a:lnTo>
                  <a:pt x="93725" y="248411"/>
                </a:lnTo>
                <a:close/>
              </a:path>
              <a:path w="290829" h="248920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4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248920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248920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248920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248920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248920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96596" y="248411"/>
                </a:lnTo>
                <a:lnTo>
                  <a:pt x="232105" y="248411"/>
                </a:lnTo>
                <a:lnTo>
                  <a:pt x="259079" y="221578"/>
                </a:lnTo>
                <a:close/>
              </a:path>
              <a:path w="290829" h="248920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248920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0" y="4895850"/>
            <a:ext cx="1219200" cy="78333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0" y="6553200"/>
            <a:ext cx="8947420" cy="3048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8830056" y="6558533"/>
            <a:ext cx="313943" cy="29946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69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57706" y="388111"/>
            <a:ext cx="6228587" cy="1122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93139" y="1396238"/>
            <a:ext cx="7810500" cy="45243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0033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78739" y="6598466"/>
            <a:ext cx="1956435" cy="224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43042" y="6598466"/>
            <a:ext cx="2495550" cy="224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pn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jpeg"/><Relationship Id="rId15" Type="http://schemas.openxmlformats.org/officeDocument/2006/relationships/image" Target="../media/image29.jpeg"/><Relationship Id="rId10" Type="http://schemas.openxmlformats.org/officeDocument/2006/relationships/image" Target="../media/image24.jpeg"/><Relationship Id="rId4" Type="http://schemas.openxmlformats.org/officeDocument/2006/relationships/image" Target="../media/image18.pn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10" Type="http://schemas.openxmlformats.org/officeDocument/2006/relationships/image" Target="../media/image56.png"/><Relationship Id="rId4" Type="http://schemas.openxmlformats.org/officeDocument/2006/relationships/image" Target="../media/image51.png"/><Relationship Id="rId9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0.png"/><Relationship Id="rId7" Type="http://schemas.openxmlformats.org/officeDocument/2006/relationships/image" Target="../media/image13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jpeg"/><Relationship Id="rId4" Type="http://schemas.openxmlformats.org/officeDocument/2006/relationships/image" Target="../media/image6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11" Type="http://schemas.openxmlformats.org/officeDocument/2006/relationships/image" Target="../media/image73.png"/><Relationship Id="rId5" Type="http://schemas.openxmlformats.org/officeDocument/2006/relationships/image" Target="../media/image68.jpeg"/><Relationship Id="rId10" Type="http://schemas.openxmlformats.org/officeDocument/2006/relationships/image" Target="../media/image13.png"/><Relationship Id="rId4" Type="http://schemas.openxmlformats.org/officeDocument/2006/relationships/image" Target="../media/image67.jpeg"/><Relationship Id="rId9" Type="http://schemas.openxmlformats.org/officeDocument/2006/relationships/image" Target="../media/image7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4895850"/>
            <a:ext cx="9144000" cy="57150"/>
          </a:xfrm>
          <a:custGeom>
            <a:avLst/>
            <a:gdLst/>
            <a:ahLst/>
            <a:cxnLst/>
            <a:rect l="l" t="t" r="r" b="b"/>
            <a:pathLst>
              <a:path w="9144000" h="57150">
                <a:moveTo>
                  <a:pt x="0" y="57150"/>
                </a:moveTo>
                <a:lnTo>
                  <a:pt x="9144000" y="57150"/>
                </a:lnTo>
                <a:lnTo>
                  <a:pt x="9144000" y="0"/>
                </a:lnTo>
                <a:lnTo>
                  <a:pt x="0" y="0"/>
                </a:lnTo>
                <a:lnTo>
                  <a:pt x="0" y="5715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781800"/>
            <a:ext cx="9144000" cy="76200"/>
          </a:xfrm>
          <a:custGeom>
            <a:avLst/>
            <a:gdLst/>
            <a:ahLst/>
            <a:cxnLst/>
            <a:rect l="l" t="t" r="r" b="b"/>
            <a:pathLst>
              <a:path w="9144000" h="76200">
                <a:moveTo>
                  <a:pt x="0" y="76200"/>
                </a:moveTo>
                <a:lnTo>
                  <a:pt x="9144000" y="76200"/>
                </a:lnTo>
                <a:lnTo>
                  <a:pt x="9144000" y="0"/>
                </a:lnTo>
                <a:lnTo>
                  <a:pt x="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875020"/>
            <a:ext cx="9144000" cy="906780"/>
          </a:xfrm>
          <a:custGeom>
            <a:avLst/>
            <a:gdLst/>
            <a:ahLst/>
            <a:cxnLst/>
            <a:rect l="l" t="t" r="r" b="b"/>
            <a:pathLst>
              <a:path w="9144000" h="906779">
                <a:moveTo>
                  <a:pt x="9144000" y="0"/>
                </a:moveTo>
                <a:lnTo>
                  <a:pt x="9144000" y="906780"/>
                </a:lnTo>
                <a:lnTo>
                  <a:pt x="0" y="9067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447800" y="5572780"/>
            <a:ext cx="624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b="1" dirty="0" smtClean="0"/>
              <a:t>PROGRAM STUDI TEKNOLOGI PANGAN</a:t>
            </a:r>
            <a:endParaRPr lang="id-ID" sz="2800" b="1" dirty="0"/>
          </a:p>
        </p:txBody>
      </p:sp>
      <p:pic>
        <p:nvPicPr>
          <p:cNvPr id="15" name="Picture 14" descr="Description: D:\UNIVERSITAS PGRI SEMARANG\LOGO Univ PGRI Smg\logo baru 3d.png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l="17635" t="12872" r="17635" b="11880"/>
          <a:stretch>
            <a:fillRect/>
          </a:stretch>
        </p:blipFill>
        <p:spPr bwMode="auto">
          <a:xfrm>
            <a:off x="7924800" y="5105400"/>
            <a:ext cx="885825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133600" y="762000"/>
            <a:ext cx="6629400" cy="1752600"/>
          </a:xfrm>
        </p:spPr>
        <p:txBody>
          <a:bodyPr/>
          <a:lstStyle/>
          <a:p>
            <a:r>
              <a:rPr lang="id-ID" dirty="0" smtClean="0"/>
              <a:t>SISTEM MANAJEMEN KEAMANAN PANGAN INDUSTRI JASA BOGA</a:t>
            </a:r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70429" y="891032"/>
            <a:ext cx="48025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latin typeface="Verdana"/>
                <a:cs typeface="Verdana"/>
              </a:rPr>
              <a:t>Keamanan</a:t>
            </a:r>
            <a:r>
              <a:rPr sz="3600" b="1" spc="-65" dirty="0">
                <a:latin typeface="Verdana"/>
                <a:cs typeface="Verdana"/>
              </a:rPr>
              <a:t> </a:t>
            </a:r>
            <a:r>
              <a:rPr sz="3600" b="1" spc="-5" dirty="0">
                <a:latin typeface="Verdana"/>
                <a:cs typeface="Verdana"/>
              </a:rPr>
              <a:t>Pangan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87577" y="2743453"/>
            <a:ext cx="7895590" cy="2732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2975" marR="129539" indent="-93091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Keamanan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pangan adalah kondisi dan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upaya yang 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diperlukan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untuk mencegah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pangan</a:t>
            </a:r>
            <a:r>
              <a:rPr sz="2400" spc="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dari</a:t>
            </a:r>
            <a:endParaRPr sz="2400">
              <a:latin typeface="Verdana"/>
              <a:cs typeface="Verdana"/>
            </a:endParaRPr>
          </a:p>
          <a:p>
            <a:pPr marL="227329" marR="5080" algn="ctr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kemungkinan cemaran biologis, kimia,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dan benda 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lain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yang dapat mengganggu, merugikan, dan  membahayakan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kesehatan</a:t>
            </a:r>
            <a:r>
              <a:rPr sz="2400" spc="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manusia</a:t>
            </a:r>
            <a:endParaRPr sz="24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500">
              <a:latin typeface="Times New Roman"/>
              <a:cs typeface="Times New Roman"/>
            </a:endParaRPr>
          </a:p>
          <a:p>
            <a:pPr marL="135128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(UU No 7 1996 tentang Pangan</a:t>
            </a:r>
            <a:r>
              <a:rPr sz="2400" spc="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)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0" y="975360"/>
            <a:ext cx="4343400" cy="0"/>
          </a:xfrm>
          <a:custGeom>
            <a:avLst/>
            <a:gdLst/>
            <a:ahLst/>
            <a:cxnLst/>
            <a:rect l="l" t="t" r="r" b="b"/>
            <a:pathLst>
              <a:path w="4343400">
                <a:moveTo>
                  <a:pt x="0" y="0"/>
                </a:moveTo>
                <a:lnTo>
                  <a:pt x="4343400" y="0"/>
                </a:lnTo>
              </a:path>
            </a:pathLst>
          </a:custGeom>
          <a:ln w="7619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88439" y="311911"/>
            <a:ext cx="61671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3300"/>
                </a:solidFill>
              </a:rPr>
              <a:t>Bahaya </a:t>
            </a:r>
            <a:r>
              <a:rPr sz="3600" spc="-5" dirty="0">
                <a:solidFill>
                  <a:srgbClr val="003300"/>
                </a:solidFill>
              </a:rPr>
              <a:t>Keamanan</a:t>
            </a:r>
            <a:r>
              <a:rPr sz="3600" spc="-105" dirty="0">
                <a:solidFill>
                  <a:srgbClr val="003300"/>
                </a:solidFill>
              </a:rPr>
              <a:t> </a:t>
            </a:r>
            <a:r>
              <a:rPr sz="3600" spc="-5" dirty="0">
                <a:solidFill>
                  <a:srgbClr val="003300"/>
                </a:solidFill>
              </a:rPr>
              <a:t>Pangan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2286000" y="979169"/>
            <a:ext cx="4343400" cy="979169"/>
          </a:xfrm>
          <a:custGeom>
            <a:avLst/>
            <a:gdLst/>
            <a:ahLst/>
            <a:cxnLst/>
            <a:rect l="l" t="t" r="r" b="b"/>
            <a:pathLst>
              <a:path w="4343400" h="979169">
                <a:moveTo>
                  <a:pt x="4343400" y="0"/>
                </a:moveTo>
                <a:lnTo>
                  <a:pt x="4343400" y="979169"/>
                </a:lnTo>
                <a:lnTo>
                  <a:pt x="0" y="979170"/>
                </a:lnTo>
                <a:lnTo>
                  <a:pt x="0" y="0"/>
                </a:lnTo>
                <a:lnTo>
                  <a:pt x="4343400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15000" y="990600"/>
            <a:ext cx="862583" cy="914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286000" y="1958339"/>
            <a:ext cx="4343400" cy="979169"/>
          </a:xfrm>
          <a:custGeom>
            <a:avLst/>
            <a:gdLst/>
            <a:ahLst/>
            <a:cxnLst/>
            <a:rect l="l" t="t" r="r" b="b"/>
            <a:pathLst>
              <a:path w="4343400" h="979169">
                <a:moveTo>
                  <a:pt x="4343400" y="0"/>
                </a:moveTo>
                <a:lnTo>
                  <a:pt x="4343400" y="979169"/>
                </a:lnTo>
                <a:lnTo>
                  <a:pt x="0" y="979170"/>
                </a:lnTo>
                <a:lnTo>
                  <a:pt x="0" y="0"/>
                </a:lnTo>
                <a:lnTo>
                  <a:pt x="4343400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286000" y="982233"/>
            <a:ext cx="4343400" cy="1945639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19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(Micro)Biological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Hazards</a:t>
            </a:r>
            <a:endParaRPr sz="2000">
              <a:latin typeface="Arial"/>
              <a:cs typeface="Arial"/>
            </a:endParaRPr>
          </a:p>
          <a:p>
            <a:pPr marL="270510" indent="-179705">
              <a:lnSpc>
                <a:spcPct val="100000"/>
              </a:lnSpc>
              <a:spcBef>
                <a:spcPts val="120"/>
              </a:spcBef>
              <a:buChar char="•"/>
              <a:tabLst>
                <a:tab pos="271145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Prion</a:t>
            </a:r>
            <a:endParaRPr sz="2000">
              <a:latin typeface="Arial"/>
              <a:cs typeface="Arial"/>
            </a:endParaRPr>
          </a:p>
          <a:p>
            <a:pPr marL="270510" indent="-179705">
              <a:lnSpc>
                <a:spcPct val="100000"/>
              </a:lnSpc>
              <a:spcBef>
                <a:spcPts val="114"/>
              </a:spcBef>
              <a:buChar char="•"/>
              <a:tabLst>
                <a:tab pos="271145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Viruses</a:t>
            </a:r>
            <a:endParaRPr sz="2000">
              <a:latin typeface="Arial"/>
              <a:cs typeface="Arial"/>
            </a:endParaRPr>
          </a:p>
          <a:p>
            <a:pPr marL="271145" indent="-179705">
              <a:lnSpc>
                <a:spcPct val="100000"/>
              </a:lnSpc>
              <a:spcBef>
                <a:spcPts val="125"/>
              </a:spcBef>
              <a:buChar char="•"/>
              <a:tabLst>
                <a:tab pos="27178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Bacteria</a:t>
            </a:r>
            <a:endParaRPr sz="2000">
              <a:latin typeface="Arial"/>
              <a:cs typeface="Arial"/>
            </a:endParaRPr>
          </a:p>
          <a:p>
            <a:pPr marL="270510" indent="-179705">
              <a:lnSpc>
                <a:spcPct val="100000"/>
              </a:lnSpc>
              <a:spcBef>
                <a:spcPts val="120"/>
              </a:spcBef>
              <a:buChar char="•"/>
              <a:tabLst>
                <a:tab pos="271145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Protozoa</a:t>
            </a:r>
            <a:endParaRPr sz="2000">
              <a:latin typeface="Arial"/>
              <a:cs typeface="Arial"/>
            </a:endParaRPr>
          </a:p>
          <a:p>
            <a:pPr marL="270510" indent="-179705">
              <a:lnSpc>
                <a:spcPct val="100000"/>
              </a:lnSpc>
              <a:spcBef>
                <a:spcPts val="114"/>
              </a:spcBef>
              <a:buChar char="•"/>
              <a:tabLst>
                <a:tab pos="271145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Parasites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715000" y="1981200"/>
            <a:ext cx="862583" cy="914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62583" y="3032760"/>
            <a:ext cx="4090670" cy="883919"/>
          </a:xfrm>
          <a:custGeom>
            <a:avLst/>
            <a:gdLst/>
            <a:ahLst/>
            <a:cxnLst/>
            <a:rect l="l" t="t" r="r" b="b"/>
            <a:pathLst>
              <a:path w="4090670" h="883920">
                <a:moveTo>
                  <a:pt x="4090416" y="0"/>
                </a:moveTo>
                <a:lnTo>
                  <a:pt x="4090416" y="883919"/>
                </a:lnTo>
                <a:lnTo>
                  <a:pt x="0" y="883919"/>
                </a:lnTo>
                <a:lnTo>
                  <a:pt x="0" y="0"/>
                </a:lnTo>
                <a:lnTo>
                  <a:pt x="4090416" y="0"/>
                </a:lnTo>
                <a:close/>
              </a:path>
            </a:pathLst>
          </a:custGeom>
          <a:solidFill>
            <a:srgbClr val="FF5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286000" y="2937510"/>
            <a:ext cx="4343400" cy="34290"/>
          </a:xfrm>
          <a:custGeom>
            <a:avLst/>
            <a:gdLst/>
            <a:ahLst/>
            <a:cxnLst/>
            <a:rect l="l" t="t" r="r" b="b"/>
            <a:pathLst>
              <a:path w="4343400" h="34289">
                <a:moveTo>
                  <a:pt x="0" y="34290"/>
                </a:moveTo>
                <a:lnTo>
                  <a:pt x="4343400" y="34290"/>
                </a:lnTo>
                <a:lnTo>
                  <a:pt x="4343400" y="0"/>
                </a:lnTo>
                <a:lnTo>
                  <a:pt x="0" y="0"/>
                </a:lnTo>
                <a:lnTo>
                  <a:pt x="0" y="3429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410200" y="3185160"/>
            <a:ext cx="3200400" cy="731520"/>
          </a:xfrm>
          <a:custGeom>
            <a:avLst/>
            <a:gdLst/>
            <a:ahLst/>
            <a:cxnLst/>
            <a:rect l="l" t="t" r="r" b="b"/>
            <a:pathLst>
              <a:path w="3200400" h="731520">
                <a:moveTo>
                  <a:pt x="3200400" y="0"/>
                </a:moveTo>
                <a:lnTo>
                  <a:pt x="3200400" y="731520"/>
                </a:lnTo>
                <a:lnTo>
                  <a:pt x="0" y="731520"/>
                </a:lnTo>
                <a:lnTo>
                  <a:pt x="0" y="0"/>
                </a:lnTo>
                <a:lnTo>
                  <a:pt x="3200400" y="0"/>
                </a:lnTo>
                <a:close/>
              </a:path>
            </a:pathLst>
          </a:custGeom>
          <a:solidFill>
            <a:srgbClr val="A3A3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501640" y="3210560"/>
            <a:ext cx="1802764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Physical</a:t>
            </a:r>
            <a:r>
              <a:rPr sz="20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Hazar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291325" y="3247296"/>
            <a:ext cx="296545" cy="283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0"/>
              </a:lnSpc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ds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467600" y="3280409"/>
            <a:ext cx="1066800" cy="6362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496300" y="3276600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610600" y="3916679"/>
            <a:ext cx="533400" cy="979169"/>
          </a:xfrm>
          <a:custGeom>
            <a:avLst/>
            <a:gdLst/>
            <a:ahLst/>
            <a:cxnLst/>
            <a:rect l="l" t="t" r="r" b="b"/>
            <a:pathLst>
              <a:path w="533400" h="979170">
                <a:moveTo>
                  <a:pt x="0" y="979170"/>
                </a:moveTo>
                <a:lnTo>
                  <a:pt x="533400" y="979170"/>
                </a:lnTo>
                <a:lnTo>
                  <a:pt x="5334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953000" y="3916679"/>
            <a:ext cx="457200" cy="979169"/>
          </a:xfrm>
          <a:custGeom>
            <a:avLst/>
            <a:gdLst/>
            <a:ahLst/>
            <a:cxnLst/>
            <a:rect l="l" t="t" r="r" b="b"/>
            <a:pathLst>
              <a:path w="457200" h="979170">
                <a:moveTo>
                  <a:pt x="0" y="979170"/>
                </a:moveTo>
                <a:lnTo>
                  <a:pt x="457200" y="979170"/>
                </a:lnTo>
                <a:lnTo>
                  <a:pt x="4572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3916679"/>
            <a:ext cx="862965" cy="979169"/>
          </a:xfrm>
          <a:custGeom>
            <a:avLst/>
            <a:gdLst/>
            <a:ahLst/>
            <a:cxnLst/>
            <a:rect l="l" t="t" r="r" b="b"/>
            <a:pathLst>
              <a:path w="862964" h="979170">
                <a:moveTo>
                  <a:pt x="0" y="979170"/>
                </a:moveTo>
                <a:lnTo>
                  <a:pt x="862584" y="979170"/>
                </a:lnTo>
                <a:lnTo>
                  <a:pt x="862584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62583" y="3916679"/>
            <a:ext cx="4090670" cy="979169"/>
          </a:xfrm>
          <a:custGeom>
            <a:avLst/>
            <a:gdLst/>
            <a:ahLst/>
            <a:cxnLst/>
            <a:rect l="l" t="t" r="r" b="b"/>
            <a:pathLst>
              <a:path w="4090670" h="979170">
                <a:moveTo>
                  <a:pt x="4090416" y="0"/>
                </a:moveTo>
                <a:lnTo>
                  <a:pt x="4090416" y="979170"/>
                </a:lnTo>
                <a:lnTo>
                  <a:pt x="0" y="979170"/>
                </a:lnTo>
                <a:lnTo>
                  <a:pt x="0" y="0"/>
                </a:lnTo>
                <a:lnTo>
                  <a:pt x="4090416" y="0"/>
                </a:lnTo>
                <a:close/>
              </a:path>
            </a:pathLst>
          </a:custGeom>
          <a:solidFill>
            <a:srgbClr val="FF5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88313" y="4725923"/>
            <a:ext cx="719455" cy="170180"/>
          </a:xfrm>
          <a:custGeom>
            <a:avLst/>
            <a:gdLst/>
            <a:ahLst/>
            <a:cxnLst/>
            <a:rect l="l" t="t" r="r" b="b"/>
            <a:pathLst>
              <a:path w="719455" h="170179">
                <a:moveTo>
                  <a:pt x="719328" y="0"/>
                </a:moveTo>
                <a:lnTo>
                  <a:pt x="719328" y="169925"/>
                </a:lnTo>
                <a:lnTo>
                  <a:pt x="0" y="169925"/>
                </a:lnTo>
                <a:lnTo>
                  <a:pt x="0" y="0"/>
                </a:lnTo>
                <a:lnTo>
                  <a:pt x="71932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51560" y="4735067"/>
            <a:ext cx="0" cy="241935"/>
          </a:xfrm>
          <a:custGeom>
            <a:avLst/>
            <a:gdLst/>
            <a:ahLst/>
            <a:cxnLst/>
            <a:rect l="l" t="t" r="r" b="b"/>
            <a:pathLst>
              <a:path h="241935">
                <a:moveTo>
                  <a:pt x="0" y="0"/>
                </a:moveTo>
                <a:lnTo>
                  <a:pt x="0" y="241554"/>
                </a:lnTo>
              </a:path>
            </a:pathLst>
          </a:custGeom>
          <a:ln w="48768">
            <a:solidFill>
              <a:srgbClr val="FF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410200" y="3916679"/>
            <a:ext cx="3200400" cy="979169"/>
          </a:xfrm>
          <a:custGeom>
            <a:avLst/>
            <a:gdLst/>
            <a:ahLst/>
            <a:cxnLst/>
            <a:rect l="l" t="t" r="r" b="b"/>
            <a:pathLst>
              <a:path w="3200400" h="979170">
                <a:moveTo>
                  <a:pt x="3200400" y="0"/>
                </a:moveTo>
                <a:lnTo>
                  <a:pt x="3200400" y="979170"/>
                </a:lnTo>
                <a:lnTo>
                  <a:pt x="0" y="979170"/>
                </a:lnTo>
                <a:lnTo>
                  <a:pt x="0" y="0"/>
                </a:lnTo>
                <a:lnTo>
                  <a:pt x="3200400" y="0"/>
                </a:lnTo>
                <a:close/>
              </a:path>
            </a:pathLst>
          </a:custGeom>
          <a:solidFill>
            <a:srgbClr val="A3A3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467600" y="4804409"/>
            <a:ext cx="1066800" cy="914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467600" y="4042409"/>
            <a:ext cx="1066800" cy="7299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467600" y="3916679"/>
            <a:ext cx="1066800" cy="937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496300" y="4038600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496300" y="4800600"/>
            <a:ext cx="0" cy="95250"/>
          </a:xfrm>
          <a:custGeom>
            <a:avLst/>
            <a:gdLst/>
            <a:ahLst/>
            <a:cxnLst/>
            <a:rect l="l" t="t" r="r" b="b"/>
            <a:pathLst>
              <a:path h="95250">
                <a:moveTo>
                  <a:pt x="0" y="0"/>
                </a:moveTo>
                <a:lnTo>
                  <a:pt x="0" y="9525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62583" y="4895850"/>
            <a:ext cx="4090670" cy="979169"/>
          </a:xfrm>
          <a:custGeom>
            <a:avLst/>
            <a:gdLst/>
            <a:ahLst/>
            <a:cxnLst/>
            <a:rect l="l" t="t" r="r" b="b"/>
            <a:pathLst>
              <a:path w="4090670" h="979170">
                <a:moveTo>
                  <a:pt x="4090415" y="0"/>
                </a:moveTo>
                <a:lnTo>
                  <a:pt x="4090416" y="979170"/>
                </a:lnTo>
                <a:lnTo>
                  <a:pt x="0" y="979170"/>
                </a:lnTo>
                <a:lnTo>
                  <a:pt x="0" y="0"/>
                </a:lnTo>
                <a:lnTo>
                  <a:pt x="4090415" y="0"/>
                </a:lnTo>
                <a:close/>
              </a:path>
            </a:pathLst>
          </a:custGeom>
          <a:solidFill>
            <a:srgbClr val="FF5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882396" y="3058160"/>
            <a:ext cx="4070985" cy="2159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72185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Chemical Hazards</a:t>
            </a:r>
            <a:endParaRPr sz="2000">
              <a:latin typeface="Arial"/>
              <a:cs typeface="Arial"/>
            </a:endParaRPr>
          </a:p>
          <a:p>
            <a:pPr marL="1143635" indent="-171450">
              <a:lnSpc>
                <a:spcPct val="100000"/>
              </a:lnSpc>
              <a:buChar char="•"/>
              <a:tabLst>
                <a:tab pos="114427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Mycotoxins</a:t>
            </a:r>
            <a:endParaRPr sz="2000">
              <a:latin typeface="Arial"/>
              <a:cs typeface="Arial"/>
            </a:endParaRPr>
          </a:p>
          <a:p>
            <a:pPr marL="1143635" marR="664210" indent="-171450">
              <a:lnSpc>
                <a:spcPct val="100000"/>
              </a:lnSpc>
              <a:buChar char="•"/>
              <a:tabLst>
                <a:tab pos="1144270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Natural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toxins :  mushroom,</a:t>
            </a:r>
            <a:r>
              <a:rPr sz="20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shellfish</a:t>
            </a:r>
            <a:endParaRPr sz="2000">
              <a:latin typeface="Arial"/>
              <a:cs typeface="Arial"/>
            </a:endParaRPr>
          </a:p>
          <a:p>
            <a:pPr marL="1143635" indent="-172085">
              <a:lnSpc>
                <a:spcPct val="100000"/>
              </a:lnSpc>
              <a:buChar char="•"/>
              <a:tabLst>
                <a:tab pos="114427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Pesticides,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fertilizers</a:t>
            </a:r>
            <a:endParaRPr sz="2000">
              <a:latin typeface="Arial"/>
              <a:cs typeface="Arial"/>
            </a:endParaRPr>
          </a:p>
          <a:p>
            <a:pPr marL="1143635" indent="-171450">
              <a:lnSpc>
                <a:spcPct val="100000"/>
              </a:lnSpc>
              <a:buChar char="•"/>
              <a:tabLst>
                <a:tab pos="114427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Antibiotics,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hormones</a:t>
            </a:r>
            <a:endParaRPr sz="2000">
              <a:latin typeface="Arial"/>
              <a:cs typeface="Arial"/>
            </a:endParaRPr>
          </a:p>
          <a:p>
            <a:pPr marL="1143635" indent="-171450">
              <a:lnSpc>
                <a:spcPct val="100000"/>
              </a:lnSpc>
              <a:buChar char="•"/>
              <a:tabLst>
                <a:tab pos="114427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Heavy metal,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dioxin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802892" y="5300471"/>
            <a:ext cx="3150235" cy="574675"/>
          </a:xfrm>
          <a:prstGeom prst="rect">
            <a:avLst/>
          </a:prstGeom>
          <a:solidFill>
            <a:srgbClr val="FF5050"/>
          </a:solidFill>
        </p:spPr>
        <p:txBody>
          <a:bodyPr vert="horz" wrap="square" lIns="0" tIns="0" rIns="0" bIns="0" rtlCol="0">
            <a:spAutoFit/>
          </a:bodyPr>
          <a:lstStyle/>
          <a:p>
            <a:pPr marL="222885" indent="-171450">
              <a:lnSpc>
                <a:spcPts val="1639"/>
              </a:lnSpc>
              <a:buChar char="•"/>
              <a:tabLst>
                <a:tab pos="22352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lllegal</a:t>
            </a:r>
            <a:r>
              <a:rPr sz="20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additives,</a:t>
            </a:r>
            <a:endParaRPr sz="2000">
              <a:latin typeface="Arial"/>
              <a:cs typeface="Arial"/>
            </a:endParaRPr>
          </a:p>
          <a:p>
            <a:pPr marL="222885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adulterant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918210" y="4985003"/>
            <a:ext cx="192405" cy="312420"/>
          </a:xfrm>
          <a:custGeom>
            <a:avLst/>
            <a:gdLst/>
            <a:ahLst/>
            <a:cxnLst/>
            <a:rect l="l" t="t" r="r" b="b"/>
            <a:pathLst>
              <a:path w="192405" h="312420">
                <a:moveTo>
                  <a:pt x="192023" y="124968"/>
                </a:moveTo>
                <a:lnTo>
                  <a:pt x="192023" y="0"/>
                </a:lnTo>
                <a:lnTo>
                  <a:pt x="163829" y="0"/>
                </a:lnTo>
                <a:lnTo>
                  <a:pt x="163829" y="120396"/>
                </a:lnTo>
                <a:lnTo>
                  <a:pt x="0" y="312420"/>
                </a:lnTo>
                <a:lnTo>
                  <a:pt x="65531" y="312420"/>
                </a:lnTo>
                <a:lnTo>
                  <a:pt x="192023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31049" y="4974413"/>
            <a:ext cx="789940" cy="901065"/>
          </a:xfrm>
          <a:custGeom>
            <a:avLst/>
            <a:gdLst/>
            <a:ahLst/>
            <a:cxnLst/>
            <a:rect l="l" t="t" r="r" b="b"/>
            <a:pathLst>
              <a:path w="789939" h="901064">
                <a:moveTo>
                  <a:pt x="0" y="0"/>
                </a:moveTo>
                <a:lnTo>
                  <a:pt x="630198" y="0"/>
                </a:lnTo>
                <a:lnTo>
                  <a:pt x="630198" y="92970"/>
                </a:lnTo>
                <a:lnTo>
                  <a:pt x="640872" y="105157"/>
                </a:lnTo>
                <a:lnTo>
                  <a:pt x="685076" y="145549"/>
                </a:lnTo>
                <a:lnTo>
                  <a:pt x="723936" y="183652"/>
                </a:lnTo>
                <a:lnTo>
                  <a:pt x="749085" y="207268"/>
                </a:lnTo>
                <a:lnTo>
                  <a:pt x="772705" y="244613"/>
                </a:lnTo>
                <a:lnTo>
                  <a:pt x="789463" y="287280"/>
                </a:lnTo>
                <a:lnTo>
                  <a:pt x="789463" y="337571"/>
                </a:lnTo>
                <a:lnTo>
                  <a:pt x="788684" y="900607"/>
                </a:lnTo>
              </a:path>
            </a:pathLst>
          </a:custGeom>
          <a:ln w="273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69501" y="4974413"/>
            <a:ext cx="161925" cy="901065"/>
          </a:xfrm>
          <a:custGeom>
            <a:avLst/>
            <a:gdLst/>
            <a:ahLst/>
            <a:cxnLst/>
            <a:rect l="l" t="t" r="r" b="b"/>
            <a:pathLst>
              <a:path w="161925" h="901064">
                <a:moveTo>
                  <a:pt x="0" y="900607"/>
                </a:moveTo>
                <a:lnTo>
                  <a:pt x="0" y="312426"/>
                </a:lnTo>
                <a:lnTo>
                  <a:pt x="9144" y="261377"/>
                </a:lnTo>
                <a:lnTo>
                  <a:pt x="59443" y="195081"/>
                </a:lnTo>
                <a:lnTo>
                  <a:pt x="96020" y="162312"/>
                </a:lnTo>
                <a:lnTo>
                  <a:pt x="130301" y="127256"/>
                </a:lnTo>
                <a:lnTo>
                  <a:pt x="161547" y="97546"/>
                </a:lnTo>
                <a:lnTo>
                  <a:pt x="161547" y="0"/>
                </a:lnTo>
              </a:path>
            </a:pathLst>
          </a:custGeom>
          <a:ln w="277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82396" y="5300471"/>
            <a:ext cx="920750" cy="574675"/>
          </a:xfrm>
          <a:custGeom>
            <a:avLst/>
            <a:gdLst/>
            <a:ahLst/>
            <a:cxnLst/>
            <a:rect l="l" t="t" r="r" b="b"/>
            <a:pathLst>
              <a:path w="920750" h="574675">
                <a:moveTo>
                  <a:pt x="920496" y="0"/>
                </a:moveTo>
                <a:lnTo>
                  <a:pt x="920496" y="574548"/>
                </a:lnTo>
                <a:lnTo>
                  <a:pt x="0" y="574548"/>
                </a:lnTo>
                <a:lnTo>
                  <a:pt x="0" y="0"/>
                </a:lnTo>
                <a:lnTo>
                  <a:pt x="920496" y="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28877" y="5471921"/>
            <a:ext cx="834390" cy="403225"/>
          </a:xfrm>
          <a:custGeom>
            <a:avLst/>
            <a:gdLst/>
            <a:ahLst/>
            <a:cxnLst/>
            <a:rect l="l" t="t" r="r" b="b"/>
            <a:pathLst>
              <a:path w="834389" h="403225">
                <a:moveTo>
                  <a:pt x="12953" y="109317"/>
                </a:moveTo>
                <a:lnTo>
                  <a:pt x="12953" y="59435"/>
                </a:lnTo>
                <a:lnTo>
                  <a:pt x="5333" y="67055"/>
                </a:lnTo>
                <a:lnTo>
                  <a:pt x="761" y="76199"/>
                </a:lnTo>
                <a:lnTo>
                  <a:pt x="0" y="88391"/>
                </a:lnTo>
                <a:lnTo>
                  <a:pt x="5333" y="102869"/>
                </a:lnTo>
                <a:lnTo>
                  <a:pt x="12953" y="109317"/>
                </a:lnTo>
                <a:close/>
              </a:path>
              <a:path w="834389" h="403225">
                <a:moveTo>
                  <a:pt x="834390" y="403098"/>
                </a:moveTo>
                <a:lnTo>
                  <a:pt x="822959" y="397001"/>
                </a:lnTo>
                <a:lnTo>
                  <a:pt x="808481" y="396239"/>
                </a:lnTo>
                <a:lnTo>
                  <a:pt x="785621" y="390905"/>
                </a:lnTo>
                <a:lnTo>
                  <a:pt x="760475" y="384047"/>
                </a:lnTo>
                <a:lnTo>
                  <a:pt x="137921" y="84581"/>
                </a:lnTo>
                <a:lnTo>
                  <a:pt x="119633" y="67817"/>
                </a:lnTo>
                <a:lnTo>
                  <a:pt x="106679" y="51053"/>
                </a:lnTo>
                <a:lnTo>
                  <a:pt x="97535" y="40385"/>
                </a:lnTo>
                <a:lnTo>
                  <a:pt x="89915" y="28955"/>
                </a:lnTo>
                <a:lnTo>
                  <a:pt x="85343" y="19811"/>
                </a:lnTo>
                <a:lnTo>
                  <a:pt x="78485" y="11429"/>
                </a:lnTo>
                <a:lnTo>
                  <a:pt x="72389" y="6857"/>
                </a:lnTo>
                <a:lnTo>
                  <a:pt x="57912" y="0"/>
                </a:lnTo>
                <a:lnTo>
                  <a:pt x="43433" y="0"/>
                </a:lnTo>
                <a:lnTo>
                  <a:pt x="33527" y="3047"/>
                </a:lnTo>
                <a:lnTo>
                  <a:pt x="22859" y="9143"/>
                </a:lnTo>
                <a:lnTo>
                  <a:pt x="12191" y="21335"/>
                </a:lnTo>
                <a:lnTo>
                  <a:pt x="8381" y="37337"/>
                </a:lnTo>
                <a:lnTo>
                  <a:pt x="9143" y="47243"/>
                </a:lnTo>
                <a:lnTo>
                  <a:pt x="12953" y="59435"/>
                </a:lnTo>
                <a:lnTo>
                  <a:pt x="12953" y="109317"/>
                </a:lnTo>
                <a:lnTo>
                  <a:pt x="15239" y="111251"/>
                </a:lnTo>
                <a:lnTo>
                  <a:pt x="27431" y="115823"/>
                </a:lnTo>
                <a:lnTo>
                  <a:pt x="44957" y="117347"/>
                </a:lnTo>
                <a:lnTo>
                  <a:pt x="60197" y="117347"/>
                </a:lnTo>
                <a:lnTo>
                  <a:pt x="88391" y="124205"/>
                </a:lnTo>
                <a:lnTo>
                  <a:pt x="126491" y="138683"/>
                </a:lnTo>
                <a:lnTo>
                  <a:pt x="675115" y="403098"/>
                </a:lnTo>
                <a:lnTo>
                  <a:pt x="834390" y="403098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34320" y="5476494"/>
            <a:ext cx="826769" cy="398780"/>
          </a:xfrm>
          <a:custGeom>
            <a:avLst/>
            <a:gdLst/>
            <a:ahLst/>
            <a:cxnLst/>
            <a:rect l="l" t="t" r="r" b="b"/>
            <a:pathLst>
              <a:path w="826769" h="398779">
                <a:moveTo>
                  <a:pt x="819041" y="39623"/>
                </a:moveTo>
                <a:lnTo>
                  <a:pt x="790085" y="2285"/>
                </a:lnTo>
                <a:lnTo>
                  <a:pt x="774845" y="0"/>
                </a:lnTo>
                <a:lnTo>
                  <a:pt x="761891" y="2285"/>
                </a:lnTo>
                <a:lnTo>
                  <a:pt x="750461" y="9143"/>
                </a:lnTo>
                <a:lnTo>
                  <a:pt x="742841" y="20573"/>
                </a:lnTo>
                <a:lnTo>
                  <a:pt x="735221" y="34289"/>
                </a:lnTo>
                <a:lnTo>
                  <a:pt x="719219" y="55625"/>
                </a:lnTo>
                <a:lnTo>
                  <a:pt x="687977" y="86105"/>
                </a:lnTo>
                <a:lnTo>
                  <a:pt x="64661" y="386333"/>
                </a:lnTo>
                <a:lnTo>
                  <a:pt x="16655" y="396239"/>
                </a:lnTo>
                <a:lnTo>
                  <a:pt x="5225" y="396239"/>
                </a:lnTo>
                <a:lnTo>
                  <a:pt x="0" y="398525"/>
                </a:lnTo>
                <a:lnTo>
                  <a:pt x="162511" y="398526"/>
                </a:lnTo>
                <a:lnTo>
                  <a:pt x="706265" y="137159"/>
                </a:lnTo>
                <a:lnTo>
                  <a:pt x="752747" y="121157"/>
                </a:lnTo>
                <a:lnTo>
                  <a:pt x="764939" y="118871"/>
                </a:lnTo>
                <a:lnTo>
                  <a:pt x="780179" y="118109"/>
                </a:lnTo>
                <a:lnTo>
                  <a:pt x="797705" y="118109"/>
                </a:lnTo>
                <a:lnTo>
                  <a:pt x="806849" y="113537"/>
                </a:lnTo>
                <a:lnTo>
                  <a:pt x="812945" y="109880"/>
                </a:lnTo>
                <a:lnTo>
                  <a:pt x="812945" y="58673"/>
                </a:lnTo>
                <a:lnTo>
                  <a:pt x="818279" y="49529"/>
                </a:lnTo>
                <a:lnTo>
                  <a:pt x="819041" y="39623"/>
                </a:lnTo>
                <a:close/>
              </a:path>
              <a:path w="826769" h="398779">
                <a:moveTo>
                  <a:pt x="826661" y="89153"/>
                </a:moveTo>
                <a:lnTo>
                  <a:pt x="824375" y="73151"/>
                </a:lnTo>
                <a:lnTo>
                  <a:pt x="819041" y="64769"/>
                </a:lnTo>
                <a:lnTo>
                  <a:pt x="812945" y="58673"/>
                </a:lnTo>
                <a:lnTo>
                  <a:pt x="812945" y="109880"/>
                </a:lnTo>
                <a:lnTo>
                  <a:pt x="814469" y="108965"/>
                </a:lnTo>
                <a:lnTo>
                  <a:pt x="822851" y="101345"/>
                </a:lnTo>
                <a:lnTo>
                  <a:pt x="826661" y="8915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198625" y="5760720"/>
            <a:ext cx="46990" cy="51435"/>
          </a:xfrm>
          <a:custGeom>
            <a:avLst/>
            <a:gdLst/>
            <a:ahLst/>
            <a:cxnLst/>
            <a:rect l="l" t="t" r="r" b="b"/>
            <a:pathLst>
              <a:path w="46990" h="51435">
                <a:moveTo>
                  <a:pt x="46482" y="41910"/>
                </a:moveTo>
                <a:lnTo>
                  <a:pt x="13716" y="0"/>
                </a:lnTo>
                <a:lnTo>
                  <a:pt x="0" y="6096"/>
                </a:lnTo>
                <a:lnTo>
                  <a:pt x="3810" y="16764"/>
                </a:lnTo>
                <a:lnTo>
                  <a:pt x="6858" y="25908"/>
                </a:lnTo>
                <a:lnTo>
                  <a:pt x="11430" y="32766"/>
                </a:lnTo>
                <a:lnTo>
                  <a:pt x="16764" y="39624"/>
                </a:lnTo>
                <a:lnTo>
                  <a:pt x="22860" y="46482"/>
                </a:lnTo>
                <a:lnTo>
                  <a:pt x="28194" y="51054"/>
                </a:lnTo>
                <a:lnTo>
                  <a:pt x="46482" y="41910"/>
                </a:lnTo>
                <a:close/>
              </a:path>
            </a:pathLst>
          </a:custGeom>
          <a:solidFill>
            <a:srgbClr val="A0A0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450847" y="5756147"/>
            <a:ext cx="44450" cy="52705"/>
          </a:xfrm>
          <a:custGeom>
            <a:avLst/>
            <a:gdLst/>
            <a:ahLst/>
            <a:cxnLst/>
            <a:rect l="l" t="t" r="r" b="b"/>
            <a:pathLst>
              <a:path w="44450" h="52704">
                <a:moveTo>
                  <a:pt x="44196" y="8381"/>
                </a:moveTo>
                <a:lnTo>
                  <a:pt x="27432" y="0"/>
                </a:lnTo>
                <a:lnTo>
                  <a:pt x="0" y="44195"/>
                </a:lnTo>
                <a:lnTo>
                  <a:pt x="16764" y="52577"/>
                </a:lnTo>
                <a:lnTo>
                  <a:pt x="41148" y="18287"/>
                </a:lnTo>
                <a:lnTo>
                  <a:pt x="44196" y="8381"/>
                </a:lnTo>
                <a:close/>
              </a:path>
            </a:pathLst>
          </a:custGeom>
          <a:solidFill>
            <a:srgbClr val="A0A0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200911" y="5624321"/>
            <a:ext cx="21590" cy="64769"/>
          </a:xfrm>
          <a:custGeom>
            <a:avLst/>
            <a:gdLst/>
            <a:ahLst/>
            <a:cxnLst/>
            <a:rect l="l" t="t" r="r" b="b"/>
            <a:pathLst>
              <a:path w="21590" h="64770">
                <a:moveTo>
                  <a:pt x="6096" y="59581"/>
                </a:moveTo>
                <a:lnTo>
                  <a:pt x="6096" y="35814"/>
                </a:lnTo>
                <a:lnTo>
                  <a:pt x="5334" y="41148"/>
                </a:lnTo>
                <a:lnTo>
                  <a:pt x="4572" y="45720"/>
                </a:lnTo>
                <a:lnTo>
                  <a:pt x="2286" y="51816"/>
                </a:lnTo>
                <a:lnTo>
                  <a:pt x="0" y="56388"/>
                </a:lnTo>
                <a:lnTo>
                  <a:pt x="6096" y="59581"/>
                </a:lnTo>
                <a:close/>
              </a:path>
              <a:path w="21590" h="64770">
                <a:moveTo>
                  <a:pt x="21336" y="22859"/>
                </a:moveTo>
                <a:lnTo>
                  <a:pt x="21336" y="8381"/>
                </a:lnTo>
                <a:lnTo>
                  <a:pt x="5334" y="0"/>
                </a:lnTo>
                <a:lnTo>
                  <a:pt x="3810" y="6858"/>
                </a:lnTo>
                <a:lnTo>
                  <a:pt x="3810" y="16764"/>
                </a:lnTo>
                <a:lnTo>
                  <a:pt x="4572" y="20574"/>
                </a:lnTo>
                <a:lnTo>
                  <a:pt x="5334" y="25908"/>
                </a:lnTo>
                <a:lnTo>
                  <a:pt x="5334" y="31242"/>
                </a:lnTo>
                <a:lnTo>
                  <a:pt x="6096" y="35814"/>
                </a:lnTo>
                <a:lnTo>
                  <a:pt x="6096" y="59581"/>
                </a:lnTo>
                <a:lnTo>
                  <a:pt x="16002" y="64769"/>
                </a:lnTo>
                <a:lnTo>
                  <a:pt x="21336" y="22859"/>
                </a:lnTo>
                <a:close/>
              </a:path>
            </a:pathLst>
          </a:custGeom>
          <a:solidFill>
            <a:srgbClr val="A0A0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469136" y="5629655"/>
            <a:ext cx="20955" cy="64135"/>
          </a:xfrm>
          <a:custGeom>
            <a:avLst/>
            <a:gdLst/>
            <a:ahLst/>
            <a:cxnLst/>
            <a:rect l="l" t="t" r="r" b="b"/>
            <a:pathLst>
              <a:path w="20955" h="64135">
                <a:moveTo>
                  <a:pt x="17526" y="16764"/>
                </a:moveTo>
                <a:lnTo>
                  <a:pt x="17526" y="6858"/>
                </a:lnTo>
                <a:lnTo>
                  <a:pt x="15240" y="0"/>
                </a:lnTo>
                <a:lnTo>
                  <a:pt x="0" y="8382"/>
                </a:lnTo>
                <a:lnTo>
                  <a:pt x="0" y="22098"/>
                </a:lnTo>
                <a:lnTo>
                  <a:pt x="5334" y="64008"/>
                </a:lnTo>
                <a:lnTo>
                  <a:pt x="14478" y="58978"/>
                </a:lnTo>
                <a:lnTo>
                  <a:pt x="14478" y="35814"/>
                </a:lnTo>
                <a:lnTo>
                  <a:pt x="15240" y="30480"/>
                </a:lnTo>
                <a:lnTo>
                  <a:pt x="15240" y="25908"/>
                </a:lnTo>
                <a:lnTo>
                  <a:pt x="17526" y="16764"/>
                </a:lnTo>
                <a:close/>
              </a:path>
              <a:path w="20955" h="64135">
                <a:moveTo>
                  <a:pt x="20574" y="55626"/>
                </a:moveTo>
                <a:lnTo>
                  <a:pt x="19050" y="51816"/>
                </a:lnTo>
                <a:lnTo>
                  <a:pt x="16764" y="45720"/>
                </a:lnTo>
                <a:lnTo>
                  <a:pt x="15240" y="40386"/>
                </a:lnTo>
                <a:lnTo>
                  <a:pt x="14478" y="35814"/>
                </a:lnTo>
                <a:lnTo>
                  <a:pt x="14478" y="58978"/>
                </a:lnTo>
                <a:lnTo>
                  <a:pt x="20574" y="55626"/>
                </a:lnTo>
                <a:close/>
              </a:path>
            </a:pathLst>
          </a:custGeom>
          <a:solidFill>
            <a:srgbClr val="A0A0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237488" y="5804915"/>
            <a:ext cx="29845" cy="70485"/>
          </a:xfrm>
          <a:custGeom>
            <a:avLst/>
            <a:gdLst/>
            <a:ahLst/>
            <a:cxnLst/>
            <a:rect l="l" t="t" r="r" b="b"/>
            <a:pathLst>
              <a:path w="29844" h="70485">
                <a:moveTo>
                  <a:pt x="29718" y="19811"/>
                </a:moveTo>
                <a:lnTo>
                  <a:pt x="27432" y="12953"/>
                </a:lnTo>
                <a:lnTo>
                  <a:pt x="23622" y="5333"/>
                </a:lnTo>
                <a:lnTo>
                  <a:pt x="20574" y="1523"/>
                </a:lnTo>
                <a:lnTo>
                  <a:pt x="13716" y="0"/>
                </a:lnTo>
                <a:lnTo>
                  <a:pt x="0" y="0"/>
                </a:lnTo>
                <a:lnTo>
                  <a:pt x="3810" y="9144"/>
                </a:lnTo>
                <a:lnTo>
                  <a:pt x="5334" y="22098"/>
                </a:lnTo>
                <a:lnTo>
                  <a:pt x="6096" y="41148"/>
                </a:lnTo>
                <a:lnTo>
                  <a:pt x="7620" y="54864"/>
                </a:lnTo>
                <a:lnTo>
                  <a:pt x="8382" y="66294"/>
                </a:lnTo>
                <a:lnTo>
                  <a:pt x="9198" y="70103"/>
                </a:lnTo>
                <a:lnTo>
                  <a:pt x="16546" y="70103"/>
                </a:lnTo>
                <a:lnTo>
                  <a:pt x="16764" y="68580"/>
                </a:lnTo>
                <a:lnTo>
                  <a:pt x="19812" y="59436"/>
                </a:lnTo>
                <a:lnTo>
                  <a:pt x="22860" y="51053"/>
                </a:lnTo>
                <a:lnTo>
                  <a:pt x="24384" y="44196"/>
                </a:lnTo>
                <a:lnTo>
                  <a:pt x="27432" y="36576"/>
                </a:lnTo>
                <a:lnTo>
                  <a:pt x="28956" y="28956"/>
                </a:lnTo>
                <a:lnTo>
                  <a:pt x="29718" y="19811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425702" y="5804153"/>
            <a:ext cx="27940" cy="71120"/>
          </a:xfrm>
          <a:custGeom>
            <a:avLst/>
            <a:gdLst/>
            <a:ahLst/>
            <a:cxnLst/>
            <a:rect l="l" t="t" r="r" b="b"/>
            <a:pathLst>
              <a:path w="27940" h="71120">
                <a:moveTo>
                  <a:pt x="27431" y="0"/>
                </a:moveTo>
                <a:lnTo>
                  <a:pt x="16763" y="2285"/>
                </a:lnTo>
                <a:lnTo>
                  <a:pt x="6857" y="3809"/>
                </a:lnTo>
                <a:lnTo>
                  <a:pt x="3047" y="7619"/>
                </a:lnTo>
                <a:lnTo>
                  <a:pt x="0" y="15240"/>
                </a:lnTo>
                <a:lnTo>
                  <a:pt x="761" y="21335"/>
                </a:lnTo>
                <a:lnTo>
                  <a:pt x="1523" y="31241"/>
                </a:lnTo>
                <a:lnTo>
                  <a:pt x="4571" y="44957"/>
                </a:lnTo>
                <a:lnTo>
                  <a:pt x="6857" y="53339"/>
                </a:lnTo>
                <a:lnTo>
                  <a:pt x="8381" y="61721"/>
                </a:lnTo>
                <a:lnTo>
                  <a:pt x="12191" y="70865"/>
                </a:lnTo>
                <a:lnTo>
                  <a:pt x="18592" y="70865"/>
                </a:lnTo>
                <a:lnTo>
                  <a:pt x="19049" y="68579"/>
                </a:lnTo>
                <a:lnTo>
                  <a:pt x="20573" y="57149"/>
                </a:lnTo>
                <a:lnTo>
                  <a:pt x="20573" y="44195"/>
                </a:lnTo>
                <a:lnTo>
                  <a:pt x="21335" y="24383"/>
                </a:lnTo>
                <a:lnTo>
                  <a:pt x="23621" y="11429"/>
                </a:lnTo>
                <a:lnTo>
                  <a:pt x="27431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206246" y="5521452"/>
            <a:ext cx="280035" cy="353695"/>
          </a:xfrm>
          <a:custGeom>
            <a:avLst/>
            <a:gdLst/>
            <a:ahLst/>
            <a:cxnLst/>
            <a:rect l="l" t="t" r="r" b="b"/>
            <a:pathLst>
              <a:path w="280034" h="353695">
                <a:moveTo>
                  <a:pt x="12953" y="259841"/>
                </a:moveTo>
                <a:lnTo>
                  <a:pt x="12953" y="148589"/>
                </a:lnTo>
                <a:lnTo>
                  <a:pt x="10667" y="158495"/>
                </a:lnTo>
                <a:lnTo>
                  <a:pt x="5333" y="170687"/>
                </a:lnTo>
                <a:lnTo>
                  <a:pt x="2285" y="186689"/>
                </a:lnTo>
                <a:lnTo>
                  <a:pt x="0" y="205739"/>
                </a:lnTo>
                <a:lnTo>
                  <a:pt x="2285" y="224789"/>
                </a:lnTo>
                <a:lnTo>
                  <a:pt x="5333" y="240791"/>
                </a:lnTo>
                <a:lnTo>
                  <a:pt x="12953" y="259841"/>
                </a:lnTo>
                <a:close/>
              </a:path>
              <a:path w="280034" h="353695">
                <a:moveTo>
                  <a:pt x="268223" y="135635"/>
                </a:moveTo>
                <a:lnTo>
                  <a:pt x="268223" y="115823"/>
                </a:lnTo>
                <a:lnTo>
                  <a:pt x="265175" y="99059"/>
                </a:lnTo>
                <a:lnTo>
                  <a:pt x="249935" y="57149"/>
                </a:lnTo>
                <a:lnTo>
                  <a:pt x="219455" y="23621"/>
                </a:lnTo>
                <a:lnTo>
                  <a:pt x="183641" y="6095"/>
                </a:lnTo>
                <a:lnTo>
                  <a:pt x="141732" y="0"/>
                </a:lnTo>
                <a:lnTo>
                  <a:pt x="118871" y="1523"/>
                </a:lnTo>
                <a:lnTo>
                  <a:pt x="73151" y="16001"/>
                </a:lnTo>
                <a:lnTo>
                  <a:pt x="41909" y="41147"/>
                </a:lnTo>
                <a:lnTo>
                  <a:pt x="20573" y="76199"/>
                </a:lnTo>
                <a:lnTo>
                  <a:pt x="10667" y="123443"/>
                </a:lnTo>
                <a:lnTo>
                  <a:pt x="12191" y="134111"/>
                </a:lnTo>
                <a:lnTo>
                  <a:pt x="12953" y="148589"/>
                </a:lnTo>
                <a:lnTo>
                  <a:pt x="12953" y="259841"/>
                </a:lnTo>
                <a:lnTo>
                  <a:pt x="22859" y="272033"/>
                </a:lnTo>
                <a:lnTo>
                  <a:pt x="31241" y="282701"/>
                </a:lnTo>
                <a:lnTo>
                  <a:pt x="41147" y="283463"/>
                </a:lnTo>
                <a:lnTo>
                  <a:pt x="51815" y="285749"/>
                </a:lnTo>
                <a:lnTo>
                  <a:pt x="56387" y="290321"/>
                </a:lnTo>
                <a:lnTo>
                  <a:pt x="60959" y="300989"/>
                </a:lnTo>
                <a:lnTo>
                  <a:pt x="60959" y="353567"/>
                </a:lnTo>
                <a:lnTo>
                  <a:pt x="219455" y="353567"/>
                </a:lnTo>
                <a:lnTo>
                  <a:pt x="219455" y="297179"/>
                </a:lnTo>
                <a:lnTo>
                  <a:pt x="222503" y="288035"/>
                </a:lnTo>
                <a:lnTo>
                  <a:pt x="230885" y="284987"/>
                </a:lnTo>
                <a:lnTo>
                  <a:pt x="240791" y="284225"/>
                </a:lnTo>
                <a:lnTo>
                  <a:pt x="249173" y="280415"/>
                </a:lnTo>
                <a:lnTo>
                  <a:pt x="256793" y="275081"/>
                </a:lnTo>
                <a:lnTo>
                  <a:pt x="262889" y="267461"/>
                </a:lnTo>
                <a:lnTo>
                  <a:pt x="265175" y="262604"/>
                </a:lnTo>
                <a:lnTo>
                  <a:pt x="265175" y="150875"/>
                </a:lnTo>
                <a:lnTo>
                  <a:pt x="268223" y="135635"/>
                </a:lnTo>
                <a:close/>
              </a:path>
              <a:path w="280034" h="353695">
                <a:moveTo>
                  <a:pt x="60959" y="353567"/>
                </a:moveTo>
                <a:lnTo>
                  <a:pt x="60959" y="310895"/>
                </a:lnTo>
                <a:lnTo>
                  <a:pt x="56387" y="326897"/>
                </a:lnTo>
                <a:lnTo>
                  <a:pt x="52577" y="337565"/>
                </a:lnTo>
                <a:lnTo>
                  <a:pt x="49529" y="346709"/>
                </a:lnTo>
                <a:lnTo>
                  <a:pt x="48319" y="353567"/>
                </a:lnTo>
                <a:lnTo>
                  <a:pt x="60959" y="353567"/>
                </a:lnTo>
                <a:close/>
              </a:path>
              <a:path w="280034" h="353695">
                <a:moveTo>
                  <a:pt x="232283" y="353567"/>
                </a:moveTo>
                <a:lnTo>
                  <a:pt x="231647" y="349757"/>
                </a:lnTo>
                <a:lnTo>
                  <a:pt x="227837" y="336803"/>
                </a:lnTo>
                <a:lnTo>
                  <a:pt x="225551" y="327659"/>
                </a:lnTo>
                <a:lnTo>
                  <a:pt x="222503" y="320039"/>
                </a:lnTo>
                <a:lnTo>
                  <a:pt x="220979" y="305561"/>
                </a:lnTo>
                <a:lnTo>
                  <a:pt x="219455" y="297179"/>
                </a:lnTo>
                <a:lnTo>
                  <a:pt x="219455" y="353567"/>
                </a:lnTo>
                <a:lnTo>
                  <a:pt x="232283" y="353567"/>
                </a:lnTo>
                <a:close/>
              </a:path>
              <a:path w="280034" h="353695">
                <a:moveTo>
                  <a:pt x="279653" y="208787"/>
                </a:moveTo>
                <a:lnTo>
                  <a:pt x="278129" y="194309"/>
                </a:lnTo>
                <a:lnTo>
                  <a:pt x="275843" y="181355"/>
                </a:lnTo>
                <a:lnTo>
                  <a:pt x="273557" y="170687"/>
                </a:lnTo>
                <a:lnTo>
                  <a:pt x="265175" y="150875"/>
                </a:lnTo>
                <a:lnTo>
                  <a:pt x="265175" y="262604"/>
                </a:lnTo>
                <a:lnTo>
                  <a:pt x="268985" y="254507"/>
                </a:lnTo>
                <a:lnTo>
                  <a:pt x="274319" y="241553"/>
                </a:lnTo>
                <a:lnTo>
                  <a:pt x="277367" y="224789"/>
                </a:lnTo>
                <a:lnTo>
                  <a:pt x="279653" y="208787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242822" y="5659373"/>
            <a:ext cx="208025" cy="20040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88313" y="4895850"/>
            <a:ext cx="719455" cy="99060"/>
          </a:xfrm>
          <a:custGeom>
            <a:avLst/>
            <a:gdLst/>
            <a:ahLst/>
            <a:cxnLst/>
            <a:rect l="l" t="t" r="r" b="b"/>
            <a:pathLst>
              <a:path w="719455" h="99060">
                <a:moveTo>
                  <a:pt x="719328" y="0"/>
                </a:moveTo>
                <a:lnTo>
                  <a:pt x="719328" y="99060"/>
                </a:lnTo>
                <a:lnTo>
                  <a:pt x="0" y="99060"/>
                </a:lnTo>
                <a:lnTo>
                  <a:pt x="0" y="0"/>
                </a:lnTo>
                <a:lnTo>
                  <a:pt x="71932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838200" y="5373623"/>
            <a:ext cx="947166" cy="50139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410200" y="4895850"/>
            <a:ext cx="3200400" cy="979169"/>
          </a:xfrm>
          <a:custGeom>
            <a:avLst/>
            <a:gdLst/>
            <a:ahLst/>
            <a:cxnLst/>
            <a:rect l="l" t="t" r="r" b="b"/>
            <a:pathLst>
              <a:path w="3200400" h="979170">
                <a:moveTo>
                  <a:pt x="3200400" y="0"/>
                </a:moveTo>
                <a:lnTo>
                  <a:pt x="3200400" y="979170"/>
                </a:lnTo>
                <a:lnTo>
                  <a:pt x="0" y="979170"/>
                </a:lnTo>
                <a:lnTo>
                  <a:pt x="0" y="0"/>
                </a:lnTo>
                <a:lnTo>
                  <a:pt x="3200400" y="0"/>
                </a:lnTo>
                <a:close/>
              </a:path>
            </a:pathLst>
          </a:custGeom>
          <a:solidFill>
            <a:srgbClr val="A3A3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5501624" y="3820159"/>
            <a:ext cx="1056640" cy="2159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8125" indent="-238125">
              <a:lnSpc>
                <a:spcPct val="100000"/>
              </a:lnSpc>
              <a:spcBef>
                <a:spcPts val="95"/>
              </a:spcBef>
              <a:buChar char="•"/>
              <a:tabLst>
                <a:tab pos="238125" algn="l"/>
                <a:tab pos="23876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Glass</a:t>
            </a:r>
            <a:endParaRPr sz="2000">
              <a:latin typeface="Arial"/>
              <a:cs typeface="Arial"/>
            </a:endParaRPr>
          </a:p>
          <a:p>
            <a:pPr marL="238125" indent="-238125">
              <a:lnSpc>
                <a:spcPct val="100000"/>
              </a:lnSpc>
              <a:buChar char="•"/>
              <a:tabLst>
                <a:tab pos="238125" algn="l"/>
                <a:tab pos="238760" algn="l"/>
              </a:tabLst>
            </a:pP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Wood</a:t>
            </a:r>
            <a:endParaRPr sz="2000">
              <a:latin typeface="Arial"/>
              <a:cs typeface="Arial"/>
            </a:endParaRPr>
          </a:p>
          <a:p>
            <a:pPr marL="238125" indent="-238125">
              <a:lnSpc>
                <a:spcPct val="100000"/>
              </a:lnSpc>
              <a:buChar char="•"/>
              <a:tabLst>
                <a:tab pos="238125" algn="l"/>
                <a:tab pos="238760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Stone</a:t>
            </a:r>
            <a:endParaRPr sz="2000">
              <a:latin typeface="Arial"/>
              <a:cs typeface="Arial"/>
            </a:endParaRPr>
          </a:p>
          <a:p>
            <a:pPr marL="238125" indent="-238125">
              <a:lnSpc>
                <a:spcPct val="100000"/>
              </a:lnSpc>
              <a:buChar char="•"/>
              <a:tabLst>
                <a:tab pos="238125" algn="l"/>
                <a:tab pos="238760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Metal</a:t>
            </a:r>
            <a:endParaRPr sz="2000">
              <a:latin typeface="Arial"/>
              <a:cs typeface="Arial"/>
            </a:endParaRPr>
          </a:p>
          <a:p>
            <a:pPr marL="238125" indent="-238125">
              <a:lnSpc>
                <a:spcPct val="100000"/>
              </a:lnSpc>
              <a:buChar char="•"/>
              <a:tabLst>
                <a:tab pos="238125" algn="l"/>
                <a:tab pos="238760" algn="l"/>
              </a:tabLst>
            </a:pPr>
            <a:r>
              <a:rPr sz="2000" spc="-8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000" b="1" spc="-85" dirty="0">
                <a:solidFill>
                  <a:srgbClr val="FFFFFF"/>
                </a:solidFill>
                <a:latin typeface="Arial"/>
                <a:cs typeface="Arial"/>
              </a:rPr>
              <a:t>nsects</a:t>
            </a:r>
            <a:endParaRPr sz="2000">
              <a:latin typeface="Arial"/>
              <a:cs typeface="Arial"/>
            </a:endParaRPr>
          </a:p>
          <a:p>
            <a:pPr marL="238125" indent="-238125">
              <a:lnSpc>
                <a:spcPct val="100000"/>
              </a:lnSpc>
              <a:buChar char="•"/>
              <a:tabLst>
                <a:tab pos="238125" algn="l"/>
                <a:tab pos="238760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Bones</a:t>
            </a:r>
            <a:endParaRPr sz="2000">
              <a:latin typeface="Arial"/>
              <a:cs typeface="Arial"/>
            </a:endParaRPr>
          </a:p>
          <a:p>
            <a:pPr marL="238125" indent="-238125">
              <a:lnSpc>
                <a:spcPct val="100000"/>
              </a:lnSpc>
              <a:buChar char="•"/>
              <a:tabLst>
                <a:tab pos="238125" algn="l"/>
                <a:tab pos="23876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Plastic</a:t>
            </a:r>
            <a:endParaRPr sz="20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7467600" y="5566409"/>
            <a:ext cx="1066800" cy="30860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467600" y="4895850"/>
            <a:ext cx="1066800" cy="63855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8496300" y="4895850"/>
            <a:ext cx="0" cy="590550"/>
          </a:xfrm>
          <a:custGeom>
            <a:avLst/>
            <a:gdLst/>
            <a:ahLst/>
            <a:cxnLst/>
            <a:rect l="l" t="t" r="r" b="b"/>
            <a:pathLst>
              <a:path h="590550">
                <a:moveTo>
                  <a:pt x="0" y="0"/>
                </a:moveTo>
                <a:lnTo>
                  <a:pt x="0" y="59055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8496300" y="5562600"/>
            <a:ext cx="0" cy="312420"/>
          </a:xfrm>
          <a:custGeom>
            <a:avLst/>
            <a:gdLst/>
            <a:ahLst/>
            <a:cxnLst/>
            <a:rect l="l" t="t" r="r" b="b"/>
            <a:pathLst>
              <a:path h="312420">
                <a:moveTo>
                  <a:pt x="0" y="0"/>
                </a:moveTo>
                <a:lnTo>
                  <a:pt x="0" y="31242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862583" y="5875020"/>
            <a:ext cx="4090670" cy="601980"/>
          </a:xfrm>
          <a:custGeom>
            <a:avLst/>
            <a:gdLst/>
            <a:ahLst/>
            <a:cxnLst/>
            <a:rect l="l" t="t" r="r" b="b"/>
            <a:pathLst>
              <a:path w="4090670" h="601979">
                <a:moveTo>
                  <a:pt x="4090416" y="0"/>
                </a:moveTo>
                <a:lnTo>
                  <a:pt x="4090416" y="601979"/>
                </a:lnTo>
                <a:lnTo>
                  <a:pt x="0" y="601979"/>
                </a:lnTo>
                <a:lnTo>
                  <a:pt x="0" y="0"/>
                </a:lnTo>
                <a:lnTo>
                  <a:pt x="4090416" y="0"/>
                </a:lnTo>
                <a:close/>
              </a:path>
            </a:pathLst>
          </a:custGeom>
          <a:solidFill>
            <a:srgbClr val="FF5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1802892" y="5875020"/>
            <a:ext cx="3150235" cy="601980"/>
          </a:xfrm>
          <a:prstGeom prst="rect">
            <a:avLst/>
          </a:prstGeom>
          <a:solidFill>
            <a:srgbClr val="FF5050"/>
          </a:solidFill>
        </p:spPr>
        <p:txBody>
          <a:bodyPr vert="horz" wrap="square" lIns="0" tIns="0" rIns="0" bIns="0" rtlCol="0">
            <a:spAutoFit/>
          </a:bodyPr>
          <a:lstStyle/>
          <a:p>
            <a:pPr marL="222885" indent="-171450">
              <a:lnSpc>
                <a:spcPts val="1920"/>
              </a:lnSpc>
              <a:buFont typeface="Arial"/>
              <a:buChar char="•"/>
              <a:tabLst>
                <a:tab pos="223520" algn="l"/>
              </a:tabLst>
            </a:pPr>
            <a:r>
              <a:rPr sz="2000" i="1" spc="-5" dirty="0">
                <a:solidFill>
                  <a:srgbClr val="FFFFFF"/>
                </a:solidFill>
                <a:latin typeface="Arial"/>
                <a:cs typeface="Arial"/>
              </a:rPr>
              <a:t>Emerging</a:t>
            </a:r>
            <a:r>
              <a:rPr sz="2000" i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Arial"/>
                <a:cs typeface="Arial"/>
              </a:rPr>
              <a:t>chemicals</a:t>
            </a:r>
            <a:endParaRPr sz="2000">
              <a:latin typeface="Arial"/>
              <a:cs typeface="Arial"/>
            </a:endParaRPr>
          </a:p>
          <a:p>
            <a:pPr marL="222885">
              <a:lnSpc>
                <a:spcPct val="100000"/>
              </a:lnSpc>
            </a:pPr>
            <a:r>
              <a:rPr sz="2000" i="1" spc="-1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acrylamide,benzene)</a:t>
            </a:r>
            <a:endParaRPr sz="20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869501" y="5875020"/>
            <a:ext cx="950594" cy="567055"/>
          </a:xfrm>
          <a:custGeom>
            <a:avLst/>
            <a:gdLst/>
            <a:ahLst/>
            <a:cxnLst/>
            <a:rect l="l" t="t" r="r" b="b"/>
            <a:pathLst>
              <a:path w="950594" h="567054">
                <a:moveTo>
                  <a:pt x="950232" y="0"/>
                </a:moveTo>
                <a:lnTo>
                  <a:pt x="949493" y="535026"/>
                </a:lnTo>
                <a:lnTo>
                  <a:pt x="944162" y="551789"/>
                </a:lnTo>
                <a:lnTo>
                  <a:pt x="931970" y="560930"/>
                </a:lnTo>
                <a:lnTo>
                  <a:pt x="912916" y="567023"/>
                </a:lnTo>
                <a:lnTo>
                  <a:pt x="48769" y="567023"/>
                </a:lnTo>
                <a:lnTo>
                  <a:pt x="27432" y="559413"/>
                </a:lnTo>
                <a:lnTo>
                  <a:pt x="9144" y="544166"/>
                </a:lnTo>
                <a:lnTo>
                  <a:pt x="0" y="519021"/>
                </a:lnTo>
                <a:lnTo>
                  <a:pt x="0" y="0"/>
                </a:lnTo>
              </a:path>
            </a:pathLst>
          </a:custGeom>
          <a:ln w="269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882396" y="5875020"/>
            <a:ext cx="920750" cy="508000"/>
          </a:xfrm>
          <a:custGeom>
            <a:avLst/>
            <a:gdLst/>
            <a:ahLst/>
            <a:cxnLst/>
            <a:rect l="l" t="t" r="r" b="b"/>
            <a:pathLst>
              <a:path w="920750" h="508000">
                <a:moveTo>
                  <a:pt x="920496" y="0"/>
                </a:moveTo>
                <a:lnTo>
                  <a:pt x="920496" y="507492"/>
                </a:lnTo>
                <a:lnTo>
                  <a:pt x="0" y="507492"/>
                </a:lnTo>
                <a:lnTo>
                  <a:pt x="0" y="0"/>
                </a:lnTo>
                <a:lnTo>
                  <a:pt x="920496" y="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603993" y="5875020"/>
            <a:ext cx="169180" cy="9143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914400" y="5875020"/>
            <a:ext cx="182432" cy="9601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246686" y="5875020"/>
            <a:ext cx="197608" cy="7315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838200" y="5875020"/>
            <a:ext cx="947166" cy="40767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410200" y="5875020"/>
            <a:ext cx="3200400" cy="449580"/>
          </a:xfrm>
          <a:custGeom>
            <a:avLst/>
            <a:gdLst/>
            <a:ahLst/>
            <a:cxnLst/>
            <a:rect l="l" t="t" r="r" b="b"/>
            <a:pathLst>
              <a:path w="3200400" h="449579">
                <a:moveTo>
                  <a:pt x="3200399" y="0"/>
                </a:moveTo>
                <a:lnTo>
                  <a:pt x="3200399" y="449580"/>
                </a:lnTo>
                <a:lnTo>
                  <a:pt x="0" y="449580"/>
                </a:lnTo>
                <a:lnTo>
                  <a:pt x="0" y="0"/>
                </a:lnTo>
                <a:lnTo>
                  <a:pt x="3200399" y="0"/>
                </a:lnTo>
                <a:close/>
              </a:path>
            </a:pathLst>
          </a:custGeom>
          <a:solidFill>
            <a:srgbClr val="A3A3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5410200" y="5953759"/>
            <a:ext cx="304800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9565" indent="-238125">
              <a:lnSpc>
                <a:spcPct val="100000"/>
              </a:lnSpc>
              <a:spcBef>
                <a:spcPts val="95"/>
              </a:spcBef>
              <a:buChar char="•"/>
              <a:tabLst>
                <a:tab pos="329565" algn="l"/>
                <a:tab pos="330200" algn="l"/>
              </a:tabLst>
            </a:pPr>
            <a:r>
              <a:rPr sz="2000" spc="-7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000" b="1" spc="-75" dirty="0">
                <a:solidFill>
                  <a:srgbClr val="FFFFFF"/>
                </a:solidFill>
                <a:latin typeface="Arial"/>
                <a:cs typeface="Arial"/>
              </a:rPr>
              <a:t>ersonal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stuff</a:t>
            </a:r>
            <a:endParaRPr sz="2000">
              <a:latin typeface="Arial"/>
              <a:cs typeface="Arial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7467600" y="5875020"/>
            <a:ext cx="1066800" cy="42138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496300" y="5875020"/>
            <a:ext cx="0" cy="373380"/>
          </a:xfrm>
          <a:custGeom>
            <a:avLst/>
            <a:gdLst/>
            <a:ahLst/>
            <a:cxnLst/>
            <a:rect l="l" t="t" r="r" b="b"/>
            <a:pathLst>
              <a:path h="373379">
                <a:moveTo>
                  <a:pt x="0" y="0"/>
                </a:moveTo>
                <a:lnTo>
                  <a:pt x="0" y="37338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5133" y="327152"/>
            <a:ext cx="72523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25" dirty="0">
                <a:solidFill>
                  <a:srgbClr val="003300"/>
                </a:solidFill>
              </a:rPr>
              <a:t>Keracunan </a:t>
            </a:r>
            <a:r>
              <a:rPr sz="3600" spc="-20" dirty="0">
                <a:solidFill>
                  <a:srgbClr val="003300"/>
                </a:solidFill>
              </a:rPr>
              <a:t>Pangan </a:t>
            </a:r>
            <a:r>
              <a:rPr sz="3600" spc="-5" dirty="0">
                <a:solidFill>
                  <a:srgbClr val="003300"/>
                </a:solidFill>
              </a:rPr>
              <a:t>di</a:t>
            </a:r>
            <a:r>
              <a:rPr sz="3600" spc="-30" dirty="0">
                <a:solidFill>
                  <a:srgbClr val="003300"/>
                </a:solidFill>
              </a:rPr>
              <a:t> </a:t>
            </a:r>
            <a:r>
              <a:rPr sz="3600" dirty="0">
                <a:solidFill>
                  <a:srgbClr val="003300"/>
                </a:solidFill>
              </a:rPr>
              <a:t>Indonesia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3582161" y="1947672"/>
            <a:ext cx="605790" cy="0"/>
          </a:xfrm>
          <a:custGeom>
            <a:avLst/>
            <a:gdLst/>
            <a:ahLst/>
            <a:cxnLst/>
            <a:rect l="l" t="t" r="r" b="b"/>
            <a:pathLst>
              <a:path w="605789">
                <a:moveTo>
                  <a:pt x="0" y="0"/>
                </a:moveTo>
                <a:lnTo>
                  <a:pt x="605790" y="0"/>
                </a:lnTo>
              </a:path>
            </a:pathLst>
          </a:custGeom>
          <a:ln w="21336">
            <a:solidFill>
              <a:srgbClr val="99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562849" y="1930145"/>
            <a:ext cx="632460" cy="28575"/>
          </a:xfrm>
          <a:custGeom>
            <a:avLst/>
            <a:gdLst/>
            <a:ahLst/>
            <a:cxnLst/>
            <a:rect l="l" t="t" r="r" b="b"/>
            <a:pathLst>
              <a:path w="632460" h="28575">
                <a:moveTo>
                  <a:pt x="130564" y="28193"/>
                </a:moveTo>
                <a:lnTo>
                  <a:pt x="130564" y="22097"/>
                </a:lnTo>
                <a:lnTo>
                  <a:pt x="17026" y="22097"/>
                </a:lnTo>
                <a:lnTo>
                  <a:pt x="0" y="28193"/>
                </a:lnTo>
                <a:lnTo>
                  <a:pt x="130564" y="28193"/>
                </a:lnTo>
                <a:close/>
              </a:path>
              <a:path w="632460" h="28575">
                <a:moveTo>
                  <a:pt x="631960" y="28193"/>
                </a:moveTo>
                <a:lnTo>
                  <a:pt x="631960" y="3047"/>
                </a:lnTo>
                <a:lnTo>
                  <a:pt x="628912" y="0"/>
                </a:lnTo>
                <a:lnTo>
                  <a:pt x="206002" y="0"/>
                </a:lnTo>
                <a:lnTo>
                  <a:pt x="128278" y="22097"/>
                </a:lnTo>
                <a:lnTo>
                  <a:pt x="130564" y="22097"/>
                </a:lnTo>
                <a:lnTo>
                  <a:pt x="130564" y="28193"/>
                </a:lnTo>
                <a:lnTo>
                  <a:pt x="154078" y="28193"/>
                </a:lnTo>
                <a:lnTo>
                  <a:pt x="207526" y="13376"/>
                </a:lnTo>
                <a:lnTo>
                  <a:pt x="207526" y="12953"/>
                </a:lnTo>
                <a:lnTo>
                  <a:pt x="619006" y="12953"/>
                </a:lnTo>
                <a:lnTo>
                  <a:pt x="619006" y="6857"/>
                </a:lnTo>
                <a:lnTo>
                  <a:pt x="625102" y="12953"/>
                </a:lnTo>
                <a:lnTo>
                  <a:pt x="625102" y="28193"/>
                </a:lnTo>
                <a:lnTo>
                  <a:pt x="631960" y="28193"/>
                </a:lnTo>
                <a:close/>
              </a:path>
              <a:path w="632460" h="28575">
                <a:moveTo>
                  <a:pt x="209050" y="12953"/>
                </a:moveTo>
                <a:lnTo>
                  <a:pt x="207526" y="12953"/>
                </a:lnTo>
                <a:lnTo>
                  <a:pt x="207526" y="13376"/>
                </a:lnTo>
                <a:lnTo>
                  <a:pt x="209050" y="12953"/>
                </a:lnTo>
                <a:close/>
              </a:path>
              <a:path w="632460" h="28575">
                <a:moveTo>
                  <a:pt x="625102" y="12953"/>
                </a:moveTo>
                <a:lnTo>
                  <a:pt x="619006" y="6857"/>
                </a:lnTo>
                <a:lnTo>
                  <a:pt x="619006" y="12953"/>
                </a:lnTo>
                <a:lnTo>
                  <a:pt x="625102" y="12953"/>
                </a:lnTo>
                <a:close/>
              </a:path>
              <a:path w="632460" h="28575">
                <a:moveTo>
                  <a:pt x="625102" y="28193"/>
                </a:moveTo>
                <a:lnTo>
                  <a:pt x="625102" y="12953"/>
                </a:lnTo>
                <a:lnTo>
                  <a:pt x="619006" y="12953"/>
                </a:lnTo>
                <a:lnTo>
                  <a:pt x="619006" y="28193"/>
                </a:lnTo>
                <a:lnTo>
                  <a:pt x="625102" y="281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03907" y="876553"/>
            <a:ext cx="5537200" cy="898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003300"/>
                </a:solidFill>
                <a:latin typeface="Verdana"/>
                <a:cs typeface="Verdana"/>
              </a:rPr>
              <a:t>Jan-Sept </a:t>
            </a:r>
            <a:r>
              <a:rPr sz="2400" spc="-5" dirty="0">
                <a:solidFill>
                  <a:srgbClr val="003300"/>
                </a:solidFill>
                <a:latin typeface="Verdana"/>
                <a:cs typeface="Verdana"/>
              </a:rPr>
              <a:t>2004, </a:t>
            </a:r>
            <a:r>
              <a:rPr sz="2400" dirty="0">
                <a:solidFill>
                  <a:srgbClr val="003300"/>
                </a:solidFill>
                <a:latin typeface="Verdana"/>
                <a:cs typeface="Verdana"/>
              </a:rPr>
              <a:t>73 </a:t>
            </a:r>
            <a:r>
              <a:rPr sz="2400" spc="-10" dirty="0">
                <a:solidFill>
                  <a:srgbClr val="003300"/>
                </a:solidFill>
                <a:latin typeface="Verdana"/>
                <a:cs typeface="Verdana"/>
              </a:rPr>
              <a:t>KLB, </a:t>
            </a:r>
            <a:r>
              <a:rPr sz="2400" spc="-5" dirty="0">
                <a:solidFill>
                  <a:srgbClr val="003300"/>
                </a:solidFill>
                <a:latin typeface="Verdana"/>
                <a:cs typeface="Verdana"/>
              </a:rPr>
              <a:t>3734</a:t>
            </a:r>
            <a:r>
              <a:rPr sz="2400" spc="5" dirty="0">
                <a:solidFill>
                  <a:srgbClr val="003300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003300"/>
                </a:solidFill>
                <a:latin typeface="Verdana"/>
                <a:cs typeface="Verdana"/>
              </a:rPr>
              <a:t>orang</a:t>
            </a:r>
            <a:endParaRPr sz="2400">
              <a:latin typeface="Verdana"/>
              <a:cs typeface="Verdana"/>
            </a:endParaRPr>
          </a:p>
          <a:p>
            <a:pPr marL="1670050">
              <a:lnSpc>
                <a:spcPct val="100000"/>
              </a:lnSpc>
              <a:spcBef>
                <a:spcPts val="2070"/>
              </a:spcBef>
            </a:pPr>
            <a:r>
              <a:rPr sz="1600" b="1" spc="-5" dirty="0">
                <a:solidFill>
                  <a:srgbClr val="006500"/>
                </a:solidFill>
                <a:latin typeface="Arial"/>
                <a:cs typeface="Arial"/>
              </a:rPr>
              <a:t>6.8%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04794" y="2024633"/>
            <a:ext cx="883285" cy="913130"/>
          </a:xfrm>
          <a:custGeom>
            <a:avLst/>
            <a:gdLst/>
            <a:ahLst/>
            <a:cxnLst/>
            <a:rect l="l" t="t" r="r" b="b"/>
            <a:pathLst>
              <a:path w="883285" h="913130">
                <a:moveTo>
                  <a:pt x="883158" y="912875"/>
                </a:moveTo>
                <a:lnTo>
                  <a:pt x="883158" y="649986"/>
                </a:lnTo>
                <a:lnTo>
                  <a:pt x="0" y="0"/>
                </a:lnTo>
                <a:lnTo>
                  <a:pt x="0" y="801624"/>
                </a:lnTo>
                <a:lnTo>
                  <a:pt x="151161" y="912875"/>
                </a:lnTo>
                <a:lnTo>
                  <a:pt x="883158" y="912875"/>
                </a:lnTo>
                <a:close/>
              </a:path>
            </a:pathLst>
          </a:custGeom>
          <a:solidFill>
            <a:srgbClr val="33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98697" y="2017776"/>
            <a:ext cx="896619" cy="920115"/>
          </a:xfrm>
          <a:custGeom>
            <a:avLst/>
            <a:gdLst/>
            <a:ahLst/>
            <a:cxnLst/>
            <a:rect l="l" t="t" r="r" b="b"/>
            <a:pathLst>
              <a:path w="896620" h="920114">
                <a:moveTo>
                  <a:pt x="896112" y="919733"/>
                </a:moveTo>
                <a:lnTo>
                  <a:pt x="896112" y="654557"/>
                </a:lnTo>
                <a:lnTo>
                  <a:pt x="893064" y="651509"/>
                </a:lnTo>
                <a:lnTo>
                  <a:pt x="9906" y="1523"/>
                </a:lnTo>
                <a:lnTo>
                  <a:pt x="8382" y="0"/>
                </a:lnTo>
                <a:lnTo>
                  <a:pt x="5334" y="0"/>
                </a:lnTo>
                <a:lnTo>
                  <a:pt x="3810" y="761"/>
                </a:lnTo>
                <a:lnTo>
                  <a:pt x="1524" y="2285"/>
                </a:lnTo>
                <a:lnTo>
                  <a:pt x="0" y="4571"/>
                </a:lnTo>
                <a:lnTo>
                  <a:pt x="0" y="810767"/>
                </a:lnTo>
                <a:lnTo>
                  <a:pt x="762" y="812291"/>
                </a:lnTo>
                <a:lnTo>
                  <a:pt x="2286" y="813815"/>
                </a:lnTo>
                <a:lnTo>
                  <a:pt x="2286" y="12191"/>
                </a:lnTo>
                <a:lnTo>
                  <a:pt x="12954" y="6857"/>
                </a:lnTo>
                <a:lnTo>
                  <a:pt x="12954" y="20043"/>
                </a:lnTo>
                <a:lnTo>
                  <a:pt x="883158" y="660495"/>
                </a:lnTo>
                <a:lnTo>
                  <a:pt x="883158" y="656843"/>
                </a:lnTo>
                <a:lnTo>
                  <a:pt x="885444" y="662177"/>
                </a:lnTo>
                <a:lnTo>
                  <a:pt x="885444" y="919733"/>
                </a:lnTo>
                <a:lnTo>
                  <a:pt x="896112" y="919733"/>
                </a:lnTo>
                <a:close/>
              </a:path>
              <a:path w="896620" h="920114">
                <a:moveTo>
                  <a:pt x="12954" y="20043"/>
                </a:moveTo>
                <a:lnTo>
                  <a:pt x="12954" y="6857"/>
                </a:lnTo>
                <a:lnTo>
                  <a:pt x="2286" y="12191"/>
                </a:lnTo>
                <a:lnTo>
                  <a:pt x="12954" y="20043"/>
                </a:lnTo>
                <a:close/>
              </a:path>
              <a:path w="896620" h="920114">
                <a:moveTo>
                  <a:pt x="12954" y="806153"/>
                </a:moveTo>
                <a:lnTo>
                  <a:pt x="12954" y="20043"/>
                </a:lnTo>
                <a:lnTo>
                  <a:pt x="2286" y="12191"/>
                </a:lnTo>
                <a:lnTo>
                  <a:pt x="2286" y="813815"/>
                </a:lnTo>
                <a:lnTo>
                  <a:pt x="9906" y="819424"/>
                </a:lnTo>
                <a:lnTo>
                  <a:pt x="9906" y="803909"/>
                </a:lnTo>
                <a:lnTo>
                  <a:pt x="12954" y="806153"/>
                </a:lnTo>
                <a:close/>
              </a:path>
              <a:path w="896620" h="920114">
                <a:moveTo>
                  <a:pt x="167279" y="919733"/>
                </a:moveTo>
                <a:lnTo>
                  <a:pt x="9906" y="803909"/>
                </a:lnTo>
                <a:lnTo>
                  <a:pt x="12954" y="808481"/>
                </a:lnTo>
                <a:lnTo>
                  <a:pt x="12954" y="821667"/>
                </a:lnTo>
                <a:lnTo>
                  <a:pt x="146200" y="919733"/>
                </a:lnTo>
                <a:lnTo>
                  <a:pt x="167279" y="919733"/>
                </a:lnTo>
                <a:close/>
              </a:path>
              <a:path w="896620" h="920114">
                <a:moveTo>
                  <a:pt x="12954" y="821667"/>
                </a:moveTo>
                <a:lnTo>
                  <a:pt x="12954" y="808481"/>
                </a:lnTo>
                <a:lnTo>
                  <a:pt x="9906" y="803909"/>
                </a:lnTo>
                <a:lnTo>
                  <a:pt x="9906" y="819424"/>
                </a:lnTo>
                <a:lnTo>
                  <a:pt x="12954" y="821667"/>
                </a:lnTo>
                <a:close/>
              </a:path>
              <a:path w="896620" h="920114">
                <a:moveTo>
                  <a:pt x="885444" y="662177"/>
                </a:moveTo>
                <a:lnTo>
                  <a:pt x="883158" y="656843"/>
                </a:lnTo>
                <a:lnTo>
                  <a:pt x="883158" y="660495"/>
                </a:lnTo>
                <a:lnTo>
                  <a:pt x="885444" y="662177"/>
                </a:lnTo>
                <a:close/>
              </a:path>
              <a:path w="896620" h="920114">
                <a:moveTo>
                  <a:pt x="885444" y="919733"/>
                </a:moveTo>
                <a:lnTo>
                  <a:pt x="885444" y="662177"/>
                </a:lnTo>
                <a:lnTo>
                  <a:pt x="883158" y="660495"/>
                </a:lnTo>
                <a:lnTo>
                  <a:pt x="883158" y="919733"/>
                </a:lnTo>
                <a:lnTo>
                  <a:pt x="885444" y="91973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88029" y="1958340"/>
            <a:ext cx="900430" cy="715010"/>
          </a:xfrm>
          <a:custGeom>
            <a:avLst/>
            <a:gdLst/>
            <a:ahLst/>
            <a:cxnLst/>
            <a:rect l="l" t="t" r="r" b="b"/>
            <a:pathLst>
              <a:path w="900429" h="715010">
                <a:moveTo>
                  <a:pt x="899922" y="714755"/>
                </a:moveTo>
                <a:lnTo>
                  <a:pt x="899922" y="0"/>
                </a:lnTo>
                <a:lnTo>
                  <a:pt x="294131" y="0"/>
                </a:lnTo>
                <a:lnTo>
                  <a:pt x="232410" y="21335"/>
                </a:lnTo>
                <a:lnTo>
                  <a:pt x="108966" y="21335"/>
                </a:lnTo>
                <a:lnTo>
                  <a:pt x="62484" y="43433"/>
                </a:lnTo>
                <a:lnTo>
                  <a:pt x="0" y="43433"/>
                </a:lnTo>
                <a:lnTo>
                  <a:pt x="899922" y="714755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281171" y="1958339"/>
            <a:ext cx="913765" cy="721995"/>
          </a:xfrm>
          <a:custGeom>
            <a:avLst/>
            <a:gdLst/>
            <a:ahLst/>
            <a:cxnLst/>
            <a:rect l="l" t="t" r="r" b="b"/>
            <a:pathLst>
              <a:path w="913764" h="721994">
                <a:moveTo>
                  <a:pt x="67954" y="36576"/>
                </a:moveTo>
                <a:lnTo>
                  <a:pt x="4572" y="36576"/>
                </a:lnTo>
                <a:lnTo>
                  <a:pt x="2286" y="38862"/>
                </a:lnTo>
                <a:lnTo>
                  <a:pt x="1524" y="41148"/>
                </a:lnTo>
                <a:lnTo>
                  <a:pt x="0" y="44196"/>
                </a:lnTo>
                <a:lnTo>
                  <a:pt x="1524" y="46482"/>
                </a:lnTo>
                <a:lnTo>
                  <a:pt x="3048" y="48006"/>
                </a:lnTo>
                <a:lnTo>
                  <a:pt x="6858" y="50851"/>
                </a:lnTo>
                <a:lnTo>
                  <a:pt x="6858" y="49530"/>
                </a:lnTo>
                <a:lnTo>
                  <a:pt x="10668" y="38100"/>
                </a:lnTo>
                <a:lnTo>
                  <a:pt x="25972" y="49530"/>
                </a:lnTo>
                <a:lnTo>
                  <a:pt x="66294" y="49530"/>
                </a:lnTo>
                <a:lnTo>
                  <a:pt x="66294" y="37338"/>
                </a:lnTo>
                <a:lnTo>
                  <a:pt x="67954" y="36576"/>
                </a:lnTo>
                <a:close/>
              </a:path>
              <a:path w="913764" h="721994">
                <a:moveTo>
                  <a:pt x="25972" y="49530"/>
                </a:moveTo>
                <a:lnTo>
                  <a:pt x="10668" y="38100"/>
                </a:lnTo>
                <a:lnTo>
                  <a:pt x="6858" y="49530"/>
                </a:lnTo>
                <a:lnTo>
                  <a:pt x="25972" y="49530"/>
                </a:lnTo>
                <a:close/>
              </a:path>
              <a:path w="913764" h="721994">
                <a:moveTo>
                  <a:pt x="910590" y="710184"/>
                </a:moveTo>
                <a:lnTo>
                  <a:pt x="25972" y="49530"/>
                </a:lnTo>
                <a:lnTo>
                  <a:pt x="6858" y="49530"/>
                </a:lnTo>
                <a:lnTo>
                  <a:pt x="6858" y="50851"/>
                </a:lnTo>
                <a:lnTo>
                  <a:pt x="900684" y="718382"/>
                </a:lnTo>
                <a:lnTo>
                  <a:pt x="900684" y="714756"/>
                </a:lnTo>
                <a:lnTo>
                  <a:pt x="910590" y="710184"/>
                </a:lnTo>
                <a:close/>
              </a:path>
              <a:path w="913764" h="721994">
                <a:moveTo>
                  <a:pt x="69342" y="36576"/>
                </a:moveTo>
                <a:lnTo>
                  <a:pt x="67954" y="36576"/>
                </a:lnTo>
                <a:lnTo>
                  <a:pt x="66294" y="37338"/>
                </a:lnTo>
                <a:lnTo>
                  <a:pt x="69342" y="36576"/>
                </a:lnTo>
                <a:close/>
              </a:path>
              <a:path w="913764" h="721994">
                <a:moveTo>
                  <a:pt x="69342" y="49530"/>
                </a:moveTo>
                <a:lnTo>
                  <a:pt x="69342" y="36576"/>
                </a:lnTo>
                <a:lnTo>
                  <a:pt x="66294" y="37338"/>
                </a:lnTo>
                <a:lnTo>
                  <a:pt x="66294" y="49530"/>
                </a:lnTo>
                <a:lnTo>
                  <a:pt x="69342" y="49530"/>
                </a:lnTo>
                <a:close/>
              </a:path>
              <a:path w="913764" h="721994">
                <a:moveTo>
                  <a:pt x="239110" y="15240"/>
                </a:moveTo>
                <a:lnTo>
                  <a:pt x="113538" y="15240"/>
                </a:lnTo>
                <a:lnTo>
                  <a:pt x="112776" y="16002"/>
                </a:lnTo>
                <a:lnTo>
                  <a:pt x="67954" y="36576"/>
                </a:lnTo>
                <a:lnTo>
                  <a:pt x="69342" y="36576"/>
                </a:lnTo>
                <a:lnTo>
                  <a:pt x="69342" y="49530"/>
                </a:lnTo>
                <a:lnTo>
                  <a:pt x="70866" y="49530"/>
                </a:lnTo>
                <a:lnTo>
                  <a:pt x="71628" y="48768"/>
                </a:lnTo>
                <a:lnTo>
                  <a:pt x="115824" y="28481"/>
                </a:lnTo>
                <a:lnTo>
                  <a:pt x="115824" y="28194"/>
                </a:lnTo>
                <a:lnTo>
                  <a:pt x="118110" y="27432"/>
                </a:lnTo>
                <a:lnTo>
                  <a:pt x="118110" y="28194"/>
                </a:lnTo>
                <a:lnTo>
                  <a:pt x="236982" y="28194"/>
                </a:lnTo>
                <a:lnTo>
                  <a:pt x="236982" y="16002"/>
                </a:lnTo>
                <a:lnTo>
                  <a:pt x="239110" y="15240"/>
                </a:lnTo>
                <a:close/>
              </a:path>
              <a:path w="913764" h="721994">
                <a:moveTo>
                  <a:pt x="118110" y="27432"/>
                </a:moveTo>
                <a:lnTo>
                  <a:pt x="115824" y="28194"/>
                </a:lnTo>
                <a:lnTo>
                  <a:pt x="116449" y="28194"/>
                </a:lnTo>
                <a:lnTo>
                  <a:pt x="118110" y="27432"/>
                </a:lnTo>
                <a:close/>
              </a:path>
              <a:path w="913764" h="721994">
                <a:moveTo>
                  <a:pt x="116449" y="28194"/>
                </a:moveTo>
                <a:lnTo>
                  <a:pt x="115824" y="28194"/>
                </a:lnTo>
                <a:lnTo>
                  <a:pt x="115824" y="28481"/>
                </a:lnTo>
                <a:lnTo>
                  <a:pt x="116449" y="28194"/>
                </a:lnTo>
                <a:close/>
              </a:path>
              <a:path w="913764" h="721994">
                <a:moveTo>
                  <a:pt x="118110" y="28194"/>
                </a:moveTo>
                <a:lnTo>
                  <a:pt x="118110" y="27432"/>
                </a:lnTo>
                <a:lnTo>
                  <a:pt x="116449" y="28194"/>
                </a:lnTo>
                <a:lnTo>
                  <a:pt x="118110" y="28194"/>
                </a:lnTo>
                <a:close/>
              </a:path>
              <a:path w="913764" h="721994">
                <a:moveTo>
                  <a:pt x="239268" y="15240"/>
                </a:moveTo>
                <a:lnTo>
                  <a:pt x="239110" y="15240"/>
                </a:lnTo>
                <a:lnTo>
                  <a:pt x="236982" y="16002"/>
                </a:lnTo>
                <a:lnTo>
                  <a:pt x="239268" y="15240"/>
                </a:lnTo>
                <a:close/>
              </a:path>
              <a:path w="913764" h="721994">
                <a:moveTo>
                  <a:pt x="239268" y="28194"/>
                </a:moveTo>
                <a:lnTo>
                  <a:pt x="239268" y="15240"/>
                </a:lnTo>
                <a:lnTo>
                  <a:pt x="236982" y="16002"/>
                </a:lnTo>
                <a:lnTo>
                  <a:pt x="236982" y="28194"/>
                </a:lnTo>
                <a:lnTo>
                  <a:pt x="239268" y="28194"/>
                </a:lnTo>
                <a:close/>
              </a:path>
              <a:path w="913764" h="721994">
                <a:moveTo>
                  <a:pt x="435755" y="0"/>
                </a:moveTo>
                <a:lnTo>
                  <a:pt x="281677" y="0"/>
                </a:lnTo>
                <a:lnTo>
                  <a:pt x="239110" y="15240"/>
                </a:lnTo>
                <a:lnTo>
                  <a:pt x="239268" y="15240"/>
                </a:lnTo>
                <a:lnTo>
                  <a:pt x="239268" y="28194"/>
                </a:lnTo>
                <a:lnTo>
                  <a:pt x="240792" y="28194"/>
                </a:lnTo>
                <a:lnTo>
                  <a:pt x="241554" y="27432"/>
                </a:lnTo>
                <a:lnTo>
                  <a:pt x="300990" y="6886"/>
                </a:lnTo>
                <a:lnTo>
                  <a:pt x="300990" y="6096"/>
                </a:lnTo>
                <a:lnTo>
                  <a:pt x="413766" y="6096"/>
                </a:lnTo>
                <a:lnTo>
                  <a:pt x="435755" y="0"/>
                </a:lnTo>
                <a:close/>
              </a:path>
              <a:path w="913764" h="721994">
                <a:moveTo>
                  <a:pt x="303276" y="6096"/>
                </a:moveTo>
                <a:lnTo>
                  <a:pt x="300990" y="6096"/>
                </a:lnTo>
                <a:lnTo>
                  <a:pt x="300990" y="6886"/>
                </a:lnTo>
                <a:lnTo>
                  <a:pt x="303276" y="6096"/>
                </a:lnTo>
                <a:close/>
              </a:path>
              <a:path w="913764" h="721994">
                <a:moveTo>
                  <a:pt x="913638" y="717042"/>
                </a:moveTo>
                <a:lnTo>
                  <a:pt x="913638" y="0"/>
                </a:lnTo>
                <a:lnTo>
                  <a:pt x="900684" y="0"/>
                </a:lnTo>
                <a:lnTo>
                  <a:pt x="900684" y="702786"/>
                </a:lnTo>
                <a:lnTo>
                  <a:pt x="910590" y="710184"/>
                </a:lnTo>
                <a:lnTo>
                  <a:pt x="910590" y="720344"/>
                </a:lnTo>
                <a:lnTo>
                  <a:pt x="912114" y="719328"/>
                </a:lnTo>
                <a:lnTo>
                  <a:pt x="913638" y="717042"/>
                </a:lnTo>
                <a:close/>
              </a:path>
              <a:path w="913764" h="721994">
                <a:moveTo>
                  <a:pt x="910590" y="720344"/>
                </a:moveTo>
                <a:lnTo>
                  <a:pt x="910590" y="710184"/>
                </a:lnTo>
                <a:lnTo>
                  <a:pt x="900684" y="714756"/>
                </a:lnTo>
                <a:lnTo>
                  <a:pt x="900684" y="718382"/>
                </a:lnTo>
                <a:lnTo>
                  <a:pt x="902970" y="720090"/>
                </a:lnTo>
                <a:lnTo>
                  <a:pt x="905256" y="721614"/>
                </a:lnTo>
                <a:lnTo>
                  <a:pt x="907542" y="721614"/>
                </a:lnTo>
                <a:lnTo>
                  <a:pt x="909828" y="720852"/>
                </a:lnTo>
                <a:lnTo>
                  <a:pt x="910590" y="720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31848" y="2761488"/>
            <a:ext cx="2032635" cy="176530"/>
          </a:xfrm>
          <a:custGeom>
            <a:avLst/>
            <a:gdLst/>
            <a:ahLst/>
            <a:cxnLst/>
            <a:rect l="l" t="t" r="r" b="b"/>
            <a:pathLst>
              <a:path w="2032635" h="176530">
                <a:moveTo>
                  <a:pt x="2032253" y="0"/>
                </a:moveTo>
                <a:lnTo>
                  <a:pt x="2032253" y="176022"/>
                </a:lnTo>
                <a:lnTo>
                  <a:pt x="0" y="176022"/>
                </a:lnTo>
                <a:lnTo>
                  <a:pt x="0" y="0"/>
                </a:lnTo>
                <a:lnTo>
                  <a:pt x="2032253" y="0"/>
                </a:lnTo>
                <a:close/>
              </a:path>
            </a:pathLst>
          </a:custGeom>
          <a:solidFill>
            <a:srgbClr val="66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824989" y="2754629"/>
            <a:ext cx="2045970" cy="182880"/>
          </a:xfrm>
          <a:custGeom>
            <a:avLst/>
            <a:gdLst/>
            <a:ahLst/>
            <a:cxnLst/>
            <a:rect l="l" t="t" r="r" b="b"/>
            <a:pathLst>
              <a:path w="2045970" h="182880">
                <a:moveTo>
                  <a:pt x="2045969" y="182879"/>
                </a:moveTo>
                <a:lnTo>
                  <a:pt x="2045969" y="0"/>
                </a:lnTo>
                <a:lnTo>
                  <a:pt x="0" y="0"/>
                </a:lnTo>
                <a:lnTo>
                  <a:pt x="0" y="182879"/>
                </a:lnTo>
                <a:lnTo>
                  <a:pt x="6857" y="182879"/>
                </a:lnTo>
                <a:lnTo>
                  <a:pt x="6857" y="12954"/>
                </a:lnTo>
                <a:lnTo>
                  <a:pt x="12953" y="6858"/>
                </a:lnTo>
                <a:lnTo>
                  <a:pt x="12953" y="12954"/>
                </a:lnTo>
                <a:lnTo>
                  <a:pt x="2033015" y="12953"/>
                </a:lnTo>
                <a:lnTo>
                  <a:pt x="2033015" y="6857"/>
                </a:lnTo>
                <a:lnTo>
                  <a:pt x="2039111" y="12953"/>
                </a:lnTo>
                <a:lnTo>
                  <a:pt x="2039111" y="182879"/>
                </a:lnTo>
                <a:lnTo>
                  <a:pt x="2045969" y="182879"/>
                </a:lnTo>
                <a:close/>
              </a:path>
              <a:path w="2045970" h="182880">
                <a:moveTo>
                  <a:pt x="12953" y="12954"/>
                </a:moveTo>
                <a:lnTo>
                  <a:pt x="12953" y="6858"/>
                </a:lnTo>
                <a:lnTo>
                  <a:pt x="6857" y="12954"/>
                </a:lnTo>
                <a:lnTo>
                  <a:pt x="12953" y="12954"/>
                </a:lnTo>
                <a:close/>
              </a:path>
              <a:path w="2045970" h="182880">
                <a:moveTo>
                  <a:pt x="12953" y="182879"/>
                </a:moveTo>
                <a:lnTo>
                  <a:pt x="12953" y="12954"/>
                </a:lnTo>
                <a:lnTo>
                  <a:pt x="6857" y="12954"/>
                </a:lnTo>
                <a:lnTo>
                  <a:pt x="6857" y="182879"/>
                </a:lnTo>
                <a:lnTo>
                  <a:pt x="12953" y="182879"/>
                </a:lnTo>
                <a:close/>
              </a:path>
              <a:path w="2045970" h="182880">
                <a:moveTo>
                  <a:pt x="2039111" y="12953"/>
                </a:moveTo>
                <a:lnTo>
                  <a:pt x="2033015" y="6857"/>
                </a:lnTo>
                <a:lnTo>
                  <a:pt x="2033015" y="12953"/>
                </a:lnTo>
                <a:lnTo>
                  <a:pt x="2039111" y="12953"/>
                </a:lnTo>
                <a:close/>
              </a:path>
              <a:path w="2045970" h="182880">
                <a:moveTo>
                  <a:pt x="2039111" y="182879"/>
                </a:moveTo>
                <a:lnTo>
                  <a:pt x="2039111" y="12953"/>
                </a:lnTo>
                <a:lnTo>
                  <a:pt x="2033015" y="12953"/>
                </a:lnTo>
                <a:lnTo>
                  <a:pt x="2033015" y="182879"/>
                </a:lnTo>
                <a:lnTo>
                  <a:pt x="2039111" y="1828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831848" y="2087879"/>
            <a:ext cx="2032635" cy="673735"/>
          </a:xfrm>
          <a:custGeom>
            <a:avLst/>
            <a:gdLst/>
            <a:ahLst/>
            <a:cxnLst/>
            <a:rect l="l" t="t" r="r" b="b"/>
            <a:pathLst>
              <a:path w="2032635" h="673735">
                <a:moveTo>
                  <a:pt x="2032254" y="673608"/>
                </a:moveTo>
                <a:lnTo>
                  <a:pt x="1132332" y="0"/>
                </a:lnTo>
                <a:lnTo>
                  <a:pt x="1070610" y="22098"/>
                </a:lnTo>
                <a:lnTo>
                  <a:pt x="1008126" y="22098"/>
                </a:lnTo>
                <a:lnTo>
                  <a:pt x="946404" y="43434"/>
                </a:lnTo>
                <a:lnTo>
                  <a:pt x="884682" y="65532"/>
                </a:lnTo>
                <a:lnTo>
                  <a:pt x="838200" y="65532"/>
                </a:lnTo>
                <a:lnTo>
                  <a:pt x="776478" y="86868"/>
                </a:lnTo>
                <a:lnTo>
                  <a:pt x="729996" y="108966"/>
                </a:lnTo>
                <a:lnTo>
                  <a:pt x="667512" y="108966"/>
                </a:lnTo>
                <a:lnTo>
                  <a:pt x="637032" y="130302"/>
                </a:lnTo>
                <a:lnTo>
                  <a:pt x="590550" y="152400"/>
                </a:lnTo>
                <a:lnTo>
                  <a:pt x="541782" y="173736"/>
                </a:lnTo>
                <a:lnTo>
                  <a:pt x="495300" y="173736"/>
                </a:lnTo>
                <a:lnTo>
                  <a:pt x="448818" y="195834"/>
                </a:lnTo>
                <a:lnTo>
                  <a:pt x="402335" y="217170"/>
                </a:lnTo>
                <a:lnTo>
                  <a:pt x="355853" y="239268"/>
                </a:lnTo>
                <a:lnTo>
                  <a:pt x="324611" y="260604"/>
                </a:lnTo>
                <a:lnTo>
                  <a:pt x="278129" y="282702"/>
                </a:lnTo>
                <a:lnTo>
                  <a:pt x="247649" y="304038"/>
                </a:lnTo>
                <a:lnTo>
                  <a:pt x="216408" y="326136"/>
                </a:lnTo>
                <a:lnTo>
                  <a:pt x="185165" y="347472"/>
                </a:lnTo>
                <a:lnTo>
                  <a:pt x="154685" y="369570"/>
                </a:lnTo>
                <a:lnTo>
                  <a:pt x="108203" y="434340"/>
                </a:lnTo>
                <a:lnTo>
                  <a:pt x="76961" y="456438"/>
                </a:lnTo>
                <a:lnTo>
                  <a:pt x="61721" y="499872"/>
                </a:lnTo>
                <a:lnTo>
                  <a:pt x="45719" y="521208"/>
                </a:lnTo>
                <a:lnTo>
                  <a:pt x="30479" y="543306"/>
                </a:lnTo>
                <a:lnTo>
                  <a:pt x="15239" y="564642"/>
                </a:lnTo>
                <a:lnTo>
                  <a:pt x="0" y="586740"/>
                </a:lnTo>
                <a:lnTo>
                  <a:pt x="0" y="673608"/>
                </a:lnTo>
                <a:lnTo>
                  <a:pt x="2032254" y="673608"/>
                </a:lnTo>
                <a:close/>
              </a:path>
            </a:pathLst>
          </a:custGeom>
          <a:solidFill>
            <a:srgbClr val="CC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824989" y="2081783"/>
            <a:ext cx="2045970" cy="685800"/>
          </a:xfrm>
          <a:custGeom>
            <a:avLst/>
            <a:gdLst/>
            <a:ahLst/>
            <a:cxnLst/>
            <a:rect l="l" t="t" r="r" b="b"/>
            <a:pathLst>
              <a:path w="2045970" h="685800">
                <a:moveTo>
                  <a:pt x="62799" y="502783"/>
                </a:moveTo>
                <a:lnTo>
                  <a:pt x="16763" y="566928"/>
                </a:lnTo>
                <a:lnTo>
                  <a:pt x="1523" y="589026"/>
                </a:lnTo>
                <a:lnTo>
                  <a:pt x="761" y="589788"/>
                </a:lnTo>
                <a:lnTo>
                  <a:pt x="0" y="591312"/>
                </a:lnTo>
                <a:lnTo>
                  <a:pt x="0" y="682752"/>
                </a:lnTo>
                <a:lnTo>
                  <a:pt x="3047" y="685800"/>
                </a:lnTo>
                <a:lnTo>
                  <a:pt x="6857" y="685800"/>
                </a:lnTo>
                <a:lnTo>
                  <a:pt x="6857" y="672846"/>
                </a:lnTo>
                <a:lnTo>
                  <a:pt x="11429" y="672846"/>
                </a:lnTo>
                <a:lnTo>
                  <a:pt x="11429" y="595884"/>
                </a:lnTo>
                <a:lnTo>
                  <a:pt x="12953" y="592836"/>
                </a:lnTo>
                <a:lnTo>
                  <a:pt x="12953" y="593852"/>
                </a:lnTo>
                <a:lnTo>
                  <a:pt x="27431" y="574548"/>
                </a:lnTo>
                <a:lnTo>
                  <a:pt x="42671" y="553212"/>
                </a:lnTo>
                <a:lnTo>
                  <a:pt x="57911" y="531114"/>
                </a:lnTo>
                <a:lnTo>
                  <a:pt x="62483" y="525018"/>
                </a:lnTo>
                <a:lnTo>
                  <a:pt x="62483" y="503681"/>
                </a:lnTo>
                <a:lnTo>
                  <a:pt x="62799" y="502783"/>
                </a:lnTo>
                <a:close/>
              </a:path>
              <a:path w="2045970" h="685800">
                <a:moveTo>
                  <a:pt x="2039112" y="685799"/>
                </a:moveTo>
                <a:lnTo>
                  <a:pt x="2039112" y="672845"/>
                </a:lnTo>
                <a:lnTo>
                  <a:pt x="2035302" y="684275"/>
                </a:lnTo>
                <a:lnTo>
                  <a:pt x="2020014" y="672845"/>
                </a:lnTo>
                <a:lnTo>
                  <a:pt x="6857" y="672846"/>
                </a:lnTo>
                <a:lnTo>
                  <a:pt x="12953" y="679704"/>
                </a:lnTo>
                <a:lnTo>
                  <a:pt x="12953" y="685800"/>
                </a:lnTo>
                <a:lnTo>
                  <a:pt x="2039112" y="685799"/>
                </a:lnTo>
                <a:close/>
              </a:path>
              <a:path w="2045970" h="685800">
                <a:moveTo>
                  <a:pt x="12953" y="685800"/>
                </a:moveTo>
                <a:lnTo>
                  <a:pt x="12953" y="679704"/>
                </a:lnTo>
                <a:lnTo>
                  <a:pt x="6857" y="672846"/>
                </a:lnTo>
                <a:lnTo>
                  <a:pt x="6857" y="685800"/>
                </a:lnTo>
                <a:lnTo>
                  <a:pt x="12953" y="685800"/>
                </a:lnTo>
                <a:close/>
              </a:path>
              <a:path w="2045970" h="685800">
                <a:moveTo>
                  <a:pt x="12953" y="593852"/>
                </a:moveTo>
                <a:lnTo>
                  <a:pt x="12953" y="592836"/>
                </a:lnTo>
                <a:lnTo>
                  <a:pt x="11429" y="595884"/>
                </a:lnTo>
                <a:lnTo>
                  <a:pt x="12953" y="593852"/>
                </a:lnTo>
                <a:close/>
              </a:path>
              <a:path w="2045970" h="685800">
                <a:moveTo>
                  <a:pt x="12953" y="672846"/>
                </a:moveTo>
                <a:lnTo>
                  <a:pt x="12953" y="593852"/>
                </a:lnTo>
                <a:lnTo>
                  <a:pt x="11429" y="595884"/>
                </a:lnTo>
                <a:lnTo>
                  <a:pt x="11429" y="672846"/>
                </a:lnTo>
                <a:lnTo>
                  <a:pt x="12953" y="672846"/>
                </a:lnTo>
                <a:close/>
              </a:path>
              <a:path w="2045970" h="685800">
                <a:moveTo>
                  <a:pt x="63245" y="502158"/>
                </a:moveTo>
                <a:lnTo>
                  <a:pt x="62799" y="502783"/>
                </a:lnTo>
                <a:lnTo>
                  <a:pt x="62483" y="503681"/>
                </a:lnTo>
                <a:lnTo>
                  <a:pt x="63245" y="502158"/>
                </a:lnTo>
                <a:close/>
              </a:path>
              <a:path w="2045970" h="685800">
                <a:moveTo>
                  <a:pt x="63245" y="524002"/>
                </a:moveTo>
                <a:lnTo>
                  <a:pt x="63245" y="502158"/>
                </a:lnTo>
                <a:lnTo>
                  <a:pt x="62483" y="503681"/>
                </a:lnTo>
                <a:lnTo>
                  <a:pt x="62483" y="525018"/>
                </a:lnTo>
                <a:lnTo>
                  <a:pt x="63245" y="524002"/>
                </a:lnTo>
                <a:close/>
              </a:path>
              <a:path w="2045970" h="685800">
                <a:moveTo>
                  <a:pt x="110371" y="435724"/>
                </a:moveTo>
                <a:lnTo>
                  <a:pt x="80009" y="457200"/>
                </a:lnTo>
                <a:lnTo>
                  <a:pt x="78485" y="458724"/>
                </a:lnTo>
                <a:lnTo>
                  <a:pt x="77723" y="460247"/>
                </a:lnTo>
                <a:lnTo>
                  <a:pt x="62799" y="502783"/>
                </a:lnTo>
                <a:lnTo>
                  <a:pt x="63245" y="502158"/>
                </a:lnTo>
                <a:lnTo>
                  <a:pt x="63245" y="524002"/>
                </a:lnTo>
                <a:lnTo>
                  <a:pt x="73913" y="509778"/>
                </a:lnTo>
                <a:lnTo>
                  <a:pt x="73913" y="508253"/>
                </a:lnTo>
                <a:lnTo>
                  <a:pt x="74675" y="507492"/>
                </a:lnTo>
                <a:lnTo>
                  <a:pt x="87629" y="471220"/>
                </a:lnTo>
                <a:lnTo>
                  <a:pt x="87629" y="467868"/>
                </a:lnTo>
                <a:lnTo>
                  <a:pt x="89915" y="464820"/>
                </a:lnTo>
                <a:lnTo>
                  <a:pt x="89915" y="466210"/>
                </a:lnTo>
                <a:lnTo>
                  <a:pt x="109727" y="451846"/>
                </a:lnTo>
                <a:lnTo>
                  <a:pt x="109727" y="436625"/>
                </a:lnTo>
                <a:lnTo>
                  <a:pt x="110371" y="435724"/>
                </a:lnTo>
                <a:close/>
              </a:path>
              <a:path w="2045970" h="685800">
                <a:moveTo>
                  <a:pt x="89915" y="464820"/>
                </a:moveTo>
                <a:lnTo>
                  <a:pt x="87629" y="467868"/>
                </a:lnTo>
                <a:lnTo>
                  <a:pt x="89245" y="466696"/>
                </a:lnTo>
                <a:lnTo>
                  <a:pt x="89915" y="464820"/>
                </a:lnTo>
                <a:close/>
              </a:path>
              <a:path w="2045970" h="685800">
                <a:moveTo>
                  <a:pt x="89245" y="466696"/>
                </a:moveTo>
                <a:lnTo>
                  <a:pt x="87629" y="467868"/>
                </a:lnTo>
                <a:lnTo>
                  <a:pt x="87629" y="471220"/>
                </a:lnTo>
                <a:lnTo>
                  <a:pt x="89245" y="466696"/>
                </a:lnTo>
                <a:close/>
              </a:path>
              <a:path w="2045970" h="685800">
                <a:moveTo>
                  <a:pt x="89915" y="466210"/>
                </a:moveTo>
                <a:lnTo>
                  <a:pt x="89915" y="464820"/>
                </a:lnTo>
                <a:lnTo>
                  <a:pt x="89245" y="466696"/>
                </a:lnTo>
                <a:lnTo>
                  <a:pt x="89915" y="466210"/>
                </a:lnTo>
                <a:close/>
              </a:path>
              <a:path w="2045970" h="685800">
                <a:moveTo>
                  <a:pt x="111251" y="435102"/>
                </a:moveTo>
                <a:lnTo>
                  <a:pt x="110371" y="435724"/>
                </a:lnTo>
                <a:lnTo>
                  <a:pt x="109727" y="436625"/>
                </a:lnTo>
                <a:lnTo>
                  <a:pt x="111251" y="435102"/>
                </a:lnTo>
                <a:close/>
              </a:path>
              <a:path w="2045970" h="685800">
                <a:moveTo>
                  <a:pt x="111251" y="450742"/>
                </a:moveTo>
                <a:lnTo>
                  <a:pt x="111251" y="435102"/>
                </a:lnTo>
                <a:lnTo>
                  <a:pt x="109727" y="436625"/>
                </a:lnTo>
                <a:lnTo>
                  <a:pt x="109727" y="451846"/>
                </a:lnTo>
                <a:lnTo>
                  <a:pt x="111251" y="450742"/>
                </a:lnTo>
                <a:close/>
              </a:path>
              <a:path w="2045970" h="685800">
                <a:moveTo>
                  <a:pt x="329183" y="275244"/>
                </a:moveTo>
                <a:lnTo>
                  <a:pt x="329183" y="261365"/>
                </a:lnTo>
                <a:lnTo>
                  <a:pt x="282701" y="282702"/>
                </a:lnTo>
                <a:lnTo>
                  <a:pt x="281939" y="282702"/>
                </a:lnTo>
                <a:lnTo>
                  <a:pt x="281939" y="283464"/>
                </a:lnTo>
                <a:lnTo>
                  <a:pt x="281177" y="283464"/>
                </a:lnTo>
                <a:lnTo>
                  <a:pt x="250697" y="304800"/>
                </a:lnTo>
                <a:lnTo>
                  <a:pt x="219455" y="326898"/>
                </a:lnTo>
                <a:lnTo>
                  <a:pt x="188213" y="348234"/>
                </a:lnTo>
                <a:lnTo>
                  <a:pt x="157733" y="370332"/>
                </a:lnTo>
                <a:lnTo>
                  <a:pt x="156971" y="370332"/>
                </a:lnTo>
                <a:lnTo>
                  <a:pt x="156209" y="371094"/>
                </a:lnTo>
                <a:lnTo>
                  <a:pt x="156209" y="371856"/>
                </a:lnTo>
                <a:lnTo>
                  <a:pt x="110371" y="435724"/>
                </a:lnTo>
                <a:lnTo>
                  <a:pt x="111251" y="435102"/>
                </a:lnTo>
                <a:lnTo>
                  <a:pt x="111251" y="450742"/>
                </a:lnTo>
                <a:lnTo>
                  <a:pt x="118109" y="445770"/>
                </a:lnTo>
                <a:lnTo>
                  <a:pt x="118871" y="445770"/>
                </a:lnTo>
                <a:lnTo>
                  <a:pt x="119633" y="445008"/>
                </a:lnTo>
                <a:lnTo>
                  <a:pt x="119633" y="444246"/>
                </a:lnTo>
                <a:lnTo>
                  <a:pt x="135635" y="422909"/>
                </a:lnTo>
                <a:lnTo>
                  <a:pt x="164591" y="381647"/>
                </a:lnTo>
                <a:lnTo>
                  <a:pt x="164591" y="381000"/>
                </a:lnTo>
                <a:lnTo>
                  <a:pt x="166115" y="379476"/>
                </a:lnTo>
                <a:lnTo>
                  <a:pt x="166115" y="379922"/>
                </a:lnTo>
                <a:lnTo>
                  <a:pt x="195833" y="358902"/>
                </a:lnTo>
                <a:lnTo>
                  <a:pt x="227075" y="337566"/>
                </a:lnTo>
                <a:lnTo>
                  <a:pt x="257555" y="315468"/>
                </a:lnTo>
                <a:lnTo>
                  <a:pt x="288035" y="294652"/>
                </a:lnTo>
                <a:lnTo>
                  <a:pt x="288035" y="294132"/>
                </a:lnTo>
                <a:lnTo>
                  <a:pt x="329183" y="275244"/>
                </a:lnTo>
                <a:close/>
              </a:path>
              <a:path w="2045970" h="685800">
                <a:moveTo>
                  <a:pt x="166115" y="379476"/>
                </a:moveTo>
                <a:lnTo>
                  <a:pt x="164591" y="381000"/>
                </a:lnTo>
                <a:lnTo>
                  <a:pt x="165494" y="380361"/>
                </a:lnTo>
                <a:lnTo>
                  <a:pt x="166115" y="379476"/>
                </a:lnTo>
                <a:close/>
              </a:path>
              <a:path w="2045970" h="685800">
                <a:moveTo>
                  <a:pt x="165494" y="380361"/>
                </a:moveTo>
                <a:lnTo>
                  <a:pt x="164591" y="381000"/>
                </a:lnTo>
                <a:lnTo>
                  <a:pt x="164591" y="381647"/>
                </a:lnTo>
                <a:lnTo>
                  <a:pt x="165494" y="380361"/>
                </a:lnTo>
                <a:close/>
              </a:path>
              <a:path w="2045970" h="685800">
                <a:moveTo>
                  <a:pt x="166115" y="379922"/>
                </a:moveTo>
                <a:lnTo>
                  <a:pt x="166115" y="379476"/>
                </a:lnTo>
                <a:lnTo>
                  <a:pt x="165494" y="380361"/>
                </a:lnTo>
                <a:lnTo>
                  <a:pt x="166115" y="379922"/>
                </a:lnTo>
                <a:close/>
              </a:path>
              <a:path w="2045970" h="685800">
                <a:moveTo>
                  <a:pt x="288797" y="294132"/>
                </a:moveTo>
                <a:lnTo>
                  <a:pt x="288035" y="294132"/>
                </a:lnTo>
                <a:lnTo>
                  <a:pt x="288035" y="294652"/>
                </a:lnTo>
                <a:lnTo>
                  <a:pt x="288797" y="294132"/>
                </a:lnTo>
                <a:close/>
              </a:path>
              <a:path w="2045970" h="685800">
                <a:moveTo>
                  <a:pt x="547273" y="173736"/>
                </a:moveTo>
                <a:lnTo>
                  <a:pt x="499871" y="173736"/>
                </a:lnTo>
                <a:lnTo>
                  <a:pt x="499109" y="174498"/>
                </a:lnTo>
                <a:lnTo>
                  <a:pt x="452627" y="195834"/>
                </a:lnTo>
                <a:lnTo>
                  <a:pt x="406145" y="217931"/>
                </a:lnTo>
                <a:lnTo>
                  <a:pt x="359663" y="239268"/>
                </a:lnTo>
                <a:lnTo>
                  <a:pt x="358901" y="240029"/>
                </a:lnTo>
                <a:lnTo>
                  <a:pt x="327659" y="261365"/>
                </a:lnTo>
                <a:lnTo>
                  <a:pt x="329183" y="261365"/>
                </a:lnTo>
                <a:lnTo>
                  <a:pt x="329183" y="275244"/>
                </a:lnTo>
                <a:lnTo>
                  <a:pt x="334517" y="272795"/>
                </a:lnTo>
                <a:lnTo>
                  <a:pt x="334517" y="272034"/>
                </a:lnTo>
                <a:lnTo>
                  <a:pt x="335279" y="272034"/>
                </a:lnTo>
                <a:lnTo>
                  <a:pt x="364997" y="251738"/>
                </a:lnTo>
                <a:lnTo>
                  <a:pt x="364997" y="250698"/>
                </a:lnTo>
                <a:lnTo>
                  <a:pt x="411479" y="229362"/>
                </a:lnTo>
                <a:lnTo>
                  <a:pt x="457961" y="207264"/>
                </a:lnTo>
                <a:lnTo>
                  <a:pt x="502157" y="186977"/>
                </a:lnTo>
                <a:lnTo>
                  <a:pt x="502157" y="186690"/>
                </a:lnTo>
                <a:lnTo>
                  <a:pt x="504443" y="185928"/>
                </a:lnTo>
                <a:lnTo>
                  <a:pt x="504443" y="186690"/>
                </a:lnTo>
                <a:lnTo>
                  <a:pt x="545591" y="186690"/>
                </a:lnTo>
                <a:lnTo>
                  <a:pt x="545591" y="174498"/>
                </a:lnTo>
                <a:lnTo>
                  <a:pt x="547273" y="173736"/>
                </a:lnTo>
                <a:close/>
              </a:path>
              <a:path w="2045970" h="685800">
                <a:moveTo>
                  <a:pt x="366521" y="250698"/>
                </a:moveTo>
                <a:lnTo>
                  <a:pt x="364997" y="250698"/>
                </a:lnTo>
                <a:lnTo>
                  <a:pt x="364997" y="251738"/>
                </a:lnTo>
                <a:lnTo>
                  <a:pt x="366521" y="250698"/>
                </a:lnTo>
                <a:close/>
              </a:path>
              <a:path w="2045970" h="685800">
                <a:moveTo>
                  <a:pt x="504443" y="185928"/>
                </a:moveTo>
                <a:lnTo>
                  <a:pt x="502157" y="186690"/>
                </a:lnTo>
                <a:lnTo>
                  <a:pt x="502783" y="186690"/>
                </a:lnTo>
                <a:lnTo>
                  <a:pt x="504443" y="185928"/>
                </a:lnTo>
                <a:close/>
              </a:path>
              <a:path w="2045970" h="685800">
                <a:moveTo>
                  <a:pt x="502783" y="186690"/>
                </a:moveTo>
                <a:lnTo>
                  <a:pt x="502157" y="186690"/>
                </a:lnTo>
                <a:lnTo>
                  <a:pt x="502157" y="186977"/>
                </a:lnTo>
                <a:lnTo>
                  <a:pt x="502783" y="186690"/>
                </a:lnTo>
                <a:close/>
              </a:path>
              <a:path w="2045970" h="685800">
                <a:moveTo>
                  <a:pt x="504443" y="186690"/>
                </a:moveTo>
                <a:lnTo>
                  <a:pt x="504443" y="185928"/>
                </a:lnTo>
                <a:lnTo>
                  <a:pt x="502783" y="186690"/>
                </a:lnTo>
                <a:lnTo>
                  <a:pt x="504443" y="186690"/>
                </a:lnTo>
                <a:close/>
              </a:path>
              <a:path w="2045970" h="685800">
                <a:moveTo>
                  <a:pt x="548639" y="173736"/>
                </a:moveTo>
                <a:lnTo>
                  <a:pt x="547273" y="173736"/>
                </a:lnTo>
                <a:lnTo>
                  <a:pt x="545591" y="174498"/>
                </a:lnTo>
                <a:lnTo>
                  <a:pt x="548639" y="173736"/>
                </a:lnTo>
                <a:close/>
              </a:path>
              <a:path w="2045970" h="685800">
                <a:moveTo>
                  <a:pt x="548639" y="186690"/>
                </a:moveTo>
                <a:lnTo>
                  <a:pt x="548639" y="173736"/>
                </a:lnTo>
                <a:lnTo>
                  <a:pt x="545591" y="174498"/>
                </a:lnTo>
                <a:lnTo>
                  <a:pt x="545591" y="186690"/>
                </a:lnTo>
                <a:lnTo>
                  <a:pt x="548639" y="186690"/>
                </a:lnTo>
                <a:close/>
              </a:path>
              <a:path w="2045970" h="685800">
                <a:moveTo>
                  <a:pt x="640841" y="131064"/>
                </a:moveTo>
                <a:lnTo>
                  <a:pt x="594359" y="152400"/>
                </a:lnTo>
                <a:lnTo>
                  <a:pt x="547273" y="173736"/>
                </a:lnTo>
                <a:lnTo>
                  <a:pt x="548639" y="173736"/>
                </a:lnTo>
                <a:lnTo>
                  <a:pt x="548639" y="186690"/>
                </a:lnTo>
                <a:lnTo>
                  <a:pt x="549401" y="186690"/>
                </a:lnTo>
                <a:lnTo>
                  <a:pt x="550163" y="185928"/>
                </a:lnTo>
                <a:lnTo>
                  <a:pt x="550926" y="185928"/>
                </a:lnTo>
                <a:lnTo>
                  <a:pt x="599693" y="163829"/>
                </a:lnTo>
                <a:lnTo>
                  <a:pt x="640079" y="145292"/>
                </a:lnTo>
                <a:lnTo>
                  <a:pt x="640079" y="131826"/>
                </a:lnTo>
                <a:lnTo>
                  <a:pt x="640841" y="131064"/>
                </a:lnTo>
                <a:close/>
              </a:path>
              <a:path w="2045970" h="685800">
                <a:moveTo>
                  <a:pt x="736853" y="121157"/>
                </a:moveTo>
                <a:lnTo>
                  <a:pt x="736853" y="108965"/>
                </a:lnTo>
                <a:lnTo>
                  <a:pt x="672083" y="108965"/>
                </a:lnTo>
                <a:lnTo>
                  <a:pt x="671321" y="109728"/>
                </a:lnTo>
                <a:lnTo>
                  <a:pt x="640079" y="131826"/>
                </a:lnTo>
                <a:lnTo>
                  <a:pt x="640079" y="145292"/>
                </a:lnTo>
                <a:lnTo>
                  <a:pt x="646176" y="142494"/>
                </a:lnTo>
                <a:lnTo>
                  <a:pt x="646937" y="142494"/>
                </a:lnTo>
                <a:lnTo>
                  <a:pt x="646937" y="141731"/>
                </a:lnTo>
                <a:lnTo>
                  <a:pt x="647699" y="141731"/>
                </a:lnTo>
                <a:lnTo>
                  <a:pt x="674369" y="123062"/>
                </a:lnTo>
                <a:lnTo>
                  <a:pt x="674369" y="121157"/>
                </a:lnTo>
                <a:lnTo>
                  <a:pt x="678179" y="120395"/>
                </a:lnTo>
                <a:lnTo>
                  <a:pt x="678179" y="121157"/>
                </a:lnTo>
                <a:lnTo>
                  <a:pt x="736853" y="121157"/>
                </a:lnTo>
                <a:close/>
              </a:path>
              <a:path w="2045970" h="685800">
                <a:moveTo>
                  <a:pt x="678179" y="120395"/>
                </a:moveTo>
                <a:lnTo>
                  <a:pt x="674369" y="121157"/>
                </a:lnTo>
                <a:lnTo>
                  <a:pt x="677091" y="121157"/>
                </a:lnTo>
                <a:lnTo>
                  <a:pt x="678179" y="120395"/>
                </a:lnTo>
                <a:close/>
              </a:path>
              <a:path w="2045970" h="685800">
                <a:moveTo>
                  <a:pt x="677091" y="121157"/>
                </a:moveTo>
                <a:lnTo>
                  <a:pt x="674369" y="121157"/>
                </a:lnTo>
                <a:lnTo>
                  <a:pt x="674369" y="123062"/>
                </a:lnTo>
                <a:lnTo>
                  <a:pt x="677091" y="121157"/>
                </a:lnTo>
                <a:close/>
              </a:path>
              <a:path w="2045970" h="685800">
                <a:moveTo>
                  <a:pt x="678179" y="121157"/>
                </a:moveTo>
                <a:lnTo>
                  <a:pt x="678179" y="120395"/>
                </a:lnTo>
                <a:lnTo>
                  <a:pt x="677091" y="121157"/>
                </a:lnTo>
                <a:lnTo>
                  <a:pt x="678179" y="121157"/>
                </a:lnTo>
                <a:close/>
              </a:path>
              <a:path w="2045970" h="685800">
                <a:moveTo>
                  <a:pt x="891539" y="77723"/>
                </a:moveTo>
                <a:lnTo>
                  <a:pt x="891539" y="65531"/>
                </a:lnTo>
                <a:lnTo>
                  <a:pt x="842771" y="65531"/>
                </a:lnTo>
                <a:lnTo>
                  <a:pt x="780287" y="87629"/>
                </a:lnTo>
                <a:lnTo>
                  <a:pt x="733805" y="108965"/>
                </a:lnTo>
                <a:lnTo>
                  <a:pt x="736853" y="108965"/>
                </a:lnTo>
                <a:lnTo>
                  <a:pt x="736853" y="121157"/>
                </a:lnTo>
                <a:lnTo>
                  <a:pt x="738377" y="121157"/>
                </a:lnTo>
                <a:lnTo>
                  <a:pt x="739139" y="120395"/>
                </a:lnTo>
                <a:lnTo>
                  <a:pt x="785621" y="99059"/>
                </a:lnTo>
                <a:lnTo>
                  <a:pt x="845057" y="78514"/>
                </a:lnTo>
                <a:lnTo>
                  <a:pt x="845057" y="77723"/>
                </a:lnTo>
                <a:lnTo>
                  <a:pt x="891539" y="77723"/>
                </a:lnTo>
                <a:close/>
              </a:path>
              <a:path w="2045970" h="685800">
                <a:moveTo>
                  <a:pt x="847344" y="77723"/>
                </a:moveTo>
                <a:lnTo>
                  <a:pt x="845057" y="77723"/>
                </a:lnTo>
                <a:lnTo>
                  <a:pt x="845057" y="78514"/>
                </a:lnTo>
                <a:lnTo>
                  <a:pt x="847344" y="77723"/>
                </a:lnTo>
                <a:close/>
              </a:path>
              <a:path w="2045970" h="685800">
                <a:moveTo>
                  <a:pt x="1077467" y="34289"/>
                </a:moveTo>
                <a:lnTo>
                  <a:pt x="1077467" y="22097"/>
                </a:lnTo>
                <a:lnTo>
                  <a:pt x="1013460" y="22097"/>
                </a:lnTo>
                <a:lnTo>
                  <a:pt x="950976" y="44195"/>
                </a:lnTo>
                <a:lnTo>
                  <a:pt x="889254" y="65531"/>
                </a:lnTo>
                <a:lnTo>
                  <a:pt x="891539" y="65531"/>
                </a:lnTo>
                <a:lnTo>
                  <a:pt x="891539" y="77723"/>
                </a:lnTo>
                <a:lnTo>
                  <a:pt x="893826" y="77723"/>
                </a:lnTo>
                <a:lnTo>
                  <a:pt x="955547" y="55625"/>
                </a:lnTo>
                <a:lnTo>
                  <a:pt x="1014983" y="35080"/>
                </a:lnTo>
                <a:lnTo>
                  <a:pt x="1014983" y="34289"/>
                </a:lnTo>
                <a:lnTo>
                  <a:pt x="1077467" y="34289"/>
                </a:lnTo>
                <a:close/>
              </a:path>
              <a:path w="2045970" h="685800">
                <a:moveTo>
                  <a:pt x="1017269" y="34289"/>
                </a:moveTo>
                <a:lnTo>
                  <a:pt x="1014983" y="34289"/>
                </a:lnTo>
                <a:lnTo>
                  <a:pt x="1014983" y="35080"/>
                </a:lnTo>
                <a:lnTo>
                  <a:pt x="1017269" y="34289"/>
                </a:lnTo>
                <a:close/>
              </a:path>
              <a:path w="2045970" h="685800">
                <a:moveTo>
                  <a:pt x="2045970" y="678941"/>
                </a:moveTo>
                <a:lnTo>
                  <a:pt x="2045208" y="675893"/>
                </a:lnTo>
                <a:lnTo>
                  <a:pt x="2042921" y="674369"/>
                </a:lnTo>
                <a:lnTo>
                  <a:pt x="1142999" y="1523"/>
                </a:lnTo>
                <a:lnTo>
                  <a:pt x="1141476" y="0"/>
                </a:lnTo>
                <a:lnTo>
                  <a:pt x="1139189" y="0"/>
                </a:lnTo>
                <a:lnTo>
                  <a:pt x="1136904" y="761"/>
                </a:lnTo>
                <a:lnTo>
                  <a:pt x="1075182" y="22097"/>
                </a:lnTo>
                <a:lnTo>
                  <a:pt x="1077467" y="22097"/>
                </a:lnTo>
                <a:lnTo>
                  <a:pt x="1077467" y="34289"/>
                </a:lnTo>
                <a:lnTo>
                  <a:pt x="1078992" y="34289"/>
                </a:lnTo>
                <a:lnTo>
                  <a:pt x="1135380" y="14347"/>
                </a:lnTo>
                <a:lnTo>
                  <a:pt x="1135380" y="11429"/>
                </a:lnTo>
                <a:lnTo>
                  <a:pt x="1141476" y="12191"/>
                </a:lnTo>
                <a:lnTo>
                  <a:pt x="1141476" y="15987"/>
                </a:lnTo>
                <a:lnTo>
                  <a:pt x="2020014" y="672845"/>
                </a:lnTo>
                <a:lnTo>
                  <a:pt x="2039112" y="672845"/>
                </a:lnTo>
                <a:lnTo>
                  <a:pt x="2039112" y="685799"/>
                </a:lnTo>
                <a:lnTo>
                  <a:pt x="2042159" y="685799"/>
                </a:lnTo>
                <a:lnTo>
                  <a:pt x="2044445" y="684275"/>
                </a:lnTo>
                <a:lnTo>
                  <a:pt x="2045208" y="681227"/>
                </a:lnTo>
                <a:lnTo>
                  <a:pt x="2045970" y="678941"/>
                </a:lnTo>
                <a:close/>
              </a:path>
              <a:path w="2045970" h="685800">
                <a:moveTo>
                  <a:pt x="1141476" y="12191"/>
                </a:moveTo>
                <a:lnTo>
                  <a:pt x="1135380" y="11429"/>
                </a:lnTo>
                <a:lnTo>
                  <a:pt x="1138029" y="13410"/>
                </a:lnTo>
                <a:lnTo>
                  <a:pt x="1141476" y="12191"/>
                </a:lnTo>
                <a:close/>
              </a:path>
              <a:path w="2045970" h="685800">
                <a:moveTo>
                  <a:pt x="1138029" y="13410"/>
                </a:moveTo>
                <a:lnTo>
                  <a:pt x="1135380" y="11429"/>
                </a:lnTo>
                <a:lnTo>
                  <a:pt x="1135380" y="14347"/>
                </a:lnTo>
                <a:lnTo>
                  <a:pt x="1138029" y="13410"/>
                </a:lnTo>
                <a:close/>
              </a:path>
              <a:path w="2045970" h="685800">
                <a:moveTo>
                  <a:pt x="1141476" y="15987"/>
                </a:moveTo>
                <a:lnTo>
                  <a:pt x="1141476" y="12191"/>
                </a:lnTo>
                <a:lnTo>
                  <a:pt x="1138029" y="13410"/>
                </a:lnTo>
                <a:lnTo>
                  <a:pt x="1141476" y="15987"/>
                </a:lnTo>
                <a:close/>
              </a:path>
              <a:path w="2045970" h="685800">
                <a:moveTo>
                  <a:pt x="2039112" y="672845"/>
                </a:moveTo>
                <a:lnTo>
                  <a:pt x="2020014" y="672845"/>
                </a:lnTo>
                <a:lnTo>
                  <a:pt x="2035302" y="684275"/>
                </a:lnTo>
                <a:lnTo>
                  <a:pt x="2039112" y="67284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72262" y="2752344"/>
            <a:ext cx="79057" cy="18516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714494" y="2761488"/>
            <a:ext cx="1280160" cy="176530"/>
          </a:xfrm>
          <a:custGeom>
            <a:avLst/>
            <a:gdLst/>
            <a:ahLst/>
            <a:cxnLst/>
            <a:rect l="l" t="t" r="r" b="b"/>
            <a:pathLst>
              <a:path w="1280160" h="176530">
                <a:moveTo>
                  <a:pt x="1280159" y="176021"/>
                </a:moveTo>
                <a:lnTo>
                  <a:pt x="0" y="0"/>
                </a:lnTo>
                <a:lnTo>
                  <a:pt x="0" y="176021"/>
                </a:lnTo>
                <a:lnTo>
                  <a:pt x="1280159" y="176021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707635" y="2754629"/>
            <a:ext cx="1337945" cy="182880"/>
          </a:xfrm>
          <a:custGeom>
            <a:avLst/>
            <a:gdLst/>
            <a:ahLst/>
            <a:cxnLst/>
            <a:rect l="l" t="t" r="r" b="b"/>
            <a:pathLst>
              <a:path w="1337945" h="182880">
                <a:moveTo>
                  <a:pt x="1337656" y="182879"/>
                </a:moveTo>
                <a:lnTo>
                  <a:pt x="7620" y="0"/>
                </a:lnTo>
                <a:lnTo>
                  <a:pt x="5333" y="0"/>
                </a:lnTo>
                <a:lnTo>
                  <a:pt x="2285" y="1524"/>
                </a:lnTo>
                <a:lnTo>
                  <a:pt x="761" y="3048"/>
                </a:lnTo>
                <a:lnTo>
                  <a:pt x="0" y="4572"/>
                </a:lnTo>
                <a:lnTo>
                  <a:pt x="0" y="182879"/>
                </a:lnTo>
                <a:lnTo>
                  <a:pt x="6096" y="182879"/>
                </a:lnTo>
                <a:lnTo>
                  <a:pt x="6096" y="12954"/>
                </a:lnTo>
                <a:lnTo>
                  <a:pt x="12953" y="6858"/>
                </a:lnTo>
                <a:lnTo>
                  <a:pt x="12953" y="13896"/>
                </a:lnTo>
                <a:lnTo>
                  <a:pt x="1241921" y="182879"/>
                </a:lnTo>
                <a:lnTo>
                  <a:pt x="1337656" y="182879"/>
                </a:lnTo>
                <a:close/>
              </a:path>
              <a:path w="1337945" h="182880">
                <a:moveTo>
                  <a:pt x="12953" y="13896"/>
                </a:moveTo>
                <a:lnTo>
                  <a:pt x="12953" y="6858"/>
                </a:lnTo>
                <a:lnTo>
                  <a:pt x="6096" y="12954"/>
                </a:lnTo>
                <a:lnTo>
                  <a:pt x="12953" y="13896"/>
                </a:lnTo>
                <a:close/>
              </a:path>
              <a:path w="1337945" h="182880">
                <a:moveTo>
                  <a:pt x="12953" y="182879"/>
                </a:moveTo>
                <a:lnTo>
                  <a:pt x="12953" y="13896"/>
                </a:lnTo>
                <a:lnTo>
                  <a:pt x="6096" y="12954"/>
                </a:lnTo>
                <a:lnTo>
                  <a:pt x="6096" y="182879"/>
                </a:lnTo>
                <a:lnTo>
                  <a:pt x="12953" y="1828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714494" y="2024633"/>
            <a:ext cx="2030730" cy="913130"/>
          </a:xfrm>
          <a:custGeom>
            <a:avLst/>
            <a:gdLst/>
            <a:ahLst/>
            <a:cxnLst/>
            <a:rect l="l" t="t" r="r" b="b"/>
            <a:pathLst>
              <a:path w="2030729" h="913130">
                <a:moveTo>
                  <a:pt x="2014727" y="823721"/>
                </a:moveTo>
                <a:lnTo>
                  <a:pt x="2014727" y="649985"/>
                </a:lnTo>
                <a:lnTo>
                  <a:pt x="1999488" y="628649"/>
                </a:lnTo>
                <a:lnTo>
                  <a:pt x="1999488" y="607313"/>
                </a:lnTo>
                <a:lnTo>
                  <a:pt x="1984248" y="585215"/>
                </a:lnTo>
                <a:lnTo>
                  <a:pt x="1968245" y="563879"/>
                </a:lnTo>
                <a:lnTo>
                  <a:pt x="1953006" y="520445"/>
                </a:lnTo>
                <a:lnTo>
                  <a:pt x="1922526" y="498347"/>
                </a:lnTo>
                <a:lnTo>
                  <a:pt x="1906524" y="477011"/>
                </a:lnTo>
                <a:lnTo>
                  <a:pt x="1876044" y="454913"/>
                </a:lnTo>
                <a:lnTo>
                  <a:pt x="1813560" y="412241"/>
                </a:lnTo>
                <a:lnTo>
                  <a:pt x="1783080" y="390143"/>
                </a:lnTo>
                <a:lnTo>
                  <a:pt x="1751838" y="368807"/>
                </a:lnTo>
                <a:lnTo>
                  <a:pt x="1721358" y="346709"/>
                </a:lnTo>
                <a:lnTo>
                  <a:pt x="1674876" y="325373"/>
                </a:lnTo>
                <a:lnTo>
                  <a:pt x="1659636" y="303275"/>
                </a:lnTo>
                <a:lnTo>
                  <a:pt x="1613154" y="281939"/>
                </a:lnTo>
                <a:lnTo>
                  <a:pt x="1581912" y="259841"/>
                </a:lnTo>
                <a:lnTo>
                  <a:pt x="1535430" y="238505"/>
                </a:lnTo>
                <a:lnTo>
                  <a:pt x="1488948" y="238505"/>
                </a:lnTo>
                <a:lnTo>
                  <a:pt x="1424940" y="216407"/>
                </a:lnTo>
                <a:lnTo>
                  <a:pt x="1331976" y="173735"/>
                </a:lnTo>
                <a:lnTo>
                  <a:pt x="1270254" y="151637"/>
                </a:lnTo>
                <a:lnTo>
                  <a:pt x="1223772" y="151637"/>
                </a:lnTo>
                <a:lnTo>
                  <a:pt x="1162050" y="130301"/>
                </a:lnTo>
                <a:lnTo>
                  <a:pt x="1100328" y="108203"/>
                </a:lnTo>
                <a:lnTo>
                  <a:pt x="1038606" y="108203"/>
                </a:lnTo>
                <a:lnTo>
                  <a:pt x="976122" y="86867"/>
                </a:lnTo>
                <a:lnTo>
                  <a:pt x="914400" y="64769"/>
                </a:lnTo>
                <a:lnTo>
                  <a:pt x="852678" y="64769"/>
                </a:lnTo>
                <a:lnTo>
                  <a:pt x="790956" y="43433"/>
                </a:lnTo>
                <a:lnTo>
                  <a:pt x="651510" y="43433"/>
                </a:lnTo>
                <a:lnTo>
                  <a:pt x="621030" y="21335"/>
                </a:lnTo>
                <a:lnTo>
                  <a:pt x="481584" y="21335"/>
                </a:lnTo>
                <a:lnTo>
                  <a:pt x="419862" y="0"/>
                </a:lnTo>
                <a:lnTo>
                  <a:pt x="0" y="0"/>
                </a:lnTo>
                <a:lnTo>
                  <a:pt x="0" y="736854"/>
                </a:lnTo>
                <a:lnTo>
                  <a:pt x="1277444" y="912875"/>
                </a:lnTo>
                <a:lnTo>
                  <a:pt x="1959690" y="912875"/>
                </a:lnTo>
                <a:lnTo>
                  <a:pt x="1968245" y="888491"/>
                </a:lnTo>
                <a:lnTo>
                  <a:pt x="1984248" y="867155"/>
                </a:lnTo>
                <a:lnTo>
                  <a:pt x="1999488" y="845819"/>
                </a:lnTo>
                <a:lnTo>
                  <a:pt x="2014727" y="823721"/>
                </a:lnTo>
                <a:close/>
              </a:path>
              <a:path w="2030729" h="913130">
                <a:moveTo>
                  <a:pt x="2030730" y="780287"/>
                </a:moveTo>
                <a:lnTo>
                  <a:pt x="2030730" y="715518"/>
                </a:lnTo>
                <a:lnTo>
                  <a:pt x="2014727" y="672083"/>
                </a:lnTo>
                <a:lnTo>
                  <a:pt x="2014727" y="802385"/>
                </a:lnTo>
                <a:lnTo>
                  <a:pt x="2030730" y="780287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707635" y="2018538"/>
            <a:ext cx="2044064" cy="919480"/>
          </a:xfrm>
          <a:custGeom>
            <a:avLst/>
            <a:gdLst/>
            <a:ahLst/>
            <a:cxnLst/>
            <a:rect l="l" t="t" r="r" b="b"/>
            <a:pathLst>
              <a:path w="2044065" h="919480">
                <a:moveTo>
                  <a:pt x="490728" y="21336"/>
                </a:moveTo>
                <a:lnTo>
                  <a:pt x="429006" y="0"/>
                </a:lnTo>
                <a:lnTo>
                  <a:pt x="3047" y="0"/>
                </a:lnTo>
                <a:lnTo>
                  <a:pt x="0" y="2286"/>
                </a:lnTo>
                <a:lnTo>
                  <a:pt x="0" y="745998"/>
                </a:lnTo>
                <a:lnTo>
                  <a:pt x="2286" y="749046"/>
                </a:lnTo>
                <a:lnTo>
                  <a:pt x="6096" y="749808"/>
                </a:lnTo>
                <a:lnTo>
                  <a:pt x="6858" y="749912"/>
                </a:lnTo>
                <a:lnTo>
                  <a:pt x="6858" y="12192"/>
                </a:lnTo>
                <a:lnTo>
                  <a:pt x="12954" y="6096"/>
                </a:lnTo>
                <a:lnTo>
                  <a:pt x="12954" y="12192"/>
                </a:lnTo>
                <a:lnTo>
                  <a:pt x="426720" y="12192"/>
                </a:lnTo>
                <a:lnTo>
                  <a:pt x="426720" y="12982"/>
                </a:lnTo>
                <a:lnTo>
                  <a:pt x="486156" y="33528"/>
                </a:lnTo>
                <a:lnTo>
                  <a:pt x="486918" y="34290"/>
                </a:lnTo>
                <a:lnTo>
                  <a:pt x="488442" y="34290"/>
                </a:lnTo>
                <a:lnTo>
                  <a:pt x="488442" y="21336"/>
                </a:lnTo>
                <a:lnTo>
                  <a:pt x="490728" y="21336"/>
                </a:lnTo>
                <a:close/>
              </a:path>
              <a:path w="2044065" h="919480">
                <a:moveTo>
                  <a:pt x="12954" y="12192"/>
                </a:moveTo>
                <a:lnTo>
                  <a:pt x="12954" y="6096"/>
                </a:lnTo>
                <a:lnTo>
                  <a:pt x="6858" y="12192"/>
                </a:lnTo>
                <a:lnTo>
                  <a:pt x="12954" y="12192"/>
                </a:lnTo>
                <a:close/>
              </a:path>
              <a:path w="2044065" h="919480">
                <a:moveTo>
                  <a:pt x="12954" y="737586"/>
                </a:moveTo>
                <a:lnTo>
                  <a:pt x="12954" y="12192"/>
                </a:lnTo>
                <a:lnTo>
                  <a:pt x="6858" y="12192"/>
                </a:lnTo>
                <a:lnTo>
                  <a:pt x="6858" y="749912"/>
                </a:lnTo>
                <a:lnTo>
                  <a:pt x="7619" y="750017"/>
                </a:lnTo>
                <a:lnTo>
                  <a:pt x="7620" y="736854"/>
                </a:lnTo>
                <a:lnTo>
                  <a:pt x="12954" y="737586"/>
                </a:lnTo>
                <a:close/>
              </a:path>
              <a:path w="2044065" h="919480">
                <a:moveTo>
                  <a:pt x="1333181" y="918971"/>
                </a:moveTo>
                <a:lnTo>
                  <a:pt x="7620" y="736854"/>
                </a:lnTo>
                <a:lnTo>
                  <a:pt x="12954" y="742950"/>
                </a:lnTo>
                <a:lnTo>
                  <a:pt x="12953" y="750750"/>
                </a:lnTo>
                <a:lnTo>
                  <a:pt x="1237370" y="918971"/>
                </a:lnTo>
                <a:lnTo>
                  <a:pt x="1333181" y="918971"/>
                </a:lnTo>
                <a:close/>
              </a:path>
              <a:path w="2044065" h="919480">
                <a:moveTo>
                  <a:pt x="12953" y="750750"/>
                </a:moveTo>
                <a:lnTo>
                  <a:pt x="12954" y="742950"/>
                </a:lnTo>
                <a:lnTo>
                  <a:pt x="7620" y="736854"/>
                </a:lnTo>
                <a:lnTo>
                  <a:pt x="7619" y="750017"/>
                </a:lnTo>
                <a:lnTo>
                  <a:pt x="12953" y="750750"/>
                </a:lnTo>
                <a:close/>
              </a:path>
              <a:path w="2044065" h="919480">
                <a:moveTo>
                  <a:pt x="426720" y="12982"/>
                </a:moveTo>
                <a:lnTo>
                  <a:pt x="426720" y="12192"/>
                </a:lnTo>
                <a:lnTo>
                  <a:pt x="424434" y="12192"/>
                </a:lnTo>
                <a:lnTo>
                  <a:pt x="426720" y="12982"/>
                </a:lnTo>
                <a:close/>
              </a:path>
              <a:path w="2044065" h="919480">
                <a:moveTo>
                  <a:pt x="660000" y="42672"/>
                </a:moveTo>
                <a:lnTo>
                  <a:pt x="631698" y="22860"/>
                </a:lnTo>
                <a:lnTo>
                  <a:pt x="628650" y="21336"/>
                </a:lnTo>
                <a:lnTo>
                  <a:pt x="488442" y="21336"/>
                </a:lnTo>
                <a:lnTo>
                  <a:pt x="488442" y="34290"/>
                </a:lnTo>
                <a:lnTo>
                  <a:pt x="624078" y="34290"/>
                </a:lnTo>
                <a:lnTo>
                  <a:pt x="624078" y="32766"/>
                </a:lnTo>
                <a:lnTo>
                  <a:pt x="627888" y="34290"/>
                </a:lnTo>
                <a:lnTo>
                  <a:pt x="627888" y="35460"/>
                </a:lnTo>
                <a:lnTo>
                  <a:pt x="655320" y="54864"/>
                </a:lnTo>
                <a:lnTo>
                  <a:pt x="656082" y="55626"/>
                </a:lnTo>
                <a:lnTo>
                  <a:pt x="658368" y="55626"/>
                </a:lnTo>
                <a:lnTo>
                  <a:pt x="658368" y="42672"/>
                </a:lnTo>
                <a:lnTo>
                  <a:pt x="660000" y="42672"/>
                </a:lnTo>
                <a:close/>
              </a:path>
              <a:path w="2044065" h="919480">
                <a:moveTo>
                  <a:pt x="627888" y="34290"/>
                </a:moveTo>
                <a:lnTo>
                  <a:pt x="624078" y="32766"/>
                </a:lnTo>
                <a:lnTo>
                  <a:pt x="626232" y="34290"/>
                </a:lnTo>
                <a:lnTo>
                  <a:pt x="627888" y="34290"/>
                </a:lnTo>
                <a:close/>
              </a:path>
              <a:path w="2044065" h="919480">
                <a:moveTo>
                  <a:pt x="626232" y="34290"/>
                </a:moveTo>
                <a:lnTo>
                  <a:pt x="624078" y="32766"/>
                </a:lnTo>
                <a:lnTo>
                  <a:pt x="624078" y="34290"/>
                </a:lnTo>
                <a:lnTo>
                  <a:pt x="626232" y="34290"/>
                </a:lnTo>
                <a:close/>
              </a:path>
              <a:path w="2044065" h="919480">
                <a:moveTo>
                  <a:pt x="627888" y="35460"/>
                </a:moveTo>
                <a:lnTo>
                  <a:pt x="627888" y="34290"/>
                </a:lnTo>
                <a:lnTo>
                  <a:pt x="626232" y="34290"/>
                </a:lnTo>
                <a:lnTo>
                  <a:pt x="627888" y="35460"/>
                </a:lnTo>
                <a:close/>
              </a:path>
              <a:path w="2044065" h="919480">
                <a:moveTo>
                  <a:pt x="662178" y="44196"/>
                </a:moveTo>
                <a:lnTo>
                  <a:pt x="660000" y="42672"/>
                </a:lnTo>
                <a:lnTo>
                  <a:pt x="658368" y="42672"/>
                </a:lnTo>
                <a:lnTo>
                  <a:pt x="662178" y="44196"/>
                </a:lnTo>
                <a:close/>
              </a:path>
              <a:path w="2044065" h="919480">
                <a:moveTo>
                  <a:pt x="662178" y="55626"/>
                </a:moveTo>
                <a:lnTo>
                  <a:pt x="662178" y="44196"/>
                </a:lnTo>
                <a:lnTo>
                  <a:pt x="658368" y="42672"/>
                </a:lnTo>
                <a:lnTo>
                  <a:pt x="658368" y="55626"/>
                </a:lnTo>
                <a:lnTo>
                  <a:pt x="662178" y="55626"/>
                </a:lnTo>
                <a:close/>
              </a:path>
              <a:path w="2044065" h="919480">
                <a:moveTo>
                  <a:pt x="861822" y="64770"/>
                </a:moveTo>
                <a:lnTo>
                  <a:pt x="800100" y="43434"/>
                </a:lnTo>
                <a:lnTo>
                  <a:pt x="799338" y="43434"/>
                </a:lnTo>
                <a:lnTo>
                  <a:pt x="798576" y="42672"/>
                </a:lnTo>
                <a:lnTo>
                  <a:pt x="660000" y="42672"/>
                </a:lnTo>
                <a:lnTo>
                  <a:pt x="662178" y="44196"/>
                </a:lnTo>
                <a:lnTo>
                  <a:pt x="662178" y="55626"/>
                </a:lnTo>
                <a:lnTo>
                  <a:pt x="797814" y="55626"/>
                </a:lnTo>
                <a:lnTo>
                  <a:pt x="797814" y="56416"/>
                </a:lnTo>
                <a:lnTo>
                  <a:pt x="857250" y="76962"/>
                </a:lnTo>
                <a:lnTo>
                  <a:pt x="858012" y="76962"/>
                </a:lnTo>
                <a:lnTo>
                  <a:pt x="858774" y="77724"/>
                </a:lnTo>
                <a:lnTo>
                  <a:pt x="859536" y="77724"/>
                </a:lnTo>
                <a:lnTo>
                  <a:pt x="859536" y="64770"/>
                </a:lnTo>
                <a:lnTo>
                  <a:pt x="861822" y="64770"/>
                </a:lnTo>
                <a:close/>
              </a:path>
              <a:path w="2044065" h="919480">
                <a:moveTo>
                  <a:pt x="797814" y="56416"/>
                </a:moveTo>
                <a:lnTo>
                  <a:pt x="797814" y="55626"/>
                </a:lnTo>
                <a:lnTo>
                  <a:pt x="795528" y="55626"/>
                </a:lnTo>
                <a:lnTo>
                  <a:pt x="797814" y="56416"/>
                </a:lnTo>
                <a:close/>
              </a:path>
              <a:path w="2044065" h="919480">
                <a:moveTo>
                  <a:pt x="1046988" y="108204"/>
                </a:moveTo>
                <a:lnTo>
                  <a:pt x="985266" y="86868"/>
                </a:lnTo>
                <a:lnTo>
                  <a:pt x="923544" y="64770"/>
                </a:lnTo>
                <a:lnTo>
                  <a:pt x="859536" y="64770"/>
                </a:lnTo>
                <a:lnTo>
                  <a:pt x="859536" y="77724"/>
                </a:lnTo>
                <a:lnTo>
                  <a:pt x="918972" y="77724"/>
                </a:lnTo>
                <a:lnTo>
                  <a:pt x="918972" y="76962"/>
                </a:lnTo>
                <a:lnTo>
                  <a:pt x="921126" y="77680"/>
                </a:lnTo>
                <a:lnTo>
                  <a:pt x="921258" y="77770"/>
                </a:lnTo>
                <a:lnTo>
                  <a:pt x="981456" y="99060"/>
                </a:lnTo>
                <a:lnTo>
                  <a:pt x="1043178" y="120396"/>
                </a:lnTo>
                <a:lnTo>
                  <a:pt x="1045463" y="120396"/>
                </a:lnTo>
                <a:lnTo>
                  <a:pt x="1045463" y="108204"/>
                </a:lnTo>
                <a:lnTo>
                  <a:pt x="1046988" y="108204"/>
                </a:lnTo>
                <a:close/>
              </a:path>
              <a:path w="2044065" h="919480">
                <a:moveTo>
                  <a:pt x="921258" y="77724"/>
                </a:moveTo>
                <a:lnTo>
                  <a:pt x="918972" y="76962"/>
                </a:lnTo>
                <a:lnTo>
                  <a:pt x="921126" y="77724"/>
                </a:lnTo>
                <a:lnTo>
                  <a:pt x="921258" y="77724"/>
                </a:lnTo>
                <a:close/>
              </a:path>
              <a:path w="2044065" h="919480">
                <a:moveTo>
                  <a:pt x="921126" y="77724"/>
                </a:moveTo>
                <a:lnTo>
                  <a:pt x="918972" y="76962"/>
                </a:lnTo>
                <a:lnTo>
                  <a:pt x="918972" y="77724"/>
                </a:lnTo>
                <a:lnTo>
                  <a:pt x="921126" y="77724"/>
                </a:lnTo>
                <a:close/>
              </a:path>
              <a:path w="2044065" h="919480">
                <a:moveTo>
                  <a:pt x="921258" y="77770"/>
                </a:moveTo>
                <a:lnTo>
                  <a:pt x="921126" y="77724"/>
                </a:lnTo>
                <a:lnTo>
                  <a:pt x="921258" y="77770"/>
                </a:lnTo>
                <a:close/>
              </a:path>
              <a:path w="2044065" h="919480">
                <a:moveTo>
                  <a:pt x="1232916" y="151638"/>
                </a:moveTo>
                <a:lnTo>
                  <a:pt x="1171194" y="130302"/>
                </a:lnTo>
                <a:lnTo>
                  <a:pt x="1108710" y="108204"/>
                </a:lnTo>
                <a:lnTo>
                  <a:pt x="1045463" y="108204"/>
                </a:lnTo>
                <a:lnTo>
                  <a:pt x="1045463" y="120396"/>
                </a:lnTo>
                <a:lnTo>
                  <a:pt x="1107186" y="120396"/>
                </a:lnTo>
                <a:lnTo>
                  <a:pt x="1107186" y="121186"/>
                </a:lnTo>
                <a:lnTo>
                  <a:pt x="1166622" y="141732"/>
                </a:lnTo>
                <a:lnTo>
                  <a:pt x="1228344" y="163830"/>
                </a:lnTo>
                <a:lnTo>
                  <a:pt x="1230630" y="163830"/>
                </a:lnTo>
                <a:lnTo>
                  <a:pt x="1230630" y="151638"/>
                </a:lnTo>
                <a:lnTo>
                  <a:pt x="1232916" y="151638"/>
                </a:lnTo>
                <a:close/>
              </a:path>
              <a:path w="2044065" h="919480">
                <a:moveTo>
                  <a:pt x="1107186" y="121186"/>
                </a:moveTo>
                <a:lnTo>
                  <a:pt x="1107186" y="120396"/>
                </a:lnTo>
                <a:lnTo>
                  <a:pt x="1104900" y="120396"/>
                </a:lnTo>
                <a:lnTo>
                  <a:pt x="1107186" y="121186"/>
                </a:lnTo>
                <a:close/>
              </a:path>
              <a:path w="2044065" h="919480">
                <a:moveTo>
                  <a:pt x="1498092" y="238506"/>
                </a:moveTo>
                <a:lnTo>
                  <a:pt x="1434084" y="217170"/>
                </a:lnTo>
                <a:lnTo>
                  <a:pt x="1387602" y="195072"/>
                </a:lnTo>
                <a:lnTo>
                  <a:pt x="1341120" y="173736"/>
                </a:lnTo>
                <a:lnTo>
                  <a:pt x="1279398" y="151638"/>
                </a:lnTo>
                <a:lnTo>
                  <a:pt x="1230630" y="151638"/>
                </a:lnTo>
                <a:lnTo>
                  <a:pt x="1230630" y="163830"/>
                </a:lnTo>
                <a:lnTo>
                  <a:pt x="1277112" y="163830"/>
                </a:lnTo>
                <a:lnTo>
                  <a:pt x="1277112" y="164620"/>
                </a:lnTo>
                <a:lnTo>
                  <a:pt x="1336548" y="185166"/>
                </a:lnTo>
                <a:lnTo>
                  <a:pt x="1382268" y="207264"/>
                </a:lnTo>
                <a:lnTo>
                  <a:pt x="1428750" y="228600"/>
                </a:lnTo>
                <a:lnTo>
                  <a:pt x="1494282" y="250698"/>
                </a:lnTo>
                <a:lnTo>
                  <a:pt x="1495806" y="250698"/>
                </a:lnTo>
                <a:lnTo>
                  <a:pt x="1495806" y="238506"/>
                </a:lnTo>
                <a:lnTo>
                  <a:pt x="1498092" y="238506"/>
                </a:lnTo>
                <a:close/>
              </a:path>
              <a:path w="2044065" h="919480">
                <a:moveTo>
                  <a:pt x="1277112" y="164620"/>
                </a:moveTo>
                <a:lnTo>
                  <a:pt x="1277112" y="163830"/>
                </a:lnTo>
                <a:lnTo>
                  <a:pt x="1274826" y="163830"/>
                </a:lnTo>
                <a:lnTo>
                  <a:pt x="1277112" y="164620"/>
                </a:lnTo>
                <a:close/>
              </a:path>
              <a:path w="2044065" h="919480">
                <a:moveTo>
                  <a:pt x="1623060" y="296268"/>
                </a:moveTo>
                <a:lnTo>
                  <a:pt x="1623060" y="282702"/>
                </a:lnTo>
                <a:lnTo>
                  <a:pt x="1592580" y="261366"/>
                </a:lnTo>
                <a:lnTo>
                  <a:pt x="1592580" y="260604"/>
                </a:lnTo>
                <a:lnTo>
                  <a:pt x="1591818" y="260604"/>
                </a:lnTo>
                <a:lnTo>
                  <a:pt x="1545336" y="238506"/>
                </a:lnTo>
                <a:lnTo>
                  <a:pt x="1495806" y="238506"/>
                </a:lnTo>
                <a:lnTo>
                  <a:pt x="1495806" y="250698"/>
                </a:lnTo>
                <a:lnTo>
                  <a:pt x="1540002" y="250698"/>
                </a:lnTo>
                <a:lnTo>
                  <a:pt x="1540002" y="249936"/>
                </a:lnTo>
                <a:lnTo>
                  <a:pt x="1542288" y="250698"/>
                </a:lnTo>
                <a:lnTo>
                  <a:pt x="1542288" y="251022"/>
                </a:lnTo>
                <a:lnTo>
                  <a:pt x="1584960" y="271309"/>
                </a:lnTo>
                <a:lnTo>
                  <a:pt x="1586484" y="272034"/>
                </a:lnTo>
                <a:lnTo>
                  <a:pt x="1586484" y="272349"/>
                </a:lnTo>
                <a:lnTo>
                  <a:pt x="1616202" y="293370"/>
                </a:lnTo>
                <a:lnTo>
                  <a:pt x="1616964" y="293370"/>
                </a:lnTo>
                <a:lnTo>
                  <a:pt x="1623060" y="296268"/>
                </a:lnTo>
                <a:close/>
              </a:path>
              <a:path w="2044065" h="919480">
                <a:moveTo>
                  <a:pt x="1542288" y="250698"/>
                </a:moveTo>
                <a:lnTo>
                  <a:pt x="1540002" y="249936"/>
                </a:lnTo>
                <a:lnTo>
                  <a:pt x="1541604" y="250698"/>
                </a:lnTo>
                <a:lnTo>
                  <a:pt x="1542288" y="250698"/>
                </a:lnTo>
                <a:close/>
              </a:path>
              <a:path w="2044065" h="919480">
                <a:moveTo>
                  <a:pt x="1541604" y="250698"/>
                </a:moveTo>
                <a:lnTo>
                  <a:pt x="1540002" y="249936"/>
                </a:lnTo>
                <a:lnTo>
                  <a:pt x="1540002" y="250698"/>
                </a:lnTo>
                <a:lnTo>
                  <a:pt x="1541604" y="250698"/>
                </a:lnTo>
                <a:close/>
              </a:path>
              <a:path w="2044065" h="919480">
                <a:moveTo>
                  <a:pt x="1542288" y="251022"/>
                </a:moveTo>
                <a:lnTo>
                  <a:pt x="1542288" y="250698"/>
                </a:lnTo>
                <a:lnTo>
                  <a:pt x="1541604" y="250698"/>
                </a:lnTo>
                <a:lnTo>
                  <a:pt x="1542288" y="251022"/>
                </a:lnTo>
                <a:close/>
              </a:path>
              <a:path w="2044065" h="919480">
                <a:moveTo>
                  <a:pt x="1586484" y="272034"/>
                </a:moveTo>
                <a:lnTo>
                  <a:pt x="1584960" y="271272"/>
                </a:lnTo>
                <a:lnTo>
                  <a:pt x="1585121" y="271386"/>
                </a:lnTo>
                <a:lnTo>
                  <a:pt x="1586484" y="272034"/>
                </a:lnTo>
                <a:close/>
              </a:path>
              <a:path w="2044065" h="919480">
                <a:moveTo>
                  <a:pt x="1585121" y="271386"/>
                </a:moveTo>
                <a:lnTo>
                  <a:pt x="1584960" y="271272"/>
                </a:lnTo>
                <a:lnTo>
                  <a:pt x="1585121" y="271386"/>
                </a:lnTo>
                <a:close/>
              </a:path>
              <a:path w="2044065" h="919480">
                <a:moveTo>
                  <a:pt x="1586484" y="272349"/>
                </a:moveTo>
                <a:lnTo>
                  <a:pt x="1586484" y="272034"/>
                </a:lnTo>
                <a:lnTo>
                  <a:pt x="1585121" y="271386"/>
                </a:lnTo>
                <a:lnTo>
                  <a:pt x="1586484" y="272349"/>
                </a:lnTo>
                <a:close/>
              </a:path>
              <a:path w="2044065" h="919480">
                <a:moveTo>
                  <a:pt x="1686143" y="326383"/>
                </a:moveTo>
                <a:lnTo>
                  <a:pt x="1671066" y="305562"/>
                </a:lnTo>
                <a:lnTo>
                  <a:pt x="1671066" y="304800"/>
                </a:lnTo>
                <a:lnTo>
                  <a:pt x="1669542" y="304038"/>
                </a:lnTo>
                <a:lnTo>
                  <a:pt x="1668780" y="304038"/>
                </a:lnTo>
                <a:lnTo>
                  <a:pt x="1622298" y="281940"/>
                </a:lnTo>
                <a:lnTo>
                  <a:pt x="1623060" y="282702"/>
                </a:lnTo>
                <a:lnTo>
                  <a:pt x="1623060" y="296268"/>
                </a:lnTo>
                <a:lnTo>
                  <a:pt x="1661160" y="314381"/>
                </a:lnTo>
                <a:lnTo>
                  <a:pt x="1661160" y="313182"/>
                </a:lnTo>
                <a:lnTo>
                  <a:pt x="1663445" y="315468"/>
                </a:lnTo>
                <a:lnTo>
                  <a:pt x="1663445" y="316496"/>
                </a:lnTo>
                <a:lnTo>
                  <a:pt x="1676400" y="335280"/>
                </a:lnTo>
                <a:lnTo>
                  <a:pt x="1677924" y="336804"/>
                </a:lnTo>
                <a:lnTo>
                  <a:pt x="1678686" y="336804"/>
                </a:lnTo>
                <a:lnTo>
                  <a:pt x="1684020" y="339339"/>
                </a:lnTo>
                <a:lnTo>
                  <a:pt x="1684020" y="325374"/>
                </a:lnTo>
                <a:lnTo>
                  <a:pt x="1686143" y="326383"/>
                </a:lnTo>
                <a:close/>
              </a:path>
              <a:path w="2044065" h="919480">
                <a:moveTo>
                  <a:pt x="1663445" y="315468"/>
                </a:moveTo>
                <a:lnTo>
                  <a:pt x="1661160" y="313182"/>
                </a:lnTo>
                <a:lnTo>
                  <a:pt x="1662390" y="314966"/>
                </a:lnTo>
                <a:lnTo>
                  <a:pt x="1663445" y="315468"/>
                </a:lnTo>
                <a:close/>
              </a:path>
              <a:path w="2044065" h="919480">
                <a:moveTo>
                  <a:pt x="1662390" y="314966"/>
                </a:moveTo>
                <a:lnTo>
                  <a:pt x="1661160" y="313182"/>
                </a:lnTo>
                <a:lnTo>
                  <a:pt x="1661160" y="314381"/>
                </a:lnTo>
                <a:lnTo>
                  <a:pt x="1662390" y="314966"/>
                </a:lnTo>
                <a:close/>
              </a:path>
              <a:path w="2044065" h="919480">
                <a:moveTo>
                  <a:pt x="1663445" y="316496"/>
                </a:moveTo>
                <a:lnTo>
                  <a:pt x="1663445" y="315468"/>
                </a:lnTo>
                <a:lnTo>
                  <a:pt x="1662390" y="314966"/>
                </a:lnTo>
                <a:lnTo>
                  <a:pt x="1663445" y="316496"/>
                </a:lnTo>
                <a:close/>
              </a:path>
              <a:path w="2044065" h="919480">
                <a:moveTo>
                  <a:pt x="1687068" y="327660"/>
                </a:moveTo>
                <a:lnTo>
                  <a:pt x="1686143" y="326383"/>
                </a:lnTo>
                <a:lnTo>
                  <a:pt x="1684020" y="325374"/>
                </a:lnTo>
                <a:lnTo>
                  <a:pt x="1687068" y="327660"/>
                </a:lnTo>
                <a:close/>
              </a:path>
              <a:path w="2044065" h="919480">
                <a:moveTo>
                  <a:pt x="1687068" y="340788"/>
                </a:moveTo>
                <a:lnTo>
                  <a:pt x="1687068" y="327660"/>
                </a:lnTo>
                <a:lnTo>
                  <a:pt x="1684020" y="325374"/>
                </a:lnTo>
                <a:lnTo>
                  <a:pt x="1684020" y="339339"/>
                </a:lnTo>
                <a:lnTo>
                  <a:pt x="1687068" y="340788"/>
                </a:lnTo>
                <a:close/>
              </a:path>
              <a:path w="2044065" h="919480">
                <a:moveTo>
                  <a:pt x="1933312" y="499732"/>
                </a:moveTo>
                <a:lnTo>
                  <a:pt x="1918716" y="479298"/>
                </a:lnTo>
                <a:lnTo>
                  <a:pt x="1917192" y="477774"/>
                </a:lnTo>
                <a:lnTo>
                  <a:pt x="1885950" y="456438"/>
                </a:lnTo>
                <a:lnTo>
                  <a:pt x="1855470" y="434340"/>
                </a:lnTo>
                <a:lnTo>
                  <a:pt x="1824227" y="413004"/>
                </a:lnTo>
                <a:lnTo>
                  <a:pt x="1793748" y="390906"/>
                </a:lnTo>
                <a:lnTo>
                  <a:pt x="1762506" y="369570"/>
                </a:lnTo>
                <a:lnTo>
                  <a:pt x="1732026" y="347472"/>
                </a:lnTo>
                <a:lnTo>
                  <a:pt x="1730502" y="347472"/>
                </a:lnTo>
                <a:lnTo>
                  <a:pt x="1686143" y="326383"/>
                </a:lnTo>
                <a:lnTo>
                  <a:pt x="1687068" y="327660"/>
                </a:lnTo>
                <a:lnTo>
                  <a:pt x="1687068" y="340788"/>
                </a:lnTo>
                <a:lnTo>
                  <a:pt x="1724406" y="358539"/>
                </a:lnTo>
                <a:lnTo>
                  <a:pt x="1724406" y="358140"/>
                </a:lnTo>
                <a:lnTo>
                  <a:pt x="1755648" y="379476"/>
                </a:lnTo>
                <a:lnTo>
                  <a:pt x="1786127" y="401574"/>
                </a:lnTo>
                <a:lnTo>
                  <a:pt x="1817370" y="422910"/>
                </a:lnTo>
                <a:lnTo>
                  <a:pt x="1847850" y="445008"/>
                </a:lnTo>
                <a:lnTo>
                  <a:pt x="1879092" y="466344"/>
                </a:lnTo>
                <a:lnTo>
                  <a:pt x="1908048" y="487337"/>
                </a:lnTo>
                <a:lnTo>
                  <a:pt x="1908048" y="486918"/>
                </a:lnTo>
                <a:lnTo>
                  <a:pt x="1909572" y="488442"/>
                </a:lnTo>
                <a:lnTo>
                  <a:pt x="1909572" y="488950"/>
                </a:lnTo>
                <a:lnTo>
                  <a:pt x="1924050" y="508254"/>
                </a:lnTo>
                <a:lnTo>
                  <a:pt x="1924050" y="509016"/>
                </a:lnTo>
                <a:lnTo>
                  <a:pt x="1924812" y="509778"/>
                </a:lnTo>
                <a:lnTo>
                  <a:pt x="1925574" y="509778"/>
                </a:lnTo>
                <a:lnTo>
                  <a:pt x="1932432" y="514750"/>
                </a:lnTo>
                <a:lnTo>
                  <a:pt x="1932432" y="499110"/>
                </a:lnTo>
                <a:lnTo>
                  <a:pt x="1933312" y="499732"/>
                </a:lnTo>
                <a:close/>
              </a:path>
              <a:path w="2044065" h="919480">
                <a:moveTo>
                  <a:pt x="1725168" y="358902"/>
                </a:moveTo>
                <a:lnTo>
                  <a:pt x="1724406" y="358140"/>
                </a:lnTo>
                <a:lnTo>
                  <a:pt x="1724406" y="358539"/>
                </a:lnTo>
                <a:lnTo>
                  <a:pt x="1725168" y="358902"/>
                </a:lnTo>
                <a:close/>
              </a:path>
              <a:path w="2044065" h="919480">
                <a:moveTo>
                  <a:pt x="1909572" y="488442"/>
                </a:moveTo>
                <a:lnTo>
                  <a:pt x="1908048" y="486918"/>
                </a:lnTo>
                <a:lnTo>
                  <a:pt x="1908736" y="487836"/>
                </a:lnTo>
                <a:lnTo>
                  <a:pt x="1909572" y="488442"/>
                </a:lnTo>
                <a:close/>
              </a:path>
              <a:path w="2044065" h="919480">
                <a:moveTo>
                  <a:pt x="1908736" y="487836"/>
                </a:moveTo>
                <a:lnTo>
                  <a:pt x="1908048" y="486918"/>
                </a:lnTo>
                <a:lnTo>
                  <a:pt x="1908048" y="487337"/>
                </a:lnTo>
                <a:lnTo>
                  <a:pt x="1908736" y="487836"/>
                </a:lnTo>
                <a:close/>
              </a:path>
              <a:path w="2044065" h="919480">
                <a:moveTo>
                  <a:pt x="1909572" y="488950"/>
                </a:moveTo>
                <a:lnTo>
                  <a:pt x="1909572" y="488442"/>
                </a:lnTo>
                <a:lnTo>
                  <a:pt x="1908736" y="487836"/>
                </a:lnTo>
                <a:lnTo>
                  <a:pt x="1909572" y="488950"/>
                </a:lnTo>
                <a:close/>
              </a:path>
              <a:path w="2044065" h="919480">
                <a:moveTo>
                  <a:pt x="1933956" y="500634"/>
                </a:moveTo>
                <a:lnTo>
                  <a:pt x="1933312" y="499732"/>
                </a:lnTo>
                <a:lnTo>
                  <a:pt x="1932432" y="499110"/>
                </a:lnTo>
                <a:lnTo>
                  <a:pt x="1933956" y="500634"/>
                </a:lnTo>
                <a:close/>
              </a:path>
              <a:path w="2044065" h="919480">
                <a:moveTo>
                  <a:pt x="1933956" y="515854"/>
                </a:moveTo>
                <a:lnTo>
                  <a:pt x="1933956" y="500634"/>
                </a:lnTo>
                <a:lnTo>
                  <a:pt x="1932432" y="499110"/>
                </a:lnTo>
                <a:lnTo>
                  <a:pt x="1932432" y="514750"/>
                </a:lnTo>
                <a:lnTo>
                  <a:pt x="1933956" y="515854"/>
                </a:lnTo>
                <a:close/>
              </a:path>
              <a:path w="2044065" h="919480">
                <a:moveTo>
                  <a:pt x="1980884" y="566791"/>
                </a:moveTo>
                <a:lnTo>
                  <a:pt x="1965960" y="524256"/>
                </a:lnTo>
                <a:lnTo>
                  <a:pt x="1965198" y="522732"/>
                </a:lnTo>
                <a:lnTo>
                  <a:pt x="1963674" y="521208"/>
                </a:lnTo>
                <a:lnTo>
                  <a:pt x="1933312" y="499732"/>
                </a:lnTo>
                <a:lnTo>
                  <a:pt x="1933956" y="500634"/>
                </a:lnTo>
                <a:lnTo>
                  <a:pt x="1933956" y="515854"/>
                </a:lnTo>
                <a:lnTo>
                  <a:pt x="1953768" y="530218"/>
                </a:lnTo>
                <a:lnTo>
                  <a:pt x="1953768" y="528828"/>
                </a:lnTo>
                <a:lnTo>
                  <a:pt x="1956054" y="531876"/>
                </a:lnTo>
                <a:lnTo>
                  <a:pt x="1956054" y="534924"/>
                </a:lnTo>
                <a:lnTo>
                  <a:pt x="1969770" y="571500"/>
                </a:lnTo>
                <a:lnTo>
                  <a:pt x="1969770" y="573024"/>
                </a:lnTo>
                <a:lnTo>
                  <a:pt x="1970532" y="573786"/>
                </a:lnTo>
                <a:lnTo>
                  <a:pt x="1980438" y="587654"/>
                </a:lnTo>
                <a:lnTo>
                  <a:pt x="1980438" y="566166"/>
                </a:lnTo>
                <a:lnTo>
                  <a:pt x="1980884" y="566791"/>
                </a:lnTo>
                <a:close/>
              </a:path>
              <a:path w="2044065" h="919480">
                <a:moveTo>
                  <a:pt x="1956054" y="531876"/>
                </a:moveTo>
                <a:lnTo>
                  <a:pt x="1953768" y="528828"/>
                </a:lnTo>
                <a:lnTo>
                  <a:pt x="1954484" y="530737"/>
                </a:lnTo>
                <a:lnTo>
                  <a:pt x="1956054" y="531876"/>
                </a:lnTo>
                <a:close/>
              </a:path>
              <a:path w="2044065" h="919480">
                <a:moveTo>
                  <a:pt x="1954484" y="530737"/>
                </a:moveTo>
                <a:lnTo>
                  <a:pt x="1953768" y="528828"/>
                </a:lnTo>
                <a:lnTo>
                  <a:pt x="1953768" y="530218"/>
                </a:lnTo>
                <a:lnTo>
                  <a:pt x="1954484" y="530737"/>
                </a:lnTo>
                <a:close/>
              </a:path>
              <a:path w="2044065" h="919480">
                <a:moveTo>
                  <a:pt x="1956054" y="534924"/>
                </a:moveTo>
                <a:lnTo>
                  <a:pt x="1956054" y="531876"/>
                </a:lnTo>
                <a:lnTo>
                  <a:pt x="1954484" y="530737"/>
                </a:lnTo>
                <a:lnTo>
                  <a:pt x="1956054" y="534924"/>
                </a:lnTo>
                <a:close/>
              </a:path>
              <a:path w="2044065" h="919480">
                <a:moveTo>
                  <a:pt x="2016252" y="826008"/>
                </a:moveTo>
                <a:lnTo>
                  <a:pt x="2001012" y="848106"/>
                </a:lnTo>
                <a:lnTo>
                  <a:pt x="1985772" y="869442"/>
                </a:lnTo>
                <a:lnTo>
                  <a:pt x="1970532" y="891540"/>
                </a:lnTo>
                <a:lnTo>
                  <a:pt x="1969770" y="891540"/>
                </a:lnTo>
                <a:lnTo>
                  <a:pt x="1969770" y="893064"/>
                </a:lnTo>
                <a:lnTo>
                  <a:pt x="1960225" y="918971"/>
                </a:lnTo>
                <a:lnTo>
                  <a:pt x="1973446" y="918971"/>
                </a:lnTo>
                <a:lnTo>
                  <a:pt x="1980438" y="899045"/>
                </a:lnTo>
                <a:lnTo>
                  <a:pt x="1980438" y="898398"/>
                </a:lnTo>
                <a:lnTo>
                  <a:pt x="1981200" y="896874"/>
                </a:lnTo>
                <a:lnTo>
                  <a:pt x="1981200" y="897331"/>
                </a:lnTo>
                <a:lnTo>
                  <a:pt x="2015489" y="849630"/>
                </a:lnTo>
                <a:lnTo>
                  <a:pt x="2015489" y="829818"/>
                </a:lnTo>
                <a:lnTo>
                  <a:pt x="2016252" y="826008"/>
                </a:lnTo>
                <a:close/>
              </a:path>
              <a:path w="2044065" h="919480">
                <a:moveTo>
                  <a:pt x="1981200" y="567690"/>
                </a:moveTo>
                <a:lnTo>
                  <a:pt x="1980884" y="566791"/>
                </a:lnTo>
                <a:lnTo>
                  <a:pt x="1980438" y="566166"/>
                </a:lnTo>
                <a:lnTo>
                  <a:pt x="1981200" y="567690"/>
                </a:lnTo>
                <a:close/>
              </a:path>
              <a:path w="2044065" h="919480">
                <a:moveTo>
                  <a:pt x="1981200" y="588721"/>
                </a:moveTo>
                <a:lnTo>
                  <a:pt x="1981200" y="567690"/>
                </a:lnTo>
                <a:lnTo>
                  <a:pt x="1980438" y="566166"/>
                </a:lnTo>
                <a:lnTo>
                  <a:pt x="1980438" y="587654"/>
                </a:lnTo>
                <a:lnTo>
                  <a:pt x="1981200" y="588721"/>
                </a:lnTo>
                <a:close/>
              </a:path>
              <a:path w="2044065" h="919480">
                <a:moveTo>
                  <a:pt x="1981200" y="896874"/>
                </a:moveTo>
                <a:lnTo>
                  <a:pt x="1980438" y="898398"/>
                </a:lnTo>
                <a:lnTo>
                  <a:pt x="1980884" y="897772"/>
                </a:lnTo>
                <a:lnTo>
                  <a:pt x="1981200" y="896874"/>
                </a:lnTo>
                <a:close/>
              </a:path>
              <a:path w="2044065" h="919480">
                <a:moveTo>
                  <a:pt x="1980884" y="897772"/>
                </a:moveTo>
                <a:lnTo>
                  <a:pt x="1980438" y="898398"/>
                </a:lnTo>
                <a:lnTo>
                  <a:pt x="1980438" y="899045"/>
                </a:lnTo>
                <a:lnTo>
                  <a:pt x="1980884" y="897772"/>
                </a:lnTo>
                <a:close/>
              </a:path>
              <a:path w="2044065" h="919480">
                <a:moveTo>
                  <a:pt x="2012442" y="632040"/>
                </a:moveTo>
                <a:lnTo>
                  <a:pt x="2012442" y="610362"/>
                </a:lnTo>
                <a:lnTo>
                  <a:pt x="2011680" y="609600"/>
                </a:lnTo>
                <a:lnTo>
                  <a:pt x="1980884" y="566791"/>
                </a:lnTo>
                <a:lnTo>
                  <a:pt x="1981200" y="567690"/>
                </a:lnTo>
                <a:lnTo>
                  <a:pt x="1981200" y="588721"/>
                </a:lnTo>
                <a:lnTo>
                  <a:pt x="2000250" y="615391"/>
                </a:lnTo>
                <a:lnTo>
                  <a:pt x="2000250" y="613410"/>
                </a:lnTo>
                <a:lnTo>
                  <a:pt x="2001012" y="616458"/>
                </a:lnTo>
                <a:lnTo>
                  <a:pt x="2001012" y="638556"/>
                </a:lnTo>
                <a:lnTo>
                  <a:pt x="2011680" y="653491"/>
                </a:lnTo>
                <a:lnTo>
                  <a:pt x="2011680" y="630936"/>
                </a:lnTo>
                <a:lnTo>
                  <a:pt x="2012442" y="632040"/>
                </a:lnTo>
                <a:close/>
              </a:path>
              <a:path w="2044065" h="919480">
                <a:moveTo>
                  <a:pt x="1981200" y="897331"/>
                </a:moveTo>
                <a:lnTo>
                  <a:pt x="1981200" y="896874"/>
                </a:lnTo>
                <a:lnTo>
                  <a:pt x="1980884" y="897772"/>
                </a:lnTo>
                <a:lnTo>
                  <a:pt x="1981200" y="897331"/>
                </a:lnTo>
                <a:close/>
              </a:path>
              <a:path w="2044065" h="919480">
                <a:moveTo>
                  <a:pt x="2001012" y="616458"/>
                </a:moveTo>
                <a:lnTo>
                  <a:pt x="2000250" y="613410"/>
                </a:lnTo>
                <a:lnTo>
                  <a:pt x="2000250" y="615391"/>
                </a:lnTo>
                <a:lnTo>
                  <a:pt x="2001012" y="616458"/>
                </a:lnTo>
                <a:close/>
              </a:path>
              <a:path w="2044065" h="919480">
                <a:moveTo>
                  <a:pt x="2001012" y="638556"/>
                </a:moveTo>
                <a:lnTo>
                  <a:pt x="2001012" y="616458"/>
                </a:lnTo>
                <a:lnTo>
                  <a:pt x="2000250" y="615391"/>
                </a:lnTo>
                <a:lnTo>
                  <a:pt x="2000250" y="637032"/>
                </a:lnTo>
                <a:lnTo>
                  <a:pt x="2001012" y="638556"/>
                </a:lnTo>
                <a:close/>
              </a:path>
              <a:path w="2044065" h="919480">
                <a:moveTo>
                  <a:pt x="2028444" y="678065"/>
                </a:moveTo>
                <a:lnTo>
                  <a:pt x="2028444" y="655320"/>
                </a:lnTo>
                <a:lnTo>
                  <a:pt x="2027682" y="653796"/>
                </a:lnTo>
                <a:lnTo>
                  <a:pt x="2026920" y="653034"/>
                </a:lnTo>
                <a:lnTo>
                  <a:pt x="2011680" y="630936"/>
                </a:lnTo>
                <a:lnTo>
                  <a:pt x="2012442" y="634746"/>
                </a:lnTo>
                <a:lnTo>
                  <a:pt x="2012442" y="654558"/>
                </a:lnTo>
                <a:lnTo>
                  <a:pt x="2015489" y="658825"/>
                </a:lnTo>
                <a:lnTo>
                  <a:pt x="2015489" y="656082"/>
                </a:lnTo>
                <a:lnTo>
                  <a:pt x="2016252" y="659892"/>
                </a:lnTo>
                <a:lnTo>
                  <a:pt x="2016252" y="682534"/>
                </a:lnTo>
                <a:lnTo>
                  <a:pt x="2027682" y="713558"/>
                </a:lnTo>
                <a:lnTo>
                  <a:pt x="2027682" y="675894"/>
                </a:lnTo>
                <a:lnTo>
                  <a:pt x="2028444" y="678065"/>
                </a:lnTo>
                <a:close/>
              </a:path>
              <a:path w="2044065" h="919480">
                <a:moveTo>
                  <a:pt x="2012442" y="654558"/>
                </a:moveTo>
                <a:lnTo>
                  <a:pt x="2012442" y="634746"/>
                </a:lnTo>
                <a:lnTo>
                  <a:pt x="2011680" y="630936"/>
                </a:lnTo>
                <a:lnTo>
                  <a:pt x="2011680" y="653491"/>
                </a:lnTo>
                <a:lnTo>
                  <a:pt x="2012442" y="654558"/>
                </a:lnTo>
                <a:close/>
              </a:path>
              <a:path w="2044065" h="919480">
                <a:moveTo>
                  <a:pt x="2016252" y="659892"/>
                </a:moveTo>
                <a:lnTo>
                  <a:pt x="2015489" y="656082"/>
                </a:lnTo>
                <a:lnTo>
                  <a:pt x="2015489" y="658825"/>
                </a:lnTo>
                <a:lnTo>
                  <a:pt x="2016252" y="659892"/>
                </a:lnTo>
                <a:close/>
              </a:path>
              <a:path w="2044065" h="919480">
                <a:moveTo>
                  <a:pt x="2016252" y="682534"/>
                </a:moveTo>
                <a:lnTo>
                  <a:pt x="2016252" y="659892"/>
                </a:lnTo>
                <a:lnTo>
                  <a:pt x="2015489" y="658825"/>
                </a:lnTo>
                <a:lnTo>
                  <a:pt x="2015489" y="680466"/>
                </a:lnTo>
                <a:lnTo>
                  <a:pt x="2016252" y="682534"/>
                </a:lnTo>
                <a:close/>
              </a:path>
              <a:path w="2044065" h="919480">
                <a:moveTo>
                  <a:pt x="2032254" y="782574"/>
                </a:moveTo>
                <a:lnTo>
                  <a:pt x="2016252" y="804672"/>
                </a:lnTo>
                <a:lnTo>
                  <a:pt x="2015489" y="805434"/>
                </a:lnTo>
                <a:lnTo>
                  <a:pt x="2015489" y="827112"/>
                </a:lnTo>
                <a:lnTo>
                  <a:pt x="2016252" y="826008"/>
                </a:lnTo>
                <a:lnTo>
                  <a:pt x="2016252" y="848563"/>
                </a:lnTo>
                <a:lnTo>
                  <a:pt x="2026920" y="833628"/>
                </a:lnTo>
                <a:lnTo>
                  <a:pt x="2026920" y="812292"/>
                </a:lnTo>
                <a:lnTo>
                  <a:pt x="2028444" y="808482"/>
                </a:lnTo>
                <a:lnTo>
                  <a:pt x="2028444" y="810082"/>
                </a:lnTo>
                <a:lnTo>
                  <a:pt x="2030730" y="806767"/>
                </a:lnTo>
                <a:lnTo>
                  <a:pt x="2030730" y="786384"/>
                </a:lnTo>
                <a:lnTo>
                  <a:pt x="2032254" y="782574"/>
                </a:lnTo>
                <a:close/>
              </a:path>
              <a:path w="2044065" h="919480">
                <a:moveTo>
                  <a:pt x="2016252" y="848563"/>
                </a:moveTo>
                <a:lnTo>
                  <a:pt x="2016252" y="826008"/>
                </a:lnTo>
                <a:lnTo>
                  <a:pt x="2015489" y="829818"/>
                </a:lnTo>
                <a:lnTo>
                  <a:pt x="2015489" y="849630"/>
                </a:lnTo>
                <a:lnTo>
                  <a:pt x="2016252" y="848563"/>
                </a:lnTo>
                <a:close/>
              </a:path>
              <a:path w="2044065" h="919480">
                <a:moveTo>
                  <a:pt x="2028444" y="810082"/>
                </a:moveTo>
                <a:lnTo>
                  <a:pt x="2028444" y="808482"/>
                </a:lnTo>
                <a:lnTo>
                  <a:pt x="2026920" y="812292"/>
                </a:lnTo>
                <a:lnTo>
                  <a:pt x="2028444" y="810082"/>
                </a:lnTo>
                <a:close/>
              </a:path>
              <a:path w="2044065" h="919480">
                <a:moveTo>
                  <a:pt x="2028444" y="831342"/>
                </a:moveTo>
                <a:lnTo>
                  <a:pt x="2028444" y="810082"/>
                </a:lnTo>
                <a:lnTo>
                  <a:pt x="2026920" y="812292"/>
                </a:lnTo>
                <a:lnTo>
                  <a:pt x="2026920" y="833628"/>
                </a:lnTo>
                <a:lnTo>
                  <a:pt x="2027682" y="832866"/>
                </a:lnTo>
                <a:lnTo>
                  <a:pt x="2028444" y="831342"/>
                </a:lnTo>
                <a:close/>
              </a:path>
              <a:path w="2044065" h="919480">
                <a:moveTo>
                  <a:pt x="2043683" y="787908"/>
                </a:moveTo>
                <a:lnTo>
                  <a:pt x="2043683" y="720090"/>
                </a:lnTo>
                <a:lnTo>
                  <a:pt x="2042922" y="719328"/>
                </a:lnTo>
                <a:lnTo>
                  <a:pt x="2027682" y="675894"/>
                </a:lnTo>
                <a:lnTo>
                  <a:pt x="2028444" y="678180"/>
                </a:lnTo>
                <a:lnTo>
                  <a:pt x="2028444" y="715626"/>
                </a:lnTo>
                <a:lnTo>
                  <a:pt x="2030730" y="721831"/>
                </a:lnTo>
                <a:lnTo>
                  <a:pt x="2030730" y="721614"/>
                </a:lnTo>
                <a:lnTo>
                  <a:pt x="2031492" y="723900"/>
                </a:lnTo>
                <a:lnTo>
                  <a:pt x="2031492" y="783626"/>
                </a:lnTo>
                <a:lnTo>
                  <a:pt x="2032254" y="782574"/>
                </a:lnTo>
                <a:lnTo>
                  <a:pt x="2032254" y="804557"/>
                </a:lnTo>
                <a:lnTo>
                  <a:pt x="2042160" y="790194"/>
                </a:lnTo>
                <a:lnTo>
                  <a:pt x="2042922" y="789432"/>
                </a:lnTo>
                <a:lnTo>
                  <a:pt x="2043683" y="787908"/>
                </a:lnTo>
                <a:close/>
              </a:path>
              <a:path w="2044065" h="919480">
                <a:moveTo>
                  <a:pt x="2028444" y="715626"/>
                </a:moveTo>
                <a:lnTo>
                  <a:pt x="2028444" y="678180"/>
                </a:lnTo>
                <a:lnTo>
                  <a:pt x="2027682" y="675894"/>
                </a:lnTo>
                <a:lnTo>
                  <a:pt x="2027682" y="713558"/>
                </a:lnTo>
                <a:lnTo>
                  <a:pt x="2028444" y="715626"/>
                </a:lnTo>
                <a:close/>
              </a:path>
              <a:path w="2044065" h="919480">
                <a:moveTo>
                  <a:pt x="2031492" y="723900"/>
                </a:moveTo>
                <a:lnTo>
                  <a:pt x="2030730" y="721614"/>
                </a:lnTo>
                <a:lnTo>
                  <a:pt x="2030730" y="721831"/>
                </a:lnTo>
                <a:lnTo>
                  <a:pt x="2031492" y="723900"/>
                </a:lnTo>
                <a:close/>
              </a:path>
              <a:path w="2044065" h="919480">
                <a:moveTo>
                  <a:pt x="2031492" y="783626"/>
                </a:moveTo>
                <a:lnTo>
                  <a:pt x="2031492" y="723900"/>
                </a:lnTo>
                <a:lnTo>
                  <a:pt x="2030730" y="721831"/>
                </a:lnTo>
                <a:lnTo>
                  <a:pt x="2030730" y="784678"/>
                </a:lnTo>
                <a:lnTo>
                  <a:pt x="2031492" y="783626"/>
                </a:lnTo>
                <a:close/>
              </a:path>
              <a:path w="2044065" h="919480">
                <a:moveTo>
                  <a:pt x="2032254" y="804557"/>
                </a:moveTo>
                <a:lnTo>
                  <a:pt x="2032254" y="782574"/>
                </a:lnTo>
                <a:lnTo>
                  <a:pt x="2030730" y="786384"/>
                </a:lnTo>
                <a:lnTo>
                  <a:pt x="2030730" y="806767"/>
                </a:lnTo>
                <a:lnTo>
                  <a:pt x="2032254" y="80455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784717" y="2927604"/>
            <a:ext cx="38735" cy="10160"/>
          </a:xfrm>
          <a:custGeom>
            <a:avLst/>
            <a:gdLst/>
            <a:ahLst/>
            <a:cxnLst/>
            <a:rect l="l" t="t" r="r" b="b"/>
            <a:pathLst>
              <a:path w="38735" h="10160">
                <a:moveTo>
                  <a:pt x="38236" y="9905"/>
                </a:moveTo>
                <a:lnTo>
                  <a:pt x="38236" y="4572"/>
                </a:lnTo>
                <a:lnTo>
                  <a:pt x="37474" y="2286"/>
                </a:lnTo>
                <a:lnTo>
                  <a:pt x="35950" y="1524"/>
                </a:lnTo>
                <a:lnTo>
                  <a:pt x="34426" y="0"/>
                </a:lnTo>
                <a:lnTo>
                  <a:pt x="29854" y="0"/>
                </a:lnTo>
                <a:lnTo>
                  <a:pt x="0" y="9905"/>
                </a:lnTo>
                <a:lnTo>
                  <a:pt x="26044" y="9905"/>
                </a:lnTo>
                <a:lnTo>
                  <a:pt x="26044" y="6096"/>
                </a:lnTo>
                <a:lnTo>
                  <a:pt x="31282" y="9905"/>
                </a:lnTo>
                <a:lnTo>
                  <a:pt x="38236" y="9905"/>
                </a:lnTo>
                <a:close/>
              </a:path>
              <a:path w="38735" h="10160">
                <a:moveTo>
                  <a:pt x="31282" y="9905"/>
                </a:moveTo>
                <a:lnTo>
                  <a:pt x="26044" y="6096"/>
                </a:lnTo>
                <a:lnTo>
                  <a:pt x="26044" y="9905"/>
                </a:lnTo>
                <a:lnTo>
                  <a:pt x="31282" y="990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786127" y="2935605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730" y="0"/>
                </a:lnTo>
              </a:path>
            </a:pathLst>
          </a:custGeom>
          <a:ln w="3810">
            <a:solidFill>
              <a:srgbClr val="FFFF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780032" y="2927604"/>
            <a:ext cx="2044064" cy="10160"/>
          </a:xfrm>
          <a:custGeom>
            <a:avLst/>
            <a:gdLst/>
            <a:ahLst/>
            <a:cxnLst/>
            <a:rect l="l" t="t" r="r" b="b"/>
            <a:pathLst>
              <a:path w="2044064" h="10160">
                <a:moveTo>
                  <a:pt x="2034540" y="0"/>
                </a:moveTo>
                <a:lnTo>
                  <a:pt x="3048" y="0"/>
                </a:lnTo>
                <a:lnTo>
                  <a:pt x="0" y="3047"/>
                </a:lnTo>
                <a:lnTo>
                  <a:pt x="0" y="9905"/>
                </a:lnTo>
                <a:lnTo>
                  <a:pt x="8805" y="9905"/>
                </a:lnTo>
                <a:lnTo>
                  <a:pt x="12191" y="6096"/>
                </a:lnTo>
                <a:lnTo>
                  <a:pt x="12191" y="9905"/>
                </a:lnTo>
                <a:lnTo>
                  <a:pt x="2004276" y="9905"/>
                </a:lnTo>
                <a:lnTo>
                  <a:pt x="2034540" y="0"/>
                </a:lnTo>
                <a:close/>
              </a:path>
              <a:path w="2044064" h="10160">
                <a:moveTo>
                  <a:pt x="12191" y="9905"/>
                </a:moveTo>
                <a:lnTo>
                  <a:pt x="12191" y="6096"/>
                </a:lnTo>
                <a:lnTo>
                  <a:pt x="8805" y="9905"/>
                </a:lnTo>
                <a:lnTo>
                  <a:pt x="12191" y="9905"/>
                </a:lnTo>
                <a:close/>
              </a:path>
              <a:path w="2044064" h="10160">
                <a:moveTo>
                  <a:pt x="2036288" y="9905"/>
                </a:moveTo>
                <a:lnTo>
                  <a:pt x="2034540" y="0"/>
                </a:lnTo>
                <a:lnTo>
                  <a:pt x="2004276" y="9905"/>
                </a:lnTo>
                <a:lnTo>
                  <a:pt x="2036288" y="9905"/>
                </a:lnTo>
                <a:close/>
              </a:path>
              <a:path w="2044064" h="10160">
                <a:moveTo>
                  <a:pt x="2043684" y="8381"/>
                </a:moveTo>
                <a:lnTo>
                  <a:pt x="2042922" y="5333"/>
                </a:lnTo>
                <a:lnTo>
                  <a:pt x="2042922" y="2285"/>
                </a:lnTo>
                <a:lnTo>
                  <a:pt x="2039874" y="0"/>
                </a:lnTo>
                <a:lnTo>
                  <a:pt x="2034540" y="0"/>
                </a:lnTo>
                <a:lnTo>
                  <a:pt x="2036288" y="9905"/>
                </a:lnTo>
                <a:lnTo>
                  <a:pt x="2042541" y="9905"/>
                </a:lnTo>
                <a:lnTo>
                  <a:pt x="2043684" y="83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248653" y="1960117"/>
            <a:ext cx="60071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006500"/>
                </a:solidFill>
                <a:latin typeface="Arial"/>
                <a:cs typeface="Arial"/>
              </a:rPr>
              <a:t>28.8%</a:t>
            </a:r>
            <a:endParaRPr sz="16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663614" y="2005081"/>
            <a:ext cx="60071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006500"/>
                </a:solidFill>
                <a:latin typeface="Arial"/>
                <a:cs typeface="Arial"/>
              </a:rPr>
              <a:t>16.4%</a:t>
            </a:r>
            <a:endParaRPr sz="16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455955" y="2937509"/>
            <a:ext cx="732155" cy="539115"/>
          </a:xfrm>
          <a:custGeom>
            <a:avLst/>
            <a:gdLst/>
            <a:ahLst/>
            <a:cxnLst/>
            <a:rect l="l" t="t" r="r" b="b"/>
            <a:pathLst>
              <a:path w="732154" h="539114">
                <a:moveTo>
                  <a:pt x="731996" y="538734"/>
                </a:moveTo>
                <a:lnTo>
                  <a:pt x="731996" y="0"/>
                </a:lnTo>
                <a:lnTo>
                  <a:pt x="0" y="0"/>
                </a:lnTo>
                <a:lnTo>
                  <a:pt x="731996" y="538734"/>
                </a:lnTo>
                <a:close/>
              </a:path>
            </a:pathLst>
          </a:custGeom>
          <a:solidFill>
            <a:srgbClr val="33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444898" y="2937509"/>
            <a:ext cx="749935" cy="546100"/>
          </a:xfrm>
          <a:custGeom>
            <a:avLst/>
            <a:gdLst/>
            <a:ahLst/>
            <a:cxnLst/>
            <a:rect l="l" t="t" r="r" b="b"/>
            <a:pathLst>
              <a:path w="749935" h="546100">
                <a:moveTo>
                  <a:pt x="746863" y="534162"/>
                </a:moveTo>
                <a:lnTo>
                  <a:pt x="21079" y="0"/>
                </a:lnTo>
                <a:lnTo>
                  <a:pt x="0" y="0"/>
                </a:lnTo>
                <a:lnTo>
                  <a:pt x="736957" y="542385"/>
                </a:lnTo>
                <a:lnTo>
                  <a:pt x="736957" y="538734"/>
                </a:lnTo>
                <a:lnTo>
                  <a:pt x="746863" y="534162"/>
                </a:lnTo>
                <a:close/>
              </a:path>
              <a:path w="749935" h="546100">
                <a:moveTo>
                  <a:pt x="749911" y="541782"/>
                </a:moveTo>
                <a:lnTo>
                  <a:pt x="749911" y="0"/>
                </a:lnTo>
                <a:lnTo>
                  <a:pt x="736957" y="0"/>
                </a:lnTo>
                <a:lnTo>
                  <a:pt x="736957" y="526871"/>
                </a:lnTo>
                <a:lnTo>
                  <a:pt x="746863" y="534162"/>
                </a:lnTo>
                <a:lnTo>
                  <a:pt x="746863" y="544576"/>
                </a:lnTo>
                <a:lnTo>
                  <a:pt x="748387" y="544068"/>
                </a:lnTo>
                <a:lnTo>
                  <a:pt x="749911" y="541782"/>
                </a:lnTo>
                <a:close/>
              </a:path>
              <a:path w="749935" h="546100">
                <a:moveTo>
                  <a:pt x="746863" y="544576"/>
                </a:moveTo>
                <a:lnTo>
                  <a:pt x="746863" y="534162"/>
                </a:lnTo>
                <a:lnTo>
                  <a:pt x="736957" y="538734"/>
                </a:lnTo>
                <a:lnTo>
                  <a:pt x="736957" y="542385"/>
                </a:lnTo>
                <a:lnTo>
                  <a:pt x="739243" y="544068"/>
                </a:lnTo>
                <a:lnTo>
                  <a:pt x="741529" y="545592"/>
                </a:lnTo>
                <a:lnTo>
                  <a:pt x="743815" y="545592"/>
                </a:lnTo>
                <a:lnTo>
                  <a:pt x="746863" y="5445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831848" y="2937510"/>
            <a:ext cx="2032635" cy="624205"/>
          </a:xfrm>
          <a:custGeom>
            <a:avLst/>
            <a:gdLst/>
            <a:ahLst/>
            <a:cxnLst/>
            <a:rect l="l" t="t" r="r" b="b"/>
            <a:pathLst>
              <a:path w="2032635" h="624204">
                <a:moveTo>
                  <a:pt x="2032253" y="0"/>
                </a:moveTo>
                <a:lnTo>
                  <a:pt x="2032253" y="624077"/>
                </a:lnTo>
                <a:lnTo>
                  <a:pt x="0" y="624077"/>
                </a:lnTo>
                <a:lnTo>
                  <a:pt x="0" y="0"/>
                </a:lnTo>
                <a:lnTo>
                  <a:pt x="2032253" y="0"/>
                </a:lnTo>
                <a:close/>
              </a:path>
            </a:pathLst>
          </a:custGeom>
          <a:solidFill>
            <a:srgbClr val="66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824989" y="2937510"/>
            <a:ext cx="2045970" cy="630555"/>
          </a:xfrm>
          <a:custGeom>
            <a:avLst/>
            <a:gdLst/>
            <a:ahLst/>
            <a:cxnLst/>
            <a:rect l="l" t="t" r="r" b="b"/>
            <a:pathLst>
              <a:path w="2045970" h="630554">
                <a:moveTo>
                  <a:pt x="12953" y="617981"/>
                </a:moveTo>
                <a:lnTo>
                  <a:pt x="12953" y="0"/>
                </a:lnTo>
                <a:lnTo>
                  <a:pt x="0" y="0"/>
                </a:lnTo>
                <a:lnTo>
                  <a:pt x="0" y="630174"/>
                </a:lnTo>
                <a:lnTo>
                  <a:pt x="6858" y="630174"/>
                </a:lnTo>
                <a:lnTo>
                  <a:pt x="6857" y="617981"/>
                </a:lnTo>
                <a:lnTo>
                  <a:pt x="12953" y="617981"/>
                </a:lnTo>
                <a:close/>
              </a:path>
              <a:path w="2045970" h="630554">
                <a:moveTo>
                  <a:pt x="2039111" y="617981"/>
                </a:moveTo>
                <a:lnTo>
                  <a:pt x="6857" y="617981"/>
                </a:lnTo>
                <a:lnTo>
                  <a:pt x="12953" y="624077"/>
                </a:lnTo>
                <a:lnTo>
                  <a:pt x="12953" y="630174"/>
                </a:lnTo>
                <a:lnTo>
                  <a:pt x="2033015" y="630174"/>
                </a:lnTo>
                <a:lnTo>
                  <a:pt x="2033015" y="624077"/>
                </a:lnTo>
                <a:lnTo>
                  <a:pt x="2039111" y="617981"/>
                </a:lnTo>
                <a:close/>
              </a:path>
              <a:path w="2045970" h="630554">
                <a:moveTo>
                  <a:pt x="12953" y="630174"/>
                </a:moveTo>
                <a:lnTo>
                  <a:pt x="12953" y="624077"/>
                </a:lnTo>
                <a:lnTo>
                  <a:pt x="6857" y="617981"/>
                </a:lnTo>
                <a:lnTo>
                  <a:pt x="6858" y="630174"/>
                </a:lnTo>
                <a:lnTo>
                  <a:pt x="12953" y="630174"/>
                </a:lnTo>
                <a:close/>
              </a:path>
              <a:path w="2045970" h="630554">
                <a:moveTo>
                  <a:pt x="2045969" y="630174"/>
                </a:moveTo>
                <a:lnTo>
                  <a:pt x="2045969" y="0"/>
                </a:lnTo>
                <a:lnTo>
                  <a:pt x="2033015" y="0"/>
                </a:lnTo>
                <a:lnTo>
                  <a:pt x="2033015" y="617981"/>
                </a:lnTo>
                <a:lnTo>
                  <a:pt x="2039111" y="617981"/>
                </a:lnTo>
                <a:lnTo>
                  <a:pt x="2039111" y="630174"/>
                </a:lnTo>
                <a:lnTo>
                  <a:pt x="2045969" y="630174"/>
                </a:lnTo>
                <a:close/>
              </a:path>
              <a:path w="2045970" h="630554">
                <a:moveTo>
                  <a:pt x="2039111" y="630174"/>
                </a:moveTo>
                <a:lnTo>
                  <a:pt x="2039111" y="617981"/>
                </a:lnTo>
                <a:lnTo>
                  <a:pt x="2033015" y="624077"/>
                </a:lnTo>
                <a:lnTo>
                  <a:pt x="2033015" y="630174"/>
                </a:lnTo>
                <a:lnTo>
                  <a:pt x="2039111" y="6301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604254" y="2937510"/>
            <a:ext cx="140970" cy="885190"/>
          </a:xfrm>
          <a:custGeom>
            <a:avLst/>
            <a:gdLst/>
            <a:ahLst/>
            <a:cxnLst/>
            <a:rect l="l" t="t" r="r" b="b"/>
            <a:pathLst>
              <a:path w="140970" h="885189">
                <a:moveTo>
                  <a:pt x="31242" y="863346"/>
                </a:moveTo>
                <a:lnTo>
                  <a:pt x="31242" y="61722"/>
                </a:lnTo>
                <a:lnTo>
                  <a:pt x="0" y="83820"/>
                </a:lnTo>
                <a:lnTo>
                  <a:pt x="0" y="884682"/>
                </a:lnTo>
                <a:lnTo>
                  <a:pt x="31242" y="863346"/>
                </a:lnTo>
                <a:close/>
              </a:path>
              <a:path w="140970" h="885189">
                <a:moveTo>
                  <a:pt x="140970" y="646176"/>
                </a:moveTo>
                <a:lnTo>
                  <a:pt x="140970" y="0"/>
                </a:lnTo>
                <a:lnTo>
                  <a:pt x="76200" y="0"/>
                </a:lnTo>
                <a:lnTo>
                  <a:pt x="62484" y="18288"/>
                </a:lnTo>
                <a:lnTo>
                  <a:pt x="31242" y="40386"/>
                </a:lnTo>
                <a:lnTo>
                  <a:pt x="31242" y="841248"/>
                </a:lnTo>
                <a:lnTo>
                  <a:pt x="62484" y="819912"/>
                </a:lnTo>
                <a:lnTo>
                  <a:pt x="93726" y="776478"/>
                </a:lnTo>
                <a:lnTo>
                  <a:pt x="93726" y="755142"/>
                </a:lnTo>
                <a:lnTo>
                  <a:pt x="124968" y="711708"/>
                </a:lnTo>
                <a:lnTo>
                  <a:pt x="124968" y="668274"/>
                </a:lnTo>
                <a:lnTo>
                  <a:pt x="140970" y="646176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598157" y="2937510"/>
            <a:ext cx="153670" cy="891540"/>
          </a:xfrm>
          <a:custGeom>
            <a:avLst/>
            <a:gdLst/>
            <a:ahLst/>
            <a:cxnLst/>
            <a:rect l="l" t="t" r="r" b="b"/>
            <a:pathLst>
              <a:path w="153670" h="891539">
                <a:moveTo>
                  <a:pt x="33527" y="56388"/>
                </a:moveTo>
                <a:lnTo>
                  <a:pt x="2285" y="78486"/>
                </a:lnTo>
                <a:lnTo>
                  <a:pt x="761" y="79248"/>
                </a:lnTo>
                <a:lnTo>
                  <a:pt x="0" y="81534"/>
                </a:lnTo>
                <a:lnTo>
                  <a:pt x="0" y="886968"/>
                </a:lnTo>
                <a:lnTo>
                  <a:pt x="1523" y="889254"/>
                </a:lnTo>
                <a:lnTo>
                  <a:pt x="2285" y="889635"/>
                </a:lnTo>
                <a:lnTo>
                  <a:pt x="2285" y="879348"/>
                </a:lnTo>
                <a:lnTo>
                  <a:pt x="9905" y="874144"/>
                </a:lnTo>
                <a:lnTo>
                  <a:pt x="9905" y="88392"/>
                </a:lnTo>
                <a:lnTo>
                  <a:pt x="12953" y="83820"/>
                </a:lnTo>
                <a:lnTo>
                  <a:pt x="12953" y="86310"/>
                </a:lnTo>
                <a:lnTo>
                  <a:pt x="31241" y="73821"/>
                </a:lnTo>
                <a:lnTo>
                  <a:pt x="31241" y="61722"/>
                </a:lnTo>
                <a:lnTo>
                  <a:pt x="33527" y="56388"/>
                </a:lnTo>
                <a:close/>
              </a:path>
              <a:path w="153670" h="891539">
                <a:moveTo>
                  <a:pt x="33527" y="858012"/>
                </a:moveTo>
                <a:lnTo>
                  <a:pt x="2285" y="879348"/>
                </a:lnTo>
                <a:lnTo>
                  <a:pt x="12953" y="884682"/>
                </a:lnTo>
                <a:lnTo>
                  <a:pt x="12953" y="887860"/>
                </a:lnTo>
                <a:lnTo>
                  <a:pt x="31241" y="874924"/>
                </a:lnTo>
                <a:lnTo>
                  <a:pt x="31241" y="863346"/>
                </a:lnTo>
                <a:lnTo>
                  <a:pt x="33527" y="858012"/>
                </a:lnTo>
                <a:close/>
              </a:path>
              <a:path w="153670" h="891539">
                <a:moveTo>
                  <a:pt x="12953" y="887860"/>
                </a:moveTo>
                <a:lnTo>
                  <a:pt x="12953" y="884682"/>
                </a:lnTo>
                <a:lnTo>
                  <a:pt x="2285" y="879348"/>
                </a:lnTo>
                <a:lnTo>
                  <a:pt x="2285" y="889635"/>
                </a:lnTo>
                <a:lnTo>
                  <a:pt x="3047" y="890016"/>
                </a:lnTo>
                <a:lnTo>
                  <a:pt x="5333" y="891540"/>
                </a:lnTo>
                <a:lnTo>
                  <a:pt x="7619" y="891540"/>
                </a:lnTo>
                <a:lnTo>
                  <a:pt x="9905" y="890016"/>
                </a:lnTo>
                <a:lnTo>
                  <a:pt x="12953" y="887860"/>
                </a:lnTo>
                <a:close/>
              </a:path>
              <a:path w="153670" h="891539">
                <a:moveTo>
                  <a:pt x="12953" y="86310"/>
                </a:moveTo>
                <a:lnTo>
                  <a:pt x="12953" y="83820"/>
                </a:lnTo>
                <a:lnTo>
                  <a:pt x="9905" y="88392"/>
                </a:lnTo>
                <a:lnTo>
                  <a:pt x="12953" y="86310"/>
                </a:lnTo>
                <a:close/>
              </a:path>
              <a:path w="153670" h="891539">
                <a:moveTo>
                  <a:pt x="12953" y="872062"/>
                </a:moveTo>
                <a:lnTo>
                  <a:pt x="12953" y="86310"/>
                </a:lnTo>
                <a:lnTo>
                  <a:pt x="9905" y="88392"/>
                </a:lnTo>
                <a:lnTo>
                  <a:pt x="9905" y="874144"/>
                </a:lnTo>
                <a:lnTo>
                  <a:pt x="12953" y="872062"/>
                </a:lnTo>
                <a:close/>
              </a:path>
              <a:path w="153670" h="891539">
                <a:moveTo>
                  <a:pt x="64769" y="29011"/>
                </a:moveTo>
                <a:lnTo>
                  <a:pt x="64769" y="13716"/>
                </a:lnTo>
                <a:lnTo>
                  <a:pt x="33527" y="35052"/>
                </a:lnTo>
                <a:lnTo>
                  <a:pt x="32003" y="35814"/>
                </a:lnTo>
                <a:lnTo>
                  <a:pt x="31241" y="38100"/>
                </a:lnTo>
                <a:lnTo>
                  <a:pt x="31241" y="58004"/>
                </a:lnTo>
                <a:lnTo>
                  <a:pt x="33527" y="56388"/>
                </a:lnTo>
                <a:lnTo>
                  <a:pt x="33527" y="72259"/>
                </a:lnTo>
                <a:lnTo>
                  <a:pt x="41147" y="67056"/>
                </a:lnTo>
                <a:lnTo>
                  <a:pt x="41147" y="45720"/>
                </a:lnTo>
                <a:lnTo>
                  <a:pt x="44195" y="40386"/>
                </a:lnTo>
                <a:lnTo>
                  <a:pt x="44195" y="43564"/>
                </a:lnTo>
                <a:lnTo>
                  <a:pt x="64769" y="29011"/>
                </a:lnTo>
                <a:close/>
              </a:path>
              <a:path w="153670" h="891539">
                <a:moveTo>
                  <a:pt x="33527" y="72259"/>
                </a:moveTo>
                <a:lnTo>
                  <a:pt x="33527" y="56388"/>
                </a:lnTo>
                <a:lnTo>
                  <a:pt x="31241" y="61722"/>
                </a:lnTo>
                <a:lnTo>
                  <a:pt x="31241" y="73821"/>
                </a:lnTo>
                <a:lnTo>
                  <a:pt x="33527" y="72259"/>
                </a:lnTo>
                <a:close/>
              </a:path>
              <a:path w="153670" h="891539">
                <a:moveTo>
                  <a:pt x="63938" y="815146"/>
                </a:moveTo>
                <a:lnTo>
                  <a:pt x="33527" y="835914"/>
                </a:lnTo>
                <a:lnTo>
                  <a:pt x="32003" y="837438"/>
                </a:lnTo>
                <a:lnTo>
                  <a:pt x="31241" y="838962"/>
                </a:lnTo>
                <a:lnTo>
                  <a:pt x="31241" y="859573"/>
                </a:lnTo>
                <a:lnTo>
                  <a:pt x="33527" y="858012"/>
                </a:lnTo>
                <a:lnTo>
                  <a:pt x="33527" y="873307"/>
                </a:lnTo>
                <a:lnTo>
                  <a:pt x="41147" y="867918"/>
                </a:lnTo>
                <a:lnTo>
                  <a:pt x="41147" y="846582"/>
                </a:lnTo>
                <a:lnTo>
                  <a:pt x="44195" y="841248"/>
                </a:lnTo>
                <a:lnTo>
                  <a:pt x="44195" y="844500"/>
                </a:lnTo>
                <a:lnTo>
                  <a:pt x="63245" y="831490"/>
                </a:lnTo>
                <a:lnTo>
                  <a:pt x="63245" y="816102"/>
                </a:lnTo>
                <a:lnTo>
                  <a:pt x="63938" y="815146"/>
                </a:lnTo>
                <a:close/>
              </a:path>
              <a:path w="153670" h="891539">
                <a:moveTo>
                  <a:pt x="33527" y="873307"/>
                </a:moveTo>
                <a:lnTo>
                  <a:pt x="33527" y="858012"/>
                </a:lnTo>
                <a:lnTo>
                  <a:pt x="31241" y="863346"/>
                </a:lnTo>
                <a:lnTo>
                  <a:pt x="31241" y="874924"/>
                </a:lnTo>
                <a:lnTo>
                  <a:pt x="33527" y="873307"/>
                </a:lnTo>
                <a:close/>
              </a:path>
              <a:path w="153670" h="891539">
                <a:moveTo>
                  <a:pt x="44195" y="43564"/>
                </a:moveTo>
                <a:lnTo>
                  <a:pt x="44195" y="40386"/>
                </a:lnTo>
                <a:lnTo>
                  <a:pt x="41147" y="45720"/>
                </a:lnTo>
                <a:lnTo>
                  <a:pt x="44195" y="43564"/>
                </a:lnTo>
                <a:close/>
              </a:path>
              <a:path w="153670" h="891539">
                <a:moveTo>
                  <a:pt x="44195" y="64008"/>
                </a:moveTo>
                <a:lnTo>
                  <a:pt x="44195" y="43564"/>
                </a:lnTo>
                <a:lnTo>
                  <a:pt x="41147" y="45720"/>
                </a:lnTo>
                <a:lnTo>
                  <a:pt x="41147" y="67056"/>
                </a:lnTo>
                <a:lnTo>
                  <a:pt x="44195" y="64008"/>
                </a:lnTo>
                <a:close/>
              </a:path>
              <a:path w="153670" h="891539">
                <a:moveTo>
                  <a:pt x="44195" y="844500"/>
                </a:moveTo>
                <a:lnTo>
                  <a:pt x="44195" y="841248"/>
                </a:lnTo>
                <a:lnTo>
                  <a:pt x="41147" y="846582"/>
                </a:lnTo>
                <a:lnTo>
                  <a:pt x="44195" y="844500"/>
                </a:lnTo>
                <a:close/>
              </a:path>
              <a:path w="153670" h="891539">
                <a:moveTo>
                  <a:pt x="44195" y="864870"/>
                </a:moveTo>
                <a:lnTo>
                  <a:pt x="44195" y="844500"/>
                </a:lnTo>
                <a:lnTo>
                  <a:pt x="41147" y="846582"/>
                </a:lnTo>
                <a:lnTo>
                  <a:pt x="41147" y="867918"/>
                </a:lnTo>
                <a:lnTo>
                  <a:pt x="42671" y="867156"/>
                </a:lnTo>
                <a:lnTo>
                  <a:pt x="44195" y="864870"/>
                </a:lnTo>
                <a:close/>
              </a:path>
              <a:path w="153670" h="891539">
                <a:moveTo>
                  <a:pt x="89705" y="0"/>
                </a:moveTo>
                <a:lnTo>
                  <a:pt x="74104" y="0"/>
                </a:lnTo>
                <a:lnTo>
                  <a:pt x="63245" y="14478"/>
                </a:lnTo>
                <a:lnTo>
                  <a:pt x="64769" y="13716"/>
                </a:lnTo>
                <a:lnTo>
                  <a:pt x="64769" y="29011"/>
                </a:lnTo>
                <a:lnTo>
                  <a:pt x="72389" y="23622"/>
                </a:lnTo>
                <a:lnTo>
                  <a:pt x="73151" y="23622"/>
                </a:lnTo>
                <a:lnTo>
                  <a:pt x="73151" y="22860"/>
                </a:lnTo>
                <a:lnTo>
                  <a:pt x="73913" y="22098"/>
                </a:lnTo>
                <a:lnTo>
                  <a:pt x="89705" y="0"/>
                </a:lnTo>
                <a:close/>
              </a:path>
              <a:path w="153670" h="891539">
                <a:moveTo>
                  <a:pt x="64769" y="814578"/>
                </a:moveTo>
                <a:lnTo>
                  <a:pt x="63938" y="815146"/>
                </a:lnTo>
                <a:lnTo>
                  <a:pt x="63245" y="816102"/>
                </a:lnTo>
                <a:lnTo>
                  <a:pt x="64769" y="814578"/>
                </a:lnTo>
                <a:close/>
              </a:path>
              <a:path w="153670" h="891539">
                <a:moveTo>
                  <a:pt x="64769" y="830449"/>
                </a:moveTo>
                <a:lnTo>
                  <a:pt x="64769" y="814578"/>
                </a:lnTo>
                <a:lnTo>
                  <a:pt x="63245" y="816102"/>
                </a:lnTo>
                <a:lnTo>
                  <a:pt x="63245" y="831490"/>
                </a:lnTo>
                <a:lnTo>
                  <a:pt x="64769" y="830449"/>
                </a:lnTo>
                <a:close/>
              </a:path>
              <a:path w="153670" h="891539">
                <a:moveTo>
                  <a:pt x="94487" y="772668"/>
                </a:moveTo>
                <a:lnTo>
                  <a:pt x="63938" y="815146"/>
                </a:lnTo>
                <a:lnTo>
                  <a:pt x="64769" y="814578"/>
                </a:lnTo>
                <a:lnTo>
                  <a:pt x="64769" y="830449"/>
                </a:lnTo>
                <a:lnTo>
                  <a:pt x="72389" y="825246"/>
                </a:lnTo>
                <a:lnTo>
                  <a:pt x="73151" y="824484"/>
                </a:lnTo>
                <a:lnTo>
                  <a:pt x="73151" y="823722"/>
                </a:lnTo>
                <a:lnTo>
                  <a:pt x="73913" y="823722"/>
                </a:lnTo>
                <a:lnTo>
                  <a:pt x="89153" y="801624"/>
                </a:lnTo>
                <a:lnTo>
                  <a:pt x="93725" y="795528"/>
                </a:lnTo>
                <a:lnTo>
                  <a:pt x="93725" y="776478"/>
                </a:lnTo>
                <a:lnTo>
                  <a:pt x="94487" y="772668"/>
                </a:lnTo>
                <a:close/>
              </a:path>
              <a:path w="153670" h="891539">
                <a:moveTo>
                  <a:pt x="125729" y="707898"/>
                </a:moveTo>
                <a:lnTo>
                  <a:pt x="94487" y="751332"/>
                </a:lnTo>
                <a:lnTo>
                  <a:pt x="93725" y="752094"/>
                </a:lnTo>
                <a:lnTo>
                  <a:pt x="93725" y="773734"/>
                </a:lnTo>
                <a:lnTo>
                  <a:pt x="94487" y="772668"/>
                </a:lnTo>
                <a:lnTo>
                  <a:pt x="94487" y="794512"/>
                </a:lnTo>
                <a:lnTo>
                  <a:pt x="105155" y="780288"/>
                </a:lnTo>
                <a:lnTo>
                  <a:pt x="105155" y="758190"/>
                </a:lnTo>
                <a:lnTo>
                  <a:pt x="105917" y="755142"/>
                </a:lnTo>
                <a:lnTo>
                  <a:pt x="105917" y="757123"/>
                </a:lnTo>
                <a:lnTo>
                  <a:pt x="120395" y="736854"/>
                </a:lnTo>
                <a:lnTo>
                  <a:pt x="124967" y="730758"/>
                </a:lnTo>
                <a:lnTo>
                  <a:pt x="124967" y="711708"/>
                </a:lnTo>
                <a:lnTo>
                  <a:pt x="125729" y="707898"/>
                </a:lnTo>
                <a:close/>
              </a:path>
              <a:path w="153670" h="891539">
                <a:moveTo>
                  <a:pt x="94487" y="794512"/>
                </a:moveTo>
                <a:lnTo>
                  <a:pt x="94487" y="772668"/>
                </a:lnTo>
                <a:lnTo>
                  <a:pt x="93725" y="776478"/>
                </a:lnTo>
                <a:lnTo>
                  <a:pt x="93725" y="795528"/>
                </a:lnTo>
                <a:lnTo>
                  <a:pt x="94487" y="794512"/>
                </a:lnTo>
                <a:close/>
              </a:path>
              <a:path w="153670" h="891539">
                <a:moveTo>
                  <a:pt x="105917" y="757123"/>
                </a:moveTo>
                <a:lnTo>
                  <a:pt x="105917" y="755142"/>
                </a:lnTo>
                <a:lnTo>
                  <a:pt x="105155" y="758190"/>
                </a:lnTo>
                <a:lnTo>
                  <a:pt x="105917" y="757123"/>
                </a:lnTo>
                <a:close/>
              </a:path>
              <a:path w="153670" h="891539">
                <a:moveTo>
                  <a:pt x="105917" y="778764"/>
                </a:moveTo>
                <a:lnTo>
                  <a:pt x="105917" y="757123"/>
                </a:lnTo>
                <a:lnTo>
                  <a:pt x="105155" y="758190"/>
                </a:lnTo>
                <a:lnTo>
                  <a:pt x="105155" y="780288"/>
                </a:lnTo>
                <a:lnTo>
                  <a:pt x="105917" y="778764"/>
                </a:lnTo>
                <a:close/>
              </a:path>
              <a:path w="153670" h="891539">
                <a:moveTo>
                  <a:pt x="141731" y="643128"/>
                </a:moveTo>
                <a:lnTo>
                  <a:pt x="125729" y="664464"/>
                </a:lnTo>
                <a:lnTo>
                  <a:pt x="124967" y="665226"/>
                </a:lnTo>
                <a:lnTo>
                  <a:pt x="124967" y="708964"/>
                </a:lnTo>
                <a:lnTo>
                  <a:pt x="125729" y="707898"/>
                </a:lnTo>
                <a:lnTo>
                  <a:pt x="125729" y="729742"/>
                </a:lnTo>
                <a:lnTo>
                  <a:pt x="136397" y="715518"/>
                </a:lnTo>
                <a:lnTo>
                  <a:pt x="136397" y="672084"/>
                </a:lnTo>
                <a:lnTo>
                  <a:pt x="137159" y="668274"/>
                </a:lnTo>
                <a:lnTo>
                  <a:pt x="137159" y="670979"/>
                </a:lnTo>
                <a:lnTo>
                  <a:pt x="140207" y="666559"/>
                </a:lnTo>
                <a:lnTo>
                  <a:pt x="140207" y="646176"/>
                </a:lnTo>
                <a:lnTo>
                  <a:pt x="141731" y="643128"/>
                </a:lnTo>
                <a:close/>
              </a:path>
              <a:path w="153670" h="891539">
                <a:moveTo>
                  <a:pt x="125729" y="729742"/>
                </a:moveTo>
                <a:lnTo>
                  <a:pt x="125729" y="707898"/>
                </a:lnTo>
                <a:lnTo>
                  <a:pt x="124967" y="711708"/>
                </a:lnTo>
                <a:lnTo>
                  <a:pt x="124967" y="730758"/>
                </a:lnTo>
                <a:lnTo>
                  <a:pt x="125729" y="729742"/>
                </a:lnTo>
                <a:close/>
              </a:path>
              <a:path w="153670" h="891539">
                <a:moveTo>
                  <a:pt x="137159" y="670979"/>
                </a:moveTo>
                <a:lnTo>
                  <a:pt x="137159" y="668274"/>
                </a:lnTo>
                <a:lnTo>
                  <a:pt x="136397" y="672084"/>
                </a:lnTo>
                <a:lnTo>
                  <a:pt x="137159" y="670979"/>
                </a:lnTo>
                <a:close/>
              </a:path>
              <a:path w="153670" h="891539">
                <a:moveTo>
                  <a:pt x="137159" y="713994"/>
                </a:moveTo>
                <a:lnTo>
                  <a:pt x="137159" y="670979"/>
                </a:lnTo>
                <a:lnTo>
                  <a:pt x="136397" y="672084"/>
                </a:lnTo>
                <a:lnTo>
                  <a:pt x="136397" y="715518"/>
                </a:lnTo>
                <a:lnTo>
                  <a:pt x="137159" y="713994"/>
                </a:lnTo>
                <a:close/>
              </a:path>
              <a:path w="153670" h="891539">
                <a:moveTo>
                  <a:pt x="153161" y="647700"/>
                </a:moveTo>
                <a:lnTo>
                  <a:pt x="153161" y="0"/>
                </a:lnTo>
                <a:lnTo>
                  <a:pt x="140207" y="0"/>
                </a:lnTo>
                <a:lnTo>
                  <a:pt x="140207" y="645160"/>
                </a:lnTo>
                <a:lnTo>
                  <a:pt x="141731" y="643128"/>
                </a:lnTo>
                <a:lnTo>
                  <a:pt x="141731" y="664349"/>
                </a:lnTo>
                <a:lnTo>
                  <a:pt x="151637" y="649986"/>
                </a:lnTo>
                <a:lnTo>
                  <a:pt x="152399" y="649224"/>
                </a:lnTo>
                <a:lnTo>
                  <a:pt x="153161" y="647700"/>
                </a:lnTo>
                <a:close/>
              </a:path>
              <a:path w="153670" h="891539">
                <a:moveTo>
                  <a:pt x="141731" y="664349"/>
                </a:moveTo>
                <a:lnTo>
                  <a:pt x="141731" y="643128"/>
                </a:lnTo>
                <a:lnTo>
                  <a:pt x="140207" y="646176"/>
                </a:lnTo>
                <a:lnTo>
                  <a:pt x="140207" y="666559"/>
                </a:lnTo>
                <a:lnTo>
                  <a:pt x="141731" y="6643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714494" y="2937510"/>
            <a:ext cx="1889760" cy="885190"/>
          </a:xfrm>
          <a:custGeom>
            <a:avLst/>
            <a:gdLst/>
            <a:ahLst/>
            <a:cxnLst/>
            <a:rect l="l" t="t" r="r" b="b"/>
            <a:pathLst>
              <a:path w="1889759" h="885189">
                <a:moveTo>
                  <a:pt x="1889760" y="884682"/>
                </a:moveTo>
                <a:lnTo>
                  <a:pt x="1889760" y="83820"/>
                </a:lnTo>
                <a:lnTo>
                  <a:pt x="1280159" y="0"/>
                </a:lnTo>
                <a:lnTo>
                  <a:pt x="0" y="0"/>
                </a:lnTo>
                <a:lnTo>
                  <a:pt x="0" y="624840"/>
                </a:lnTo>
                <a:lnTo>
                  <a:pt x="1889760" y="884682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707635" y="2937510"/>
            <a:ext cx="1903730" cy="891540"/>
          </a:xfrm>
          <a:custGeom>
            <a:avLst/>
            <a:gdLst/>
            <a:ahLst/>
            <a:cxnLst/>
            <a:rect l="l" t="t" r="r" b="b"/>
            <a:pathLst>
              <a:path w="1903729" h="891539">
                <a:moveTo>
                  <a:pt x="12954" y="619477"/>
                </a:moveTo>
                <a:lnTo>
                  <a:pt x="12954" y="0"/>
                </a:lnTo>
                <a:lnTo>
                  <a:pt x="0" y="0"/>
                </a:lnTo>
                <a:lnTo>
                  <a:pt x="0" y="627888"/>
                </a:lnTo>
                <a:lnTo>
                  <a:pt x="2286" y="630936"/>
                </a:lnTo>
                <a:lnTo>
                  <a:pt x="6096" y="630936"/>
                </a:lnTo>
                <a:lnTo>
                  <a:pt x="7619" y="631145"/>
                </a:lnTo>
                <a:lnTo>
                  <a:pt x="7620" y="618744"/>
                </a:lnTo>
                <a:lnTo>
                  <a:pt x="12954" y="619477"/>
                </a:lnTo>
                <a:close/>
              </a:path>
              <a:path w="1903729" h="891539">
                <a:moveTo>
                  <a:pt x="1897380" y="878586"/>
                </a:moveTo>
                <a:lnTo>
                  <a:pt x="7620" y="618744"/>
                </a:lnTo>
                <a:lnTo>
                  <a:pt x="12954" y="624840"/>
                </a:lnTo>
                <a:lnTo>
                  <a:pt x="12953" y="631879"/>
                </a:lnTo>
                <a:lnTo>
                  <a:pt x="1890522" y="890044"/>
                </a:lnTo>
                <a:lnTo>
                  <a:pt x="1890522" y="884682"/>
                </a:lnTo>
                <a:lnTo>
                  <a:pt x="1897380" y="878586"/>
                </a:lnTo>
                <a:close/>
              </a:path>
              <a:path w="1903729" h="891539">
                <a:moveTo>
                  <a:pt x="12953" y="631879"/>
                </a:moveTo>
                <a:lnTo>
                  <a:pt x="12954" y="624840"/>
                </a:lnTo>
                <a:lnTo>
                  <a:pt x="7620" y="618744"/>
                </a:lnTo>
                <a:lnTo>
                  <a:pt x="7619" y="631145"/>
                </a:lnTo>
                <a:lnTo>
                  <a:pt x="12953" y="631879"/>
                </a:lnTo>
                <a:close/>
              </a:path>
              <a:path w="1903729" h="891539">
                <a:moveTo>
                  <a:pt x="1903476" y="886206"/>
                </a:moveTo>
                <a:lnTo>
                  <a:pt x="1903476" y="80010"/>
                </a:lnTo>
                <a:lnTo>
                  <a:pt x="1900427" y="77724"/>
                </a:lnTo>
                <a:lnTo>
                  <a:pt x="1897380" y="76962"/>
                </a:lnTo>
                <a:lnTo>
                  <a:pt x="1337656" y="0"/>
                </a:lnTo>
                <a:lnTo>
                  <a:pt x="1241921" y="0"/>
                </a:lnTo>
                <a:lnTo>
                  <a:pt x="1890522" y="89182"/>
                </a:lnTo>
                <a:lnTo>
                  <a:pt x="1890522" y="83820"/>
                </a:lnTo>
                <a:lnTo>
                  <a:pt x="1895856" y="89916"/>
                </a:lnTo>
                <a:lnTo>
                  <a:pt x="1895856" y="878376"/>
                </a:lnTo>
                <a:lnTo>
                  <a:pt x="1897380" y="878586"/>
                </a:lnTo>
                <a:lnTo>
                  <a:pt x="1897380" y="891540"/>
                </a:lnTo>
                <a:lnTo>
                  <a:pt x="1899666" y="890778"/>
                </a:lnTo>
                <a:lnTo>
                  <a:pt x="1901189" y="889254"/>
                </a:lnTo>
                <a:lnTo>
                  <a:pt x="1902714" y="888492"/>
                </a:lnTo>
                <a:lnTo>
                  <a:pt x="1903476" y="886206"/>
                </a:lnTo>
                <a:close/>
              </a:path>
              <a:path w="1903729" h="891539">
                <a:moveTo>
                  <a:pt x="1895856" y="89916"/>
                </a:moveTo>
                <a:lnTo>
                  <a:pt x="1890522" y="83820"/>
                </a:lnTo>
                <a:lnTo>
                  <a:pt x="1890522" y="89182"/>
                </a:lnTo>
                <a:lnTo>
                  <a:pt x="1895856" y="89916"/>
                </a:lnTo>
                <a:close/>
              </a:path>
              <a:path w="1903729" h="891539">
                <a:moveTo>
                  <a:pt x="1895856" y="878376"/>
                </a:moveTo>
                <a:lnTo>
                  <a:pt x="1895856" y="89916"/>
                </a:lnTo>
                <a:lnTo>
                  <a:pt x="1890522" y="89182"/>
                </a:lnTo>
                <a:lnTo>
                  <a:pt x="1890522" y="877643"/>
                </a:lnTo>
                <a:lnTo>
                  <a:pt x="1895856" y="878376"/>
                </a:lnTo>
                <a:close/>
              </a:path>
              <a:path w="1903729" h="891539">
                <a:moveTo>
                  <a:pt x="1897380" y="891540"/>
                </a:moveTo>
                <a:lnTo>
                  <a:pt x="1897380" y="878586"/>
                </a:lnTo>
                <a:lnTo>
                  <a:pt x="1890522" y="884682"/>
                </a:lnTo>
                <a:lnTo>
                  <a:pt x="1890522" y="890044"/>
                </a:lnTo>
                <a:lnTo>
                  <a:pt x="1895856" y="890778"/>
                </a:lnTo>
                <a:lnTo>
                  <a:pt x="1897380" y="8915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991938" y="2937509"/>
            <a:ext cx="682625" cy="85090"/>
          </a:xfrm>
          <a:custGeom>
            <a:avLst/>
            <a:gdLst/>
            <a:ahLst/>
            <a:cxnLst/>
            <a:rect l="l" t="t" r="r" b="b"/>
            <a:pathLst>
              <a:path w="682625" h="85089">
                <a:moveTo>
                  <a:pt x="682245" y="0"/>
                </a:moveTo>
                <a:lnTo>
                  <a:pt x="0" y="0"/>
                </a:lnTo>
                <a:lnTo>
                  <a:pt x="613839" y="84582"/>
                </a:lnTo>
                <a:lnTo>
                  <a:pt x="645081" y="62484"/>
                </a:lnTo>
                <a:lnTo>
                  <a:pt x="660321" y="41148"/>
                </a:lnTo>
                <a:lnTo>
                  <a:pt x="675561" y="19050"/>
                </a:lnTo>
                <a:lnTo>
                  <a:pt x="682245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945006" y="2937509"/>
            <a:ext cx="736600" cy="90805"/>
          </a:xfrm>
          <a:custGeom>
            <a:avLst/>
            <a:gdLst/>
            <a:ahLst/>
            <a:cxnLst/>
            <a:rect l="l" t="t" r="r" b="b"/>
            <a:pathLst>
              <a:path w="736600" h="90805">
                <a:moveTo>
                  <a:pt x="659509" y="77446"/>
                </a:moveTo>
                <a:lnTo>
                  <a:pt x="95810" y="0"/>
                </a:lnTo>
                <a:lnTo>
                  <a:pt x="0" y="0"/>
                </a:lnTo>
                <a:lnTo>
                  <a:pt x="656961" y="90259"/>
                </a:lnTo>
                <a:lnTo>
                  <a:pt x="656961" y="79248"/>
                </a:lnTo>
                <a:lnTo>
                  <a:pt x="659509" y="77446"/>
                </a:lnTo>
                <a:close/>
              </a:path>
              <a:path w="736600" h="90805">
                <a:moveTo>
                  <a:pt x="661533" y="77724"/>
                </a:moveTo>
                <a:lnTo>
                  <a:pt x="659509" y="77446"/>
                </a:lnTo>
                <a:lnTo>
                  <a:pt x="656961" y="79248"/>
                </a:lnTo>
                <a:lnTo>
                  <a:pt x="661533" y="77724"/>
                </a:lnTo>
                <a:close/>
              </a:path>
              <a:path w="736600" h="90805">
                <a:moveTo>
                  <a:pt x="661533" y="90678"/>
                </a:moveTo>
                <a:lnTo>
                  <a:pt x="661533" y="77724"/>
                </a:lnTo>
                <a:lnTo>
                  <a:pt x="656961" y="79248"/>
                </a:lnTo>
                <a:lnTo>
                  <a:pt x="656961" y="90259"/>
                </a:lnTo>
                <a:lnTo>
                  <a:pt x="659509" y="90609"/>
                </a:lnTo>
                <a:lnTo>
                  <a:pt x="661533" y="90678"/>
                </a:lnTo>
                <a:close/>
              </a:path>
              <a:path w="736600" h="90805">
                <a:moveTo>
                  <a:pt x="687323" y="57772"/>
                </a:moveTo>
                <a:lnTo>
                  <a:pt x="659509" y="77446"/>
                </a:lnTo>
                <a:lnTo>
                  <a:pt x="661533" y="77724"/>
                </a:lnTo>
                <a:lnTo>
                  <a:pt x="661533" y="90678"/>
                </a:lnTo>
                <a:lnTo>
                  <a:pt x="663057" y="90678"/>
                </a:lnTo>
                <a:lnTo>
                  <a:pt x="664581" y="89916"/>
                </a:lnTo>
                <a:lnTo>
                  <a:pt x="686679" y="73895"/>
                </a:lnTo>
                <a:lnTo>
                  <a:pt x="686679" y="58674"/>
                </a:lnTo>
                <a:lnTo>
                  <a:pt x="687323" y="57772"/>
                </a:lnTo>
                <a:close/>
              </a:path>
              <a:path w="736600" h="90805">
                <a:moveTo>
                  <a:pt x="688203" y="57150"/>
                </a:moveTo>
                <a:lnTo>
                  <a:pt x="687323" y="57772"/>
                </a:lnTo>
                <a:lnTo>
                  <a:pt x="686679" y="58674"/>
                </a:lnTo>
                <a:lnTo>
                  <a:pt x="688203" y="57150"/>
                </a:lnTo>
                <a:close/>
              </a:path>
              <a:path w="736600" h="90805">
                <a:moveTo>
                  <a:pt x="688203" y="72790"/>
                </a:moveTo>
                <a:lnTo>
                  <a:pt x="688203" y="57150"/>
                </a:lnTo>
                <a:lnTo>
                  <a:pt x="686679" y="58674"/>
                </a:lnTo>
                <a:lnTo>
                  <a:pt x="686679" y="73895"/>
                </a:lnTo>
                <a:lnTo>
                  <a:pt x="688203" y="72790"/>
                </a:lnTo>
                <a:close/>
              </a:path>
              <a:path w="736600" h="90805">
                <a:moveTo>
                  <a:pt x="716745" y="16581"/>
                </a:moveTo>
                <a:lnTo>
                  <a:pt x="687323" y="57772"/>
                </a:lnTo>
                <a:lnTo>
                  <a:pt x="688203" y="57150"/>
                </a:lnTo>
                <a:lnTo>
                  <a:pt x="688203" y="72790"/>
                </a:lnTo>
                <a:lnTo>
                  <a:pt x="695061" y="67818"/>
                </a:lnTo>
                <a:lnTo>
                  <a:pt x="695823" y="67818"/>
                </a:lnTo>
                <a:lnTo>
                  <a:pt x="696585" y="67056"/>
                </a:lnTo>
                <a:lnTo>
                  <a:pt x="696585" y="66294"/>
                </a:lnTo>
                <a:lnTo>
                  <a:pt x="712587" y="44958"/>
                </a:lnTo>
                <a:lnTo>
                  <a:pt x="716397" y="39433"/>
                </a:lnTo>
                <a:lnTo>
                  <a:pt x="716397" y="17526"/>
                </a:lnTo>
                <a:lnTo>
                  <a:pt x="716745" y="16581"/>
                </a:lnTo>
                <a:close/>
              </a:path>
              <a:path w="736600" h="90805">
                <a:moveTo>
                  <a:pt x="717159" y="16002"/>
                </a:moveTo>
                <a:lnTo>
                  <a:pt x="716745" y="16581"/>
                </a:lnTo>
                <a:lnTo>
                  <a:pt x="716397" y="17526"/>
                </a:lnTo>
                <a:lnTo>
                  <a:pt x="717159" y="16002"/>
                </a:lnTo>
                <a:close/>
              </a:path>
              <a:path w="736600" h="90805">
                <a:moveTo>
                  <a:pt x="717159" y="38328"/>
                </a:moveTo>
                <a:lnTo>
                  <a:pt x="717159" y="16002"/>
                </a:lnTo>
                <a:lnTo>
                  <a:pt x="716397" y="17526"/>
                </a:lnTo>
                <a:lnTo>
                  <a:pt x="716397" y="39433"/>
                </a:lnTo>
                <a:lnTo>
                  <a:pt x="717159" y="38328"/>
                </a:lnTo>
                <a:close/>
              </a:path>
              <a:path w="736600" h="90805">
                <a:moveTo>
                  <a:pt x="736075" y="0"/>
                </a:moveTo>
                <a:lnTo>
                  <a:pt x="722854" y="0"/>
                </a:lnTo>
                <a:lnTo>
                  <a:pt x="716745" y="16581"/>
                </a:lnTo>
                <a:lnTo>
                  <a:pt x="717159" y="16002"/>
                </a:lnTo>
                <a:lnTo>
                  <a:pt x="717159" y="38328"/>
                </a:lnTo>
                <a:lnTo>
                  <a:pt x="727827" y="22860"/>
                </a:lnTo>
                <a:lnTo>
                  <a:pt x="728589" y="22098"/>
                </a:lnTo>
                <a:lnTo>
                  <a:pt x="728589" y="21336"/>
                </a:lnTo>
                <a:lnTo>
                  <a:pt x="7360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786127" y="2999232"/>
            <a:ext cx="509905" cy="917575"/>
          </a:xfrm>
          <a:custGeom>
            <a:avLst/>
            <a:gdLst/>
            <a:ahLst/>
            <a:cxnLst/>
            <a:rect l="l" t="t" r="r" b="b"/>
            <a:pathLst>
              <a:path w="509905" h="917575">
                <a:moveTo>
                  <a:pt x="509777" y="917448"/>
                </a:moveTo>
                <a:lnTo>
                  <a:pt x="509777" y="433577"/>
                </a:lnTo>
                <a:lnTo>
                  <a:pt x="463295" y="411479"/>
                </a:lnTo>
                <a:lnTo>
                  <a:pt x="432053" y="390143"/>
                </a:lnTo>
                <a:lnTo>
                  <a:pt x="386333" y="368045"/>
                </a:lnTo>
                <a:lnTo>
                  <a:pt x="339851" y="346709"/>
                </a:lnTo>
                <a:lnTo>
                  <a:pt x="308609" y="324611"/>
                </a:lnTo>
                <a:lnTo>
                  <a:pt x="262889" y="303275"/>
                </a:lnTo>
                <a:lnTo>
                  <a:pt x="231647" y="281177"/>
                </a:lnTo>
                <a:lnTo>
                  <a:pt x="201167" y="259841"/>
                </a:lnTo>
                <a:lnTo>
                  <a:pt x="169925" y="238505"/>
                </a:lnTo>
                <a:lnTo>
                  <a:pt x="138683" y="195071"/>
                </a:lnTo>
                <a:lnTo>
                  <a:pt x="123443" y="172973"/>
                </a:lnTo>
                <a:lnTo>
                  <a:pt x="92963" y="151637"/>
                </a:lnTo>
                <a:lnTo>
                  <a:pt x="61721" y="108203"/>
                </a:lnTo>
                <a:lnTo>
                  <a:pt x="46481" y="86105"/>
                </a:lnTo>
                <a:lnTo>
                  <a:pt x="31241" y="64769"/>
                </a:lnTo>
                <a:lnTo>
                  <a:pt x="15239" y="21335"/>
                </a:lnTo>
                <a:lnTo>
                  <a:pt x="0" y="0"/>
                </a:lnTo>
                <a:lnTo>
                  <a:pt x="0" y="801623"/>
                </a:lnTo>
                <a:lnTo>
                  <a:pt x="15239" y="823721"/>
                </a:lnTo>
                <a:lnTo>
                  <a:pt x="31241" y="866393"/>
                </a:lnTo>
                <a:lnTo>
                  <a:pt x="46481" y="888491"/>
                </a:lnTo>
                <a:lnTo>
                  <a:pt x="61721" y="909827"/>
                </a:lnTo>
                <a:lnTo>
                  <a:pt x="66977" y="917448"/>
                </a:lnTo>
                <a:lnTo>
                  <a:pt x="509777" y="917448"/>
                </a:lnTo>
                <a:close/>
              </a:path>
            </a:pathLst>
          </a:custGeom>
          <a:solidFill>
            <a:srgbClr val="8080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780032" y="2937510"/>
            <a:ext cx="521970" cy="979169"/>
          </a:xfrm>
          <a:custGeom>
            <a:avLst/>
            <a:gdLst/>
            <a:ahLst/>
            <a:cxnLst/>
            <a:rect l="l" t="t" r="r" b="b"/>
            <a:pathLst>
              <a:path w="521969" h="979170">
                <a:moveTo>
                  <a:pt x="12192" y="58978"/>
                </a:moveTo>
                <a:lnTo>
                  <a:pt x="12192" y="0"/>
                </a:lnTo>
                <a:lnTo>
                  <a:pt x="0" y="0"/>
                </a:lnTo>
                <a:lnTo>
                  <a:pt x="0" y="64007"/>
                </a:lnTo>
                <a:lnTo>
                  <a:pt x="762" y="65531"/>
                </a:lnTo>
                <a:lnTo>
                  <a:pt x="11430" y="79755"/>
                </a:lnTo>
                <a:lnTo>
                  <a:pt x="11430" y="57911"/>
                </a:lnTo>
                <a:lnTo>
                  <a:pt x="12192" y="58978"/>
                </a:lnTo>
                <a:close/>
              </a:path>
              <a:path w="521969" h="979170">
                <a:moveTo>
                  <a:pt x="12192" y="860640"/>
                </a:moveTo>
                <a:lnTo>
                  <a:pt x="12192" y="80771"/>
                </a:lnTo>
                <a:lnTo>
                  <a:pt x="762" y="65531"/>
                </a:lnTo>
                <a:lnTo>
                  <a:pt x="0" y="64007"/>
                </a:lnTo>
                <a:lnTo>
                  <a:pt x="0" y="866393"/>
                </a:lnTo>
                <a:lnTo>
                  <a:pt x="762" y="867155"/>
                </a:lnTo>
                <a:lnTo>
                  <a:pt x="11430" y="881379"/>
                </a:lnTo>
                <a:lnTo>
                  <a:pt x="11430" y="859535"/>
                </a:lnTo>
                <a:lnTo>
                  <a:pt x="12192" y="860640"/>
                </a:lnTo>
                <a:close/>
              </a:path>
              <a:path w="521969" h="979170">
                <a:moveTo>
                  <a:pt x="43434" y="124205"/>
                </a:moveTo>
                <a:lnTo>
                  <a:pt x="27432" y="80771"/>
                </a:lnTo>
                <a:lnTo>
                  <a:pt x="27432" y="80009"/>
                </a:lnTo>
                <a:lnTo>
                  <a:pt x="26670" y="79247"/>
                </a:lnTo>
                <a:lnTo>
                  <a:pt x="11430" y="57911"/>
                </a:lnTo>
                <a:lnTo>
                  <a:pt x="12192" y="61721"/>
                </a:lnTo>
                <a:lnTo>
                  <a:pt x="12192" y="80771"/>
                </a:lnTo>
                <a:lnTo>
                  <a:pt x="16002" y="85851"/>
                </a:lnTo>
                <a:lnTo>
                  <a:pt x="16002" y="85343"/>
                </a:lnTo>
                <a:lnTo>
                  <a:pt x="16764" y="86867"/>
                </a:lnTo>
                <a:lnTo>
                  <a:pt x="16764" y="87515"/>
                </a:lnTo>
                <a:lnTo>
                  <a:pt x="31242" y="128777"/>
                </a:lnTo>
                <a:lnTo>
                  <a:pt x="31242" y="129539"/>
                </a:lnTo>
                <a:lnTo>
                  <a:pt x="32004" y="130301"/>
                </a:lnTo>
                <a:lnTo>
                  <a:pt x="41910" y="144170"/>
                </a:lnTo>
                <a:lnTo>
                  <a:pt x="41910" y="122681"/>
                </a:lnTo>
                <a:lnTo>
                  <a:pt x="43434" y="124205"/>
                </a:lnTo>
                <a:close/>
              </a:path>
              <a:path w="521969" h="979170">
                <a:moveTo>
                  <a:pt x="12192" y="80771"/>
                </a:moveTo>
                <a:lnTo>
                  <a:pt x="12192" y="61721"/>
                </a:lnTo>
                <a:lnTo>
                  <a:pt x="11430" y="57911"/>
                </a:lnTo>
                <a:lnTo>
                  <a:pt x="11430" y="79755"/>
                </a:lnTo>
                <a:lnTo>
                  <a:pt x="12192" y="80771"/>
                </a:lnTo>
                <a:close/>
              </a:path>
              <a:path w="521969" h="979170">
                <a:moveTo>
                  <a:pt x="43434" y="926591"/>
                </a:moveTo>
                <a:lnTo>
                  <a:pt x="27432" y="883157"/>
                </a:lnTo>
                <a:lnTo>
                  <a:pt x="27432" y="881633"/>
                </a:lnTo>
                <a:lnTo>
                  <a:pt x="26670" y="881633"/>
                </a:lnTo>
                <a:lnTo>
                  <a:pt x="11430" y="859535"/>
                </a:lnTo>
                <a:lnTo>
                  <a:pt x="12192" y="863345"/>
                </a:lnTo>
                <a:lnTo>
                  <a:pt x="12192" y="882395"/>
                </a:lnTo>
                <a:lnTo>
                  <a:pt x="16002" y="887475"/>
                </a:lnTo>
                <a:lnTo>
                  <a:pt x="16002" y="886967"/>
                </a:lnTo>
                <a:lnTo>
                  <a:pt x="16764" y="888491"/>
                </a:lnTo>
                <a:lnTo>
                  <a:pt x="16764" y="889139"/>
                </a:lnTo>
                <a:lnTo>
                  <a:pt x="31242" y="930401"/>
                </a:lnTo>
                <a:lnTo>
                  <a:pt x="31242" y="931925"/>
                </a:lnTo>
                <a:lnTo>
                  <a:pt x="32004" y="931925"/>
                </a:lnTo>
                <a:lnTo>
                  <a:pt x="41910" y="946289"/>
                </a:lnTo>
                <a:lnTo>
                  <a:pt x="41910" y="925067"/>
                </a:lnTo>
                <a:lnTo>
                  <a:pt x="43434" y="926591"/>
                </a:lnTo>
                <a:close/>
              </a:path>
              <a:path w="521969" h="979170">
                <a:moveTo>
                  <a:pt x="12192" y="882395"/>
                </a:moveTo>
                <a:lnTo>
                  <a:pt x="12192" y="863345"/>
                </a:lnTo>
                <a:lnTo>
                  <a:pt x="11430" y="859535"/>
                </a:lnTo>
                <a:lnTo>
                  <a:pt x="11430" y="881379"/>
                </a:lnTo>
                <a:lnTo>
                  <a:pt x="12192" y="882395"/>
                </a:lnTo>
                <a:close/>
              </a:path>
              <a:path w="521969" h="979170">
                <a:moveTo>
                  <a:pt x="16764" y="86867"/>
                </a:moveTo>
                <a:lnTo>
                  <a:pt x="16002" y="85343"/>
                </a:lnTo>
                <a:lnTo>
                  <a:pt x="16336" y="86298"/>
                </a:lnTo>
                <a:lnTo>
                  <a:pt x="16764" y="86867"/>
                </a:lnTo>
                <a:close/>
              </a:path>
              <a:path w="521969" h="979170">
                <a:moveTo>
                  <a:pt x="16336" y="86298"/>
                </a:moveTo>
                <a:lnTo>
                  <a:pt x="16002" y="85343"/>
                </a:lnTo>
                <a:lnTo>
                  <a:pt x="16002" y="85851"/>
                </a:lnTo>
                <a:lnTo>
                  <a:pt x="16336" y="86298"/>
                </a:lnTo>
                <a:close/>
              </a:path>
              <a:path w="521969" h="979170">
                <a:moveTo>
                  <a:pt x="16764" y="888491"/>
                </a:moveTo>
                <a:lnTo>
                  <a:pt x="16002" y="886967"/>
                </a:lnTo>
                <a:lnTo>
                  <a:pt x="16336" y="887922"/>
                </a:lnTo>
                <a:lnTo>
                  <a:pt x="16764" y="888491"/>
                </a:lnTo>
                <a:close/>
              </a:path>
              <a:path w="521969" h="979170">
                <a:moveTo>
                  <a:pt x="16336" y="887922"/>
                </a:moveTo>
                <a:lnTo>
                  <a:pt x="16002" y="886967"/>
                </a:lnTo>
                <a:lnTo>
                  <a:pt x="16002" y="887475"/>
                </a:lnTo>
                <a:lnTo>
                  <a:pt x="16336" y="887922"/>
                </a:lnTo>
                <a:close/>
              </a:path>
              <a:path w="521969" h="979170">
                <a:moveTo>
                  <a:pt x="16764" y="87515"/>
                </a:moveTo>
                <a:lnTo>
                  <a:pt x="16764" y="86867"/>
                </a:lnTo>
                <a:lnTo>
                  <a:pt x="16336" y="86298"/>
                </a:lnTo>
                <a:lnTo>
                  <a:pt x="16764" y="87515"/>
                </a:lnTo>
                <a:close/>
              </a:path>
              <a:path w="521969" h="979170">
                <a:moveTo>
                  <a:pt x="16764" y="889139"/>
                </a:moveTo>
                <a:lnTo>
                  <a:pt x="16764" y="888491"/>
                </a:lnTo>
                <a:lnTo>
                  <a:pt x="16336" y="887922"/>
                </a:lnTo>
                <a:lnTo>
                  <a:pt x="16764" y="889139"/>
                </a:lnTo>
                <a:close/>
              </a:path>
              <a:path w="521969" h="979170">
                <a:moveTo>
                  <a:pt x="102958" y="208606"/>
                </a:moveTo>
                <a:lnTo>
                  <a:pt x="88392" y="188213"/>
                </a:lnTo>
                <a:lnTo>
                  <a:pt x="73152" y="166115"/>
                </a:lnTo>
                <a:lnTo>
                  <a:pt x="41910" y="122681"/>
                </a:lnTo>
                <a:lnTo>
                  <a:pt x="41910" y="144170"/>
                </a:lnTo>
                <a:lnTo>
                  <a:pt x="47244" y="151637"/>
                </a:lnTo>
                <a:lnTo>
                  <a:pt x="62484" y="173735"/>
                </a:lnTo>
                <a:lnTo>
                  <a:pt x="78486" y="195071"/>
                </a:lnTo>
                <a:lnTo>
                  <a:pt x="93726" y="217169"/>
                </a:lnTo>
                <a:lnTo>
                  <a:pt x="95250" y="218693"/>
                </a:lnTo>
                <a:lnTo>
                  <a:pt x="102108" y="223494"/>
                </a:lnTo>
                <a:lnTo>
                  <a:pt x="102108" y="208025"/>
                </a:lnTo>
                <a:lnTo>
                  <a:pt x="102958" y="208606"/>
                </a:lnTo>
                <a:close/>
              </a:path>
              <a:path w="521969" h="979170">
                <a:moveTo>
                  <a:pt x="80772" y="979169"/>
                </a:moveTo>
                <a:lnTo>
                  <a:pt x="73152" y="968501"/>
                </a:lnTo>
                <a:lnTo>
                  <a:pt x="57912" y="946403"/>
                </a:lnTo>
                <a:lnTo>
                  <a:pt x="41910" y="925067"/>
                </a:lnTo>
                <a:lnTo>
                  <a:pt x="41910" y="946289"/>
                </a:lnTo>
                <a:lnTo>
                  <a:pt x="47244" y="954023"/>
                </a:lnTo>
                <a:lnTo>
                  <a:pt x="65243" y="979169"/>
                </a:lnTo>
                <a:lnTo>
                  <a:pt x="80772" y="979169"/>
                </a:lnTo>
                <a:close/>
              </a:path>
              <a:path w="521969" h="979170">
                <a:moveTo>
                  <a:pt x="103632" y="209549"/>
                </a:moveTo>
                <a:lnTo>
                  <a:pt x="102958" y="208606"/>
                </a:lnTo>
                <a:lnTo>
                  <a:pt x="102108" y="208025"/>
                </a:lnTo>
                <a:lnTo>
                  <a:pt x="103632" y="209549"/>
                </a:lnTo>
                <a:close/>
              </a:path>
              <a:path w="521969" h="979170">
                <a:moveTo>
                  <a:pt x="103632" y="224561"/>
                </a:moveTo>
                <a:lnTo>
                  <a:pt x="103632" y="209549"/>
                </a:lnTo>
                <a:lnTo>
                  <a:pt x="102108" y="208025"/>
                </a:lnTo>
                <a:lnTo>
                  <a:pt x="102108" y="223494"/>
                </a:lnTo>
                <a:lnTo>
                  <a:pt x="103632" y="224561"/>
                </a:lnTo>
                <a:close/>
              </a:path>
              <a:path w="521969" h="979170">
                <a:moveTo>
                  <a:pt x="180693" y="295496"/>
                </a:moveTo>
                <a:lnTo>
                  <a:pt x="150114" y="252983"/>
                </a:lnTo>
                <a:lnTo>
                  <a:pt x="134874" y="230885"/>
                </a:lnTo>
                <a:lnTo>
                  <a:pt x="134112" y="230885"/>
                </a:lnTo>
                <a:lnTo>
                  <a:pt x="134112" y="230123"/>
                </a:lnTo>
                <a:lnTo>
                  <a:pt x="133350" y="229361"/>
                </a:lnTo>
                <a:lnTo>
                  <a:pt x="102958" y="208606"/>
                </a:lnTo>
                <a:lnTo>
                  <a:pt x="103632" y="209549"/>
                </a:lnTo>
                <a:lnTo>
                  <a:pt x="103632" y="224561"/>
                </a:lnTo>
                <a:lnTo>
                  <a:pt x="124206" y="238963"/>
                </a:lnTo>
                <a:lnTo>
                  <a:pt x="124206" y="238505"/>
                </a:lnTo>
                <a:lnTo>
                  <a:pt x="125730" y="240029"/>
                </a:lnTo>
                <a:lnTo>
                  <a:pt x="125730" y="240610"/>
                </a:lnTo>
                <a:lnTo>
                  <a:pt x="170688" y="303275"/>
                </a:lnTo>
                <a:lnTo>
                  <a:pt x="171450" y="304037"/>
                </a:lnTo>
                <a:lnTo>
                  <a:pt x="171450" y="304799"/>
                </a:lnTo>
                <a:lnTo>
                  <a:pt x="172212" y="304799"/>
                </a:lnTo>
                <a:lnTo>
                  <a:pt x="179832" y="310189"/>
                </a:lnTo>
                <a:lnTo>
                  <a:pt x="179832" y="294893"/>
                </a:lnTo>
                <a:lnTo>
                  <a:pt x="180693" y="295496"/>
                </a:lnTo>
                <a:close/>
              </a:path>
              <a:path w="521969" h="979170">
                <a:moveTo>
                  <a:pt x="125730" y="240029"/>
                </a:moveTo>
                <a:lnTo>
                  <a:pt x="124206" y="238505"/>
                </a:lnTo>
                <a:lnTo>
                  <a:pt x="124877" y="239433"/>
                </a:lnTo>
                <a:lnTo>
                  <a:pt x="125730" y="240029"/>
                </a:lnTo>
                <a:close/>
              </a:path>
              <a:path w="521969" h="979170">
                <a:moveTo>
                  <a:pt x="124877" y="239433"/>
                </a:moveTo>
                <a:lnTo>
                  <a:pt x="124206" y="238505"/>
                </a:lnTo>
                <a:lnTo>
                  <a:pt x="124206" y="238963"/>
                </a:lnTo>
                <a:lnTo>
                  <a:pt x="124877" y="239433"/>
                </a:lnTo>
                <a:close/>
              </a:path>
              <a:path w="521969" h="979170">
                <a:moveTo>
                  <a:pt x="125730" y="240610"/>
                </a:moveTo>
                <a:lnTo>
                  <a:pt x="125730" y="240029"/>
                </a:lnTo>
                <a:lnTo>
                  <a:pt x="124877" y="239433"/>
                </a:lnTo>
                <a:lnTo>
                  <a:pt x="125730" y="240610"/>
                </a:lnTo>
                <a:close/>
              </a:path>
              <a:path w="521969" h="979170">
                <a:moveTo>
                  <a:pt x="181356" y="296417"/>
                </a:moveTo>
                <a:lnTo>
                  <a:pt x="180693" y="295496"/>
                </a:lnTo>
                <a:lnTo>
                  <a:pt x="179832" y="294893"/>
                </a:lnTo>
                <a:lnTo>
                  <a:pt x="181356" y="296417"/>
                </a:lnTo>
                <a:close/>
              </a:path>
              <a:path w="521969" h="979170">
                <a:moveTo>
                  <a:pt x="181356" y="311267"/>
                </a:moveTo>
                <a:lnTo>
                  <a:pt x="181356" y="296417"/>
                </a:lnTo>
                <a:lnTo>
                  <a:pt x="179832" y="294893"/>
                </a:lnTo>
                <a:lnTo>
                  <a:pt x="179832" y="310189"/>
                </a:lnTo>
                <a:lnTo>
                  <a:pt x="181356" y="311267"/>
                </a:lnTo>
                <a:close/>
              </a:path>
              <a:path w="521969" h="979170">
                <a:moveTo>
                  <a:pt x="272034" y="373229"/>
                </a:moveTo>
                <a:lnTo>
                  <a:pt x="272034" y="359663"/>
                </a:lnTo>
                <a:lnTo>
                  <a:pt x="241554" y="338327"/>
                </a:lnTo>
                <a:lnTo>
                  <a:pt x="210312" y="316229"/>
                </a:lnTo>
                <a:lnTo>
                  <a:pt x="180693" y="295496"/>
                </a:lnTo>
                <a:lnTo>
                  <a:pt x="181356" y="296417"/>
                </a:lnTo>
                <a:lnTo>
                  <a:pt x="181356" y="311267"/>
                </a:lnTo>
                <a:lnTo>
                  <a:pt x="203454" y="326897"/>
                </a:lnTo>
                <a:lnTo>
                  <a:pt x="233934" y="348233"/>
                </a:lnTo>
                <a:lnTo>
                  <a:pt x="265176" y="370331"/>
                </a:lnTo>
                <a:lnTo>
                  <a:pt x="265938" y="370331"/>
                </a:lnTo>
                <a:lnTo>
                  <a:pt x="272034" y="373229"/>
                </a:lnTo>
                <a:close/>
              </a:path>
              <a:path w="521969" h="979170">
                <a:moveTo>
                  <a:pt x="349577" y="402974"/>
                </a:moveTo>
                <a:lnTo>
                  <a:pt x="318516" y="381761"/>
                </a:lnTo>
                <a:lnTo>
                  <a:pt x="318516" y="380999"/>
                </a:lnTo>
                <a:lnTo>
                  <a:pt x="317754" y="380999"/>
                </a:lnTo>
                <a:lnTo>
                  <a:pt x="271272" y="358901"/>
                </a:lnTo>
                <a:lnTo>
                  <a:pt x="272034" y="359663"/>
                </a:lnTo>
                <a:lnTo>
                  <a:pt x="272034" y="373229"/>
                </a:lnTo>
                <a:lnTo>
                  <a:pt x="311658" y="392067"/>
                </a:lnTo>
                <a:lnTo>
                  <a:pt x="311658" y="391667"/>
                </a:lnTo>
                <a:lnTo>
                  <a:pt x="342138" y="413765"/>
                </a:lnTo>
                <a:lnTo>
                  <a:pt x="342900" y="413765"/>
                </a:lnTo>
                <a:lnTo>
                  <a:pt x="348234" y="416301"/>
                </a:lnTo>
                <a:lnTo>
                  <a:pt x="348234" y="402335"/>
                </a:lnTo>
                <a:lnTo>
                  <a:pt x="349577" y="402974"/>
                </a:lnTo>
                <a:close/>
              </a:path>
              <a:path w="521969" h="979170">
                <a:moveTo>
                  <a:pt x="312420" y="392429"/>
                </a:moveTo>
                <a:lnTo>
                  <a:pt x="311658" y="391667"/>
                </a:lnTo>
                <a:lnTo>
                  <a:pt x="311658" y="392067"/>
                </a:lnTo>
                <a:lnTo>
                  <a:pt x="312420" y="392429"/>
                </a:lnTo>
                <a:close/>
              </a:path>
              <a:path w="521969" h="979170">
                <a:moveTo>
                  <a:pt x="349758" y="403097"/>
                </a:moveTo>
                <a:lnTo>
                  <a:pt x="349577" y="402974"/>
                </a:lnTo>
                <a:lnTo>
                  <a:pt x="348234" y="402335"/>
                </a:lnTo>
                <a:lnTo>
                  <a:pt x="349758" y="403097"/>
                </a:lnTo>
                <a:close/>
              </a:path>
              <a:path w="521969" h="979170">
                <a:moveTo>
                  <a:pt x="349758" y="417026"/>
                </a:moveTo>
                <a:lnTo>
                  <a:pt x="349758" y="403097"/>
                </a:lnTo>
                <a:lnTo>
                  <a:pt x="348234" y="402335"/>
                </a:lnTo>
                <a:lnTo>
                  <a:pt x="348234" y="416301"/>
                </a:lnTo>
                <a:lnTo>
                  <a:pt x="349758" y="417026"/>
                </a:lnTo>
                <a:close/>
              </a:path>
              <a:path w="521969" h="979170">
                <a:moveTo>
                  <a:pt x="473202" y="467867"/>
                </a:moveTo>
                <a:lnTo>
                  <a:pt x="441960" y="446531"/>
                </a:lnTo>
                <a:lnTo>
                  <a:pt x="441198" y="445769"/>
                </a:lnTo>
                <a:lnTo>
                  <a:pt x="394716" y="424433"/>
                </a:lnTo>
                <a:lnTo>
                  <a:pt x="349577" y="402974"/>
                </a:lnTo>
                <a:lnTo>
                  <a:pt x="349758" y="403097"/>
                </a:lnTo>
                <a:lnTo>
                  <a:pt x="349758" y="417026"/>
                </a:lnTo>
                <a:lnTo>
                  <a:pt x="389382" y="435863"/>
                </a:lnTo>
                <a:lnTo>
                  <a:pt x="435864" y="457199"/>
                </a:lnTo>
                <a:lnTo>
                  <a:pt x="435864" y="457733"/>
                </a:lnTo>
                <a:lnTo>
                  <a:pt x="465582" y="478535"/>
                </a:lnTo>
                <a:lnTo>
                  <a:pt x="466344" y="478535"/>
                </a:lnTo>
                <a:lnTo>
                  <a:pt x="466344" y="479297"/>
                </a:lnTo>
                <a:lnTo>
                  <a:pt x="471678" y="481746"/>
                </a:lnTo>
                <a:lnTo>
                  <a:pt x="471678" y="467867"/>
                </a:lnTo>
                <a:lnTo>
                  <a:pt x="473202" y="467867"/>
                </a:lnTo>
                <a:close/>
              </a:path>
              <a:path w="521969" h="979170">
                <a:moveTo>
                  <a:pt x="435864" y="457733"/>
                </a:moveTo>
                <a:lnTo>
                  <a:pt x="435864" y="457199"/>
                </a:lnTo>
                <a:lnTo>
                  <a:pt x="435102" y="457199"/>
                </a:lnTo>
                <a:lnTo>
                  <a:pt x="435864" y="457733"/>
                </a:lnTo>
                <a:close/>
              </a:path>
              <a:path w="521969" h="979170">
                <a:moveTo>
                  <a:pt x="521970" y="979169"/>
                </a:moveTo>
                <a:lnTo>
                  <a:pt x="521970" y="492251"/>
                </a:lnTo>
                <a:lnTo>
                  <a:pt x="520446" y="489965"/>
                </a:lnTo>
                <a:lnTo>
                  <a:pt x="518160" y="489203"/>
                </a:lnTo>
                <a:lnTo>
                  <a:pt x="471678" y="467867"/>
                </a:lnTo>
                <a:lnTo>
                  <a:pt x="471678" y="481746"/>
                </a:lnTo>
                <a:lnTo>
                  <a:pt x="509016" y="498884"/>
                </a:lnTo>
                <a:lnTo>
                  <a:pt x="509016" y="495299"/>
                </a:lnTo>
                <a:lnTo>
                  <a:pt x="512826" y="500633"/>
                </a:lnTo>
                <a:lnTo>
                  <a:pt x="512826" y="979169"/>
                </a:lnTo>
                <a:lnTo>
                  <a:pt x="521970" y="979169"/>
                </a:lnTo>
                <a:close/>
              </a:path>
              <a:path w="521969" h="979170">
                <a:moveTo>
                  <a:pt x="512826" y="500633"/>
                </a:moveTo>
                <a:lnTo>
                  <a:pt x="509016" y="495299"/>
                </a:lnTo>
                <a:lnTo>
                  <a:pt x="509016" y="498884"/>
                </a:lnTo>
                <a:lnTo>
                  <a:pt x="512826" y="500633"/>
                </a:lnTo>
                <a:close/>
              </a:path>
              <a:path w="521969" h="979170">
                <a:moveTo>
                  <a:pt x="512826" y="979169"/>
                </a:moveTo>
                <a:lnTo>
                  <a:pt x="512826" y="500633"/>
                </a:lnTo>
                <a:lnTo>
                  <a:pt x="509016" y="498884"/>
                </a:lnTo>
                <a:lnTo>
                  <a:pt x="509016" y="979169"/>
                </a:lnTo>
                <a:lnTo>
                  <a:pt x="512826" y="9791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312670" y="2937510"/>
            <a:ext cx="1504315" cy="979169"/>
          </a:xfrm>
          <a:custGeom>
            <a:avLst/>
            <a:gdLst/>
            <a:ahLst/>
            <a:cxnLst/>
            <a:rect l="l" t="t" r="r" b="b"/>
            <a:pathLst>
              <a:path w="1504314" h="979170">
                <a:moveTo>
                  <a:pt x="1504188" y="798575"/>
                </a:moveTo>
                <a:lnTo>
                  <a:pt x="1504188" y="0"/>
                </a:lnTo>
                <a:lnTo>
                  <a:pt x="1492705" y="0"/>
                </a:lnTo>
                <a:lnTo>
                  <a:pt x="0" y="495299"/>
                </a:lnTo>
                <a:lnTo>
                  <a:pt x="0" y="979169"/>
                </a:lnTo>
                <a:lnTo>
                  <a:pt x="959092" y="979169"/>
                </a:lnTo>
                <a:lnTo>
                  <a:pt x="1504188" y="798575"/>
                </a:lnTo>
                <a:close/>
              </a:path>
            </a:pathLst>
          </a:custGeom>
          <a:solidFill>
            <a:srgbClr val="8080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305811" y="2937510"/>
            <a:ext cx="1517650" cy="979169"/>
          </a:xfrm>
          <a:custGeom>
            <a:avLst/>
            <a:gdLst/>
            <a:ahLst/>
            <a:cxnLst/>
            <a:rect l="l" t="t" r="r" b="b"/>
            <a:pathLst>
              <a:path w="1517650" h="979170">
                <a:moveTo>
                  <a:pt x="1513332" y="2285"/>
                </a:moveTo>
                <a:lnTo>
                  <a:pt x="1510188" y="0"/>
                </a:lnTo>
                <a:lnTo>
                  <a:pt x="1478905" y="0"/>
                </a:lnTo>
                <a:lnTo>
                  <a:pt x="2286" y="489966"/>
                </a:lnTo>
                <a:lnTo>
                  <a:pt x="0" y="492252"/>
                </a:lnTo>
                <a:lnTo>
                  <a:pt x="0" y="979169"/>
                </a:lnTo>
                <a:lnTo>
                  <a:pt x="8381" y="979169"/>
                </a:lnTo>
                <a:lnTo>
                  <a:pt x="8381" y="501395"/>
                </a:lnTo>
                <a:lnTo>
                  <a:pt x="12953" y="495299"/>
                </a:lnTo>
                <a:lnTo>
                  <a:pt x="12953" y="499879"/>
                </a:lnTo>
                <a:lnTo>
                  <a:pt x="1513332" y="2285"/>
                </a:lnTo>
                <a:close/>
              </a:path>
              <a:path w="1517650" h="979170">
                <a:moveTo>
                  <a:pt x="12953" y="499879"/>
                </a:moveTo>
                <a:lnTo>
                  <a:pt x="12953" y="495299"/>
                </a:lnTo>
                <a:lnTo>
                  <a:pt x="8381" y="501395"/>
                </a:lnTo>
                <a:lnTo>
                  <a:pt x="12953" y="499879"/>
                </a:lnTo>
                <a:close/>
              </a:path>
              <a:path w="1517650" h="979170">
                <a:moveTo>
                  <a:pt x="12953" y="979169"/>
                </a:moveTo>
                <a:lnTo>
                  <a:pt x="12953" y="499879"/>
                </a:lnTo>
                <a:lnTo>
                  <a:pt x="8381" y="501395"/>
                </a:lnTo>
                <a:lnTo>
                  <a:pt x="8381" y="979169"/>
                </a:lnTo>
                <a:lnTo>
                  <a:pt x="12953" y="979169"/>
                </a:lnTo>
                <a:close/>
              </a:path>
              <a:path w="1517650" h="979170">
                <a:moveTo>
                  <a:pt x="1508760" y="792479"/>
                </a:moveTo>
                <a:lnTo>
                  <a:pt x="945264" y="979169"/>
                </a:lnTo>
                <a:lnTo>
                  <a:pt x="986369" y="979169"/>
                </a:lnTo>
                <a:lnTo>
                  <a:pt x="1504950" y="807442"/>
                </a:lnTo>
                <a:lnTo>
                  <a:pt x="1504950" y="798575"/>
                </a:lnTo>
                <a:lnTo>
                  <a:pt x="1508760" y="792479"/>
                </a:lnTo>
                <a:close/>
              </a:path>
              <a:path w="1517650" h="979170">
                <a:moveTo>
                  <a:pt x="1513332" y="804667"/>
                </a:moveTo>
                <a:lnTo>
                  <a:pt x="1513332" y="2285"/>
                </a:lnTo>
                <a:lnTo>
                  <a:pt x="1504950" y="5065"/>
                </a:lnTo>
                <a:lnTo>
                  <a:pt x="1504950" y="793742"/>
                </a:lnTo>
                <a:lnTo>
                  <a:pt x="1508760" y="792479"/>
                </a:lnTo>
                <a:lnTo>
                  <a:pt x="1508760" y="806181"/>
                </a:lnTo>
                <a:lnTo>
                  <a:pt x="1513332" y="804667"/>
                </a:lnTo>
                <a:close/>
              </a:path>
              <a:path w="1517650" h="979170">
                <a:moveTo>
                  <a:pt x="1508760" y="806181"/>
                </a:moveTo>
                <a:lnTo>
                  <a:pt x="1508760" y="792479"/>
                </a:lnTo>
                <a:lnTo>
                  <a:pt x="1504950" y="798575"/>
                </a:lnTo>
                <a:lnTo>
                  <a:pt x="1504950" y="807442"/>
                </a:lnTo>
                <a:lnTo>
                  <a:pt x="1508760" y="806181"/>
                </a:lnTo>
                <a:close/>
              </a:path>
              <a:path w="1517650" h="979170">
                <a:moveTo>
                  <a:pt x="1517142" y="800861"/>
                </a:moveTo>
                <a:lnTo>
                  <a:pt x="1517142" y="0"/>
                </a:lnTo>
                <a:lnTo>
                  <a:pt x="1510188" y="0"/>
                </a:lnTo>
                <a:lnTo>
                  <a:pt x="1513332" y="2285"/>
                </a:lnTo>
                <a:lnTo>
                  <a:pt x="1513332" y="804667"/>
                </a:lnTo>
                <a:lnTo>
                  <a:pt x="1515618" y="803909"/>
                </a:lnTo>
                <a:lnTo>
                  <a:pt x="1517142" y="80086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86127" y="2937510"/>
            <a:ext cx="2019300" cy="494030"/>
          </a:xfrm>
          <a:custGeom>
            <a:avLst/>
            <a:gdLst/>
            <a:ahLst/>
            <a:cxnLst/>
            <a:rect l="l" t="t" r="r" b="b"/>
            <a:pathLst>
              <a:path w="2019300" h="494029">
                <a:moveTo>
                  <a:pt x="2019089" y="0"/>
                </a:moveTo>
                <a:lnTo>
                  <a:pt x="0" y="0"/>
                </a:lnTo>
                <a:lnTo>
                  <a:pt x="0" y="60959"/>
                </a:lnTo>
                <a:lnTo>
                  <a:pt x="15239" y="83057"/>
                </a:lnTo>
                <a:lnTo>
                  <a:pt x="31241" y="126491"/>
                </a:lnTo>
                <a:lnTo>
                  <a:pt x="92963" y="212597"/>
                </a:lnTo>
                <a:lnTo>
                  <a:pt x="123443" y="233933"/>
                </a:lnTo>
                <a:lnTo>
                  <a:pt x="139445" y="256031"/>
                </a:lnTo>
                <a:lnTo>
                  <a:pt x="169925" y="299465"/>
                </a:lnTo>
                <a:lnTo>
                  <a:pt x="232409" y="342137"/>
                </a:lnTo>
                <a:lnTo>
                  <a:pt x="262889" y="364235"/>
                </a:lnTo>
                <a:lnTo>
                  <a:pt x="309371" y="385571"/>
                </a:lnTo>
                <a:lnTo>
                  <a:pt x="340613" y="406907"/>
                </a:lnTo>
                <a:lnTo>
                  <a:pt x="386333" y="429005"/>
                </a:lnTo>
                <a:lnTo>
                  <a:pt x="432815" y="450341"/>
                </a:lnTo>
                <a:lnTo>
                  <a:pt x="464057" y="471677"/>
                </a:lnTo>
                <a:lnTo>
                  <a:pt x="510539" y="493775"/>
                </a:lnTo>
                <a:lnTo>
                  <a:pt x="201908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780032" y="2937510"/>
            <a:ext cx="4507230" cy="16733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4746752" y="4649216"/>
            <a:ext cx="43180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006500"/>
                </a:solidFill>
                <a:latin typeface="Arial"/>
                <a:cs typeface="Arial"/>
              </a:rPr>
              <a:t>30%</a:t>
            </a:r>
            <a:endParaRPr sz="16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587518" y="3912305"/>
            <a:ext cx="42037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95" dirty="0">
                <a:solidFill>
                  <a:srgbClr val="006500"/>
                </a:solidFill>
                <a:latin typeface="Arial"/>
                <a:cs typeface="Arial"/>
              </a:rPr>
              <a:t>1</a:t>
            </a:r>
            <a:r>
              <a:rPr sz="1600" b="1" spc="-5" dirty="0">
                <a:solidFill>
                  <a:srgbClr val="006500"/>
                </a:solidFill>
                <a:latin typeface="Arial"/>
                <a:cs typeface="Arial"/>
              </a:rPr>
              <a:t>1</a:t>
            </a:r>
            <a:r>
              <a:rPr sz="1600" b="1" dirty="0">
                <a:solidFill>
                  <a:srgbClr val="006500"/>
                </a:solidFill>
                <a:latin typeface="Arial"/>
                <a:cs typeface="Arial"/>
              </a:rPr>
              <a:t>%</a:t>
            </a:r>
            <a:endParaRPr sz="16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103375" y="5464302"/>
            <a:ext cx="243078" cy="2255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1442719" y="5450078"/>
            <a:ext cx="83946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6500"/>
                </a:solidFill>
                <a:latin typeface="Arial"/>
                <a:cs typeface="Arial"/>
              </a:rPr>
              <a:t>katering</a:t>
            </a:r>
            <a:endParaRPr sz="18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2470404" y="5464302"/>
            <a:ext cx="243078" cy="2255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2808223" y="5450078"/>
            <a:ext cx="3232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30" dirty="0">
                <a:solidFill>
                  <a:srgbClr val="006500"/>
                </a:solidFill>
                <a:latin typeface="Arial"/>
                <a:cs typeface="Arial"/>
              </a:rPr>
              <a:t>RT</a:t>
            </a:r>
            <a:endParaRPr sz="180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3422903" y="5464302"/>
            <a:ext cx="243077" cy="22402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3762247" y="5450078"/>
            <a:ext cx="11049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6500"/>
                </a:solidFill>
                <a:latin typeface="Arial"/>
                <a:cs typeface="Arial"/>
              </a:rPr>
              <a:t>street</a:t>
            </a:r>
            <a:r>
              <a:rPr sz="1800" spc="-85" dirty="0">
                <a:solidFill>
                  <a:srgbClr val="0065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6500"/>
                </a:solidFill>
                <a:latin typeface="Arial"/>
                <a:cs typeface="Arial"/>
              </a:rPr>
              <a:t>food</a:t>
            </a:r>
            <a:endParaRPr sz="18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161026" y="5448300"/>
            <a:ext cx="243077" cy="2240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5498846" y="5434076"/>
            <a:ext cx="763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6500"/>
                </a:solidFill>
                <a:latin typeface="Arial"/>
                <a:cs typeface="Arial"/>
              </a:rPr>
              <a:t>industri</a:t>
            </a:r>
            <a:endParaRPr sz="1800">
              <a:latin typeface="Arial"/>
              <a:cs typeface="Aria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6456426" y="5450585"/>
            <a:ext cx="243077" cy="22326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6756145" y="5434076"/>
            <a:ext cx="14859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6500"/>
                </a:solidFill>
                <a:latin typeface="Arial"/>
                <a:cs typeface="Arial"/>
              </a:rPr>
              <a:t>tidak</a:t>
            </a:r>
            <a:r>
              <a:rPr sz="1800" spc="-40" dirty="0">
                <a:solidFill>
                  <a:srgbClr val="0065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6500"/>
                </a:solidFill>
                <a:latin typeface="Arial"/>
                <a:cs typeface="Arial"/>
              </a:rPr>
              <a:t>diketahui</a:t>
            </a:r>
            <a:endParaRPr sz="18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6241796" y="6276847"/>
            <a:ext cx="2207895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spc="-5" dirty="0">
                <a:solidFill>
                  <a:srgbClr val="006500"/>
                </a:solidFill>
                <a:latin typeface="Arial"/>
                <a:cs typeface="Arial"/>
              </a:rPr>
              <a:t>*BPOM,tidak</a:t>
            </a:r>
            <a:r>
              <a:rPr sz="1400" spc="-10" dirty="0">
                <a:solidFill>
                  <a:srgbClr val="006500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6500"/>
                </a:solidFill>
                <a:latin typeface="Arial"/>
                <a:cs typeface="Arial"/>
              </a:rPr>
              <a:t>dipublikasikan</a:t>
            </a:r>
            <a:endParaRPr sz="1400">
              <a:latin typeface="Arial"/>
              <a:cs typeface="Arial"/>
            </a:endParaRPr>
          </a:p>
        </p:txBody>
      </p:sp>
      <p:sp>
        <p:nvSpPr>
          <p:cNvPr id="56" name="object 5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  <p:sp>
        <p:nvSpPr>
          <p:cNvPr id="57" name="object 5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47164" y="401828"/>
            <a:ext cx="56299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25" dirty="0">
                <a:solidFill>
                  <a:srgbClr val="003300"/>
                </a:solidFill>
              </a:rPr>
              <a:t>Keracunan </a:t>
            </a:r>
            <a:r>
              <a:rPr sz="3600" spc="-20" dirty="0">
                <a:solidFill>
                  <a:srgbClr val="003300"/>
                </a:solidFill>
              </a:rPr>
              <a:t>Pangan </a:t>
            </a:r>
            <a:r>
              <a:rPr sz="3600" spc="-5" dirty="0">
                <a:solidFill>
                  <a:srgbClr val="003300"/>
                </a:solidFill>
              </a:rPr>
              <a:t>di</a:t>
            </a:r>
            <a:r>
              <a:rPr sz="3600" spc="-55" dirty="0">
                <a:solidFill>
                  <a:srgbClr val="003300"/>
                </a:solidFill>
              </a:rPr>
              <a:t> </a:t>
            </a:r>
            <a:r>
              <a:rPr sz="3600" spc="-10" dirty="0">
                <a:solidFill>
                  <a:srgbClr val="003300"/>
                </a:solidFill>
              </a:rPr>
              <a:t>AS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1955292" y="1944623"/>
            <a:ext cx="5115306" cy="19720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772403" y="1631695"/>
            <a:ext cx="508634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spc="-5" dirty="0">
                <a:latin typeface="Arial"/>
                <a:cs typeface="Arial"/>
              </a:rPr>
              <a:t>15%</a:t>
            </a:r>
            <a:endParaRPr sz="19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95297" y="2193289"/>
            <a:ext cx="508634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spc="-5" dirty="0">
                <a:latin typeface="Arial"/>
                <a:cs typeface="Arial"/>
              </a:rPr>
              <a:t>40%</a:t>
            </a:r>
            <a:endParaRPr sz="19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312158" y="2937510"/>
            <a:ext cx="2610485" cy="376555"/>
          </a:xfrm>
          <a:custGeom>
            <a:avLst/>
            <a:gdLst/>
            <a:ahLst/>
            <a:cxnLst/>
            <a:rect l="l" t="t" r="r" b="b"/>
            <a:pathLst>
              <a:path w="2610484" h="376554">
                <a:moveTo>
                  <a:pt x="411319" y="0"/>
                </a:moveTo>
                <a:lnTo>
                  <a:pt x="389321" y="0"/>
                </a:lnTo>
                <a:lnTo>
                  <a:pt x="3048" y="329183"/>
                </a:lnTo>
                <a:lnTo>
                  <a:pt x="762" y="331469"/>
                </a:lnTo>
                <a:lnTo>
                  <a:pt x="0" y="334517"/>
                </a:lnTo>
                <a:lnTo>
                  <a:pt x="762" y="337565"/>
                </a:lnTo>
                <a:lnTo>
                  <a:pt x="2286" y="340613"/>
                </a:lnTo>
                <a:lnTo>
                  <a:pt x="4572" y="342137"/>
                </a:lnTo>
                <a:lnTo>
                  <a:pt x="7619" y="342137"/>
                </a:lnTo>
                <a:lnTo>
                  <a:pt x="7619" y="327659"/>
                </a:lnTo>
                <a:lnTo>
                  <a:pt x="27371" y="327659"/>
                </a:lnTo>
                <a:lnTo>
                  <a:pt x="411319" y="0"/>
                </a:lnTo>
                <a:close/>
              </a:path>
              <a:path w="2610484" h="376554">
                <a:moveTo>
                  <a:pt x="27371" y="327659"/>
                </a:moveTo>
                <a:lnTo>
                  <a:pt x="7619" y="327659"/>
                </a:lnTo>
                <a:lnTo>
                  <a:pt x="12192" y="340613"/>
                </a:lnTo>
                <a:lnTo>
                  <a:pt x="27371" y="327659"/>
                </a:lnTo>
                <a:close/>
              </a:path>
              <a:path w="2610484" h="376554">
                <a:moveTo>
                  <a:pt x="144780" y="345185"/>
                </a:moveTo>
                <a:lnTo>
                  <a:pt x="78486" y="328421"/>
                </a:lnTo>
                <a:lnTo>
                  <a:pt x="77724" y="327659"/>
                </a:lnTo>
                <a:lnTo>
                  <a:pt x="27371" y="327659"/>
                </a:lnTo>
                <a:lnTo>
                  <a:pt x="12192" y="340613"/>
                </a:lnTo>
                <a:lnTo>
                  <a:pt x="7619" y="327659"/>
                </a:lnTo>
                <a:lnTo>
                  <a:pt x="7619" y="342137"/>
                </a:lnTo>
                <a:lnTo>
                  <a:pt x="76200" y="342137"/>
                </a:lnTo>
                <a:lnTo>
                  <a:pt x="76200" y="342523"/>
                </a:lnTo>
                <a:lnTo>
                  <a:pt x="140969" y="358901"/>
                </a:lnTo>
                <a:lnTo>
                  <a:pt x="141731" y="359663"/>
                </a:lnTo>
                <a:lnTo>
                  <a:pt x="143256" y="359663"/>
                </a:lnTo>
                <a:lnTo>
                  <a:pt x="143256" y="345185"/>
                </a:lnTo>
                <a:lnTo>
                  <a:pt x="144780" y="345185"/>
                </a:lnTo>
                <a:close/>
              </a:path>
              <a:path w="2610484" h="376554">
                <a:moveTo>
                  <a:pt x="76200" y="342523"/>
                </a:moveTo>
                <a:lnTo>
                  <a:pt x="76200" y="342137"/>
                </a:lnTo>
                <a:lnTo>
                  <a:pt x="74675" y="342137"/>
                </a:lnTo>
                <a:lnTo>
                  <a:pt x="76200" y="342523"/>
                </a:lnTo>
                <a:close/>
              </a:path>
              <a:path w="2610484" h="376554">
                <a:moveTo>
                  <a:pt x="431292" y="362711"/>
                </a:moveTo>
                <a:lnTo>
                  <a:pt x="362712" y="345185"/>
                </a:lnTo>
                <a:lnTo>
                  <a:pt x="143256" y="345185"/>
                </a:lnTo>
                <a:lnTo>
                  <a:pt x="143256" y="359663"/>
                </a:lnTo>
                <a:lnTo>
                  <a:pt x="358902" y="359663"/>
                </a:lnTo>
                <a:lnTo>
                  <a:pt x="358902" y="358901"/>
                </a:lnTo>
                <a:lnTo>
                  <a:pt x="427481" y="376427"/>
                </a:lnTo>
                <a:lnTo>
                  <a:pt x="429006" y="376427"/>
                </a:lnTo>
                <a:lnTo>
                  <a:pt x="429006" y="362711"/>
                </a:lnTo>
                <a:lnTo>
                  <a:pt x="431292" y="362711"/>
                </a:lnTo>
                <a:close/>
              </a:path>
              <a:path w="2610484" h="376554">
                <a:moveTo>
                  <a:pt x="360425" y="359663"/>
                </a:moveTo>
                <a:lnTo>
                  <a:pt x="358902" y="358901"/>
                </a:lnTo>
                <a:lnTo>
                  <a:pt x="358902" y="359663"/>
                </a:lnTo>
                <a:lnTo>
                  <a:pt x="360425" y="359663"/>
                </a:lnTo>
                <a:close/>
              </a:path>
              <a:path w="2610484" h="376554">
                <a:moveTo>
                  <a:pt x="866394" y="376427"/>
                </a:moveTo>
                <a:lnTo>
                  <a:pt x="866394" y="362711"/>
                </a:lnTo>
                <a:lnTo>
                  <a:pt x="429006" y="362711"/>
                </a:lnTo>
                <a:lnTo>
                  <a:pt x="429006" y="376427"/>
                </a:lnTo>
                <a:lnTo>
                  <a:pt x="866394" y="376427"/>
                </a:lnTo>
                <a:close/>
              </a:path>
              <a:path w="2610484" h="376554">
                <a:moveTo>
                  <a:pt x="1152906" y="359663"/>
                </a:moveTo>
                <a:lnTo>
                  <a:pt x="1152906" y="345185"/>
                </a:lnTo>
                <a:lnTo>
                  <a:pt x="949452" y="345185"/>
                </a:lnTo>
                <a:lnTo>
                  <a:pt x="864870" y="362711"/>
                </a:lnTo>
                <a:lnTo>
                  <a:pt x="866394" y="362711"/>
                </a:lnTo>
                <a:lnTo>
                  <a:pt x="866394" y="376427"/>
                </a:lnTo>
                <a:lnTo>
                  <a:pt x="867918" y="376427"/>
                </a:lnTo>
                <a:lnTo>
                  <a:pt x="950976" y="359965"/>
                </a:lnTo>
                <a:lnTo>
                  <a:pt x="950976" y="359663"/>
                </a:lnTo>
                <a:lnTo>
                  <a:pt x="1152906" y="359663"/>
                </a:lnTo>
                <a:close/>
              </a:path>
              <a:path w="2610484" h="376554">
                <a:moveTo>
                  <a:pt x="952500" y="359663"/>
                </a:moveTo>
                <a:lnTo>
                  <a:pt x="950976" y="359663"/>
                </a:lnTo>
                <a:lnTo>
                  <a:pt x="950976" y="359965"/>
                </a:lnTo>
                <a:lnTo>
                  <a:pt x="952500" y="359663"/>
                </a:lnTo>
                <a:close/>
              </a:path>
              <a:path w="2610484" h="376554">
                <a:moveTo>
                  <a:pt x="1370838" y="327659"/>
                </a:moveTo>
                <a:lnTo>
                  <a:pt x="1235964" y="327659"/>
                </a:lnTo>
                <a:lnTo>
                  <a:pt x="1151382" y="345185"/>
                </a:lnTo>
                <a:lnTo>
                  <a:pt x="1152906" y="345185"/>
                </a:lnTo>
                <a:lnTo>
                  <a:pt x="1152906" y="359663"/>
                </a:lnTo>
                <a:lnTo>
                  <a:pt x="1154430" y="359663"/>
                </a:lnTo>
                <a:lnTo>
                  <a:pt x="1237488" y="342453"/>
                </a:lnTo>
                <a:lnTo>
                  <a:pt x="1237488" y="342137"/>
                </a:lnTo>
                <a:lnTo>
                  <a:pt x="1368552" y="342137"/>
                </a:lnTo>
                <a:lnTo>
                  <a:pt x="1368552" y="328421"/>
                </a:lnTo>
                <a:lnTo>
                  <a:pt x="1370838" y="327659"/>
                </a:lnTo>
                <a:close/>
              </a:path>
              <a:path w="2610484" h="376554">
                <a:moveTo>
                  <a:pt x="1239012" y="342137"/>
                </a:moveTo>
                <a:lnTo>
                  <a:pt x="1237488" y="342137"/>
                </a:lnTo>
                <a:lnTo>
                  <a:pt x="1237488" y="342453"/>
                </a:lnTo>
                <a:lnTo>
                  <a:pt x="1239012" y="342137"/>
                </a:lnTo>
                <a:close/>
              </a:path>
              <a:path w="2610484" h="376554">
                <a:moveTo>
                  <a:pt x="1505712" y="308609"/>
                </a:moveTo>
                <a:lnTo>
                  <a:pt x="1437894" y="308609"/>
                </a:lnTo>
                <a:lnTo>
                  <a:pt x="1437132" y="309371"/>
                </a:lnTo>
                <a:lnTo>
                  <a:pt x="1368552" y="328421"/>
                </a:lnTo>
                <a:lnTo>
                  <a:pt x="1368552" y="342137"/>
                </a:lnTo>
                <a:lnTo>
                  <a:pt x="1372362" y="342137"/>
                </a:lnTo>
                <a:lnTo>
                  <a:pt x="1439418" y="323511"/>
                </a:lnTo>
                <a:lnTo>
                  <a:pt x="1439418" y="323087"/>
                </a:lnTo>
                <a:lnTo>
                  <a:pt x="1504188" y="323087"/>
                </a:lnTo>
                <a:lnTo>
                  <a:pt x="1504188" y="309371"/>
                </a:lnTo>
                <a:lnTo>
                  <a:pt x="1505712" y="308609"/>
                </a:lnTo>
                <a:close/>
              </a:path>
              <a:path w="2610484" h="376554">
                <a:moveTo>
                  <a:pt x="1440942" y="323087"/>
                </a:moveTo>
                <a:lnTo>
                  <a:pt x="1439418" y="323087"/>
                </a:lnTo>
                <a:lnTo>
                  <a:pt x="1439418" y="323511"/>
                </a:lnTo>
                <a:lnTo>
                  <a:pt x="1440942" y="323087"/>
                </a:lnTo>
                <a:close/>
              </a:path>
              <a:path w="2610484" h="376554">
                <a:moveTo>
                  <a:pt x="1641348" y="291083"/>
                </a:moveTo>
                <a:lnTo>
                  <a:pt x="1572006" y="291083"/>
                </a:lnTo>
                <a:lnTo>
                  <a:pt x="1571244" y="291845"/>
                </a:lnTo>
                <a:lnTo>
                  <a:pt x="1570482" y="291845"/>
                </a:lnTo>
                <a:lnTo>
                  <a:pt x="1504188" y="309371"/>
                </a:lnTo>
                <a:lnTo>
                  <a:pt x="1504188" y="323087"/>
                </a:lnTo>
                <a:lnTo>
                  <a:pt x="1507998" y="323087"/>
                </a:lnTo>
                <a:lnTo>
                  <a:pt x="1572768" y="305964"/>
                </a:lnTo>
                <a:lnTo>
                  <a:pt x="1572768" y="305561"/>
                </a:lnTo>
                <a:lnTo>
                  <a:pt x="1639062" y="305561"/>
                </a:lnTo>
                <a:lnTo>
                  <a:pt x="1639062" y="291845"/>
                </a:lnTo>
                <a:lnTo>
                  <a:pt x="1641348" y="291083"/>
                </a:lnTo>
                <a:close/>
              </a:path>
              <a:path w="2610484" h="376554">
                <a:moveTo>
                  <a:pt x="1574292" y="305561"/>
                </a:moveTo>
                <a:lnTo>
                  <a:pt x="1572768" y="305561"/>
                </a:lnTo>
                <a:lnTo>
                  <a:pt x="1572768" y="305964"/>
                </a:lnTo>
                <a:lnTo>
                  <a:pt x="1574292" y="305561"/>
                </a:lnTo>
                <a:close/>
              </a:path>
              <a:path w="2610484" h="376554">
                <a:moveTo>
                  <a:pt x="1758696" y="288797"/>
                </a:moveTo>
                <a:lnTo>
                  <a:pt x="1758696" y="274319"/>
                </a:lnTo>
                <a:lnTo>
                  <a:pt x="1706118" y="274319"/>
                </a:lnTo>
                <a:lnTo>
                  <a:pt x="1639062" y="291845"/>
                </a:lnTo>
                <a:lnTo>
                  <a:pt x="1639062" y="305561"/>
                </a:lnTo>
                <a:lnTo>
                  <a:pt x="1642872" y="305561"/>
                </a:lnTo>
                <a:lnTo>
                  <a:pt x="1709928" y="288035"/>
                </a:lnTo>
                <a:lnTo>
                  <a:pt x="1709928" y="288797"/>
                </a:lnTo>
                <a:lnTo>
                  <a:pt x="1758696" y="288797"/>
                </a:lnTo>
                <a:close/>
              </a:path>
              <a:path w="2610484" h="376554">
                <a:moveTo>
                  <a:pt x="1709928" y="288797"/>
                </a:moveTo>
                <a:lnTo>
                  <a:pt x="1709928" y="288035"/>
                </a:lnTo>
                <a:lnTo>
                  <a:pt x="1707642" y="288797"/>
                </a:lnTo>
                <a:lnTo>
                  <a:pt x="1709928" y="288797"/>
                </a:lnTo>
                <a:close/>
              </a:path>
              <a:path w="2610484" h="376554">
                <a:moveTo>
                  <a:pt x="1876806" y="271271"/>
                </a:moveTo>
                <a:lnTo>
                  <a:pt x="1876806" y="256793"/>
                </a:lnTo>
                <a:lnTo>
                  <a:pt x="1823466" y="256793"/>
                </a:lnTo>
                <a:lnTo>
                  <a:pt x="1757172" y="274319"/>
                </a:lnTo>
                <a:lnTo>
                  <a:pt x="1758696" y="274319"/>
                </a:lnTo>
                <a:lnTo>
                  <a:pt x="1758696" y="288797"/>
                </a:lnTo>
                <a:lnTo>
                  <a:pt x="1759458" y="288797"/>
                </a:lnTo>
                <a:lnTo>
                  <a:pt x="1760220" y="288035"/>
                </a:lnTo>
                <a:lnTo>
                  <a:pt x="1760982" y="288035"/>
                </a:lnTo>
                <a:lnTo>
                  <a:pt x="1827276" y="270509"/>
                </a:lnTo>
                <a:lnTo>
                  <a:pt x="1827276" y="271271"/>
                </a:lnTo>
                <a:lnTo>
                  <a:pt x="1876806" y="271271"/>
                </a:lnTo>
                <a:close/>
              </a:path>
              <a:path w="2610484" h="376554">
                <a:moveTo>
                  <a:pt x="1827276" y="271271"/>
                </a:moveTo>
                <a:lnTo>
                  <a:pt x="1827276" y="270509"/>
                </a:lnTo>
                <a:lnTo>
                  <a:pt x="1825752" y="271271"/>
                </a:lnTo>
                <a:lnTo>
                  <a:pt x="1827276" y="271271"/>
                </a:lnTo>
                <a:close/>
              </a:path>
              <a:path w="2610484" h="376554">
                <a:moveTo>
                  <a:pt x="2111502" y="219455"/>
                </a:moveTo>
                <a:lnTo>
                  <a:pt x="2111502" y="204977"/>
                </a:lnTo>
                <a:lnTo>
                  <a:pt x="2058924" y="204977"/>
                </a:lnTo>
                <a:lnTo>
                  <a:pt x="1992630" y="222503"/>
                </a:lnTo>
                <a:lnTo>
                  <a:pt x="1940814" y="240029"/>
                </a:lnTo>
                <a:lnTo>
                  <a:pt x="1874520" y="256793"/>
                </a:lnTo>
                <a:lnTo>
                  <a:pt x="1876806" y="256793"/>
                </a:lnTo>
                <a:lnTo>
                  <a:pt x="1876806" y="271271"/>
                </a:lnTo>
                <a:lnTo>
                  <a:pt x="1877568" y="271271"/>
                </a:lnTo>
                <a:lnTo>
                  <a:pt x="1878330" y="270509"/>
                </a:lnTo>
                <a:lnTo>
                  <a:pt x="1945386" y="253745"/>
                </a:lnTo>
                <a:lnTo>
                  <a:pt x="1995678" y="236219"/>
                </a:lnTo>
                <a:lnTo>
                  <a:pt x="2062734" y="218693"/>
                </a:lnTo>
                <a:lnTo>
                  <a:pt x="2062734" y="219455"/>
                </a:lnTo>
                <a:lnTo>
                  <a:pt x="2111502" y="219455"/>
                </a:lnTo>
                <a:close/>
              </a:path>
              <a:path w="2610484" h="376554">
                <a:moveTo>
                  <a:pt x="2062734" y="219455"/>
                </a:moveTo>
                <a:lnTo>
                  <a:pt x="2062734" y="218693"/>
                </a:lnTo>
                <a:lnTo>
                  <a:pt x="2060448" y="219455"/>
                </a:lnTo>
                <a:lnTo>
                  <a:pt x="2062734" y="219455"/>
                </a:lnTo>
                <a:close/>
              </a:path>
              <a:path w="2610484" h="376554">
                <a:moveTo>
                  <a:pt x="2260092" y="166877"/>
                </a:moveTo>
                <a:lnTo>
                  <a:pt x="2260092" y="151637"/>
                </a:lnTo>
                <a:lnTo>
                  <a:pt x="2209800" y="169163"/>
                </a:lnTo>
                <a:lnTo>
                  <a:pt x="2160270" y="185927"/>
                </a:lnTo>
                <a:lnTo>
                  <a:pt x="2109216" y="204977"/>
                </a:lnTo>
                <a:lnTo>
                  <a:pt x="2111502" y="204977"/>
                </a:lnTo>
                <a:lnTo>
                  <a:pt x="2111502" y="219455"/>
                </a:lnTo>
                <a:lnTo>
                  <a:pt x="2112264" y="219455"/>
                </a:lnTo>
                <a:lnTo>
                  <a:pt x="2113788" y="218693"/>
                </a:lnTo>
                <a:lnTo>
                  <a:pt x="2114550" y="218693"/>
                </a:lnTo>
                <a:lnTo>
                  <a:pt x="2164842" y="199643"/>
                </a:lnTo>
                <a:lnTo>
                  <a:pt x="2214372" y="182117"/>
                </a:lnTo>
                <a:lnTo>
                  <a:pt x="2260092" y="166877"/>
                </a:lnTo>
                <a:close/>
              </a:path>
              <a:path w="2610484" h="376554">
                <a:moveTo>
                  <a:pt x="2344674" y="116585"/>
                </a:moveTo>
                <a:lnTo>
                  <a:pt x="2293620" y="134111"/>
                </a:lnTo>
                <a:lnTo>
                  <a:pt x="2292858" y="134873"/>
                </a:lnTo>
                <a:lnTo>
                  <a:pt x="2259330" y="151637"/>
                </a:lnTo>
                <a:lnTo>
                  <a:pt x="2260092" y="151637"/>
                </a:lnTo>
                <a:lnTo>
                  <a:pt x="2260092" y="166877"/>
                </a:lnTo>
                <a:lnTo>
                  <a:pt x="2264664" y="165353"/>
                </a:lnTo>
                <a:lnTo>
                  <a:pt x="2265426" y="165353"/>
                </a:lnTo>
                <a:lnTo>
                  <a:pt x="2265426" y="164591"/>
                </a:lnTo>
                <a:lnTo>
                  <a:pt x="2266188" y="164591"/>
                </a:lnTo>
                <a:lnTo>
                  <a:pt x="2298192" y="147862"/>
                </a:lnTo>
                <a:lnTo>
                  <a:pt x="2299716" y="147065"/>
                </a:lnTo>
                <a:lnTo>
                  <a:pt x="2299716" y="147304"/>
                </a:lnTo>
                <a:lnTo>
                  <a:pt x="2343912" y="132132"/>
                </a:lnTo>
                <a:lnTo>
                  <a:pt x="2343912" y="117347"/>
                </a:lnTo>
                <a:lnTo>
                  <a:pt x="2344674" y="116585"/>
                </a:lnTo>
                <a:close/>
              </a:path>
              <a:path w="2610484" h="376554">
                <a:moveTo>
                  <a:pt x="2299716" y="147065"/>
                </a:moveTo>
                <a:lnTo>
                  <a:pt x="2298192" y="147827"/>
                </a:lnTo>
                <a:lnTo>
                  <a:pt x="2298385" y="147761"/>
                </a:lnTo>
                <a:lnTo>
                  <a:pt x="2299716" y="147065"/>
                </a:lnTo>
                <a:close/>
              </a:path>
              <a:path w="2610484" h="376554">
                <a:moveTo>
                  <a:pt x="2298385" y="147761"/>
                </a:moveTo>
                <a:lnTo>
                  <a:pt x="2298192" y="147827"/>
                </a:lnTo>
                <a:lnTo>
                  <a:pt x="2298385" y="147761"/>
                </a:lnTo>
                <a:close/>
              </a:path>
              <a:path w="2610484" h="376554">
                <a:moveTo>
                  <a:pt x="2299716" y="147304"/>
                </a:moveTo>
                <a:lnTo>
                  <a:pt x="2299716" y="147065"/>
                </a:lnTo>
                <a:lnTo>
                  <a:pt x="2298385" y="147761"/>
                </a:lnTo>
                <a:lnTo>
                  <a:pt x="2299716" y="147304"/>
                </a:lnTo>
                <a:close/>
              </a:path>
              <a:path w="2610484" h="376554">
                <a:moveTo>
                  <a:pt x="2462784" y="80009"/>
                </a:moveTo>
                <a:lnTo>
                  <a:pt x="2430018" y="80009"/>
                </a:lnTo>
                <a:lnTo>
                  <a:pt x="2428494" y="80771"/>
                </a:lnTo>
                <a:lnTo>
                  <a:pt x="2378202" y="99821"/>
                </a:lnTo>
                <a:lnTo>
                  <a:pt x="2343912" y="117347"/>
                </a:lnTo>
                <a:lnTo>
                  <a:pt x="2343912" y="132132"/>
                </a:lnTo>
                <a:lnTo>
                  <a:pt x="2349246" y="130301"/>
                </a:lnTo>
                <a:lnTo>
                  <a:pt x="2350008" y="130301"/>
                </a:lnTo>
                <a:lnTo>
                  <a:pt x="2382774" y="112775"/>
                </a:lnTo>
                <a:lnTo>
                  <a:pt x="2431542" y="94578"/>
                </a:lnTo>
                <a:lnTo>
                  <a:pt x="2433828" y="93725"/>
                </a:lnTo>
                <a:lnTo>
                  <a:pt x="2433828" y="94487"/>
                </a:lnTo>
                <a:lnTo>
                  <a:pt x="2461260" y="94487"/>
                </a:lnTo>
                <a:lnTo>
                  <a:pt x="2461260" y="80771"/>
                </a:lnTo>
                <a:lnTo>
                  <a:pt x="2462784" y="80009"/>
                </a:lnTo>
                <a:close/>
              </a:path>
              <a:path w="2610484" h="376554">
                <a:moveTo>
                  <a:pt x="2433828" y="93725"/>
                </a:moveTo>
                <a:lnTo>
                  <a:pt x="2431542" y="94487"/>
                </a:lnTo>
                <a:lnTo>
                  <a:pt x="2431785" y="94487"/>
                </a:lnTo>
                <a:lnTo>
                  <a:pt x="2433828" y="93725"/>
                </a:lnTo>
                <a:close/>
              </a:path>
              <a:path w="2610484" h="376554">
                <a:moveTo>
                  <a:pt x="2431785" y="94487"/>
                </a:moveTo>
                <a:lnTo>
                  <a:pt x="2431542" y="94487"/>
                </a:lnTo>
                <a:lnTo>
                  <a:pt x="2431785" y="94487"/>
                </a:lnTo>
                <a:close/>
              </a:path>
              <a:path w="2610484" h="376554">
                <a:moveTo>
                  <a:pt x="2433828" y="94487"/>
                </a:moveTo>
                <a:lnTo>
                  <a:pt x="2433828" y="93725"/>
                </a:lnTo>
                <a:lnTo>
                  <a:pt x="2431785" y="94487"/>
                </a:lnTo>
                <a:lnTo>
                  <a:pt x="2433828" y="94487"/>
                </a:lnTo>
                <a:close/>
              </a:path>
              <a:path w="2610484" h="376554">
                <a:moveTo>
                  <a:pt x="2465070" y="80009"/>
                </a:moveTo>
                <a:lnTo>
                  <a:pt x="2462784" y="80009"/>
                </a:lnTo>
                <a:lnTo>
                  <a:pt x="2461260" y="80771"/>
                </a:lnTo>
                <a:lnTo>
                  <a:pt x="2465070" y="80009"/>
                </a:lnTo>
                <a:close/>
              </a:path>
              <a:path w="2610484" h="376554">
                <a:moveTo>
                  <a:pt x="2465070" y="94487"/>
                </a:moveTo>
                <a:lnTo>
                  <a:pt x="2465070" y="80009"/>
                </a:lnTo>
                <a:lnTo>
                  <a:pt x="2461260" y="80771"/>
                </a:lnTo>
                <a:lnTo>
                  <a:pt x="2461260" y="94487"/>
                </a:lnTo>
                <a:lnTo>
                  <a:pt x="2465070" y="94487"/>
                </a:lnTo>
                <a:close/>
              </a:path>
              <a:path w="2610484" h="376554">
                <a:moveTo>
                  <a:pt x="2494788" y="79784"/>
                </a:moveTo>
                <a:lnTo>
                  <a:pt x="2494788" y="64007"/>
                </a:lnTo>
                <a:lnTo>
                  <a:pt x="2462784" y="80009"/>
                </a:lnTo>
                <a:lnTo>
                  <a:pt x="2465070" y="80009"/>
                </a:lnTo>
                <a:lnTo>
                  <a:pt x="2465070" y="94487"/>
                </a:lnTo>
                <a:lnTo>
                  <a:pt x="2467356" y="94487"/>
                </a:lnTo>
                <a:lnTo>
                  <a:pt x="2468118" y="93725"/>
                </a:lnTo>
                <a:lnTo>
                  <a:pt x="2494788" y="79784"/>
                </a:lnTo>
                <a:close/>
              </a:path>
              <a:path w="2610484" h="376554">
                <a:moveTo>
                  <a:pt x="2610369" y="0"/>
                </a:moveTo>
                <a:lnTo>
                  <a:pt x="2586227" y="0"/>
                </a:lnTo>
                <a:lnTo>
                  <a:pt x="2528316" y="28955"/>
                </a:lnTo>
                <a:lnTo>
                  <a:pt x="2527554" y="28955"/>
                </a:lnTo>
                <a:lnTo>
                  <a:pt x="2526030" y="30479"/>
                </a:lnTo>
                <a:lnTo>
                  <a:pt x="2493264" y="64769"/>
                </a:lnTo>
                <a:lnTo>
                  <a:pt x="2494788" y="64007"/>
                </a:lnTo>
                <a:lnTo>
                  <a:pt x="2494788" y="79784"/>
                </a:lnTo>
                <a:lnTo>
                  <a:pt x="2501646" y="76199"/>
                </a:lnTo>
                <a:lnTo>
                  <a:pt x="2534412" y="42721"/>
                </a:lnTo>
                <a:lnTo>
                  <a:pt x="2534412" y="41909"/>
                </a:lnTo>
                <a:lnTo>
                  <a:pt x="2536698" y="40385"/>
                </a:lnTo>
                <a:lnTo>
                  <a:pt x="2536698" y="40791"/>
                </a:lnTo>
                <a:lnTo>
                  <a:pt x="2570226" y="24383"/>
                </a:lnTo>
                <a:lnTo>
                  <a:pt x="2602992" y="6857"/>
                </a:lnTo>
                <a:lnTo>
                  <a:pt x="2603754" y="6857"/>
                </a:lnTo>
                <a:lnTo>
                  <a:pt x="2605278" y="5333"/>
                </a:lnTo>
                <a:lnTo>
                  <a:pt x="2610369" y="0"/>
                </a:lnTo>
                <a:close/>
              </a:path>
              <a:path w="2610484" h="376554">
                <a:moveTo>
                  <a:pt x="2536698" y="40385"/>
                </a:moveTo>
                <a:lnTo>
                  <a:pt x="2534412" y="41909"/>
                </a:lnTo>
                <a:lnTo>
                  <a:pt x="2535936" y="41163"/>
                </a:lnTo>
                <a:lnTo>
                  <a:pt x="2536698" y="40385"/>
                </a:lnTo>
                <a:close/>
              </a:path>
              <a:path w="2610484" h="376554">
                <a:moveTo>
                  <a:pt x="2535936" y="41163"/>
                </a:moveTo>
                <a:lnTo>
                  <a:pt x="2534412" y="41909"/>
                </a:lnTo>
                <a:lnTo>
                  <a:pt x="2534412" y="42721"/>
                </a:lnTo>
                <a:lnTo>
                  <a:pt x="2535936" y="41163"/>
                </a:lnTo>
                <a:close/>
              </a:path>
              <a:path w="2610484" h="376554">
                <a:moveTo>
                  <a:pt x="2536698" y="40791"/>
                </a:moveTo>
                <a:lnTo>
                  <a:pt x="2536698" y="40385"/>
                </a:lnTo>
                <a:lnTo>
                  <a:pt x="2535936" y="41163"/>
                </a:lnTo>
                <a:lnTo>
                  <a:pt x="2536698" y="407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731000" y="3671570"/>
            <a:ext cx="508634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spc="-5" dirty="0">
                <a:latin typeface="Arial"/>
                <a:cs typeface="Arial"/>
              </a:rPr>
              <a:t>40%</a:t>
            </a:r>
            <a:endParaRPr sz="19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77590" y="3918966"/>
            <a:ext cx="86995" cy="0"/>
          </a:xfrm>
          <a:custGeom>
            <a:avLst/>
            <a:gdLst/>
            <a:ahLst/>
            <a:cxnLst/>
            <a:rect l="l" t="t" r="r" b="b"/>
            <a:pathLst>
              <a:path w="86995">
                <a:moveTo>
                  <a:pt x="0" y="0"/>
                </a:moveTo>
                <a:lnTo>
                  <a:pt x="86867" y="0"/>
                </a:lnTo>
              </a:path>
            </a:pathLst>
          </a:custGeom>
          <a:ln w="4571">
            <a:solidFill>
              <a:srgbClr val="8080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548391" y="3916679"/>
            <a:ext cx="123189" cy="12700"/>
          </a:xfrm>
          <a:custGeom>
            <a:avLst/>
            <a:gdLst/>
            <a:ahLst/>
            <a:cxnLst/>
            <a:rect l="l" t="t" r="r" b="b"/>
            <a:pathLst>
              <a:path w="123189" h="12700">
                <a:moveTo>
                  <a:pt x="113526" y="0"/>
                </a:moveTo>
                <a:lnTo>
                  <a:pt x="0" y="0"/>
                </a:lnTo>
                <a:lnTo>
                  <a:pt x="45200" y="11429"/>
                </a:lnTo>
                <a:lnTo>
                  <a:pt x="45962" y="12191"/>
                </a:lnTo>
                <a:lnTo>
                  <a:pt x="108446" y="12191"/>
                </a:lnTo>
                <a:lnTo>
                  <a:pt x="108446" y="4571"/>
                </a:lnTo>
                <a:lnTo>
                  <a:pt x="113526" y="0"/>
                </a:lnTo>
                <a:close/>
              </a:path>
              <a:path w="123189" h="12700">
                <a:moveTo>
                  <a:pt x="122924" y="8381"/>
                </a:moveTo>
                <a:lnTo>
                  <a:pt x="122924" y="0"/>
                </a:lnTo>
                <a:lnTo>
                  <a:pt x="113526" y="0"/>
                </a:lnTo>
                <a:lnTo>
                  <a:pt x="108446" y="4571"/>
                </a:lnTo>
                <a:lnTo>
                  <a:pt x="108446" y="12191"/>
                </a:lnTo>
                <a:lnTo>
                  <a:pt x="119876" y="12191"/>
                </a:lnTo>
                <a:lnTo>
                  <a:pt x="122924" y="83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56838" y="3916679"/>
            <a:ext cx="24130" cy="12700"/>
          </a:xfrm>
          <a:custGeom>
            <a:avLst/>
            <a:gdLst/>
            <a:ahLst/>
            <a:cxnLst/>
            <a:rect l="l" t="t" r="r" b="b"/>
            <a:pathLst>
              <a:path w="24129" h="12700">
                <a:moveTo>
                  <a:pt x="14477" y="7963"/>
                </a:moveTo>
                <a:lnTo>
                  <a:pt x="14477" y="4572"/>
                </a:lnTo>
                <a:lnTo>
                  <a:pt x="4680" y="0"/>
                </a:lnTo>
                <a:lnTo>
                  <a:pt x="0" y="0"/>
                </a:lnTo>
                <a:lnTo>
                  <a:pt x="0" y="7620"/>
                </a:lnTo>
                <a:lnTo>
                  <a:pt x="2285" y="9906"/>
                </a:lnTo>
                <a:lnTo>
                  <a:pt x="4571" y="11430"/>
                </a:lnTo>
                <a:lnTo>
                  <a:pt x="6857" y="12192"/>
                </a:lnTo>
                <a:lnTo>
                  <a:pt x="9905" y="12192"/>
                </a:lnTo>
                <a:lnTo>
                  <a:pt x="12191" y="9906"/>
                </a:lnTo>
                <a:lnTo>
                  <a:pt x="14477" y="7963"/>
                </a:lnTo>
                <a:close/>
              </a:path>
              <a:path w="24129" h="12700">
                <a:moveTo>
                  <a:pt x="23848" y="0"/>
                </a:moveTo>
                <a:lnTo>
                  <a:pt x="4680" y="0"/>
                </a:lnTo>
                <a:lnTo>
                  <a:pt x="14477" y="4572"/>
                </a:lnTo>
                <a:lnTo>
                  <a:pt x="14477" y="7963"/>
                </a:lnTo>
                <a:lnTo>
                  <a:pt x="238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22460" y="3918966"/>
            <a:ext cx="479425" cy="0"/>
          </a:xfrm>
          <a:custGeom>
            <a:avLst/>
            <a:gdLst/>
            <a:ahLst/>
            <a:cxnLst/>
            <a:rect l="l" t="t" r="r" b="b"/>
            <a:pathLst>
              <a:path w="479425">
                <a:moveTo>
                  <a:pt x="0" y="0"/>
                </a:moveTo>
                <a:lnTo>
                  <a:pt x="479158" y="0"/>
                </a:lnTo>
              </a:path>
            </a:pathLst>
          </a:custGeom>
          <a:ln w="4571">
            <a:solidFill>
              <a:srgbClr val="FF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92881" y="3922776"/>
            <a:ext cx="545465" cy="0"/>
          </a:xfrm>
          <a:custGeom>
            <a:avLst/>
            <a:gdLst/>
            <a:ahLst/>
            <a:cxnLst/>
            <a:rect l="l" t="t" r="r" b="b"/>
            <a:pathLst>
              <a:path w="545464">
                <a:moveTo>
                  <a:pt x="0" y="0"/>
                </a:moveTo>
                <a:lnTo>
                  <a:pt x="544863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960623" y="3936746"/>
            <a:ext cx="374015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spc="-5" dirty="0">
                <a:latin typeface="Arial"/>
                <a:cs typeface="Arial"/>
              </a:rPr>
              <a:t>5%</a:t>
            </a:r>
            <a:endParaRPr sz="19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226058" y="5105400"/>
            <a:ext cx="314325" cy="319405"/>
          </a:xfrm>
          <a:custGeom>
            <a:avLst/>
            <a:gdLst/>
            <a:ahLst/>
            <a:cxnLst/>
            <a:rect l="l" t="t" r="r" b="b"/>
            <a:pathLst>
              <a:path w="314325" h="319404">
                <a:moveTo>
                  <a:pt x="313944" y="0"/>
                </a:moveTo>
                <a:lnTo>
                  <a:pt x="313944" y="319277"/>
                </a:lnTo>
                <a:lnTo>
                  <a:pt x="0" y="319277"/>
                </a:lnTo>
                <a:lnTo>
                  <a:pt x="0" y="0"/>
                </a:lnTo>
                <a:lnTo>
                  <a:pt x="313944" y="0"/>
                </a:lnTo>
                <a:close/>
              </a:path>
            </a:pathLst>
          </a:custGeom>
          <a:solidFill>
            <a:srgbClr val="99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18438" y="5098541"/>
            <a:ext cx="329565" cy="334010"/>
          </a:xfrm>
          <a:custGeom>
            <a:avLst/>
            <a:gdLst/>
            <a:ahLst/>
            <a:cxnLst/>
            <a:rect l="l" t="t" r="r" b="b"/>
            <a:pathLst>
              <a:path w="329565" h="334010">
                <a:moveTo>
                  <a:pt x="329184" y="333756"/>
                </a:moveTo>
                <a:lnTo>
                  <a:pt x="329184" y="0"/>
                </a:lnTo>
                <a:lnTo>
                  <a:pt x="0" y="0"/>
                </a:lnTo>
                <a:lnTo>
                  <a:pt x="0" y="333756"/>
                </a:lnTo>
                <a:lnTo>
                  <a:pt x="7619" y="333756"/>
                </a:lnTo>
                <a:lnTo>
                  <a:pt x="7619" y="14478"/>
                </a:lnTo>
                <a:lnTo>
                  <a:pt x="14478" y="6858"/>
                </a:lnTo>
                <a:lnTo>
                  <a:pt x="14478" y="14478"/>
                </a:lnTo>
                <a:lnTo>
                  <a:pt x="314706" y="14478"/>
                </a:lnTo>
                <a:lnTo>
                  <a:pt x="314706" y="6858"/>
                </a:lnTo>
                <a:lnTo>
                  <a:pt x="321563" y="14478"/>
                </a:lnTo>
                <a:lnTo>
                  <a:pt x="321563" y="333756"/>
                </a:lnTo>
                <a:lnTo>
                  <a:pt x="329184" y="333756"/>
                </a:lnTo>
                <a:close/>
              </a:path>
              <a:path w="329565" h="334010">
                <a:moveTo>
                  <a:pt x="14478" y="14478"/>
                </a:moveTo>
                <a:lnTo>
                  <a:pt x="14478" y="6858"/>
                </a:lnTo>
                <a:lnTo>
                  <a:pt x="7619" y="14478"/>
                </a:lnTo>
                <a:lnTo>
                  <a:pt x="14478" y="14478"/>
                </a:lnTo>
                <a:close/>
              </a:path>
              <a:path w="329565" h="334010">
                <a:moveTo>
                  <a:pt x="14478" y="319278"/>
                </a:moveTo>
                <a:lnTo>
                  <a:pt x="14478" y="14478"/>
                </a:lnTo>
                <a:lnTo>
                  <a:pt x="7619" y="14478"/>
                </a:lnTo>
                <a:lnTo>
                  <a:pt x="7619" y="319278"/>
                </a:lnTo>
                <a:lnTo>
                  <a:pt x="14478" y="319278"/>
                </a:lnTo>
                <a:close/>
              </a:path>
              <a:path w="329565" h="334010">
                <a:moveTo>
                  <a:pt x="321563" y="319278"/>
                </a:moveTo>
                <a:lnTo>
                  <a:pt x="7619" y="319278"/>
                </a:lnTo>
                <a:lnTo>
                  <a:pt x="14478" y="326136"/>
                </a:lnTo>
                <a:lnTo>
                  <a:pt x="14478" y="333756"/>
                </a:lnTo>
                <a:lnTo>
                  <a:pt x="314706" y="333756"/>
                </a:lnTo>
                <a:lnTo>
                  <a:pt x="314706" y="326136"/>
                </a:lnTo>
                <a:lnTo>
                  <a:pt x="321563" y="319278"/>
                </a:lnTo>
                <a:close/>
              </a:path>
              <a:path w="329565" h="334010">
                <a:moveTo>
                  <a:pt x="14478" y="333756"/>
                </a:moveTo>
                <a:lnTo>
                  <a:pt x="14478" y="326136"/>
                </a:lnTo>
                <a:lnTo>
                  <a:pt x="7619" y="319278"/>
                </a:lnTo>
                <a:lnTo>
                  <a:pt x="7619" y="333756"/>
                </a:lnTo>
                <a:lnTo>
                  <a:pt x="14478" y="333756"/>
                </a:lnTo>
                <a:close/>
              </a:path>
              <a:path w="329565" h="334010">
                <a:moveTo>
                  <a:pt x="321563" y="14478"/>
                </a:moveTo>
                <a:lnTo>
                  <a:pt x="314706" y="6858"/>
                </a:lnTo>
                <a:lnTo>
                  <a:pt x="314706" y="14478"/>
                </a:lnTo>
                <a:lnTo>
                  <a:pt x="321563" y="14478"/>
                </a:lnTo>
                <a:close/>
              </a:path>
              <a:path w="329565" h="334010">
                <a:moveTo>
                  <a:pt x="321563" y="319278"/>
                </a:moveTo>
                <a:lnTo>
                  <a:pt x="321563" y="14478"/>
                </a:lnTo>
                <a:lnTo>
                  <a:pt x="314706" y="14478"/>
                </a:lnTo>
                <a:lnTo>
                  <a:pt x="314706" y="319278"/>
                </a:lnTo>
                <a:lnTo>
                  <a:pt x="321563" y="319278"/>
                </a:lnTo>
                <a:close/>
              </a:path>
              <a:path w="329565" h="334010">
                <a:moveTo>
                  <a:pt x="321563" y="333756"/>
                </a:moveTo>
                <a:lnTo>
                  <a:pt x="321563" y="319278"/>
                </a:lnTo>
                <a:lnTo>
                  <a:pt x="314706" y="326136"/>
                </a:lnTo>
                <a:lnTo>
                  <a:pt x="314706" y="333756"/>
                </a:lnTo>
                <a:lnTo>
                  <a:pt x="321563" y="3337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633220" y="5090414"/>
            <a:ext cx="1176020" cy="284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700" spc="-5" dirty="0">
                <a:latin typeface="Arial"/>
                <a:cs typeface="Arial"/>
              </a:rPr>
              <a:t>home-made</a:t>
            </a:r>
            <a:endParaRPr sz="17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505200" y="5105400"/>
            <a:ext cx="314960" cy="319405"/>
          </a:xfrm>
          <a:custGeom>
            <a:avLst/>
            <a:gdLst/>
            <a:ahLst/>
            <a:cxnLst/>
            <a:rect l="l" t="t" r="r" b="b"/>
            <a:pathLst>
              <a:path w="314960" h="319404">
                <a:moveTo>
                  <a:pt x="314705" y="0"/>
                </a:moveTo>
                <a:lnTo>
                  <a:pt x="314705" y="319277"/>
                </a:lnTo>
                <a:lnTo>
                  <a:pt x="0" y="319277"/>
                </a:lnTo>
                <a:lnTo>
                  <a:pt x="0" y="0"/>
                </a:lnTo>
                <a:lnTo>
                  <a:pt x="314705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498341" y="5098541"/>
            <a:ext cx="328930" cy="334010"/>
          </a:xfrm>
          <a:custGeom>
            <a:avLst/>
            <a:gdLst/>
            <a:ahLst/>
            <a:cxnLst/>
            <a:rect l="l" t="t" r="r" b="b"/>
            <a:pathLst>
              <a:path w="328929" h="334010">
                <a:moveTo>
                  <a:pt x="328422" y="333756"/>
                </a:moveTo>
                <a:lnTo>
                  <a:pt x="328422" y="0"/>
                </a:lnTo>
                <a:lnTo>
                  <a:pt x="0" y="0"/>
                </a:lnTo>
                <a:lnTo>
                  <a:pt x="0" y="333756"/>
                </a:lnTo>
                <a:lnTo>
                  <a:pt x="6858" y="333756"/>
                </a:lnTo>
                <a:lnTo>
                  <a:pt x="6858" y="14478"/>
                </a:lnTo>
                <a:lnTo>
                  <a:pt x="14478" y="6858"/>
                </a:lnTo>
                <a:lnTo>
                  <a:pt x="14478" y="14478"/>
                </a:lnTo>
                <a:lnTo>
                  <a:pt x="314706" y="14478"/>
                </a:lnTo>
                <a:lnTo>
                  <a:pt x="314706" y="6858"/>
                </a:lnTo>
                <a:lnTo>
                  <a:pt x="321563" y="14478"/>
                </a:lnTo>
                <a:lnTo>
                  <a:pt x="321563" y="333756"/>
                </a:lnTo>
                <a:lnTo>
                  <a:pt x="328422" y="333756"/>
                </a:lnTo>
                <a:close/>
              </a:path>
              <a:path w="328929" h="334010">
                <a:moveTo>
                  <a:pt x="14478" y="14478"/>
                </a:moveTo>
                <a:lnTo>
                  <a:pt x="14478" y="6858"/>
                </a:lnTo>
                <a:lnTo>
                  <a:pt x="6858" y="14478"/>
                </a:lnTo>
                <a:lnTo>
                  <a:pt x="14478" y="14478"/>
                </a:lnTo>
                <a:close/>
              </a:path>
              <a:path w="328929" h="334010">
                <a:moveTo>
                  <a:pt x="14478" y="319278"/>
                </a:moveTo>
                <a:lnTo>
                  <a:pt x="14478" y="14478"/>
                </a:lnTo>
                <a:lnTo>
                  <a:pt x="6858" y="14478"/>
                </a:lnTo>
                <a:lnTo>
                  <a:pt x="6858" y="319278"/>
                </a:lnTo>
                <a:lnTo>
                  <a:pt x="14478" y="319278"/>
                </a:lnTo>
                <a:close/>
              </a:path>
              <a:path w="328929" h="334010">
                <a:moveTo>
                  <a:pt x="321563" y="319278"/>
                </a:moveTo>
                <a:lnTo>
                  <a:pt x="6858" y="319278"/>
                </a:lnTo>
                <a:lnTo>
                  <a:pt x="14478" y="326136"/>
                </a:lnTo>
                <a:lnTo>
                  <a:pt x="14478" y="333756"/>
                </a:lnTo>
                <a:lnTo>
                  <a:pt x="314706" y="333756"/>
                </a:lnTo>
                <a:lnTo>
                  <a:pt x="314706" y="326136"/>
                </a:lnTo>
                <a:lnTo>
                  <a:pt x="321563" y="319278"/>
                </a:lnTo>
                <a:close/>
              </a:path>
              <a:path w="328929" h="334010">
                <a:moveTo>
                  <a:pt x="14478" y="333756"/>
                </a:moveTo>
                <a:lnTo>
                  <a:pt x="14478" y="326136"/>
                </a:lnTo>
                <a:lnTo>
                  <a:pt x="6858" y="319278"/>
                </a:lnTo>
                <a:lnTo>
                  <a:pt x="6858" y="333756"/>
                </a:lnTo>
                <a:lnTo>
                  <a:pt x="14478" y="333756"/>
                </a:lnTo>
                <a:close/>
              </a:path>
              <a:path w="328929" h="334010">
                <a:moveTo>
                  <a:pt x="321563" y="14478"/>
                </a:moveTo>
                <a:lnTo>
                  <a:pt x="314706" y="6858"/>
                </a:lnTo>
                <a:lnTo>
                  <a:pt x="314706" y="14478"/>
                </a:lnTo>
                <a:lnTo>
                  <a:pt x="321563" y="14478"/>
                </a:lnTo>
                <a:close/>
              </a:path>
              <a:path w="328929" h="334010">
                <a:moveTo>
                  <a:pt x="321563" y="319278"/>
                </a:moveTo>
                <a:lnTo>
                  <a:pt x="321563" y="14478"/>
                </a:lnTo>
                <a:lnTo>
                  <a:pt x="314706" y="14478"/>
                </a:lnTo>
                <a:lnTo>
                  <a:pt x="314706" y="319278"/>
                </a:lnTo>
                <a:lnTo>
                  <a:pt x="321563" y="319278"/>
                </a:lnTo>
                <a:close/>
              </a:path>
              <a:path w="328929" h="334010">
                <a:moveTo>
                  <a:pt x="321563" y="333756"/>
                </a:moveTo>
                <a:lnTo>
                  <a:pt x="321563" y="319278"/>
                </a:lnTo>
                <a:lnTo>
                  <a:pt x="314706" y="326136"/>
                </a:lnTo>
                <a:lnTo>
                  <a:pt x="314706" y="333756"/>
                </a:lnTo>
                <a:lnTo>
                  <a:pt x="321563" y="3337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913123" y="5090414"/>
            <a:ext cx="492759" cy="284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700" spc="-10" dirty="0">
                <a:latin typeface="Arial"/>
                <a:cs typeface="Arial"/>
              </a:rPr>
              <a:t>retail</a:t>
            </a:r>
            <a:endParaRPr sz="17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12208" y="5105400"/>
            <a:ext cx="314325" cy="319405"/>
          </a:xfrm>
          <a:custGeom>
            <a:avLst/>
            <a:gdLst/>
            <a:ahLst/>
            <a:cxnLst/>
            <a:rect l="l" t="t" r="r" b="b"/>
            <a:pathLst>
              <a:path w="314325" h="319404">
                <a:moveTo>
                  <a:pt x="313944" y="0"/>
                </a:moveTo>
                <a:lnTo>
                  <a:pt x="313944" y="319277"/>
                </a:lnTo>
                <a:lnTo>
                  <a:pt x="0" y="319277"/>
                </a:lnTo>
                <a:lnTo>
                  <a:pt x="0" y="0"/>
                </a:lnTo>
                <a:lnTo>
                  <a:pt x="313944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04588" y="5098541"/>
            <a:ext cx="329565" cy="334010"/>
          </a:xfrm>
          <a:custGeom>
            <a:avLst/>
            <a:gdLst/>
            <a:ahLst/>
            <a:cxnLst/>
            <a:rect l="l" t="t" r="r" b="b"/>
            <a:pathLst>
              <a:path w="329564" h="334010">
                <a:moveTo>
                  <a:pt x="329184" y="333756"/>
                </a:moveTo>
                <a:lnTo>
                  <a:pt x="329184" y="0"/>
                </a:lnTo>
                <a:lnTo>
                  <a:pt x="0" y="0"/>
                </a:lnTo>
                <a:lnTo>
                  <a:pt x="0" y="333756"/>
                </a:lnTo>
                <a:lnTo>
                  <a:pt x="7620" y="333756"/>
                </a:lnTo>
                <a:lnTo>
                  <a:pt x="7620" y="14478"/>
                </a:lnTo>
                <a:lnTo>
                  <a:pt x="14477" y="6858"/>
                </a:lnTo>
                <a:lnTo>
                  <a:pt x="14477" y="14478"/>
                </a:lnTo>
                <a:lnTo>
                  <a:pt x="314706" y="14478"/>
                </a:lnTo>
                <a:lnTo>
                  <a:pt x="314706" y="6858"/>
                </a:lnTo>
                <a:lnTo>
                  <a:pt x="321563" y="14478"/>
                </a:lnTo>
                <a:lnTo>
                  <a:pt x="321563" y="333756"/>
                </a:lnTo>
                <a:lnTo>
                  <a:pt x="329184" y="333756"/>
                </a:lnTo>
                <a:close/>
              </a:path>
              <a:path w="329564" h="334010">
                <a:moveTo>
                  <a:pt x="14477" y="14478"/>
                </a:moveTo>
                <a:lnTo>
                  <a:pt x="14477" y="6858"/>
                </a:lnTo>
                <a:lnTo>
                  <a:pt x="7620" y="14478"/>
                </a:lnTo>
                <a:lnTo>
                  <a:pt x="14477" y="14478"/>
                </a:lnTo>
                <a:close/>
              </a:path>
              <a:path w="329564" h="334010">
                <a:moveTo>
                  <a:pt x="14477" y="319278"/>
                </a:moveTo>
                <a:lnTo>
                  <a:pt x="14477" y="14478"/>
                </a:lnTo>
                <a:lnTo>
                  <a:pt x="7620" y="14478"/>
                </a:lnTo>
                <a:lnTo>
                  <a:pt x="7620" y="319278"/>
                </a:lnTo>
                <a:lnTo>
                  <a:pt x="14477" y="319278"/>
                </a:lnTo>
                <a:close/>
              </a:path>
              <a:path w="329564" h="334010">
                <a:moveTo>
                  <a:pt x="321563" y="319278"/>
                </a:moveTo>
                <a:lnTo>
                  <a:pt x="7620" y="319278"/>
                </a:lnTo>
                <a:lnTo>
                  <a:pt x="14477" y="326136"/>
                </a:lnTo>
                <a:lnTo>
                  <a:pt x="14477" y="333756"/>
                </a:lnTo>
                <a:lnTo>
                  <a:pt x="314706" y="333756"/>
                </a:lnTo>
                <a:lnTo>
                  <a:pt x="314706" y="326136"/>
                </a:lnTo>
                <a:lnTo>
                  <a:pt x="321563" y="319278"/>
                </a:lnTo>
                <a:close/>
              </a:path>
              <a:path w="329564" h="334010">
                <a:moveTo>
                  <a:pt x="14477" y="333756"/>
                </a:moveTo>
                <a:lnTo>
                  <a:pt x="14477" y="326136"/>
                </a:lnTo>
                <a:lnTo>
                  <a:pt x="7620" y="319278"/>
                </a:lnTo>
                <a:lnTo>
                  <a:pt x="7620" y="333756"/>
                </a:lnTo>
                <a:lnTo>
                  <a:pt x="14477" y="333756"/>
                </a:lnTo>
                <a:close/>
              </a:path>
              <a:path w="329564" h="334010">
                <a:moveTo>
                  <a:pt x="321563" y="14478"/>
                </a:moveTo>
                <a:lnTo>
                  <a:pt x="314706" y="6858"/>
                </a:lnTo>
                <a:lnTo>
                  <a:pt x="314706" y="14478"/>
                </a:lnTo>
                <a:lnTo>
                  <a:pt x="321563" y="14478"/>
                </a:lnTo>
                <a:close/>
              </a:path>
              <a:path w="329564" h="334010">
                <a:moveTo>
                  <a:pt x="321563" y="319278"/>
                </a:moveTo>
                <a:lnTo>
                  <a:pt x="321563" y="14478"/>
                </a:lnTo>
                <a:lnTo>
                  <a:pt x="314706" y="14478"/>
                </a:lnTo>
                <a:lnTo>
                  <a:pt x="314706" y="319278"/>
                </a:lnTo>
                <a:lnTo>
                  <a:pt x="321563" y="319278"/>
                </a:lnTo>
                <a:close/>
              </a:path>
              <a:path w="329564" h="334010">
                <a:moveTo>
                  <a:pt x="321563" y="333756"/>
                </a:moveTo>
                <a:lnTo>
                  <a:pt x="321563" y="319278"/>
                </a:lnTo>
                <a:lnTo>
                  <a:pt x="314706" y="326136"/>
                </a:lnTo>
                <a:lnTo>
                  <a:pt x="314706" y="333756"/>
                </a:lnTo>
                <a:lnTo>
                  <a:pt x="321563" y="3337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124703" y="5090414"/>
            <a:ext cx="780415" cy="284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700" spc="-10" dirty="0">
                <a:latin typeface="Arial"/>
                <a:cs typeface="Arial"/>
              </a:rPr>
              <a:t>industry</a:t>
            </a:r>
            <a:endParaRPr sz="17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404609" y="5105400"/>
            <a:ext cx="314325" cy="319405"/>
          </a:xfrm>
          <a:custGeom>
            <a:avLst/>
            <a:gdLst/>
            <a:ahLst/>
            <a:cxnLst/>
            <a:rect l="l" t="t" r="r" b="b"/>
            <a:pathLst>
              <a:path w="314325" h="319404">
                <a:moveTo>
                  <a:pt x="313944" y="0"/>
                </a:moveTo>
                <a:lnTo>
                  <a:pt x="313944" y="319277"/>
                </a:lnTo>
                <a:lnTo>
                  <a:pt x="0" y="319277"/>
                </a:lnTo>
                <a:lnTo>
                  <a:pt x="0" y="0"/>
                </a:lnTo>
                <a:lnTo>
                  <a:pt x="313944" y="0"/>
                </a:lnTo>
                <a:close/>
              </a:path>
            </a:pathLst>
          </a:custGeom>
          <a:solidFill>
            <a:srgbClr val="CC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396990" y="5098541"/>
            <a:ext cx="329565" cy="334010"/>
          </a:xfrm>
          <a:custGeom>
            <a:avLst/>
            <a:gdLst/>
            <a:ahLst/>
            <a:cxnLst/>
            <a:rect l="l" t="t" r="r" b="b"/>
            <a:pathLst>
              <a:path w="329565" h="334010">
                <a:moveTo>
                  <a:pt x="329183" y="333756"/>
                </a:moveTo>
                <a:lnTo>
                  <a:pt x="329183" y="0"/>
                </a:lnTo>
                <a:lnTo>
                  <a:pt x="0" y="0"/>
                </a:lnTo>
                <a:lnTo>
                  <a:pt x="0" y="333756"/>
                </a:lnTo>
                <a:lnTo>
                  <a:pt x="7619" y="333756"/>
                </a:lnTo>
                <a:lnTo>
                  <a:pt x="7619" y="14478"/>
                </a:lnTo>
                <a:lnTo>
                  <a:pt x="14477" y="6858"/>
                </a:lnTo>
                <a:lnTo>
                  <a:pt x="14477" y="14478"/>
                </a:lnTo>
                <a:lnTo>
                  <a:pt x="314705" y="14478"/>
                </a:lnTo>
                <a:lnTo>
                  <a:pt x="314705" y="6858"/>
                </a:lnTo>
                <a:lnTo>
                  <a:pt x="321563" y="14478"/>
                </a:lnTo>
                <a:lnTo>
                  <a:pt x="321563" y="333756"/>
                </a:lnTo>
                <a:lnTo>
                  <a:pt x="329183" y="333756"/>
                </a:lnTo>
                <a:close/>
              </a:path>
              <a:path w="329565" h="334010">
                <a:moveTo>
                  <a:pt x="14477" y="14478"/>
                </a:moveTo>
                <a:lnTo>
                  <a:pt x="14477" y="6858"/>
                </a:lnTo>
                <a:lnTo>
                  <a:pt x="7619" y="14478"/>
                </a:lnTo>
                <a:lnTo>
                  <a:pt x="14477" y="14478"/>
                </a:lnTo>
                <a:close/>
              </a:path>
              <a:path w="329565" h="334010">
                <a:moveTo>
                  <a:pt x="14477" y="319278"/>
                </a:moveTo>
                <a:lnTo>
                  <a:pt x="14477" y="14478"/>
                </a:lnTo>
                <a:lnTo>
                  <a:pt x="7619" y="14478"/>
                </a:lnTo>
                <a:lnTo>
                  <a:pt x="7619" y="319278"/>
                </a:lnTo>
                <a:lnTo>
                  <a:pt x="14477" y="319278"/>
                </a:lnTo>
                <a:close/>
              </a:path>
              <a:path w="329565" h="334010">
                <a:moveTo>
                  <a:pt x="321563" y="319278"/>
                </a:moveTo>
                <a:lnTo>
                  <a:pt x="7619" y="319278"/>
                </a:lnTo>
                <a:lnTo>
                  <a:pt x="14477" y="326136"/>
                </a:lnTo>
                <a:lnTo>
                  <a:pt x="14477" y="333756"/>
                </a:lnTo>
                <a:lnTo>
                  <a:pt x="314705" y="333756"/>
                </a:lnTo>
                <a:lnTo>
                  <a:pt x="314705" y="326136"/>
                </a:lnTo>
                <a:lnTo>
                  <a:pt x="321563" y="319278"/>
                </a:lnTo>
                <a:close/>
              </a:path>
              <a:path w="329565" h="334010">
                <a:moveTo>
                  <a:pt x="14477" y="333756"/>
                </a:moveTo>
                <a:lnTo>
                  <a:pt x="14477" y="326136"/>
                </a:lnTo>
                <a:lnTo>
                  <a:pt x="7619" y="319278"/>
                </a:lnTo>
                <a:lnTo>
                  <a:pt x="7619" y="333756"/>
                </a:lnTo>
                <a:lnTo>
                  <a:pt x="14477" y="333756"/>
                </a:lnTo>
                <a:close/>
              </a:path>
              <a:path w="329565" h="334010">
                <a:moveTo>
                  <a:pt x="321563" y="14478"/>
                </a:moveTo>
                <a:lnTo>
                  <a:pt x="314705" y="6858"/>
                </a:lnTo>
                <a:lnTo>
                  <a:pt x="314705" y="14478"/>
                </a:lnTo>
                <a:lnTo>
                  <a:pt x="321563" y="14478"/>
                </a:lnTo>
                <a:close/>
              </a:path>
              <a:path w="329565" h="334010">
                <a:moveTo>
                  <a:pt x="321563" y="319278"/>
                </a:moveTo>
                <a:lnTo>
                  <a:pt x="321563" y="14478"/>
                </a:lnTo>
                <a:lnTo>
                  <a:pt x="314705" y="14478"/>
                </a:lnTo>
                <a:lnTo>
                  <a:pt x="314705" y="319278"/>
                </a:lnTo>
                <a:lnTo>
                  <a:pt x="321563" y="319278"/>
                </a:lnTo>
                <a:close/>
              </a:path>
              <a:path w="329565" h="334010">
                <a:moveTo>
                  <a:pt x="321563" y="333756"/>
                </a:moveTo>
                <a:lnTo>
                  <a:pt x="321563" y="319278"/>
                </a:lnTo>
                <a:lnTo>
                  <a:pt x="314705" y="326136"/>
                </a:lnTo>
                <a:lnTo>
                  <a:pt x="314705" y="333756"/>
                </a:lnTo>
                <a:lnTo>
                  <a:pt x="321563" y="3337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811771" y="5090414"/>
            <a:ext cx="624205" cy="284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700" spc="-10" dirty="0">
                <a:latin typeface="Arial"/>
                <a:cs typeface="Arial"/>
              </a:rPr>
              <a:t>others</a:t>
            </a:r>
            <a:endParaRPr sz="1700">
              <a:latin typeface="Arial"/>
              <a:cs typeface="Arial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89202" y="342391"/>
            <a:ext cx="647001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3864" marR="5080" indent="-17018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Faktor </a:t>
            </a:r>
            <a:r>
              <a:rPr sz="3600" spc="-5" dirty="0"/>
              <a:t>Penyebab</a:t>
            </a:r>
            <a:r>
              <a:rPr sz="3600" spc="-105" dirty="0"/>
              <a:t> </a:t>
            </a:r>
            <a:r>
              <a:rPr sz="3600" spc="-5" dirty="0"/>
              <a:t>Keracunan  Pangan di</a:t>
            </a:r>
            <a:r>
              <a:rPr sz="3600" spc="-40" dirty="0"/>
              <a:t> </a:t>
            </a:r>
            <a:r>
              <a:rPr sz="3600" dirty="0"/>
              <a:t>AS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88340" y="2190242"/>
            <a:ext cx="5993765" cy="2835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65FF33"/>
              </a:buClr>
              <a:buSzPct val="150000"/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suhu penyimpanan yang tidak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tepat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lr>
                <a:srgbClr val="65FF33"/>
              </a:buClr>
              <a:buSzPct val="150000"/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higiene pekerja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lr>
                <a:srgbClr val="65FF33"/>
              </a:buClr>
              <a:buSzPct val="150000"/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peralatan yang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tercemar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40"/>
              </a:spcBef>
              <a:buClr>
                <a:srgbClr val="65FF33"/>
              </a:buClr>
              <a:buSzPct val="150000"/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pemasakan yang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kurang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lr>
                <a:srgbClr val="65FF33"/>
              </a:buClr>
              <a:buSzPct val="150000"/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bahan baku dari sumber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tercemar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lr>
                <a:srgbClr val="65FF33"/>
              </a:buClr>
              <a:buSzPct val="150000"/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lainnya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51532" y="2147875"/>
            <a:ext cx="789305" cy="284226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50800" algn="ctr">
              <a:lnSpc>
                <a:spcPct val="100000"/>
              </a:lnSpc>
              <a:spcBef>
                <a:spcPts val="434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37%</a:t>
            </a:r>
            <a:endParaRPr sz="28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335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19%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16%</a:t>
            </a:r>
            <a:endParaRPr sz="28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335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11%</a:t>
            </a:r>
            <a:endParaRPr sz="2800">
              <a:latin typeface="Arial"/>
              <a:cs typeface="Arial"/>
            </a:endParaRPr>
          </a:p>
          <a:p>
            <a:pPr marL="144780" algn="ctr">
              <a:lnSpc>
                <a:spcPct val="100000"/>
              </a:lnSpc>
              <a:spcBef>
                <a:spcPts val="340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6%</a:t>
            </a:r>
            <a:endParaRPr sz="28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335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11%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86740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108702" y="6122923"/>
            <a:ext cx="3818254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(Centers for Disease Control and</a:t>
            </a: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Prevention)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800" y="457200"/>
            <a:ext cx="613981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Kasus Keracunan Jasa Boga</a:t>
            </a:r>
            <a:r>
              <a:rPr spc="25" dirty="0"/>
              <a:t> </a:t>
            </a:r>
            <a:r>
              <a:rPr spc="-5" dirty="0"/>
              <a:t>1</a:t>
            </a:r>
          </a:p>
        </p:txBody>
      </p:sp>
      <p:sp>
        <p:nvSpPr>
          <p:cNvPr id="3" name="object 3"/>
          <p:cNvSpPr/>
          <p:nvPr/>
        </p:nvSpPr>
        <p:spPr>
          <a:xfrm>
            <a:off x="304800" y="609600"/>
            <a:ext cx="1209294" cy="3695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4800" y="979169"/>
            <a:ext cx="1209294" cy="8023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64392" y="1938782"/>
            <a:ext cx="8191500" cy="457390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165735">
              <a:lnSpc>
                <a:spcPts val="2590"/>
              </a:lnSpc>
              <a:spcBef>
                <a:spcPts val="425"/>
              </a:spcBef>
              <a:tabLst>
                <a:tab pos="4638040" algn="l"/>
              </a:tabLst>
            </a:pP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E. coli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O157:H7</a:t>
            </a:r>
            <a:r>
              <a:rPr sz="2400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pada</a:t>
            </a:r>
            <a:r>
              <a:rPr sz="2400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hamburger	di restoran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waralaba 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menyebabkan diare berdarah, gagal ginjal, gangguan</a:t>
            </a:r>
            <a:r>
              <a:rPr sz="2400" spc="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otak*</a:t>
            </a:r>
            <a:endParaRPr sz="2400">
              <a:latin typeface="Arial"/>
              <a:cs typeface="Arial"/>
            </a:endParaRPr>
          </a:p>
          <a:p>
            <a:pPr marL="189865" marR="233679" indent="-177165">
              <a:lnSpc>
                <a:spcPts val="2420"/>
              </a:lnSpc>
              <a:spcBef>
                <a:spcPts val="720"/>
              </a:spcBef>
              <a:buSzPct val="109090"/>
              <a:buChar char="-"/>
              <a:tabLst>
                <a:tab pos="197485" algn="l"/>
                <a:tab pos="7327900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Beef patty (frozen)</a:t>
            </a:r>
            <a:r>
              <a:rPr sz="22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dibuat dari</a:t>
            </a:r>
            <a:r>
              <a:rPr sz="22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daging gilin</a:t>
            </a:r>
            <a:r>
              <a:rPr sz="2200" spc="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2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dipanggang	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pada 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suhu sesuai</a:t>
            </a:r>
            <a:r>
              <a:rPr sz="2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SOP</a:t>
            </a:r>
            <a:endParaRPr sz="2200">
              <a:latin typeface="Arial"/>
              <a:cs typeface="Arial"/>
            </a:endParaRPr>
          </a:p>
          <a:p>
            <a:pPr marL="189865" marR="648335" indent="-177165">
              <a:lnSpc>
                <a:spcPts val="2380"/>
              </a:lnSpc>
              <a:spcBef>
                <a:spcPts val="520"/>
              </a:spcBef>
              <a:buChar char="-"/>
              <a:tabLst>
                <a:tab pos="183515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Alat tidak berfungsi baik, digital menunjukkan suhu</a:t>
            </a:r>
            <a:r>
              <a:rPr sz="22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tercapai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padahal</a:t>
            </a:r>
            <a:r>
              <a:rPr sz="2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tidak</a:t>
            </a:r>
            <a:endParaRPr sz="2200">
              <a:latin typeface="Arial"/>
              <a:cs typeface="Arial"/>
            </a:endParaRPr>
          </a:p>
          <a:p>
            <a:pPr marL="189865" marR="708025" indent="-177165">
              <a:lnSpc>
                <a:spcPts val="2380"/>
              </a:lnSpc>
              <a:spcBef>
                <a:spcPts val="515"/>
              </a:spcBef>
              <a:buChar char="-"/>
              <a:tabLst>
                <a:tab pos="183515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Beef patty (frozen) tercemar </a:t>
            </a:r>
            <a:r>
              <a:rPr sz="2200" i="1" dirty="0">
                <a:solidFill>
                  <a:srgbClr val="FFFFFF"/>
                </a:solidFill>
                <a:latin typeface="Arial"/>
                <a:cs typeface="Arial"/>
              </a:rPr>
              <a:t>E.coli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O157:H7, undercooked,  burger ukuran</a:t>
            </a:r>
            <a:r>
              <a:rPr sz="22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“jumbo”</a:t>
            </a:r>
            <a:endParaRPr sz="2200">
              <a:latin typeface="Arial"/>
              <a:cs typeface="Arial"/>
            </a:endParaRPr>
          </a:p>
          <a:p>
            <a:pPr marL="190500" marR="454025" indent="-177800">
              <a:lnSpc>
                <a:spcPts val="2380"/>
              </a:lnSpc>
              <a:spcBef>
                <a:spcPts val="520"/>
              </a:spcBef>
              <a:buChar char="-"/>
              <a:tabLst>
                <a:tab pos="184150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Saat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ini diketahui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bahwa </a:t>
            </a:r>
            <a:r>
              <a:rPr sz="2200" i="1" dirty="0">
                <a:solidFill>
                  <a:srgbClr val="FFFFFF"/>
                </a:solidFill>
                <a:latin typeface="Arial"/>
                <a:cs typeface="Arial"/>
              </a:rPr>
              <a:t>E. coli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O157:H7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sering ditemukan  dalam pada sapi, tahan pembekuan meski tidak tahan</a:t>
            </a:r>
            <a:r>
              <a:rPr sz="22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panas</a:t>
            </a:r>
            <a:endParaRPr sz="2200">
              <a:latin typeface="Arial"/>
              <a:cs typeface="Arial"/>
            </a:endParaRPr>
          </a:p>
          <a:p>
            <a:pPr marL="12700" marR="626110">
              <a:lnSpc>
                <a:spcPts val="2590"/>
              </a:lnSpc>
              <a:spcBef>
                <a:spcPts val="570"/>
              </a:spcBef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Bakteri ini juga menyebabkan keracunan melalui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selada 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iris, bayam</a:t>
            </a:r>
            <a:r>
              <a:rPr sz="24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ready-to-eat</a:t>
            </a:r>
            <a:endParaRPr sz="2400">
              <a:latin typeface="Arial"/>
              <a:cs typeface="Arial"/>
            </a:endParaRPr>
          </a:p>
          <a:p>
            <a:pPr marL="4127500">
              <a:lnSpc>
                <a:spcPct val="100000"/>
              </a:lnSpc>
              <a:spcBef>
                <a:spcPts val="1240"/>
              </a:spcBef>
            </a:pPr>
            <a:r>
              <a:rPr sz="1600" spc="-10" dirty="0">
                <a:solidFill>
                  <a:srgbClr val="FFFF00"/>
                </a:solidFill>
                <a:latin typeface="Times New Roman"/>
                <a:cs typeface="Times New Roman"/>
              </a:rPr>
              <a:t>*Tuttle </a:t>
            </a:r>
            <a:r>
              <a:rPr sz="1600" dirty="0">
                <a:solidFill>
                  <a:srgbClr val="FFFF00"/>
                </a:solidFill>
                <a:latin typeface="Times New Roman"/>
                <a:cs typeface="Times New Roman"/>
              </a:rPr>
              <a:t>et al, 1999.Epidemiol. Infect.122</a:t>
            </a:r>
            <a:r>
              <a:rPr sz="1600" spc="-6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600" dirty="0">
                <a:solidFill>
                  <a:srgbClr val="FFFF00"/>
                </a:solidFill>
                <a:latin typeface="Times New Roman"/>
                <a:cs typeface="Times New Roman"/>
              </a:rPr>
              <a:t>185-192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510"/>
            <a:ext cx="1475994" cy="343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732279" y="753871"/>
            <a:ext cx="613981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Kasus Keracunan Jasa Boga</a:t>
            </a:r>
            <a:r>
              <a:rPr spc="25" dirty="0"/>
              <a:t> </a:t>
            </a:r>
            <a:r>
              <a:rPr spc="-5" dirty="0"/>
              <a:t>2</a:t>
            </a:r>
          </a:p>
        </p:txBody>
      </p:sp>
      <p:sp>
        <p:nvSpPr>
          <p:cNvPr id="5" name="object 5"/>
          <p:cNvSpPr/>
          <p:nvPr/>
        </p:nvSpPr>
        <p:spPr>
          <a:xfrm>
            <a:off x="0" y="979169"/>
            <a:ext cx="1475994" cy="6400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40739" y="1899158"/>
            <a:ext cx="7789545" cy="4004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Listeria monocytogenes (Lm)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pada coleslaw (salad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kubis) 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menyebabkan listeriosis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&amp;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keguguran pada ibu</a:t>
            </a:r>
            <a:r>
              <a:rPr sz="2400" spc="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hamil*</a:t>
            </a:r>
            <a:endParaRPr sz="2400">
              <a:latin typeface="Arial"/>
              <a:cs typeface="Arial"/>
            </a:endParaRPr>
          </a:p>
          <a:p>
            <a:pPr marL="368300" marR="736600" indent="-178435">
              <a:lnSpc>
                <a:spcPct val="100000"/>
              </a:lnSpc>
              <a:spcBef>
                <a:spcPts val="575"/>
              </a:spcBef>
              <a:buSzPct val="109090"/>
              <a:buChar char="-"/>
              <a:tabLst>
                <a:tab pos="375920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Salad dibuat dengan mencampur kubis dan</a:t>
            </a:r>
            <a:r>
              <a:rPr sz="22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mayonais  dan disimpan dalam</a:t>
            </a:r>
            <a:r>
              <a:rPr sz="2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refrigerator</a:t>
            </a:r>
            <a:endParaRPr sz="2200">
              <a:latin typeface="Arial"/>
              <a:cs typeface="Arial"/>
            </a:endParaRPr>
          </a:p>
          <a:p>
            <a:pPr marL="360680" indent="-170815">
              <a:lnSpc>
                <a:spcPct val="100000"/>
              </a:lnSpc>
              <a:spcBef>
                <a:spcPts val="535"/>
              </a:spcBef>
              <a:buChar char="-"/>
              <a:tabLst>
                <a:tab pos="361315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Kubis mengandung </a:t>
            </a:r>
            <a:r>
              <a:rPr sz="2200" i="1" dirty="0">
                <a:solidFill>
                  <a:srgbClr val="FFFFFF"/>
                </a:solidFill>
                <a:latin typeface="Arial"/>
                <a:cs typeface="Arial"/>
              </a:rPr>
              <a:t>Listeria</a:t>
            </a:r>
            <a:r>
              <a:rPr sz="2200" i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i="1" dirty="0">
                <a:solidFill>
                  <a:srgbClr val="FFFFFF"/>
                </a:solidFill>
                <a:latin typeface="Arial"/>
                <a:cs typeface="Arial"/>
              </a:rPr>
              <a:t>monocytogenes</a:t>
            </a:r>
            <a:endParaRPr sz="2200">
              <a:latin typeface="Arial"/>
              <a:cs typeface="Arial"/>
            </a:endParaRPr>
          </a:p>
          <a:p>
            <a:pPr marL="368300" marR="694690" indent="-178435">
              <a:lnSpc>
                <a:spcPct val="100000"/>
              </a:lnSpc>
              <a:spcBef>
                <a:spcPts val="530"/>
              </a:spcBef>
              <a:buChar char="-"/>
              <a:tabLst>
                <a:tab pos="361315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Penyimpanan di refrigerator justru mendukung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pertumbuhan </a:t>
            </a:r>
            <a:r>
              <a:rPr sz="2200" i="1" dirty="0">
                <a:solidFill>
                  <a:srgbClr val="FFFFFF"/>
                </a:solidFill>
                <a:latin typeface="Arial"/>
                <a:cs typeface="Arial"/>
              </a:rPr>
              <a:t>L. monocytogenes,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saat ini </a:t>
            </a:r>
            <a:r>
              <a:rPr sz="2200" i="1" dirty="0">
                <a:solidFill>
                  <a:srgbClr val="FFFFFF"/>
                </a:solidFill>
                <a:latin typeface="Arial"/>
                <a:cs typeface="Arial"/>
              </a:rPr>
              <a:t>Lm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diketahui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banyak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terdapat di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lingkungan,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bersifat</a:t>
            </a:r>
            <a:r>
              <a:rPr sz="2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psikrofilik</a:t>
            </a:r>
            <a:endParaRPr sz="2200">
              <a:latin typeface="Arial"/>
              <a:cs typeface="Arial"/>
            </a:endParaRPr>
          </a:p>
          <a:p>
            <a:pPr marL="102870" marR="1204595">
              <a:lnSpc>
                <a:spcPct val="100000"/>
              </a:lnSpc>
              <a:spcBef>
                <a:spcPts val="2085"/>
              </a:spcBef>
            </a:pP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Listeria monocytogenes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juga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menyebabkan 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listeriosis melalui soft cheese, susu</a:t>
            </a:r>
            <a:r>
              <a:rPr sz="2400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pasteurisasi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32279" y="525271"/>
            <a:ext cx="613664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Kasus Keracunan Jasa </a:t>
            </a:r>
            <a:r>
              <a:rPr spc="-10" dirty="0"/>
              <a:t>Boga</a:t>
            </a:r>
            <a:r>
              <a:rPr spc="15" dirty="0"/>
              <a:t> </a:t>
            </a:r>
            <a:r>
              <a:rPr spc="-5" dirty="0"/>
              <a:t>3</a:t>
            </a:r>
          </a:p>
        </p:txBody>
      </p:sp>
      <p:sp>
        <p:nvSpPr>
          <p:cNvPr id="3" name="object 3"/>
          <p:cNvSpPr/>
          <p:nvPr/>
        </p:nvSpPr>
        <p:spPr>
          <a:xfrm>
            <a:off x="228600" y="152400"/>
            <a:ext cx="1294638" cy="8267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28600" y="979169"/>
            <a:ext cx="1294638" cy="4686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64540" y="1405382"/>
            <a:ext cx="8331834" cy="423799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364490">
              <a:lnSpc>
                <a:spcPts val="2590"/>
              </a:lnSpc>
              <a:spcBef>
                <a:spcPts val="425"/>
              </a:spcBef>
              <a:buAutoNum type="alphaUcPeriod" startAt="19"/>
              <a:tabLst>
                <a:tab pos="383540" algn="l"/>
              </a:tabLst>
            </a:pP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aureus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pada pastry isi custard menyebabkan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keracunan 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stafilokoki*</a:t>
            </a:r>
            <a:endParaRPr sz="2400">
              <a:latin typeface="Arial"/>
              <a:cs typeface="Arial"/>
            </a:endParaRPr>
          </a:p>
          <a:p>
            <a:pPr marL="368300" marR="1397635" lvl="1" indent="-178435">
              <a:lnSpc>
                <a:spcPct val="90200"/>
              </a:lnSpc>
              <a:spcBef>
                <a:spcPts val="825"/>
              </a:spcBef>
              <a:buSzPct val="109090"/>
              <a:buChar char="-"/>
              <a:tabLst>
                <a:tab pos="375920" algn="l"/>
                <a:tab pos="1510030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Custard	terbuat dari susu, telur, lemak, pati diolah  terpisah lalu diisikan secara manual ke dalam</a:t>
            </a:r>
            <a:r>
              <a:rPr sz="22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bakery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dan display produk pada suhu</a:t>
            </a:r>
            <a:r>
              <a:rPr sz="22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ruang</a:t>
            </a:r>
            <a:endParaRPr sz="2200">
              <a:latin typeface="Arial"/>
              <a:cs typeface="Arial"/>
            </a:endParaRPr>
          </a:p>
          <a:p>
            <a:pPr marL="368300" marR="1168400" lvl="1" indent="-178435">
              <a:lnSpc>
                <a:spcPts val="2380"/>
              </a:lnSpc>
              <a:spcBef>
                <a:spcPts val="825"/>
              </a:spcBef>
              <a:buChar char="-"/>
              <a:tabLst>
                <a:tab pos="361315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Pengisian secara manual menyebabkan </a:t>
            </a:r>
            <a:r>
              <a:rPr sz="2200" i="1" spc="-5" dirty="0">
                <a:solidFill>
                  <a:srgbClr val="FFFFFF"/>
                </a:solidFill>
                <a:latin typeface="Arial"/>
                <a:cs typeface="Arial"/>
              </a:rPr>
              <a:t>S. aureus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dari  pekerja pindah ke custard, tumbuh dan membentuk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toksin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selama</a:t>
            </a:r>
            <a:r>
              <a:rPr sz="22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display</a:t>
            </a:r>
            <a:endParaRPr sz="2200">
              <a:latin typeface="Arial"/>
              <a:cs typeface="Arial"/>
            </a:endParaRPr>
          </a:p>
          <a:p>
            <a:pPr marL="445134" marR="1813560" indent="-255904">
              <a:lnSpc>
                <a:spcPts val="2380"/>
              </a:lnSpc>
              <a:spcBef>
                <a:spcPts val="780"/>
              </a:spcBef>
            </a:pPr>
            <a:r>
              <a:rPr sz="2200" i="1" dirty="0">
                <a:solidFill>
                  <a:srgbClr val="FFFFFF"/>
                </a:solidFill>
                <a:latin typeface="Arial"/>
                <a:cs typeface="Arial"/>
              </a:rPr>
              <a:t>- S. </a:t>
            </a:r>
            <a:r>
              <a:rPr sz="2200" i="1" spc="-5" dirty="0">
                <a:solidFill>
                  <a:srgbClr val="FFFFFF"/>
                </a:solidFill>
                <a:latin typeface="Arial"/>
                <a:cs typeface="Arial"/>
              </a:rPr>
              <a:t>aureus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sering ditemukan pada pekerja,  membentuk toksin tahan panas pada suhu</a:t>
            </a:r>
            <a:r>
              <a:rPr sz="2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ruang</a:t>
            </a:r>
            <a:endParaRPr sz="2200">
              <a:latin typeface="Arial"/>
              <a:cs typeface="Arial"/>
            </a:endParaRPr>
          </a:p>
          <a:p>
            <a:pPr marL="12700" marR="5080">
              <a:lnSpc>
                <a:spcPts val="2590"/>
              </a:lnSpc>
              <a:spcBef>
                <a:spcPts val="830"/>
              </a:spcBef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Di Indonesia </a:t>
            </a: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S. aureus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juga menyebabkan keracunan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melalui 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nasi rames, ikan tongkol,</a:t>
            </a:r>
            <a:r>
              <a:rPr sz="2400" spc="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dll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422140" y="6264711"/>
            <a:ext cx="4468495" cy="2436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50"/>
              </a:lnSpc>
            </a:pPr>
            <a:r>
              <a:rPr sz="1600" dirty="0">
                <a:solidFill>
                  <a:srgbClr val="FFFF00"/>
                </a:solidFill>
                <a:latin typeface="Times New Roman"/>
                <a:cs typeface="Times New Roman"/>
              </a:rPr>
              <a:t>*Bryan et al., 1976. J. Milk Food </a:t>
            </a:r>
            <a:r>
              <a:rPr sz="1600" spc="-15" dirty="0">
                <a:solidFill>
                  <a:srgbClr val="FFFF00"/>
                </a:solidFill>
                <a:latin typeface="Times New Roman"/>
                <a:cs typeface="Times New Roman"/>
              </a:rPr>
              <a:t>Technol</a:t>
            </a:r>
            <a:r>
              <a:rPr sz="1600" spc="-15">
                <a:solidFill>
                  <a:srgbClr val="FFFF00"/>
                </a:solidFill>
                <a:latin typeface="Times New Roman"/>
                <a:cs typeface="Times New Roman"/>
              </a:rPr>
              <a:t>.</a:t>
            </a:r>
            <a:r>
              <a:rPr sz="1600" spc="-14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600" smtClean="0">
                <a:solidFill>
                  <a:srgbClr val="FFFF00"/>
                </a:solidFill>
                <a:latin typeface="Times New Roman"/>
                <a:cs typeface="Times New Roman"/>
              </a:rPr>
              <a:t>39:289-296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685802"/>
            <a:ext cx="1304544" cy="2933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732279" y="753871"/>
            <a:ext cx="613981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Kasus Keracunan Jasa Boga</a:t>
            </a:r>
            <a:r>
              <a:rPr spc="25" dirty="0"/>
              <a:t> </a:t>
            </a:r>
            <a:r>
              <a:rPr spc="-5" dirty="0"/>
              <a:t>4</a:t>
            </a:r>
          </a:p>
        </p:txBody>
      </p:sp>
      <p:sp>
        <p:nvSpPr>
          <p:cNvPr id="5" name="object 5"/>
          <p:cNvSpPr/>
          <p:nvPr/>
        </p:nvSpPr>
        <p:spPr>
          <a:xfrm>
            <a:off x="304800" y="979169"/>
            <a:ext cx="1304544" cy="6880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64540" y="1652270"/>
            <a:ext cx="8224520" cy="486029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700" marR="711200">
              <a:lnSpc>
                <a:spcPts val="2740"/>
              </a:lnSpc>
              <a:spcBef>
                <a:spcPts val="305"/>
              </a:spcBef>
              <a:buAutoNum type="alphaUcPeriod" startAt="3"/>
              <a:tabLst>
                <a:tab pos="400685" algn="l"/>
              </a:tabLst>
            </a:pP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botulinum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pada potato salad yang dibuat dari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“baked 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potato” menyebabkan botulism (kelumpuhan</a:t>
            </a:r>
            <a:r>
              <a:rPr sz="2400" spc="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syaraf)*</a:t>
            </a:r>
            <a:endParaRPr sz="2400">
              <a:latin typeface="Arial"/>
              <a:cs typeface="Arial"/>
            </a:endParaRPr>
          </a:p>
          <a:p>
            <a:pPr marL="456565" marR="311150" lvl="1" indent="-266700">
              <a:lnSpc>
                <a:spcPts val="2510"/>
              </a:lnSpc>
              <a:spcBef>
                <a:spcPts val="525"/>
              </a:spcBef>
              <a:buSzPct val="90909"/>
              <a:buChar char="-"/>
              <a:tabLst>
                <a:tab pos="456565" algn="l"/>
                <a:tab pos="457200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Kentang dibungkus rapat dalam alumunium foil,  dipanggang, dibiarkan dalam suhu ruang,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dipotong-potong 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untuk salad, disimpan dalam refrigerator sampai</a:t>
            </a:r>
            <a:r>
              <a:rPr sz="2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dikonsumsi</a:t>
            </a:r>
            <a:endParaRPr sz="2200">
              <a:latin typeface="Arial"/>
              <a:cs typeface="Arial"/>
            </a:endParaRPr>
          </a:p>
          <a:p>
            <a:pPr marL="456565" marR="435609" lvl="1" indent="-266700">
              <a:lnSpc>
                <a:spcPts val="2510"/>
              </a:lnSpc>
              <a:spcBef>
                <a:spcPts val="525"/>
              </a:spcBef>
              <a:buFont typeface="Arial"/>
              <a:buChar char="-"/>
              <a:tabLst>
                <a:tab pos="456565" algn="l"/>
                <a:tab pos="457200" algn="l"/>
              </a:tabLst>
            </a:pPr>
            <a:r>
              <a:rPr sz="2200" i="1" spc="-5" dirty="0">
                <a:solidFill>
                  <a:srgbClr val="FFFFFF"/>
                </a:solidFill>
                <a:latin typeface="Arial"/>
                <a:cs typeface="Arial"/>
              </a:rPr>
              <a:t>C. botulinum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ada di bahan baku, membentuk spora selama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pemanggangan,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bergerminasi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membentuk toksin  selama penyimpanan suhu ruang, toksin ada pada</a:t>
            </a:r>
            <a:r>
              <a:rPr sz="2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salad</a:t>
            </a:r>
            <a:endParaRPr sz="2200">
              <a:latin typeface="Arial"/>
              <a:cs typeface="Arial"/>
            </a:endParaRPr>
          </a:p>
          <a:p>
            <a:pPr marL="456565" marR="434975" lvl="1" indent="-266700">
              <a:lnSpc>
                <a:spcPts val="2510"/>
              </a:lnSpc>
              <a:spcBef>
                <a:spcPts val="520"/>
              </a:spcBef>
              <a:buFont typeface="Arial"/>
              <a:buChar char="-"/>
              <a:tabLst>
                <a:tab pos="438150" algn="l"/>
                <a:tab pos="438784" algn="l"/>
              </a:tabLst>
            </a:pPr>
            <a:r>
              <a:rPr sz="2200" i="1" dirty="0">
                <a:solidFill>
                  <a:srgbClr val="FFFFFF"/>
                </a:solidFill>
                <a:latin typeface="Arial"/>
                <a:cs typeface="Arial"/>
              </a:rPr>
              <a:t>C. botulinum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lazim ditemukan pada sayur, pemanggangan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dan kondisi anaerob (tanpa oksigen)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memicu</a:t>
            </a:r>
            <a:r>
              <a:rPr sz="22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germinasinya</a:t>
            </a:r>
            <a:endParaRPr sz="2200">
              <a:latin typeface="Arial"/>
              <a:cs typeface="Arial"/>
            </a:endParaRPr>
          </a:p>
          <a:p>
            <a:pPr marL="12700" marR="303530">
              <a:lnSpc>
                <a:spcPts val="2740"/>
              </a:lnSpc>
              <a:spcBef>
                <a:spcPts val="565"/>
              </a:spcBef>
            </a:pP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C. botulinum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juga mengakibatkan keracunan melalui tumis  bawang yang digunakan dalam burger, cacahan bawang  putih yang dibotolkan dalam</a:t>
            </a:r>
            <a:r>
              <a:rPr sz="2400" spc="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minyak</a:t>
            </a:r>
            <a:endParaRPr sz="2400">
              <a:latin typeface="Arial"/>
              <a:cs typeface="Arial"/>
            </a:endParaRPr>
          </a:p>
          <a:p>
            <a:pPr marL="4620895">
              <a:lnSpc>
                <a:spcPct val="100000"/>
              </a:lnSpc>
              <a:spcBef>
                <a:spcPts val="25"/>
              </a:spcBef>
            </a:pPr>
            <a:r>
              <a:rPr sz="1600" dirty="0">
                <a:solidFill>
                  <a:srgbClr val="FFFF00"/>
                </a:solidFill>
                <a:latin typeface="Times New Roman"/>
                <a:cs typeface="Times New Roman"/>
              </a:rPr>
              <a:t>*Brent et al, 1995. J. Food Prot.</a:t>
            </a:r>
            <a:r>
              <a:rPr sz="1600" spc="-105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600" dirty="0">
                <a:solidFill>
                  <a:srgbClr val="FFFF00"/>
                </a:solidFill>
                <a:latin typeface="Times New Roman"/>
                <a:cs typeface="Times New Roman"/>
              </a:rPr>
              <a:t>15:420-422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0879" y="266191"/>
            <a:ext cx="69018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Kasus Keracunan Jasa Boga</a:t>
            </a:r>
            <a:r>
              <a:rPr sz="3600" spc="-120" dirty="0"/>
              <a:t> </a:t>
            </a:r>
            <a:r>
              <a:rPr sz="3600" dirty="0"/>
              <a:t>5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0" y="152400"/>
            <a:ext cx="1828038" cy="8267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979169"/>
            <a:ext cx="1828800" cy="308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35940" y="1377950"/>
            <a:ext cx="7785734" cy="474853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700" marR="33655">
              <a:lnSpc>
                <a:spcPts val="2740"/>
              </a:lnSpc>
              <a:spcBef>
                <a:spcPts val="305"/>
              </a:spcBef>
              <a:buAutoNum type="alphaUcPeriod" startAt="3"/>
              <a:tabLst>
                <a:tab pos="400685" algn="l"/>
              </a:tabLst>
            </a:pP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perfringens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pada corned beef yang diolah dalam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skala 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besar*</a:t>
            </a:r>
            <a:endParaRPr sz="2400">
              <a:latin typeface="Arial"/>
              <a:cs typeface="Arial"/>
            </a:endParaRPr>
          </a:p>
          <a:p>
            <a:pPr marL="546100" marR="5080" lvl="1" indent="-177800">
              <a:lnSpc>
                <a:spcPts val="2280"/>
              </a:lnSpc>
              <a:spcBef>
                <a:spcPts val="475"/>
              </a:spcBef>
              <a:buSzPct val="70000"/>
              <a:buChar char="-"/>
              <a:tabLst>
                <a:tab pos="546100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Corned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beef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diolah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(dididihkan 3 jam) oleh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sebuah </a:t>
            </a:r>
            <a:r>
              <a:rPr sz="2000" i="1" spc="-5" dirty="0">
                <a:solidFill>
                  <a:srgbClr val="FFFFFF"/>
                </a:solidFill>
                <a:latin typeface="Arial"/>
                <a:cs typeface="Arial"/>
              </a:rPr>
              <a:t>delicatessen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, 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dibiarkan dingin pada suhu ruang,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lalu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disimpan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refrigerator,  empat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hari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kemudian corned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beef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dipanaskan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sampai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suhu 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48.8</a:t>
            </a:r>
            <a:r>
              <a:rPr sz="1950" baseline="2564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(pada pukul 11.00)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digunakan untuk membuat  sandwich yang disajikan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dikonsumsi sampai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sore</a:t>
            </a:r>
            <a:r>
              <a:rPr sz="20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hari</a:t>
            </a:r>
            <a:endParaRPr sz="2000">
              <a:latin typeface="Arial"/>
              <a:cs typeface="Arial"/>
            </a:endParaRPr>
          </a:p>
          <a:p>
            <a:pPr marL="546100" marR="52705" lvl="1" indent="-177800">
              <a:lnSpc>
                <a:spcPts val="2280"/>
              </a:lnSpc>
              <a:spcBef>
                <a:spcPts val="480"/>
              </a:spcBef>
              <a:buFont typeface="Arial"/>
              <a:buChar char="-"/>
              <a:tabLst>
                <a:tab pos="546100" algn="l"/>
              </a:tabLst>
            </a:pPr>
            <a:r>
              <a:rPr sz="2000" i="1" spc="-5" dirty="0">
                <a:solidFill>
                  <a:srgbClr val="FFFFFF"/>
                </a:solidFill>
                <a:latin typeface="Arial"/>
                <a:cs typeface="Arial"/>
              </a:rPr>
              <a:t>C. perfringens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ada di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bahan baku, membentuk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spora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selama  pemanasan, bergerminasi selama penurunan suhu yang lambat 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(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jumlah makanan besar), reheating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tidak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cukup, tumbuh lagi  setelah reheating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disimpan sebagai</a:t>
            </a:r>
            <a:r>
              <a:rPr sz="20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sandwich</a:t>
            </a:r>
            <a:endParaRPr sz="2000">
              <a:latin typeface="Arial"/>
              <a:cs typeface="Arial"/>
            </a:endParaRPr>
          </a:p>
          <a:p>
            <a:pPr marL="546100" marR="144145" lvl="1" indent="-177800">
              <a:lnSpc>
                <a:spcPts val="2280"/>
              </a:lnSpc>
              <a:spcBef>
                <a:spcPts val="480"/>
              </a:spcBef>
              <a:buFont typeface="Arial"/>
              <a:buChar char="-"/>
              <a:tabLst>
                <a:tab pos="521970" algn="l"/>
              </a:tabLst>
            </a:pPr>
            <a:r>
              <a:rPr sz="2000" i="1" spc="-5" dirty="0">
                <a:solidFill>
                  <a:srgbClr val="FFFFFF"/>
                </a:solidFill>
                <a:latin typeface="Arial"/>
                <a:cs typeface="Arial"/>
              </a:rPr>
              <a:t>C. </a:t>
            </a:r>
            <a:r>
              <a:rPr sz="2000" i="1" spc="-10" dirty="0">
                <a:solidFill>
                  <a:srgbClr val="FFFFFF"/>
                </a:solidFill>
                <a:latin typeface="Arial"/>
                <a:cs typeface="Arial"/>
              </a:rPr>
              <a:t>perfringens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lazim ditemukan pada daging, pendinginan yang  lambat memicu germinasinya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penyimpanan suhu ruang  mendukung pertumbuhannya 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2000" i="1" spc="-5" dirty="0">
                <a:solidFill>
                  <a:srgbClr val="FFFF00"/>
                </a:solidFill>
                <a:latin typeface="Arial"/>
                <a:cs typeface="Arial"/>
              </a:rPr>
              <a:t>buffet</a:t>
            </a:r>
            <a:r>
              <a:rPr sz="2000" i="1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000" i="1" spc="-5" dirty="0">
                <a:solidFill>
                  <a:srgbClr val="FFFF00"/>
                </a:solidFill>
                <a:latin typeface="Arial"/>
                <a:cs typeface="Arial"/>
              </a:rPr>
              <a:t>germ</a:t>
            </a: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2000">
              <a:latin typeface="Arial"/>
              <a:cs typeface="Arial"/>
            </a:endParaRPr>
          </a:p>
          <a:p>
            <a:pPr marL="521334" lvl="1" indent="-153035">
              <a:lnSpc>
                <a:spcPct val="100000"/>
              </a:lnSpc>
              <a:spcBef>
                <a:spcPts val="305"/>
              </a:spcBef>
              <a:buChar char="-"/>
              <a:tabLst>
                <a:tab pos="521970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Karena gejala penyakit relatif ringan maka mungkin sering</a:t>
            </a:r>
            <a:r>
              <a:rPr sz="20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tidak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69416" y="6085550"/>
            <a:ext cx="216979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terdokumentasikan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652264" y="6242558"/>
            <a:ext cx="432054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FFFF00"/>
                </a:solidFill>
                <a:latin typeface="Times New Roman"/>
                <a:cs typeface="Times New Roman"/>
              </a:rPr>
              <a:t>*CDC, </a:t>
            </a:r>
            <a:r>
              <a:rPr sz="1600" dirty="0">
                <a:solidFill>
                  <a:srgbClr val="FFFF00"/>
                </a:solidFill>
                <a:latin typeface="Times New Roman"/>
                <a:cs typeface="Times New Roman"/>
              </a:rPr>
              <a:t>1994. Morb. Mortal. </a:t>
            </a:r>
            <a:r>
              <a:rPr sz="1600" spc="-20" dirty="0">
                <a:solidFill>
                  <a:srgbClr val="FFFF00"/>
                </a:solidFill>
                <a:latin typeface="Times New Roman"/>
                <a:cs typeface="Times New Roman"/>
              </a:rPr>
              <a:t>Wkly. </a:t>
            </a:r>
            <a:r>
              <a:rPr sz="1600" dirty="0">
                <a:solidFill>
                  <a:srgbClr val="FFFF00"/>
                </a:solidFill>
                <a:latin typeface="Times New Roman"/>
                <a:cs typeface="Times New Roman"/>
              </a:rPr>
              <a:t>Rep. 43:</a:t>
            </a:r>
            <a:r>
              <a:rPr sz="1600" spc="-11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600" dirty="0">
                <a:solidFill>
                  <a:srgbClr val="FFFF00"/>
                </a:solidFill>
                <a:latin typeface="Times New Roman"/>
                <a:cs typeface="Times New Roman"/>
              </a:rPr>
              <a:t>137-144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29030" marR="5080" indent="-1115695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Keracunan karena</a:t>
            </a:r>
            <a:r>
              <a:rPr sz="3600" spc="-80" dirty="0"/>
              <a:t> </a:t>
            </a:r>
            <a:r>
              <a:rPr sz="3600" spc="-5" dirty="0"/>
              <a:t>Masalah  Personal Hygiene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93139" y="1932686"/>
            <a:ext cx="7306309" cy="382968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Pangan Tidak</a:t>
            </a:r>
            <a:r>
              <a:rPr sz="24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spesifik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Kontaminasi bisa terjadi selama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penerimaan,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penyimpanan, penanganan, pengolahan,</a:t>
            </a:r>
            <a:r>
              <a:rPr sz="24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penyajian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Penyebab tidak spesifik</a:t>
            </a:r>
            <a:r>
              <a:rPr sz="24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546100" lvl="1" indent="-190500">
              <a:lnSpc>
                <a:spcPct val="100000"/>
              </a:lnSpc>
              <a:spcBef>
                <a:spcPts val="575"/>
              </a:spcBef>
              <a:buClr>
                <a:srgbClr val="FFFFFF"/>
              </a:buClr>
              <a:buChar char="-"/>
              <a:tabLst>
                <a:tab pos="541020" algn="l"/>
              </a:tabLst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Norovirus dalam katering cruise</a:t>
            </a:r>
            <a:r>
              <a:rPr sz="2400" spc="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ship</a:t>
            </a:r>
            <a:endParaRPr sz="2400">
              <a:latin typeface="Arial"/>
              <a:cs typeface="Arial"/>
            </a:endParaRPr>
          </a:p>
          <a:p>
            <a:pPr marL="540385" lvl="1" indent="-184785">
              <a:lnSpc>
                <a:spcPct val="100000"/>
              </a:lnSpc>
              <a:spcBef>
                <a:spcPts val="580"/>
              </a:spcBef>
              <a:buChar char="-"/>
              <a:tabLst>
                <a:tab pos="541020" algn="l"/>
              </a:tabLst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Virus Hepatitis pada</a:t>
            </a:r>
            <a:r>
              <a:rPr sz="2400" spc="3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kerang</a:t>
            </a:r>
            <a:endParaRPr sz="2400">
              <a:latin typeface="Arial"/>
              <a:cs typeface="Arial"/>
            </a:endParaRPr>
          </a:p>
          <a:p>
            <a:pPr marL="546100" marR="307340" lvl="1" indent="-190500">
              <a:lnSpc>
                <a:spcPct val="100000"/>
              </a:lnSpc>
              <a:spcBef>
                <a:spcPts val="575"/>
              </a:spcBef>
              <a:buFont typeface="Arial"/>
              <a:buChar char="-"/>
              <a:tabLst>
                <a:tab pos="541020" algn="l"/>
              </a:tabLst>
            </a:pP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Salmonella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(termasuk </a:t>
            </a: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Salmonella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Typhi)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pada 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berbagai jenis pangan termasuk pangan</a:t>
            </a:r>
            <a:r>
              <a:rPr sz="2400" spc="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olahan</a:t>
            </a:r>
            <a:endParaRPr sz="2400">
              <a:latin typeface="Arial"/>
              <a:cs typeface="Arial"/>
            </a:endParaRPr>
          </a:p>
          <a:p>
            <a:pPr marL="540385" lvl="1" indent="-184785">
              <a:lnSpc>
                <a:spcPct val="100000"/>
              </a:lnSpc>
              <a:spcBef>
                <a:spcPts val="575"/>
              </a:spcBef>
              <a:buFont typeface="Arial"/>
              <a:buChar char="-"/>
              <a:tabLst>
                <a:tab pos="541020" algn="l"/>
              </a:tabLst>
            </a:pP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Staphylococcus aureus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pada RTE</a:t>
            </a:r>
            <a:r>
              <a:rPr sz="2400" spc="4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foods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42541" y="464311"/>
            <a:ext cx="605853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69745" marR="5080" indent="-175768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Keracunan karena</a:t>
            </a:r>
            <a:r>
              <a:rPr sz="3600" spc="-110" dirty="0"/>
              <a:t> </a:t>
            </a:r>
            <a:r>
              <a:rPr sz="3600" spc="-5" dirty="0"/>
              <a:t>Bahaya  Kimia/Fisik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12140" y="2127758"/>
            <a:ext cx="7741920" cy="3536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Pada umumnya keracunan karena bahaya kimia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tidak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bersifat akut sehingga tidak terdokumentasi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dengan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baik, kekecualian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toksin alami dan alergen pada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jenis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pangan</a:t>
            </a:r>
            <a:r>
              <a:rPr sz="24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tertentu</a:t>
            </a:r>
            <a:endParaRPr sz="2400">
              <a:latin typeface="Arial"/>
              <a:cs typeface="Arial"/>
            </a:endParaRPr>
          </a:p>
          <a:p>
            <a:pPr marL="540385" lvl="1" indent="-184785">
              <a:lnSpc>
                <a:spcPct val="100000"/>
              </a:lnSpc>
              <a:spcBef>
                <a:spcPts val="575"/>
              </a:spcBef>
              <a:buChar char="-"/>
              <a:tabLst>
                <a:tab pos="54102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toksin alga dan tetrodotoksin pada ikan</a:t>
            </a:r>
            <a:r>
              <a:rPr sz="24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tertentu</a:t>
            </a:r>
            <a:endParaRPr sz="2400">
              <a:latin typeface="Arial"/>
              <a:cs typeface="Arial"/>
            </a:endParaRPr>
          </a:p>
          <a:p>
            <a:pPr marL="540385" lvl="1" indent="-184785">
              <a:lnSpc>
                <a:spcPct val="100000"/>
              </a:lnSpc>
              <a:spcBef>
                <a:spcPts val="575"/>
              </a:spcBef>
              <a:buChar char="-"/>
              <a:tabLst>
                <a:tab pos="54102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alergen pada udang, kacang</a:t>
            </a:r>
            <a:r>
              <a:rPr sz="24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dsb</a:t>
            </a:r>
            <a:endParaRPr sz="2400">
              <a:latin typeface="Arial"/>
              <a:cs typeface="Arial"/>
            </a:endParaRPr>
          </a:p>
          <a:p>
            <a:pPr marL="355600" marR="37846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Bahaya fisik tidak menimbulkan penyakit/keracunan  tetapi dapat menimbulkan bahaya,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menandakan  </a:t>
            </a:r>
            <a:r>
              <a:rPr sz="2400" i="1" spc="-5" dirty="0">
                <a:solidFill>
                  <a:srgbClr val="FFFFFF"/>
                </a:solidFill>
                <a:latin typeface="Arial"/>
                <a:cs typeface="Arial"/>
              </a:rPr>
              <a:t>carelessness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, dan memberi citra</a:t>
            </a:r>
            <a:r>
              <a:rPr sz="24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buruk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7524" y="0"/>
            <a:ext cx="7033895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99690" marR="5080" indent="-2587625">
              <a:lnSpc>
                <a:spcPct val="100000"/>
              </a:lnSpc>
              <a:spcBef>
                <a:spcPts val="95"/>
              </a:spcBef>
            </a:pPr>
            <a:r>
              <a:rPr b="1" spc="-5" dirty="0">
                <a:solidFill>
                  <a:srgbClr val="003300"/>
                </a:solidFill>
                <a:latin typeface="Verdana"/>
                <a:cs typeface="Verdana"/>
              </a:rPr>
              <a:t>Rantai Keracunan Pangan oleh  Mikroba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979169"/>
            <a:ext cx="9144000" cy="9791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7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95850"/>
            <a:ext cx="9144000" cy="9791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514600" y="5562600"/>
            <a:ext cx="4495800" cy="31242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875020"/>
            <a:ext cx="9144000" cy="6324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514600" y="5875020"/>
            <a:ext cx="4495800" cy="60198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1955" marR="5080" indent="-1495425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solidFill>
                  <a:srgbClr val="003300"/>
                </a:solidFill>
                <a:latin typeface="Verdana"/>
                <a:cs typeface="Verdana"/>
              </a:rPr>
              <a:t>Karakteristik </a:t>
            </a:r>
            <a:r>
              <a:rPr sz="3600" b="1" spc="-10" dirty="0">
                <a:solidFill>
                  <a:srgbClr val="003300"/>
                </a:solidFill>
                <a:latin typeface="Verdana"/>
                <a:cs typeface="Verdana"/>
              </a:rPr>
              <a:t>Industri  </a:t>
            </a:r>
            <a:r>
              <a:rPr sz="3600" b="1" spc="-5" dirty="0">
                <a:solidFill>
                  <a:srgbClr val="003300"/>
                </a:solidFill>
                <a:latin typeface="Verdana"/>
                <a:cs typeface="Verdana"/>
              </a:rPr>
              <a:t>Jasa</a:t>
            </a:r>
            <a:r>
              <a:rPr sz="3600" b="1" spc="-30" dirty="0">
                <a:solidFill>
                  <a:srgbClr val="003300"/>
                </a:solidFill>
                <a:latin typeface="Verdana"/>
                <a:cs typeface="Verdana"/>
              </a:rPr>
              <a:t> </a:t>
            </a:r>
            <a:r>
              <a:rPr sz="3600" b="1" spc="-5" dirty="0">
                <a:solidFill>
                  <a:srgbClr val="003300"/>
                </a:solidFill>
                <a:latin typeface="Verdana"/>
                <a:cs typeface="Verdana"/>
              </a:rPr>
              <a:t>Boga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72972" y="2215693"/>
            <a:ext cx="7063105" cy="3354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8595" marR="285115" indent="-175895">
              <a:lnSpc>
                <a:spcPct val="110000"/>
              </a:lnSpc>
              <a:spcBef>
                <a:spcPts val="100"/>
              </a:spcBef>
              <a:buChar char="•"/>
              <a:tabLst>
                <a:tab pos="234315" algn="l"/>
                <a:tab pos="2701925" algn="l"/>
              </a:tabLst>
            </a:pPr>
            <a:r>
              <a:rPr sz="2800" dirty="0">
                <a:solidFill>
                  <a:srgbClr val="003300"/>
                </a:solidFill>
                <a:latin typeface="Arial"/>
                <a:cs typeface="Arial"/>
              </a:rPr>
              <a:t>Jenis pangan yang diproduksi &amp; disajikan  sangat</a:t>
            </a:r>
            <a:r>
              <a:rPr sz="2800" spc="-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003300"/>
                </a:solidFill>
                <a:latin typeface="Arial"/>
                <a:cs typeface="Arial"/>
              </a:rPr>
              <a:t>banyak	dan</a:t>
            </a:r>
            <a:r>
              <a:rPr sz="2800" spc="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003300"/>
                </a:solidFill>
                <a:latin typeface="Arial"/>
                <a:cs typeface="Arial"/>
              </a:rPr>
              <a:t>beragam</a:t>
            </a:r>
            <a:endParaRPr sz="2800">
              <a:latin typeface="Arial"/>
              <a:cs typeface="Arial"/>
            </a:endParaRPr>
          </a:p>
          <a:p>
            <a:pPr marL="188595" indent="-175895">
              <a:lnSpc>
                <a:spcPct val="100000"/>
              </a:lnSpc>
              <a:spcBef>
                <a:spcPts val="1680"/>
              </a:spcBef>
              <a:buChar char="•"/>
              <a:tabLst>
                <a:tab pos="234315" algn="l"/>
              </a:tabLst>
            </a:pPr>
            <a:r>
              <a:rPr sz="2800" spc="-5" dirty="0">
                <a:solidFill>
                  <a:srgbClr val="003300"/>
                </a:solidFill>
                <a:latin typeface="Arial"/>
                <a:cs typeface="Arial"/>
              </a:rPr>
              <a:t>Bahan </a:t>
            </a:r>
            <a:r>
              <a:rPr sz="2800" dirty="0">
                <a:solidFill>
                  <a:srgbClr val="003300"/>
                </a:solidFill>
                <a:latin typeface="Arial"/>
                <a:cs typeface="Arial"/>
              </a:rPr>
              <a:t>baku/ingridien banyak</a:t>
            </a:r>
            <a:r>
              <a:rPr sz="2800" spc="-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003300"/>
                </a:solidFill>
                <a:latin typeface="Arial"/>
                <a:cs typeface="Arial"/>
              </a:rPr>
              <a:t>macamnya</a:t>
            </a:r>
            <a:endParaRPr sz="2800">
              <a:latin typeface="Arial"/>
              <a:cs typeface="Arial"/>
            </a:endParaRPr>
          </a:p>
          <a:p>
            <a:pPr marL="188595" indent="-175895">
              <a:lnSpc>
                <a:spcPct val="100000"/>
              </a:lnSpc>
              <a:spcBef>
                <a:spcPts val="1680"/>
              </a:spcBef>
              <a:buChar char="•"/>
              <a:tabLst>
                <a:tab pos="234315" algn="l"/>
              </a:tabLst>
            </a:pPr>
            <a:r>
              <a:rPr sz="2800" dirty="0">
                <a:solidFill>
                  <a:srgbClr val="003300"/>
                </a:solidFill>
                <a:latin typeface="Arial"/>
                <a:cs typeface="Arial"/>
              </a:rPr>
              <a:t>Pengujian produk tidak</a:t>
            </a:r>
            <a:r>
              <a:rPr sz="2800" spc="1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800" i="1" dirty="0">
                <a:solidFill>
                  <a:srgbClr val="003300"/>
                </a:solidFill>
                <a:latin typeface="Arial"/>
                <a:cs typeface="Arial"/>
              </a:rPr>
              <a:t>feasible</a:t>
            </a:r>
            <a:endParaRPr sz="2800">
              <a:latin typeface="Arial"/>
              <a:cs typeface="Arial"/>
            </a:endParaRPr>
          </a:p>
          <a:p>
            <a:pPr marL="188595" marR="5080" indent="-175895">
              <a:lnSpc>
                <a:spcPct val="110000"/>
              </a:lnSpc>
              <a:spcBef>
                <a:spcPts val="1340"/>
              </a:spcBef>
              <a:buChar char="•"/>
              <a:tabLst>
                <a:tab pos="234950" algn="l"/>
              </a:tabLst>
            </a:pPr>
            <a:r>
              <a:rPr sz="2800" spc="-20" dirty="0">
                <a:solidFill>
                  <a:srgbClr val="003300"/>
                </a:solidFill>
                <a:latin typeface="Arial"/>
                <a:cs typeface="Arial"/>
              </a:rPr>
              <a:t>Waktu </a:t>
            </a:r>
            <a:r>
              <a:rPr sz="2800" dirty="0">
                <a:solidFill>
                  <a:srgbClr val="003300"/>
                </a:solidFill>
                <a:latin typeface="Arial"/>
                <a:cs typeface="Arial"/>
              </a:rPr>
              <a:t>antara produksi dan konsumsi</a:t>
            </a:r>
            <a:r>
              <a:rPr sz="2800" spc="-7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003300"/>
                </a:solidFill>
                <a:latin typeface="Arial"/>
                <a:cs typeface="Arial"/>
              </a:rPr>
              <a:t>relatif  singkat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6553200"/>
            <a:ext cx="894742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64005" y="258571"/>
            <a:ext cx="701675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26745" marR="5080" indent="-61468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Sistem </a:t>
            </a:r>
            <a:r>
              <a:rPr sz="3600" dirty="0"/>
              <a:t>Manajemen</a:t>
            </a:r>
            <a:r>
              <a:rPr sz="3600" spc="-80" dirty="0"/>
              <a:t> </a:t>
            </a:r>
            <a:r>
              <a:rPr sz="3600" dirty="0"/>
              <a:t>Keamanan  Pangan </a:t>
            </a:r>
            <a:r>
              <a:rPr sz="3600" spc="-5" dirty="0"/>
              <a:t>Industri </a:t>
            </a:r>
            <a:r>
              <a:rPr sz="3600" dirty="0"/>
              <a:t>Jasa</a:t>
            </a:r>
            <a:r>
              <a:rPr sz="3600" spc="-85" dirty="0"/>
              <a:t> </a:t>
            </a:r>
            <a:r>
              <a:rPr sz="3600" spc="-5" dirty="0"/>
              <a:t>Boga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92987" y="1588261"/>
            <a:ext cx="7986395" cy="4890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0360" indent="-327660">
              <a:lnSpc>
                <a:spcPts val="2735"/>
              </a:lnSpc>
              <a:spcBef>
                <a:spcPts val="100"/>
              </a:spcBef>
              <a:buClr>
                <a:srgbClr val="FFFFFF"/>
              </a:buClr>
              <a:buSzPct val="150000"/>
              <a:buChar char="•"/>
              <a:tabLst>
                <a:tab pos="340995" algn="l"/>
              </a:tabLst>
            </a:pPr>
            <a:r>
              <a:rPr sz="2400" spc="-5" dirty="0">
                <a:solidFill>
                  <a:srgbClr val="9AFF33"/>
                </a:solidFill>
                <a:latin typeface="Arial"/>
                <a:cs typeface="Arial"/>
              </a:rPr>
              <a:t>Good Hygienic</a:t>
            </a:r>
            <a:r>
              <a:rPr sz="2400" spc="15" dirty="0">
                <a:solidFill>
                  <a:srgbClr val="9AFF33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9AFF33"/>
                </a:solidFill>
                <a:latin typeface="Arial"/>
                <a:cs typeface="Arial"/>
              </a:rPr>
              <a:t>Practices</a:t>
            </a:r>
            <a:endParaRPr sz="2400">
              <a:latin typeface="Arial"/>
              <a:cs typeface="Arial"/>
            </a:endParaRPr>
          </a:p>
          <a:p>
            <a:pPr marL="546100" lvl="1" indent="-177800">
              <a:lnSpc>
                <a:spcPts val="2590"/>
              </a:lnSpc>
              <a:buChar char="-"/>
              <a:tabLst>
                <a:tab pos="554355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menjamin keamanan air dan</a:t>
            </a:r>
            <a:r>
              <a:rPr sz="24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endParaRPr sz="2400">
              <a:latin typeface="Arial"/>
              <a:cs typeface="Arial"/>
            </a:endParaRPr>
          </a:p>
          <a:p>
            <a:pPr marL="553720" lvl="1" indent="-185420">
              <a:lnSpc>
                <a:spcPts val="2450"/>
              </a:lnSpc>
              <a:buChar char="-"/>
              <a:tabLst>
                <a:tab pos="554355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meminimalkan</a:t>
            </a:r>
            <a:r>
              <a:rPr sz="24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kontaminasi/rekontaminasi</a:t>
            </a:r>
            <a:endParaRPr sz="2400">
              <a:latin typeface="Arial"/>
              <a:cs typeface="Arial"/>
            </a:endParaRPr>
          </a:p>
          <a:p>
            <a:pPr marL="546100" marR="5080">
              <a:lnSpc>
                <a:spcPts val="2300"/>
              </a:lnSpc>
              <a:spcBef>
                <a:spcPts val="270"/>
              </a:spcBef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/kontaminasi silang dari bangunan, udara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(lingkungan),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pekerja, peralatan</a:t>
            </a:r>
            <a:r>
              <a:rPr sz="24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dll</a:t>
            </a:r>
            <a:endParaRPr sz="2400">
              <a:latin typeface="Arial"/>
              <a:cs typeface="Arial"/>
            </a:endParaRPr>
          </a:p>
          <a:p>
            <a:pPr marL="546100" marR="1657985" lvl="1" indent="-177800">
              <a:lnSpc>
                <a:spcPts val="2300"/>
              </a:lnSpc>
              <a:spcBef>
                <a:spcPts val="295"/>
              </a:spcBef>
              <a:buChar char="-"/>
              <a:tabLst>
                <a:tab pos="554355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menjamin peralatan berfungsi dengan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baik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400" i="1" spc="-5" dirty="0">
                <a:solidFill>
                  <a:srgbClr val="FFFFFF"/>
                </a:solidFill>
                <a:latin typeface="Arial"/>
                <a:cs typeface="Arial"/>
              </a:rPr>
              <a:t>maintenance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Clr>
                <a:srgbClr val="FFFFFF"/>
              </a:buClr>
              <a:buFont typeface="Arial"/>
              <a:buChar char="-"/>
            </a:pPr>
            <a:endParaRPr sz="2250">
              <a:latin typeface="Times New Roman"/>
              <a:cs typeface="Times New Roman"/>
            </a:endParaRPr>
          </a:p>
          <a:p>
            <a:pPr marL="340360" indent="-327660">
              <a:lnSpc>
                <a:spcPts val="2735"/>
              </a:lnSpc>
              <a:buSzPct val="150000"/>
              <a:buChar char="•"/>
              <a:tabLst>
                <a:tab pos="340995" algn="l"/>
              </a:tabLst>
            </a:pPr>
            <a:r>
              <a:rPr sz="2400" spc="-5" dirty="0">
                <a:solidFill>
                  <a:srgbClr val="9AFF33"/>
                </a:solidFill>
                <a:latin typeface="Arial"/>
                <a:cs typeface="Arial"/>
              </a:rPr>
              <a:t>Process </a:t>
            </a:r>
            <a:r>
              <a:rPr sz="2400" spc="-10" dirty="0">
                <a:solidFill>
                  <a:srgbClr val="9AFF33"/>
                </a:solidFill>
                <a:latin typeface="Arial"/>
                <a:cs typeface="Arial"/>
              </a:rPr>
              <a:t>Control</a:t>
            </a:r>
            <a:endParaRPr sz="2400">
              <a:latin typeface="Arial"/>
              <a:cs typeface="Arial"/>
            </a:endParaRPr>
          </a:p>
          <a:p>
            <a:pPr marL="368300">
              <a:lnSpc>
                <a:spcPts val="2590"/>
              </a:lnSpc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Pengendalian ”sensitive</a:t>
            </a:r>
            <a:r>
              <a:rPr sz="2400" spc="4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ingredients”</a:t>
            </a:r>
            <a:endParaRPr sz="2400">
              <a:latin typeface="Arial"/>
              <a:cs typeface="Arial"/>
            </a:endParaRPr>
          </a:p>
          <a:p>
            <a:pPr marL="546100" marR="897255" lvl="1" indent="-177800">
              <a:lnSpc>
                <a:spcPts val="2300"/>
              </a:lnSpc>
              <a:spcBef>
                <a:spcPts val="415"/>
              </a:spcBef>
              <a:buChar char="-"/>
              <a:tabLst>
                <a:tab pos="554355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menjamin ingridien sesuai spesifikasi dan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tujuan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penggunaan</a:t>
            </a:r>
            <a:endParaRPr sz="2400">
              <a:latin typeface="Arial"/>
              <a:cs typeface="Arial"/>
            </a:endParaRPr>
          </a:p>
          <a:p>
            <a:pPr marL="368300">
              <a:lnSpc>
                <a:spcPts val="2470"/>
              </a:lnSpc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HACCP </a:t>
            </a:r>
            <a:r>
              <a:rPr sz="2400" i="1" spc="-5" dirty="0">
                <a:solidFill>
                  <a:srgbClr val="FFFF00"/>
                </a:solidFill>
                <a:latin typeface="Arial"/>
                <a:cs typeface="Arial"/>
              </a:rPr>
              <a:t>plan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berbasiskan 3 diagram</a:t>
            </a:r>
            <a:r>
              <a:rPr sz="2400" spc="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00"/>
                </a:solidFill>
                <a:latin typeface="Arial"/>
                <a:cs typeface="Arial"/>
              </a:rPr>
              <a:t>alir</a:t>
            </a:r>
            <a:endParaRPr sz="2400">
              <a:latin typeface="Arial"/>
              <a:cs typeface="Arial"/>
            </a:endParaRPr>
          </a:p>
          <a:p>
            <a:pPr marL="553720" lvl="1" indent="-185420">
              <a:lnSpc>
                <a:spcPts val="2590"/>
              </a:lnSpc>
              <a:buChar char="-"/>
              <a:tabLst>
                <a:tab pos="554355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mengendalikan tahapan</a:t>
            </a:r>
            <a:r>
              <a:rPr sz="24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proses</a:t>
            </a:r>
            <a:endParaRPr sz="2400">
              <a:latin typeface="Arial"/>
              <a:cs typeface="Arial"/>
            </a:endParaRPr>
          </a:p>
          <a:p>
            <a:pPr marL="553085" lvl="1" indent="-184785">
              <a:lnSpc>
                <a:spcPts val="2735"/>
              </a:lnSpc>
              <a:buChar char="-"/>
              <a:tabLst>
                <a:tab pos="55372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menjamin proses inaktivasi yang</a:t>
            </a:r>
            <a:r>
              <a:rPr sz="24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tepat</a:t>
            </a:r>
            <a:endParaRPr sz="2400">
              <a:latin typeface="Arial"/>
              <a:cs typeface="Arial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2541" y="388111"/>
            <a:ext cx="55245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Good Hygienic</a:t>
            </a:r>
            <a:r>
              <a:rPr sz="3600" spc="-40" dirty="0"/>
              <a:t> </a:t>
            </a:r>
            <a:r>
              <a:rPr sz="3600" spc="-5" dirty="0"/>
              <a:t>Practices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35940" y="1482648"/>
            <a:ext cx="8186420" cy="455168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360"/>
              </a:spcBef>
              <a:buClr>
                <a:srgbClr val="002ED6"/>
              </a:buClr>
              <a:buSzPct val="50000"/>
              <a:buFont typeface="Wingdings"/>
              <a:buChar char=""/>
              <a:tabLst>
                <a:tab pos="355600" algn="l"/>
                <a:tab pos="4502150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Basis dalam</a:t>
            </a:r>
            <a:r>
              <a:rPr sz="22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Sistem</a:t>
            </a:r>
            <a:r>
              <a:rPr sz="2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Manajemen	Keamanan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Pangan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65"/>
              </a:spcBef>
              <a:buClr>
                <a:srgbClr val="002ED6"/>
              </a:buClr>
              <a:buSzPct val="50000"/>
              <a:buFont typeface="Wingdings"/>
              <a:buChar char=""/>
              <a:tabLst>
                <a:tab pos="355600" algn="l"/>
              </a:tabLst>
            </a:pP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GHP adalah pedoman praktek saniter</a:t>
            </a:r>
            <a:r>
              <a:rPr sz="22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:</a:t>
            </a:r>
            <a:endParaRPr sz="2200">
              <a:latin typeface="Arial"/>
              <a:cs typeface="Arial"/>
            </a:endParaRPr>
          </a:p>
          <a:p>
            <a:pPr marL="545465" lvl="1" indent="-189865">
              <a:lnSpc>
                <a:spcPct val="100000"/>
              </a:lnSpc>
              <a:spcBef>
                <a:spcPts val="265"/>
              </a:spcBef>
              <a:buChar char="-"/>
              <a:tabLst>
                <a:tab pos="526415" algn="l"/>
              </a:tabLst>
            </a:pP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air yang</a:t>
            </a:r>
            <a:r>
              <a:rPr sz="22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aman</a:t>
            </a:r>
            <a:endParaRPr sz="2200">
              <a:latin typeface="Arial"/>
              <a:cs typeface="Arial"/>
            </a:endParaRPr>
          </a:p>
          <a:p>
            <a:pPr marL="525780" lvl="1" indent="-170180">
              <a:lnSpc>
                <a:spcPct val="100000"/>
              </a:lnSpc>
              <a:spcBef>
                <a:spcPts val="265"/>
              </a:spcBef>
              <a:buChar char="-"/>
              <a:tabLst>
                <a:tab pos="526415" algn="l"/>
              </a:tabLst>
            </a:pPr>
            <a:r>
              <a:rPr sz="2200" spc="-5" dirty="0">
                <a:solidFill>
                  <a:srgbClr val="FFFF00"/>
                </a:solidFill>
                <a:latin typeface="Arial"/>
                <a:cs typeface="Arial"/>
              </a:rPr>
              <a:t>lingkungan yang</a:t>
            </a:r>
            <a:r>
              <a:rPr sz="2200" spc="-1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bersih</a:t>
            </a:r>
            <a:endParaRPr sz="2200">
              <a:latin typeface="Arial"/>
              <a:cs typeface="Arial"/>
            </a:endParaRPr>
          </a:p>
          <a:p>
            <a:pPr marL="545465" marR="763905" lvl="1" indent="-189865">
              <a:lnSpc>
                <a:spcPts val="2380"/>
              </a:lnSpc>
              <a:spcBef>
                <a:spcPts val="560"/>
              </a:spcBef>
              <a:buChar char="-"/>
              <a:tabLst>
                <a:tab pos="526415" algn="l"/>
              </a:tabLst>
            </a:pP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bangunan yang bertata letak baik, tidak beracun,</a:t>
            </a:r>
            <a:r>
              <a:rPr sz="2200" spc="-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bersih  dan mudah</a:t>
            </a:r>
            <a:r>
              <a:rPr sz="2200" spc="-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dibersihkan</a:t>
            </a:r>
            <a:endParaRPr sz="2200">
              <a:latin typeface="Arial"/>
              <a:cs typeface="Arial"/>
            </a:endParaRPr>
          </a:p>
          <a:p>
            <a:pPr marL="546100" marR="1027430" lvl="1" indent="-190500">
              <a:lnSpc>
                <a:spcPts val="2380"/>
              </a:lnSpc>
              <a:spcBef>
                <a:spcPts val="520"/>
              </a:spcBef>
              <a:buChar char="-"/>
              <a:tabLst>
                <a:tab pos="526415" algn="l"/>
              </a:tabLst>
            </a:pP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peralatan berfungsi, tidak beracun, bersih dan</a:t>
            </a:r>
            <a:r>
              <a:rPr sz="2200" spc="-5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mudah  dibersihkan</a:t>
            </a:r>
            <a:endParaRPr sz="2200">
              <a:latin typeface="Arial"/>
              <a:cs typeface="Arial"/>
            </a:endParaRPr>
          </a:p>
          <a:p>
            <a:pPr marL="546100" marR="328930" lvl="1" indent="-190500">
              <a:lnSpc>
                <a:spcPts val="2380"/>
              </a:lnSpc>
              <a:spcBef>
                <a:spcPts val="520"/>
              </a:spcBef>
              <a:buChar char="-"/>
              <a:tabLst>
                <a:tab pos="526415" algn="l"/>
              </a:tabLst>
            </a:pP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pekerja yang mengerti pentingnya kebersihan dan</a:t>
            </a:r>
            <a:r>
              <a:rPr sz="2200" spc="-6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program  sanitasi dan mengimplementasikannya dengan</a:t>
            </a:r>
            <a:r>
              <a:rPr sz="2200" spc="-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00"/>
                </a:solidFill>
                <a:latin typeface="Arial"/>
                <a:cs typeface="Arial"/>
              </a:rPr>
              <a:t>benar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25"/>
              </a:spcBef>
              <a:buClr>
                <a:srgbClr val="002ED6"/>
              </a:buClr>
              <a:buSzPct val="50000"/>
              <a:buFont typeface="Wingdings"/>
              <a:buChar char=""/>
              <a:tabLst>
                <a:tab pos="355600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Diwujudkan dalam bentuk SOP, SSOP, instruksi kerja,</a:t>
            </a:r>
            <a:r>
              <a:rPr sz="22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training</a:t>
            </a:r>
            <a:endParaRPr sz="2200">
              <a:latin typeface="Arial"/>
              <a:cs typeface="Arial"/>
            </a:endParaRPr>
          </a:p>
          <a:p>
            <a:pPr marL="355600" marR="5080" indent="-342900">
              <a:lnSpc>
                <a:spcPts val="2380"/>
              </a:lnSpc>
              <a:spcBef>
                <a:spcPts val="560"/>
              </a:spcBef>
              <a:buClr>
                <a:srgbClr val="002ED6"/>
              </a:buClr>
              <a:buSzPct val="50000"/>
              <a:buFont typeface="Wingdings"/>
              <a:buChar char=""/>
              <a:tabLst>
                <a:tab pos="355600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Diverifikasi dengan pengujian air, environmental testing</a:t>
            </a:r>
            <a:r>
              <a:rPr sz="2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(udara,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alat),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cek kesehatan pekerja secara rutin</a:t>
            </a:r>
            <a:r>
              <a:rPr sz="2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berkala</a:t>
            </a:r>
            <a:endParaRPr sz="2200">
              <a:latin typeface="Arial"/>
              <a:cs typeface="Arial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23948" y="738632"/>
            <a:ext cx="48971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Sensitive</a:t>
            </a:r>
            <a:r>
              <a:rPr sz="3600" spc="-65" dirty="0"/>
              <a:t> </a:t>
            </a:r>
            <a:r>
              <a:rPr sz="3600" dirty="0"/>
              <a:t>Ingredients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14400" y="1524000"/>
            <a:ext cx="7574915" cy="4195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7112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Karena bahan baku banyak, maka perlu dikenali  “sensitive ingredients” atau ingridien yang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seringkali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ditemukan mengandung bahaya (mikrobiologi, kimia,  fisik)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tertentu</a:t>
            </a:r>
            <a:endParaRPr sz="2400">
              <a:latin typeface="Arial"/>
              <a:cs typeface="Arial"/>
            </a:endParaRPr>
          </a:p>
          <a:p>
            <a:pPr marL="355600" marR="125095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Informasi bisa diperoleh dari pustaka,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data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keracunan, data suplaier, CoA, hasil analisis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berkala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yang mungkin dilakukan, bagian</a:t>
            </a:r>
            <a:r>
              <a:rPr sz="24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pembelian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Sangat penting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meng-establish </a:t>
            </a:r>
            <a:r>
              <a:rPr sz="2400" i="1" spc="-5" dirty="0">
                <a:solidFill>
                  <a:srgbClr val="FFFFFF"/>
                </a:solidFill>
                <a:latin typeface="Arial"/>
                <a:cs typeface="Arial"/>
              </a:rPr>
              <a:t>track record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suplaiers, adanya jaminan suplaier, dan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audit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suplaier serta pengujian ingridien secara berkala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(jika  diperlukan)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8930" y="304800"/>
            <a:ext cx="88150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Microbiologically Sensitive</a:t>
            </a:r>
            <a:r>
              <a:rPr sz="3600" spc="-10" dirty="0"/>
              <a:t> </a:t>
            </a:r>
            <a:r>
              <a:rPr sz="3600" dirty="0"/>
              <a:t>Ingredients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0" y="979169"/>
            <a:ext cx="9144000" cy="697230"/>
          </a:xfrm>
          <a:custGeom>
            <a:avLst/>
            <a:gdLst/>
            <a:ahLst/>
            <a:cxnLst/>
            <a:rect l="l" t="t" r="r" b="b"/>
            <a:pathLst>
              <a:path w="9144000" h="697230">
                <a:moveTo>
                  <a:pt x="0" y="697229"/>
                </a:moveTo>
                <a:lnTo>
                  <a:pt x="9144000" y="697229"/>
                </a:lnTo>
                <a:lnTo>
                  <a:pt x="9144000" y="0"/>
                </a:lnTo>
                <a:lnTo>
                  <a:pt x="0" y="0"/>
                </a:lnTo>
                <a:lnTo>
                  <a:pt x="0" y="69722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670304"/>
            <a:ext cx="9144000" cy="288290"/>
          </a:xfrm>
          <a:custGeom>
            <a:avLst/>
            <a:gdLst/>
            <a:ahLst/>
            <a:cxnLst/>
            <a:rect l="l" t="t" r="r" b="b"/>
            <a:pathLst>
              <a:path w="9144000" h="288289">
                <a:moveTo>
                  <a:pt x="9144000" y="12953"/>
                </a:moveTo>
                <a:lnTo>
                  <a:pt x="9144000" y="0"/>
                </a:lnTo>
                <a:lnTo>
                  <a:pt x="0" y="0"/>
                </a:lnTo>
                <a:lnTo>
                  <a:pt x="0" y="12954"/>
                </a:lnTo>
                <a:lnTo>
                  <a:pt x="6857" y="6096"/>
                </a:lnTo>
                <a:lnTo>
                  <a:pt x="6857" y="12954"/>
                </a:lnTo>
                <a:lnTo>
                  <a:pt x="9137904" y="12953"/>
                </a:lnTo>
                <a:lnTo>
                  <a:pt x="9137904" y="6095"/>
                </a:lnTo>
                <a:lnTo>
                  <a:pt x="9144000" y="12953"/>
                </a:lnTo>
                <a:close/>
              </a:path>
              <a:path w="9144000" h="288289">
                <a:moveTo>
                  <a:pt x="6857" y="12954"/>
                </a:moveTo>
                <a:lnTo>
                  <a:pt x="6857" y="6096"/>
                </a:lnTo>
                <a:lnTo>
                  <a:pt x="0" y="12954"/>
                </a:lnTo>
                <a:lnTo>
                  <a:pt x="6857" y="12954"/>
                </a:lnTo>
                <a:close/>
              </a:path>
              <a:path w="9144000" h="288289">
                <a:moveTo>
                  <a:pt x="6857" y="288036"/>
                </a:moveTo>
                <a:lnTo>
                  <a:pt x="6857" y="12954"/>
                </a:lnTo>
                <a:lnTo>
                  <a:pt x="0" y="12954"/>
                </a:lnTo>
                <a:lnTo>
                  <a:pt x="0" y="288036"/>
                </a:lnTo>
                <a:lnTo>
                  <a:pt x="6857" y="288036"/>
                </a:lnTo>
                <a:close/>
              </a:path>
              <a:path w="9144000" h="288289">
                <a:moveTo>
                  <a:pt x="9144000" y="12953"/>
                </a:moveTo>
                <a:lnTo>
                  <a:pt x="9137904" y="6095"/>
                </a:lnTo>
                <a:lnTo>
                  <a:pt x="9137904" y="12953"/>
                </a:lnTo>
                <a:lnTo>
                  <a:pt x="9144000" y="12953"/>
                </a:lnTo>
                <a:close/>
              </a:path>
              <a:path w="9144000" h="288289">
                <a:moveTo>
                  <a:pt x="9144000" y="288035"/>
                </a:moveTo>
                <a:lnTo>
                  <a:pt x="9144000" y="12953"/>
                </a:lnTo>
                <a:lnTo>
                  <a:pt x="9137904" y="12953"/>
                </a:lnTo>
                <a:lnTo>
                  <a:pt x="9137904" y="288035"/>
                </a:lnTo>
                <a:lnTo>
                  <a:pt x="9144000" y="28803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29" y="195833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69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857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40952" y="195833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69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096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860482" y="1976882"/>
            <a:ext cx="128079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i="1" spc="-10" dirty="0">
                <a:solidFill>
                  <a:srgbClr val="003300"/>
                </a:solidFill>
                <a:latin typeface="Arial"/>
                <a:cs typeface="Arial"/>
              </a:rPr>
              <a:t>Salmonella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29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857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140952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096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59740" y="1915729"/>
            <a:ext cx="51161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5080" indent="-342265">
              <a:lnSpc>
                <a:spcPct val="12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003300"/>
                </a:solidFill>
                <a:latin typeface="Arial"/>
                <a:cs typeface="Arial"/>
              </a:rPr>
              <a:t>Susu bubuk, coklat bubuk, kelapa kering,  rempah bubuk, telur cair, karkas ayam,  </a:t>
            </a:r>
            <a:r>
              <a:rPr sz="2000" spc="-10" dirty="0">
                <a:solidFill>
                  <a:srgbClr val="003300"/>
                </a:solidFill>
                <a:latin typeface="Arial"/>
                <a:cs typeface="Arial"/>
              </a:rPr>
              <a:t>daging, </a:t>
            </a:r>
            <a:r>
              <a:rPr sz="2000" spc="-5" dirty="0">
                <a:solidFill>
                  <a:srgbClr val="003300"/>
                </a:solidFill>
                <a:latin typeface="Arial"/>
                <a:cs typeface="Arial"/>
              </a:rPr>
              <a:t>telur mentah, susu mentah,</a:t>
            </a:r>
            <a:r>
              <a:rPr sz="2000" spc="-7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003300"/>
                </a:solidFill>
                <a:latin typeface="Arial"/>
                <a:cs typeface="Arial"/>
              </a:rPr>
              <a:t>udang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3118104"/>
            <a:ext cx="9144000" cy="13335"/>
          </a:xfrm>
          <a:custGeom>
            <a:avLst/>
            <a:gdLst/>
            <a:ahLst/>
            <a:cxnLst/>
            <a:rect l="l" t="t" r="r" b="b"/>
            <a:pathLst>
              <a:path w="9144000" h="13335">
                <a:moveTo>
                  <a:pt x="0" y="12953"/>
                </a:moveTo>
                <a:lnTo>
                  <a:pt x="9144000" y="12953"/>
                </a:lnTo>
                <a:lnTo>
                  <a:pt x="9144000" y="0"/>
                </a:lnTo>
                <a:lnTo>
                  <a:pt x="0" y="0"/>
                </a:lnTo>
                <a:lnTo>
                  <a:pt x="0" y="129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9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857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140952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096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59740" y="3378656"/>
            <a:ext cx="424815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2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003300"/>
                </a:solidFill>
                <a:latin typeface="Arial"/>
                <a:cs typeface="Arial"/>
              </a:rPr>
              <a:t>Keju lunak, keju dari susu mentah,  RTE processed meat,</a:t>
            </a:r>
            <a:r>
              <a:rPr sz="2000" spc="-1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003300"/>
                </a:solidFill>
                <a:latin typeface="Arial"/>
                <a:cs typeface="Arial"/>
              </a:rPr>
              <a:t>sayur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860482" y="3378656"/>
            <a:ext cx="18167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20000"/>
              </a:lnSpc>
              <a:spcBef>
                <a:spcPts val="100"/>
              </a:spcBef>
            </a:pPr>
            <a:r>
              <a:rPr sz="2000" i="1" spc="-5" dirty="0">
                <a:solidFill>
                  <a:srgbClr val="003300"/>
                </a:solidFill>
                <a:latin typeface="Arial"/>
                <a:cs typeface="Arial"/>
              </a:rPr>
              <a:t>Listeria  </a:t>
            </a:r>
            <a:r>
              <a:rPr sz="2000" i="1" spc="-10" dirty="0">
                <a:solidFill>
                  <a:srgbClr val="003300"/>
                </a:solidFill>
                <a:latin typeface="Arial"/>
                <a:cs typeface="Arial"/>
              </a:rPr>
              <a:t>monocytogenes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9741" y="4537231"/>
            <a:ext cx="465328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10" dirty="0">
                <a:solidFill>
                  <a:srgbClr val="003300"/>
                </a:solidFill>
                <a:latin typeface="Arial"/>
                <a:cs typeface="Arial"/>
              </a:rPr>
              <a:t>Makanan kaleng (ikan, kacang,</a:t>
            </a:r>
            <a:r>
              <a:rPr sz="2000" spc="5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003300"/>
                </a:solidFill>
                <a:latin typeface="Arial"/>
                <a:cs typeface="Arial"/>
              </a:rPr>
              <a:t>sayur)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191380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</a:path>
            </a:pathLst>
          </a:custGeom>
          <a:ln w="129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429" y="489585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857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140952" y="489585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096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860484" y="4537231"/>
            <a:ext cx="12941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>
              <a:lnSpc>
                <a:spcPct val="100000"/>
              </a:lnSpc>
              <a:spcBef>
                <a:spcPts val="95"/>
              </a:spcBef>
            </a:pPr>
            <a:r>
              <a:rPr sz="2000" i="1" spc="-10" dirty="0">
                <a:solidFill>
                  <a:srgbClr val="003300"/>
                </a:solidFill>
                <a:latin typeface="Arial"/>
                <a:cs typeface="Arial"/>
              </a:rPr>
              <a:t>Clostridium  botulinum</a:t>
            </a:r>
            <a:endParaRPr sz="2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59797" y="5207649"/>
            <a:ext cx="239712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10" dirty="0">
                <a:solidFill>
                  <a:srgbClr val="003300"/>
                </a:solidFill>
                <a:latin typeface="Arial"/>
                <a:cs typeface="Arial"/>
              </a:rPr>
              <a:t>Tepung, </a:t>
            </a:r>
            <a:r>
              <a:rPr sz="2000" spc="-5" dirty="0">
                <a:solidFill>
                  <a:srgbClr val="003300"/>
                </a:solidFill>
                <a:latin typeface="Arial"/>
                <a:cs typeface="Arial"/>
              </a:rPr>
              <a:t>pati,</a:t>
            </a:r>
            <a:r>
              <a:rPr sz="2000" spc="-6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003300"/>
                </a:solidFill>
                <a:latin typeface="Arial"/>
                <a:cs typeface="Arial"/>
              </a:rPr>
              <a:t>gula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6200" y="5181980"/>
            <a:ext cx="9067800" cy="0"/>
          </a:xfrm>
          <a:custGeom>
            <a:avLst/>
            <a:gdLst/>
            <a:ahLst/>
            <a:cxnLst/>
            <a:rect l="l" t="t" r="r" b="b"/>
            <a:pathLst>
              <a:path w="9067800">
                <a:moveTo>
                  <a:pt x="0" y="0"/>
                </a:moveTo>
                <a:lnTo>
                  <a:pt x="9067800" y="0"/>
                </a:lnTo>
              </a:path>
            </a:pathLst>
          </a:custGeom>
          <a:ln w="129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5875020"/>
            <a:ext cx="9144000" cy="685165"/>
          </a:xfrm>
          <a:custGeom>
            <a:avLst/>
            <a:gdLst/>
            <a:ahLst/>
            <a:cxnLst/>
            <a:rect l="l" t="t" r="r" b="b"/>
            <a:pathLst>
              <a:path w="9144000" h="685165">
                <a:moveTo>
                  <a:pt x="6858" y="672084"/>
                </a:moveTo>
                <a:lnTo>
                  <a:pt x="6857" y="0"/>
                </a:lnTo>
                <a:lnTo>
                  <a:pt x="0" y="0"/>
                </a:lnTo>
                <a:lnTo>
                  <a:pt x="0" y="672084"/>
                </a:lnTo>
                <a:lnTo>
                  <a:pt x="6858" y="672084"/>
                </a:lnTo>
                <a:close/>
              </a:path>
              <a:path w="9144000" h="685165">
                <a:moveTo>
                  <a:pt x="9144000" y="672084"/>
                </a:moveTo>
                <a:lnTo>
                  <a:pt x="0" y="672084"/>
                </a:lnTo>
                <a:lnTo>
                  <a:pt x="6858" y="678180"/>
                </a:lnTo>
                <a:lnTo>
                  <a:pt x="6857" y="685038"/>
                </a:lnTo>
                <a:lnTo>
                  <a:pt x="9137903" y="685038"/>
                </a:lnTo>
                <a:lnTo>
                  <a:pt x="9137903" y="678180"/>
                </a:lnTo>
                <a:lnTo>
                  <a:pt x="9144000" y="672084"/>
                </a:lnTo>
                <a:close/>
              </a:path>
              <a:path w="9144000" h="685165">
                <a:moveTo>
                  <a:pt x="6857" y="685038"/>
                </a:moveTo>
                <a:lnTo>
                  <a:pt x="6858" y="678180"/>
                </a:lnTo>
                <a:lnTo>
                  <a:pt x="0" y="672084"/>
                </a:lnTo>
                <a:lnTo>
                  <a:pt x="0" y="685038"/>
                </a:lnTo>
                <a:lnTo>
                  <a:pt x="6857" y="685038"/>
                </a:lnTo>
                <a:close/>
              </a:path>
              <a:path w="9144000" h="685165">
                <a:moveTo>
                  <a:pt x="9144000" y="672084"/>
                </a:moveTo>
                <a:lnTo>
                  <a:pt x="9144000" y="0"/>
                </a:lnTo>
                <a:lnTo>
                  <a:pt x="9137903" y="0"/>
                </a:lnTo>
                <a:lnTo>
                  <a:pt x="9137903" y="672084"/>
                </a:lnTo>
                <a:lnTo>
                  <a:pt x="9144000" y="672084"/>
                </a:lnTo>
                <a:close/>
              </a:path>
              <a:path w="9144000" h="685165">
                <a:moveTo>
                  <a:pt x="9144000" y="685038"/>
                </a:moveTo>
                <a:lnTo>
                  <a:pt x="9144000" y="672084"/>
                </a:lnTo>
                <a:lnTo>
                  <a:pt x="9137903" y="678180"/>
                </a:lnTo>
                <a:lnTo>
                  <a:pt x="9137903" y="685038"/>
                </a:lnTo>
                <a:lnTo>
                  <a:pt x="9144000" y="685038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859778" y="5145442"/>
            <a:ext cx="2084705" cy="99695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sz="2000" spc="-10" dirty="0">
                <a:solidFill>
                  <a:srgbClr val="003300"/>
                </a:solidFill>
                <a:latin typeface="Arial"/>
                <a:cs typeface="Arial"/>
              </a:rPr>
              <a:t>Pembentuk</a:t>
            </a:r>
            <a:r>
              <a:rPr sz="2000" spc="-3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003300"/>
                </a:solidFill>
                <a:latin typeface="Arial"/>
                <a:cs typeface="Arial"/>
              </a:rPr>
              <a:t>spora,</a:t>
            </a:r>
            <a:endParaRPr sz="20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440"/>
              </a:spcBef>
            </a:pPr>
            <a:r>
              <a:rPr sz="1800" i="1" spc="-5" dirty="0">
                <a:solidFill>
                  <a:srgbClr val="003300"/>
                </a:solidFill>
                <a:latin typeface="Arial"/>
                <a:cs typeface="Arial"/>
              </a:rPr>
              <a:t>Clostrididium</a:t>
            </a:r>
            <a:endParaRPr sz="18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</a:pPr>
            <a:r>
              <a:rPr sz="1800" spc="-5" dirty="0">
                <a:solidFill>
                  <a:srgbClr val="003300"/>
                </a:solidFill>
                <a:latin typeface="Arial"/>
                <a:cs typeface="Arial"/>
              </a:rPr>
              <a:t>dan</a:t>
            </a:r>
            <a:r>
              <a:rPr sz="1800" spc="44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800" i="1" spc="-5" dirty="0">
                <a:solidFill>
                  <a:srgbClr val="003300"/>
                </a:solidFill>
                <a:latin typeface="Arial"/>
                <a:cs typeface="Arial"/>
              </a:rPr>
              <a:t>Bacillus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28470" y="616711"/>
            <a:ext cx="56896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93750" marR="5080" indent="-78105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Ingredients Sensitive</a:t>
            </a:r>
            <a:r>
              <a:rPr sz="3600" spc="-40" dirty="0"/>
              <a:t> </a:t>
            </a:r>
            <a:r>
              <a:rPr sz="3600" dirty="0"/>
              <a:t>for  </a:t>
            </a:r>
            <a:r>
              <a:rPr sz="3600" spc="-5" dirty="0"/>
              <a:t>Chemical</a:t>
            </a:r>
            <a:r>
              <a:rPr sz="3600" spc="-35" dirty="0"/>
              <a:t> </a:t>
            </a:r>
            <a:r>
              <a:rPr sz="3600" spc="-10" dirty="0"/>
              <a:t>Hazards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175260"/>
          </a:xfrm>
          <a:custGeom>
            <a:avLst/>
            <a:gdLst/>
            <a:ahLst/>
            <a:cxnLst/>
            <a:rect l="l" t="t" r="r" b="b"/>
            <a:pathLst>
              <a:path w="9144000" h="175260">
                <a:moveTo>
                  <a:pt x="0" y="175260"/>
                </a:moveTo>
                <a:lnTo>
                  <a:pt x="9144000" y="175260"/>
                </a:lnTo>
                <a:lnTo>
                  <a:pt x="9144000" y="0"/>
                </a:lnTo>
                <a:lnTo>
                  <a:pt x="0" y="0"/>
                </a:lnTo>
                <a:lnTo>
                  <a:pt x="0" y="17526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127504"/>
            <a:ext cx="9144000" cy="810260"/>
          </a:xfrm>
          <a:custGeom>
            <a:avLst/>
            <a:gdLst/>
            <a:ahLst/>
            <a:cxnLst/>
            <a:rect l="l" t="t" r="r" b="b"/>
            <a:pathLst>
              <a:path w="9144000" h="810260">
                <a:moveTo>
                  <a:pt x="9144000" y="12953"/>
                </a:moveTo>
                <a:lnTo>
                  <a:pt x="9144000" y="0"/>
                </a:lnTo>
                <a:lnTo>
                  <a:pt x="0" y="0"/>
                </a:lnTo>
                <a:lnTo>
                  <a:pt x="0" y="12954"/>
                </a:lnTo>
                <a:lnTo>
                  <a:pt x="6857" y="6096"/>
                </a:lnTo>
                <a:lnTo>
                  <a:pt x="6857" y="12954"/>
                </a:lnTo>
                <a:lnTo>
                  <a:pt x="9137904" y="12953"/>
                </a:lnTo>
                <a:lnTo>
                  <a:pt x="9137904" y="6095"/>
                </a:lnTo>
                <a:lnTo>
                  <a:pt x="9144000" y="12953"/>
                </a:lnTo>
                <a:close/>
              </a:path>
              <a:path w="9144000" h="810260">
                <a:moveTo>
                  <a:pt x="6857" y="12954"/>
                </a:moveTo>
                <a:lnTo>
                  <a:pt x="6857" y="6096"/>
                </a:lnTo>
                <a:lnTo>
                  <a:pt x="0" y="12954"/>
                </a:lnTo>
                <a:lnTo>
                  <a:pt x="6857" y="12954"/>
                </a:lnTo>
                <a:close/>
              </a:path>
              <a:path w="9144000" h="810260">
                <a:moveTo>
                  <a:pt x="6857" y="810005"/>
                </a:moveTo>
                <a:lnTo>
                  <a:pt x="6857" y="12954"/>
                </a:lnTo>
                <a:lnTo>
                  <a:pt x="0" y="12954"/>
                </a:lnTo>
                <a:lnTo>
                  <a:pt x="0" y="810005"/>
                </a:lnTo>
                <a:lnTo>
                  <a:pt x="6857" y="810005"/>
                </a:lnTo>
                <a:close/>
              </a:path>
              <a:path w="9144000" h="810260">
                <a:moveTo>
                  <a:pt x="9144000" y="12953"/>
                </a:moveTo>
                <a:lnTo>
                  <a:pt x="9137904" y="6095"/>
                </a:lnTo>
                <a:lnTo>
                  <a:pt x="9137904" y="12953"/>
                </a:lnTo>
                <a:lnTo>
                  <a:pt x="9144000" y="12953"/>
                </a:lnTo>
                <a:close/>
              </a:path>
              <a:path w="9144000" h="810260">
                <a:moveTo>
                  <a:pt x="9144000" y="810005"/>
                </a:moveTo>
                <a:lnTo>
                  <a:pt x="9144000" y="12953"/>
                </a:lnTo>
                <a:lnTo>
                  <a:pt x="9137904" y="12953"/>
                </a:lnTo>
                <a:lnTo>
                  <a:pt x="9137904" y="810005"/>
                </a:lnTo>
                <a:lnTo>
                  <a:pt x="9144000" y="81000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29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857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140952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096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429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857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140952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096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31140" y="2359406"/>
            <a:ext cx="5398135" cy="265938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Jagung, kacang</a:t>
            </a:r>
            <a:r>
              <a:rPr sz="2400" spc="3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tanah</a:t>
            </a:r>
            <a:endParaRPr sz="24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Karkas ayam, daging, telur</a:t>
            </a:r>
            <a:r>
              <a:rPr sz="240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mentah</a:t>
            </a:r>
            <a:endParaRPr sz="24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Susu mentah atau</a:t>
            </a:r>
            <a:r>
              <a:rPr sz="2400" spc="1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olahan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Susu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 bubuk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Kacang tanah, seafoods,</a:t>
            </a:r>
            <a:r>
              <a:rPr sz="2400" spc="-3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terigu,susu,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Ikan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31940" y="2359406"/>
            <a:ext cx="2312035" cy="2659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44170">
              <a:lnSpc>
                <a:spcPct val="120000"/>
              </a:lnSpc>
              <a:spcBef>
                <a:spcPts val="100"/>
              </a:spcBef>
            </a:pPr>
            <a:r>
              <a:rPr sz="2400" i="1" spc="-10" dirty="0">
                <a:solidFill>
                  <a:srgbClr val="003300"/>
                </a:solidFill>
                <a:latin typeface="Arial"/>
                <a:cs typeface="Arial"/>
              </a:rPr>
              <a:t>aflatoxin  </a:t>
            </a:r>
            <a:r>
              <a:rPr sz="2400" i="1" spc="-5" dirty="0">
                <a:solidFill>
                  <a:srgbClr val="003300"/>
                </a:solidFill>
                <a:latin typeface="Arial"/>
                <a:cs typeface="Arial"/>
              </a:rPr>
              <a:t>residu</a:t>
            </a:r>
            <a:r>
              <a:rPr sz="2400" i="1" spc="-6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i="1" spc="-10" dirty="0">
                <a:solidFill>
                  <a:srgbClr val="003300"/>
                </a:solidFill>
                <a:latin typeface="Arial"/>
                <a:cs typeface="Arial"/>
              </a:rPr>
              <a:t>hormon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20000"/>
              </a:lnSpc>
            </a:pPr>
            <a:r>
              <a:rPr sz="2400" i="1" spc="-5" dirty="0">
                <a:solidFill>
                  <a:srgbClr val="003300"/>
                </a:solidFill>
                <a:latin typeface="Arial"/>
                <a:cs typeface="Arial"/>
              </a:rPr>
              <a:t>residu </a:t>
            </a:r>
            <a:r>
              <a:rPr sz="2400" i="1" spc="-10" dirty="0">
                <a:solidFill>
                  <a:srgbClr val="003300"/>
                </a:solidFill>
                <a:latin typeface="Arial"/>
                <a:cs typeface="Arial"/>
              </a:rPr>
              <a:t>antibiotika  melamin</a:t>
            </a:r>
            <a:endParaRPr sz="2400">
              <a:latin typeface="Arial"/>
              <a:cs typeface="Arial"/>
            </a:endParaRPr>
          </a:p>
          <a:p>
            <a:pPr marL="12700" marR="1156970">
              <a:lnSpc>
                <a:spcPct val="120000"/>
              </a:lnSpc>
            </a:pPr>
            <a:r>
              <a:rPr sz="2400" i="1" spc="-10" dirty="0">
                <a:solidFill>
                  <a:srgbClr val="003300"/>
                </a:solidFill>
                <a:latin typeface="Arial"/>
                <a:cs typeface="Arial"/>
              </a:rPr>
              <a:t>alergen  histamin</a:t>
            </a:r>
            <a:endParaRPr sz="24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9" y="489585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857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140952" y="489585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096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31140" y="5066029"/>
            <a:ext cx="2194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Ikan,</a:t>
            </a:r>
            <a:r>
              <a:rPr sz="2400" spc="-6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seafood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631940" y="5066029"/>
            <a:ext cx="16160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i="1" spc="-10" dirty="0">
                <a:solidFill>
                  <a:srgbClr val="003300"/>
                </a:solidFill>
                <a:latin typeface="Arial"/>
                <a:cs typeface="Arial"/>
              </a:rPr>
              <a:t>tetrodotoxin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6019800"/>
            <a:ext cx="9144000" cy="838200"/>
          </a:xfrm>
          <a:custGeom>
            <a:avLst/>
            <a:gdLst/>
            <a:ahLst/>
            <a:cxnLst/>
            <a:rect l="l" t="t" r="r" b="b"/>
            <a:pathLst>
              <a:path w="9144000" h="838200">
                <a:moveTo>
                  <a:pt x="0" y="838200"/>
                </a:moveTo>
                <a:lnTo>
                  <a:pt x="9144000" y="838200"/>
                </a:lnTo>
                <a:lnTo>
                  <a:pt x="9144000" y="0"/>
                </a:lnTo>
                <a:lnTo>
                  <a:pt x="0" y="0"/>
                </a:lnTo>
                <a:lnTo>
                  <a:pt x="0" y="83820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5875020"/>
            <a:ext cx="9144000" cy="151765"/>
          </a:xfrm>
          <a:custGeom>
            <a:avLst/>
            <a:gdLst/>
            <a:ahLst/>
            <a:cxnLst/>
            <a:rect l="l" t="t" r="r" b="b"/>
            <a:pathLst>
              <a:path w="9144000" h="151764">
                <a:moveTo>
                  <a:pt x="6857" y="138684"/>
                </a:moveTo>
                <a:lnTo>
                  <a:pt x="6857" y="0"/>
                </a:lnTo>
                <a:lnTo>
                  <a:pt x="0" y="0"/>
                </a:lnTo>
                <a:lnTo>
                  <a:pt x="0" y="138684"/>
                </a:lnTo>
                <a:lnTo>
                  <a:pt x="6857" y="138684"/>
                </a:lnTo>
                <a:close/>
              </a:path>
              <a:path w="9144000" h="151764">
                <a:moveTo>
                  <a:pt x="9144000" y="138683"/>
                </a:moveTo>
                <a:lnTo>
                  <a:pt x="0" y="138684"/>
                </a:lnTo>
                <a:lnTo>
                  <a:pt x="6857" y="144780"/>
                </a:lnTo>
                <a:lnTo>
                  <a:pt x="6857" y="151637"/>
                </a:lnTo>
                <a:lnTo>
                  <a:pt x="9137904" y="151637"/>
                </a:lnTo>
                <a:lnTo>
                  <a:pt x="9137904" y="144779"/>
                </a:lnTo>
                <a:lnTo>
                  <a:pt x="9144000" y="138683"/>
                </a:lnTo>
                <a:close/>
              </a:path>
              <a:path w="9144000" h="151764">
                <a:moveTo>
                  <a:pt x="6857" y="151637"/>
                </a:moveTo>
                <a:lnTo>
                  <a:pt x="6857" y="144780"/>
                </a:lnTo>
                <a:lnTo>
                  <a:pt x="0" y="138684"/>
                </a:lnTo>
                <a:lnTo>
                  <a:pt x="0" y="151637"/>
                </a:lnTo>
                <a:lnTo>
                  <a:pt x="6857" y="151637"/>
                </a:lnTo>
                <a:close/>
              </a:path>
              <a:path w="9144000" h="151764">
                <a:moveTo>
                  <a:pt x="9144000" y="138683"/>
                </a:moveTo>
                <a:lnTo>
                  <a:pt x="9144000" y="0"/>
                </a:lnTo>
                <a:lnTo>
                  <a:pt x="9137904" y="0"/>
                </a:lnTo>
                <a:lnTo>
                  <a:pt x="9137904" y="138683"/>
                </a:lnTo>
                <a:lnTo>
                  <a:pt x="9144000" y="138683"/>
                </a:lnTo>
                <a:close/>
              </a:path>
              <a:path w="9144000" h="151764">
                <a:moveTo>
                  <a:pt x="9144000" y="151637"/>
                </a:moveTo>
                <a:lnTo>
                  <a:pt x="9144000" y="138683"/>
                </a:lnTo>
                <a:lnTo>
                  <a:pt x="9137904" y="144779"/>
                </a:lnTo>
                <a:lnTo>
                  <a:pt x="9137904" y="151637"/>
                </a:lnTo>
                <a:lnTo>
                  <a:pt x="9144000" y="151637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52270" y="311911"/>
            <a:ext cx="56896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19480" marR="5080" indent="-90678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Ingredients Sensitive</a:t>
            </a:r>
            <a:r>
              <a:rPr sz="3600" spc="-40" dirty="0"/>
              <a:t> </a:t>
            </a:r>
            <a:r>
              <a:rPr sz="3600" dirty="0"/>
              <a:t>for  </a:t>
            </a:r>
            <a:r>
              <a:rPr sz="3600" spc="-5" dirty="0"/>
              <a:t>Physical</a:t>
            </a:r>
            <a:r>
              <a:rPr sz="3600" spc="-30" dirty="0"/>
              <a:t> </a:t>
            </a:r>
            <a:r>
              <a:rPr sz="3600" spc="-5" dirty="0"/>
              <a:t>Hazards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22860"/>
          </a:xfrm>
          <a:custGeom>
            <a:avLst/>
            <a:gdLst/>
            <a:ahLst/>
            <a:cxnLst/>
            <a:rect l="l" t="t" r="r" b="b"/>
            <a:pathLst>
              <a:path w="9144000" h="22860">
                <a:moveTo>
                  <a:pt x="0" y="22860"/>
                </a:moveTo>
                <a:lnTo>
                  <a:pt x="9144000" y="22860"/>
                </a:lnTo>
                <a:lnTo>
                  <a:pt x="9144000" y="0"/>
                </a:lnTo>
                <a:lnTo>
                  <a:pt x="0" y="0"/>
                </a:lnTo>
                <a:lnTo>
                  <a:pt x="0" y="2286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975104"/>
            <a:ext cx="9144000" cy="962660"/>
          </a:xfrm>
          <a:custGeom>
            <a:avLst/>
            <a:gdLst/>
            <a:ahLst/>
            <a:cxnLst/>
            <a:rect l="l" t="t" r="r" b="b"/>
            <a:pathLst>
              <a:path w="9144000" h="962660">
                <a:moveTo>
                  <a:pt x="9144000" y="12953"/>
                </a:moveTo>
                <a:lnTo>
                  <a:pt x="9144000" y="0"/>
                </a:lnTo>
                <a:lnTo>
                  <a:pt x="0" y="0"/>
                </a:lnTo>
                <a:lnTo>
                  <a:pt x="0" y="12954"/>
                </a:lnTo>
                <a:lnTo>
                  <a:pt x="6857" y="6096"/>
                </a:lnTo>
                <a:lnTo>
                  <a:pt x="6857" y="12954"/>
                </a:lnTo>
                <a:lnTo>
                  <a:pt x="9137904" y="12953"/>
                </a:lnTo>
                <a:lnTo>
                  <a:pt x="9137904" y="6095"/>
                </a:lnTo>
                <a:lnTo>
                  <a:pt x="9144000" y="12953"/>
                </a:lnTo>
                <a:close/>
              </a:path>
              <a:path w="9144000" h="962660">
                <a:moveTo>
                  <a:pt x="6857" y="12954"/>
                </a:moveTo>
                <a:lnTo>
                  <a:pt x="6857" y="6096"/>
                </a:lnTo>
                <a:lnTo>
                  <a:pt x="0" y="12954"/>
                </a:lnTo>
                <a:lnTo>
                  <a:pt x="6857" y="12954"/>
                </a:lnTo>
                <a:close/>
              </a:path>
              <a:path w="9144000" h="962660">
                <a:moveTo>
                  <a:pt x="6857" y="962405"/>
                </a:moveTo>
                <a:lnTo>
                  <a:pt x="6857" y="12954"/>
                </a:lnTo>
                <a:lnTo>
                  <a:pt x="0" y="12954"/>
                </a:lnTo>
                <a:lnTo>
                  <a:pt x="0" y="962405"/>
                </a:lnTo>
                <a:lnTo>
                  <a:pt x="6857" y="962405"/>
                </a:lnTo>
                <a:close/>
              </a:path>
              <a:path w="9144000" h="962660">
                <a:moveTo>
                  <a:pt x="9144000" y="12953"/>
                </a:moveTo>
                <a:lnTo>
                  <a:pt x="9137904" y="6095"/>
                </a:lnTo>
                <a:lnTo>
                  <a:pt x="9137904" y="12953"/>
                </a:lnTo>
                <a:lnTo>
                  <a:pt x="9144000" y="12953"/>
                </a:lnTo>
                <a:close/>
              </a:path>
              <a:path w="9144000" h="962660">
                <a:moveTo>
                  <a:pt x="9144000" y="962405"/>
                </a:moveTo>
                <a:lnTo>
                  <a:pt x="9144000" y="12953"/>
                </a:lnTo>
                <a:lnTo>
                  <a:pt x="9137904" y="12953"/>
                </a:lnTo>
                <a:lnTo>
                  <a:pt x="9137904" y="962405"/>
                </a:lnTo>
                <a:lnTo>
                  <a:pt x="9144000" y="96240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29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857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140952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096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07340" y="2207006"/>
            <a:ext cx="4587875" cy="9036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2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Jagung, kacang tanah,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kedelai,  </a:t>
            </a: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beras,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tempe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08140" y="2207006"/>
            <a:ext cx="2007235" cy="9036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2400" i="1" spc="-5" dirty="0">
                <a:solidFill>
                  <a:srgbClr val="003300"/>
                </a:solidFill>
                <a:latin typeface="Arial"/>
                <a:cs typeface="Arial"/>
              </a:rPr>
              <a:t>batu, </a:t>
            </a:r>
            <a:r>
              <a:rPr sz="2400" i="1" spc="-10" dirty="0">
                <a:solidFill>
                  <a:srgbClr val="003300"/>
                </a:solidFill>
                <a:latin typeface="Arial"/>
                <a:cs typeface="Arial"/>
              </a:rPr>
              <a:t>kerikil,  </a:t>
            </a:r>
            <a:r>
              <a:rPr sz="2400" i="1" spc="-5" dirty="0">
                <a:solidFill>
                  <a:srgbClr val="003300"/>
                </a:solidFill>
                <a:latin typeface="Arial"/>
                <a:cs typeface="Arial"/>
              </a:rPr>
              <a:t>kaki</a:t>
            </a:r>
            <a:r>
              <a:rPr sz="2400" i="1" spc="-8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i="1" spc="-5" dirty="0">
                <a:solidFill>
                  <a:srgbClr val="003300"/>
                </a:solidFill>
                <a:latin typeface="Arial"/>
                <a:cs typeface="Arial"/>
              </a:rPr>
              <a:t>serangga,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429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857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140952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096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07340" y="3523741"/>
            <a:ext cx="2263775" cy="134239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Sayur</a:t>
            </a:r>
            <a:r>
              <a:rPr sz="2400" spc="-8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mentah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Garam,</a:t>
            </a:r>
            <a:r>
              <a:rPr sz="2400" spc="-2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gula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6235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Susu</a:t>
            </a:r>
            <a:r>
              <a:rPr sz="2400" spc="-3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mentah</a:t>
            </a:r>
            <a:endParaRPr sz="2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708140" y="3084830"/>
            <a:ext cx="1769745" cy="178117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400" i="1" spc="-10" dirty="0">
                <a:solidFill>
                  <a:srgbClr val="003300"/>
                </a:solidFill>
                <a:latin typeface="Arial"/>
                <a:cs typeface="Arial"/>
              </a:rPr>
              <a:t>kutu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20000"/>
              </a:lnSpc>
            </a:pPr>
            <a:r>
              <a:rPr sz="2400" i="1" spc="-5" dirty="0">
                <a:solidFill>
                  <a:srgbClr val="003300"/>
                </a:solidFill>
                <a:latin typeface="Arial"/>
                <a:cs typeface="Arial"/>
              </a:rPr>
              <a:t>serutan</a:t>
            </a:r>
            <a:r>
              <a:rPr sz="2400" i="1" spc="-8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i="1" spc="-5" dirty="0">
                <a:solidFill>
                  <a:srgbClr val="003300"/>
                </a:solidFill>
                <a:latin typeface="Arial"/>
                <a:cs typeface="Arial"/>
              </a:rPr>
              <a:t>kayu  batu, </a:t>
            </a:r>
            <a:r>
              <a:rPr sz="2400" i="1" spc="-10" dirty="0">
                <a:solidFill>
                  <a:srgbClr val="003300"/>
                </a:solidFill>
                <a:latin typeface="Arial"/>
                <a:cs typeface="Arial"/>
              </a:rPr>
              <a:t>kerikil  rumput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5715000"/>
            <a:ext cx="9144000" cy="160020"/>
          </a:xfrm>
          <a:custGeom>
            <a:avLst/>
            <a:gdLst/>
            <a:ahLst/>
            <a:cxnLst/>
            <a:rect l="l" t="t" r="r" b="b"/>
            <a:pathLst>
              <a:path w="9144000" h="160020">
                <a:moveTo>
                  <a:pt x="0" y="160020"/>
                </a:moveTo>
                <a:lnTo>
                  <a:pt x="9144000" y="160020"/>
                </a:lnTo>
                <a:lnTo>
                  <a:pt x="9144000" y="0"/>
                </a:lnTo>
                <a:lnTo>
                  <a:pt x="0" y="0"/>
                </a:lnTo>
                <a:lnTo>
                  <a:pt x="0" y="16002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4895850"/>
            <a:ext cx="9144000" cy="826135"/>
          </a:xfrm>
          <a:custGeom>
            <a:avLst/>
            <a:gdLst/>
            <a:ahLst/>
            <a:cxnLst/>
            <a:rect l="l" t="t" r="r" b="b"/>
            <a:pathLst>
              <a:path w="9144000" h="826135">
                <a:moveTo>
                  <a:pt x="6857" y="813054"/>
                </a:moveTo>
                <a:lnTo>
                  <a:pt x="6857" y="0"/>
                </a:lnTo>
                <a:lnTo>
                  <a:pt x="0" y="0"/>
                </a:lnTo>
                <a:lnTo>
                  <a:pt x="0" y="813054"/>
                </a:lnTo>
                <a:lnTo>
                  <a:pt x="6857" y="813054"/>
                </a:lnTo>
                <a:close/>
              </a:path>
              <a:path w="9144000" h="826135">
                <a:moveTo>
                  <a:pt x="9144000" y="813053"/>
                </a:moveTo>
                <a:lnTo>
                  <a:pt x="0" y="813054"/>
                </a:lnTo>
                <a:lnTo>
                  <a:pt x="6857" y="819150"/>
                </a:lnTo>
                <a:lnTo>
                  <a:pt x="6857" y="826008"/>
                </a:lnTo>
                <a:lnTo>
                  <a:pt x="9137904" y="826007"/>
                </a:lnTo>
                <a:lnTo>
                  <a:pt x="9137904" y="819150"/>
                </a:lnTo>
                <a:lnTo>
                  <a:pt x="9144000" y="813053"/>
                </a:lnTo>
                <a:close/>
              </a:path>
              <a:path w="9144000" h="826135">
                <a:moveTo>
                  <a:pt x="6857" y="826008"/>
                </a:moveTo>
                <a:lnTo>
                  <a:pt x="6857" y="819150"/>
                </a:lnTo>
                <a:lnTo>
                  <a:pt x="0" y="813054"/>
                </a:lnTo>
                <a:lnTo>
                  <a:pt x="0" y="826008"/>
                </a:lnTo>
                <a:lnTo>
                  <a:pt x="6857" y="826008"/>
                </a:lnTo>
                <a:close/>
              </a:path>
              <a:path w="9144000" h="826135">
                <a:moveTo>
                  <a:pt x="9144000" y="813053"/>
                </a:moveTo>
                <a:lnTo>
                  <a:pt x="9144000" y="0"/>
                </a:lnTo>
                <a:lnTo>
                  <a:pt x="9137904" y="0"/>
                </a:lnTo>
                <a:lnTo>
                  <a:pt x="9137904" y="813053"/>
                </a:lnTo>
                <a:lnTo>
                  <a:pt x="9144000" y="813053"/>
                </a:lnTo>
                <a:close/>
              </a:path>
              <a:path w="9144000" h="826135">
                <a:moveTo>
                  <a:pt x="9144000" y="826007"/>
                </a:moveTo>
                <a:lnTo>
                  <a:pt x="9144000" y="813053"/>
                </a:lnTo>
                <a:lnTo>
                  <a:pt x="9137904" y="819150"/>
                </a:lnTo>
                <a:lnTo>
                  <a:pt x="9137904" y="826007"/>
                </a:lnTo>
                <a:lnTo>
                  <a:pt x="9144000" y="826007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07340" y="4913629"/>
            <a:ext cx="7245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Dll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0330" y="236474"/>
            <a:ext cx="640207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00"/>
                </a:solidFill>
              </a:rPr>
              <a:t>Menyusun </a:t>
            </a:r>
            <a:r>
              <a:rPr spc="-5" dirty="0">
                <a:solidFill>
                  <a:srgbClr val="FFFF00"/>
                </a:solidFill>
              </a:rPr>
              <a:t>HACCP Plan</a:t>
            </a:r>
            <a:r>
              <a:rPr spc="15" dirty="0">
                <a:solidFill>
                  <a:srgbClr val="FFFF00"/>
                </a:solidFill>
              </a:rPr>
              <a:t> </a:t>
            </a:r>
            <a:r>
              <a:rPr spc="-10" dirty="0">
                <a:solidFill>
                  <a:srgbClr val="FFFF00"/>
                </a:solidFill>
              </a:rPr>
              <a:t>(Codex)</a:t>
            </a:r>
          </a:p>
        </p:txBody>
      </p:sp>
      <p:sp>
        <p:nvSpPr>
          <p:cNvPr id="3" name="object 3"/>
          <p:cNvSpPr/>
          <p:nvPr/>
        </p:nvSpPr>
        <p:spPr>
          <a:xfrm>
            <a:off x="5093208" y="949452"/>
            <a:ext cx="3289300" cy="29845"/>
          </a:xfrm>
          <a:custGeom>
            <a:avLst/>
            <a:gdLst/>
            <a:ahLst/>
            <a:cxnLst/>
            <a:rect l="l" t="t" r="r" b="b"/>
            <a:pathLst>
              <a:path w="3289300" h="29844">
                <a:moveTo>
                  <a:pt x="3288791" y="29717"/>
                </a:moveTo>
                <a:lnTo>
                  <a:pt x="3288791" y="0"/>
                </a:lnTo>
                <a:lnTo>
                  <a:pt x="0" y="0"/>
                </a:lnTo>
                <a:lnTo>
                  <a:pt x="0" y="29718"/>
                </a:lnTo>
                <a:lnTo>
                  <a:pt x="6095" y="29718"/>
                </a:lnTo>
                <a:lnTo>
                  <a:pt x="6095" y="12953"/>
                </a:lnTo>
                <a:lnTo>
                  <a:pt x="12191" y="6857"/>
                </a:lnTo>
                <a:lnTo>
                  <a:pt x="12191" y="12953"/>
                </a:lnTo>
                <a:lnTo>
                  <a:pt x="3276599" y="12953"/>
                </a:lnTo>
                <a:lnTo>
                  <a:pt x="3276599" y="6857"/>
                </a:lnTo>
                <a:lnTo>
                  <a:pt x="3282695" y="12953"/>
                </a:lnTo>
                <a:lnTo>
                  <a:pt x="3282695" y="29717"/>
                </a:lnTo>
                <a:lnTo>
                  <a:pt x="3288791" y="29717"/>
                </a:lnTo>
                <a:close/>
              </a:path>
              <a:path w="3289300" h="29844">
                <a:moveTo>
                  <a:pt x="12191" y="12953"/>
                </a:moveTo>
                <a:lnTo>
                  <a:pt x="12191" y="6857"/>
                </a:lnTo>
                <a:lnTo>
                  <a:pt x="6095" y="12953"/>
                </a:lnTo>
                <a:lnTo>
                  <a:pt x="12191" y="12953"/>
                </a:lnTo>
                <a:close/>
              </a:path>
              <a:path w="3289300" h="29844">
                <a:moveTo>
                  <a:pt x="12191" y="29718"/>
                </a:moveTo>
                <a:lnTo>
                  <a:pt x="12191" y="12953"/>
                </a:lnTo>
                <a:lnTo>
                  <a:pt x="6095" y="12953"/>
                </a:lnTo>
                <a:lnTo>
                  <a:pt x="6095" y="29718"/>
                </a:lnTo>
                <a:lnTo>
                  <a:pt x="12191" y="29718"/>
                </a:lnTo>
                <a:close/>
              </a:path>
              <a:path w="3289300" h="29844">
                <a:moveTo>
                  <a:pt x="3282695" y="12953"/>
                </a:moveTo>
                <a:lnTo>
                  <a:pt x="3276599" y="6857"/>
                </a:lnTo>
                <a:lnTo>
                  <a:pt x="3276599" y="12953"/>
                </a:lnTo>
                <a:lnTo>
                  <a:pt x="3282695" y="12953"/>
                </a:lnTo>
                <a:close/>
              </a:path>
              <a:path w="3289300" h="29844">
                <a:moveTo>
                  <a:pt x="3282695" y="29717"/>
                </a:moveTo>
                <a:lnTo>
                  <a:pt x="3282695" y="12953"/>
                </a:lnTo>
                <a:lnTo>
                  <a:pt x="3276599" y="12953"/>
                </a:lnTo>
                <a:lnTo>
                  <a:pt x="3276599" y="29717"/>
                </a:lnTo>
                <a:lnTo>
                  <a:pt x="3282695" y="2971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72083" y="1376933"/>
            <a:ext cx="2962275" cy="359410"/>
          </a:xfrm>
          <a:custGeom>
            <a:avLst/>
            <a:gdLst/>
            <a:ahLst/>
            <a:cxnLst/>
            <a:rect l="l" t="t" r="r" b="b"/>
            <a:pathLst>
              <a:path w="2962275" h="359410">
                <a:moveTo>
                  <a:pt x="2961893" y="358901"/>
                </a:moveTo>
                <a:lnTo>
                  <a:pt x="2961893" y="0"/>
                </a:lnTo>
                <a:lnTo>
                  <a:pt x="0" y="0"/>
                </a:lnTo>
                <a:lnTo>
                  <a:pt x="0" y="358902"/>
                </a:lnTo>
                <a:lnTo>
                  <a:pt x="6096" y="358902"/>
                </a:lnTo>
                <a:lnTo>
                  <a:pt x="6096" y="12192"/>
                </a:lnTo>
                <a:lnTo>
                  <a:pt x="12192" y="6096"/>
                </a:lnTo>
                <a:lnTo>
                  <a:pt x="12192" y="12192"/>
                </a:lnTo>
                <a:lnTo>
                  <a:pt x="2949702" y="12192"/>
                </a:lnTo>
                <a:lnTo>
                  <a:pt x="2949702" y="6096"/>
                </a:lnTo>
                <a:lnTo>
                  <a:pt x="2955798" y="12192"/>
                </a:lnTo>
                <a:lnTo>
                  <a:pt x="2955798" y="358901"/>
                </a:lnTo>
                <a:lnTo>
                  <a:pt x="2961893" y="358901"/>
                </a:lnTo>
                <a:close/>
              </a:path>
              <a:path w="2962275" h="359410">
                <a:moveTo>
                  <a:pt x="12192" y="12192"/>
                </a:moveTo>
                <a:lnTo>
                  <a:pt x="12192" y="6096"/>
                </a:lnTo>
                <a:lnTo>
                  <a:pt x="6096" y="12192"/>
                </a:lnTo>
                <a:lnTo>
                  <a:pt x="12192" y="12192"/>
                </a:lnTo>
                <a:close/>
              </a:path>
              <a:path w="2962275" h="359410">
                <a:moveTo>
                  <a:pt x="12192" y="345948"/>
                </a:moveTo>
                <a:lnTo>
                  <a:pt x="12192" y="12192"/>
                </a:lnTo>
                <a:lnTo>
                  <a:pt x="6096" y="12192"/>
                </a:lnTo>
                <a:lnTo>
                  <a:pt x="6096" y="345948"/>
                </a:lnTo>
                <a:lnTo>
                  <a:pt x="12192" y="345948"/>
                </a:lnTo>
                <a:close/>
              </a:path>
              <a:path w="2962275" h="359410">
                <a:moveTo>
                  <a:pt x="2955798" y="345948"/>
                </a:moveTo>
                <a:lnTo>
                  <a:pt x="6096" y="345948"/>
                </a:lnTo>
                <a:lnTo>
                  <a:pt x="12192" y="352044"/>
                </a:lnTo>
                <a:lnTo>
                  <a:pt x="12191" y="358902"/>
                </a:lnTo>
                <a:lnTo>
                  <a:pt x="2949702" y="358901"/>
                </a:lnTo>
                <a:lnTo>
                  <a:pt x="2949702" y="352044"/>
                </a:lnTo>
                <a:lnTo>
                  <a:pt x="2955798" y="345948"/>
                </a:lnTo>
                <a:close/>
              </a:path>
              <a:path w="2962275" h="359410">
                <a:moveTo>
                  <a:pt x="12191" y="358902"/>
                </a:moveTo>
                <a:lnTo>
                  <a:pt x="12192" y="352044"/>
                </a:lnTo>
                <a:lnTo>
                  <a:pt x="6096" y="345948"/>
                </a:lnTo>
                <a:lnTo>
                  <a:pt x="6096" y="358902"/>
                </a:lnTo>
                <a:lnTo>
                  <a:pt x="12191" y="358902"/>
                </a:lnTo>
                <a:close/>
              </a:path>
              <a:path w="2962275" h="359410">
                <a:moveTo>
                  <a:pt x="2955798" y="12192"/>
                </a:moveTo>
                <a:lnTo>
                  <a:pt x="2949702" y="6096"/>
                </a:lnTo>
                <a:lnTo>
                  <a:pt x="2949702" y="12192"/>
                </a:lnTo>
                <a:lnTo>
                  <a:pt x="2955798" y="12192"/>
                </a:lnTo>
                <a:close/>
              </a:path>
              <a:path w="2962275" h="359410">
                <a:moveTo>
                  <a:pt x="2955798" y="345948"/>
                </a:moveTo>
                <a:lnTo>
                  <a:pt x="2955798" y="12192"/>
                </a:lnTo>
                <a:lnTo>
                  <a:pt x="2949702" y="12192"/>
                </a:lnTo>
                <a:lnTo>
                  <a:pt x="2949702" y="345948"/>
                </a:lnTo>
                <a:lnTo>
                  <a:pt x="2955798" y="345948"/>
                </a:lnTo>
                <a:close/>
              </a:path>
              <a:path w="2962275" h="359410">
                <a:moveTo>
                  <a:pt x="2955798" y="358901"/>
                </a:moveTo>
                <a:lnTo>
                  <a:pt x="2955798" y="345948"/>
                </a:lnTo>
                <a:lnTo>
                  <a:pt x="2949702" y="352044"/>
                </a:lnTo>
                <a:lnTo>
                  <a:pt x="2949702" y="358901"/>
                </a:lnTo>
                <a:lnTo>
                  <a:pt x="2955798" y="35890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53030" y="1728977"/>
            <a:ext cx="0" cy="229870"/>
          </a:xfrm>
          <a:custGeom>
            <a:avLst/>
            <a:gdLst/>
            <a:ahLst/>
            <a:cxnLst/>
            <a:rect l="l" t="t" r="r" b="b"/>
            <a:pathLst>
              <a:path h="229869">
                <a:moveTo>
                  <a:pt x="0" y="0"/>
                </a:moveTo>
                <a:lnTo>
                  <a:pt x="0" y="229362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093208" y="979169"/>
            <a:ext cx="3289300" cy="329565"/>
          </a:xfrm>
          <a:custGeom>
            <a:avLst/>
            <a:gdLst/>
            <a:ahLst/>
            <a:cxnLst/>
            <a:rect l="l" t="t" r="r" b="b"/>
            <a:pathLst>
              <a:path w="3289300" h="329565">
                <a:moveTo>
                  <a:pt x="12191" y="316230"/>
                </a:moveTo>
                <a:lnTo>
                  <a:pt x="12191" y="0"/>
                </a:lnTo>
                <a:lnTo>
                  <a:pt x="0" y="0"/>
                </a:lnTo>
                <a:lnTo>
                  <a:pt x="0" y="329184"/>
                </a:lnTo>
                <a:lnTo>
                  <a:pt x="6095" y="329184"/>
                </a:lnTo>
                <a:lnTo>
                  <a:pt x="6095" y="316230"/>
                </a:lnTo>
                <a:lnTo>
                  <a:pt x="12191" y="316230"/>
                </a:lnTo>
                <a:close/>
              </a:path>
              <a:path w="3289300" h="329565">
                <a:moveTo>
                  <a:pt x="3282695" y="316230"/>
                </a:moveTo>
                <a:lnTo>
                  <a:pt x="6095" y="316230"/>
                </a:lnTo>
                <a:lnTo>
                  <a:pt x="12191" y="323088"/>
                </a:lnTo>
                <a:lnTo>
                  <a:pt x="12191" y="329184"/>
                </a:lnTo>
                <a:lnTo>
                  <a:pt x="3276599" y="329184"/>
                </a:lnTo>
                <a:lnTo>
                  <a:pt x="3276599" y="323088"/>
                </a:lnTo>
                <a:lnTo>
                  <a:pt x="3282695" y="316230"/>
                </a:lnTo>
                <a:close/>
              </a:path>
              <a:path w="3289300" h="329565">
                <a:moveTo>
                  <a:pt x="12191" y="329184"/>
                </a:moveTo>
                <a:lnTo>
                  <a:pt x="12191" y="323088"/>
                </a:lnTo>
                <a:lnTo>
                  <a:pt x="6095" y="316230"/>
                </a:lnTo>
                <a:lnTo>
                  <a:pt x="6095" y="329184"/>
                </a:lnTo>
                <a:lnTo>
                  <a:pt x="12191" y="329184"/>
                </a:lnTo>
                <a:close/>
              </a:path>
              <a:path w="3289300" h="329565">
                <a:moveTo>
                  <a:pt x="3288791" y="329184"/>
                </a:moveTo>
                <a:lnTo>
                  <a:pt x="3288791" y="0"/>
                </a:lnTo>
                <a:lnTo>
                  <a:pt x="3276599" y="0"/>
                </a:lnTo>
                <a:lnTo>
                  <a:pt x="3276599" y="316230"/>
                </a:lnTo>
                <a:lnTo>
                  <a:pt x="3282695" y="316230"/>
                </a:lnTo>
                <a:lnTo>
                  <a:pt x="3282695" y="329184"/>
                </a:lnTo>
                <a:lnTo>
                  <a:pt x="3288791" y="329184"/>
                </a:lnTo>
                <a:close/>
              </a:path>
              <a:path w="3289300" h="329565">
                <a:moveTo>
                  <a:pt x="3282695" y="329184"/>
                </a:moveTo>
                <a:lnTo>
                  <a:pt x="3282695" y="316230"/>
                </a:lnTo>
                <a:lnTo>
                  <a:pt x="3276599" y="323088"/>
                </a:lnTo>
                <a:lnTo>
                  <a:pt x="3276599" y="329184"/>
                </a:lnTo>
                <a:lnTo>
                  <a:pt x="3282695" y="3291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093208" y="1674876"/>
            <a:ext cx="3289300" cy="283845"/>
          </a:xfrm>
          <a:custGeom>
            <a:avLst/>
            <a:gdLst/>
            <a:ahLst/>
            <a:cxnLst/>
            <a:rect l="l" t="t" r="r" b="b"/>
            <a:pathLst>
              <a:path w="3289300" h="283844">
                <a:moveTo>
                  <a:pt x="3288791" y="283463"/>
                </a:moveTo>
                <a:lnTo>
                  <a:pt x="3288791" y="0"/>
                </a:lnTo>
                <a:lnTo>
                  <a:pt x="0" y="0"/>
                </a:lnTo>
                <a:lnTo>
                  <a:pt x="0" y="283463"/>
                </a:lnTo>
                <a:lnTo>
                  <a:pt x="6095" y="283463"/>
                </a:lnTo>
                <a:lnTo>
                  <a:pt x="6095" y="12953"/>
                </a:lnTo>
                <a:lnTo>
                  <a:pt x="12191" y="6857"/>
                </a:lnTo>
                <a:lnTo>
                  <a:pt x="12191" y="12953"/>
                </a:lnTo>
                <a:lnTo>
                  <a:pt x="3276599" y="12953"/>
                </a:lnTo>
                <a:lnTo>
                  <a:pt x="3276599" y="6857"/>
                </a:lnTo>
                <a:lnTo>
                  <a:pt x="3282695" y="12953"/>
                </a:lnTo>
                <a:lnTo>
                  <a:pt x="3282695" y="283463"/>
                </a:lnTo>
                <a:lnTo>
                  <a:pt x="3288791" y="283463"/>
                </a:lnTo>
                <a:close/>
              </a:path>
              <a:path w="3289300" h="283844">
                <a:moveTo>
                  <a:pt x="12191" y="12953"/>
                </a:moveTo>
                <a:lnTo>
                  <a:pt x="12191" y="6857"/>
                </a:lnTo>
                <a:lnTo>
                  <a:pt x="6095" y="12953"/>
                </a:lnTo>
                <a:lnTo>
                  <a:pt x="12191" y="12953"/>
                </a:lnTo>
                <a:close/>
              </a:path>
              <a:path w="3289300" h="283844">
                <a:moveTo>
                  <a:pt x="12191" y="283463"/>
                </a:moveTo>
                <a:lnTo>
                  <a:pt x="12191" y="12953"/>
                </a:lnTo>
                <a:lnTo>
                  <a:pt x="6095" y="12953"/>
                </a:lnTo>
                <a:lnTo>
                  <a:pt x="6095" y="283463"/>
                </a:lnTo>
                <a:lnTo>
                  <a:pt x="12191" y="283463"/>
                </a:lnTo>
                <a:close/>
              </a:path>
              <a:path w="3289300" h="283844">
                <a:moveTo>
                  <a:pt x="3282695" y="12953"/>
                </a:moveTo>
                <a:lnTo>
                  <a:pt x="3276599" y="6857"/>
                </a:lnTo>
                <a:lnTo>
                  <a:pt x="3276599" y="12953"/>
                </a:lnTo>
                <a:lnTo>
                  <a:pt x="3282695" y="12953"/>
                </a:lnTo>
                <a:close/>
              </a:path>
              <a:path w="3289300" h="283844">
                <a:moveTo>
                  <a:pt x="3282695" y="283463"/>
                </a:moveTo>
                <a:lnTo>
                  <a:pt x="3282695" y="12953"/>
                </a:lnTo>
                <a:lnTo>
                  <a:pt x="3276599" y="12953"/>
                </a:lnTo>
                <a:lnTo>
                  <a:pt x="3276599" y="283463"/>
                </a:lnTo>
                <a:lnTo>
                  <a:pt x="3282695" y="2834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93335" y="1100327"/>
            <a:ext cx="508000" cy="858519"/>
          </a:xfrm>
          <a:custGeom>
            <a:avLst/>
            <a:gdLst/>
            <a:ahLst/>
            <a:cxnLst/>
            <a:rect l="l" t="t" r="r" b="b"/>
            <a:pathLst>
              <a:path w="508000" h="858519">
                <a:moveTo>
                  <a:pt x="435863" y="57150"/>
                </a:moveTo>
                <a:lnTo>
                  <a:pt x="435863" y="28956"/>
                </a:lnTo>
                <a:lnTo>
                  <a:pt x="0" y="28956"/>
                </a:lnTo>
                <a:lnTo>
                  <a:pt x="0" y="858011"/>
                </a:lnTo>
                <a:lnTo>
                  <a:pt x="13715" y="858011"/>
                </a:lnTo>
                <a:lnTo>
                  <a:pt x="13715" y="57150"/>
                </a:lnTo>
                <a:lnTo>
                  <a:pt x="28193" y="42672"/>
                </a:lnTo>
                <a:lnTo>
                  <a:pt x="28193" y="57150"/>
                </a:lnTo>
                <a:lnTo>
                  <a:pt x="435863" y="57150"/>
                </a:lnTo>
                <a:close/>
              </a:path>
              <a:path w="508000" h="858519">
                <a:moveTo>
                  <a:pt x="28193" y="57150"/>
                </a:moveTo>
                <a:lnTo>
                  <a:pt x="28193" y="42672"/>
                </a:lnTo>
                <a:lnTo>
                  <a:pt x="13715" y="57150"/>
                </a:lnTo>
                <a:lnTo>
                  <a:pt x="28193" y="57150"/>
                </a:lnTo>
                <a:close/>
              </a:path>
              <a:path w="508000" h="858519">
                <a:moveTo>
                  <a:pt x="28193" y="858011"/>
                </a:moveTo>
                <a:lnTo>
                  <a:pt x="28193" y="57150"/>
                </a:lnTo>
                <a:lnTo>
                  <a:pt x="13715" y="57150"/>
                </a:lnTo>
                <a:lnTo>
                  <a:pt x="13715" y="858011"/>
                </a:lnTo>
                <a:lnTo>
                  <a:pt x="28193" y="858011"/>
                </a:lnTo>
                <a:close/>
              </a:path>
              <a:path w="508000" h="858519">
                <a:moveTo>
                  <a:pt x="507491" y="42672"/>
                </a:moveTo>
                <a:lnTo>
                  <a:pt x="422147" y="0"/>
                </a:lnTo>
                <a:lnTo>
                  <a:pt x="422147" y="28956"/>
                </a:lnTo>
                <a:lnTo>
                  <a:pt x="435863" y="28956"/>
                </a:lnTo>
                <a:lnTo>
                  <a:pt x="435863" y="79125"/>
                </a:lnTo>
                <a:lnTo>
                  <a:pt x="507491" y="42672"/>
                </a:lnTo>
                <a:close/>
              </a:path>
              <a:path w="508000" h="858519">
                <a:moveTo>
                  <a:pt x="435863" y="79125"/>
                </a:moveTo>
                <a:lnTo>
                  <a:pt x="435863" y="57150"/>
                </a:lnTo>
                <a:lnTo>
                  <a:pt x="422147" y="57150"/>
                </a:lnTo>
                <a:lnTo>
                  <a:pt x="422147" y="86106"/>
                </a:lnTo>
                <a:lnTo>
                  <a:pt x="435863" y="791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699504" y="1302258"/>
            <a:ext cx="76200" cy="379730"/>
          </a:xfrm>
          <a:custGeom>
            <a:avLst/>
            <a:gdLst/>
            <a:ahLst/>
            <a:cxnLst/>
            <a:rect l="l" t="t" r="r" b="b"/>
            <a:pathLst>
              <a:path w="76200" h="379730">
                <a:moveTo>
                  <a:pt x="76200" y="303275"/>
                </a:moveTo>
                <a:lnTo>
                  <a:pt x="0" y="303275"/>
                </a:lnTo>
                <a:lnTo>
                  <a:pt x="28955" y="361187"/>
                </a:lnTo>
                <a:lnTo>
                  <a:pt x="28955" y="315468"/>
                </a:lnTo>
                <a:lnTo>
                  <a:pt x="48005" y="315468"/>
                </a:lnTo>
                <a:lnTo>
                  <a:pt x="48005" y="359664"/>
                </a:lnTo>
                <a:lnTo>
                  <a:pt x="76200" y="303275"/>
                </a:lnTo>
                <a:close/>
              </a:path>
              <a:path w="76200" h="379730">
                <a:moveTo>
                  <a:pt x="48005" y="303275"/>
                </a:moveTo>
                <a:lnTo>
                  <a:pt x="48005" y="0"/>
                </a:lnTo>
                <a:lnTo>
                  <a:pt x="28955" y="0"/>
                </a:lnTo>
                <a:lnTo>
                  <a:pt x="28955" y="303275"/>
                </a:lnTo>
                <a:lnTo>
                  <a:pt x="48005" y="303275"/>
                </a:lnTo>
                <a:close/>
              </a:path>
              <a:path w="76200" h="379730">
                <a:moveTo>
                  <a:pt x="48005" y="359664"/>
                </a:moveTo>
                <a:lnTo>
                  <a:pt x="48005" y="315468"/>
                </a:lnTo>
                <a:lnTo>
                  <a:pt x="28955" y="315468"/>
                </a:lnTo>
                <a:lnTo>
                  <a:pt x="28955" y="361187"/>
                </a:lnTo>
                <a:lnTo>
                  <a:pt x="38100" y="379475"/>
                </a:lnTo>
                <a:lnTo>
                  <a:pt x="48005" y="3596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21529" y="1958339"/>
            <a:ext cx="4522470" cy="979169"/>
          </a:xfrm>
          <a:custGeom>
            <a:avLst/>
            <a:gdLst/>
            <a:ahLst/>
            <a:cxnLst/>
            <a:rect l="l" t="t" r="r" b="b"/>
            <a:pathLst>
              <a:path w="4522470" h="979169">
                <a:moveTo>
                  <a:pt x="0" y="979170"/>
                </a:moveTo>
                <a:lnTo>
                  <a:pt x="4522470" y="979170"/>
                </a:lnTo>
                <a:lnTo>
                  <a:pt x="452247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1958339"/>
            <a:ext cx="4593590" cy="979169"/>
          </a:xfrm>
          <a:custGeom>
            <a:avLst/>
            <a:gdLst/>
            <a:ahLst/>
            <a:cxnLst/>
            <a:rect l="l" t="t" r="r" b="b"/>
            <a:pathLst>
              <a:path w="4593590" h="979169">
                <a:moveTo>
                  <a:pt x="0" y="979170"/>
                </a:moveTo>
                <a:lnTo>
                  <a:pt x="4593336" y="979170"/>
                </a:lnTo>
                <a:lnTo>
                  <a:pt x="4593336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72083" y="2100833"/>
            <a:ext cx="2962275" cy="359410"/>
          </a:xfrm>
          <a:custGeom>
            <a:avLst/>
            <a:gdLst/>
            <a:ahLst/>
            <a:cxnLst/>
            <a:rect l="l" t="t" r="r" b="b"/>
            <a:pathLst>
              <a:path w="2962275" h="359410">
                <a:moveTo>
                  <a:pt x="2961893" y="358901"/>
                </a:moveTo>
                <a:lnTo>
                  <a:pt x="2961893" y="0"/>
                </a:lnTo>
                <a:lnTo>
                  <a:pt x="0" y="0"/>
                </a:lnTo>
                <a:lnTo>
                  <a:pt x="0" y="358902"/>
                </a:lnTo>
                <a:lnTo>
                  <a:pt x="6096" y="358902"/>
                </a:lnTo>
                <a:lnTo>
                  <a:pt x="6096" y="12192"/>
                </a:lnTo>
                <a:lnTo>
                  <a:pt x="12192" y="6096"/>
                </a:lnTo>
                <a:lnTo>
                  <a:pt x="12192" y="12192"/>
                </a:lnTo>
                <a:lnTo>
                  <a:pt x="2949702" y="12192"/>
                </a:lnTo>
                <a:lnTo>
                  <a:pt x="2949702" y="6096"/>
                </a:lnTo>
                <a:lnTo>
                  <a:pt x="2955798" y="12192"/>
                </a:lnTo>
                <a:lnTo>
                  <a:pt x="2955798" y="358901"/>
                </a:lnTo>
                <a:lnTo>
                  <a:pt x="2961893" y="358901"/>
                </a:lnTo>
                <a:close/>
              </a:path>
              <a:path w="2962275" h="359410">
                <a:moveTo>
                  <a:pt x="12192" y="12192"/>
                </a:moveTo>
                <a:lnTo>
                  <a:pt x="12192" y="6096"/>
                </a:lnTo>
                <a:lnTo>
                  <a:pt x="6096" y="12192"/>
                </a:lnTo>
                <a:lnTo>
                  <a:pt x="12192" y="12192"/>
                </a:lnTo>
                <a:close/>
              </a:path>
              <a:path w="2962275" h="359410">
                <a:moveTo>
                  <a:pt x="12192" y="345948"/>
                </a:moveTo>
                <a:lnTo>
                  <a:pt x="12192" y="12192"/>
                </a:lnTo>
                <a:lnTo>
                  <a:pt x="6096" y="12192"/>
                </a:lnTo>
                <a:lnTo>
                  <a:pt x="6096" y="345948"/>
                </a:lnTo>
                <a:lnTo>
                  <a:pt x="12192" y="345948"/>
                </a:lnTo>
                <a:close/>
              </a:path>
              <a:path w="2962275" h="359410">
                <a:moveTo>
                  <a:pt x="2955798" y="345948"/>
                </a:moveTo>
                <a:lnTo>
                  <a:pt x="6096" y="345948"/>
                </a:lnTo>
                <a:lnTo>
                  <a:pt x="12192" y="352044"/>
                </a:lnTo>
                <a:lnTo>
                  <a:pt x="12191" y="358902"/>
                </a:lnTo>
                <a:lnTo>
                  <a:pt x="2949702" y="358901"/>
                </a:lnTo>
                <a:lnTo>
                  <a:pt x="2949702" y="352044"/>
                </a:lnTo>
                <a:lnTo>
                  <a:pt x="2955798" y="345948"/>
                </a:lnTo>
                <a:close/>
              </a:path>
              <a:path w="2962275" h="359410">
                <a:moveTo>
                  <a:pt x="12191" y="358902"/>
                </a:moveTo>
                <a:lnTo>
                  <a:pt x="12192" y="352044"/>
                </a:lnTo>
                <a:lnTo>
                  <a:pt x="6096" y="345948"/>
                </a:lnTo>
                <a:lnTo>
                  <a:pt x="6096" y="358902"/>
                </a:lnTo>
                <a:lnTo>
                  <a:pt x="12191" y="358902"/>
                </a:lnTo>
                <a:close/>
              </a:path>
              <a:path w="2962275" h="359410">
                <a:moveTo>
                  <a:pt x="2955798" y="12192"/>
                </a:moveTo>
                <a:lnTo>
                  <a:pt x="2949702" y="6096"/>
                </a:lnTo>
                <a:lnTo>
                  <a:pt x="2949702" y="12192"/>
                </a:lnTo>
                <a:lnTo>
                  <a:pt x="2955798" y="12192"/>
                </a:lnTo>
                <a:close/>
              </a:path>
              <a:path w="2962275" h="359410">
                <a:moveTo>
                  <a:pt x="2955798" y="345948"/>
                </a:moveTo>
                <a:lnTo>
                  <a:pt x="2955798" y="12192"/>
                </a:lnTo>
                <a:lnTo>
                  <a:pt x="2949702" y="12192"/>
                </a:lnTo>
                <a:lnTo>
                  <a:pt x="2949702" y="345948"/>
                </a:lnTo>
                <a:lnTo>
                  <a:pt x="2955798" y="345948"/>
                </a:lnTo>
                <a:close/>
              </a:path>
              <a:path w="2962275" h="359410">
                <a:moveTo>
                  <a:pt x="2955798" y="358901"/>
                </a:moveTo>
                <a:lnTo>
                  <a:pt x="2955798" y="345948"/>
                </a:lnTo>
                <a:lnTo>
                  <a:pt x="2949702" y="352044"/>
                </a:lnTo>
                <a:lnTo>
                  <a:pt x="2949702" y="358901"/>
                </a:lnTo>
                <a:lnTo>
                  <a:pt x="2955798" y="35890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72083" y="2764535"/>
            <a:ext cx="2962275" cy="173355"/>
          </a:xfrm>
          <a:custGeom>
            <a:avLst/>
            <a:gdLst/>
            <a:ahLst/>
            <a:cxnLst/>
            <a:rect l="l" t="t" r="r" b="b"/>
            <a:pathLst>
              <a:path w="2962275" h="173355">
                <a:moveTo>
                  <a:pt x="2961893" y="172974"/>
                </a:moveTo>
                <a:lnTo>
                  <a:pt x="2961893" y="0"/>
                </a:lnTo>
                <a:lnTo>
                  <a:pt x="0" y="0"/>
                </a:lnTo>
                <a:lnTo>
                  <a:pt x="0" y="172974"/>
                </a:lnTo>
                <a:lnTo>
                  <a:pt x="6096" y="172974"/>
                </a:lnTo>
                <a:lnTo>
                  <a:pt x="6096" y="12192"/>
                </a:lnTo>
                <a:lnTo>
                  <a:pt x="12191" y="6096"/>
                </a:lnTo>
                <a:lnTo>
                  <a:pt x="12191" y="12192"/>
                </a:lnTo>
                <a:lnTo>
                  <a:pt x="2949702" y="12192"/>
                </a:lnTo>
                <a:lnTo>
                  <a:pt x="2949702" y="6096"/>
                </a:lnTo>
                <a:lnTo>
                  <a:pt x="2955798" y="12192"/>
                </a:lnTo>
                <a:lnTo>
                  <a:pt x="2955798" y="172974"/>
                </a:lnTo>
                <a:lnTo>
                  <a:pt x="2961893" y="172974"/>
                </a:lnTo>
                <a:close/>
              </a:path>
              <a:path w="2962275" h="173355">
                <a:moveTo>
                  <a:pt x="12191" y="12192"/>
                </a:moveTo>
                <a:lnTo>
                  <a:pt x="12191" y="6096"/>
                </a:lnTo>
                <a:lnTo>
                  <a:pt x="6096" y="12192"/>
                </a:lnTo>
                <a:lnTo>
                  <a:pt x="12191" y="12192"/>
                </a:lnTo>
                <a:close/>
              </a:path>
              <a:path w="2962275" h="173355">
                <a:moveTo>
                  <a:pt x="12191" y="172974"/>
                </a:moveTo>
                <a:lnTo>
                  <a:pt x="12191" y="12192"/>
                </a:lnTo>
                <a:lnTo>
                  <a:pt x="6096" y="12192"/>
                </a:lnTo>
                <a:lnTo>
                  <a:pt x="6096" y="172974"/>
                </a:lnTo>
                <a:lnTo>
                  <a:pt x="12191" y="172974"/>
                </a:lnTo>
                <a:close/>
              </a:path>
              <a:path w="2962275" h="173355">
                <a:moveTo>
                  <a:pt x="2955798" y="12192"/>
                </a:moveTo>
                <a:lnTo>
                  <a:pt x="2949702" y="6096"/>
                </a:lnTo>
                <a:lnTo>
                  <a:pt x="2949702" y="12192"/>
                </a:lnTo>
                <a:lnTo>
                  <a:pt x="2955798" y="12192"/>
                </a:lnTo>
                <a:close/>
              </a:path>
              <a:path w="2962275" h="173355">
                <a:moveTo>
                  <a:pt x="2955798" y="172974"/>
                </a:moveTo>
                <a:lnTo>
                  <a:pt x="2955798" y="12192"/>
                </a:lnTo>
                <a:lnTo>
                  <a:pt x="2949702" y="12192"/>
                </a:lnTo>
                <a:lnTo>
                  <a:pt x="2949702" y="172974"/>
                </a:lnTo>
                <a:lnTo>
                  <a:pt x="2955798" y="17297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14550" y="1958339"/>
            <a:ext cx="76200" cy="1485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14550" y="2452877"/>
            <a:ext cx="76200" cy="318135"/>
          </a:xfrm>
          <a:custGeom>
            <a:avLst/>
            <a:gdLst/>
            <a:ahLst/>
            <a:cxnLst/>
            <a:rect l="l" t="t" r="r" b="b"/>
            <a:pathLst>
              <a:path w="76200" h="318135">
                <a:moveTo>
                  <a:pt x="76200" y="241554"/>
                </a:moveTo>
                <a:lnTo>
                  <a:pt x="0" y="241554"/>
                </a:lnTo>
                <a:lnTo>
                  <a:pt x="28956" y="299466"/>
                </a:lnTo>
                <a:lnTo>
                  <a:pt x="28956" y="254507"/>
                </a:lnTo>
                <a:lnTo>
                  <a:pt x="48006" y="254507"/>
                </a:lnTo>
                <a:lnTo>
                  <a:pt x="48006" y="297942"/>
                </a:lnTo>
                <a:lnTo>
                  <a:pt x="76200" y="241554"/>
                </a:lnTo>
                <a:close/>
              </a:path>
              <a:path w="76200" h="318135">
                <a:moveTo>
                  <a:pt x="48006" y="241554"/>
                </a:moveTo>
                <a:lnTo>
                  <a:pt x="48005" y="0"/>
                </a:lnTo>
                <a:lnTo>
                  <a:pt x="28955" y="0"/>
                </a:lnTo>
                <a:lnTo>
                  <a:pt x="28956" y="241554"/>
                </a:lnTo>
                <a:lnTo>
                  <a:pt x="48006" y="241554"/>
                </a:lnTo>
                <a:close/>
              </a:path>
              <a:path w="76200" h="318135">
                <a:moveTo>
                  <a:pt x="48006" y="297942"/>
                </a:moveTo>
                <a:lnTo>
                  <a:pt x="48006" y="254507"/>
                </a:lnTo>
                <a:lnTo>
                  <a:pt x="28956" y="254507"/>
                </a:lnTo>
                <a:lnTo>
                  <a:pt x="28956" y="299466"/>
                </a:lnTo>
                <a:lnTo>
                  <a:pt x="38100" y="317754"/>
                </a:lnTo>
                <a:lnTo>
                  <a:pt x="48006" y="29794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093208" y="1958339"/>
            <a:ext cx="3289300" cy="320040"/>
          </a:xfrm>
          <a:custGeom>
            <a:avLst/>
            <a:gdLst/>
            <a:ahLst/>
            <a:cxnLst/>
            <a:rect l="l" t="t" r="r" b="b"/>
            <a:pathLst>
              <a:path w="3289300" h="320039">
                <a:moveTo>
                  <a:pt x="12191" y="307086"/>
                </a:moveTo>
                <a:lnTo>
                  <a:pt x="12191" y="0"/>
                </a:lnTo>
                <a:lnTo>
                  <a:pt x="0" y="0"/>
                </a:lnTo>
                <a:lnTo>
                  <a:pt x="0" y="320040"/>
                </a:lnTo>
                <a:lnTo>
                  <a:pt x="6095" y="320040"/>
                </a:lnTo>
                <a:lnTo>
                  <a:pt x="6095" y="307086"/>
                </a:lnTo>
                <a:lnTo>
                  <a:pt x="12191" y="307086"/>
                </a:lnTo>
                <a:close/>
              </a:path>
              <a:path w="3289300" h="320039">
                <a:moveTo>
                  <a:pt x="3282695" y="307086"/>
                </a:moveTo>
                <a:lnTo>
                  <a:pt x="6095" y="307086"/>
                </a:lnTo>
                <a:lnTo>
                  <a:pt x="12191" y="313944"/>
                </a:lnTo>
                <a:lnTo>
                  <a:pt x="12191" y="320040"/>
                </a:lnTo>
                <a:lnTo>
                  <a:pt x="3276599" y="320040"/>
                </a:lnTo>
                <a:lnTo>
                  <a:pt x="3276599" y="313944"/>
                </a:lnTo>
                <a:lnTo>
                  <a:pt x="3282695" y="307086"/>
                </a:lnTo>
                <a:close/>
              </a:path>
              <a:path w="3289300" h="320039">
                <a:moveTo>
                  <a:pt x="12191" y="320040"/>
                </a:moveTo>
                <a:lnTo>
                  <a:pt x="12191" y="313944"/>
                </a:lnTo>
                <a:lnTo>
                  <a:pt x="6095" y="307086"/>
                </a:lnTo>
                <a:lnTo>
                  <a:pt x="6095" y="320040"/>
                </a:lnTo>
                <a:lnTo>
                  <a:pt x="12191" y="320040"/>
                </a:lnTo>
                <a:close/>
              </a:path>
              <a:path w="3289300" h="320039">
                <a:moveTo>
                  <a:pt x="3288791" y="320040"/>
                </a:moveTo>
                <a:lnTo>
                  <a:pt x="3288791" y="0"/>
                </a:lnTo>
                <a:lnTo>
                  <a:pt x="3276599" y="0"/>
                </a:lnTo>
                <a:lnTo>
                  <a:pt x="3276599" y="307086"/>
                </a:lnTo>
                <a:lnTo>
                  <a:pt x="3282695" y="307086"/>
                </a:lnTo>
                <a:lnTo>
                  <a:pt x="3282695" y="320040"/>
                </a:lnTo>
                <a:lnTo>
                  <a:pt x="3288791" y="320040"/>
                </a:lnTo>
                <a:close/>
              </a:path>
              <a:path w="3289300" h="320039">
                <a:moveTo>
                  <a:pt x="3282695" y="320040"/>
                </a:moveTo>
                <a:lnTo>
                  <a:pt x="3282695" y="307086"/>
                </a:lnTo>
                <a:lnTo>
                  <a:pt x="3276599" y="313944"/>
                </a:lnTo>
                <a:lnTo>
                  <a:pt x="3276599" y="320040"/>
                </a:lnTo>
                <a:lnTo>
                  <a:pt x="3282695" y="3200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093208" y="2667000"/>
            <a:ext cx="3270250" cy="270510"/>
          </a:xfrm>
          <a:custGeom>
            <a:avLst/>
            <a:gdLst/>
            <a:ahLst/>
            <a:cxnLst/>
            <a:rect l="l" t="t" r="r" b="b"/>
            <a:pathLst>
              <a:path w="3270250" h="270510">
                <a:moveTo>
                  <a:pt x="3269741" y="270509"/>
                </a:moveTo>
                <a:lnTo>
                  <a:pt x="3269741" y="0"/>
                </a:lnTo>
                <a:lnTo>
                  <a:pt x="0" y="0"/>
                </a:lnTo>
                <a:lnTo>
                  <a:pt x="0" y="270509"/>
                </a:lnTo>
                <a:lnTo>
                  <a:pt x="6095" y="270509"/>
                </a:lnTo>
                <a:lnTo>
                  <a:pt x="6095" y="12953"/>
                </a:lnTo>
                <a:lnTo>
                  <a:pt x="12191" y="6857"/>
                </a:lnTo>
                <a:lnTo>
                  <a:pt x="12191" y="12953"/>
                </a:lnTo>
                <a:lnTo>
                  <a:pt x="3257549" y="12953"/>
                </a:lnTo>
                <a:lnTo>
                  <a:pt x="3257549" y="6857"/>
                </a:lnTo>
                <a:lnTo>
                  <a:pt x="3263645" y="12953"/>
                </a:lnTo>
                <a:lnTo>
                  <a:pt x="3263645" y="270509"/>
                </a:lnTo>
                <a:lnTo>
                  <a:pt x="3269741" y="270509"/>
                </a:lnTo>
                <a:close/>
              </a:path>
              <a:path w="3270250" h="270510">
                <a:moveTo>
                  <a:pt x="12191" y="12953"/>
                </a:moveTo>
                <a:lnTo>
                  <a:pt x="12191" y="6857"/>
                </a:lnTo>
                <a:lnTo>
                  <a:pt x="6095" y="12953"/>
                </a:lnTo>
                <a:lnTo>
                  <a:pt x="12191" y="12953"/>
                </a:lnTo>
                <a:close/>
              </a:path>
              <a:path w="3270250" h="270510">
                <a:moveTo>
                  <a:pt x="12191" y="270509"/>
                </a:moveTo>
                <a:lnTo>
                  <a:pt x="12191" y="12953"/>
                </a:lnTo>
                <a:lnTo>
                  <a:pt x="6095" y="12953"/>
                </a:lnTo>
                <a:lnTo>
                  <a:pt x="6095" y="270509"/>
                </a:lnTo>
                <a:lnTo>
                  <a:pt x="12191" y="270509"/>
                </a:lnTo>
                <a:close/>
              </a:path>
              <a:path w="3270250" h="270510">
                <a:moveTo>
                  <a:pt x="3263645" y="12953"/>
                </a:moveTo>
                <a:lnTo>
                  <a:pt x="3257549" y="6857"/>
                </a:lnTo>
                <a:lnTo>
                  <a:pt x="3257549" y="12953"/>
                </a:lnTo>
                <a:lnTo>
                  <a:pt x="3263645" y="12953"/>
                </a:lnTo>
                <a:close/>
              </a:path>
              <a:path w="3270250" h="270510">
                <a:moveTo>
                  <a:pt x="3263645" y="270509"/>
                </a:moveTo>
                <a:lnTo>
                  <a:pt x="3263645" y="12953"/>
                </a:lnTo>
                <a:lnTo>
                  <a:pt x="3257549" y="12953"/>
                </a:lnTo>
                <a:lnTo>
                  <a:pt x="3257549" y="270509"/>
                </a:lnTo>
                <a:lnTo>
                  <a:pt x="3263645" y="2705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669785" y="2271522"/>
            <a:ext cx="76200" cy="402590"/>
          </a:xfrm>
          <a:custGeom>
            <a:avLst/>
            <a:gdLst/>
            <a:ahLst/>
            <a:cxnLst/>
            <a:rect l="l" t="t" r="r" b="b"/>
            <a:pathLst>
              <a:path w="76200" h="402589">
                <a:moveTo>
                  <a:pt x="76200" y="326898"/>
                </a:moveTo>
                <a:lnTo>
                  <a:pt x="47531" y="326324"/>
                </a:lnTo>
                <a:lnTo>
                  <a:pt x="47244" y="339090"/>
                </a:lnTo>
                <a:lnTo>
                  <a:pt x="28194" y="338328"/>
                </a:lnTo>
                <a:lnTo>
                  <a:pt x="28194" y="325937"/>
                </a:lnTo>
                <a:lnTo>
                  <a:pt x="0" y="325374"/>
                </a:lnTo>
                <a:lnTo>
                  <a:pt x="28194" y="385961"/>
                </a:lnTo>
                <a:lnTo>
                  <a:pt x="28194" y="338328"/>
                </a:lnTo>
                <a:lnTo>
                  <a:pt x="28472" y="325943"/>
                </a:lnTo>
                <a:lnTo>
                  <a:pt x="28472" y="386560"/>
                </a:lnTo>
                <a:lnTo>
                  <a:pt x="35814" y="402336"/>
                </a:lnTo>
                <a:lnTo>
                  <a:pt x="76200" y="326898"/>
                </a:lnTo>
                <a:close/>
              </a:path>
              <a:path w="76200" h="402589">
                <a:moveTo>
                  <a:pt x="47531" y="326324"/>
                </a:moveTo>
                <a:lnTo>
                  <a:pt x="28472" y="325943"/>
                </a:lnTo>
                <a:lnTo>
                  <a:pt x="28194" y="338328"/>
                </a:lnTo>
                <a:lnTo>
                  <a:pt x="47244" y="339090"/>
                </a:lnTo>
                <a:lnTo>
                  <a:pt x="47531" y="326324"/>
                </a:lnTo>
                <a:close/>
              </a:path>
              <a:path w="76200" h="402589">
                <a:moveTo>
                  <a:pt x="54864" y="762"/>
                </a:moveTo>
                <a:lnTo>
                  <a:pt x="35814" y="0"/>
                </a:lnTo>
                <a:lnTo>
                  <a:pt x="28472" y="325943"/>
                </a:lnTo>
                <a:lnTo>
                  <a:pt x="47531" y="326324"/>
                </a:lnTo>
                <a:lnTo>
                  <a:pt x="54864" y="7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621529" y="2937510"/>
            <a:ext cx="4522470" cy="979169"/>
          </a:xfrm>
          <a:custGeom>
            <a:avLst/>
            <a:gdLst/>
            <a:ahLst/>
            <a:cxnLst/>
            <a:rect l="l" t="t" r="r" b="b"/>
            <a:pathLst>
              <a:path w="4522470" h="979170">
                <a:moveTo>
                  <a:pt x="0" y="979170"/>
                </a:moveTo>
                <a:lnTo>
                  <a:pt x="4522470" y="979170"/>
                </a:lnTo>
                <a:lnTo>
                  <a:pt x="452247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2937510"/>
            <a:ext cx="4593590" cy="979169"/>
          </a:xfrm>
          <a:custGeom>
            <a:avLst/>
            <a:gdLst/>
            <a:ahLst/>
            <a:cxnLst/>
            <a:rect l="l" t="t" r="r" b="b"/>
            <a:pathLst>
              <a:path w="4593590" h="979170">
                <a:moveTo>
                  <a:pt x="0" y="979170"/>
                </a:moveTo>
                <a:lnTo>
                  <a:pt x="4593336" y="979170"/>
                </a:lnTo>
                <a:lnTo>
                  <a:pt x="4593336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72083" y="2937510"/>
            <a:ext cx="2962275" cy="429895"/>
          </a:xfrm>
          <a:custGeom>
            <a:avLst/>
            <a:gdLst/>
            <a:ahLst/>
            <a:cxnLst/>
            <a:rect l="l" t="t" r="r" b="b"/>
            <a:pathLst>
              <a:path w="2962275" h="429895">
                <a:moveTo>
                  <a:pt x="12192" y="417575"/>
                </a:moveTo>
                <a:lnTo>
                  <a:pt x="12192" y="0"/>
                </a:lnTo>
                <a:lnTo>
                  <a:pt x="0" y="0"/>
                </a:lnTo>
                <a:lnTo>
                  <a:pt x="0" y="429767"/>
                </a:lnTo>
                <a:lnTo>
                  <a:pt x="6095" y="429767"/>
                </a:lnTo>
                <a:lnTo>
                  <a:pt x="6096" y="417575"/>
                </a:lnTo>
                <a:lnTo>
                  <a:pt x="12192" y="417575"/>
                </a:lnTo>
                <a:close/>
              </a:path>
              <a:path w="2962275" h="429895">
                <a:moveTo>
                  <a:pt x="2955798" y="417575"/>
                </a:moveTo>
                <a:lnTo>
                  <a:pt x="6096" y="417575"/>
                </a:lnTo>
                <a:lnTo>
                  <a:pt x="12192" y="423672"/>
                </a:lnTo>
                <a:lnTo>
                  <a:pt x="12192" y="429767"/>
                </a:lnTo>
                <a:lnTo>
                  <a:pt x="2949701" y="429767"/>
                </a:lnTo>
                <a:lnTo>
                  <a:pt x="2949701" y="423672"/>
                </a:lnTo>
                <a:lnTo>
                  <a:pt x="2955798" y="417575"/>
                </a:lnTo>
                <a:close/>
              </a:path>
              <a:path w="2962275" h="429895">
                <a:moveTo>
                  <a:pt x="12192" y="429767"/>
                </a:moveTo>
                <a:lnTo>
                  <a:pt x="12192" y="423672"/>
                </a:lnTo>
                <a:lnTo>
                  <a:pt x="6096" y="417575"/>
                </a:lnTo>
                <a:lnTo>
                  <a:pt x="6095" y="429767"/>
                </a:lnTo>
                <a:lnTo>
                  <a:pt x="12192" y="429767"/>
                </a:lnTo>
                <a:close/>
              </a:path>
              <a:path w="2962275" h="429895">
                <a:moveTo>
                  <a:pt x="2961893" y="429767"/>
                </a:moveTo>
                <a:lnTo>
                  <a:pt x="2961893" y="0"/>
                </a:lnTo>
                <a:lnTo>
                  <a:pt x="2949701" y="0"/>
                </a:lnTo>
                <a:lnTo>
                  <a:pt x="2949701" y="417575"/>
                </a:lnTo>
                <a:lnTo>
                  <a:pt x="2955798" y="417575"/>
                </a:lnTo>
                <a:lnTo>
                  <a:pt x="2955798" y="429767"/>
                </a:lnTo>
                <a:lnTo>
                  <a:pt x="2961893" y="429767"/>
                </a:lnTo>
                <a:close/>
              </a:path>
              <a:path w="2962275" h="429895">
                <a:moveTo>
                  <a:pt x="2955798" y="429767"/>
                </a:moveTo>
                <a:lnTo>
                  <a:pt x="2955798" y="417575"/>
                </a:lnTo>
                <a:lnTo>
                  <a:pt x="2949701" y="423672"/>
                </a:lnTo>
                <a:lnTo>
                  <a:pt x="2949701" y="429767"/>
                </a:lnTo>
                <a:lnTo>
                  <a:pt x="2955798" y="42976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79704" y="3787902"/>
            <a:ext cx="2951480" cy="128905"/>
          </a:xfrm>
          <a:custGeom>
            <a:avLst/>
            <a:gdLst/>
            <a:ahLst/>
            <a:cxnLst/>
            <a:rect l="l" t="t" r="r" b="b"/>
            <a:pathLst>
              <a:path w="2951479" h="128904">
                <a:moveTo>
                  <a:pt x="2951226" y="128777"/>
                </a:moveTo>
                <a:lnTo>
                  <a:pt x="2951226" y="0"/>
                </a:lnTo>
                <a:lnTo>
                  <a:pt x="0" y="0"/>
                </a:lnTo>
                <a:lnTo>
                  <a:pt x="0" y="128777"/>
                </a:lnTo>
                <a:lnTo>
                  <a:pt x="6096" y="128777"/>
                </a:lnTo>
                <a:lnTo>
                  <a:pt x="6096" y="12953"/>
                </a:lnTo>
                <a:lnTo>
                  <a:pt x="12954" y="6858"/>
                </a:lnTo>
                <a:lnTo>
                  <a:pt x="12954" y="12953"/>
                </a:lnTo>
                <a:lnTo>
                  <a:pt x="2938272" y="12953"/>
                </a:lnTo>
                <a:lnTo>
                  <a:pt x="2938272" y="6858"/>
                </a:lnTo>
                <a:lnTo>
                  <a:pt x="2945130" y="12953"/>
                </a:lnTo>
                <a:lnTo>
                  <a:pt x="2945130" y="128777"/>
                </a:lnTo>
                <a:lnTo>
                  <a:pt x="2951226" y="128777"/>
                </a:lnTo>
                <a:close/>
              </a:path>
              <a:path w="2951479" h="128904">
                <a:moveTo>
                  <a:pt x="12954" y="12953"/>
                </a:moveTo>
                <a:lnTo>
                  <a:pt x="12954" y="6858"/>
                </a:lnTo>
                <a:lnTo>
                  <a:pt x="6096" y="12953"/>
                </a:lnTo>
                <a:lnTo>
                  <a:pt x="12954" y="12953"/>
                </a:lnTo>
                <a:close/>
              </a:path>
              <a:path w="2951479" h="128904">
                <a:moveTo>
                  <a:pt x="12954" y="128777"/>
                </a:moveTo>
                <a:lnTo>
                  <a:pt x="12954" y="12953"/>
                </a:lnTo>
                <a:lnTo>
                  <a:pt x="6096" y="12953"/>
                </a:lnTo>
                <a:lnTo>
                  <a:pt x="6096" y="128777"/>
                </a:lnTo>
                <a:lnTo>
                  <a:pt x="12954" y="128777"/>
                </a:lnTo>
                <a:close/>
              </a:path>
              <a:path w="2951479" h="128904">
                <a:moveTo>
                  <a:pt x="2945130" y="12953"/>
                </a:moveTo>
                <a:lnTo>
                  <a:pt x="2938272" y="6858"/>
                </a:lnTo>
                <a:lnTo>
                  <a:pt x="2938272" y="12953"/>
                </a:lnTo>
                <a:lnTo>
                  <a:pt x="2945130" y="12953"/>
                </a:lnTo>
                <a:close/>
              </a:path>
              <a:path w="2951479" h="128904">
                <a:moveTo>
                  <a:pt x="2945130" y="128777"/>
                </a:moveTo>
                <a:lnTo>
                  <a:pt x="2945130" y="12953"/>
                </a:lnTo>
                <a:lnTo>
                  <a:pt x="2938272" y="12953"/>
                </a:lnTo>
                <a:lnTo>
                  <a:pt x="2938272" y="128777"/>
                </a:lnTo>
                <a:lnTo>
                  <a:pt x="2945130" y="1287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17598" y="3361182"/>
            <a:ext cx="76200" cy="433705"/>
          </a:xfrm>
          <a:custGeom>
            <a:avLst/>
            <a:gdLst/>
            <a:ahLst/>
            <a:cxnLst/>
            <a:rect l="l" t="t" r="r" b="b"/>
            <a:pathLst>
              <a:path w="76200" h="433704">
                <a:moveTo>
                  <a:pt x="48005" y="414730"/>
                </a:moveTo>
                <a:lnTo>
                  <a:pt x="48005" y="369570"/>
                </a:lnTo>
                <a:lnTo>
                  <a:pt x="28955" y="369570"/>
                </a:lnTo>
                <a:lnTo>
                  <a:pt x="28853" y="357089"/>
                </a:lnTo>
                <a:lnTo>
                  <a:pt x="0" y="357378"/>
                </a:lnTo>
                <a:lnTo>
                  <a:pt x="38861" y="433578"/>
                </a:lnTo>
                <a:lnTo>
                  <a:pt x="48005" y="414730"/>
                </a:lnTo>
                <a:close/>
              </a:path>
              <a:path w="76200" h="433704">
                <a:moveTo>
                  <a:pt x="47901" y="356898"/>
                </a:moveTo>
                <a:lnTo>
                  <a:pt x="44957" y="0"/>
                </a:lnTo>
                <a:lnTo>
                  <a:pt x="25907" y="0"/>
                </a:lnTo>
                <a:lnTo>
                  <a:pt x="28853" y="357089"/>
                </a:lnTo>
                <a:lnTo>
                  <a:pt x="47901" y="356898"/>
                </a:lnTo>
                <a:close/>
              </a:path>
              <a:path w="76200" h="433704">
                <a:moveTo>
                  <a:pt x="48005" y="369570"/>
                </a:moveTo>
                <a:lnTo>
                  <a:pt x="47901" y="356898"/>
                </a:lnTo>
                <a:lnTo>
                  <a:pt x="28853" y="357089"/>
                </a:lnTo>
                <a:lnTo>
                  <a:pt x="28955" y="369570"/>
                </a:lnTo>
                <a:lnTo>
                  <a:pt x="48005" y="369570"/>
                </a:lnTo>
                <a:close/>
              </a:path>
              <a:path w="76200" h="433704">
                <a:moveTo>
                  <a:pt x="76199" y="356616"/>
                </a:moveTo>
                <a:lnTo>
                  <a:pt x="47901" y="356898"/>
                </a:lnTo>
                <a:lnTo>
                  <a:pt x="48005" y="414730"/>
                </a:lnTo>
                <a:lnTo>
                  <a:pt x="76199" y="3566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093208" y="2937510"/>
            <a:ext cx="3270250" cy="333375"/>
          </a:xfrm>
          <a:custGeom>
            <a:avLst/>
            <a:gdLst/>
            <a:ahLst/>
            <a:cxnLst/>
            <a:rect l="l" t="t" r="r" b="b"/>
            <a:pathLst>
              <a:path w="3270250" h="333375">
                <a:moveTo>
                  <a:pt x="12191" y="320040"/>
                </a:moveTo>
                <a:lnTo>
                  <a:pt x="12191" y="0"/>
                </a:lnTo>
                <a:lnTo>
                  <a:pt x="0" y="0"/>
                </a:lnTo>
                <a:lnTo>
                  <a:pt x="0" y="332994"/>
                </a:lnTo>
                <a:lnTo>
                  <a:pt x="6095" y="332994"/>
                </a:lnTo>
                <a:lnTo>
                  <a:pt x="6095" y="320040"/>
                </a:lnTo>
                <a:lnTo>
                  <a:pt x="12191" y="320040"/>
                </a:lnTo>
                <a:close/>
              </a:path>
              <a:path w="3270250" h="333375">
                <a:moveTo>
                  <a:pt x="3263645" y="320039"/>
                </a:moveTo>
                <a:lnTo>
                  <a:pt x="6095" y="320040"/>
                </a:lnTo>
                <a:lnTo>
                  <a:pt x="12191" y="326898"/>
                </a:lnTo>
                <a:lnTo>
                  <a:pt x="12191" y="332994"/>
                </a:lnTo>
                <a:lnTo>
                  <a:pt x="3257549" y="332993"/>
                </a:lnTo>
                <a:lnTo>
                  <a:pt x="3257549" y="326898"/>
                </a:lnTo>
                <a:lnTo>
                  <a:pt x="3263645" y="320039"/>
                </a:lnTo>
                <a:close/>
              </a:path>
              <a:path w="3270250" h="333375">
                <a:moveTo>
                  <a:pt x="12191" y="332994"/>
                </a:moveTo>
                <a:lnTo>
                  <a:pt x="12191" y="326898"/>
                </a:lnTo>
                <a:lnTo>
                  <a:pt x="6095" y="320040"/>
                </a:lnTo>
                <a:lnTo>
                  <a:pt x="6095" y="332994"/>
                </a:lnTo>
                <a:lnTo>
                  <a:pt x="12191" y="332994"/>
                </a:lnTo>
                <a:close/>
              </a:path>
              <a:path w="3270250" h="333375">
                <a:moveTo>
                  <a:pt x="3269741" y="332993"/>
                </a:moveTo>
                <a:lnTo>
                  <a:pt x="3269741" y="0"/>
                </a:lnTo>
                <a:lnTo>
                  <a:pt x="3257549" y="0"/>
                </a:lnTo>
                <a:lnTo>
                  <a:pt x="3257549" y="320039"/>
                </a:lnTo>
                <a:lnTo>
                  <a:pt x="3263645" y="320039"/>
                </a:lnTo>
                <a:lnTo>
                  <a:pt x="3263645" y="332993"/>
                </a:lnTo>
                <a:lnTo>
                  <a:pt x="3269741" y="332993"/>
                </a:lnTo>
                <a:close/>
              </a:path>
              <a:path w="3270250" h="333375">
                <a:moveTo>
                  <a:pt x="3263645" y="332993"/>
                </a:moveTo>
                <a:lnTo>
                  <a:pt x="3263645" y="320039"/>
                </a:lnTo>
                <a:lnTo>
                  <a:pt x="3257549" y="326898"/>
                </a:lnTo>
                <a:lnTo>
                  <a:pt x="3257549" y="332993"/>
                </a:lnTo>
                <a:lnTo>
                  <a:pt x="3263645" y="33299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093208" y="3598926"/>
            <a:ext cx="3270250" cy="318135"/>
          </a:xfrm>
          <a:custGeom>
            <a:avLst/>
            <a:gdLst/>
            <a:ahLst/>
            <a:cxnLst/>
            <a:rect l="l" t="t" r="r" b="b"/>
            <a:pathLst>
              <a:path w="3270250" h="318135">
                <a:moveTo>
                  <a:pt x="3269741" y="317753"/>
                </a:moveTo>
                <a:lnTo>
                  <a:pt x="3269741" y="0"/>
                </a:lnTo>
                <a:lnTo>
                  <a:pt x="0" y="0"/>
                </a:lnTo>
                <a:lnTo>
                  <a:pt x="0" y="317754"/>
                </a:lnTo>
                <a:lnTo>
                  <a:pt x="6095" y="317754"/>
                </a:lnTo>
                <a:lnTo>
                  <a:pt x="6095" y="12954"/>
                </a:lnTo>
                <a:lnTo>
                  <a:pt x="12191" y="6858"/>
                </a:lnTo>
                <a:lnTo>
                  <a:pt x="12191" y="12954"/>
                </a:lnTo>
                <a:lnTo>
                  <a:pt x="3257549" y="12953"/>
                </a:lnTo>
                <a:lnTo>
                  <a:pt x="3257549" y="6858"/>
                </a:lnTo>
                <a:lnTo>
                  <a:pt x="3263645" y="12953"/>
                </a:lnTo>
                <a:lnTo>
                  <a:pt x="3263645" y="317753"/>
                </a:lnTo>
                <a:lnTo>
                  <a:pt x="3269741" y="317753"/>
                </a:lnTo>
                <a:close/>
              </a:path>
              <a:path w="3270250" h="318135">
                <a:moveTo>
                  <a:pt x="12191" y="12954"/>
                </a:moveTo>
                <a:lnTo>
                  <a:pt x="12191" y="6858"/>
                </a:lnTo>
                <a:lnTo>
                  <a:pt x="6095" y="12954"/>
                </a:lnTo>
                <a:lnTo>
                  <a:pt x="12191" y="12954"/>
                </a:lnTo>
                <a:close/>
              </a:path>
              <a:path w="3270250" h="318135">
                <a:moveTo>
                  <a:pt x="12191" y="317754"/>
                </a:moveTo>
                <a:lnTo>
                  <a:pt x="12191" y="12954"/>
                </a:lnTo>
                <a:lnTo>
                  <a:pt x="6095" y="12954"/>
                </a:lnTo>
                <a:lnTo>
                  <a:pt x="6095" y="317754"/>
                </a:lnTo>
                <a:lnTo>
                  <a:pt x="12191" y="317754"/>
                </a:lnTo>
                <a:close/>
              </a:path>
              <a:path w="3270250" h="318135">
                <a:moveTo>
                  <a:pt x="3263645" y="12953"/>
                </a:moveTo>
                <a:lnTo>
                  <a:pt x="3257549" y="6858"/>
                </a:lnTo>
                <a:lnTo>
                  <a:pt x="3257549" y="12953"/>
                </a:lnTo>
                <a:lnTo>
                  <a:pt x="3263645" y="12953"/>
                </a:lnTo>
                <a:close/>
              </a:path>
              <a:path w="3270250" h="318135">
                <a:moveTo>
                  <a:pt x="3263645" y="317753"/>
                </a:moveTo>
                <a:lnTo>
                  <a:pt x="3263645" y="12953"/>
                </a:lnTo>
                <a:lnTo>
                  <a:pt x="3257549" y="12953"/>
                </a:lnTo>
                <a:lnTo>
                  <a:pt x="3257549" y="317753"/>
                </a:lnTo>
                <a:lnTo>
                  <a:pt x="3263645" y="31775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690359" y="3264408"/>
            <a:ext cx="76200" cy="341630"/>
          </a:xfrm>
          <a:custGeom>
            <a:avLst/>
            <a:gdLst/>
            <a:ahLst/>
            <a:cxnLst/>
            <a:rect l="l" t="t" r="r" b="b"/>
            <a:pathLst>
              <a:path w="76200" h="341629">
                <a:moveTo>
                  <a:pt x="76200" y="265175"/>
                </a:moveTo>
                <a:lnTo>
                  <a:pt x="0" y="265175"/>
                </a:lnTo>
                <a:lnTo>
                  <a:pt x="28194" y="321564"/>
                </a:lnTo>
                <a:lnTo>
                  <a:pt x="28194" y="277367"/>
                </a:lnTo>
                <a:lnTo>
                  <a:pt x="47244" y="277367"/>
                </a:lnTo>
                <a:lnTo>
                  <a:pt x="47244" y="323087"/>
                </a:lnTo>
                <a:lnTo>
                  <a:pt x="76200" y="265175"/>
                </a:lnTo>
                <a:close/>
              </a:path>
              <a:path w="76200" h="341629">
                <a:moveTo>
                  <a:pt x="47244" y="265175"/>
                </a:moveTo>
                <a:lnTo>
                  <a:pt x="47244" y="0"/>
                </a:lnTo>
                <a:lnTo>
                  <a:pt x="28194" y="0"/>
                </a:lnTo>
                <a:lnTo>
                  <a:pt x="28194" y="265175"/>
                </a:lnTo>
                <a:lnTo>
                  <a:pt x="47244" y="265175"/>
                </a:lnTo>
                <a:close/>
              </a:path>
              <a:path w="76200" h="341629">
                <a:moveTo>
                  <a:pt x="47244" y="323087"/>
                </a:moveTo>
                <a:lnTo>
                  <a:pt x="47244" y="277367"/>
                </a:lnTo>
                <a:lnTo>
                  <a:pt x="28194" y="277367"/>
                </a:lnTo>
                <a:lnTo>
                  <a:pt x="28194" y="321564"/>
                </a:lnTo>
                <a:lnTo>
                  <a:pt x="38100" y="341375"/>
                </a:lnTo>
                <a:lnTo>
                  <a:pt x="47244" y="32308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621529" y="3916679"/>
            <a:ext cx="4522470" cy="979169"/>
          </a:xfrm>
          <a:custGeom>
            <a:avLst/>
            <a:gdLst/>
            <a:ahLst/>
            <a:cxnLst/>
            <a:rect l="l" t="t" r="r" b="b"/>
            <a:pathLst>
              <a:path w="4522470" h="979170">
                <a:moveTo>
                  <a:pt x="0" y="979170"/>
                </a:moveTo>
                <a:lnTo>
                  <a:pt x="4522470" y="979170"/>
                </a:lnTo>
                <a:lnTo>
                  <a:pt x="452247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3916679"/>
            <a:ext cx="4593590" cy="979169"/>
          </a:xfrm>
          <a:custGeom>
            <a:avLst/>
            <a:gdLst/>
            <a:ahLst/>
            <a:cxnLst/>
            <a:rect l="l" t="t" r="r" b="b"/>
            <a:pathLst>
              <a:path w="4593590" h="979170">
                <a:moveTo>
                  <a:pt x="0" y="979170"/>
                </a:moveTo>
                <a:lnTo>
                  <a:pt x="4593336" y="979170"/>
                </a:lnTo>
                <a:lnTo>
                  <a:pt x="4593336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79704" y="3916679"/>
            <a:ext cx="2951480" cy="230504"/>
          </a:xfrm>
          <a:custGeom>
            <a:avLst/>
            <a:gdLst/>
            <a:ahLst/>
            <a:cxnLst/>
            <a:rect l="l" t="t" r="r" b="b"/>
            <a:pathLst>
              <a:path w="2951479" h="230504">
                <a:moveTo>
                  <a:pt x="12954" y="217170"/>
                </a:moveTo>
                <a:lnTo>
                  <a:pt x="12954" y="0"/>
                </a:lnTo>
                <a:lnTo>
                  <a:pt x="0" y="0"/>
                </a:lnTo>
                <a:lnTo>
                  <a:pt x="0" y="230124"/>
                </a:lnTo>
                <a:lnTo>
                  <a:pt x="6096" y="230124"/>
                </a:lnTo>
                <a:lnTo>
                  <a:pt x="6096" y="217170"/>
                </a:lnTo>
                <a:lnTo>
                  <a:pt x="12954" y="217170"/>
                </a:lnTo>
                <a:close/>
              </a:path>
              <a:path w="2951479" h="230504">
                <a:moveTo>
                  <a:pt x="2945130" y="217170"/>
                </a:moveTo>
                <a:lnTo>
                  <a:pt x="6096" y="217170"/>
                </a:lnTo>
                <a:lnTo>
                  <a:pt x="12954" y="224028"/>
                </a:lnTo>
                <a:lnTo>
                  <a:pt x="12954" y="230124"/>
                </a:lnTo>
                <a:lnTo>
                  <a:pt x="2938272" y="230124"/>
                </a:lnTo>
                <a:lnTo>
                  <a:pt x="2938272" y="224028"/>
                </a:lnTo>
                <a:lnTo>
                  <a:pt x="2945130" y="217170"/>
                </a:lnTo>
                <a:close/>
              </a:path>
              <a:path w="2951479" h="230504">
                <a:moveTo>
                  <a:pt x="12954" y="230124"/>
                </a:moveTo>
                <a:lnTo>
                  <a:pt x="12954" y="224028"/>
                </a:lnTo>
                <a:lnTo>
                  <a:pt x="6096" y="217170"/>
                </a:lnTo>
                <a:lnTo>
                  <a:pt x="6096" y="230124"/>
                </a:lnTo>
                <a:lnTo>
                  <a:pt x="12954" y="230124"/>
                </a:lnTo>
                <a:close/>
              </a:path>
              <a:path w="2951479" h="230504">
                <a:moveTo>
                  <a:pt x="2951226" y="230124"/>
                </a:moveTo>
                <a:lnTo>
                  <a:pt x="2951226" y="0"/>
                </a:lnTo>
                <a:lnTo>
                  <a:pt x="2938272" y="0"/>
                </a:lnTo>
                <a:lnTo>
                  <a:pt x="2938272" y="217170"/>
                </a:lnTo>
                <a:lnTo>
                  <a:pt x="2945130" y="217170"/>
                </a:lnTo>
                <a:lnTo>
                  <a:pt x="2945130" y="230124"/>
                </a:lnTo>
                <a:lnTo>
                  <a:pt x="2951226" y="230124"/>
                </a:lnTo>
                <a:close/>
              </a:path>
              <a:path w="2951479" h="230504">
                <a:moveTo>
                  <a:pt x="2945130" y="230124"/>
                </a:moveTo>
                <a:lnTo>
                  <a:pt x="2945130" y="217170"/>
                </a:lnTo>
                <a:lnTo>
                  <a:pt x="2938272" y="224028"/>
                </a:lnTo>
                <a:lnTo>
                  <a:pt x="2938272" y="230124"/>
                </a:lnTo>
                <a:lnTo>
                  <a:pt x="2945130" y="2301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0080" y="4549902"/>
            <a:ext cx="3023235" cy="346075"/>
          </a:xfrm>
          <a:custGeom>
            <a:avLst/>
            <a:gdLst/>
            <a:ahLst/>
            <a:cxnLst/>
            <a:rect l="l" t="t" r="r" b="b"/>
            <a:pathLst>
              <a:path w="3023235" h="346075">
                <a:moveTo>
                  <a:pt x="3022854" y="345948"/>
                </a:moveTo>
                <a:lnTo>
                  <a:pt x="3022854" y="0"/>
                </a:lnTo>
                <a:lnTo>
                  <a:pt x="0" y="0"/>
                </a:lnTo>
                <a:lnTo>
                  <a:pt x="0" y="345948"/>
                </a:lnTo>
                <a:lnTo>
                  <a:pt x="6095" y="345948"/>
                </a:lnTo>
                <a:lnTo>
                  <a:pt x="6095" y="12953"/>
                </a:lnTo>
                <a:lnTo>
                  <a:pt x="12953" y="6858"/>
                </a:lnTo>
                <a:lnTo>
                  <a:pt x="12954" y="12953"/>
                </a:lnTo>
                <a:lnTo>
                  <a:pt x="3009899" y="12953"/>
                </a:lnTo>
                <a:lnTo>
                  <a:pt x="3009899" y="6858"/>
                </a:lnTo>
                <a:lnTo>
                  <a:pt x="3015995" y="12953"/>
                </a:lnTo>
                <a:lnTo>
                  <a:pt x="3015995" y="345948"/>
                </a:lnTo>
                <a:lnTo>
                  <a:pt x="3022854" y="345948"/>
                </a:lnTo>
                <a:close/>
              </a:path>
              <a:path w="3023235" h="346075">
                <a:moveTo>
                  <a:pt x="12953" y="12953"/>
                </a:moveTo>
                <a:lnTo>
                  <a:pt x="12953" y="6858"/>
                </a:lnTo>
                <a:lnTo>
                  <a:pt x="6095" y="12953"/>
                </a:lnTo>
                <a:lnTo>
                  <a:pt x="12953" y="12953"/>
                </a:lnTo>
                <a:close/>
              </a:path>
              <a:path w="3023235" h="346075">
                <a:moveTo>
                  <a:pt x="12953" y="345948"/>
                </a:moveTo>
                <a:lnTo>
                  <a:pt x="12953" y="12953"/>
                </a:lnTo>
                <a:lnTo>
                  <a:pt x="6095" y="12953"/>
                </a:lnTo>
                <a:lnTo>
                  <a:pt x="6095" y="345948"/>
                </a:lnTo>
                <a:lnTo>
                  <a:pt x="12953" y="345948"/>
                </a:lnTo>
                <a:close/>
              </a:path>
              <a:path w="3023235" h="346075">
                <a:moveTo>
                  <a:pt x="3015995" y="12953"/>
                </a:moveTo>
                <a:lnTo>
                  <a:pt x="3009899" y="6858"/>
                </a:lnTo>
                <a:lnTo>
                  <a:pt x="3009899" y="12953"/>
                </a:lnTo>
                <a:lnTo>
                  <a:pt x="3015995" y="12953"/>
                </a:lnTo>
                <a:close/>
              </a:path>
              <a:path w="3023235" h="346075">
                <a:moveTo>
                  <a:pt x="3015995" y="345948"/>
                </a:moveTo>
                <a:lnTo>
                  <a:pt x="3015995" y="12953"/>
                </a:lnTo>
                <a:lnTo>
                  <a:pt x="3009899" y="12953"/>
                </a:lnTo>
                <a:lnTo>
                  <a:pt x="3009899" y="345948"/>
                </a:lnTo>
                <a:lnTo>
                  <a:pt x="3015995" y="34594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114550" y="4140708"/>
            <a:ext cx="76200" cy="416559"/>
          </a:xfrm>
          <a:custGeom>
            <a:avLst/>
            <a:gdLst/>
            <a:ahLst/>
            <a:cxnLst/>
            <a:rect l="l" t="t" r="r" b="b"/>
            <a:pathLst>
              <a:path w="76200" h="416560">
                <a:moveTo>
                  <a:pt x="76200" y="339852"/>
                </a:moveTo>
                <a:lnTo>
                  <a:pt x="47379" y="339563"/>
                </a:lnTo>
                <a:lnTo>
                  <a:pt x="47244" y="352044"/>
                </a:lnTo>
                <a:lnTo>
                  <a:pt x="28194" y="352044"/>
                </a:lnTo>
                <a:lnTo>
                  <a:pt x="28194" y="339371"/>
                </a:lnTo>
                <a:lnTo>
                  <a:pt x="0" y="339090"/>
                </a:lnTo>
                <a:lnTo>
                  <a:pt x="28194" y="398414"/>
                </a:lnTo>
                <a:lnTo>
                  <a:pt x="28194" y="352044"/>
                </a:lnTo>
                <a:lnTo>
                  <a:pt x="28331" y="339373"/>
                </a:lnTo>
                <a:lnTo>
                  <a:pt x="28331" y="398703"/>
                </a:lnTo>
                <a:lnTo>
                  <a:pt x="36576" y="416052"/>
                </a:lnTo>
                <a:lnTo>
                  <a:pt x="76200" y="339852"/>
                </a:lnTo>
                <a:close/>
              </a:path>
              <a:path w="76200" h="416560">
                <a:moveTo>
                  <a:pt x="47379" y="339563"/>
                </a:moveTo>
                <a:lnTo>
                  <a:pt x="28331" y="339373"/>
                </a:lnTo>
                <a:lnTo>
                  <a:pt x="28194" y="352044"/>
                </a:lnTo>
                <a:lnTo>
                  <a:pt x="47244" y="352044"/>
                </a:lnTo>
                <a:lnTo>
                  <a:pt x="47379" y="339563"/>
                </a:lnTo>
                <a:close/>
              </a:path>
              <a:path w="76200" h="416560">
                <a:moveTo>
                  <a:pt x="51054" y="0"/>
                </a:moveTo>
                <a:lnTo>
                  <a:pt x="32004" y="0"/>
                </a:lnTo>
                <a:lnTo>
                  <a:pt x="28331" y="339373"/>
                </a:lnTo>
                <a:lnTo>
                  <a:pt x="47379" y="339563"/>
                </a:lnTo>
                <a:lnTo>
                  <a:pt x="510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093208" y="3916679"/>
            <a:ext cx="3270250" cy="530860"/>
          </a:xfrm>
          <a:custGeom>
            <a:avLst/>
            <a:gdLst/>
            <a:ahLst/>
            <a:cxnLst/>
            <a:rect l="l" t="t" r="r" b="b"/>
            <a:pathLst>
              <a:path w="3270250" h="530860">
                <a:moveTo>
                  <a:pt x="12191" y="517398"/>
                </a:moveTo>
                <a:lnTo>
                  <a:pt x="12191" y="0"/>
                </a:lnTo>
                <a:lnTo>
                  <a:pt x="0" y="0"/>
                </a:lnTo>
                <a:lnTo>
                  <a:pt x="0" y="530352"/>
                </a:lnTo>
                <a:lnTo>
                  <a:pt x="6095" y="530352"/>
                </a:lnTo>
                <a:lnTo>
                  <a:pt x="6095" y="517398"/>
                </a:lnTo>
                <a:lnTo>
                  <a:pt x="12191" y="517398"/>
                </a:lnTo>
                <a:close/>
              </a:path>
              <a:path w="3270250" h="530860">
                <a:moveTo>
                  <a:pt x="3263645" y="517398"/>
                </a:moveTo>
                <a:lnTo>
                  <a:pt x="6095" y="517398"/>
                </a:lnTo>
                <a:lnTo>
                  <a:pt x="12191" y="524256"/>
                </a:lnTo>
                <a:lnTo>
                  <a:pt x="12191" y="530352"/>
                </a:lnTo>
                <a:lnTo>
                  <a:pt x="3257549" y="530351"/>
                </a:lnTo>
                <a:lnTo>
                  <a:pt x="3257549" y="524256"/>
                </a:lnTo>
                <a:lnTo>
                  <a:pt x="3263645" y="517398"/>
                </a:lnTo>
                <a:close/>
              </a:path>
              <a:path w="3270250" h="530860">
                <a:moveTo>
                  <a:pt x="12191" y="530352"/>
                </a:moveTo>
                <a:lnTo>
                  <a:pt x="12191" y="524256"/>
                </a:lnTo>
                <a:lnTo>
                  <a:pt x="6095" y="517398"/>
                </a:lnTo>
                <a:lnTo>
                  <a:pt x="6095" y="530352"/>
                </a:lnTo>
                <a:lnTo>
                  <a:pt x="12191" y="530352"/>
                </a:lnTo>
                <a:close/>
              </a:path>
              <a:path w="3270250" h="530860">
                <a:moveTo>
                  <a:pt x="3269741" y="530351"/>
                </a:moveTo>
                <a:lnTo>
                  <a:pt x="3269741" y="0"/>
                </a:lnTo>
                <a:lnTo>
                  <a:pt x="3257549" y="0"/>
                </a:lnTo>
                <a:lnTo>
                  <a:pt x="3257549" y="517398"/>
                </a:lnTo>
                <a:lnTo>
                  <a:pt x="3263645" y="517398"/>
                </a:lnTo>
                <a:lnTo>
                  <a:pt x="3263645" y="530351"/>
                </a:lnTo>
                <a:lnTo>
                  <a:pt x="3269741" y="530351"/>
                </a:lnTo>
                <a:close/>
              </a:path>
              <a:path w="3270250" h="530860">
                <a:moveTo>
                  <a:pt x="3263645" y="530351"/>
                </a:moveTo>
                <a:lnTo>
                  <a:pt x="3263645" y="517398"/>
                </a:lnTo>
                <a:lnTo>
                  <a:pt x="3257549" y="524256"/>
                </a:lnTo>
                <a:lnTo>
                  <a:pt x="3257549" y="530351"/>
                </a:lnTo>
                <a:lnTo>
                  <a:pt x="3263645" y="53035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093208" y="4869179"/>
            <a:ext cx="3270250" cy="26670"/>
          </a:xfrm>
          <a:custGeom>
            <a:avLst/>
            <a:gdLst/>
            <a:ahLst/>
            <a:cxnLst/>
            <a:rect l="l" t="t" r="r" b="b"/>
            <a:pathLst>
              <a:path w="3270250" h="26670">
                <a:moveTo>
                  <a:pt x="3269741" y="26670"/>
                </a:moveTo>
                <a:lnTo>
                  <a:pt x="3269741" y="0"/>
                </a:lnTo>
                <a:lnTo>
                  <a:pt x="0" y="0"/>
                </a:lnTo>
                <a:lnTo>
                  <a:pt x="0" y="26670"/>
                </a:lnTo>
                <a:lnTo>
                  <a:pt x="6095" y="26670"/>
                </a:lnTo>
                <a:lnTo>
                  <a:pt x="6095" y="12954"/>
                </a:lnTo>
                <a:lnTo>
                  <a:pt x="12191" y="6096"/>
                </a:lnTo>
                <a:lnTo>
                  <a:pt x="12191" y="12954"/>
                </a:lnTo>
                <a:lnTo>
                  <a:pt x="3257549" y="12954"/>
                </a:lnTo>
                <a:lnTo>
                  <a:pt x="3257549" y="6096"/>
                </a:lnTo>
                <a:lnTo>
                  <a:pt x="3263645" y="12954"/>
                </a:lnTo>
                <a:lnTo>
                  <a:pt x="3263645" y="26670"/>
                </a:lnTo>
                <a:lnTo>
                  <a:pt x="3269741" y="26670"/>
                </a:lnTo>
                <a:close/>
              </a:path>
              <a:path w="3270250" h="26670">
                <a:moveTo>
                  <a:pt x="12191" y="12954"/>
                </a:moveTo>
                <a:lnTo>
                  <a:pt x="12191" y="6096"/>
                </a:lnTo>
                <a:lnTo>
                  <a:pt x="6095" y="12954"/>
                </a:lnTo>
                <a:lnTo>
                  <a:pt x="12191" y="12954"/>
                </a:lnTo>
                <a:close/>
              </a:path>
              <a:path w="3270250" h="26670">
                <a:moveTo>
                  <a:pt x="12191" y="26670"/>
                </a:moveTo>
                <a:lnTo>
                  <a:pt x="12191" y="12954"/>
                </a:lnTo>
                <a:lnTo>
                  <a:pt x="6095" y="12954"/>
                </a:lnTo>
                <a:lnTo>
                  <a:pt x="6095" y="26670"/>
                </a:lnTo>
                <a:lnTo>
                  <a:pt x="12191" y="26670"/>
                </a:lnTo>
                <a:close/>
              </a:path>
              <a:path w="3270250" h="26670">
                <a:moveTo>
                  <a:pt x="3263645" y="12954"/>
                </a:moveTo>
                <a:lnTo>
                  <a:pt x="3257549" y="6096"/>
                </a:lnTo>
                <a:lnTo>
                  <a:pt x="3257549" y="12954"/>
                </a:lnTo>
                <a:lnTo>
                  <a:pt x="3263645" y="12954"/>
                </a:lnTo>
                <a:close/>
              </a:path>
              <a:path w="3270250" h="26670">
                <a:moveTo>
                  <a:pt x="3263645" y="26670"/>
                </a:moveTo>
                <a:lnTo>
                  <a:pt x="3263645" y="12954"/>
                </a:lnTo>
                <a:lnTo>
                  <a:pt x="3257549" y="12954"/>
                </a:lnTo>
                <a:lnTo>
                  <a:pt x="3257549" y="26670"/>
                </a:lnTo>
                <a:lnTo>
                  <a:pt x="3263645" y="266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90359" y="4440935"/>
            <a:ext cx="76200" cy="434340"/>
          </a:xfrm>
          <a:custGeom>
            <a:avLst/>
            <a:gdLst/>
            <a:ahLst/>
            <a:cxnLst/>
            <a:rect l="l" t="t" r="r" b="b"/>
            <a:pathLst>
              <a:path w="76200" h="434339">
                <a:moveTo>
                  <a:pt x="76200" y="358139"/>
                </a:moveTo>
                <a:lnTo>
                  <a:pt x="0" y="358139"/>
                </a:lnTo>
                <a:lnTo>
                  <a:pt x="28194" y="414528"/>
                </a:lnTo>
                <a:lnTo>
                  <a:pt x="28194" y="371093"/>
                </a:lnTo>
                <a:lnTo>
                  <a:pt x="47244" y="371093"/>
                </a:lnTo>
                <a:lnTo>
                  <a:pt x="47244" y="416051"/>
                </a:lnTo>
                <a:lnTo>
                  <a:pt x="76200" y="358139"/>
                </a:lnTo>
                <a:close/>
              </a:path>
              <a:path w="76200" h="434339">
                <a:moveTo>
                  <a:pt x="47244" y="358139"/>
                </a:moveTo>
                <a:lnTo>
                  <a:pt x="47244" y="0"/>
                </a:lnTo>
                <a:lnTo>
                  <a:pt x="28194" y="0"/>
                </a:lnTo>
                <a:lnTo>
                  <a:pt x="28194" y="358139"/>
                </a:lnTo>
                <a:lnTo>
                  <a:pt x="47244" y="358139"/>
                </a:lnTo>
                <a:close/>
              </a:path>
              <a:path w="76200" h="434339">
                <a:moveTo>
                  <a:pt x="47244" y="416051"/>
                </a:moveTo>
                <a:lnTo>
                  <a:pt x="47244" y="371093"/>
                </a:lnTo>
                <a:lnTo>
                  <a:pt x="28194" y="371093"/>
                </a:lnTo>
                <a:lnTo>
                  <a:pt x="28194" y="414528"/>
                </a:lnTo>
                <a:lnTo>
                  <a:pt x="38100" y="434339"/>
                </a:lnTo>
                <a:lnTo>
                  <a:pt x="47244" y="41605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21529" y="4895850"/>
            <a:ext cx="4522470" cy="979169"/>
          </a:xfrm>
          <a:custGeom>
            <a:avLst/>
            <a:gdLst/>
            <a:ahLst/>
            <a:cxnLst/>
            <a:rect l="l" t="t" r="r" b="b"/>
            <a:pathLst>
              <a:path w="4522470" h="979170">
                <a:moveTo>
                  <a:pt x="0" y="979170"/>
                </a:moveTo>
                <a:lnTo>
                  <a:pt x="4522470" y="979170"/>
                </a:lnTo>
                <a:lnTo>
                  <a:pt x="452247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0" y="4895850"/>
            <a:ext cx="4593590" cy="979169"/>
          </a:xfrm>
          <a:custGeom>
            <a:avLst/>
            <a:gdLst/>
            <a:ahLst/>
            <a:cxnLst/>
            <a:rect l="l" t="t" r="r" b="b"/>
            <a:pathLst>
              <a:path w="4593590" h="979170">
                <a:moveTo>
                  <a:pt x="0" y="979170"/>
                </a:moveTo>
                <a:lnTo>
                  <a:pt x="4593336" y="979170"/>
                </a:lnTo>
                <a:lnTo>
                  <a:pt x="4593336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40080" y="4895850"/>
            <a:ext cx="3023235" cy="257810"/>
          </a:xfrm>
          <a:custGeom>
            <a:avLst/>
            <a:gdLst/>
            <a:ahLst/>
            <a:cxnLst/>
            <a:rect l="l" t="t" r="r" b="b"/>
            <a:pathLst>
              <a:path w="3023235" h="257810">
                <a:moveTo>
                  <a:pt x="12953" y="244601"/>
                </a:moveTo>
                <a:lnTo>
                  <a:pt x="12953" y="0"/>
                </a:lnTo>
                <a:lnTo>
                  <a:pt x="0" y="0"/>
                </a:lnTo>
                <a:lnTo>
                  <a:pt x="0" y="257555"/>
                </a:lnTo>
                <a:lnTo>
                  <a:pt x="6095" y="257555"/>
                </a:lnTo>
                <a:lnTo>
                  <a:pt x="6095" y="244601"/>
                </a:lnTo>
                <a:lnTo>
                  <a:pt x="12953" y="244601"/>
                </a:lnTo>
                <a:close/>
              </a:path>
              <a:path w="3023235" h="257810">
                <a:moveTo>
                  <a:pt x="3015995" y="244601"/>
                </a:moveTo>
                <a:lnTo>
                  <a:pt x="6095" y="244601"/>
                </a:lnTo>
                <a:lnTo>
                  <a:pt x="12953" y="251460"/>
                </a:lnTo>
                <a:lnTo>
                  <a:pt x="12954" y="257555"/>
                </a:lnTo>
                <a:lnTo>
                  <a:pt x="3009899" y="257555"/>
                </a:lnTo>
                <a:lnTo>
                  <a:pt x="3009899" y="251460"/>
                </a:lnTo>
                <a:lnTo>
                  <a:pt x="3015995" y="244601"/>
                </a:lnTo>
                <a:close/>
              </a:path>
              <a:path w="3023235" h="257810">
                <a:moveTo>
                  <a:pt x="12954" y="257555"/>
                </a:moveTo>
                <a:lnTo>
                  <a:pt x="12953" y="251460"/>
                </a:lnTo>
                <a:lnTo>
                  <a:pt x="6095" y="244601"/>
                </a:lnTo>
                <a:lnTo>
                  <a:pt x="6095" y="257555"/>
                </a:lnTo>
                <a:lnTo>
                  <a:pt x="12954" y="257555"/>
                </a:lnTo>
                <a:close/>
              </a:path>
              <a:path w="3023235" h="257810">
                <a:moveTo>
                  <a:pt x="3022854" y="257555"/>
                </a:moveTo>
                <a:lnTo>
                  <a:pt x="3022854" y="0"/>
                </a:lnTo>
                <a:lnTo>
                  <a:pt x="3009899" y="0"/>
                </a:lnTo>
                <a:lnTo>
                  <a:pt x="3009899" y="244601"/>
                </a:lnTo>
                <a:lnTo>
                  <a:pt x="3015995" y="244601"/>
                </a:lnTo>
                <a:lnTo>
                  <a:pt x="3015995" y="257555"/>
                </a:lnTo>
                <a:lnTo>
                  <a:pt x="3022854" y="257555"/>
                </a:lnTo>
                <a:close/>
              </a:path>
              <a:path w="3023235" h="257810">
                <a:moveTo>
                  <a:pt x="3015995" y="257555"/>
                </a:moveTo>
                <a:lnTo>
                  <a:pt x="3015995" y="244601"/>
                </a:lnTo>
                <a:lnTo>
                  <a:pt x="3009899" y="251460"/>
                </a:lnTo>
                <a:lnTo>
                  <a:pt x="3009899" y="257555"/>
                </a:lnTo>
                <a:lnTo>
                  <a:pt x="3015995" y="2575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88976" y="5632703"/>
            <a:ext cx="3931285" cy="242570"/>
          </a:xfrm>
          <a:custGeom>
            <a:avLst/>
            <a:gdLst/>
            <a:ahLst/>
            <a:cxnLst/>
            <a:rect l="l" t="t" r="r" b="b"/>
            <a:pathLst>
              <a:path w="3931285" h="242570">
                <a:moveTo>
                  <a:pt x="3931158" y="242316"/>
                </a:moveTo>
                <a:lnTo>
                  <a:pt x="3931158" y="0"/>
                </a:lnTo>
                <a:lnTo>
                  <a:pt x="0" y="0"/>
                </a:lnTo>
                <a:lnTo>
                  <a:pt x="0" y="242316"/>
                </a:lnTo>
                <a:lnTo>
                  <a:pt x="6858" y="242316"/>
                </a:lnTo>
                <a:lnTo>
                  <a:pt x="6858" y="12954"/>
                </a:lnTo>
                <a:lnTo>
                  <a:pt x="12953" y="6096"/>
                </a:lnTo>
                <a:lnTo>
                  <a:pt x="12953" y="12954"/>
                </a:lnTo>
                <a:lnTo>
                  <a:pt x="3918204" y="12954"/>
                </a:lnTo>
                <a:lnTo>
                  <a:pt x="3918204" y="6096"/>
                </a:lnTo>
                <a:lnTo>
                  <a:pt x="3924300" y="12954"/>
                </a:lnTo>
                <a:lnTo>
                  <a:pt x="3924300" y="242316"/>
                </a:lnTo>
                <a:lnTo>
                  <a:pt x="3931158" y="242316"/>
                </a:lnTo>
                <a:close/>
              </a:path>
              <a:path w="3931285" h="242570">
                <a:moveTo>
                  <a:pt x="12953" y="12954"/>
                </a:moveTo>
                <a:lnTo>
                  <a:pt x="12953" y="6096"/>
                </a:lnTo>
                <a:lnTo>
                  <a:pt x="6858" y="12954"/>
                </a:lnTo>
                <a:lnTo>
                  <a:pt x="12953" y="12954"/>
                </a:lnTo>
                <a:close/>
              </a:path>
              <a:path w="3931285" h="242570">
                <a:moveTo>
                  <a:pt x="12953" y="242316"/>
                </a:moveTo>
                <a:lnTo>
                  <a:pt x="12953" y="12954"/>
                </a:lnTo>
                <a:lnTo>
                  <a:pt x="6858" y="12954"/>
                </a:lnTo>
                <a:lnTo>
                  <a:pt x="6858" y="242316"/>
                </a:lnTo>
                <a:lnTo>
                  <a:pt x="12953" y="242316"/>
                </a:lnTo>
                <a:close/>
              </a:path>
              <a:path w="3931285" h="242570">
                <a:moveTo>
                  <a:pt x="3924300" y="12954"/>
                </a:moveTo>
                <a:lnTo>
                  <a:pt x="3918204" y="6096"/>
                </a:lnTo>
                <a:lnTo>
                  <a:pt x="3918204" y="12954"/>
                </a:lnTo>
                <a:lnTo>
                  <a:pt x="3924300" y="12954"/>
                </a:lnTo>
                <a:close/>
              </a:path>
              <a:path w="3931285" h="242570">
                <a:moveTo>
                  <a:pt x="3924300" y="242316"/>
                </a:moveTo>
                <a:lnTo>
                  <a:pt x="3924300" y="12954"/>
                </a:lnTo>
                <a:lnTo>
                  <a:pt x="3918204" y="12954"/>
                </a:lnTo>
                <a:lnTo>
                  <a:pt x="3918204" y="242316"/>
                </a:lnTo>
                <a:lnTo>
                  <a:pt x="3924300" y="2423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116073" y="5147309"/>
            <a:ext cx="76200" cy="491490"/>
          </a:xfrm>
          <a:custGeom>
            <a:avLst/>
            <a:gdLst/>
            <a:ahLst/>
            <a:cxnLst/>
            <a:rect l="l" t="t" r="r" b="b"/>
            <a:pathLst>
              <a:path w="76200" h="491489">
                <a:moveTo>
                  <a:pt x="48005" y="472828"/>
                </a:moveTo>
                <a:lnTo>
                  <a:pt x="48005" y="428244"/>
                </a:lnTo>
                <a:lnTo>
                  <a:pt x="28955" y="428244"/>
                </a:lnTo>
                <a:lnTo>
                  <a:pt x="28867" y="415763"/>
                </a:lnTo>
                <a:lnTo>
                  <a:pt x="0" y="416052"/>
                </a:lnTo>
                <a:lnTo>
                  <a:pt x="38861" y="491490"/>
                </a:lnTo>
                <a:lnTo>
                  <a:pt x="48005" y="472828"/>
                </a:lnTo>
                <a:close/>
              </a:path>
              <a:path w="76200" h="491489">
                <a:moveTo>
                  <a:pt x="47915" y="415572"/>
                </a:moveTo>
                <a:lnTo>
                  <a:pt x="44957" y="0"/>
                </a:lnTo>
                <a:lnTo>
                  <a:pt x="25907" y="0"/>
                </a:lnTo>
                <a:lnTo>
                  <a:pt x="28867" y="415763"/>
                </a:lnTo>
                <a:lnTo>
                  <a:pt x="47915" y="415572"/>
                </a:lnTo>
                <a:close/>
              </a:path>
              <a:path w="76200" h="491489">
                <a:moveTo>
                  <a:pt x="48005" y="428244"/>
                </a:moveTo>
                <a:lnTo>
                  <a:pt x="47915" y="415572"/>
                </a:lnTo>
                <a:lnTo>
                  <a:pt x="28867" y="415763"/>
                </a:lnTo>
                <a:lnTo>
                  <a:pt x="28955" y="428244"/>
                </a:lnTo>
                <a:lnTo>
                  <a:pt x="48005" y="428244"/>
                </a:lnTo>
                <a:close/>
              </a:path>
              <a:path w="76200" h="491489">
                <a:moveTo>
                  <a:pt x="76199" y="415290"/>
                </a:moveTo>
                <a:lnTo>
                  <a:pt x="47915" y="415572"/>
                </a:lnTo>
                <a:lnTo>
                  <a:pt x="48005" y="472828"/>
                </a:lnTo>
                <a:lnTo>
                  <a:pt x="76199" y="4152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093208" y="4895850"/>
            <a:ext cx="3270250" cy="577215"/>
          </a:xfrm>
          <a:custGeom>
            <a:avLst/>
            <a:gdLst/>
            <a:ahLst/>
            <a:cxnLst/>
            <a:rect l="l" t="t" r="r" b="b"/>
            <a:pathLst>
              <a:path w="3270250" h="577214">
                <a:moveTo>
                  <a:pt x="12192" y="563880"/>
                </a:moveTo>
                <a:lnTo>
                  <a:pt x="12191" y="0"/>
                </a:lnTo>
                <a:lnTo>
                  <a:pt x="0" y="0"/>
                </a:lnTo>
                <a:lnTo>
                  <a:pt x="0" y="576834"/>
                </a:lnTo>
                <a:lnTo>
                  <a:pt x="6096" y="576834"/>
                </a:lnTo>
                <a:lnTo>
                  <a:pt x="6096" y="563880"/>
                </a:lnTo>
                <a:lnTo>
                  <a:pt x="12192" y="563880"/>
                </a:lnTo>
                <a:close/>
              </a:path>
              <a:path w="3270250" h="577214">
                <a:moveTo>
                  <a:pt x="3263645" y="563879"/>
                </a:moveTo>
                <a:lnTo>
                  <a:pt x="6096" y="563880"/>
                </a:lnTo>
                <a:lnTo>
                  <a:pt x="12192" y="569976"/>
                </a:lnTo>
                <a:lnTo>
                  <a:pt x="12192" y="576834"/>
                </a:lnTo>
                <a:lnTo>
                  <a:pt x="3257549" y="576833"/>
                </a:lnTo>
                <a:lnTo>
                  <a:pt x="3257549" y="569976"/>
                </a:lnTo>
                <a:lnTo>
                  <a:pt x="3263645" y="563879"/>
                </a:lnTo>
                <a:close/>
              </a:path>
              <a:path w="3270250" h="577214">
                <a:moveTo>
                  <a:pt x="12192" y="576834"/>
                </a:moveTo>
                <a:lnTo>
                  <a:pt x="12192" y="569976"/>
                </a:lnTo>
                <a:lnTo>
                  <a:pt x="6096" y="563880"/>
                </a:lnTo>
                <a:lnTo>
                  <a:pt x="6096" y="576834"/>
                </a:lnTo>
                <a:lnTo>
                  <a:pt x="12192" y="576834"/>
                </a:lnTo>
                <a:close/>
              </a:path>
              <a:path w="3270250" h="577214">
                <a:moveTo>
                  <a:pt x="3269741" y="576833"/>
                </a:moveTo>
                <a:lnTo>
                  <a:pt x="3269741" y="0"/>
                </a:lnTo>
                <a:lnTo>
                  <a:pt x="3257549" y="0"/>
                </a:lnTo>
                <a:lnTo>
                  <a:pt x="3257549" y="563879"/>
                </a:lnTo>
                <a:lnTo>
                  <a:pt x="3263645" y="563879"/>
                </a:lnTo>
                <a:lnTo>
                  <a:pt x="3263645" y="576833"/>
                </a:lnTo>
                <a:lnTo>
                  <a:pt x="3269741" y="576833"/>
                </a:lnTo>
                <a:close/>
              </a:path>
              <a:path w="3270250" h="577214">
                <a:moveTo>
                  <a:pt x="3263645" y="576833"/>
                </a:moveTo>
                <a:lnTo>
                  <a:pt x="3263645" y="563879"/>
                </a:lnTo>
                <a:lnTo>
                  <a:pt x="3257549" y="569976"/>
                </a:lnTo>
                <a:lnTo>
                  <a:pt x="3257549" y="576833"/>
                </a:lnTo>
                <a:lnTo>
                  <a:pt x="3263645" y="57683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093208" y="5826252"/>
            <a:ext cx="3270250" cy="48895"/>
          </a:xfrm>
          <a:custGeom>
            <a:avLst/>
            <a:gdLst/>
            <a:ahLst/>
            <a:cxnLst/>
            <a:rect l="l" t="t" r="r" b="b"/>
            <a:pathLst>
              <a:path w="3270250" h="48895">
                <a:moveTo>
                  <a:pt x="3269741" y="48768"/>
                </a:moveTo>
                <a:lnTo>
                  <a:pt x="3269741" y="0"/>
                </a:lnTo>
                <a:lnTo>
                  <a:pt x="0" y="0"/>
                </a:lnTo>
                <a:lnTo>
                  <a:pt x="0" y="48768"/>
                </a:lnTo>
                <a:lnTo>
                  <a:pt x="6095" y="48768"/>
                </a:lnTo>
                <a:lnTo>
                  <a:pt x="6095" y="12954"/>
                </a:lnTo>
                <a:lnTo>
                  <a:pt x="12191" y="6858"/>
                </a:lnTo>
                <a:lnTo>
                  <a:pt x="12191" y="12954"/>
                </a:lnTo>
                <a:lnTo>
                  <a:pt x="3257549" y="12953"/>
                </a:lnTo>
                <a:lnTo>
                  <a:pt x="3257549" y="6858"/>
                </a:lnTo>
                <a:lnTo>
                  <a:pt x="3263645" y="12953"/>
                </a:lnTo>
                <a:lnTo>
                  <a:pt x="3263645" y="48768"/>
                </a:lnTo>
                <a:lnTo>
                  <a:pt x="3269741" y="48768"/>
                </a:lnTo>
                <a:close/>
              </a:path>
              <a:path w="3270250" h="48895">
                <a:moveTo>
                  <a:pt x="12191" y="12954"/>
                </a:moveTo>
                <a:lnTo>
                  <a:pt x="12191" y="6858"/>
                </a:lnTo>
                <a:lnTo>
                  <a:pt x="6095" y="12954"/>
                </a:lnTo>
                <a:lnTo>
                  <a:pt x="12191" y="12954"/>
                </a:lnTo>
                <a:close/>
              </a:path>
              <a:path w="3270250" h="48895">
                <a:moveTo>
                  <a:pt x="12191" y="48768"/>
                </a:moveTo>
                <a:lnTo>
                  <a:pt x="12191" y="12954"/>
                </a:lnTo>
                <a:lnTo>
                  <a:pt x="6095" y="12954"/>
                </a:lnTo>
                <a:lnTo>
                  <a:pt x="6095" y="48768"/>
                </a:lnTo>
                <a:lnTo>
                  <a:pt x="12191" y="48768"/>
                </a:lnTo>
                <a:close/>
              </a:path>
              <a:path w="3270250" h="48895">
                <a:moveTo>
                  <a:pt x="3263645" y="12953"/>
                </a:moveTo>
                <a:lnTo>
                  <a:pt x="3257549" y="6858"/>
                </a:lnTo>
                <a:lnTo>
                  <a:pt x="3257549" y="12953"/>
                </a:lnTo>
                <a:lnTo>
                  <a:pt x="3263645" y="12953"/>
                </a:lnTo>
                <a:close/>
              </a:path>
              <a:path w="3270250" h="48895">
                <a:moveTo>
                  <a:pt x="3263645" y="48768"/>
                </a:moveTo>
                <a:lnTo>
                  <a:pt x="3263645" y="12953"/>
                </a:lnTo>
                <a:lnTo>
                  <a:pt x="3257549" y="12953"/>
                </a:lnTo>
                <a:lnTo>
                  <a:pt x="3257549" y="48768"/>
                </a:lnTo>
                <a:lnTo>
                  <a:pt x="3263645" y="487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690359" y="5465826"/>
            <a:ext cx="76200" cy="367665"/>
          </a:xfrm>
          <a:custGeom>
            <a:avLst/>
            <a:gdLst/>
            <a:ahLst/>
            <a:cxnLst/>
            <a:rect l="l" t="t" r="r" b="b"/>
            <a:pathLst>
              <a:path w="76200" h="367664">
                <a:moveTo>
                  <a:pt x="76200" y="291084"/>
                </a:moveTo>
                <a:lnTo>
                  <a:pt x="0" y="291084"/>
                </a:lnTo>
                <a:lnTo>
                  <a:pt x="28194" y="347472"/>
                </a:lnTo>
                <a:lnTo>
                  <a:pt x="28194" y="303275"/>
                </a:lnTo>
                <a:lnTo>
                  <a:pt x="47244" y="303275"/>
                </a:lnTo>
                <a:lnTo>
                  <a:pt x="47244" y="348995"/>
                </a:lnTo>
                <a:lnTo>
                  <a:pt x="76200" y="291084"/>
                </a:lnTo>
                <a:close/>
              </a:path>
              <a:path w="76200" h="367664">
                <a:moveTo>
                  <a:pt x="47244" y="291084"/>
                </a:moveTo>
                <a:lnTo>
                  <a:pt x="47244" y="0"/>
                </a:lnTo>
                <a:lnTo>
                  <a:pt x="28194" y="0"/>
                </a:lnTo>
                <a:lnTo>
                  <a:pt x="28194" y="291084"/>
                </a:lnTo>
                <a:lnTo>
                  <a:pt x="47244" y="291084"/>
                </a:lnTo>
                <a:close/>
              </a:path>
              <a:path w="76200" h="367664">
                <a:moveTo>
                  <a:pt x="47244" y="348995"/>
                </a:moveTo>
                <a:lnTo>
                  <a:pt x="47244" y="303275"/>
                </a:lnTo>
                <a:lnTo>
                  <a:pt x="28194" y="303275"/>
                </a:lnTo>
                <a:lnTo>
                  <a:pt x="28194" y="347472"/>
                </a:lnTo>
                <a:lnTo>
                  <a:pt x="38100" y="367284"/>
                </a:lnTo>
                <a:lnTo>
                  <a:pt x="47244" y="3489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88976" y="5875020"/>
            <a:ext cx="3931285" cy="605790"/>
          </a:xfrm>
          <a:custGeom>
            <a:avLst/>
            <a:gdLst/>
            <a:ahLst/>
            <a:cxnLst/>
            <a:rect l="l" t="t" r="r" b="b"/>
            <a:pathLst>
              <a:path w="3931285" h="605789">
                <a:moveTo>
                  <a:pt x="12954" y="592835"/>
                </a:moveTo>
                <a:lnTo>
                  <a:pt x="12954" y="0"/>
                </a:lnTo>
                <a:lnTo>
                  <a:pt x="0" y="0"/>
                </a:lnTo>
                <a:lnTo>
                  <a:pt x="0" y="605789"/>
                </a:lnTo>
                <a:lnTo>
                  <a:pt x="6858" y="605789"/>
                </a:lnTo>
                <a:lnTo>
                  <a:pt x="6858" y="592835"/>
                </a:lnTo>
                <a:lnTo>
                  <a:pt x="12954" y="592835"/>
                </a:lnTo>
                <a:close/>
              </a:path>
              <a:path w="3931285" h="605789">
                <a:moveTo>
                  <a:pt x="3924300" y="592835"/>
                </a:moveTo>
                <a:lnTo>
                  <a:pt x="6858" y="592835"/>
                </a:lnTo>
                <a:lnTo>
                  <a:pt x="12954" y="598931"/>
                </a:lnTo>
                <a:lnTo>
                  <a:pt x="12953" y="605789"/>
                </a:lnTo>
                <a:lnTo>
                  <a:pt x="3918204" y="605789"/>
                </a:lnTo>
                <a:lnTo>
                  <a:pt x="3918204" y="598931"/>
                </a:lnTo>
                <a:lnTo>
                  <a:pt x="3924300" y="592835"/>
                </a:lnTo>
                <a:close/>
              </a:path>
              <a:path w="3931285" h="605789">
                <a:moveTo>
                  <a:pt x="12953" y="605789"/>
                </a:moveTo>
                <a:lnTo>
                  <a:pt x="12954" y="598931"/>
                </a:lnTo>
                <a:lnTo>
                  <a:pt x="6858" y="592835"/>
                </a:lnTo>
                <a:lnTo>
                  <a:pt x="6858" y="605789"/>
                </a:lnTo>
                <a:lnTo>
                  <a:pt x="12953" y="605789"/>
                </a:lnTo>
                <a:close/>
              </a:path>
              <a:path w="3931285" h="605789">
                <a:moveTo>
                  <a:pt x="3931158" y="605789"/>
                </a:moveTo>
                <a:lnTo>
                  <a:pt x="3931158" y="0"/>
                </a:lnTo>
                <a:lnTo>
                  <a:pt x="3918204" y="0"/>
                </a:lnTo>
                <a:lnTo>
                  <a:pt x="3918204" y="592835"/>
                </a:lnTo>
                <a:lnTo>
                  <a:pt x="3924300" y="592835"/>
                </a:lnTo>
                <a:lnTo>
                  <a:pt x="3924300" y="605789"/>
                </a:lnTo>
                <a:lnTo>
                  <a:pt x="3931158" y="605789"/>
                </a:lnTo>
                <a:close/>
              </a:path>
              <a:path w="3931285" h="605789">
                <a:moveTo>
                  <a:pt x="3924300" y="605789"/>
                </a:moveTo>
                <a:lnTo>
                  <a:pt x="3924300" y="592835"/>
                </a:lnTo>
                <a:lnTo>
                  <a:pt x="3918204" y="598931"/>
                </a:lnTo>
                <a:lnTo>
                  <a:pt x="3918204" y="605789"/>
                </a:lnTo>
                <a:lnTo>
                  <a:pt x="3924300" y="605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093208" y="5875020"/>
            <a:ext cx="3270250" cy="799465"/>
          </a:xfrm>
          <a:custGeom>
            <a:avLst/>
            <a:gdLst/>
            <a:ahLst/>
            <a:cxnLst/>
            <a:rect l="l" t="t" r="r" b="b"/>
            <a:pathLst>
              <a:path w="3270250" h="799465">
                <a:moveTo>
                  <a:pt x="12191" y="786384"/>
                </a:moveTo>
                <a:lnTo>
                  <a:pt x="12191" y="0"/>
                </a:lnTo>
                <a:lnTo>
                  <a:pt x="0" y="0"/>
                </a:lnTo>
                <a:lnTo>
                  <a:pt x="0" y="799338"/>
                </a:lnTo>
                <a:lnTo>
                  <a:pt x="6096" y="799338"/>
                </a:lnTo>
                <a:lnTo>
                  <a:pt x="6095" y="786384"/>
                </a:lnTo>
                <a:lnTo>
                  <a:pt x="12191" y="786384"/>
                </a:lnTo>
                <a:close/>
              </a:path>
              <a:path w="3270250" h="799465">
                <a:moveTo>
                  <a:pt x="3263645" y="786384"/>
                </a:moveTo>
                <a:lnTo>
                  <a:pt x="6095" y="786384"/>
                </a:lnTo>
                <a:lnTo>
                  <a:pt x="12191" y="792480"/>
                </a:lnTo>
                <a:lnTo>
                  <a:pt x="12191" y="799338"/>
                </a:lnTo>
                <a:lnTo>
                  <a:pt x="3257549" y="799338"/>
                </a:lnTo>
                <a:lnTo>
                  <a:pt x="3257549" y="792480"/>
                </a:lnTo>
                <a:lnTo>
                  <a:pt x="3263645" y="786384"/>
                </a:lnTo>
                <a:close/>
              </a:path>
              <a:path w="3270250" h="799465">
                <a:moveTo>
                  <a:pt x="12191" y="799338"/>
                </a:moveTo>
                <a:lnTo>
                  <a:pt x="12191" y="792480"/>
                </a:lnTo>
                <a:lnTo>
                  <a:pt x="6095" y="786384"/>
                </a:lnTo>
                <a:lnTo>
                  <a:pt x="6096" y="799338"/>
                </a:lnTo>
                <a:lnTo>
                  <a:pt x="12191" y="799338"/>
                </a:lnTo>
                <a:close/>
              </a:path>
              <a:path w="3270250" h="799465">
                <a:moveTo>
                  <a:pt x="3269741" y="799338"/>
                </a:moveTo>
                <a:lnTo>
                  <a:pt x="3269741" y="0"/>
                </a:lnTo>
                <a:lnTo>
                  <a:pt x="3257549" y="0"/>
                </a:lnTo>
                <a:lnTo>
                  <a:pt x="3257549" y="786384"/>
                </a:lnTo>
                <a:lnTo>
                  <a:pt x="3263645" y="786384"/>
                </a:lnTo>
                <a:lnTo>
                  <a:pt x="3263645" y="799338"/>
                </a:lnTo>
                <a:lnTo>
                  <a:pt x="3269741" y="799338"/>
                </a:lnTo>
                <a:close/>
              </a:path>
              <a:path w="3270250" h="799465">
                <a:moveTo>
                  <a:pt x="3263645" y="799338"/>
                </a:moveTo>
                <a:lnTo>
                  <a:pt x="3263645" y="786384"/>
                </a:lnTo>
                <a:lnTo>
                  <a:pt x="3257549" y="792480"/>
                </a:lnTo>
                <a:lnTo>
                  <a:pt x="3257549" y="799338"/>
                </a:lnTo>
                <a:lnTo>
                  <a:pt x="3263645" y="79933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114800" y="5875020"/>
            <a:ext cx="506730" cy="210820"/>
          </a:xfrm>
          <a:custGeom>
            <a:avLst/>
            <a:gdLst/>
            <a:ahLst/>
            <a:cxnLst/>
            <a:rect l="l" t="t" r="r" b="b"/>
            <a:pathLst>
              <a:path w="506729" h="210820">
                <a:moveTo>
                  <a:pt x="492252" y="181356"/>
                </a:moveTo>
                <a:lnTo>
                  <a:pt x="0" y="181356"/>
                </a:lnTo>
                <a:lnTo>
                  <a:pt x="0" y="210312"/>
                </a:lnTo>
                <a:lnTo>
                  <a:pt x="478536" y="210312"/>
                </a:lnTo>
                <a:lnTo>
                  <a:pt x="478536" y="195834"/>
                </a:lnTo>
                <a:lnTo>
                  <a:pt x="492252" y="181356"/>
                </a:lnTo>
                <a:close/>
              </a:path>
              <a:path w="506729" h="210820">
                <a:moveTo>
                  <a:pt x="506730" y="210312"/>
                </a:moveTo>
                <a:lnTo>
                  <a:pt x="506730" y="0"/>
                </a:lnTo>
                <a:lnTo>
                  <a:pt x="478536" y="0"/>
                </a:lnTo>
                <a:lnTo>
                  <a:pt x="478536" y="181356"/>
                </a:lnTo>
                <a:lnTo>
                  <a:pt x="492252" y="181356"/>
                </a:lnTo>
                <a:lnTo>
                  <a:pt x="492252" y="210312"/>
                </a:lnTo>
                <a:lnTo>
                  <a:pt x="506730" y="210312"/>
                </a:lnTo>
                <a:close/>
              </a:path>
              <a:path w="506729" h="210820">
                <a:moveTo>
                  <a:pt x="492252" y="210312"/>
                </a:moveTo>
                <a:lnTo>
                  <a:pt x="492252" y="181356"/>
                </a:lnTo>
                <a:lnTo>
                  <a:pt x="478536" y="195834"/>
                </a:lnTo>
                <a:lnTo>
                  <a:pt x="478536" y="210312"/>
                </a:lnTo>
                <a:lnTo>
                  <a:pt x="492252" y="2103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5309870" y="921816"/>
            <a:ext cx="2932430" cy="569468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574675" indent="-95885">
              <a:lnSpc>
                <a:spcPct val="100000"/>
              </a:lnSpc>
              <a:spcBef>
                <a:spcPts val="580"/>
              </a:spcBef>
              <a:buAutoNum type="arabicPeriod" startAt="7"/>
              <a:tabLst>
                <a:tab pos="705485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Menentukan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CCP</a:t>
            </a:r>
            <a:endParaRPr sz="1600">
              <a:latin typeface="Arial"/>
              <a:cs typeface="Arial"/>
            </a:endParaRPr>
          </a:p>
          <a:p>
            <a:pPr marL="2129790">
              <a:lnSpc>
                <a:spcPct val="100000"/>
              </a:lnSpc>
              <a:spcBef>
                <a:spcPts val="480"/>
              </a:spcBef>
            </a:pPr>
            <a:r>
              <a:rPr sz="1600" i="1" spc="-5" dirty="0">
                <a:solidFill>
                  <a:srgbClr val="FFFF00"/>
                </a:solidFill>
                <a:latin typeface="Arial"/>
                <a:cs typeface="Arial"/>
              </a:rPr>
              <a:t>Prinsip</a:t>
            </a:r>
            <a:r>
              <a:rPr sz="1600" i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i="1" dirty="0">
                <a:solidFill>
                  <a:srgbClr val="FFFF00"/>
                </a:solidFill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361315" marR="203200" indent="-361315">
              <a:lnSpc>
                <a:spcPct val="100000"/>
              </a:lnSpc>
              <a:spcBef>
                <a:spcPts val="1390"/>
              </a:spcBef>
              <a:buAutoNum type="arabicPeriod" startAt="8"/>
              <a:tabLst>
                <a:tab pos="361315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Menetapkan Batas Kritis  untuk Setiap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CCP</a:t>
            </a:r>
            <a:endParaRPr sz="1600">
              <a:latin typeface="Arial"/>
              <a:cs typeface="Arial"/>
            </a:endParaRPr>
          </a:p>
          <a:p>
            <a:pPr marL="2129790">
              <a:lnSpc>
                <a:spcPct val="100000"/>
              </a:lnSpc>
              <a:spcBef>
                <a:spcPts val="475"/>
              </a:spcBef>
            </a:pPr>
            <a:r>
              <a:rPr sz="1600" i="1" spc="-5" dirty="0">
                <a:solidFill>
                  <a:srgbClr val="FFFF00"/>
                </a:solidFill>
                <a:latin typeface="Arial"/>
                <a:cs typeface="Arial"/>
              </a:rPr>
              <a:t>Prinsip</a:t>
            </a:r>
            <a:r>
              <a:rPr sz="1600" i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i="1" dirty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  <a:p>
            <a:pPr marL="22225" marR="110489" indent="334010">
              <a:lnSpc>
                <a:spcPct val="100000"/>
              </a:lnSpc>
              <a:spcBef>
                <a:spcPts val="1575"/>
              </a:spcBef>
              <a:buAutoNum type="arabicPeriod" startAt="9"/>
              <a:tabLst>
                <a:tab pos="583565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Menetapkan Sistem  Monitoring untuk setiap</a:t>
            </a:r>
            <a:r>
              <a:rPr sz="16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CCP</a:t>
            </a:r>
            <a:endParaRPr sz="1600">
              <a:latin typeface="Arial"/>
              <a:cs typeface="Arial"/>
            </a:endParaRPr>
          </a:p>
          <a:p>
            <a:pPr marL="2129790">
              <a:lnSpc>
                <a:spcPct val="100000"/>
              </a:lnSpc>
              <a:spcBef>
                <a:spcPts val="375"/>
              </a:spcBef>
            </a:pPr>
            <a:r>
              <a:rPr sz="1600" i="1" spc="-5" dirty="0">
                <a:solidFill>
                  <a:srgbClr val="FFFF00"/>
                </a:solidFill>
                <a:latin typeface="Arial"/>
                <a:cs typeface="Arial"/>
              </a:rPr>
              <a:t>Prinsip</a:t>
            </a:r>
            <a:r>
              <a:rPr sz="1600" i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i="1" dirty="0">
                <a:solidFill>
                  <a:srgbClr val="FFFF00"/>
                </a:solidFill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  <a:p>
            <a:pPr marL="12700" marR="100330" indent="-1270" algn="ctr">
              <a:lnSpc>
                <a:spcPct val="100000"/>
              </a:lnSpc>
              <a:spcBef>
                <a:spcPts val="120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10 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Menetapkan tindakan  koreksi untuk</a:t>
            </a:r>
            <a:r>
              <a:rPr sz="16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penyimpangan  yang mungkin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terjadi</a:t>
            </a:r>
            <a:endParaRPr sz="1600">
              <a:latin typeface="Arial"/>
              <a:cs typeface="Arial"/>
            </a:endParaRPr>
          </a:p>
          <a:p>
            <a:pPr marL="2129790">
              <a:lnSpc>
                <a:spcPct val="100000"/>
              </a:lnSpc>
              <a:spcBef>
                <a:spcPts val="550"/>
              </a:spcBef>
            </a:pPr>
            <a:r>
              <a:rPr sz="1600" i="1" spc="-5" dirty="0">
                <a:solidFill>
                  <a:srgbClr val="FFFF00"/>
                </a:solidFill>
                <a:latin typeface="Arial"/>
                <a:cs typeface="Arial"/>
              </a:rPr>
              <a:t>Prinsip</a:t>
            </a:r>
            <a:r>
              <a:rPr sz="1600" i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i="1" dirty="0">
                <a:solidFill>
                  <a:srgbClr val="FFFF00"/>
                </a:solidFill>
                <a:latin typeface="Arial"/>
                <a:cs typeface="Arial"/>
              </a:rPr>
              <a:t>5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500">
              <a:latin typeface="Times New Roman"/>
              <a:cs typeface="Times New Roman"/>
            </a:endParaRPr>
          </a:p>
          <a:p>
            <a:pPr marL="526415" marR="285115" indent="-526415">
              <a:lnSpc>
                <a:spcPct val="100000"/>
              </a:lnSpc>
              <a:buAutoNum type="arabicPeriod" startAt="11"/>
              <a:tabLst>
                <a:tab pos="526415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Menetapkan prosedur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Verifikasi</a:t>
            </a:r>
            <a:endParaRPr sz="1600">
              <a:latin typeface="Arial"/>
              <a:cs typeface="Arial"/>
            </a:endParaRPr>
          </a:p>
          <a:p>
            <a:pPr marL="2129790">
              <a:lnSpc>
                <a:spcPct val="100000"/>
              </a:lnSpc>
              <a:spcBef>
                <a:spcPts val="434"/>
              </a:spcBef>
            </a:pPr>
            <a:r>
              <a:rPr sz="1600" i="1" spc="-5" dirty="0">
                <a:solidFill>
                  <a:srgbClr val="FFFF00"/>
                </a:solidFill>
                <a:latin typeface="Arial"/>
                <a:cs typeface="Arial"/>
              </a:rPr>
              <a:t>Prinsip</a:t>
            </a:r>
            <a:r>
              <a:rPr sz="1600" i="1" spc="-8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i="1" dirty="0">
                <a:solidFill>
                  <a:srgbClr val="FFFF00"/>
                </a:solidFill>
                <a:latin typeface="Arial"/>
                <a:cs typeface="Arial"/>
              </a:rPr>
              <a:t>6</a:t>
            </a:r>
            <a:endParaRPr sz="1600">
              <a:latin typeface="Arial"/>
              <a:cs typeface="Arial"/>
            </a:endParaRPr>
          </a:p>
          <a:p>
            <a:pPr marL="148590" marR="236854" indent="258445">
              <a:lnSpc>
                <a:spcPct val="100000"/>
              </a:lnSpc>
              <a:spcBef>
                <a:spcPts val="1345"/>
              </a:spcBef>
              <a:buAutoNum type="arabicPeriod" startAt="12"/>
              <a:tabLst>
                <a:tab pos="746760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Menetapkan Cara  Penyimpanan Catatan</a:t>
            </a:r>
            <a:r>
              <a:rPr sz="16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dan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ts val="192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Dokumentasi </a:t>
            </a:r>
            <a:r>
              <a:rPr sz="2400" i="1" spc="-7" baseline="-10416" dirty="0">
                <a:solidFill>
                  <a:srgbClr val="FFFF00"/>
                </a:solidFill>
                <a:latin typeface="Arial"/>
                <a:cs typeface="Arial"/>
              </a:rPr>
              <a:t>Prinsip</a:t>
            </a:r>
            <a:r>
              <a:rPr sz="2400" i="1" spc="82" baseline="-10416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i="1" baseline="-10416" dirty="0">
                <a:solidFill>
                  <a:srgbClr val="FFFF00"/>
                </a:solidFill>
                <a:latin typeface="Arial"/>
                <a:cs typeface="Arial"/>
              </a:rPr>
              <a:t>7</a:t>
            </a:r>
            <a:endParaRPr sz="2400" baseline="-10416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23341" y="1409954"/>
            <a:ext cx="3689350" cy="5343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47090" indent="-84709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847090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Menyusun TIM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HACCP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buFont typeface="Arial"/>
              <a:buAutoNum type="arabicPeriod"/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FFFFFF"/>
              </a:buClr>
              <a:buFont typeface="Arial"/>
              <a:buAutoNum type="arabicPeriod"/>
            </a:pPr>
            <a:endParaRPr sz="1450">
              <a:latin typeface="Times New Roman"/>
              <a:cs typeface="Times New Roman"/>
            </a:endParaRPr>
          </a:p>
          <a:p>
            <a:pPr marL="744855" indent="-22669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Mendeskripsikan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produk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buFont typeface="Arial"/>
              <a:buAutoNum type="arabicPeriod"/>
            </a:pPr>
            <a:endParaRPr sz="1800">
              <a:latin typeface="Times New Roman"/>
              <a:cs typeface="Times New Roman"/>
            </a:endParaRPr>
          </a:p>
          <a:p>
            <a:pPr marL="772160" marR="570230" indent="-772160">
              <a:lnSpc>
                <a:spcPct val="100000"/>
              </a:lnSpc>
              <a:spcBef>
                <a:spcPts val="1230"/>
              </a:spcBef>
              <a:buAutoNum type="arabicPeriod"/>
              <a:tabLst>
                <a:tab pos="772160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Identifikasi Penggunaan  Produk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buFont typeface="Arial"/>
              <a:buAutoNum type="arabicPeriod"/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FFFFFF"/>
              </a:buClr>
              <a:buFont typeface="Arial"/>
              <a:buAutoNum type="arabicPeriod"/>
            </a:pPr>
            <a:endParaRPr sz="1850">
              <a:latin typeface="Times New Roman"/>
              <a:cs typeface="Times New Roman"/>
            </a:endParaRPr>
          </a:p>
          <a:p>
            <a:pPr marL="814069" indent="-226060">
              <a:lnSpc>
                <a:spcPct val="100000"/>
              </a:lnSpc>
              <a:buAutoNum type="arabicPeriod"/>
              <a:tabLst>
                <a:tab pos="814705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Menyusun Diagram</a:t>
            </a:r>
            <a:r>
              <a:rPr sz="16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Alir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buFont typeface="Arial"/>
              <a:buAutoNum type="arabicPeriod"/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lr>
                <a:srgbClr val="FFFFFF"/>
              </a:buClr>
              <a:buFont typeface="Arial"/>
              <a:buAutoNum type="arabicPeriod"/>
            </a:pPr>
            <a:endParaRPr sz="1700">
              <a:latin typeface="Times New Roman"/>
              <a:cs typeface="Times New Roman"/>
            </a:endParaRPr>
          </a:p>
          <a:p>
            <a:pPr marL="746125" marR="745490" indent="-24765">
              <a:lnSpc>
                <a:spcPct val="100000"/>
              </a:lnSpc>
              <a:buAutoNum type="arabicPeriod"/>
              <a:tabLst>
                <a:tab pos="948055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Melakukan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Verifikasi 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Diagram Alir di</a:t>
            </a:r>
            <a:r>
              <a:rPr sz="160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tempat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buFont typeface="Arial"/>
              <a:buAutoNum type="arabicPeriod"/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FFFFFF"/>
              </a:buClr>
              <a:buFont typeface="Arial"/>
              <a:buAutoNum type="arabicPeriod"/>
            </a:pPr>
            <a:endParaRPr sz="2250">
              <a:latin typeface="Times New Roman"/>
              <a:cs typeface="Times New Roman"/>
            </a:endParaRPr>
          </a:p>
          <a:p>
            <a:pPr marL="239395" marR="33020" indent="-239395">
              <a:lnSpc>
                <a:spcPct val="100000"/>
              </a:lnSpc>
              <a:buAutoNum type="arabicPeriod"/>
              <a:tabLst>
                <a:tab pos="239395" algn="l"/>
              </a:tabLst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Mendaftar semua Bahaya Potensial  Melakukan Analisis</a:t>
            </a:r>
            <a:r>
              <a:rPr sz="16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Bahaya</a:t>
            </a:r>
            <a:endParaRPr sz="1600">
              <a:latin typeface="Arial"/>
              <a:cs typeface="Arial"/>
            </a:endParaRPr>
          </a:p>
          <a:p>
            <a:pPr marL="78105">
              <a:lnSpc>
                <a:spcPts val="192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Menentukan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Tindakan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Pengendalian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680"/>
              </a:spcBef>
            </a:pPr>
            <a:r>
              <a:rPr sz="1600" i="1" spc="-5" dirty="0">
                <a:solidFill>
                  <a:srgbClr val="FFFF00"/>
                </a:solidFill>
                <a:latin typeface="Arial"/>
                <a:cs typeface="Arial"/>
              </a:rPr>
              <a:t>Prinsip</a:t>
            </a:r>
            <a:r>
              <a:rPr sz="1600" i="1" spc="-10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i="1" dirty="0">
                <a:solidFill>
                  <a:srgbClr val="FFFF00"/>
                </a:solidFill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0545" marR="5080" indent="861694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HACCP Plan untuk  Pangan </a:t>
            </a:r>
            <a:r>
              <a:rPr spc="-5" dirty="0"/>
              <a:t>Industri Jasa</a:t>
            </a:r>
            <a:r>
              <a:rPr spc="15" dirty="0"/>
              <a:t> </a:t>
            </a:r>
            <a:r>
              <a:rPr spc="-5" dirty="0"/>
              <a:t>Boga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16939" y="1843531"/>
            <a:ext cx="8051165" cy="4730115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354965" marR="708660" indent="-342900">
              <a:lnSpc>
                <a:spcPts val="2510"/>
              </a:lnSpc>
              <a:spcBef>
                <a:spcPts val="295"/>
              </a:spcBef>
            </a:pPr>
            <a:r>
              <a:rPr sz="2200" spc="-5" dirty="0">
                <a:solidFill>
                  <a:srgbClr val="FFFFFF"/>
                </a:solidFill>
                <a:latin typeface="Tahoma"/>
                <a:cs typeface="Tahoma"/>
              </a:rPr>
              <a:t>Dapat menggunakan pendekatan </a:t>
            </a: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3 </a:t>
            </a:r>
            <a:r>
              <a:rPr sz="2200" spc="-5" dirty="0">
                <a:solidFill>
                  <a:srgbClr val="FFFFFF"/>
                </a:solidFill>
                <a:latin typeface="Tahoma"/>
                <a:cs typeface="Tahoma"/>
              </a:rPr>
              <a:t>jenis diagram alir untuk  </a:t>
            </a: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menyederhanakan HACCP plan yang</a:t>
            </a:r>
            <a:r>
              <a:rPr sz="2200" spc="-6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disusun*</a:t>
            </a:r>
            <a:endParaRPr sz="2200">
              <a:latin typeface="Tahoma"/>
              <a:cs typeface="Tahoma"/>
            </a:endParaRPr>
          </a:p>
          <a:p>
            <a:pPr marL="354965">
              <a:lnSpc>
                <a:spcPct val="100000"/>
              </a:lnSpc>
              <a:spcBef>
                <a:spcPts val="330"/>
              </a:spcBef>
            </a:pPr>
            <a:r>
              <a:rPr sz="2200" spc="-5" dirty="0">
                <a:solidFill>
                  <a:srgbClr val="FFFF00"/>
                </a:solidFill>
                <a:latin typeface="Tahoma"/>
                <a:cs typeface="Tahoma"/>
              </a:rPr>
              <a:t>Langkah </a:t>
            </a:r>
            <a:r>
              <a:rPr sz="2200" dirty="0">
                <a:solidFill>
                  <a:srgbClr val="FFFF00"/>
                </a:solidFill>
                <a:latin typeface="Tahoma"/>
                <a:cs typeface="Tahoma"/>
              </a:rPr>
              <a:t>2 -</a:t>
            </a:r>
            <a:r>
              <a:rPr sz="2200" spc="-20" dirty="0">
                <a:solidFill>
                  <a:srgbClr val="FFFF00"/>
                </a:solidFill>
                <a:latin typeface="Tahoma"/>
                <a:cs typeface="Tahoma"/>
              </a:rPr>
              <a:t> </a:t>
            </a:r>
            <a:r>
              <a:rPr sz="2200" dirty="0">
                <a:solidFill>
                  <a:srgbClr val="FFFF00"/>
                </a:solidFill>
                <a:latin typeface="Tahoma"/>
                <a:cs typeface="Tahoma"/>
              </a:rPr>
              <a:t>5</a:t>
            </a:r>
            <a:endParaRPr sz="2200">
              <a:latin typeface="Tahoma"/>
              <a:cs typeface="Tahoma"/>
            </a:endParaRPr>
          </a:p>
          <a:p>
            <a:pPr marL="355600" marR="2192655">
              <a:lnSpc>
                <a:spcPct val="114999"/>
              </a:lnSpc>
            </a:pP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Produk </a:t>
            </a:r>
            <a:r>
              <a:rPr sz="2200" spc="-5" dirty="0">
                <a:solidFill>
                  <a:srgbClr val="FFFFFF"/>
                </a:solidFill>
                <a:latin typeface="Tahoma"/>
                <a:cs typeface="Tahoma"/>
              </a:rPr>
              <a:t>dikelompokkan berdasar diagram alir  </a:t>
            </a:r>
            <a:r>
              <a:rPr sz="2200" spc="-5" dirty="0">
                <a:solidFill>
                  <a:srgbClr val="FFFF00"/>
                </a:solidFill>
                <a:latin typeface="Tahoma"/>
                <a:cs typeface="Tahoma"/>
              </a:rPr>
              <a:t>Langkah (prinsip</a:t>
            </a:r>
            <a:r>
              <a:rPr sz="2200" spc="-40" dirty="0">
                <a:solidFill>
                  <a:srgbClr val="FFFF00"/>
                </a:solidFill>
                <a:latin typeface="Tahoma"/>
                <a:cs typeface="Tahoma"/>
              </a:rPr>
              <a:t> </a:t>
            </a:r>
            <a:r>
              <a:rPr sz="2200" spc="-5" dirty="0">
                <a:solidFill>
                  <a:srgbClr val="FFFF00"/>
                </a:solidFill>
                <a:latin typeface="Tahoma"/>
                <a:cs typeface="Tahoma"/>
              </a:rPr>
              <a:t>1)</a:t>
            </a:r>
            <a:endParaRPr sz="2200">
              <a:latin typeface="Tahoma"/>
              <a:cs typeface="Tahoma"/>
            </a:endParaRPr>
          </a:p>
          <a:p>
            <a:pPr marL="355600" marR="996315" indent="-635">
              <a:lnSpc>
                <a:spcPts val="2510"/>
              </a:lnSpc>
              <a:spcBef>
                <a:spcPts val="585"/>
              </a:spcBef>
            </a:pP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Analisis bahaya dilakukan dengan</a:t>
            </a:r>
            <a:r>
              <a:rPr sz="2200" spc="-16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mempertimbangkan  frekuensi produk melewati </a:t>
            </a:r>
            <a:r>
              <a:rPr sz="2300" i="1" spc="-55" dirty="0">
                <a:solidFill>
                  <a:srgbClr val="FFFFFF"/>
                </a:solidFill>
                <a:latin typeface="Tahoma"/>
                <a:cs typeface="Tahoma"/>
              </a:rPr>
              <a:t>danger</a:t>
            </a:r>
            <a:r>
              <a:rPr sz="2300" i="1" spc="-9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300" i="1" spc="-55" dirty="0">
                <a:solidFill>
                  <a:srgbClr val="FFFFFF"/>
                </a:solidFill>
                <a:latin typeface="Tahoma"/>
                <a:cs typeface="Tahoma"/>
              </a:rPr>
              <a:t>zone</a:t>
            </a:r>
            <a:endParaRPr sz="2300">
              <a:latin typeface="Tahoma"/>
              <a:cs typeface="Tahoma"/>
            </a:endParaRPr>
          </a:p>
          <a:p>
            <a:pPr marL="355600">
              <a:lnSpc>
                <a:spcPct val="100000"/>
              </a:lnSpc>
              <a:spcBef>
                <a:spcPts val="335"/>
              </a:spcBef>
            </a:pPr>
            <a:r>
              <a:rPr sz="2200" spc="-5" dirty="0">
                <a:solidFill>
                  <a:srgbClr val="FFFF00"/>
                </a:solidFill>
                <a:latin typeface="Tahoma"/>
                <a:cs typeface="Tahoma"/>
              </a:rPr>
              <a:t>Langkah </a:t>
            </a:r>
            <a:r>
              <a:rPr sz="2200" dirty="0">
                <a:solidFill>
                  <a:srgbClr val="FFFF00"/>
                </a:solidFill>
                <a:latin typeface="Tahoma"/>
                <a:cs typeface="Tahoma"/>
              </a:rPr>
              <a:t>7 </a:t>
            </a:r>
            <a:r>
              <a:rPr sz="2200" spc="-5" dirty="0">
                <a:solidFill>
                  <a:srgbClr val="FFFF00"/>
                </a:solidFill>
                <a:latin typeface="Tahoma"/>
                <a:cs typeface="Tahoma"/>
              </a:rPr>
              <a:t>(prinsip</a:t>
            </a:r>
            <a:r>
              <a:rPr sz="2200" spc="-114" dirty="0">
                <a:solidFill>
                  <a:srgbClr val="FFFF00"/>
                </a:solidFill>
                <a:latin typeface="Tahoma"/>
                <a:cs typeface="Tahoma"/>
              </a:rPr>
              <a:t> </a:t>
            </a:r>
            <a:r>
              <a:rPr sz="2200" spc="-5" dirty="0">
                <a:solidFill>
                  <a:srgbClr val="FFFF00"/>
                </a:solidFill>
                <a:latin typeface="Tahoma"/>
                <a:cs typeface="Tahoma"/>
              </a:rPr>
              <a:t>2)</a:t>
            </a:r>
            <a:endParaRPr sz="2200">
              <a:latin typeface="Tahoma"/>
              <a:cs typeface="Tahoma"/>
            </a:endParaRPr>
          </a:p>
          <a:p>
            <a:pPr marL="355600" marR="598805" indent="-635">
              <a:lnSpc>
                <a:spcPts val="2510"/>
              </a:lnSpc>
              <a:spcBef>
                <a:spcPts val="585"/>
              </a:spcBef>
            </a:pPr>
            <a:r>
              <a:rPr sz="2200" spc="-5" dirty="0">
                <a:solidFill>
                  <a:srgbClr val="FFFFFF"/>
                </a:solidFill>
                <a:latin typeface="Tahoma"/>
                <a:cs typeface="Tahoma"/>
              </a:rPr>
              <a:t>CCP </a:t>
            </a: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umumnya berupa : </a:t>
            </a:r>
            <a:r>
              <a:rPr sz="2200" spc="-5" dirty="0">
                <a:solidFill>
                  <a:srgbClr val="FFFFFF"/>
                </a:solidFill>
                <a:latin typeface="Tahoma"/>
                <a:cs typeface="Tahoma"/>
              </a:rPr>
              <a:t>penerimaan, persiapan (thawing,  </a:t>
            </a: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sortasi, pencucian), pemasakan, reheating, penyajian dll  </a:t>
            </a:r>
            <a:r>
              <a:rPr sz="2200" spc="-5" dirty="0">
                <a:solidFill>
                  <a:srgbClr val="FFFF00"/>
                </a:solidFill>
                <a:latin typeface="Tahoma"/>
                <a:cs typeface="Tahoma"/>
              </a:rPr>
              <a:t>Langkah </a:t>
            </a:r>
            <a:r>
              <a:rPr sz="2200" dirty="0">
                <a:solidFill>
                  <a:srgbClr val="FFFF00"/>
                </a:solidFill>
                <a:latin typeface="Tahoma"/>
                <a:cs typeface="Tahoma"/>
              </a:rPr>
              <a:t>8 </a:t>
            </a:r>
            <a:r>
              <a:rPr sz="2200" spc="-5" dirty="0">
                <a:solidFill>
                  <a:srgbClr val="FFFF00"/>
                </a:solidFill>
                <a:latin typeface="Tahoma"/>
                <a:cs typeface="Tahoma"/>
              </a:rPr>
              <a:t>(prinsip</a:t>
            </a:r>
            <a:r>
              <a:rPr sz="2200" spc="-40" dirty="0">
                <a:solidFill>
                  <a:srgbClr val="FFFF00"/>
                </a:solidFill>
                <a:latin typeface="Tahoma"/>
                <a:cs typeface="Tahoma"/>
              </a:rPr>
              <a:t> </a:t>
            </a:r>
            <a:r>
              <a:rPr sz="2200" spc="-5" dirty="0">
                <a:solidFill>
                  <a:srgbClr val="FFFF00"/>
                </a:solidFill>
                <a:latin typeface="Tahoma"/>
                <a:cs typeface="Tahoma"/>
              </a:rPr>
              <a:t>3)</a:t>
            </a:r>
            <a:endParaRPr sz="2200">
              <a:latin typeface="Tahoma"/>
              <a:cs typeface="Tahoma"/>
            </a:endParaRPr>
          </a:p>
          <a:p>
            <a:pPr marL="355600">
              <a:lnSpc>
                <a:spcPct val="100000"/>
              </a:lnSpc>
              <a:spcBef>
                <a:spcPts val="330"/>
              </a:spcBef>
            </a:pP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CL umumnya berupa kombinasi suhu dan</a:t>
            </a:r>
            <a:r>
              <a:rPr sz="2200" spc="-10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200" dirty="0">
                <a:solidFill>
                  <a:srgbClr val="FFFFFF"/>
                </a:solidFill>
                <a:latin typeface="Tahoma"/>
                <a:cs typeface="Tahoma"/>
              </a:rPr>
              <a:t>waktu</a:t>
            </a:r>
            <a:endParaRPr sz="2200">
              <a:latin typeface="Tahoma"/>
              <a:cs typeface="Tahoma"/>
            </a:endParaRPr>
          </a:p>
          <a:p>
            <a:pPr marR="5080" algn="r">
              <a:lnSpc>
                <a:spcPct val="100000"/>
              </a:lnSpc>
              <a:spcBef>
                <a:spcPts val="960"/>
              </a:spcBef>
            </a:pPr>
            <a:r>
              <a:rPr sz="1800" spc="-5" dirty="0">
                <a:solidFill>
                  <a:srgbClr val="FFFF00"/>
                </a:solidFill>
                <a:latin typeface="Times New Roman"/>
                <a:cs typeface="Times New Roman"/>
              </a:rPr>
              <a:t>USFDA,</a:t>
            </a:r>
            <a:r>
              <a:rPr sz="1800" spc="-95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00"/>
                </a:solidFill>
                <a:latin typeface="Times New Roman"/>
                <a:cs typeface="Times New Roman"/>
              </a:rPr>
              <a:t>1998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9648" y="583184"/>
            <a:ext cx="596265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01675" marR="5080" indent="-68961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Diagram Alir </a:t>
            </a:r>
            <a:r>
              <a:rPr sz="2400" b="1" dirty="0">
                <a:solidFill>
                  <a:srgbClr val="003300"/>
                </a:solidFill>
                <a:latin typeface="Verdana"/>
                <a:cs typeface="Verdana"/>
              </a:rPr>
              <a:t>I </a:t>
            </a: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: Pangan yang </a:t>
            </a:r>
            <a:r>
              <a:rPr sz="2400" b="1" dirty="0">
                <a:solidFill>
                  <a:srgbClr val="003300"/>
                </a:solidFill>
                <a:latin typeface="Verdana"/>
                <a:cs typeface="Verdana"/>
              </a:rPr>
              <a:t>tidak  </a:t>
            </a: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melalui proses</a:t>
            </a:r>
            <a:r>
              <a:rPr sz="2400" b="1" spc="15" dirty="0">
                <a:solidFill>
                  <a:srgbClr val="003300"/>
                </a:solidFill>
                <a:latin typeface="Verdana"/>
                <a:cs typeface="Verdana"/>
              </a:rPr>
              <a:t> </a:t>
            </a: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pemasakan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74675"/>
            <a:ext cx="1373568" cy="992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19600" y="2667000"/>
            <a:ext cx="228600" cy="270510"/>
          </a:xfrm>
          <a:custGeom>
            <a:avLst/>
            <a:gdLst/>
            <a:ahLst/>
            <a:cxnLst/>
            <a:rect l="l" t="t" r="r" b="b"/>
            <a:pathLst>
              <a:path w="228600" h="27051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80009" y="270509"/>
                </a:lnTo>
                <a:lnTo>
                  <a:pt x="148590" y="270509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389120" y="2654807"/>
            <a:ext cx="290830" cy="283210"/>
          </a:xfrm>
          <a:custGeom>
            <a:avLst/>
            <a:gdLst/>
            <a:ahLst/>
            <a:cxnLst/>
            <a:rect l="l" t="t" r="r" b="b"/>
            <a:pathLst>
              <a:path w="290829" h="283210">
                <a:moveTo>
                  <a:pt x="87630" y="190500"/>
                </a:moveTo>
                <a:lnTo>
                  <a:pt x="0" y="190500"/>
                </a:lnTo>
                <a:lnTo>
                  <a:pt x="30479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283210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283210">
                <a:moveTo>
                  <a:pt x="128015" y="282701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79" y="220979"/>
                </a:lnTo>
                <a:lnTo>
                  <a:pt x="92201" y="282701"/>
                </a:lnTo>
                <a:lnTo>
                  <a:pt x="128015" y="282701"/>
                </a:lnTo>
                <a:close/>
              </a:path>
              <a:path w="290829" h="283210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283210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283210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283210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62306" y="282701"/>
                </a:lnTo>
                <a:lnTo>
                  <a:pt x="197634" y="282701"/>
                </a:lnTo>
                <a:lnTo>
                  <a:pt x="259079" y="221578"/>
                </a:lnTo>
                <a:close/>
              </a:path>
              <a:path w="290829" h="283210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283210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283210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283210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143000"/>
            <a:ext cx="1371600" cy="9654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499609" y="2937510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68579" y="0"/>
                </a:moveTo>
                <a:lnTo>
                  <a:pt x="0" y="0"/>
                </a:lnTo>
                <a:lnTo>
                  <a:pt x="34289" y="34289"/>
                </a:lnTo>
                <a:lnTo>
                  <a:pt x="68579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481321" y="2937509"/>
            <a:ext cx="106045" cy="52705"/>
          </a:xfrm>
          <a:custGeom>
            <a:avLst/>
            <a:gdLst/>
            <a:ahLst/>
            <a:cxnLst/>
            <a:rect l="l" t="t" r="r" b="b"/>
            <a:pathLst>
              <a:path w="106045" h="52705">
                <a:moveTo>
                  <a:pt x="52959" y="17145"/>
                </a:moveTo>
                <a:lnTo>
                  <a:pt x="35814" y="0"/>
                </a:lnTo>
                <a:lnTo>
                  <a:pt x="0" y="0"/>
                </a:lnTo>
                <a:lnTo>
                  <a:pt x="44196" y="44196"/>
                </a:lnTo>
                <a:lnTo>
                  <a:pt x="44196" y="25908"/>
                </a:lnTo>
                <a:lnTo>
                  <a:pt x="52959" y="17145"/>
                </a:lnTo>
                <a:close/>
              </a:path>
              <a:path w="106045" h="52705">
                <a:moveTo>
                  <a:pt x="61722" y="25908"/>
                </a:moveTo>
                <a:lnTo>
                  <a:pt x="52959" y="17145"/>
                </a:lnTo>
                <a:lnTo>
                  <a:pt x="44196" y="25908"/>
                </a:lnTo>
                <a:lnTo>
                  <a:pt x="61722" y="25908"/>
                </a:lnTo>
                <a:close/>
              </a:path>
              <a:path w="106045" h="52705">
                <a:moveTo>
                  <a:pt x="61722" y="43481"/>
                </a:moveTo>
                <a:lnTo>
                  <a:pt x="61722" y="25908"/>
                </a:lnTo>
                <a:lnTo>
                  <a:pt x="44196" y="25908"/>
                </a:lnTo>
                <a:lnTo>
                  <a:pt x="44196" y="44196"/>
                </a:lnTo>
                <a:lnTo>
                  <a:pt x="52578" y="52578"/>
                </a:lnTo>
                <a:lnTo>
                  <a:pt x="61722" y="43481"/>
                </a:lnTo>
                <a:close/>
              </a:path>
              <a:path w="106045" h="52705">
                <a:moveTo>
                  <a:pt x="105432" y="0"/>
                </a:moveTo>
                <a:lnTo>
                  <a:pt x="70104" y="0"/>
                </a:lnTo>
                <a:lnTo>
                  <a:pt x="52959" y="17145"/>
                </a:lnTo>
                <a:lnTo>
                  <a:pt x="61722" y="25908"/>
                </a:lnTo>
                <a:lnTo>
                  <a:pt x="61722" y="43481"/>
                </a:lnTo>
                <a:lnTo>
                  <a:pt x="105432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419600" y="34290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389120" y="3416808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79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79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79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79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79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79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79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79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79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79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79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79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79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2133600"/>
            <a:ext cx="1371600" cy="10119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3200400"/>
            <a:ext cx="1371600" cy="7162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305800" y="3916679"/>
            <a:ext cx="838200" cy="979169"/>
          </a:xfrm>
          <a:custGeom>
            <a:avLst/>
            <a:gdLst/>
            <a:ahLst/>
            <a:cxnLst/>
            <a:rect l="l" t="t" r="r" b="b"/>
            <a:pathLst>
              <a:path w="838200" h="979170">
                <a:moveTo>
                  <a:pt x="0" y="979170"/>
                </a:moveTo>
                <a:lnTo>
                  <a:pt x="838200" y="979170"/>
                </a:lnTo>
                <a:lnTo>
                  <a:pt x="8382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3916679"/>
            <a:ext cx="1066800" cy="979169"/>
          </a:xfrm>
          <a:custGeom>
            <a:avLst/>
            <a:gdLst/>
            <a:ahLst/>
            <a:cxnLst/>
            <a:rect l="l" t="t" r="r" b="b"/>
            <a:pathLst>
              <a:path w="1066800" h="979170">
                <a:moveTo>
                  <a:pt x="0" y="979170"/>
                </a:moveTo>
                <a:lnTo>
                  <a:pt x="1066800" y="979170"/>
                </a:lnTo>
                <a:lnTo>
                  <a:pt x="10668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66800" y="3916679"/>
            <a:ext cx="7239000" cy="979169"/>
          </a:xfrm>
          <a:custGeom>
            <a:avLst/>
            <a:gdLst/>
            <a:ahLst/>
            <a:cxnLst/>
            <a:rect l="l" t="t" r="r" b="b"/>
            <a:pathLst>
              <a:path w="7239000" h="979170">
                <a:moveTo>
                  <a:pt x="7239000" y="0"/>
                </a:moveTo>
                <a:lnTo>
                  <a:pt x="7239000" y="979170"/>
                </a:lnTo>
                <a:lnTo>
                  <a:pt x="0" y="979170"/>
                </a:lnTo>
                <a:lnTo>
                  <a:pt x="0" y="0"/>
                </a:lnTo>
                <a:lnTo>
                  <a:pt x="7239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419600" y="41148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389120" y="4102608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79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79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79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79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79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79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79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79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79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79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79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79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79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76750" y="4724400"/>
            <a:ext cx="114300" cy="171450"/>
          </a:xfrm>
          <a:custGeom>
            <a:avLst/>
            <a:gdLst/>
            <a:ahLst/>
            <a:cxnLst/>
            <a:rect l="l" t="t" r="r" b="b"/>
            <a:pathLst>
              <a:path w="114300" h="171450">
                <a:moveTo>
                  <a:pt x="0" y="171450"/>
                </a:moveTo>
                <a:lnTo>
                  <a:pt x="0" y="0"/>
                </a:lnTo>
                <a:lnTo>
                  <a:pt x="114299" y="0"/>
                </a:lnTo>
                <a:lnTo>
                  <a:pt x="114300" y="171450"/>
                </a:lnTo>
                <a:lnTo>
                  <a:pt x="0" y="17145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464558" y="4712208"/>
            <a:ext cx="139700" cy="184150"/>
          </a:xfrm>
          <a:custGeom>
            <a:avLst/>
            <a:gdLst/>
            <a:ahLst/>
            <a:cxnLst/>
            <a:rect l="l" t="t" r="r" b="b"/>
            <a:pathLst>
              <a:path w="139700" h="184150">
                <a:moveTo>
                  <a:pt x="139446" y="183642"/>
                </a:moveTo>
                <a:lnTo>
                  <a:pt x="139446" y="0"/>
                </a:lnTo>
                <a:lnTo>
                  <a:pt x="0" y="0"/>
                </a:lnTo>
                <a:lnTo>
                  <a:pt x="0" y="183642"/>
                </a:lnTo>
                <a:lnTo>
                  <a:pt x="12192" y="183642"/>
                </a:lnTo>
                <a:lnTo>
                  <a:pt x="12192" y="25146"/>
                </a:lnTo>
                <a:lnTo>
                  <a:pt x="25146" y="12192"/>
                </a:lnTo>
                <a:lnTo>
                  <a:pt x="25146" y="25146"/>
                </a:lnTo>
                <a:lnTo>
                  <a:pt x="114300" y="25145"/>
                </a:lnTo>
                <a:lnTo>
                  <a:pt x="114300" y="12191"/>
                </a:lnTo>
                <a:lnTo>
                  <a:pt x="126492" y="25145"/>
                </a:lnTo>
                <a:lnTo>
                  <a:pt x="126492" y="183642"/>
                </a:lnTo>
                <a:lnTo>
                  <a:pt x="139446" y="183642"/>
                </a:lnTo>
                <a:close/>
              </a:path>
              <a:path w="139700" h="184150">
                <a:moveTo>
                  <a:pt x="25146" y="25146"/>
                </a:moveTo>
                <a:lnTo>
                  <a:pt x="25146" y="12192"/>
                </a:lnTo>
                <a:lnTo>
                  <a:pt x="12192" y="25146"/>
                </a:lnTo>
                <a:lnTo>
                  <a:pt x="25146" y="25146"/>
                </a:lnTo>
                <a:close/>
              </a:path>
              <a:path w="139700" h="184150">
                <a:moveTo>
                  <a:pt x="25146" y="183642"/>
                </a:moveTo>
                <a:lnTo>
                  <a:pt x="25146" y="25146"/>
                </a:lnTo>
                <a:lnTo>
                  <a:pt x="12192" y="25146"/>
                </a:lnTo>
                <a:lnTo>
                  <a:pt x="12192" y="183642"/>
                </a:lnTo>
                <a:lnTo>
                  <a:pt x="25146" y="183642"/>
                </a:lnTo>
                <a:close/>
              </a:path>
              <a:path w="139700" h="184150">
                <a:moveTo>
                  <a:pt x="126492" y="25145"/>
                </a:moveTo>
                <a:lnTo>
                  <a:pt x="114300" y="12191"/>
                </a:lnTo>
                <a:lnTo>
                  <a:pt x="114300" y="25145"/>
                </a:lnTo>
                <a:lnTo>
                  <a:pt x="126492" y="25145"/>
                </a:lnTo>
                <a:close/>
              </a:path>
              <a:path w="139700" h="184150">
                <a:moveTo>
                  <a:pt x="126492" y="183642"/>
                </a:moveTo>
                <a:lnTo>
                  <a:pt x="126492" y="25145"/>
                </a:lnTo>
                <a:lnTo>
                  <a:pt x="114300" y="25145"/>
                </a:lnTo>
                <a:lnTo>
                  <a:pt x="114300" y="183642"/>
                </a:lnTo>
                <a:lnTo>
                  <a:pt x="126492" y="183642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440939" y="2120900"/>
            <a:ext cx="4563745" cy="314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Penerimaan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bahan baku</a:t>
            </a:r>
            <a:r>
              <a:rPr sz="2400" spc="-50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(receive)</a:t>
            </a:r>
            <a:endParaRPr sz="24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00">
              <a:latin typeface="Times New Roman"/>
              <a:cs typeface="Times New Roman"/>
            </a:endParaRPr>
          </a:p>
          <a:p>
            <a:pPr marL="908685" indent="-818515">
              <a:lnSpc>
                <a:spcPct val="100000"/>
              </a:lnSpc>
            </a:pP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Penyimpanan bahan</a:t>
            </a:r>
            <a:r>
              <a:rPr sz="2400" spc="-15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baku(store)</a:t>
            </a:r>
            <a:endParaRPr sz="2400">
              <a:latin typeface="Tahoma"/>
              <a:cs typeface="Tahoma"/>
            </a:endParaRPr>
          </a:p>
          <a:p>
            <a:pPr marL="413384" marR="405130" indent="-1905" algn="ctr">
              <a:lnSpc>
                <a:spcPct val="170800"/>
              </a:lnSpc>
              <a:spcBef>
                <a:spcPts val="960"/>
              </a:spcBef>
            </a:pP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Penyiapan (prepare)  Penyimpanan produk (hold)  Penyajian produk</a:t>
            </a:r>
            <a:r>
              <a:rPr sz="2400" spc="-10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(serve)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419600" y="4895850"/>
            <a:ext cx="228600" cy="133350"/>
          </a:xfrm>
          <a:custGeom>
            <a:avLst/>
            <a:gdLst/>
            <a:ahLst/>
            <a:cxnLst/>
            <a:rect l="l" t="t" r="r" b="b"/>
            <a:pathLst>
              <a:path w="228600" h="133350">
                <a:moveTo>
                  <a:pt x="228600" y="19049"/>
                </a:moveTo>
                <a:lnTo>
                  <a:pt x="171450" y="19049"/>
                </a:lnTo>
                <a:lnTo>
                  <a:pt x="171450" y="0"/>
                </a:lnTo>
                <a:lnTo>
                  <a:pt x="57150" y="0"/>
                </a:lnTo>
                <a:lnTo>
                  <a:pt x="57150" y="19049"/>
                </a:lnTo>
                <a:lnTo>
                  <a:pt x="0" y="19050"/>
                </a:lnTo>
                <a:lnTo>
                  <a:pt x="114300" y="133350"/>
                </a:lnTo>
                <a:lnTo>
                  <a:pt x="228600" y="1904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389120" y="4895850"/>
            <a:ext cx="290830" cy="151765"/>
          </a:xfrm>
          <a:custGeom>
            <a:avLst/>
            <a:gdLst/>
            <a:ahLst/>
            <a:cxnLst/>
            <a:rect l="l" t="t" r="r" b="b"/>
            <a:pathLst>
              <a:path w="290829" h="151764">
                <a:moveTo>
                  <a:pt x="87630" y="6857"/>
                </a:moveTo>
                <a:lnTo>
                  <a:pt x="0" y="6857"/>
                </a:lnTo>
                <a:lnTo>
                  <a:pt x="30480" y="37337"/>
                </a:lnTo>
                <a:lnTo>
                  <a:pt x="30480" y="32003"/>
                </a:lnTo>
                <a:lnTo>
                  <a:pt x="39624" y="10667"/>
                </a:lnTo>
                <a:lnTo>
                  <a:pt x="60960" y="32003"/>
                </a:lnTo>
                <a:lnTo>
                  <a:pt x="75437" y="32003"/>
                </a:lnTo>
                <a:lnTo>
                  <a:pt x="75437" y="19049"/>
                </a:lnTo>
                <a:lnTo>
                  <a:pt x="87630" y="6857"/>
                </a:lnTo>
                <a:close/>
              </a:path>
              <a:path w="290829" h="151764">
                <a:moveTo>
                  <a:pt x="60960" y="32003"/>
                </a:moveTo>
                <a:lnTo>
                  <a:pt x="39624" y="10667"/>
                </a:lnTo>
                <a:lnTo>
                  <a:pt x="30480" y="32003"/>
                </a:lnTo>
                <a:lnTo>
                  <a:pt x="60960" y="32003"/>
                </a:lnTo>
                <a:close/>
              </a:path>
              <a:path w="290829" h="151764">
                <a:moveTo>
                  <a:pt x="145161" y="116204"/>
                </a:moveTo>
                <a:lnTo>
                  <a:pt x="60960" y="32003"/>
                </a:lnTo>
                <a:lnTo>
                  <a:pt x="30480" y="32003"/>
                </a:lnTo>
                <a:lnTo>
                  <a:pt x="30480" y="37337"/>
                </a:lnTo>
                <a:lnTo>
                  <a:pt x="136398" y="143255"/>
                </a:lnTo>
                <a:lnTo>
                  <a:pt x="136398" y="124967"/>
                </a:lnTo>
                <a:lnTo>
                  <a:pt x="145161" y="116204"/>
                </a:lnTo>
                <a:close/>
              </a:path>
              <a:path w="290829" h="151764">
                <a:moveTo>
                  <a:pt x="100584" y="32003"/>
                </a:moveTo>
                <a:lnTo>
                  <a:pt x="100584" y="0"/>
                </a:lnTo>
                <a:lnTo>
                  <a:pt x="75437" y="0"/>
                </a:lnTo>
                <a:lnTo>
                  <a:pt x="75437" y="6857"/>
                </a:lnTo>
                <a:lnTo>
                  <a:pt x="87630" y="6857"/>
                </a:lnTo>
                <a:lnTo>
                  <a:pt x="87630" y="32003"/>
                </a:lnTo>
                <a:lnTo>
                  <a:pt x="100584" y="32003"/>
                </a:lnTo>
                <a:close/>
              </a:path>
              <a:path w="290829" h="151764">
                <a:moveTo>
                  <a:pt x="87630" y="32003"/>
                </a:moveTo>
                <a:lnTo>
                  <a:pt x="87630" y="6857"/>
                </a:lnTo>
                <a:lnTo>
                  <a:pt x="75437" y="19049"/>
                </a:lnTo>
                <a:lnTo>
                  <a:pt x="75437" y="32003"/>
                </a:lnTo>
                <a:lnTo>
                  <a:pt x="87630" y="32003"/>
                </a:lnTo>
                <a:close/>
              </a:path>
              <a:path w="290829" h="151764">
                <a:moveTo>
                  <a:pt x="153924" y="124967"/>
                </a:moveTo>
                <a:lnTo>
                  <a:pt x="145161" y="116204"/>
                </a:lnTo>
                <a:lnTo>
                  <a:pt x="136398" y="124967"/>
                </a:lnTo>
                <a:lnTo>
                  <a:pt x="153924" y="124967"/>
                </a:lnTo>
                <a:close/>
              </a:path>
              <a:path w="290829" h="151764">
                <a:moveTo>
                  <a:pt x="153924" y="142541"/>
                </a:moveTo>
                <a:lnTo>
                  <a:pt x="153924" y="124967"/>
                </a:lnTo>
                <a:lnTo>
                  <a:pt x="136398" y="124967"/>
                </a:lnTo>
                <a:lnTo>
                  <a:pt x="136398" y="143255"/>
                </a:lnTo>
                <a:lnTo>
                  <a:pt x="144780" y="151637"/>
                </a:lnTo>
                <a:lnTo>
                  <a:pt x="153924" y="142541"/>
                </a:lnTo>
                <a:close/>
              </a:path>
              <a:path w="290829" h="151764">
                <a:moveTo>
                  <a:pt x="259079" y="37936"/>
                </a:moveTo>
                <a:lnTo>
                  <a:pt x="259079" y="32003"/>
                </a:lnTo>
                <a:lnTo>
                  <a:pt x="229361" y="32003"/>
                </a:lnTo>
                <a:lnTo>
                  <a:pt x="145161" y="116204"/>
                </a:lnTo>
                <a:lnTo>
                  <a:pt x="153924" y="124967"/>
                </a:lnTo>
                <a:lnTo>
                  <a:pt x="153924" y="142541"/>
                </a:lnTo>
                <a:lnTo>
                  <a:pt x="259079" y="37936"/>
                </a:lnTo>
                <a:close/>
              </a:path>
              <a:path w="290829" h="151764">
                <a:moveTo>
                  <a:pt x="214884" y="6857"/>
                </a:moveTo>
                <a:lnTo>
                  <a:pt x="214884" y="0"/>
                </a:lnTo>
                <a:lnTo>
                  <a:pt x="189738" y="0"/>
                </a:lnTo>
                <a:lnTo>
                  <a:pt x="189738" y="32003"/>
                </a:lnTo>
                <a:lnTo>
                  <a:pt x="201930" y="32003"/>
                </a:lnTo>
                <a:lnTo>
                  <a:pt x="201930" y="6857"/>
                </a:lnTo>
                <a:lnTo>
                  <a:pt x="214884" y="6857"/>
                </a:lnTo>
                <a:close/>
              </a:path>
              <a:path w="290829" h="151764">
                <a:moveTo>
                  <a:pt x="290322" y="6857"/>
                </a:moveTo>
                <a:lnTo>
                  <a:pt x="201930" y="6857"/>
                </a:lnTo>
                <a:lnTo>
                  <a:pt x="214884" y="19049"/>
                </a:lnTo>
                <a:lnTo>
                  <a:pt x="214884" y="32003"/>
                </a:lnTo>
                <a:lnTo>
                  <a:pt x="229361" y="32003"/>
                </a:lnTo>
                <a:lnTo>
                  <a:pt x="250697" y="10667"/>
                </a:lnTo>
                <a:lnTo>
                  <a:pt x="259079" y="32003"/>
                </a:lnTo>
                <a:lnTo>
                  <a:pt x="259079" y="37936"/>
                </a:lnTo>
                <a:lnTo>
                  <a:pt x="290322" y="6857"/>
                </a:lnTo>
                <a:close/>
              </a:path>
              <a:path w="290829" h="151764">
                <a:moveTo>
                  <a:pt x="214884" y="32003"/>
                </a:moveTo>
                <a:lnTo>
                  <a:pt x="214884" y="19049"/>
                </a:lnTo>
                <a:lnTo>
                  <a:pt x="201930" y="6857"/>
                </a:lnTo>
                <a:lnTo>
                  <a:pt x="201930" y="32003"/>
                </a:lnTo>
                <a:lnTo>
                  <a:pt x="214884" y="32003"/>
                </a:lnTo>
                <a:close/>
              </a:path>
              <a:path w="290829" h="151764">
                <a:moveTo>
                  <a:pt x="259079" y="32003"/>
                </a:moveTo>
                <a:lnTo>
                  <a:pt x="250697" y="10667"/>
                </a:lnTo>
                <a:lnTo>
                  <a:pt x="229361" y="32003"/>
                </a:lnTo>
                <a:lnTo>
                  <a:pt x="259079" y="32003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0" y="3916679"/>
            <a:ext cx="1371600" cy="143332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6553200"/>
            <a:ext cx="8947420" cy="3048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5396484"/>
            <a:ext cx="1371600" cy="108584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72032" y="312673"/>
            <a:ext cx="705675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16940" marR="5080" indent="-904875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Diagram Alir </a:t>
            </a:r>
            <a:r>
              <a:rPr sz="2400" b="1" dirty="0">
                <a:solidFill>
                  <a:srgbClr val="003300"/>
                </a:solidFill>
                <a:latin typeface="Verdana"/>
                <a:cs typeface="Verdana"/>
              </a:rPr>
              <a:t>II </a:t>
            </a: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: Pangan yang diolah dan  disajikan pada hari yang</a:t>
            </a:r>
            <a:r>
              <a:rPr sz="2400" b="1" dirty="0">
                <a:solidFill>
                  <a:srgbClr val="003300"/>
                </a:solidFill>
                <a:latin typeface="Verdana"/>
                <a:cs typeface="Verdana"/>
              </a:rPr>
              <a:t> </a:t>
            </a: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sama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8955"/>
            <a:ext cx="1181100" cy="8854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38200" y="1600200"/>
            <a:ext cx="7772400" cy="358140"/>
          </a:xfrm>
          <a:custGeom>
            <a:avLst/>
            <a:gdLst/>
            <a:ahLst/>
            <a:cxnLst/>
            <a:rect l="l" t="t" r="r" b="b"/>
            <a:pathLst>
              <a:path w="7772400" h="358139">
                <a:moveTo>
                  <a:pt x="7772400" y="0"/>
                </a:moveTo>
                <a:lnTo>
                  <a:pt x="7772400" y="358139"/>
                </a:lnTo>
                <a:lnTo>
                  <a:pt x="0" y="358140"/>
                </a:lnTo>
                <a:lnTo>
                  <a:pt x="0" y="0"/>
                </a:lnTo>
                <a:lnTo>
                  <a:pt x="77724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990600"/>
            <a:ext cx="1219200" cy="8100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1828800"/>
            <a:ext cx="1219200" cy="1295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610600" y="1958339"/>
            <a:ext cx="533400" cy="979169"/>
          </a:xfrm>
          <a:custGeom>
            <a:avLst/>
            <a:gdLst/>
            <a:ahLst/>
            <a:cxnLst/>
            <a:rect l="l" t="t" r="r" b="b"/>
            <a:pathLst>
              <a:path w="533400" h="979169">
                <a:moveTo>
                  <a:pt x="0" y="979170"/>
                </a:moveTo>
                <a:lnTo>
                  <a:pt x="533400" y="979170"/>
                </a:lnTo>
                <a:lnTo>
                  <a:pt x="5334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1958339"/>
            <a:ext cx="838200" cy="979169"/>
          </a:xfrm>
          <a:custGeom>
            <a:avLst/>
            <a:gdLst/>
            <a:ahLst/>
            <a:cxnLst/>
            <a:rect l="l" t="t" r="r" b="b"/>
            <a:pathLst>
              <a:path w="838200" h="979169">
                <a:moveTo>
                  <a:pt x="0" y="979170"/>
                </a:moveTo>
                <a:lnTo>
                  <a:pt x="838200" y="979170"/>
                </a:lnTo>
                <a:lnTo>
                  <a:pt x="8382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38200" y="1958339"/>
            <a:ext cx="7772400" cy="979169"/>
          </a:xfrm>
          <a:custGeom>
            <a:avLst/>
            <a:gdLst/>
            <a:ahLst/>
            <a:cxnLst/>
            <a:rect l="l" t="t" r="r" b="b"/>
            <a:pathLst>
              <a:path w="7772400" h="979169">
                <a:moveTo>
                  <a:pt x="7772400" y="0"/>
                </a:moveTo>
                <a:lnTo>
                  <a:pt x="7772400" y="979169"/>
                </a:lnTo>
                <a:lnTo>
                  <a:pt x="0" y="979170"/>
                </a:lnTo>
                <a:lnTo>
                  <a:pt x="0" y="0"/>
                </a:lnTo>
                <a:lnTo>
                  <a:pt x="77724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19600" y="22098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89120" y="2197607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80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80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80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80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80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80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80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80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80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80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80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80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80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1958339"/>
            <a:ext cx="1219200" cy="7376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2743200"/>
            <a:ext cx="1219200" cy="19431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610600" y="2937510"/>
            <a:ext cx="533400" cy="979169"/>
          </a:xfrm>
          <a:custGeom>
            <a:avLst/>
            <a:gdLst/>
            <a:ahLst/>
            <a:cxnLst/>
            <a:rect l="l" t="t" r="r" b="b"/>
            <a:pathLst>
              <a:path w="533400" h="979170">
                <a:moveTo>
                  <a:pt x="0" y="979170"/>
                </a:moveTo>
                <a:lnTo>
                  <a:pt x="533400" y="979170"/>
                </a:lnTo>
                <a:lnTo>
                  <a:pt x="5334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2937510"/>
            <a:ext cx="838200" cy="979169"/>
          </a:xfrm>
          <a:custGeom>
            <a:avLst/>
            <a:gdLst/>
            <a:ahLst/>
            <a:cxnLst/>
            <a:rect l="l" t="t" r="r" b="b"/>
            <a:pathLst>
              <a:path w="838200" h="979170">
                <a:moveTo>
                  <a:pt x="0" y="979170"/>
                </a:moveTo>
                <a:lnTo>
                  <a:pt x="838200" y="979170"/>
                </a:lnTo>
                <a:lnTo>
                  <a:pt x="8382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8200" y="2937510"/>
            <a:ext cx="7772400" cy="979169"/>
          </a:xfrm>
          <a:custGeom>
            <a:avLst/>
            <a:gdLst/>
            <a:ahLst/>
            <a:cxnLst/>
            <a:rect l="l" t="t" r="r" b="b"/>
            <a:pathLst>
              <a:path w="7772400" h="979170">
                <a:moveTo>
                  <a:pt x="7772400" y="0"/>
                </a:moveTo>
                <a:lnTo>
                  <a:pt x="7772400" y="979169"/>
                </a:lnTo>
                <a:lnTo>
                  <a:pt x="0" y="979170"/>
                </a:lnTo>
                <a:lnTo>
                  <a:pt x="0" y="0"/>
                </a:lnTo>
                <a:lnTo>
                  <a:pt x="77724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19600" y="31242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89120" y="3112007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79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79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79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79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79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79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79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79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79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79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79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79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79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476750" y="3810000"/>
            <a:ext cx="114300" cy="106680"/>
          </a:xfrm>
          <a:custGeom>
            <a:avLst/>
            <a:gdLst/>
            <a:ahLst/>
            <a:cxnLst/>
            <a:rect l="l" t="t" r="r" b="b"/>
            <a:pathLst>
              <a:path w="114300" h="106679">
                <a:moveTo>
                  <a:pt x="0" y="106679"/>
                </a:moveTo>
                <a:lnTo>
                  <a:pt x="0" y="0"/>
                </a:lnTo>
                <a:lnTo>
                  <a:pt x="114299" y="0"/>
                </a:lnTo>
                <a:lnTo>
                  <a:pt x="114300" y="106679"/>
                </a:lnTo>
                <a:lnTo>
                  <a:pt x="0" y="10667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464558" y="3797808"/>
            <a:ext cx="139700" cy="119380"/>
          </a:xfrm>
          <a:custGeom>
            <a:avLst/>
            <a:gdLst/>
            <a:ahLst/>
            <a:cxnLst/>
            <a:rect l="l" t="t" r="r" b="b"/>
            <a:pathLst>
              <a:path w="139700" h="119379">
                <a:moveTo>
                  <a:pt x="139446" y="118872"/>
                </a:moveTo>
                <a:lnTo>
                  <a:pt x="139446" y="0"/>
                </a:lnTo>
                <a:lnTo>
                  <a:pt x="0" y="0"/>
                </a:lnTo>
                <a:lnTo>
                  <a:pt x="0" y="118872"/>
                </a:lnTo>
                <a:lnTo>
                  <a:pt x="12192" y="118872"/>
                </a:lnTo>
                <a:lnTo>
                  <a:pt x="12192" y="25146"/>
                </a:lnTo>
                <a:lnTo>
                  <a:pt x="25145" y="12192"/>
                </a:lnTo>
                <a:lnTo>
                  <a:pt x="25145" y="25146"/>
                </a:lnTo>
                <a:lnTo>
                  <a:pt x="114300" y="25145"/>
                </a:lnTo>
                <a:lnTo>
                  <a:pt x="114300" y="12191"/>
                </a:lnTo>
                <a:lnTo>
                  <a:pt x="126492" y="25145"/>
                </a:lnTo>
                <a:lnTo>
                  <a:pt x="126492" y="118872"/>
                </a:lnTo>
                <a:lnTo>
                  <a:pt x="139446" y="118872"/>
                </a:lnTo>
                <a:close/>
              </a:path>
              <a:path w="139700" h="119379">
                <a:moveTo>
                  <a:pt x="25145" y="25146"/>
                </a:moveTo>
                <a:lnTo>
                  <a:pt x="25145" y="12192"/>
                </a:lnTo>
                <a:lnTo>
                  <a:pt x="12192" y="25146"/>
                </a:lnTo>
                <a:lnTo>
                  <a:pt x="25145" y="25146"/>
                </a:lnTo>
                <a:close/>
              </a:path>
              <a:path w="139700" h="119379">
                <a:moveTo>
                  <a:pt x="25146" y="118872"/>
                </a:moveTo>
                <a:lnTo>
                  <a:pt x="25145" y="25146"/>
                </a:lnTo>
                <a:lnTo>
                  <a:pt x="12192" y="25146"/>
                </a:lnTo>
                <a:lnTo>
                  <a:pt x="12192" y="118872"/>
                </a:lnTo>
                <a:lnTo>
                  <a:pt x="25146" y="118872"/>
                </a:lnTo>
                <a:close/>
              </a:path>
              <a:path w="139700" h="119379">
                <a:moveTo>
                  <a:pt x="126492" y="25145"/>
                </a:moveTo>
                <a:lnTo>
                  <a:pt x="114300" y="12191"/>
                </a:lnTo>
                <a:lnTo>
                  <a:pt x="114300" y="25145"/>
                </a:lnTo>
                <a:lnTo>
                  <a:pt x="126492" y="25145"/>
                </a:lnTo>
                <a:close/>
              </a:path>
              <a:path w="139700" h="119379">
                <a:moveTo>
                  <a:pt x="126492" y="118872"/>
                </a:moveTo>
                <a:lnTo>
                  <a:pt x="126492" y="25145"/>
                </a:lnTo>
                <a:lnTo>
                  <a:pt x="114300" y="25145"/>
                </a:lnTo>
                <a:lnTo>
                  <a:pt x="114300" y="118872"/>
                </a:lnTo>
                <a:lnTo>
                  <a:pt x="126492" y="118872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2937510"/>
            <a:ext cx="1219200" cy="64389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419600" y="3916679"/>
            <a:ext cx="228600" cy="198120"/>
          </a:xfrm>
          <a:custGeom>
            <a:avLst/>
            <a:gdLst/>
            <a:ahLst/>
            <a:cxnLst/>
            <a:rect l="l" t="t" r="r" b="b"/>
            <a:pathLst>
              <a:path w="228600" h="198120">
                <a:moveTo>
                  <a:pt x="228600" y="83820"/>
                </a:moveTo>
                <a:lnTo>
                  <a:pt x="171450" y="8382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83820"/>
                </a:lnTo>
                <a:lnTo>
                  <a:pt x="0" y="83820"/>
                </a:lnTo>
                <a:lnTo>
                  <a:pt x="114300" y="198120"/>
                </a:lnTo>
                <a:lnTo>
                  <a:pt x="228600" y="8382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389120" y="3916679"/>
            <a:ext cx="290830" cy="216535"/>
          </a:xfrm>
          <a:custGeom>
            <a:avLst/>
            <a:gdLst/>
            <a:ahLst/>
            <a:cxnLst/>
            <a:rect l="l" t="t" r="r" b="b"/>
            <a:pathLst>
              <a:path w="290829" h="216535">
                <a:moveTo>
                  <a:pt x="87630" y="71627"/>
                </a:moveTo>
                <a:lnTo>
                  <a:pt x="0" y="71627"/>
                </a:lnTo>
                <a:lnTo>
                  <a:pt x="30480" y="102107"/>
                </a:lnTo>
                <a:lnTo>
                  <a:pt x="30480" y="96773"/>
                </a:lnTo>
                <a:lnTo>
                  <a:pt x="39624" y="75437"/>
                </a:lnTo>
                <a:lnTo>
                  <a:pt x="60960" y="96773"/>
                </a:lnTo>
                <a:lnTo>
                  <a:pt x="75438" y="96773"/>
                </a:lnTo>
                <a:lnTo>
                  <a:pt x="75438" y="83819"/>
                </a:lnTo>
                <a:lnTo>
                  <a:pt x="87630" y="71627"/>
                </a:lnTo>
                <a:close/>
              </a:path>
              <a:path w="290829" h="216535">
                <a:moveTo>
                  <a:pt x="60960" y="96773"/>
                </a:moveTo>
                <a:lnTo>
                  <a:pt x="39624" y="75437"/>
                </a:lnTo>
                <a:lnTo>
                  <a:pt x="30480" y="96773"/>
                </a:lnTo>
                <a:lnTo>
                  <a:pt x="60960" y="96773"/>
                </a:lnTo>
                <a:close/>
              </a:path>
              <a:path w="290829" h="216535">
                <a:moveTo>
                  <a:pt x="145161" y="180974"/>
                </a:moveTo>
                <a:lnTo>
                  <a:pt x="60960" y="96773"/>
                </a:lnTo>
                <a:lnTo>
                  <a:pt x="30480" y="96773"/>
                </a:lnTo>
                <a:lnTo>
                  <a:pt x="30480" y="102107"/>
                </a:lnTo>
                <a:lnTo>
                  <a:pt x="136398" y="208025"/>
                </a:lnTo>
                <a:lnTo>
                  <a:pt x="136398" y="189737"/>
                </a:lnTo>
                <a:lnTo>
                  <a:pt x="145161" y="180974"/>
                </a:lnTo>
                <a:close/>
              </a:path>
              <a:path w="290829" h="216535">
                <a:moveTo>
                  <a:pt x="100584" y="96773"/>
                </a:moveTo>
                <a:lnTo>
                  <a:pt x="100584" y="0"/>
                </a:lnTo>
                <a:lnTo>
                  <a:pt x="75438" y="0"/>
                </a:lnTo>
                <a:lnTo>
                  <a:pt x="75438" y="71627"/>
                </a:lnTo>
                <a:lnTo>
                  <a:pt x="87630" y="71627"/>
                </a:lnTo>
                <a:lnTo>
                  <a:pt x="87630" y="96773"/>
                </a:lnTo>
                <a:lnTo>
                  <a:pt x="100584" y="96773"/>
                </a:lnTo>
                <a:close/>
              </a:path>
              <a:path w="290829" h="216535">
                <a:moveTo>
                  <a:pt x="87630" y="96773"/>
                </a:moveTo>
                <a:lnTo>
                  <a:pt x="87630" y="71627"/>
                </a:lnTo>
                <a:lnTo>
                  <a:pt x="75438" y="83819"/>
                </a:lnTo>
                <a:lnTo>
                  <a:pt x="75438" y="96773"/>
                </a:lnTo>
                <a:lnTo>
                  <a:pt x="87630" y="96773"/>
                </a:lnTo>
                <a:close/>
              </a:path>
              <a:path w="290829" h="216535">
                <a:moveTo>
                  <a:pt x="153924" y="189737"/>
                </a:moveTo>
                <a:lnTo>
                  <a:pt x="145161" y="180974"/>
                </a:lnTo>
                <a:lnTo>
                  <a:pt x="136398" y="189737"/>
                </a:lnTo>
                <a:lnTo>
                  <a:pt x="153924" y="189737"/>
                </a:lnTo>
                <a:close/>
              </a:path>
              <a:path w="290829" h="216535">
                <a:moveTo>
                  <a:pt x="153924" y="207311"/>
                </a:moveTo>
                <a:lnTo>
                  <a:pt x="153924" y="189737"/>
                </a:lnTo>
                <a:lnTo>
                  <a:pt x="136398" y="189737"/>
                </a:lnTo>
                <a:lnTo>
                  <a:pt x="136398" y="208025"/>
                </a:lnTo>
                <a:lnTo>
                  <a:pt x="144780" y="216407"/>
                </a:lnTo>
                <a:lnTo>
                  <a:pt x="153924" y="207311"/>
                </a:lnTo>
                <a:close/>
              </a:path>
              <a:path w="290829" h="216535">
                <a:moveTo>
                  <a:pt x="259079" y="102706"/>
                </a:moveTo>
                <a:lnTo>
                  <a:pt x="259079" y="96773"/>
                </a:lnTo>
                <a:lnTo>
                  <a:pt x="229361" y="96773"/>
                </a:lnTo>
                <a:lnTo>
                  <a:pt x="145161" y="180974"/>
                </a:lnTo>
                <a:lnTo>
                  <a:pt x="153924" y="189737"/>
                </a:lnTo>
                <a:lnTo>
                  <a:pt x="153924" y="207311"/>
                </a:lnTo>
                <a:lnTo>
                  <a:pt x="259079" y="102706"/>
                </a:lnTo>
                <a:close/>
              </a:path>
              <a:path w="290829" h="216535">
                <a:moveTo>
                  <a:pt x="214884" y="71627"/>
                </a:moveTo>
                <a:lnTo>
                  <a:pt x="214884" y="0"/>
                </a:lnTo>
                <a:lnTo>
                  <a:pt x="189738" y="0"/>
                </a:lnTo>
                <a:lnTo>
                  <a:pt x="189738" y="96773"/>
                </a:lnTo>
                <a:lnTo>
                  <a:pt x="201930" y="96773"/>
                </a:lnTo>
                <a:lnTo>
                  <a:pt x="201930" y="71627"/>
                </a:lnTo>
                <a:lnTo>
                  <a:pt x="214884" y="71627"/>
                </a:lnTo>
                <a:close/>
              </a:path>
              <a:path w="290829" h="216535">
                <a:moveTo>
                  <a:pt x="290322" y="71627"/>
                </a:moveTo>
                <a:lnTo>
                  <a:pt x="201930" y="71627"/>
                </a:lnTo>
                <a:lnTo>
                  <a:pt x="214884" y="83819"/>
                </a:lnTo>
                <a:lnTo>
                  <a:pt x="214884" y="96773"/>
                </a:lnTo>
                <a:lnTo>
                  <a:pt x="229361" y="96773"/>
                </a:lnTo>
                <a:lnTo>
                  <a:pt x="250697" y="75437"/>
                </a:lnTo>
                <a:lnTo>
                  <a:pt x="259079" y="96773"/>
                </a:lnTo>
                <a:lnTo>
                  <a:pt x="259079" y="102706"/>
                </a:lnTo>
                <a:lnTo>
                  <a:pt x="290322" y="71627"/>
                </a:lnTo>
                <a:close/>
              </a:path>
              <a:path w="290829" h="216535">
                <a:moveTo>
                  <a:pt x="214884" y="96773"/>
                </a:moveTo>
                <a:lnTo>
                  <a:pt x="214884" y="83819"/>
                </a:lnTo>
                <a:lnTo>
                  <a:pt x="201930" y="71627"/>
                </a:lnTo>
                <a:lnTo>
                  <a:pt x="201930" y="96773"/>
                </a:lnTo>
                <a:lnTo>
                  <a:pt x="214884" y="96773"/>
                </a:lnTo>
                <a:close/>
              </a:path>
              <a:path w="290829" h="216535">
                <a:moveTo>
                  <a:pt x="259079" y="96773"/>
                </a:moveTo>
                <a:lnTo>
                  <a:pt x="250697" y="75437"/>
                </a:lnTo>
                <a:lnTo>
                  <a:pt x="229361" y="96773"/>
                </a:lnTo>
                <a:lnTo>
                  <a:pt x="259079" y="96773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419600" y="45720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389120" y="4559808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79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79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79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79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79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79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79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79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79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79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79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79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79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3657600"/>
            <a:ext cx="1219200" cy="8382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443226" y="1739900"/>
            <a:ext cx="4562475" cy="407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Penerimaan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bahan baku</a:t>
            </a:r>
            <a:r>
              <a:rPr sz="2400" spc="-20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(receive)</a:t>
            </a:r>
            <a:endParaRPr sz="2400">
              <a:latin typeface="Tahoma"/>
              <a:cs typeface="Tahoma"/>
            </a:endParaRPr>
          </a:p>
          <a:p>
            <a:pPr marL="876935" marR="869315" algn="ctr">
              <a:lnSpc>
                <a:spcPct val="197900"/>
              </a:lnSpc>
              <a:spcBef>
                <a:spcPts val="900"/>
              </a:spcBef>
            </a:pP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Penyimpanan</a:t>
            </a:r>
            <a:r>
              <a:rPr sz="2400" spc="-70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(store) 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Penyiapan (prepare)  Pemasakan</a:t>
            </a:r>
            <a:endParaRPr sz="2400">
              <a:latin typeface="Tahoma"/>
              <a:cs typeface="Tahoma"/>
            </a:endParaRPr>
          </a:p>
          <a:p>
            <a:pPr marL="413384" marR="405765" algn="ctr">
              <a:lnSpc>
                <a:spcPct val="191700"/>
              </a:lnSpc>
            </a:pP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Penyimpanan produk </a:t>
            </a:r>
            <a:r>
              <a:rPr sz="2400" spc="-10" dirty="0">
                <a:solidFill>
                  <a:srgbClr val="003300"/>
                </a:solidFill>
                <a:latin typeface="Tahoma"/>
                <a:cs typeface="Tahoma"/>
              </a:rPr>
              <a:t>(hold) 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Penyajian produk</a:t>
            </a:r>
            <a:r>
              <a:rPr sz="2400" spc="-10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(serve)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419600" y="51816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228600" y="190499"/>
                </a:moveTo>
                <a:lnTo>
                  <a:pt x="171450" y="190500"/>
                </a:lnTo>
                <a:lnTo>
                  <a:pt x="171449" y="0"/>
                </a:lnTo>
                <a:lnTo>
                  <a:pt x="57149" y="0"/>
                </a:lnTo>
                <a:lnTo>
                  <a:pt x="57150" y="190500"/>
                </a:lnTo>
                <a:lnTo>
                  <a:pt x="0" y="190500"/>
                </a:lnTo>
                <a:lnTo>
                  <a:pt x="114300" y="304800"/>
                </a:lnTo>
                <a:lnTo>
                  <a:pt x="228600" y="19049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89120" y="5169408"/>
            <a:ext cx="290830" cy="335280"/>
          </a:xfrm>
          <a:custGeom>
            <a:avLst/>
            <a:gdLst/>
            <a:ahLst/>
            <a:cxnLst/>
            <a:rect l="l" t="t" r="r" b="b"/>
            <a:pathLst>
              <a:path w="290829" h="335279">
                <a:moveTo>
                  <a:pt x="87630" y="190500"/>
                </a:moveTo>
                <a:lnTo>
                  <a:pt x="0" y="190500"/>
                </a:lnTo>
                <a:lnTo>
                  <a:pt x="30480" y="220979"/>
                </a:lnTo>
                <a:lnTo>
                  <a:pt x="30480" y="215646"/>
                </a:lnTo>
                <a:lnTo>
                  <a:pt x="39624" y="194310"/>
                </a:lnTo>
                <a:lnTo>
                  <a:pt x="60960" y="215646"/>
                </a:lnTo>
                <a:lnTo>
                  <a:pt x="75437" y="215646"/>
                </a:lnTo>
                <a:lnTo>
                  <a:pt x="75437" y="202692"/>
                </a:lnTo>
                <a:lnTo>
                  <a:pt x="87630" y="190500"/>
                </a:lnTo>
                <a:close/>
              </a:path>
              <a:path w="290829" h="335279">
                <a:moveTo>
                  <a:pt x="60960" y="215646"/>
                </a:moveTo>
                <a:lnTo>
                  <a:pt x="39624" y="194310"/>
                </a:lnTo>
                <a:lnTo>
                  <a:pt x="30480" y="215646"/>
                </a:lnTo>
                <a:lnTo>
                  <a:pt x="60960" y="215646"/>
                </a:lnTo>
                <a:close/>
              </a:path>
              <a:path w="290829" h="335279">
                <a:moveTo>
                  <a:pt x="145161" y="299847"/>
                </a:moveTo>
                <a:lnTo>
                  <a:pt x="60960" y="215646"/>
                </a:lnTo>
                <a:lnTo>
                  <a:pt x="30480" y="215646"/>
                </a:lnTo>
                <a:lnTo>
                  <a:pt x="30480" y="220979"/>
                </a:lnTo>
                <a:lnTo>
                  <a:pt x="136398" y="326898"/>
                </a:lnTo>
                <a:lnTo>
                  <a:pt x="136398" y="308610"/>
                </a:lnTo>
                <a:lnTo>
                  <a:pt x="145161" y="299847"/>
                </a:lnTo>
                <a:close/>
              </a:path>
              <a:path w="290829" h="335279">
                <a:moveTo>
                  <a:pt x="214884" y="190499"/>
                </a:moveTo>
                <a:lnTo>
                  <a:pt x="214884" y="0"/>
                </a:lnTo>
                <a:lnTo>
                  <a:pt x="75437" y="0"/>
                </a:lnTo>
                <a:lnTo>
                  <a:pt x="75437" y="190500"/>
                </a:lnTo>
                <a:lnTo>
                  <a:pt x="87630" y="190500"/>
                </a:lnTo>
                <a:lnTo>
                  <a:pt x="87630" y="25146"/>
                </a:lnTo>
                <a:lnTo>
                  <a:pt x="100583" y="12192"/>
                </a:lnTo>
                <a:lnTo>
                  <a:pt x="100583" y="25146"/>
                </a:lnTo>
                <a:lnTo>
                  <a:pt x="189738" y="25145"/>
                </a:lnTo>
                <a:lnTo>
                  <a:pt x="189738" y="12191"/>
                </a:lnTo>
                <a:lnTo>
                  <a:pt x="201930" y="25145"/>
                </a:lnTo>
                <a:lnTo>
                  <a:pt x="201930" y="190499"/>
                </a:lnTo>
                <a:lnTo>
                  <a:pt x="214884" y="190499"/>
                </a:lnTo>
                <a:close/>
              </a:path>
              <a:path w="290829" h="335279">
                <a:moveTo>
                  <a:pt x="100584" y="215646"/>
                </a:moveTo>
                <a:lnTo>
                  <a:pt x="100583" y="25146"/>
                </a:lnTo>
                <a:lnTo>
                  <a:pt x="87630" y="25146"/>
                </a:lnTo>
                <a:lnTo>
                  <a:pt x="87630" y="190500"/>
                </a:lnTo>
                <a:lnTo>
                  <a:pt x="75437" y="202692"/>
                </a:lnTo>
                <a:lnTo>
                  <a:pt x="75437" y="215646"/>
                </a:lnTo>
                <a:lnTo>
                  <a:pt x="100584" y="215646"/>
                </a:lnTo>
                <a:close/>
              </a:path>
              <a:path w="290829" h="335279">
                <a:moveTo>
                  <a:pt x="100583" y="25146"/>
                </a:moveTo>
                <a:lnTo>
                  <a:pt x="100583" y="12192"/>
                </a:lnTo>
                <a:lnTo>
                  <a:pt x="87630" y="25146"/>
                </a:lnTo>
                <a:lnTo>
                  <a:pt x="100583" y="25146"/>
                </a:lnTo>
                <a:close/>
              </a:path>
              <a:path w="290829" h="335279">
                <a:moveTo>
                  <a:pt x="153924" y="308610"/>
                </a:moveTo>
                <a:lnTo>
                  <a:pt x="145161" y="299847"/>
                </a:lnTo>
                <a:lnTo>
                  <a:pt x="136398" y="308610"/>
                </a:lnTo>
                <a:lnTo>
                  <a:pt x="153924" y="308610"/>
                </a:lnTo>
                <a:close/>
              </a:path>
              <a:path w="290829" h="335279">
                <a:moveTo>
                  <a:pt x="153924" y="326183"/>
                </a:moveTo>
                <a:lnTo>
                  <a:pt x="153924" y="308610"/>
                </a:lnTo>
                <a:lnTo>
                  <a:pt x="136398" y="308610"/>
                </a:lnTo>
                <a:lnTo>
                  <a:pt x="136398" y="326898"/>
                </a:lnTo>
                <a:lnTo>
                  <a:pt x="144780" y="335280"/>
                </a:lnTo>
                <a:lnTo>
                  <a:pt x="153924" y="326183"/>
                </a:lnTo>
                <a:close/>
              </a:path>
              <a:path w="290829" h="335279">
                <a:moveTo>
                  <a:pt x="259079" y="221578"/>
                </a:moveTo>
                <a:lnTo>
                  <a:pt x="259079" y="215645"/>
                </a:lnTo>
                <a:lnTo>
                  <a:pt x="229361" y="215646"/>
                </a:lnTo>
                <a:lnTo>
                  <a:pt x="145161" y="299847"/>
                </a:lnTo>
                <a:lnTo>
                  <a:pt x="153924" y="308610"/>
                </a:lnTo>
                <a:lnTo>
                  <a:pt x="153924" y="326183"/>
                </a:lnTo>
                <a:lnTo>
                  <a:pt x="259079" y="221578"/>
                </a:lnTo>
                <a:close/>
              </a:path>
              <a:path w="290829" h="335279">
                <a:moveTo>
                  <a:pt x="201930" y="25145"/>
                </a:moveTo>
                <a:lnTo>
                  <a:pt x="189738" y="12191"/>
                </a:lnTo>
                <a:lnTo>
                  <a:pt x="189738" y="25145"/>
                </a:lnTo>
                <a:lnTo>
                  <a:pt x="201930" y="25145"/>
                </a:lnTo>
                <a:close/>
              </a:path>
              <a:path w="290829" h="335279">
                <a:moveTo>
                  <a:pt x="214884" y="215646"/>
                </a:moveTo>
                <a:lnTo>
                  <a:pt x="214884" y="202692"/>
                </a:lnTo>
                <a:lnTo>
                  <a:pt x="201930" y="190499"/>
                </a:lnTo>
                <a:lnTo>
                  <a:pt x="201930" y="25145"/>
                </a:lnTo>
                <a:lnTo>
                  <a:pt x="189738" y="25145"/>
                </a:lnTo>
                <a:lnTo>
                  <a:pt x="189738" y="215646"/>
                </a:lnTo>
                <a:lnTo>
                  <a:pt x="214884" y="215646"/>
                </a:lnTo>
                <a:close/>
              </a:path>
              <a:path w="290829" h="335279">
                <a:moveTo>
                  <a:pt x="290322" y="190499"/>
                </a:moveTo>
                <a:lnTo>
                  <a:pt x="201930" y="190499"/>
                </a:lnTo>
                <a:lnTo>
                  <a:pt x="214884" y="202692"/>
                </a:lnTo>
                <a:lnTo>
                  <a:pt x="214884" y="215646"/>
                </a:lnTo>
                <a:lnTo>
                  <a:pt x="229361" y="215646"/>
                </a:lnTo>
                <a:lnTo>
                  <a:pt x="250697" y="194310"/>
                </a:lnTo>
                <a:lnTo>
                  <a:pt x="259079" y="215645"/>
                </a:lnTo>
                <a:lnTo>
                  <a:pt x="259079" y="221578"/>
                </a:lnTo>
                <a:lnTo>
                  <a:pt x="290322" y="190499"/>
                </a:lnTo>
                <a:close/>
              </a:path>
              <a:path w="290829" h="335279">
                <a:moveTo>
                  <a:pt x="259079" y="215645"/>
                </a:moveTo>
                <a:lnTo>
                  <a:pt x="250697" y="194310"/>
                </a:lnTo>
                <a:lnTo>
                  <a:pt x="229361" y="215646"/>
                </a:lnTo>
                <a:lnTo>
                  <a:pt x="259079" y="215645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0" y="4572000"/>
            <a:ext cx="1210055" cy="91439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0" y="6553200"/>
            <a:ext cx="8947420" cy="3048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0" y="5540502"/>
            <a:ext cx="1219200" cy="96088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94130" y="114553"/>
            <a:ext cx="6632575" cy="6116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Diagram Alir </a:t>
            </a:r>
            <a:r>
              <a:rPr sz="2400" b="1" dirty="0">
                <a:solidFill>
                  <a:srgbClr val="003300"/>
                </a:solidFill>
                <a:latin typeface="Verdana"/>
                <a:cs typeface="Verdana"/>
              </a:rPr>
              <a:t>III</a:t>
            </a:r>
            <a:r>
              <a:rPr sz="2400" b="1" spc="-20" dirty="0">
                <a:solidFill>
                  <a:srgbClr val="003300"/>
                </a:solidFill>
                <a:latin typeface="Verdana"/>
                <a:cs typeface="Verdana"/>
              </a:rPr>
              <a:t> </a:t>
            </a: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:</a:t>
            </a:r>
            <a:endParaRPr sz="24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tabLst>
                <a:tab pos="4964430" algn="l"/>
              </a:tabLst>
            </a:pP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Pangan</a:t>
            </a:r>
            <a:r>
              <a:rPr sz="2400" b="1" spc="25" dirty="0">
                <a:solidFill>
                  <a:srgbClr val="003300"/>
                </a:solidFill>
                <a:latin typeface="Verdana"/>
                <a:cs typeface="Verdana"/>
              </a:rPr>
              <a:t> </a:t>
            </a: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dengan</a:t>
            </a:r>
            <a:r>
              <a:rPr sz="2400" b="1" spc="25" dirty="0">
                <a:solidFill>
                  <a:srgbClr val="003300"/>
                </a:solidFill>
                <a:latin typeface="Verdana"/>
                <a:cs typeface="Verdana"/>
              </a:rPr>
              <a:t> </a:t>
            </a:r>
            <a:r>
              <a:rPr sz="2400" b="1" spc="-5" dirty="0">
                <a:solidFill>
                  <a:srgbClr val="003300"/>
                </a:solidFill>
                <a:latin typeface="Verdana"/>
                <a:cs typeface="Verdana"/>
              </a:rPr>
              <a:t>pengolahan	kompleks</a:t>
            </a:r>
            <a:endParaRPr sz="24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450">
              <a:latin typeface="Times New Roman"/>
              <a:cs typeface="Times New Roman"/>
            </a:endParaRPr>
          </a:p>
          <a:p>
            <a:pPr marL="226060" algn="ctr">
              <a:lnSpc>
                <a:spcPct val="100000"/>
              </a:lnSpc>
            </a:pP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Penerimaan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bahan</a:t>
            </a:r>
            <a:r>
              <a:rPr sz="2400" spc="-85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baku(receive)</a:t>
            </a:r>
            <a:endParaRPr sz="24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00">
              <a:latin typeface="Times New Roman"/>
              <a:cs typeface="Times New Roman"/>
            </a:endParaRPr>
          </a:p>
          <a:p>
            <a:pPr marL="227965" algn="ctr">
              <a:lnSpc>
                <a:spcPct val="100000"/>
              </a:lnSpc>
            </a:pP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Penyimpanan bahan baku</a:t>
            </a:r>
            <a:r>
              <a:rPr sz="2400" spc="10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(store)</a:t>
            </a:r>
            <a:endParaRPr sz="2400">
              <a:latin typeface="Tahoma"/>
              <a:cs typeface="Tahoma"/>
            </a:endParaRPr>
          </a:p>
          <a:p>
            <a:pPr marL="1658620" marR="1421765" indent="-1905" algn="ctr">
              <a:lnSpc>
                <a:spcPct val="170800"/>
              </a:lnSpc>
              <a:spcBef>
                <a:spcPts val="960"/>
              </a:spcBef>
            </a:pP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Penyiapan (prepare)  Pemasakan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(cook) 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Pendinginan produk</a:t>
            </a:r>
            <a:r>
              <a:rPr sz="2400" spc="-50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(cool)</a:t>
            </a:r>
            <a:endParaRPr sz="2400">
              <a:latin typeface="Tahoma"/>
              <a:cs typeface="Tahoma"/>
            </a:endParaRPr>
          </a:p>
          <a:p>
            <a:pPr marL="849630" marR="612775" indent="-3810" algn="ctr">
              <a:lnSpc>
                <a:spcPct val="170800"/>
              </a:lnSpc>
            </a:pP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Pemanasan kembali produk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(reheat)  Penyimpanan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panas produk 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(hot</a:t>
            </a:r>
            <a:r>
              <a:rPr sz="2400" spc="-15" dirty="0">
                <a:solidFill>
                  <a:srgbClr val="003300"/>
                </a:solidFill>
                <a:latin typeface="Tahoma"/>
                <a:cs typeface="Tahoma"/>
              </a:rPr>
              <a:t> </a:t>
            </a:r>
            <a:r>
              <a:rPr sz="2400" spc="-5" dirty="0">
                <a:solidFill>
                  <a:srgbClr val="003300"/>
                </a:solidFill>
                <a:latin typeface="Tahoma"/>
                <a:cs typeface="Tahoma"/>
              </a:rPr>
              <a:t>hold)  Penyajian produk</a:t>
            </a:r>
            <a:r>
              <a:rPr sz="2400" dirty="0">
                <a:solidFill>
                  <a:srgbClr val="003300"/>
                </a:solidFill>
                <a:latin typeface="Tahoma"/>
                <a:cs typeface="Tahoma"/>
              </a:rPr>
              <a:t> (serve)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523232" y="5875020"/>
            <a:ext cx="174193" cy="868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715000"/>
            <a:ext cx="1238250" cy="8100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600200"/>
            <a:ext cx="9144000" cy="358140"/>
          </a:xfrm>
          <a:custGeom>
            <a:avLst/>
            <a:gdLst/>
            <a:ahLst/>
            <a:cxnLst/>
            <a:rect l="l" t="t" r="r" b="b"/>
            <a:pathLst>
              <a:path w="9144000" h="358139">
                <a:moveTo>
                  <a:pt x="9144000" y="0"/>
                </a:moveTo>
                <a:lnTo>
                  <a:pt x="9144000" y="358139"/>
                </a:lnTo>
                <a:lnTo>
                  <a:pt x="0" y="35814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380" y="1594103"/>
            <a:ext cx="0" cy="364490"/>
          </a:xfrm>
          <a:custGeom>
            <a:avLst/>
            <a:gdLst/>
            <a:ahLst/>
            <a:cxnLst/>
            <a:rect l="l" t="t" r="r" b="b"/>
            <a:pathLst>
              <a:path h="364489">
                <a:moveTo>
                  <a:pt x="0" y="0"/>
                </a:moveTo>
                <a:lnTo>
                  <a:pt x="0" y="364236"/>
                </a:lnTo>
              </a:path>
            </a:pathLst>
          </a:custGeom>
          <a:ln w="1295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124955" y="1594103"/>
            <a:ext cx="0" cy="364490"/>
          </a:xfrm>
          <a:custGeom>
            <a:avLst/>
            <a:gdLst/>
            <a:ahLst/>
            <a:cxnLst/>
            <a:rect l="l" t="t" r="r" b="b"/>
            <a:pathLst>
              <a:path h="364489">
                <a:moveTo>
                  <a:pt x="0" y="0"/>
                </a:moveTo>
                <a:lnTo>
                  <a:pt x="0" y="364236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29" y="1594103"/>
            <a:ext cx="0" cy="364490"/>
          </a:xfrm>
          <a:custGeom>
            <a:avLst/>
            <a:gdLst/>
            <a:ahLst/>
            <a:cxnLst/>
            <a:rect l="l" t="t" r="r" b="b"/>
            <a:pathLst>
              <a:path h="364489">
                <a:moveTo>
                  <a:pt x="0" y="0"/>
                </a:moveTo>
                <a:lnTo>
                  <a:pt x="0" y="364236"/>
                </a:lnTo>
              </a:path>
            </a:pathLst>
          </a:custGeom>
          <a:ln w="685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40952" y="1594103"/>
            <a:ext cx="0" cy="364490"/>
          </a:xfrm>
          <a:custGeom>
            <a:avLst/>
            <a:gdLst/>
            <a:ahLst/>
            <a:cxnLst/>
            <a:rect l="l" t="t" r="r" b="b"/>
            <a:pathLst>
              <a:path h="364489">
                <a:moveTo>
                  <a:pt x="0" y="0"/>
                </a:moveTo>
                <a:lnTo>
                  <a:pt x="0" y="364235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1600580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</a:path>
            </a:pathLst>
          </a:custGeom>
          <a:ln w="1295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14426" y="1632457"/>
            <a:ext cx="805307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013710" algn="l"/>
                <a:tab pos="6000750" algn="l"/>
              </a:tabLst>
            </a:pPr>
            <a:r>
              <a:rPr sz="2000" b="1" spc="-10" dirty="0">
                <a:solidFill>
                  <a:srgbClr val="FFFFFF"/>
                </a:solidFill>
                <a:latin typeface="Tahoma"/>
                <a:cs typeface="Tahoma"/>
              </a:rPr>
              <a:t>Diagram</a:t>
            </a:r>
            <a:r>
              <a:rPr sz="2000" b="1" spc="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Tahoma"/>
                <a:cs typeface="Tahoma"/>
              </a:rPr>
              <a:t>Alir</a:t>
            </a:r>
            <a:r>
              <a:rPr sz="2000" b="1" spc="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Tahoma"/>
                <a:cs typeface="Tahoma"/>
              </a:rPr>
              <a:t>I	</a:t>
            </a:r>
            <a:r>
              <a:rPr sz="2000" b="1" spc="-10" dirty="0">
                <a:solidFill>
                  <a:srgbClr val="FFFFFF"/>
                </a:solidFill>
                <a:latin typeface="Tahoma"/>
                <a:cs typeface="Tahoma"/>
              </a:rPr>
              <a:t>Diagram</a:t>
            </a:r>
            <a:r>
              <a:rPr sz="2000" b="1" spc="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Tahoma"/>
                <a:cs typeface="Tahoma"/>
              </a:rPr>
              <a:t>Alir</a:t>
            </a:r>
            <a:r>
              <a:rPr sz="2000" b="1" spc="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Tahoma"/>
                <a:cs typeface="Tahoma"/>
              </a:rPr>
              <a:t>II	</a:t>
            </a:r>
            <a:r>
              <a:rPr sz="2000" b="1" spc="-10" dirty="0">
                <a:solidFill>
                  <a:srgbClr val="FFFFFF"/>
                </a:solidFill>
                <a:latin typeface="Tahoma"/>
                <a:cs typeface="Tahoma"/>
              </a:rPr>
              <a:t>Diagram </a:t>
            </a:r>
            <a:r>
              <a:rPr sz="2000" b="1" spc="-5" dirty="0">
                <a:solidFill>
                  <a:srgbClr val="FFFFFF"/>
                </a:solidFill>
                <a:latin typeface="Tahoma"/>
                <a:cs typeface="Tahoma"/>
              </a:rPr>
              <a:t>Alir</a:t>
            </a:r>
            <a:r>
              <a:rPr sz="2000" b="1" spc="-10" dirty="0">
                <a:solidFill>
                  <a:srgbClr val="FFFFFF"/>
                </a:solidFill>
                <a:latin typeface="Tahoma"/>
                <a:cs typeface="Tahoma"/>
              </a:rPr>
              <a:t> III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005838" y="191515"/>
            <a:ext cx="58166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41400" marR="5080" indent="-1029335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3300"/>
                </a:solidFill>
                <a:latin typeface="Arial"/>
                <a:cs typeface="Arial"/>
              </a:rPr>
              <a:t>Jenis Pangan yang disajikan  Industri Jasa</a:t>
            </a:r>
            <a:r>
              <a:rPr sz="3600" spc="-3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3300"/>
                </a:solidFill>
                <a:latin typeface="Arial"/>
                <a:cs typeface="Arial"/>
              </a:rPr>
              <a:t>boga</a:t>
            </a:r>
            <a:endParaRPr sz="36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958339"/>
            <a:ext cx="9144000" cy="88900"/>
          </a:xfrm>
          <a:custGeom>
            <a:avLst/>
            <a:gdLst/>
            <a:ahLst/>
            <a:cxnLst/>
            <a:rect l="l" t="t" r="r" b="b"/>
            <a:pathLst>
              <a:path w="9144000" h="88900">
                <a:moveTo>
                  <a:pt x="0" y="88392"/>
                </a:moveTo>
                <a:lnTo>
                  <a:pt x="9144000" y="88392"/>
                </a:lnTo>
                <a:lnTo>
                  <a:pt x="9144000" y="0"/>
                </a:lnTo>
                <a:lnTo>
                  <a:pt x="0" y="0"/>
                </a:lnTo>
                <a:lnTo>
                  <a:pt x="0" y="88392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2084832"/>
            <a:ext cx="3048000" cy="775335"/>
          </a:xfrm>
          <a:custGeom>
            <a:avLst/>
            <a:gdLst/>
            <a:ahLst/>
            <a:cxnLst/>
            <a:rect l="l" t="t" r="r" b="b"/>
            <a:pathLst>
              <a:path w="3048000" h="775335">
                <a:moveTo>
                  <a:pt x="0" y="774954"/>
                </a:moveTo>
                <a:lnTo>
                  <a:pt x="3048000" y="774954"/>
                </a:lnTo>
                <a:lnTo>
                  <a:pt x="3048000" y="0"/>
                </a:lnTo>
                <a:lnTo>
                  <a:pt x="0" y="0"/>
                </a:lnTo>
                <a:lnTo>
                  <a:pt x="0" y="774954"/>
                </a:lnTo>
                <a:close/>
              </a:path>
            </a:pathLst>
          </a:custGeom>
          <a:solidFill>
            <a:srgbClr val="CB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048000" y="2084832"/>
            <a:ext cx="3077210" cy="775335"/>
          </a:xfrm>
          <a:custGeom>
            <a:avLst/>
            <a:gdLst/>
            <a:ahLst/>
            <a:cxnLst/>
            <a:rect l="l" t="t" r="r" b="b"/>
            <a:pathLst>
              <a:path w="3077210" h="775335">
                <a:moveTo>
                  <a:pt x="0" y="774954"/>
                </a:moveTo>
                <a:lnTo>
                  <a:pt x="3076955" y="774954"/>
                </a:lnTo>
                <a:lnTo>
                  <a:pt x="3076955" y="0"/>
                </a:lnTo>
                <a:lnTo>
                  <a:pt x="0" y="0"/>
                </a:lnTo>
                <a:lnTo>
                  <a:pt x="0" y="774954"/>
                </a:lnTo>
                <a:close/>
              </a:path>
            </a:pathLst>
          </a:custGeom>
          <a:solidFill>
            <a:srgbClr val="CB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124955" y="2084832"/>
            <a:ext cx="3019425" cy="775335"/>
          </a:xfrm>
          <a:custGeom>
            <a:avLst/>
            <a:gdLst/>
            <a:ahLst/>
            <a:cxnLst/>
            <a:rect l="l" t="t" r="r" b="b"/>
            <a:pathLst>
              <a:path w="3019425" h="775335">
                <a:moveTo>
                  <a:pt x="0" y="774953"/>
                </a:moveTo>
                <a:lnTo>
                  <a:pt x="3019044" y="774953"/>
                </a:lnTo>
                <a:lnTo>
                  <a:pt x="3019044" y="0"/>
                </a:lnTo>
                <a:lnTo>
                  <a:pt x="0" y="0"/>
                </a:lnTo>
                <a:lnTo>
                  <a:pt x="0" y="774953"/>
                </a:lnTo>
                <a:close/>
              </a:path>
            </a:pathLst>
          </a:custGeom>
          <a:solidFill>
            <a:srgbClr val="CB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2859785"/>
            <a:ext cx="9144000" cy="78105"/>
          </a:xfrm>
          <a:custGeom>
            <a:avLst/>
            <a:gdLst/>
            <a:ahLst/>
            <a:cxnLst/>
            <a:rect l="l" t="t" r="r" b="b"/>
            <a:pathLst>
              <a:path w="9144000" h="78105">
                <a:moveTo>
                  <a:pt x="0" y="77724"/>
                </a:moveTo>
                <a:lnTo>
                  <a:pt x="9144000" y="77724"/>
                </a:lnTo>
                <a:lnTo>
                  <a:pt x="9144000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E7F6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048380" y="1958339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392"/>
                </a:lnTo>
              </a:path>
            </a:pathLst>
          </a:custGeom>
          <a:ln w="1295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048380" y="2084832"/>
            <a:ext cx="0" cy="852805"/>
          </a:xfrm>
          <a:custGeom>
            <a:avLst/>
            <a:gdLst/>
            <a:ahLst/>
            <a:cxnLst/>
            <a:rect l="l" t="t" r="r" b="b"/>
            <a:pathLst>
              <a:path h="852805">
                <a:moveTo>
                  <a:pt x="0" y="0"/>
                </a:moveTo>
                <a:lnTo>
                  <a:pt x="0" y="852677"/>
                </a:lnTo>
              </a:path>
            </a:pathLst>
          </a:custGeom>
          <a:ln w="1295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124955" y="1958339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392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124955" y="2084832"/>
            <a:ext cx="0" cy="852805"/>
          </a:xfrm>
          <a:custGeom>
            <a:avLst/>
            <a:gdLst/>
            <a:ahLst/>
            <a:cxnLst/>
            <a:rect l="l" t="t" r="r" b="b"/>
            <a:pathLst>
              <a:path h="852805">
                <a:moveTo>
                  <a:pt x="0" y="0"/>
                </a:moveTo>
                <a:lnTo>
                  <a:pt x="0" y="852677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2859404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</a:path>
            </a:pathLst>
          </a:custGeom>
          <a:ln w="1295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429" y="195833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69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85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140952" y="195833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69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86944" y="2097277"/>
            <a:ext cx="26746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9605" marR="5080" indent="-637540">
              <a:lnSpc>
                <a:spcPct val="100000"/>
              </a:lnSpc>
              <a:spcBef>
                <a:spcPts val="95"/>
              </a:spcBef>
              <a:tabLst>
                <a:tab pos="1412240" algn="l"/>
              </a:tabLst>
            </a:pPr>
            <a:r>
              <a:rPr sz="2000" spc="-5" dirty="0">
                <a:latin typeface="Tahoma"/>
                <a:cs typeface="Tahoma"/>
              </a:rPr>
              <a:t>Daging, </a:t>
            </a:r>
            <a:r>
              <a:rPr sz="2000" spc="-15" dirty="0">
                <a:latin typeface="Tahoma"/>
                <a:cs typeface="Tahoma"/>
              </a:rPr>
              <a:t>ayam,</a:t>
            </a:r>
            <a:r>
              <a:rPr sz="2000" spc="-65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seafood,  sayur	segar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937510"/>
            <a:ext cx="9144000" cy="369570"/>
          </a:xfrm>
          <a:custGeom>
            <a:avLst/>
            <a:gdLst/>
            <a:ahLst/>
            <a:cxnLst/>
            <a:rect l="l" t="t" r="r" b="b"/>
            <a:pathLst>
              <a:path w="9144000" h="369570">
                <a:moveTo>
                  <a:pt x="9144000" y="0"/>
                </a:moveTo>
                <a:lnTo>
                  <a:pt x="9144000" y="369570"/>
                </a:lnTo>
                <a:lnTo>
                  <a:pt x="0" y="3695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E7F6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3307079"/>
            <a:ext cx="9144000" cy="609600"/>
          </a:xfrm>
          <a:custGeom>
            <a:avLst/>
            <a:gdLst/>
            <a:ahLst/>
            <a:cxnLst/>
            <a:rect l="l" t="t" r="r" b="b"/>
            <a:pathLst>
              <a:path w="9144000" h="609600">
                <a:moveTo>
                  <a:pt x="9144000" y="0"/>
                </a:moveTo>
                <a:lnTo>
                  <a:pt x="9144000" y="609600"/>
                </a:lnTo>
                <a:lnTo>
                  <a:pt x="0" y="60960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CB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048380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1295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124955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3307079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429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85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140952" y="2937510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69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865886" y="2891282"/>
            <a:ext cx="131635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ahoma"/>
                <a:cs typeface="Tahoma"/>
              </a:rPr>
              <a:t>Salad</a:t>
            </a:r>
            <a:r>
              <a:rPr sz="2000" spc="-70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sayur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28246" y="3339397"/>
            <a:ext cx="279336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61670" marR="5080" indent="-649605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ahoma"/>
                <a:cs typeface="Tahoma"/>
              </a:rPr>
              <a:t>Irisan daging, irisan </a:t>
            </a:r>
            <a:r>
              <a:rPr sz="2000" spc="-10" dirty="0">
                <a:latin typeface="Tahoma"/>
                <a:cs typeface="Tahoma"/>
              </a:rPr>
              <a:t>keju  </a:t>
            </a:r>
            <a:r>
              <a:rPr sz="2000" spc="-5" dirty="0">
                <a:latin typeface="Tahoma"/>
                <a:cs typeface="Tahoma"/>
              </a:rPr>
              <a:t>utk sandwich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4008120"/>
            <a:ext cx="9144000" cy="448309"/>
          </a:xfrm>
          <a:custGeom>
            <a:avLst/>
            <a:gdLst/>
            <a:ahLst/>
            <a:cxnLst/>
            <a:rect l="l" t="t" r="r" b="b"/>
            <a:pathLst>
              <a:path w="9144000" h="448310">
                <a:moveTo>
                  <a:pt x="0" y="448055"/>
                </a:moveTo>
                <a:lnTo>
                  <a:pt x="9144000" y="448055"/>
                </a:lnTo>
                <a:lnTo>
                  <a:pt x="9144000" y="0"/>
                </a:lnTo>
                <a:lnTo>
                  <a:pt x="0" y="0"/>
                </a:lnTo>
                <a:lnTo>
                  <a:pt x="0" y="4480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0" y="3916679"/>
            <a:ext cx="9144000" cy="91440"/>
          </a:xfrm>
          <a:custGeom>
            <a:avLst/>
            <a:gdLst/>
            <a:ahLst/>
            <a:cxnLst/>
            <a:rect l="l" t="t" r="r" b="b"/>
            <a:pathLst>
              <a:path w="9144000" h="91439">
                <a:moveTo>
                  <a:pt x="9144000" y="0"/>
                </a:moveTo>
                <a:lnTo>
                  <a:pt x="9144000" y="91439"/>
                </a:lnTo>
                <a:lnTo>
                  <a:pt x="0" y="9144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CB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0" y="4008120"/>
            <a:ext cx="3048000" cy="448309"/>
          </a:xfrm>
          <a:custGeom>
            <a:avLst/>
            <a:gdLst/>
            <a:ahLst/>
            <a:cxnLst/>
            <a:rect l="l" t="t" r="r" b="b"/>
            <a:pathLst>
              <a:path w="3048000" h="448310">
                <a:moveTo>
                  <a:pt x="3047999" y="0"/>
                </a:moveTo>
                <a:lnTo>
                  <a:pt x="3047999" y="448055"/>
                </a:lnTo>
                <a:lnTo>
                  <a:pt x="0" y="448055"/>
                </a:lnTo>
                <a:lnTo>
                  <a:pt x="0" y="0"/>
                </a:lnTo>
                <a:lnTo>
                  <a:pt x="3047999" y="0"/>
                </a:lnTo>
                <a:close/>
              </a:path>
            </a:pathLst>
          </a:custGeom>
          <a:solidFill>
            <a:srgbClr val="E7F6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048000" y="4008120"/>
            <a:ext cx="3077210" cy="448309"/>
          </a:xfrm>
          <a:custGeom>
            <a:avLst/>
            <a:gdLst/>
            <a:ahLst/>
            <a:cxnLst/>
            <a:rect l="l" t="t" r="r" b="b"/>
            <a:pathLst>
              <a:path w="3077210" h="448310">
                <a:moveTo>
                  <a:pt x="3076955" y="0"/>
                </a:moveTo>
                <a:lnTo>
                  <a:pt x="3076955" y="448055"/>
                </a:lnTo>
                <a:lnTo>
                  <a:pt x="0" y="448056"/>
                </a:lnTo>
                <a:lnTo>
                  <a:pt x="0" y="0"/>
                </a:lnTo>
                <a:lnTo>
                  <a:pt x="3076955" y="0"/>
                </a:lnTo>
                <a:close/>
              </a:path>
            </a:pathLst>
          </a:custGeom>
          <a:solidFill>
            <a:srgbClr val="E7F6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124955" y="4008120"/>
            <a:ext cx="3019425" cy="448309"/>
          </a:xfrm>
          <a:custGeom>
            <a:avLst/>
            <a:gdLst/>
            <a:ahLst/>
            <a:cxnLst/>
            <a:rect l="l" t="t" r="r" b="b"/>
            <a:pathLst>
              <a:path w="3019425" h="448310">
                <a:moveTo>
                  <a:pt x="3019044" y="0"/>
                </a:moveTo>
                <a:lnTo>
                  <a:pt x="3019044" y="448055"/>
                </a:lnTo>
                <a:lnTo>
                  <a:pt x="0" y="448055"/>
                </a:lnTo>
                <a:lnTo>
                  <a:pt x="0" y="0"/>
                </a:lnTo>
                <a:lnTo>
                  <a:pt x="3019044" y="0"/>
                </a:lnTo>
                <a:close/>
              </a:path>
            </a:pathLst>
          </a:custGeom>
          <a:solidFill>
            <a:srgbClr val="E7F6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0" y="4456176"/>
            <a:ext cx="9144000" cy="440055"/>
          </a:xfrm>
          <a:custGeom>
            <a:avLst/>
            <a:gdLst/>
            <a:ahLst/>
            <a:cxnLst/>
            <a:rect l="l" t="t" r="r" b="b"/>
            <a:pathLst>
              <a:path w="9144000" h="440054">
                <a:moveTo>
                  <a:pt x="9144000" y="0"/>
                </a:moveTo>
                <a:lnTo>
                  <a:pt x="9144000" y="439674"/>
                </a:lnTo>
                <a:lnTo>
                  <a:pt x="0" y="439674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CB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048380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1295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124955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0" y="4008120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0" y="4455795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</a:path>
            </a:pathLst>
          </a:custGeom>
          <a:ln w="1295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429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85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140952" y="3916679"/>
            <a:ext cx="0" cy="979169"/>
          </a:xfrm>
          <a:custGeom>
            <a:avLst/>
            <a:gdLst/>
            <a:ahLst/>
            <a:cxnLst/>
            <a:rect l="l" t="t" r="r" b="b"/>
            <a:pathLst>
              <a:path h="979170">
                <a:moveTo>
                  <a:pt x="0" y="0"/>
                </a:moveTo>
                <a:lnTo>
                  <a:pt x="0" y="979170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917702" y="4040377"/>
            <a:ext cx="121285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ahoma"/>
                <a:cs typeface="Tahoma"/>
              </a:rPr>
              <a:t>Salad</a:t>
            </a:r>
            <a:r>
              <a:rPr sz="2000" spc="-60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tuna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058784" y="4487732"/>
            <a:ext cx="93091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15" dirty="0">
                <a:latin typeface="Tahoma"/>
                <a:cs typeface="Tahoma"/>
              </a:rPr>
              <a:t>Karedok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0" y="4895850"/>
            <a:ext cx="9144000" cy="151130"/>
          </a:xfrm>
          <a:custGeom>
            <a:avLst/>
            <a:gdLst/>
            <a:ahLst/>
            <a:cxnLst/>
            <a:rect l="l" t="t" r="r" b="b"/>
            <a:pathLst>
              <a:path w="9144000" h="151129">
                <a:moveTo>
                  <a:pt x="9144000" y="0"/>
                </a:moveTo>
                <a:lnTo>
                  <a:pt x="9144000" y="150875"/>
                </a:lnTo>
                <a:lnTo>
                  <a:pt x="0" y="150876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CB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0" y="5046726"/>
            <a:ext cx="3048000" cy="447675"/>
          </a:xfrm>
          <a:custGeom>
            <a:avLst/>
            <a:gdLst/>
            <a:ahLst/>
            <a:cxnLst/>
            <a:rect l="l" t="t" r="r" b="b"/>
            <a:pathLst>
              <a:path w="3048000" h="447675">
                <a:moveTo>
                  <a:pt x="3047999" y="0"/>
                </a:moveTo>
                <a:lnTo>
                  <a:pt x="3048000" y="447294"/>
                </a:lnTo>
                <a:lnTo>
                  <a:pt x="0" y="447294"/>
                </a:lnTo>
                <a:lnTo>
                  <a:pt x="0" y="0"/>
                </a:lnTo>
                <a:lnTo>
                  <a:pt x="3047999" y="0"/>
                </a:lnTo>
                <a:close/>
              </a:path>
            </a:pathLst>
          </a:custGeom>
          <a:solidFill>
            <a:srgbClr val="E7F6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048000" y="5046726"/>
            <a:ext cx="3077210" cy="447675"/>
          </a:xfrm>
          <a:custGeom>
            <a:avLst/>
            <a:gdLst/>
            <a:ahLst/>
            <a:cxnLst/>
            <a:rect l="l" t="t" r="r" b="b"/>
            <a:pathLst>
              <a:path w="3077210" h="447675">
                <a:moveTo>
                  <a:pt x="3076955" y="0"/>
                </a:moveTo>
                <a:lnTo>
                  <a:pt x="3076955" y="447294"/>
                </a:lnTo>
                <a:lnTo>
                  <a:pt x="0" y="447294"/>
                </a:lnTo>
                <a:lnTo>
                  <a:pt x="0" y="0"/>
                </a:lnTo>
                <a:lnTo>
                  <a:pt x="3076955" y="0"/>
                </a:lnTo>
                <a:close/>
              </a:path>
            </a:pathLst>
          </a:custGeom>
          <a:solidFill>
            <a:srgbClr val="E7F6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124955" y="5046726"/>
            <a:ext cx="3019425" cy="447675"/>
          </a:xfrm>
          <a:custGeom>
            <a:avLst/>
            <a:gdLst/>
            <a:ahLst/>
            <a:cxnLst/>
            <a:rect l="l" t="t" r="r" b="b"/>
            <a:pathLst>
              <a:path w="3019425" h="447675">
                <a:moveTo>
                  <a:pt x="3019044" y="0"/>
                </a:moveTo>
                <a:lnTo>
                  <a:pt x="3019044" y="447294"/>
                </a:lnTo>
                <a:lnTo>
                  <a:pt x="0" y="447294"/>
                </a:lnTo>
                <a:lnTo>
                  <a:pt x="0" y="0"/>
                </a:lnTo>
                <a:lnTo>
                  <a:pt x="3019044" y="0"/>
                </a:lnTo>
                <a:close/>
              </a:path>
            </a:pathLst>
          </a:custGeom>
          <a:solidFill>
            <a:srgbClr val="E7F6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0" y="5494020"/>
            <a:ext cx="9144000" cy="381000"/>
          </a:xfrm>
          <a:custGeom>
            <a:avLst/>
            <a:gdLst/>
            <a:ahLst/>
            <a:cxnLst/>
            <a:rect l="l" t="t" r="r" b="b"/>
            <a:pathLst>
              <a:path w="9144000" h="381000">
                <a:moveTo>
                  <a:pt x="9144000" y="0"/>
                </a:moveTo>
                <a:lnTo>
                  <a:pt x="9144000" y="381000"/>
                </a:lnTo>
                <a:lnTo>
                  <a:pt x="0" y="38100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CB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048380" y="4895850"/>
            <a:ext cx="0" cy="1052830"/>
          </a:xfrm>
          <a:custGeom>
            <a:avLst/>
            <a:gdLst/>
            <a:ahLst/>
            <a:cxnLst/>
            <a:rect l="l" t="t" r="r" b="b"/>
            <a:pathLst>
              <a:path h="1052829">
                <a:moveTo>
                  <a:pt x="0" y="0"/>
                </a:moveTo>
                <a:lnTo>
                  <a:pt x="0" y="1052322"/>
                </a:lnTo>
              </a:path>
            </a:pathLst>
          </a:custGeom>
          <a:ln w="1295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124955" y="4895850"/>
            <a:ext cx="0" cy="1052830"/>
          </a:xfrm>
          <a:custGeom>
            <a:avLst/>
            <a:gdLst/>
            <a:ahLst/>
            <a:cxnLst/>
            <a:rect l="l" t="t" r="r" b="b"/>
            <a:pathLst>
              <a:path h="1052829">
                <a:moveTo>
                  <a:pt x="0" y="0"/>
                </a:moveTo>
                <a:lnTo>
                  <a:pt x="0" y="1052322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0" y="5046345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</a:path>
            </a:pathLst>
          </a:custGeom>
          <a:ln w="1295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0" y="5494020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429" y="4895850"/>
            <a:ext cx="0" cy="1052830"/>
          </a:xfrm>
          <a:custGeom>
            <a:avLst/>
            <a:gdLst/>
            <a:ahLst/>
            <a:cxnLst/>
            <a:rect l="l" t="t" r="r" b="b"/>
            <a:pathLst>
              <a:path h="1052829">
                <a:moveTo>
                  <a:pt x="0" y="0"/>
                </a:moveTo>
                <a:lnTo>
                  <a:pt x="0" y="1052322"/>
                </a:lnTo>
              </a:path>
            </a:pathLst>
          </a:custGeom>
          <a:ln w="685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140952" y="4895850"/>
            <a:ext cx="0" cy="1052830"/>
          </a:xfrm>
          <a:custGeom>
            <a:avLst/>
            <a:gdLst/>
            <a:ahLst/>
            <a:cxnLst/>
            <a:rect l="l" t="t" r="r" b="b"/>
            <a:pathLst>
              <a:path h="1052829">
                <a:moveTo>
                  <a:pt x="0" y="0"/>
                </a:moveTo>
                <a:lnTo>
                  <a:pt x="0" y="1052322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868172" y="5078221"/>
            <a:ext cx="131000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ahoma"/>
                <a:cs typeface="Tahoma"/>
              </a:rPr>
              <a:t>Buah</a:t>
            </a:r>
            <a:r>
              <a:rPr sz="2000" spc="-70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Segar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878829" y="5526337"/>
            <a:ext cx="129032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ahoma"/>
                <a:cs typeface="Tahoma"/>
              </a:rPr>
              <a:t>Rujak</a:t>
            </a:r>
            <a:r>
              <a:rPr sz="2000" spc="-75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buah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527002" y="2097277"/>
            <a:ext cx="5028565" cy="3759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68020" marR="701040" indent="-655955">
              <a:lnSpc>
                <a:spcPct val="100000"/>
              </a:lnSpc>
              <a:spcBef>
                <a:spcPts val="95"/>
              </a:spcBef>
              <a:tabLst>
                <a:tab pos="3895090" algn="l"/>
              </a:tabLst>
            </a:pPr>
            <a:r>
              <a:rPr sz="2000" spc="-30" dirty="0">
                <a:latin typeface="Tahoma"/>
                <a:cs typeface="Tahoma"/>
              </a:rPr>
              <a:t>A</a:t>
            </a:r>
            <a:r>
              <a:rPr sz="2000" spc="-40" dirty="0">
                <a:latin typeface="Tahoma"/>
                <a:cs typeface="Tahoma"/>
              </a:rPr>
              <a:t>y</a:t>
            </a:r>
            <a:r>
              <a:rPr sz="2000" spc="-5" dirty="0">
                <a:latin typeface="Tahoma"/>
                <a:cs typeface="Tahoma"/>
              </a:rPr>
              <a:t>am</a:t>
            </a:r>
            <a:r>
              <a:rPr sz="2000" spc="-10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go</a:t>
            </a:r>
            <a:r>
              <a:rPr sz="2000" spc="-20" dirty="0">
                <a:latin typeface="Tahoma"/>
                <a:cs typeface="Tahoma"/>
              </a:rPr>
              <a:t>r</a:t>
            </a:r>
            <a:r>
              <a:rPr sz="2000" spc="-10" dirty="0">
                <a:latin typeface="Tahoma"/>
                <a:cs typeface="Tahoma"/>
              </a:rPr>
              <a:t>e</a:t>
            </a:r>
            <a:r>
              <a:rPr sz="2000" spc="-5" dirty="0">
                <a:latin typeface="Tahoma"/>
                <a:cs typeface="Tahoma"/>
              </a:rPr>
              <a:t>ng,</a:t>
            </a:r>
            <a:r>
              <a:rPr sz="2000" spc="-10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ikan</a:t>
            </a:r>
            <a:r>
              <a:rPr sz="2000" dirty="0">
                <a:latin typeface="Tahoma"/>
                <a:cs typeface="Tahoma"/>
              </a:rPr>
              <a:t>	</a:t>
            </a:r>
            <a:r>
              <a:rPr sz="2000" spc="-5" dirty="0">
                <a:latin typeface="Tahoma"/>
                <a:cs typeface="Tahoma"/>
              </a:rPr>
              <a:t>Sup  goreng</a:t>
            </a:r>
            <a:endParaRPr sz="2000">
              <a:latin typeface="Tahoma"/>
              <a:cs typeface="Tahoma"/>
            </a:endParaRPr>
          </a:p>
          <a:p>
            <a:pPr marL="459105">
              <a:lnSpc>
                <a:spcPct val="100000"/>
              </a:lnSpc>
              <a:spcBef>
                <a:spcPts val="1455"/>
              </a:spcBef>
              <a:tabLst>
                <a:tab pos="3787140" algn="l"/>
              </a:tabLst>
            </a:pPr>
            <a:r>
              <a:rPr sz="2000" spc="-5" dirty="0">
                <a:latin typeface="Tahoma"/>
                <a:cs typeface="Tahoma"/>
              </a:rPr>
              <a:t>Ikan</a:t>
            </a:r>
            <a:r>
              <a:rPr sz="2000" spc="5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bakar	</a:t>
            </a:r>
            <a:r>
              <a:rPr sz="2000" spc="-15" dirty="0">
                <a:latin typeface="Tahoma"/>
                <a:cs typeface="Tahoma"/>
              </a:rPr>
              <a:t>Gravy</a:t>
            </a:r>
            <a:endParaRPr sz="2000">
              <a:latin typeface="Tahoma"/>
              <a:cs typeface="Tahoma"/>
            </a:endParaRPr>
          </a:p>
          <a:p>
            <a:pPr marL="431800">
              <a:lnSpc>
                <a:spcPct val="100000"/>
              </a:lnSpc>
              <a:spcBef>
                <a:spcPts val="1125"/>
              </a:spcBef>
              <a:tabLst>
                <a:tab pos="3844290" algn="l"/>
              </a:tabLst>
            </a:pPr>
            <a:r>
              <a:rPr sz="2000" spc="-5" dirty="0">
                <a:latin typeface="Tahoma"/>
                <a:cs typeface="Tahoma"/>
              </a:rPr>
              <a:t>Hamburger	Chilli</a:t>
            </a:r>
            <a:endParaRPr sz="2000">
              <a:latin typeface="Tahoma"/>
              <a:cs typeface="Tahoma"/>
            </a:endParaRPr>
          </a:p>
          <a:p>
            <a:pPr marL="574675" marR="5080" indent="-147320">
              <a:lnSpc>
                <a:spcPct val="146800"/>
              </a:lnSpc>
              <a:spcBef>
                <a:spcPts val="2000"/>
              </a:spcBef>
              <a:tabLst>
                <a:tab pos="3200400" algn="l"/>
                <a:tab pos="3700779" algn="l"/>
              </a:tabLst>
            </a:pPr>
            <a:r>
              <a:rPr sz="2000" spc="-45" dirty="0">
                <a:latin typeface="Tahoma"/>
                <a:cs typeface="Tahoma"/>
              </a:rPr>
              <a:t>Telur</a:t>
            </a:r>
            <a:r>
              <a:rPr sz="2000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dadar	</a:t>
            </a:r>
            <a:r>
              <a:rPr sz="2000" spc="-10" dirty="0">
                <a:latin typeface="Tahoma"/>
                <a:cs typeface="Tahoma"/>
              </a:rPr>
              <a:t>Rendang</a:t>
            </a:r>
            <a:r>
              <a:rPr sz="2000" spc="-75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daging  </a:t>
            </a:r>
            <a:r>
              <a:rPr sz="2000" dirty="0">
                <a:latin typeface="Tahoma"/>
                <a:cs typeface="Tahoma"/>
              </a:rPr>
              <a:t>Soto </a:t>
            </a:r>
            <a:r>
              <a:rPr sz="2000" spc="-5" dirty="0">
                <a:latin typeface="Tahoma"/>
                <a:cs typeface="Tahoma"/>
              </a:rPr>
              <a:t>Mie		Lumpia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950">
              <a:latin typeface="Times New Roman"/>
              <a:cs typeface="Times New Roman"/>
            </a:endParaRPr>
          </a:p>
          <a:p>
            <a:pPr marL="462280">
              <a:lnSpc>
                <a:spcPct val="100000"/>
              </a:lnSpc>
              <a:tabLst>
                <a:tab pos="3743325" algn="l"/>
              </a:tabLst>
            </a:pPr>
            <a:r>
              <a:rPr sz="2000" spc="-5" dirty="0">
                <a:latin typeface="Tahoma"/>
                <a:cs typeface="Tahoma"/>
              </a:rPr>
              <a:t>Sate</a:t>
            </a:r>
            <a:r>
              <a:rPr sz="2000" spc="10" dirty="0">
                <a:latin typeface="Tahoma"/>
                <a:cs typeface="Tahoma"/>
              </a:rPr>
              <a:t> </a:t>
            </a:r>
            <a:r>
              <a:rPr sz="2000" spc="-20" dirty="0">
                <a:latin typeface="Tahoma"/>
                <a:cs typeface="Tahoma"/>
              </a:rPr>
              <a:t>Ayam	</a:t>
            </a:r>
            <a:r>
              <a:rPr sz="2000" spc="-5" dirty="0">
                <a:latin typeface="Tahoma"/>
                <a:cs typeface="Tahoma"/>
              </a:rPr>
              <a:t>Gudeg</a:t>
            </a:r>
            <a:endParaRPr sz="2000">
              <a:latin typeface="Tahoma"/>
              <a:cs typeface="Tahoma"/>
            </a:endParaRPr>
          </a:p>
          <a:p>
            <a:pPr marL="391795">
              <a:lnSpc>
                <a:spcPct val="100000"/>
              </a:lnSpc>
              <a:spcBef>
                <a:spcPts val="1130"/>
              </a:spcBef>
              <a:tabLst>
                <a:tab pos="3493135" algn="l"/>
              </a:tabLst>
            </a:pPr>
            <a:r>
              <a:rPr sz="2000" spc="-5" dirty="0">
                <a:latin typeface="Tahoma"/>
                <a:cs typeface="Tahoma"/>
              </a:rPr>
              <a:t>Nasi</a:t>
            </a:r>
            <a:r>
              <a:rPr sz="2000" spc="5" dirty="0">
                <a:latin typeface="Tahoma"/>
                <a:cs typeface="Tahoma"/>
              </a:rPr>
              <a:t> </a:t>
            </a:r>
            <a:r>
              <a:rPr sz="2000" spc="-5" dirty="0">
                <a:latin typeface="Tahoma"/>
                <a:cs typeface="Tahoma"/>
              </a:rPr>
              <a:t>goreng	Opor</a:t>
            </a:r>
            <a:r>
              <a:rPr sz="2000" spc="-30" dirty="0">
                <a:latin typeface="Tahoma"/>
                <a:cs typeface="Tahoma"/>
              </a:rPr>
              <a:t> </a:t>
            </a:r>
            <a:r>
              <a:rPr sz="2000" spc="-15" dirty="0">
                <a:latin typeface="Tahoma"/>
                <a:cs typeface="Tahoma"/>
              </a:rPr>
              <a:t>ayam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0" y="5875020"/>
            <a:ext cx="9144000" cy="67310"/>
          </a:xfrm>
          <a:custGeom>
            <a:avLst/>
            <a:gdLst/>
            <a:ahLst/>
            <a:cxnLst/>
            <a:rect l="l" t="t" r="r" b="b"/>
            <a:pathLst>
              <a:path w="9144000" h="67310">
                <a:moveTo>
                  <a:pt x="0" y="67056"/>
                </a:moveTo>
                <a:lnTo>
                  <a:pt x="9144000" y="67056"/>
                </a:lnTo>
                <a:lnTo>
                  <a:pt x="9144000" y="0"/>
                </a:lnTo>
                <a:lnTo>
                  <a:pt x="0" y="0"/>
                </a:lnTo>
                <a:lnTo>
                  <a:pt x="0" y="67056"/>
                </a:lnTo>
                <a:close/>
              </a:path>
            </a:pathLst>
          </a:custGeom>
          <a:solidFill>
            <a:srgbClr val="CBE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0" y="5935217"/>
            <a:ext cx="9144000" cy="13335"/>
          </a:xfrm>
          <a:custGeom>
            <a:avLst/>
            <a:gdLst/>
            <a:ahLst/>
            <a:cxnLst/>
            <a:rect l="l" t="t" r="r" b="b"/>
            <a:pathLst>
              <a:path w="9144000" h="13335">
                <a:moveTo>
                  <a:pt x="0" y="12954"/>
                </a:moveTo>
                <a:lnTo>
                  <a:pt x="9144000" y="12954"/>
                </a:lnTo>
                <a:lnTo>
                  <a:pt x="9144000" y="0"/>
                </a:lnTo>
                <a:lnTo>
                  <a:pt x="0" y="0"/>
                </a:lnTo>
                <a:lnTo>
                  <a:pt x="0" y="1295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67076" y="357632"/>
            <a:ext cx="361187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3300"/>
                </a:solidFill>
              </a:rPr>
              <a:t>Analisis</a:t>
            </a:r>
            <a:r>
              <a:rPr sz="3600" spc="-85" dirty="0">
                <a:solidFill>
                  <a:srgbClr val="003300"/>
                </a:solidFill>
              </a:rPr>
              <a:t> </a:t>
            </a:r>
            <a:r>
              <a:rPr sz="3600" dirty="0">
                <a:solidFill>
                  <a:srgbClr val="003300"/>
                </a:solidFill>
              </a:rPr>
              <a:t>Bahaya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2042160" y="1803570"/>
            <a:ext cx="152400" cy="340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655"/>
              </a:lnSpc>
            </a:pPr>
            <a:r>
              <a:rPr sz="2400" b="1" dirty="0">
                <a:solidFill>
                  <a:srgbClr val="003300"/>
                </a:solidFill>
                <a:latin typeface="Arial"/>
                <a:cs typeface="Arial"/>
              </a:rPr>
              <a:t>”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991600" y="1958339"/>
            <a:ext cx="152400" cy="979169"/>
          </a:xfrm>
          <a:custGeom>
            <a:avLst/>
            <a:gdLst/>
            <a:ahLst/>
            <a:cxnLst/>
            <a:rect l="l" t="t" r="r" b="b"/>
            <a:pathLst>
              <a:path w="152400" h="979169">
                <a:moveTo>
                  <a:pt x="0" y="979170"/>
                </a:moveTo>
                <a:lnTo>
                  <a:pt x="152400" y="979170"/>
                </a:lnTo>
                <a:lnTo>
                  <a:pt x="1524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958339"/>
            <a:ext cx="914400" cy="979169"/>
          </a:xfrm>
          <a:custGeom>
            <a:avLst/>
            <a:gdLst/>
            <a:ahLst/>
            <a:cxnLst/>
            <a:rect l="l" t="t" r="r" b="b"/>
            <a:pathLst>
              <a:path w="914400" h="979169">
                <a:moveTo>
                  <a:pt x="0" y="979170"/>
                </a:moveTo>
                <a:lnTo>
                  <a:pt x="914400" y="979170"/>
                </a:lnTo>
                <a:lnTo>
                  <a:pt x="9144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4400" y="1958339"/>
            <a:ext cx="8077200" cy="979169"/>
          </a:xfrm>
          <a:custGeom>
            <a:avLst/>
            <a:gdLst/>
            <a:ahLst/>
            <a:cxnLst/>
            <a:rect l="l" t="t" r="r" b="b"/>
            <a:pathLst>
              <a:path w="8077200" h="979169">
                <a:moveTo>
                  <a:pt x="8077200" y="0"/>
                </a:moveTo>
                <a:lnTo>
                  <a:pt x="8077200" y="979169"/>
                </a:lnTo>
                <a:lnTo>
                  <a:pt x="0" y="979170"/>
                </a:lnTo>
                <a:lnTo>
                  <a:pt x="0" y="0"/>
                </a:lnTo>
                <a:lnTo>
                  <a:pt x="8077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91600" y="3916679"/>
            <a:ext cx="152400" cy="979169"/>
          </a:xfrm>
          <a:custGeom>
            <a:avLst/>
            <a:gdLst/>
            <a:ahLst/>
            <a:cxnLst/>
            <a:rect l="l" t="t" r="r" b="b"/>
            <a:pathLst>
              <a:path w="152400" h="979170">
                <a:moveTo>
                  <a:pt x="0" y="979170"/>
                </a:moveTo>
                <a:lnTo>
                  <a:pt x="152400" y="979170"/>
                </a:lnTo>
                <a:lnTo>
                  <a:pt x="1524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916679"/>
            <a:ext cx="914400" cy="979169"/>
          </a:xfrm>
          <a:custGeom>
            <a:avLst/>
            <a:gdLst/>
            <a:ahLst/>
            <a:cxnLst/>
            <a:rect l="l" t="t" r="r" b="b"/>
            <a:pathLst>
              <a:path w="914400" h="979170">
                <a:moveTo>
                  <a:pt x="0" y="979170"/>
                </a:moveTo>
                <a:lnTo>
                  <a:pt x="914400" y="979170"/>
                </a:lnTo>
                <a:lnTo>
                  <a:pt x="914400" y="0"/>
                </a:lnTo>
                <a:lnTo>
                  <a:pt x="0" y="0"/>
                </a:lnTo>
                <a:lnTo>
                  <a:pt x="0" y="9791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14400" y="3916679"/>
            <a:ext cx="8077200" cy="979169"/>
          </a:xfrm>
          <a:custGeom>
            <a:avLst/>
            <a:gdLst/>
            <a:ahLst/>
            <a:cxnLst/>
            <a:rect l="l" t="t" r="r" b="b"/>
            <a:pathLst>
              <a:path w="8077200" h="979170">
                <a:moveTo>
                  <a:pt x="8077200" y="0"/>
                </a:moveTo>
                <a:lnTo>
                  <a:pt x="8077200" y="979170"/>
                </a:lnTo>
                <a:lnTo>
                  <a:pt x="0" y="979170"/>
                </a:lnTo>
                <a:lnTo>
                  <a:pt x="0" y="0"/>
                </a:lnTo>
                <a:lnTo>
                  <a:pt x="8077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lr>
                <a:srgbClr val="006500"/>
              </a:buClr>
              <a:buSzPct val="150000"/>
              <a:buFont typeface="Arial"/>
              <a:buChar char="•"/>
              <a:tabLst>
                <a:tab pos="355600" algn="l"/>
                <a:tab pos="1284605" algn="l"/>
              </a:tabLst>
            </a:pPr>
            <a:r>
              <a:rPr b="1" spc="-5" dirty="0">
                <a:latin typeface="Arial"/>
                <a:cs typeface="Arial"/>
              </a:rPr>
              <a:t>Panduan “frekuensi suatu produk melalui </a:t>
            </a:r>
            <a:r>
              <a:rPr b="1" spc="-10" dirty="0">
                <a:latin typeface="Arial"/>
                <a:cs typeface="Arial"/>
              </a:rPr>
              <a:t>danger  </a:t>
            </a:r>
            <a:r>
              <a:rPr b="1" spc="-5" dirty="0">
                <a:latin typeface="Arial"/>
                <a:cs typeface="Arial"/>
              </a:rPr>
              <a:t>zone	</a:t>
            </a:r>
            <a:r>
              <a:rPr spc="-5" dirty="0"/>
              <a:t>harus dicermati dengan baik karena </a:t>
            </a:r>
            <a:r>
              <a:rPr spc="-10" dirty="0"/>
              <a:t>berbagai  </a:t>
            </a:r>
            <a:r>
              <a:rPr spc="-5" dirty="0"/>
              <a:t>pangan disimpan pada suhu “danger</a:t>
            </a:r>
            <a:r>
              <a:rPr spc="85" dirty="0"/>
              <a:t> </a:t>
            </a:r>
            <a:r>
              <a:rPr spc="-10" dirty="0"/>
              <a:t>zone”,khususnya:</a:t>
            </a:r>
          </a:p>
          <a:p>
            <a:pPr marL="540385" lvl="1" indent="-184785">
              <a:lnSpc>
                <a:spcPct val="100000"/>
              </a:lnSpc>
              <a:spcBef>
                <a:spcPts val="575"/>
              </a:spcBef>
              <a:buChar char="-"/>
              <a:tabLst>
                <a:tab pos="54102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pangan jenis </a:t>
            </a:r>
            <a:r>
              <a:rPr sz="2400" dirty="0">
                <a:solidFill>
                  <a:srgbClr val="003300"/>
                </a:solidFill>
                <a:latin typeface="Arial"/>
                <a:cs typeface="Arial"/>
              </a:rPr>
              <a:t>I </a:t>
            </a: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(rujak dari warung,</a:t>
            </a:r>
            <a:r>
              <a:rPr sz="2400" spc="5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restoran)</a:t>
            </a:r>
            <a:endParaRPr sz="2400">
              <a:latin typeface="Arial"/>
              <a:cs typeface="Arial"/>
            </a:endParaRPr>
          </a:p>
          <a:p>
            <a:pPr marL="540385" lvl="1" indent="-184785">
              <a:lnSpc>
                <a:spcPct val="100000"/>
              </a:lnSpc>
              <a:spcBef>
                <a:spcPts val="575"/>
              </a:spcBef>
              <a:buChar char="-"/>
              <a:tabLst>
                <a:tab pos="54102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pangan jenis III (warung Tegal, restoran</a:t>
            </a:r>
            <a:r>
              <a:rPr sz="2400" spc="6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Padang)</a:t>
            </a:r>
            <a:endParaRPr sz="2400">
              <a:latin typeface="Arial"/>
              <a:cs typeface="Arial"/>
            </a:endParaRPr>
          </a:p>
          <a:p>
            <a:pPr marL="355600" marR="1184910" indent="-342900">
              <a:lnSpc>
                <a:spcPct val="100000"/>
              </a:lnSpc>
              <a:spcBef>
                <a:spcPts val="1440"/>
              </a:spcBef>
              <a:buClr>
                <a:srgbClr val="006500"/>
              </a:buClr>
              <a:buSzPct val="150000"/>
              <a:buFont typeface="Arial"/>
              <a:buChar char="•"/>
              <a:tabLst>
                <a:tab pos="355600" algn="l"/>
              </a:tabLst>
            </a:pPr>
            <a:r>
              <a:rPr b="1" spc="-5" dirty="0">
                <a:latin typeface="Arial"/>
                <a:cs typeface="Arial"/>
              </a:rPr>
              <a:t>Adanya ketidakpedulian, kecerobohan </a:t>
            </a:r>
            <a:r>
              <a:rPr b="1" spc="-10" dirty="0">
                <a:latin typeface="Arial"/>
                <a:cs typeface="Arial"/>
              </a:rPr>
              <a:t>atau  </a:t>
            </a:r>
            <a:r>
              <a:rPr b="1" spc="-5" dirty="0">
                <a:latin typeface="Arial"/>
                <a:cs typeface="Arial"/>
              </a:rPr>
              <a:t>kesengajaan </a:t>
            </a:r>
            <a:r>
              <a:rPr spc="-5" dirty="0"/>
              <a:t>dalam hal</a:t>
            </a:r>
            <a:r>
              <a:rPr spc="40" dirty="0"/>
              <a:t> </a:t>
            </a:r>
            <a:r>
              <a:rPr dirty="0"/>
              <a:t>:</a:t>
            </a:r>
          </a:p>
          <a:p>
            <a:pPr marL="546100" marR="1090930" lvl="1" indent="-190500">
              <a:lnSpc>
                <a:spcPct val="100000"/>
              </a:lnSpc>
              <a:spcBef>
                <a:spcPts val="575"/>
              </a:spcBef>
              <a:buChar char="-"/>
              <a:tabLst>
                <a:tab pos="54102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suplai bahan baku (apakah pemasok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memiliki  </a:t>
            </a: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reputasi baik atau sembarang dari</a:t>
            </a:r>
            <a:r>
              <a:rPr sz="2400" spc="5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pasar)</a:t>
            </a:r>
            <a:endParaRPr sz="2400">
              <a:latin typeface="Arial"/>
              <a:cs typeface="Arial"/>
            </a:endParaRPr>
          </a:p>
          <a:p>
            <a:pPr marL="546100" marR="223520" lvl="1" indent="-190500">
              <a:lnSpc>
                <a:spcPct val="100000"/>
              </a:lnSpc>
              <a:spcBef>
                <a:spcPts val="575"/>
              </a:spcBef>
              <a:buChar char="-"/>
              <a:tabLst>
                <a:tab pos="541020" algn="l"/>
              </a:tabLst>
            </a:pP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penggunaan bahan kimia berbahaya sebagai </a:t>
            </a:r>
            <a:r>
              <a:rPr sz="2400" spc="-10" dirty="0">
                <a:solidFill>
                  <a:srgbClr val="003300"/>
                </a:solidFill>
                <a:latin typeface="Arial"/>
                <a:cs typeface="Arial"/>
              </a:rPr>
              <a:t>bahan  </a:t>
            </a: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tambahan pangan</a:t>
            </a:r>
            <a:r>
              <a:rPr sz="2400" spc="4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3300"/>
                </a:solidFill>
                <a:latin typeface="Arial"/>
                <a:cs typeface="Arial"/>
              </a:rPr>
              <a:t>(BTP)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0491" y="129031"/>
            <a:ext cx="830770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01290" marR="5080" indent="-2689225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CC00"/>
                </a:solidFill>
              </a:rPr>
              <a:t>Contoh HACCP Plan: udang kukus untuk</a:t>
            </a:r>
            <a:r>
              <a:rPr sz="2800" spc="-55" dirty="0">
                <a:solidFill>
                  <a:srgbClr val="FFCC00"/>
                </a:solidFill>
              </a:rPr>
              <a:t> </a:t>
            </a:r>
            <a:r>
              <a:rPr sz="2800" dirty="0">
                <a:solidFill>
                  <a:srgbClr val="FFCC00"/>
                </a:solidFill>
              </a:rPr>
              <a:t>salad  </a:t>
            </a:r>
            <a:r>
              <a:rPr sz="2800" spc="-5" dirty="0">
                <a:solidFill>
                  <a:srgbClr val="FFCC00"/>
                </a:solidFill>
              </a:rPr>
              <a:t>(diagram </a:t>
            </a:r>
            <a:r>
              <a:rPr sz="2800" dirty="0">
                <a:solidFill>
                  <a:srgbClr val="FFCC00"/>
                </a:solidFill>
              </a:rPr>
              <a:t>alir</a:t>
            </a:r>
            <a:r>
              <a:rPr sz="2800" spc="25" dirty="0">
                <a:solidFill>
                  <a:srgbClr val="FFCC00"/>
                </a:solidFill>
              </a:rPr>
              <a:t> </a:t>
            </a:r>
            <a:r>
              <a:rPr sz="2800" spc="-10" dirty="0">
                <a:solidFill>
                  <a:srgbClr val="FFCC00"/>
                </a:solidFill>
              </a:rPr>
              <a:t>II)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0" y="979169"/>
            <a:ext cx="9144000" cy="849630"/>
          </a:xfrm>
          <a:custGeom>
            <a:avLst/>
            <a:gdLst/>
            <a:ahLst/>
            <a:cxnLst/>
            <a:rect l="l" t="t" r="r" b="b"/>
            <a:pathLst>
              <a:path w="9144000" h="849630">
                <a:moveTo>
                  <a:pt x="0" y="849629"/>
                </a:moveTo>
                <a:lnTo>
                  <a:pt x="9144000" y="849629"/>
                </a:lnTo>
                <a:lnTo>
                  <a:pt x="9144000" y="0"/>
                </a:lnTo>
                <a:lnTo>
                  <a:pt x="0" y="0"/>
                </a:lnTo>
                <a:lnTo>
                  <a:pt x="0" y="849629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5138" y="1380236"/>
            <a:ext cx="886841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85265" algn="l"/>
                <a:tab pos="3122295" algn="l"/>
                <a:tab pos="4023995" algn="l"/>
                <a:tab pos="5434330" algn="l"/>
                <a:tab pos="6565265" algn="l"/>
                <a:tab pos="7867015" algn="l"/>
              </a:tabLst>
            </a:pP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Steps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B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ahaya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C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L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M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onitoring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Koreksi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D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okumen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2000" spc="-229" dirty="0">
                <a:solidFill>
                  <a:srgbClr val="FFFFFF"/>
                </a:solidFill>
                <a:latin typeface="Times New Roman"/>
                <a:cs typeface="Times New Roman"/>
              </a:rPr>
              <a:t>V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erifikasi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-16509" y="1978671"/>
          <a:ext cx="8907142" cy="6229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8890"/>
                <a:gridCol w="1581149"/>
                <a:gridCol w="1367789"/>
                <a:gridCol w="1213485"/>
                <a:gridCol w="1090930"/>
                <a:gridCol w="1192529"/>
                <a:gridCol w="1182370"/>
              </a:tblGrid>
              <a:tr h="208915">
                <a:tc>
                  <a:txBody>
                    <a:bodyPr/>
                    <a:lstStyle/>
                    <a:p>
                      <a:pPr marL="31750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Penerimaan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7325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pertumbuhan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1145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suhu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monitor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41935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tolak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8770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logbook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>
                        <a:lnSpc>
                          <a:spcPts val="155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test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05104">
                <a:tc>
                  <a:txBody>
                    <a:bodyPr/>
                    <a:lstStyle/>
                    <a:p>
                      <a:pPr marL="31750">
                        <a:lnSpc>
                          <a:spcPts val="152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udang</a:t>
                      </a:r>
                      <a:r>
                        <a:rPr sz="1500" spc="-1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segar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ts val="152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bakteri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0510">
                        <a:lnSpc>
                          <a:spcPts val="152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udang</a:t>
                      </a:r>
                      <a:r>
                        <a:rPr sz="1500" spc="-1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500" baseline="2500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50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7485">
                        <a:lnSpc>
                          <a:spcPts val="152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suhu</a:t>
                      </a:r>
                      <a:r>
                        <a:rPr sz="1500" spc="-1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tiap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41300">
                        <a:lnSpc>
                          <a:spcPts val="152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udang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8770">
                        <a:lnSpc>
                          <a:spcPts val="152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udang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ts val="1520"/>
                        </a:lnSpc>
                      </a:pPr>
                      <a:r>
                        <a:rPr sz="1500" i="1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Salmonella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089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7325">
                        <a:lnSpc>
                          <a:spcPts val="1550"/>
                        </a:lnSpc>
                      </a:pPr>
                      <a:r>
                        <a:rPr sz="1500" b="1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(QCP)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>
                        <a:lnSpc>
                          <a:spcPts val="155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jam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ts val="155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tiap 6</a:t>
                      </a:r>
                      <a:r>
                        <a:rPr sz="1500" spc="-3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bln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5240" y="2801631"/>
            <a:ext cx="8990330" cy="213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60"/>
              </a:lnSpc>
              <a:tabLst>
                <a:tab pos="1486535" algn="l"/>
                <a:tab pos="3099435" algn="l"/>
                <a:tab pos="4394200" algn="l"/>
                <a:tab pos="5651500" algn="l"/>
                <a:tab pos="6819265" algn="l"/>
                <a:tab pos="7899400" algn="l"/>
              </a:tabLst>
            </a:pP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Penyimpanan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pertumbuha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n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suh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u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5</a:t>
            </a:r>
            <a:r>
              <a:rPr sz="1500" baseline="25000" dirty="0">
                <a:solidFill>
                  <a:srgbClr val="003300"/>
                </a:solidFill>
                <a:latin typeface="Arial"/>
                <a:cs typeface="Arial"/>
              </a:rPr>
              <a:t>o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C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monito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pindahkan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logbook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maintenance</a:t>
            </a:r>
            <a:endParaRPr sz="15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2737104"/>
            <a:ext cx="9144000" cy="2004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450086" y="3007371"/>
            <a:ext cx="7713345" cy="83058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>
              <a:lnSpc>
                <a:spcPts val="1620"/>
              </a:lnSpc>
              <a:spcBef>
                <a:spcPts val="60"/>
              </a:spcBef>
              <a:tabLst>
                <a:tab pos="1664335" algn="l"/>
                <a:tab pos="2958465" algn="l"/>
                <a:tab pos="4215765" algn="l"/>
                <a:tab pos="5383530" algn="l"/>
                <a:tab pos="6463030" algn="l"/>
                <a:tab pos="6516370" algn="l"/>
              </a:tabLst>
            </a:pPr>
            <a:r>
              <a:rPr sz="1500" i="1" spc="-5" dirty="0">
                <a:solidFill>
                  <a:srgbClr val="003300"/>
                </a:solidFill>
                <a:latin typeface="Arial"/>
                <a:cs typeface="Arial"/>
              </a:rPr>
              <a:t>Salmonella,	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maks 4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jam	suhu, waktu	udang,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cek	refri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1	refri 1,</a:t>
            </a:r>
            <a:r>
              <a:rPr sz="1500" spc="-7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kalibras  pembentukan			tiap jam	alat	termometer  histamin						per 6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bln</a:t>
            </a:r>
            <a:endParaRPr sz="1500">
              <a:latin typeface="Arial"/>
              <a:cs typeface="Arial"/>
            </a:endParaRPr>
          </a:p>
          <a:p>
            <a:pPr marL="51435">
              <a:lnSpc>
                <a:spcPts val="1595"/>
              </a:lnSpc>
            </a:pPr>
            <a:r>
              <a:rPr sz="1500" b="1" spc="-5" dirty="0">
                <a:solidFill>
                  <a:srgbClr val="003300"/>
                </a:solidFill>
                <a:latin typeface="Arial"/>
                <a:cs typeface="Arial"/>
              </a:rPr>
              <a:t>(CCP</a:t>
            </a:r>
            <a:r>
              <a:rPr sz="1500" b="1" spc="-3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003300"/>
                </a:solidFill>
                <a:latin typeface="Arial"/>
                <a:cs typeface="Arial"/>
              </a:rPr>
              <a:t>1)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2937510"/>
            <a:ext cx="9144000" cy="8793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540" y="3799585"/>
            <a:ext cx="92646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Penyiapan</a:t>
            </a:r>
            <a:endParaRPr sz="15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37386" y="3799585"/>
            <a:ext cx="114681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pertumbuhan</a:t>
            </a:r>
            <a:endParaRPr sz="15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102355" y="3799585"/>
            <a:ext cx="96456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suhu</a:t>
            </a:r>
            <a:r>
              <a:rPr sz="1500" spc="34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10</a:t>
            </a:r>
            <a:r>
              <a:rPr sz="1500" spc="-7" baseline="25000" dirty="0">
                <a:solidFill>
                  <a:srgbClr val="003300"/>
                </a:solidFill>
                <a:latin typeface="Arial"/>
                <a:cs typeface="Arial"/>
              </a:rPr>
              <a:t>o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C</a:t>
            </a:r>
            <a:endParaRPr sz="15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96994" y="3799585"/>
            <a:ext cx="66040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monitor</a:t>
            </a:r>
            <a:endParaRPr sz="15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54294" y="3799585"/>
            <a:ext cx="90487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pindahkan</a:t>
            </a:r>
            <a:endParaRPr sz="15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822440" y="3799585"/>
            <a:ext cx="69342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logbook</a:t>
            </a:r>
            <a:endParaRPr sz="15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902193" y="3799585"/>
            <a:ext cx="111569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maintenance</a:t>
            </a:r>
            <a:endParaRPr sz="1500">
              <a:latin typeface="Arial"/>
              <a:cs typeface="Arial"/>
            </a:endParaRPr>
          </a:p>
        </p:txBody>
      </p: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0" y="4036071"/>
          <a:ext cx="9162413" cy="6877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14450"/>
                <a:gridCol w="1252855"/>
                <a:gridCol w="1680845"/>
                <a:gridCol w="1270000"/>
                <a:gridCol w="995045"/>
                <a:gridCol w="1276984"/>
                <a:gridCol w="1372234"/>
              </a:tblGrid>
              <a:tr h="208915">
                <a:tc>
                  <a:txBody>
                    <a:bodyPr/>
                    <a:lstStyle/>
                    <a:p>
                      <a:pPr marL="14604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(pengupasan,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bakteri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46735">
                        <a:lnSpc>
                          <a:spcPts val="155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maks 1</a:t>
                      </a:r>
                      <a:r>
                        <a:rPr sz="1500" spc="-2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jam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155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suhu</a:t>
                      </a:r>
                      <a:r>
                        <a:rPr sz="1500" spc="-2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waktu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udang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20675">
                        <a:lnSpc>
                          <a:spcPts val="155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ruang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3189">
                        <a:lnSpc>
                          <a:spcPts val="155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ruang,</a:t>
                      </a:r>
                      <a:r>
                        <a:rPr sz="1500" spc="-6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kalibras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05104">
                <a:tc>
                  <a:txBody>
                    <a:bodyPr/>
                    <a:lstStyle/>
                    <a:p>
                      <a:pPr marL="14604">
                        <a:lnSpc>
                          <a:spcPts val="152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pencucian)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5255">
                        <a:lnSpc>
                          <a:spcPts val="1520"/>
                        </a:lnSpc>
                      </a:pPr>
                      <a:r>
                        <a:rPr sz="1500" b="1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(QCP)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ts val="152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tiap</a:t>
                      </a:r>
                      <a:r>
                        <a:rPr sz="1500" spc="-1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jam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21310">
                        <a:lnSpc>
                          <a:spcPts val="1520"/>
                        </a:lnSpc>
                      </a:pP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persiapan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3189">
                        <a:lnSpc>
                          <a:spcPts val="152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termometer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736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4460">
                        <a:lnSpc>
                          <a:spcPts val="1630"/>
                        </a:lnSpc>
                      </a:pPr>
                      <a:r>
                        <a:rPr sz="1500" spc="-5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tiap 6</a:t>
                      </a:r>
                      <a:r>
                        <a:rPr sz="1500" spc="-2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10" dirty="0">
                          <a:solidFill>
                            <a:srgbClr val="003300"/>
                          </a:solidFill>
                          <a:latin typeface="Arial"/>
                          <a:cs typeface="Arial"/>
                        </a:rPr>
                        <a:t>bln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0" name="object 20"/>
          <p:cNvSpPr txBox="1"/>
          <p:nvPr/>
        </p:nvSpPr>
        <p:spPr>
          <a:xfrm>
            <a:off x="15240" y="4859031"/>
            <a:ext cx="8990330" cy="1036319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>
              <a:lnSpc>
                <a:spcPts val="1620"/>
              </a:lnSpc>
              <a:spcBef>
                <a:spcPts val="60"/>
              </a:spcBef>
              <a:tabLst>
                <a:tab pos="1434465" algn="l"/>
                <a:tab pos="3047365" algn="l"/>
                <a:tab pos="4393565" algn="l"/>
                <a:tab pos="5650865" algn="l"/>
                <a:tab pos="6818630" algn="l"/>
                <a:tab pos="7898130" algn="l"/>
              </a:tabLst>
            </a:pP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emas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a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k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a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n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i="1" dirty="0">
                <a:solidFill>
                  <a:srgbClr val="003300"/>
                </a:solidFill>
                <a:latin typeface="Arial"/>
                <a:cs typeface="Arial"/>
              </a:rPr>
              <a:t>S</a:t>
            </a:r>
            <a:r>
              <a:rPr sz="1500" i="1" spc="-5" dirty="0">
                <a:solidFill>
                  <a:srgbClr val="003300"/>
                </a:solidFill>
                <a:latin typeface="Arial"/>
                <a:cs typeface="Arial"/>
              </a:rPr>
              <a:t>al</a:t>
            </a:r>
            <a:r>
              <a:rPr sz="1500" i="1" spc="-10" dirty="0">
                <a:solidFill>
                  <a:srgbClr val="003300"/>
                </a:solidFill>
                <a:latin typeface="Arial"/>
                <a:cs typeface="Arial"/>
              </a:rPr>
              <a:t>mon</a:t>
            </a:r>
            <a:r>
              <a:rPr sz="1500" i="1" spc="-5" dirty="0">
                <a:solidFill>
                  <a:srgbClr val="003300"/>
                </a:solidFill>
                <a:latin typeface="Arial"/>
                <a:cs typeface="Arial"/>
              </a:rPr>
              <a:t>ella</a:t>
            </a:r>
            <a:r>
              <a:rPr sz="1500" i="1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1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0 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me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ni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t	</a:t>
            </a:r>
            <a:r>
              <a:rPr sz="1500" spc="-41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mo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n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ito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r	</a:t>
            </a:r>
            <a:r>
              <a:rPr sz="1500" spc="-41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per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baik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a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n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41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l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o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gb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o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o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k	</a:t>
            </a:r>
            <a:r>
              <a:rPr sz="1500" spc="-409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m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ai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ntenance 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(pengukusan)	yang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bertahan	waktu</a:t>
            </a:r>
            <a:r>
              <a:rPr sz="1500" spc="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tiap	pengukus	pengukus	pengukus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pengukus</a:t>
            </a:r>
            <a:endParaRPr sz="1500">
              <a:latin typeface="Arial"/>
              <a:cs typeface="Arial"/>
            </a:endParaRPr>
          </a:p>
          <a:p>
            <a:pPr marL="1434465">
              <a:lnSpc>
                <a:spcPts val="1595"/>
              </a:lnSpc>
              <a:tabLst>
                <a:tab pos="7899400" algn="l"/>
              </a:tabLst>
            </a:pPr>
            <a:r>
              <a:rPr sz="1500" b="1" spc="-5" dirty="0">
                <a:solidFill>
                  <a:srgbClr val="003300"/>
                </a:solidFill>
                <a:latin typeface="Arial"/>
                <a:cs typeface="Arial"/>
              </a:rPr>
              <a:t>(CCP2)	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tiap 6</a:t>
            </a:r>
            <a:r>
              <a:rPr sz="1500" spc="-4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bulan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  <a:tabLst>
                <a:tab pos="1434465" algn="l"/>
                <a:tab pos="3046730" algn="l"/>
                <a:tab pos="4392930" algn="l"/>
                <a:tab pos="5650230" algn="l"/>
                <a:tab pos="6819265" algn="l"/>
                <a:tab pos="7899400" algn="l"/>
              </a:tabLst>
            </a:pP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Penyi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m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p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ana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n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kontaminas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i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wada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h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monito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r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tut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u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p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,	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log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boo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k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	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m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aintenance</a:t>
            </a:r>
            <a:endParaRPr sz="15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5639180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</a:path>
            </a:pathLst>
          </a:custGeom>
          <a:ln w="129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240" y="5887731"/>
            <a:ext cx="9084310" cy="624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70"/>
              </a:lnSpc>
              <a:tabLst>
                <a:tab pos="1434465" algn="l"/>
                <a:tab pos="3046095" algn="l"/>
                <a:tab pos="4393565" algn="l"/>
                <a:tab pos="6819265" algn="l"/>
                <a:tab pos="7898765" algn="l"/>
              </a:tabLst>
            </a:pP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udang</a:t>
            </a:r>
            <a:r>
              <a:rPr sz="1500" spc="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kukus	lingkungan	tertutup,	tutup wadah, </a:t>
            </a:r>
            <a:r>
              <a:rPr sz="1500" spc="2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cek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alat	refri 2	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refri2,kalibrasi</a:t>
            </a:r>
            <a:endParaRPr sz="1500">
              <a:latin typeface="Arial"/>
              <a:cs typeface="Arial"/>
            </a:endParaRPr>
          </a:p>
          <a:p>
            <a:pPr marL="1434465">
              <a:lnSpc>
                <a:spcPts val="1620"/>
              </a:lnSpc>
              <a:tabLst>
                <a:tab pos="3047365" algn="l"/>
                <a:tab pos="4394200" algn="l"/>
                <a:tab pos="7898765" algn="l"/>
              </a:tabLst>
            </a:pPr>
            <a:r>
              <a:rPr sz="1500" b="1" spc="-5" dirty="0">
                <a:solidFill>
                  <a:srgbClr val="003300"/>
                </a:solidFill>
                <a:latin typeface="Arial"/>
                <a:cs typeface="Arial"/>
              </a:rPr>
              <a:t>(CCP3)	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suhu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 5</a:t>
            </a:r>
            <a:r>
              <a:rPr sz="1500" baseline="25000" dirty="0">
                <a:solidFill>
                  <a:srgbClr val="003300"/>
                </a:solidFill>
                <a:latin typeface="Arial"/>
                <a:cs typeface="Arial"/>
              </a:rPr>
              <a:t>o</a:t>
            </a:r>
            <a:r>
              <a:rPr sz="1500" dirty="0">
                <a:solidFill>
                  <a:srgbClr val="003300"/>
                </a:solidFill>
                <a:latin typeface="Arial"/>
                <a:cs typeface="Arial"/>
              </a:rPr>
              <a:t>C	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suhu</a:t>
            </a:r>
            <a:r>
              <a:rPr sz="1500" spc="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tiap	termometer</a:t>
            </a:r>
            <a:endParaRPr sz="1500">
              <a:latin typeface="Arial"/>
              <a:cs typeface="Arial"/>
            </a:endParaRPr>
          </a:p>
          <a:p>
            <a:pPr marL="4394200">
              <a:lnSpc>
                <a:spcPts val="1710"/>
              </a:lnSpc>
              <a:tabLst>
                <a:tab pos="7898765" algn="l"/>
              </a:tabLst>
            </a:pPr>
            <a:r>
              <a:rPr sz="1500" spc="-5" dirty="0">
                <a:solidFill>
                  <a:srgbClr val="003300"/>
                </a:solidFill>
                <a:latin typeface="Arial"/>
                <a:cs typeface="Arial"/>
              </a:rPr>
              <a:t>jam	per 6</a:t>
            </a:r>
            <a:r>
              <a:rPr sz="1500" spc="-15" dirty="0">
                <a:solidFill>
                  <a:srgbClr val="00330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003300"/>
                </a:solidFill>
                <a:latin typeface="Arial"/>
                <a:cs typeface="Arial"/>
              </a:rPr>
              <a:t>bln</a:t>
            </a:r>
            <a:endParaRPr sz="15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4724400"/>
            <a:ext cx="9144000" cy="1905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Ratih</a:t>
            </a:r>
            <a:r>
              <a:rPr spc="-50" dirty="0"/>
              <a:t> </a:t>
            </a:r>
            <a:r>
              <a:rPr spc="-5" dirty="0"/>
              <a:t>Dewanti-Hariyadi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661" y="152400"/>
            <a:ext cx="8716010" cy="8739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110740" marR="5080" indent="-2098675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Framework of Food Safety Management in  Food Service</a:t>
            </a:r>
            <a:r>
              <a:rPr sz="2800" spc="20" dirty="0"/>
              <a:t> </a:t>
            </a:r>
            <a:r>
              <a:rPr sz="2800" spc="-5" dirty="0"/>
              <a:t>Industry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97916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83504" y="1447800"/>
            <a:ext cx="653415" cy="510540"/>
          </a:xfrm>
          <a:custGeom>
            <a:avLst/>
            <a:gdLst/>
            <a:ahLst/>
            <a:cxnLst/>
            <a:rect l="l" t="t" r="r" b="b"/>
            <a:pathLst>
              <a:path w="653414" h="510539">
                <a:moveTo>
                  <a:pt x="653190" y="510539"/>
                </a:moveTo>
                <a:lnTo>
                  <a:pt x="326595" y="0"/>
                </a:lnTo>
                <a:lnTo>
                  <a:pt x="0" y="510539"/>
                </a:lnTo>
                <a:lnTo>
                  <a:pt x="653190" y="510539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95833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69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57123" y="1958339"/>
            <a:ext cx="1906270" cy="979169"/>
          </a:xfrm>
          <a:custGeom>
            <a:avLst/>
            <a:gdLst/>
            <a:ahLst/>
            <a:cxnLst/>
            <a:rect l="l" t="t" r="r" b="b"/>
            <a:pathLst>
              <a:path w="1906270" h="979169">
                <a:moveTo>
                  <a:pt x="1905952" y="979169"/>
                </a:moveTo>
                <a:lnTo>
                  <a:pt x="1279571" y="0"/>
                </a:lnTo>
                <a:lnTo>
                  <a:pt x="626380" y="0"/>
                </a:lnTo>
                <a:lnTo>
                  <a:pt x="0" y="979169"/>
                </a:lnTo>
                <a:lnTo>
                  <a:pt x="1905952" y="979169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174740" y="2468372"/>
            <a:ext cx="137541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FFFFFF"/>
                </a:solidFill>
                <a:latin typeface="Verdana"/>
                <a:cs typeface="Verdana"/>
              </a:rPr>
              <a:t>HACCP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293751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69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30742" y="2937510"/>
            <a:ext cx="3159125" cy="979169"/>
          </a:xfrm>
          <a:custGeom>
            <a:avLst/>
            <a:gdLst/>
            <a:ahLst/>
            <a:cxnLst/>
            <a:rect l="l" t="t" r="r" b="b"/>
            <a:pathLst>
              <a:path w="3159125" h="979170">
                <a:moveTo>
                  <a:pt x="3158714" y="979169"/>
                </a:moveTo>
                <a:lnTo>
                  <a:pt x="2532333" y="0"/>
                </a:lnTo>
                <a:lnTo>
                  <a:pt x="626380" y="0"/>
                </a:lnTo>
                <a:lnTo>
                  <a:pt x="0" y="979169"/>
                </a:lnTo>
                <a:lnTo>
                  <a:pt x="3158714" y="979169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916679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404362" y="3916679"/>
            <a:ext cx="4411980" cy="979169"/>
          </a:xfrm>
          <a:custGeom>
            <a:avLst/>
            <a:gdLst/>
            <a:ahLst/>
            <a:cxnLst/>
            <a:rect l="l" t="t" r="r" b="b"/>
            <a:pathLst>
              <a:path w="4411980" h="979170">
                <a:moveTo>
                  <a:pt x="4411475" y="979169"/>
                </a:moveTo>
                <a:lnTo>
                  <a:pt x="3785094" y="0"/>
                </a:lnTo>
                <a:lnTo>
                  <a:pt x="626380" y="0"/>
                </a:lnTo>
                <a:lnTo>
                  <a:pt x="0" y="979170"/>
                </a:lnTo>
                <a:lnTo>
                  <a:pt x="4411475" y="979169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244850" y="2405887"/>
            <a:ext cx="2654300" cy="17697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4659" marR="445134" indent="370205">
              <a:lnSpc>
                <a:spcPct val="100000"/>
              </a:lnSpc>
              <a:spcBef>
                <a:spcPts val="100"/>
              </a:spcBef>
              <a:buChar char="•"/>
              <a:tabLst>
                <a:tab pos="1075055" algn="l"/>
              </a:tabLst>
            </a:pP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time-  tempe</a:t>
            </a:r>
            <a:r>
              <a:rPr sz="2200" spc="-3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ature</a:t>
            </a:r>
            <a:endParaRPr sz="2200">
              <a:latin typeface="Verdana"/>
              <a:cs typeface="Verdana"/>
            </a:endParaRPr>
          </a:p>
          <a:p>
            <a:pPr marL="842010">
              <a:lnSpc>
                <a:spcPct val="100000"/>
              </a:lnSpc>
            </a:pP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control</a:t>
            </a:r>
            <a:endParaRPr sz="2200">
              <a:latin typeface="Verdana"/>
              <a:cs typeface="Verdana"/>
            </a:endParaRPr>
          </a:p>
          <a:p>
            <a:pPr marL="12700" marR="5080" indent="398145">
              <a:lnSpc>
                <a:spcPct val="100000"/>
              </a:lnSpc>
              <a:spcBef>
                <a:spcPts val="530"/>
              </a:spcBef>
              <a:buChar char="•"/>
              <a:tabLst>
                <a:tab pos="758825" algn="l"/>
                <a:tab pos="759460" algn="l"/>
              </a:tabLst>
            </a:pPr>
            <a:r>
              <a:rPr sz="2200" spc="-5" dirty="0">
                <a:solidFill>
                  <a:srgbClr val="FFFFFF"/>
                </a:solidFill>
                <a:latin typeface="Verdana"/>
                <a:cs typeface="Verdana"/>
              </a:rPr>
              <a:t>(sensitive)  ingredients</a:t>
            </a:r>
            <a:r>
              <a:rPr sz="2200" spc="-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control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438400" y="4267200"/>
            <a:ext cx="4267200" cy="0"/>
          </a:xfrm>
          <a:custGeom>
            <a:avLst/>
            <a:gdLst/>
            <a:ahLst/>
            <a:cxnLst/>
            <a:rect l="l" t="t" r="r" b="b"/>
            <a:pathLst>
              <a:path w="4267200">
                <a:moveTo>
                  <a:pt x="0" y="0"/>
                </a:moveTo>
                <a:lnTo>
                  <a:pt x="4267200" y="0"/>
                </a:lnTo>
              </a:path>
            </a:pathLst>
          </a:custGeom>
          <a:ln w="76200">
            <a:solidFill>
              <a:srgbClr val="00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4895850"/>
            <a:ext cx="9144000" cy="979169"/>
          </a:xfrm>
          <a:custGeom>
            <a:avLst/>
            <a:gdLst/>
            <a:ahLst/>
            <a:cxnLst/>
            <a:rect l="l" t="t" r="r" b="b"/>
            <a:pathLst>
              <a:path w="9144000" h="979170">
                <a:moveTo>
                  <a:pt x="9144000" y="0"/>
                </a:moveTo>
                <a:lnTo>
                  <a:pt x="9144000" y="979170"/>
                </a:lnTo>
                <a:lnTo>
                  <a:pt x="0" y="97917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77981" y="4895850"/>
            <a:ext cx="5664835" cy="979169"/>
          </a:xfrm>
          <a:custGeom>
            <a:avLst/>
            <a:gdLst/>
            <a:ahLst/>
            <a:cxnLst/>
            <a:rect l="l" t="t" r="r" b="b"/>
            <a:pathLst>
              <a:path w="5664834" h="979170">
                <a:moveTo>
                  <a:pt x="5664237" y="979169"/>
                </a:moveTo>
                <a:lnTo>
                  <a:pt x="5037856" y="0"/>
                </a:lnTo>
                <a:lnTo>
                  <a:pt x="626380" y="0"/>
                </a:lnTo>
                <a:lnTo>
                  <a:pt x="0" y="979170"/>
                </a:lnTo>
                <a:lnTo>
                  <a:pt x="5664237" y="979169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393940" y="5149850"/>
            <a:ext cx="87312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FFFFFF"/>
                </a:solidFill>
                <a:latin typeface="Verdana"/>
                <a:cs typeface="Verdana"/>
              </a:rPr>
              <a:t>GHP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5875020"/>
            <a:ext cx="9144000" cy="982980"/>
          </a:xfrm>
          <a:custGeom>
            <a:avLst/>
            <a:gdLst/>
            <a:ahLst/>
            <a:cxnLst/>
            <a:rect l="l" t="t" r="r" b="b"/>
            <a:pathLst>
              <a:path w="9144000" h="982979">
                <a:moveTo>
                  <a:pt x="9144000" y="0"/>
                </a:moveTo>
                <a:lnTo>
                  <a:pt x="9144000" y="982980"/>
                </a:lnTo>
                <a:lnTo>
                  <a:pt x="0" y="982980"/>
                </a:lnTo>
                <a:lnTo>
                  <a:pt x="0" y="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95400" y="5875020"/>
            <a:ext cx="6629400" cy="754380"/>
          </a:xfrm>
          <a:custGeom>
            <a:avLst/>
            <a:gdLst/>
            <a:ahLst/>
            <a:cxnLst/>
            <a:rect l="l" t="t" r="r" b="b"/>
            <a:pathLst>
              <a:path w="6629400" h="754379">
                <a:moveTo>
                  <a:pt x="6629400" y="754379"/>
                </a:moveTo>
                <a:lnTo>
                  <a:pt x="6146818" y="0"/>
                </a:lnTo>
                <a:lnTo>
                  <a:pt x="482581" y="0"/>
                </a:lnTo>
                <a:lnTo>
                  <a:pt x="0" y="754379"/>
                </a:lnTo>
                <a:lnTo>
                  <a:pt x="6629400" y="754379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461514" y="4484623"/>
            <a:ext cx="4220210" cy="20377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8690" indent="-249554">
              <a:lnSpc>
                <a:spcPct val="100000"/>
              </a:lnSpc>
              <a:spcBef>
                <a:spcPts val="100"/>
              </a:spcBef>
              <a:buChar char="•"/>
              <a:tabLst>
                <a:tab pos="949325" algn="l"/>
              </a:tabLst>
            </a:pPr>
            <a:r>
              <a:rPr sz="2200" spc="-5" dirty="0">
                <a:solidFill>
                  <a:srgbClr val="FFFFFF"/>
                </a:solidFill>
                <a:latin typeface="Verdana"/>
                <a:cs typeface="Verdana"/>
              </a:rPr>
              <a:t>safe </a:t>
            </a:r>
            <a:r>
              <a:rPr sz="2200" spc="-10" dirty="0">
                <a:solidFill>
                  <a:srgbClr val="FFFFFF"/>
                </a:solidFill>
                <a:latin typeface="Verdana"/>
                <a:cs typeface="Verdana"/>
              </a:rPr>
              <a:t>water </a:t>
            </a: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and</a:t>
            </a:r>
            <a:r>
              <a:rPr sz="2200" spc="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ice</a:t>
            </a:r>
            <a:endParaRPr sz="2200">
              <a:latin typeface="Verdana"/>
              <a:cs typeface="Verdana"/>
            </a:endParaRPr>
          </a:p>
          <a:p>
            <a:pPr marL="359410" indent="-359410">
              <a:lnSpc>
                <a:spcPct val="100000"/>
              </a:lnSpc>
              <a:buChar char="•"/>
              <a:tabLst>
                <a:tab pos="359410" algn="l"/>
              </a:tabLst>
            </a:pPr>
            <a:r>
              <a:rPr sz="2200" spc="-5" dirty="0">
                <a:solidFill>
                  <a:srgbClr val="FFFFFF"/>
                </a:solidFill>
                <a:latin typeface="Verdana"/>
                <a:cs typeface="Verdana"/>
              </a:rPr>
              <a:t>clean </a:t>
            </a: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and </a:t>
            </a:r>
            <a:r>
              <a:rPr sz="2200" spc="-5" dirty="0">
                <a:solidFill>
                  <a:srgbClr val="FFFFFF"/>
                </a:solidFill>
                <a:latin typeface="Verdana"/>
                <a:cs typeface="Verdana"/>
              </a:rPr>
              <a:t>sanitary</a:t>
            </a:r>
            <a:r>
              <a:rPr sz="22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Verdana"/>
                <a:cs typeface="Verdana"/>
              </a:rPr>
              <a:t>utensils</a:t>
            </a:r>
            <a:endParaRPr sz="2200">
              <a:latin typeface="Verdana"/>
              <a:cs typeface="Verdana"/>
            </a:endParaRPr>
          </a:p>
          <a:p>
            <a:pPr marL="403860" marR="143510" indent="-403860">
              <a:lnSpc>
                <a:spcPct val="100000"/>
              </a:lnSpc>
              <a:buChar char="•"/>
              <a:tabLst>
                <a:tab pos="403860" algn="l"/>
              </a:tabLst>
            </a:pPr>
            <a:r>
              <a:rPr sz="2200" spc="-5" dirty="0">
                <a:solidFill>
                  <a:srgbClr val="FFFFFF"/>
                </a:solidFill>
                <a:latin typeface="Verdana"/>
                <a:cs typeface="Verdana"/>
              </a:rPr>
              <a:t>calibrated </a:t>
            </a: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and</a:t>
            </a:r>
            <a:r>
              <a:rPr sz="22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Verdana"/>
                <a:cs typeface="Verdana"/>
              </a:rPr>
              <a:t>operational  </a:t>
            </a: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equipment</a:t>
            </a:r>
            <a:endParaRPr sz="2200">
              <a:latin typeface="Verdana"/>
              <a:cs typeface="Verdana"/>
            </a:endParaRPr>
          </a:p>
          <a:p>
            <a:pPr marL="262255" indent="-249554">
              <a:lnSpc>
                <a:spcPct val="100000"/>
              </a:lnSpc>
              <a:buChar char="•"/>
              <a:tabLst>
                <a:tab pos="262890" algn="l"/>
              </a:tabLst>
            </a:pPr>
            <a:r>
              <a:rPr sz="2200" spc="-5" dirty="0">
                <a:solidFill>
                  <a:srgbClr val="FFFFFF"/>
                </a:solidFill>
                <a:latin typeface="Verdana"/>
                <a:cs typeface="Verdana"/>
              </a:rPr>
              <a:t>clean </a:t>
            </a: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and sanitary</a:t>
            </a:r>
            <a:r>
              <a:rPr sz="22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premises</a:t>
            </a:r>
            <a:endParaRPr sz="2200">
              <a:latin typeface="Verdana"/>
              <a:cs typeface="Verdana"/>
            </a:endParaRPr>
          </a:p>
          <a:p>
            <a:pPr marL="1036955" lvl="1" indent="-249554">
              <a:lnSpc>
                <a:spcPct val="100000"/>
              </a:lnSpc>
              <a:buChar char="•"/>
              <a:tabLst>
                <a:tab pos="1037590" algn="l"/>
              </a:tabLst>
            </a:pPr>
            <a:r>
              <a:rPr sz="2200" dirty="0">
                <a:solidFill>
                  <a:srgbClr val="FFFFFF"/>
                </a:solidFill>
                <a:latin typeface="Verdana"/>
                <a:cs typeface="Verdana"/>
              </a:rPr>
              <a:t>personal</a:t>
            </a:r>
            <a:r>
              <a:rPr sz="2200" spc="-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Verdana"/>
                <a:cs typeface="Verdana"/>
              </a:rPr>
              <a:t>hygiene</a:t>
            </a:r>
            <a:endParaRPr sz="22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8539" y="3140455"/>
            <a:ext cx="35534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90" dirty="0">
                <a:latin typeface="Arial"/>
                <a:cs typeface="Arial"/>
              </a:rPr>
              <a:t>Terima</a:t>
            </a:r>
            <a:r>
              <a:rPr sz="4800" spc="-55" dirty="0">
                <a:latin typeface="Arial"/>
                <a:cs typeface="Arial"/>
              </a:rPr>
              <a:t> </a:t>
            </a:r>
            <a:r>
              <a:rPr sz="4800" spc="-5" dirty="0">
                <a:latin typeface="Arial"/>
                <a:cs typeface="Arial"/>
              </a:rPr>
              <a:t>Kasih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696200" y="5105400"/>
            <a:ext cx="1371600" cy="14371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648200" y="5105400"/>
            <a:ext cx="1600199" cy="14226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48000" y="5105401"/>
            <a:ext cx="1523238" cy="14477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24000" y="5105403"/>
            <a:ext cx="1436369" cy="14752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075682"/>
            <a:ext cx="1447800" cy="147751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324600" y="5105400"/>
            <a:ext cx="1286255" cy="14478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pc="-5" dirty="0"/>
              <a:t>Bogor Agricultural</a:t>
            </a:r>
            <a:r>
              <a:rPr spc="-65" dirty="0"/>
              <a:t> </a:t>
            </a:r>
            <a:r>
              <a:rPr spc="-5" dirty="0"/>
              <a:t>University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1478</Words>
  <Application>Microsoft Office PowerPoint</Application>
  <PresentationFormat>On-screen Show (4:3)</PresentationFormat>
  <Paragraphs>348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SISTEM MANAJEMEN KEAMANAN PANGAN INDUSTRI JASA BOGA</vt:lpstr>
      <vt:lpstr>Keamanan Pangan</vt:lpstr>
      <vt:lpstr>Bahaya Keamanan Pangan</vt:lpstr>
      <vt:lpstr>Keracunan Pangan di Indonesia</vt:lpstr>
      <vt:lpstr>Keracunan Pangan di AS</vt:lpstr>
      <vt:lpstr>Faktor Penyebab Keracunan  Pangan di AS</vt:lpstr>
      <vt:lpstr>Kasus Keracunan Jasa Boga 1</vt:lpstr>
      <vt:lpstr>Kasus Keracunan Jasa Boga 2</vt:lpstr>
      <vt:lpstr>Kasus Keracunan Jasa Boga 3</vt:lpstr>
      <vt:lpstr>Kasus Keracunan Jasa Boga 4</vt:lpstr>
      <vt:lpstr>Kasus Keracunan Jasa Boga 5</vt:lpstr>
      <vt:lpstr>Keracunan karena Masalah  Personal Hygiene</vt:lpstr>
      <vt:lpstr>Keracunan karena Bahaya  Kimia/Fisik</vt:lpstr>
      <vt:lpstr>Rantai Keracunan Pangan oleh  Mikroba</vt:lpstr>
      <vt:lpstr>Karakteristik Industri  Jasa Boga</vt:lpstr>
      <vt:lpstr>Sistem Manajemen Keamanan  Pangan Industri Jasa Boga</vt:lpstr>
      <vt:lpstr>Good Hygienic Practices</vt:lpstr>
      <vt:lpstr>Sensitive Ingredients</vt:lpstr>
      <vt:lpstr>Microbiologically Sensitive Ingredients</vt:lpstr>
      <vt:lpstr>Ingredients Sensitive for  Chemical Hazards</vt:lpstr>
      <vt:lpstr>Ingredients Sensitive for  Physical Hazards</vt:lpstr>
      <vt:lpstr>Menyusun HACCP Plan (Codex)</vt:lpstr>
      <vt:lpstr>HACCP Plan untuk  Pangan Industri Jasa Boga</vt:lpstr>
      <vt:lpstr>Diagram Alir I : Pangan yang tidak  melalui proses pemasakan</vt:lpstr>
      <vt:lpstr>Diagram Alir II : Pangan yang diolah dan  disajikan pada hari yang sama</vt:lpstr>
      <vt:lpstr>Slide 26</vt:lpstr>
      <vt:lpstr>Jenis Pangan yang disajikan  Industri Jasa boga</vt:lpstr>
      <vt:lpstr>Analisis Bahaya</vt:lpstr>
      <vt:lpstr>Contoh HACCP Plan: udang kukus untuk salad  (diagram alir II)</vt:lpstr>
      <vt:lpstr>Framework of Food Safety Management in  Food Service Industry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 Manajemen Keamanan Pangan Industri Jasa Boga</dc:title>
  <dc:subject>Presentation</dc:subject>
  <dc:creator>Ratih Dewanti-Hariyadi</dc:creator>
  <cp:lastModifiedBy>Toshiba</cp:lastModifiedBy>
  <cp:revision>1</cp:revision>
  <dcterms:created xsi:type="dcterms:W3CDTF">2018-10-10T04:36:37Z</dcterms:created>
  <dcterms:modified xsi:type="dcterms:W3CDTF">2018-10-10T04:52:15Z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2002-01-01T00:00:00Z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2018-10-10T00:00:00Z</vt:filetime>
  </property>
</Properties>
</file>