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7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C8954E-B244-44AC-A8E1-BFC13E9FBCC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AFA0F52C-0C6B-4C2F-94A5-EFD4F7BC748F}">
      <dgm:prSet phldrT="[Text]"/>
      <dgm:spPr/>
      <dgm:t>
        <a:bodyPr/>
        <a:lstStyle/>
        <a:p>
          <a:r>
            <a:rPr lang="id-ID" dirty="0" smtClean="0"/>
            <a:t>Berhasil menyampaikan pesan, gagasan, perasaan sesuai  maksud penulis</a:t>
          </a:r>
          <a:endParaRPr lang="id-ID" dirty="0"/>
        </a:p>
      </dgm:t>
    </dgm:pt>
    <dgm:pt modelId="{A31A1194-AC64-40D5-8969-D85015B9994A}" type="parTrans" cxnId="{0CD61A44-192F-4651-B075-AAEEA78C1D7E}">
      <dgm:prSet/>
      <dgm:spPr/>
      <dgm:t>
        <a:bodyPr/>
        <a:lstStyle/>
        <a:p>
          <a:endParaRPr lang="id-ID"/>
        </a:p>
      </dgm:t>
    </dgm:pt>
    <dgm:pt modelId="{BF081790-1FE5-4480-AFFC-5F7FD01C5545}" type="sibTrans" cxnId="{0CD61A44-192F-4651-B075-AAEEA78C1D7E}">
      <dgm:prSet/>
      <dgm:spPr/>
      <dgm:t>
        <a:bodyPr/>
        <a:lstStyle/>
        <a:p>
          <a:endParaRPr lang="id-ID"/>
        </a:p>
      </dgm:t>
    </dgm:pt>
    <dgm:pt modelId="{C4C4A50C-6C59-4324-8454-AF750DEBF175}">
      <dgm:prSet phldrT="[Text]"/>
      <dgm:spPr/>
      <dgm:t>
        <a:bodyPr/>
        <a:lstStyle/>
        <a:p>
          <a:r>
            <a:rPr lang="id-ID" dirty="0" smtClean="0"/>
            <a:t>Struktur benar</a:t>
          </a:r>
          <a:endParaRPr lang="id-ID" dirty="0"/>
        </a:p>
      </dgm:t>
    </dgm:pt>
    <dgm:pt modelId="{BFC51112-A88B-4C4D-B4BC-1FCACCD5E111}" type="parTrans" cxnId="{D5E4E408-E54F-4B29-91A6-45250EB28CBE}">
      <dgm:prSet/>
      <dgm:spPr/>
      <dgm:t>
        <a:bodyPr/>
        <a:lstStyle/>
        <a:p>
          <a:endParaRPr lang="id-ID"/>
        </a:p>
      </dgm:t>
    </dgm:pt>
    <dgm:pt modelId="{5114D3BF-9533-4251-A1DF-CA35CA967AE8}" type="sibTrans" cxnId="{D5E4E408-E54F-4B29-91A6-45250EB28CBE}">
      <dgm:prSet/>
      <dgm:spPr/>
      <dgm:t>
        <a:bodyPr/>
        <a:lstStyle/>
        <a:p>
          <a:endParaRPr lang="id-ID"/>
        </a:p>
      </dgm:t>
    </dgm:pt>
    <dgm:pt modelId="{AD2C84E1-0A69-412F-9FB0-439617E6F00E}">
      <dgm:prSet phldrT="[Text]"/>
      <dgm:spPr/>
      <dgm:t>
        <a:bodyPr/>
        <a:lstStyle/>
        <a:p>
          <a:r>
            <a:rPr lang="id-ID" dirty="0" smtClean="0"/>
            <a:t>Pilihan kata tepat</a:t>
          </a:r>
          <a:endParaRPr lang="id-ID" dirty="0"/>
        </a:p>
      </dgm:t>
    </dgm:pt>
    <dgm:pt modelId="{EB3E8ABD-AF82-40D8-973A-1042B5B5BA83}" type="parTrans" cxnId="{3FEA62C9-78F8-4AB6-94EB-6F00A4F08AF9}">
      <dgm:prSet/>
      <dgm:spPr/>
      <dgm:t>
        <a:bodyPr/>
        <a:lstStyle/>
        <a:p>
          <a:endParaRPr lang="id-ID"/>
        </a:p>
      </dgm:t>
    </dgm:pt>
    <dgm:pt modelId="{76D8EFAD-BCBA-4827-AAB6-F8D553DCA36B}" type="sibTrans" cxnId="{3FEA62C9-78F8-4AB6-94EB-6F00A4F08AF9}">
      <dgm:prSet/>
      <dgm:spPr/>
      <dgm:t>
        <a:bodyPr/>
        <a:lstStyle/>
        <a:p>
          <a:endParaRPr lang="id-ID"/>
        </a:p>
      </dgm:t>
    </dgm:pt>
    <dgm:pt modelId="{08F7D21D-118E-4F8B-AE92-A066BB009AC4}">
      <dgm:prSet phldrT="[Text]"/>
      <dgm:spPr/>
      <dgm:t>
        <a:bodyPr/>
        <a:lstStyle/>
        <a:p>
          <a:r>
            <a:rPr lang="id-ID" dirty="0" smtClean="0"/>
            <a:t>Hubungan natar bagianlogis</a:t>
          </a:r>
          <a:endParaRPr lang="id-ID" dirty="0"/>
        </a:p>
      </dgm:t>
    </dgm:pt>
    <dgm:pt modelId="{B3144259-F824-495A-A665-A7B78FBB3580}" type="parTrans" cxnId="{B7C0882B-41CE-452C-ABEC-C253158C68D2}">
      <dgm:prSet/>
      <dgm:spPr/>
      <dgm:t>
        <a:bodyPr/>
        <a:lstStyle/>
        <a:p>
          <a:endParaRPr lang="id-ID"/>
        </a:p>
      </dgm:t>
    </dgm:pt>
    <dgm:pt modelId="{5815BF5E-66E2-461E-9703-B3075B0946C0}" type="sibTrans" cxnId="{B7C0882B-41CE-452C-ABEC-C253158C68D2}">
      <dgm:prSet/>
      <dgm:spPr/>
      <dgm:t>
        <a:bodyPr/>
        <a:lstStyle/>
        <a:p>
          <a:endParaRPr lang="id-ID"/>
        </a:p>
      </dgm:t>
    </dgm:pt>
    <dgm:pt modelId="{990BC977-7FB0-40AD-A840-F32181E16515}">
      <dgm:prSet phldrT="[Text]"/>
      <dgm:spPr/>
      <dgm:t>
        <a:bodyPr/>
        <a:lstStyle/>
        <a:p>
          <a:r>
            <a:rPr lang="id-ID" dirty="0" smtClean="0"/>
            <a:t>Ejaan benar</a:t>
          </a:r>
          <a:endParaRPr lang="id-ID" dirty="0"/>
        </a:p>
      </dgm:t>
    </dgm:pt>
    <dgm:pt modelId="{DFBC6212-D58D-4089-A2FE-6136FAD38675}" type="parTrans" cxnId="{89EE49B8-896A-4E70-B8F0-38CF51F1F05A}">
      <dgm:prSet/>
      <dgm:spPr/>
      <dgm:t>
        <a:bodyPr/>
        <a:lstStyle/>
        <a:p>
          <a:endParaRPr lang="id-ID"/>
        </a:p>
      </dgm:t>
    </dgm:pt>
    <dgm:pt modelId="{E7A05211-4C92-404D-8EBB-7729069BCB9E}" type="sibTrans" cxnId="{89EE49B8-896A-4E70-B8F0-38CF51F1F05A}">
      <dgm:prSet/>
      <dgm:spPr/>
      <dgm:t>
        <a:bodyPr/>
        <a:lstStyle/>
        <a:p>
          <a:endParaRPr lang="id-ID"/>
        </a:p>
      </dgm:t>
    </dgm:pt>
    <dgm:pt modelId="{75986712-4F04-42E6-A885-19242F25DF29}" type="pres">
      <dgm:prSet presAssocID="{3AC8954E-B244-44AC-A8E1-BFC13E9FBCCF}" presName="diagram" presStyleCnt="0">
        <dgm:presLayoutVars>
          <dgm:dir/>
          <dgm:resizeHandles val="exact"/>
        </dgm:presLayoutVars>
      </dgm:prSet>
      <dgm:spPr/>
    </dgm:pt>
    <dgm:pt modelId="{A6142E54-332F-464F-A581-9765D4114AF4}" type="pres">
      <dgm:prSet presAssocID="{AFA0F52C-0C6B-4C2F-94A5-EFD4F7BC748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33BA683-7B2A-4E1A-BAA2-EC9269183D35}" type="pres">
      <dgm:prSet presAssocID="{BF081790-1FE5-4480-AFFC-5F7FD01C5545}" presName="sibTrans" presStyleCnt="0"/>
      <dgm:spPr/>
    </dgm:pt>
    <dgm:pt modelId="{9C90B68D-35E1-4DC3-919C-C0CD732004B4}" type="pres">
      <dgm:prSet presAssocID="{C4C4A50C-6C59-4324-8454-AF750DEBF175}" presName="node" presStyleLbl="node1" presStyleIdx="1" presStyleCnt="5">
        <dgm:presLayoutVars>
          <dgm:bulletEnabled val="1"/>
        </dgm:presLayoutVars>
      </dgm:prSet>
      <dgm:spPr/>
    </dgm:pt>
    <dgm:pt modelId="{35A4D204-1BF7-4BF0-AE81-9DF1B2EEDDAF}" type="pres">
      <dgm:prSet presAssocID="{5114D3BF-9533-4251-A1DF-CA35CA967AE8}" presName="sibTrans" presStyleCnt="0"/>
      <dgm:spPr/>
    </dgm:pt>
    <dgm:pt modelId="{C79873B2-63C1-4C35-9C6B-88081DF5D209}" type="pres">
      <dgm:prSet presAssocID="{AD2C84E1-0A69-412F-9FB0-439617E6F00E}" presName="node" presStyleLbl="node1" presStyleIdx="2" presStyleCnt="5">
        <dgm:presLayoutVars>
          <dgm:bulletEnabled val="1"/>
        </dgm:presLayoutVars>
      </dgm:prSet>
      <dgm:spPr/>
    </dgm:pt>
    <dgm:pt modelId="{77BD84FC-49B9-427A-AAF0-E3D60654A171}" type="pres">
      <dgm:prSet presAssocID="{76D8EFAD-BCBA-4827-AAB6-F8D553DCA36B}" presName="sibTrans" presStyleCnt="0"/>
      <dgm:spPr/>
    </dgm:pt>
    <dgm:pt modelId="{BD56FA93-DBB4-4168-96E6-92B9A87BC2DD}" type="pres">
      <dgm:prSet presAssocID="{08F7D21D-118E-4F8B-AE92-A066BB009AC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40ECE04-04C6-4870-910E-7EAD90694020}" type="pres">
      <dgm:prSet presAssocID="{5815BF5E-66E2-461E-9703-B3075B0946C0}" presName="sibTrans" presStyleCnt="0"/>
      <dgm:spPr/>
    </dgm:pt>
    <dgm:pt modelId="{08601B28-B6F2-46AA-92EB-4ABC0854D6BD}" type="pres">
      <dgm:prSet presAssocID="{990BC977-7FB0-40AD-A840-F32181E16515}" presName="node" presStyleLbl="node1" presStyleIdx="4" presStyleCnt="5">
        <dgm:presLayoutVars>
          <dgm:bulletEnabled val="1"/>
        </dgm:presLayoutVars>
      </dgm:prSet>
      <dgm:spPr/>
    </dgm:pt>
  </dgm:ptLst>
  <dgm:cxnLst>
    <dgm:cxn modelId="{3FEA62C9-78F8-4AB6-94EB-6F00A4F08AF9}" srcId="{3AC8954E-B244-44AC-A8E1-BFC13E9FBCCF}" destId="{AD2C84E1-0A69-412F-9FB0-439617E6F00E}" srcOrd="2" destOrd="0" parTransId="{EB3E8ABD-AF82-40D8-973A-1042B5B5BA83}" sibTransId="{76D8EFAD-BCBA-4827-AAB6-F8D553DCA36B}"/>
    <dgm:cxn modelId="{DD33E21B-F681-4A2E-9C47-F9E413A0F5FD}" type="presOf" srcId="{3AC8954E-B244-44AC-A8E1-BFC13E9FBCCF}" destId="{75986712-4F04-42E6-A885-19242F25DF29}" srcOrd="0" destOrd="0" presId="urn:microsoft.com/office/officeart/2005/8/layout/default"/>
    <dgm:cxn modelId="{FD8FAE20-516E-42B0-A479-AA7D443C9B44}" type="presOf" srcId="{C4C4A50C-6C59-4324-8454-AF750DEBF175}" destId="{9C90B68D-35E1-4DC3-919C-C0CD732004B4}" srcOrd="0" destOrd="0" presId="urn:microsoft.com/office/officeart/2005/8/layout/default"/>
    <dgm:cxn modelId="{0CD61A44-192F-4651-B075-AAEEA78C1D7E}" srcId="{3AC8954E-B244-44AC-A8E1-BFC13E9FBCCF}" destId="{AFA0F52C-0C6B-4C2F-94A5-EFD4F7BC748F}" srcOrd="0" destOrd="0" parTransId="{A31A1194-AC64-40D5-8969-D85015B9994A}" sibTransId="{BF081790-1FE5-4480-AFFC-5F7FD01C5545}"/>
    <dgm:cxn modelId="{1387AE93-9CD8-4792-94DE-2EB8EFD28B2D}" type="presOf" srcId="{AFA0F52C-0C6B-4C2F-94A5-EFD4F7BC748F}" destId="{A6142E54-332F-464F-A581-9765D4114AF4}" srcOrd="0" destOrd="0" presId="urn:microsoft.com/office/officeart/2005/8/layout/default"/>
    <dgm:cxn modelId="{1EADF817-828F-4CD9-A7EB-0F727C39A430}" type="presOf" srcId="{990BC977-7FB0-40AD-A840-F32181E16515}" destId="{08601B28-B6F2-46AA-92EB-4ABC0854D6BD}" srcOrd="0" destOrd="0" presId="urn:microsoft.com/office/officeart/2005/8/layout/default"/>
    <dgm:cxn modelId="{D5E4E408-E54F-4B29-91A6-45250EB28CBE}" srcId="{3AC8954E-B244-44AC-A8E1-BFC13E9FBCCF}" destId="{C4C4A50C-6C59-4324-8454-AF750DEBF175}" srcOrd="1" destOrd="0" parTransId="{BFC51112-A88B-4C4D-B4BC-1FCACCD5E111}" sibTransId="{5114D3BF-9533-4251-A1DF-CA35CA967AE8}"/>
    <dgm:cxn modelId="{EDBB832C-E718-4E72-87C3-7645F1211ADD}" type="presOf" srcId="{AD2C84E1-0A69-412F-9FB0-439617E6F00E}" destId="{C79873B2-63C1-4C35-9C6B-88081DF5D209}" srcOrd="0" destOrd="0" presId="urn:microsoft.com/office/officeart/2005/8/layout/default"/>
    <dgm:cxn modelId="{89EE49B8-896A-4E70-B8F0-38CF51F1F05A}" srcId="{3AC8954E-B244-44AC-A8E1-BFC13E9FBCCF}" destId="{990BC977-7FB0-40AD-A840-F32181E16515}" srcOrd="4" destOrd="0" parTransId="{DFBC6212-D58D-4089-A2FE-6136FAD38675}" sibTransId="{E7A05211-4C92-404D-8EBB-7729069BCB9E}"/>
    <dgm:cxn modelId="{B7C0882B-41CE-452C-ABEC-C253158C68D2}" srcId="{3AC8954E-B244-44AC-A8E1-BFC13E9FBCCF}" destId="{08F7D21D-118E-4F8B-AE92-A066BB009AC4}" srcOrd="3" destOrd="0" parTransId="{B3144259-F824-495A-A665-A7B78FBB3580}" sibTransId="{5815BF5E-66E2-461E-9703-B3075B0946C0}"/>
    <dgm:cxn modelId="{4799470B-A750-49EF-8C64-4815EBA0B5EE}" type="presOf" srcId="{08F7D21D-118E-4F8B-AE92-A066BB009AC4}" destId="{BD56FA93-DBB4-4168-96E6-92B9A87BC2DD}" srcOrd="0" destOrd="0" presId="urn:microsoft.com/office/officeart/2005/8/layout/default"/>
    <dgm:cxn modelId="{29C9C845-A134-428B-834C-01BD465E3647}" type="presParOf" srcId="{75986712-4F04-42E6-A885-19242F25DF29}" destId="{A6142E54-332F-464F-A581-9765D4114AF4}" srcOrd="0" destOrd="0" presId="urn:microsoft.com/office/officeart/2005/8/layout/default"/>
    <dgm:cxn modelId="{D9323501-B644-4B8F-A461-E5A21EAD44D4}" type="presParOf" srcId="{75986712-4F04-42E6-A885-19242F25DF29}" destId="{A33BA683-7B2A-4E1A-BAA2-EC9269183D35}" srcOrd="1" destOrd="0" presId="urn:microsoft.com/office/officeart/2005/8/layout/default"/>
    <dgm:cxn modelId="{5A6271CA-426A-4345-98CA-9941C4CBCED8}" type="presParOf" srcId="{75986712-4F04-42E6-A885-19242F25DF29}" destId="{9C90B68D-35E1-4DC3-919C-C0CD732004B4}" srcOrd="2" destOrd="0" presId="urn:microsoft.com/office/officeart/2005/8/layout/default"/>
    <dgm:cxn modelId="{3CAE0300-0DC8-43CD-A08F-BCD7FD6869AA}" type="presParOf" srcId="{75986712-4F04-42E6-A885-19242F25DF29}" destId="{35A4D204-1BF7-4BF0-AE81-9DF1B2EEDDAF}" srcOrd="3" destOrd="0" presId="urn:microsoft.com/office/officeart/2005/8/layout/default"/>
    <dgm:cxn modelId="{26974604-788C-442D-9B86-2452975CE596}" type="presParOf" srcId="{75986712-4F04-42E6-A885-19242F25DF29}" destId="{C79873B2-63C1-4C35-9C6B-88081DF5D209}" srcOrd="4" destOrd="0" presId="urn:microsoft.com/office/officeart/2005/8/layout/default"/>
    <dgm:cxn modelId="{6FEBDC1E-5AC7-4267-B4EC-6C19514E43DE}" type="presParOf" srcId="{75986712-4F04-42E6-A885-19242F25DF29}" destId="{77BD84FC-49B9-427A-AAF0-E3D60654A171}" srcOrd="5" destOrd="0" presId="urn:microsoft.com/office/officeart/2005/8/layout/default"/>
    <dgm:cxn modelId="{7BEF2ECB-2851-4F8C-A60E-CB7AEFDF02F6}" type="presParOf" srcId="{75986712-4F04-42E6-A885-19242F25DF29}" destId="{BD56FA93-DBB4-4168-96E6-92B9A87BC2DD}" srcOrd="6" destOrd="0" presId="urn:microsoft.com/office/officeart/2005/8/layout/default"/>
    <dgm:cxn modelId="{0B45772F-AB8D-465D-A8A9-0ED0165E8F04}" type="presParOf" srcId="{75986712-4F04-42E6-A885-19242F25DF29}" destId="{F40ECE04-04C6-4870-910E-7EAD90694020}" srcOrd="7" destOrd="0" presId="urn:microsoft.com/office/officeart/2005/8/layout/default"/>
    <dgm:cxn modelId="{012EBC67-F2AB-47FC-BED1-507488FF437A}" type="presParOf" srcId="{75986712-4F04-42E6-A885-19242F25DF29}" destId="{08601B28-B6F2-46AA-92EB-4ABC0854D6BD}" srcOrd="8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26E14-9B54-423D-B9B6-BED05A7B3AAA}" type="datetimeFigureOut">
              <a:rPr lang="id-ID" smtClean="0"/>
              <a:t>23/03/2020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B7FA2-6752-45B1-A68A-9CA33FA650DA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Kalimat Efektif 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Kalimat disebut efektif jika 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Pengertian Kalimat Efektif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	Kalimat yang memilikipotensi untuk menyampaikan pesan, ide, gagasan atau informasi secara utuh, jelas, dan tepat sehingga pendengar atau pembaca dapat memahami maksud yang diungkapkan pembicara atau penulis</a:t>
            </a:r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Ciri-ciri kalimat efektif </a:t>
            </a:r>
            <a:br>
              <a:rPr lang="id-ID" dirty="0" smtClean="0"/>
            </a:br>
            <a:r>
              <a:rPr lang="id-ID" dirty="0" smtClean="0"/>
              <a:t>(Keraf, 2006:34)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d-ID" dirty="0" smtClean="0"/>
              <a:t>Memiliki unsur-unsur penting atau pokok dalam setiap kalimat</a:t>
            </a:r>
          </a:p>
          <a:p>
            <a:r>
              <a:rPr lang="id-ID" dirty="0" smtClean="0"/>
              <a:t>Taat terhadap tata ujaran ejaan yang berlaku</a:t>
            </a:r>
          </a:p>
          <a:p>
            <a:r>
              <a:rPr lang="id-ID" dirty="0" smtClean="0"/>
              <a:t>Menggunakan diksi yang tepat</a:t>
            </a:r>
          </a:p>
          <a:p>
            <a:r>
              <a:rPr lang="id-ID" dirty="0" smtClean="0"/>
              <a:t>Menggunakan kesepadanan antara struktur bahasa dan jalan pikiran yanglogis dan sistematis</a:t>
            </a:r>
          </a:p>
          <a:p>
            <a:r>
              <a:rPr lang="id-ID" dirty="0" smtClean="0"/>
              <a:t>Menggunakan kesejajaran bentuk bahasa yang dipakai </a:t>
            </a:r>
          </a:p>
          <a:p>
            <a:r>
              <a:rPr lang="id-ID" dirty="0" smtClean="0"/>
              <a:t>Melakukan penekanan ide pokok</a:t>
            </a:r>
          </a:p>
          <a:p>
            <a:r>
              <a:rPr lang="id-ID" dirty="0" smtClean="0"/>
              <a:t>Hemat dalam penggunaan kata</a:t>
            </a:r>
          </a:p>
          <a:p>
            <a:r>
              <a:rPr lang="id-ID" dirty="0" smtClean="0"/>
              <a:t>Menggunakan variasi struktur kalimat </a:t>
            </a:r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Kesepadanan dan kesatuan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Kalimat efektif  harus memiliki unsur-unsur subjek, predikat, objek, keterangan, dan pelengkap sehingga melahirkan kepaduan arti </a:t>
            </a:r>
          </a:p>
          <a:p>
            <a:r>
              <a:rPr lang="id-ID" dirty="0" smtClean="0"/>
              <a:t>Kata penghubung antar kalimat dan intrakalimat </a:t>
            </a: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id-ID" dirty="0" smtClean="0"/>
              <a:t>Kesepadanan dan kesatuan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fontScale="77500" lnSpcReduction="20000"/>
          </a:bodyPr>
          <a:lstStyle/>
          <a:p>
            <a:r>
              <a:rPr lang="id-ID" dirty="0" smtClean="0"/>
              <a:t>Subjek dan predikat 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sekurang-kurangnya setiap kalimat memiliki unsur subjek dan predikat</a:t>
            </a:r>
            <a:endParaRPr lang="id-ID" dirty="0" smtClean="0"/>
          </a:p>
          <a:p>
            <a:r>
              <a:rPr lang="id-ID" dirty="0" smtClean="0"/>
              <a:t>Kata penghubung antar kalimat dan intrakalimat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kata-kata yang menghubungkan frasa dengan frasa atau klausa dengan klausa dalam sebiah kalimat disebut sebagai penghubung (konjungsi) intrakalimat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Kata-kata yang menghubungkan klaimat dengan kalimat yang  lain disebut sebagai konjungsi antar kalimat</a:t>
            </a:r>
            <a:endParaRPr lang="id-ID" dirty="0" smtClean="0"/>
          </a:p>
          <a:p>
            <a:r>
              <a:rPr lang="id-ID" dirty="0" smtClean="0"/>
              <a:t>Gagasan pokok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Gagasan pokok harus dikemukakan dalam setiap menyususn kalimat. </a:t>
            </a:r>
            <a:endParaRPr lang="id-ID" dirty="0">
              <a:sym typeface="Wingdings" pitchFamily="2" charset="2"/>
            </a:endParaRP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Kalimat yang memuat gagasan pokok adalah induk kalimat</a:t>
            </a:r>
            <a:endParaRPr lang="id-ID" dirty="0" smtClean="0"/>
          </a:p>
          <a:p>
            <a:endParaRPr lang="id-ID" dirty="0" smtClean="0"/>
          </a:p>
          <a:p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Lanjutan......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Penggabungan dengan “yang”, “dan”&amp;”atau”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jika dua kalimat digabungkan dengan partikel  “dan” &amp; “atau”maka menghasilkan kalimat majemuk  setara (camboran wantah)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 Jika dua kalimat digabungkan dengan “yang” maka menghasilkan kalimat majemuk bertingkat (camboran tugel)</a:t>
            </a:r>
            <a:endParaRPr lang="id-ID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Penggabungan menyatakan “sebab” dan “waktu”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Hubungan sebab menggunakan karena</a:t>
            </a:r>
          </a:p>
          <a:p>
            <a:pPr>
              <a:buFont typeface="Wingdings"/>
              <a:buChar char="à"/>
            </a:pPr>
            <a:r>
              <a:rPr lang="id-ID" dirty="0" smtClean="0">
                <a:sym typeface="Wingdings" pitchFamily="2" charset="2"/>
              </a:rPr>
              <a:t>Hubungan waktu menggunakan ketika</a:t>
            </a:r>
            <a:endParaRPr lang="id-ID" dirty="0" smtClean="0"/>
          </a:p>
          <a:p>
            <a:r>
              <a:rPr lang="id-ID" dirty="0" smtClean="0"/>
              <a:t>Penggabungan kalimat yang menyatakan hubungan akibat dan hubungan tujuan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menyatakan hubungan akibat  menggunakan sehingga</a:t>
            </a:r>
          </a:p>
          <a:p>
            <a:pPr>
              <a:buNone/>
            </a:pPr>
            <a:r>
              <a:rPr lang="id-ID" dirty="0" smtClean="0">
                <a:sym typeface="Wingdings" pitchFamily="2" charset="2"/>
              </a:rPr>
              <a:t>menyatakan hubungan tujuan menggunakan agar dan supaya</a:t>
            </a:r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KESEJAJARAN (PARALELISME)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278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Kalimat Efektif </vt:lpstr>
      <vt:lpstr>Kalimat disebut efektif jika </vt:lpstr>
      <vt:lpstr>Pengertian Kalimat Efektif</vt:lpstr>
      <vt:lpstr>Ciri-ciri kalimat efektif  (Keraf, 2006:34)</vt:lpstr>
      <vt:lpstr>Kesepadanan dan kesatuan</vt:lpstr>
      <vt:lpstr>Kesepadanan dan kesatuan</vt:lpstr>
      <vt:lpstr>Lanjutan......</vt:lpstr>
      <vt:lpstr>Slide 8</vt:lpstr>
      <vt:lpstr>KESEJAJARAN (PARALELISME)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Kalimat Efektif </dc:title>
  <dc:creator>hp</dc:creator>
  <cp:lastModifiedBy>hp</cp:lastModifiedBy>
  <cp:revision>8</cp:revision>
  <dcterms:created xsi:type="dcterms:W3CDTF">2020-03-23T11:05:58Z</dcterms:created>
  <dcterms:modified xsi:type="dcterms:W3CDTF">2020-03-23T12:01:16Z</dcterms:modified>
</cp:coreProperties>
</file>