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D12BFE2-AF77-4300-8967-0A398E162C35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6F38B82-B102-4D44-9C46-7A617A05E0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7200" b="1" spc="50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TERMODINAMIKA</a:t>
            </a:r>
            <a:endParaRPr lang="en-US" sz="7200" b="1" spc="50" dirty="0">
              <a:ln w="11430">
                <a:solidFill>
                  <a:schemeClr val="tx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04800" y="2057400"/>
            <a:ext cx="8610600" cy="19812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40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KUKUM 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KEDUA TERMODINAMIKA DAN ENTROPI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0" y="6248400"/>
            <a:ext cx="2819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i="1" dirty="0" smtClean="0"/>
              <a:t>IKIP PGRI Semarang</a:t>
            </a:r>
            <a:endParaRPr lang="en-US" b="1" i="1" dirty="0"/>
          </a:p>
        </p:txBody>
      </p:sp>
    </p:spTree>
    <p:extLst>
      <p:ext uri="{BB962C8B-B14F-4D97-AF65-F5344CB8AC3E}">
        <p14:creationId xmlns="" xmlns:p14="http://schemas.microsoft.com/office/powerpoint/2010/main" val="216816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600200"/>
            <a:ext cx="8686799" cy="50292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A. SIKLUS DAN PERSYARATANNYA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Semua</a:t>
            </a:r>
            <a:r>
              <a:rPr lang="en-US" dirty="0" smtClean="0">
                <a:solidFill>
                  <a:schemeClr val="tx1"/>
                </a:solidFill>
              </a:rPr>
              <a:t> proses yang </a:t>
            </a:r>
            <a:r>
              <a:rPr lang="en-US" dirty="0" err="1" smtClean="0">
                <a:solidFill>
                  <a:schemeClr val="tx1"/>
                </a:solidFill>
              </a:rPr>
              <a:t>terjadi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dalam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kehidupan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sehari</a:t>
            </a:r>
            <a:r>
              <a:rPr lang="en-US" dirty="0" smtClean="0">
                <a:solidFill>
                  <a:schemeClr val="tx1"/>
                </a:solidFill>
              </a:rPr>
              <a:t>- </a:t>
            </a:r>
            <a:r>
              <a:rPr lang="en-US" dirty="0" err="1" smtClean="0">
                <a:solidFill>
                  <a:schemeClr val="tx1"/>
                </a:solidFill>
              </a:rPr>
              <a:t>hari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spontan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berjalan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suatu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arah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tertentu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pasti</a:t>
            </a:r>
            <a:endParaRPr lang="en-US" dirty="0" smtClean="0">
              <a:solidFill>
                <a:schemeClr val="tx1"/>
              </a:solidFill>
            </a:endParaRPr>
          </a:p>
          <a:p>
            <a:pPr marL="568325" indent="0" algn="just">
              <a:buNone/>
            </a:pPr>
            <a:r>
              <a:rPr lang="en-US" i="1" dirty="0">
                <a:solidFill>
                  <a:schemeClr val="tx1"/>
                </a:solidFill>
              </a:rPr>
              <a:t>e</a:t>
            </a:r>
            <a:r>
              <a:rPr lang="en-US" i="1" dirty="0" smtClean="0">
                <a:solidFill>
                  <a:schemeClr val="tx1"/>
                </a:solidFill>
              </a:rPr>
              <a:t>x: </a:t>
            </a:r>
            <a:r>
              <a:rPr lang="en-US" i="1" dirty="0" err="1" smtClean="0">
                <a:solidFill>
                  <a:schemeClr val="tx1"/>
                </a:solidFill>
              </a:rPr>
              <a:t>secangkir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es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mendingin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setelah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memberikan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kalor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ke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lingkungan</a:t>
            </a:r>
            <a:r>
              <a:rPr lang="en-US" i="1" dirty="0" smtClean="0">
                <a:solidFill>
                  <a:schemeClr val="tx1"/>
                </a:solidFill>
              </a:rPr>
              <a:t>, </a:t>
            </a:r>
            <a:r>
              <a:rPr lang="en-US" i="1" err="1" smtClean="0">
                <a:solidFill>
                  <a:schemeClr val="tx1"/>
                </a:solidFill>
              </a:rPr>
              <a:t>tapi</a:t>
            </a:r>
            <a:r>
              <a:rPr lang="en-US" i="1" smtClean="0">
                <a:solidFill>
                  <a:schemeClr val="tx1"/>
                </a:solidFill>
              </a:rPr>
              <a:t> t</a:t>
            </a:r>
            <a:r>
              <a:rPr lang="id-ID" i="1" smtClean="0">
                <a:solidFill>
                  <a:schemeClr val="tx1"/>
                </a:solidFill>
              </a:rPr>
              <a:t>eh </a:t>
            </a:r>
            <a:r>
              <a:rPr lang="en-US" i="1" smtClean="0">
                <a:solidFill>
                  <a:schemeClr val="tx1"/>
                </a:solidFill>
              </a:rPr>
              <a:t>tidak </a:t>
            </a:r>
            <a:r>
              <a:rPr lang="en-US" i="1" dirty="0" err="1" smtClean="0">
                <a:solidFill>
                  <a:schemeClr val="tx1"/>
                </a:solidFill>
              </a:rPr>
              <a:t>mungkin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dengan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spontan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menjadi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panas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dengan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mengambil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kalor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ke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lingkungan</a:t>
            </a:r>
            <a:endParaRPr lang="en-US" i="1" dirty="0" smtClean="0">
              <a:solidFill>
                <a:schemeClr val="tx1"/>
              </a:solidFill>
            </a:endParaRPr>
          </a:p>
          <a:p>
            <a:r>
              <a:rPr lang="en-US" b="1" dirty="0" err="1" smtClean="0">
                <a:solidFill>
                  <a:schemeClr val="tx1"/>
                </a:solidFill>
              </a:rPr>
              <a:t>Siklus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 proses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sederetan</a:t>
            </a:r>
            <a:r>
              <a:rPr lang="en-US" dirty="0" smtClean="0">
                <a:solidFill>
                  <a:schemeClr val="tx1"/>
                </a:solidFill>
              </a:rPr>
              <a:t> proses yang </a:t>
            </a:r>
            <a:r>
              <a:rPr lang="en-US" dirty="0" err="1" smtClean="0">
                <a:solidFill>
                  <a:schemeClr val="tx1"/>
                </a:solidFill>
              </a:rPr>
              <a:t>dapat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mengembalikan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semula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 err="1" smtClean="0">
                <a:solidFill>
                  <a:schemeClr val="tx1"/>
                </a:solidFill>
              </a:rPr>
              <a:t>Syarat</a:t>
            </a:r>
            <a:r>
              <a:rPr lang="en-US" b="1" dirty="0" smtClean="0">
                <a:solidFill>
                  <a:schemeClr val="tx1"/>
                </a:solidFill>
              </a:rPr>
              <a:t>: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sebuah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mesin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tandon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tinggi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tandon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rendah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pompa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Siklus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termodinamik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</a:t>
            </a:r>
            <a:r>
              <a:rPr lang="en-US" dirty="0" smtClean="0">
                <a:solidFill>
                  <a:schemeClr val="tx1"/>
                </a:solidFill>
              </a:rPr>
              <a:t> 2 </a:t>
            </a:r>
            <a:r>
              <a:rPr lang="en-US" dirty="0" err="1" smtClean="0">
                <a:solidFill>
                  <a:schemeClr val="tx1"/>
                </a:solidFill>
              </a:rPr>
              <a:t>yaitu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siklus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terbuka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dan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siklus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tertutup</a:t>
            </a:r>
            <a:endParaRPr lang="en-US" b="1" i="1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MESIN KALOR DAN MESIN PENDINGIN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6180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8600"/>
            <a:ext cx="8686799" cy="6629400"/>
          </a:xfrm>
        </p:spPr>
        <p:txBody>
          <a:bodyPr>
            <a:normAutofit/>
          </a:bodyPr>
          <a:lstStyle/>
          <a:p>
            <a:pPr algn="just"/>
            <a:r>
              <a:rPr lang="en-US" b="1" dirty="0" err="1" smtClean="0">
                <a:solidFill>
                  <a:schemeClr val="bg1"/>
                </a:solidFill>
              </a:rPr>
              <a:t>Siklus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terbuka</a:t>
            </a:r>
            <a:r>
              <a:rPr lang="en-US" dirty="0" smtClean="0">
                <a:solidFill>
                  <a:schemeClr val="bg1"/>
                </a:solidFill>
              </a:rPr>
              <a:t>: </a:t>
            </a:r>
            <a:r>
              <a:rPr lang="en-US" dirty="0" err="1" smtClean="0">
                <a:solidFill>
                  <a:schemeClr val="bg1"/>
                </a:solidFill>
              </a:rPr>
              <a:t>menggunakan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atmosfer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untuk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menutup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melengkapi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siklus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sz="2200" i="1" dirty="0" smtClean="0">
                <a:solidFill>
                  <a:schemeClr val="bg1"/>
                </a:solidFill>
              </a:rPr>
              <a:t>(</a:t>
            </a:r>
            <a:r>
              <a:rPr lang="en-US" sz="2200" i="1" dirty="0" err="1" smtClean="0">
                <a:solidFill>
                  <a:schemeClr val="bg1"/>
                </a:solidFill>
              </a:rPr>
              <a:t>pembakaran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siklus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mesin</a:t>
            </a:r>
            <a:r>
              <a:rPr lang="en-US" sz="2200" i="1" dirty="0" smtClean="0">
                <a:solidFill>
                  <a:schemeClr val="bg1"/>
                </a:solidFill>
              </a:rPr>
              <a:t> yang </a:t>
            </a:r>
            <a:r>
              <a:rPr lang="en-US" sz="2200" i="1" dirty="0" err="1" smtClean="0">
                <a:solidFill>
                  <a:schemeClr val="bg1"/>
                </a:solidFill>
              </a:rPr>
              <a:t>menggunakan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oksigen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udara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dari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atmosfer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untuk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pembakaran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dan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dan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hasil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buangan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dikembalikan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ke</a:t>
            </a:r>
            <a:r>
              <a:rPr lang="en-US" sz="2200" i="1" dirty="0" smtClean="0">
                <a:solidFill>
                  <a:schemeClr val="bg1"/>
                </a:solidFill>
              </a:rPr>
              <a:t> </a:t>
            </a:r>
            <a:r>
              <a:rPr lang="en-US" sz="2200" i="1" dirty="0" err="1" smtClean="0">
                <a:solidFill>
                  <a:schemeClr val="bg1"/>
                </a:solidFill>
              </a:rPr>
              <a:t>atmosfer</a:t>
            </a:r>
            <a:r>
              <a:rPr lang="en-US" sz="2200" i="1" dirty="0" smtClean="0">
                <a:solidFill>
                  <a:schemeClr val="bg1"/>
                </a:solidFill>
              </a:rPr>
              <a:t>)</a:t>
            </a:r>
          </a:p>
          <a:p>
            <a:pPr algn="just"/>
            <a:r>
              <a:rPr lang="en-US" b="1" dirty="0" err="1" smtClean="0">
                <a:solidFill>
                  <a:schemeClr val="tx1"/>
                </a:solidFill>
              </a:rPr>
              <a:t>Siklus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tertutup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tidak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pernah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meninggalkan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kecuali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kebocoran</a:t>
            </a:r>
            <a:r>
              <a:rPr lang="en-US" sz="2200" i="1" dirty="0" smtClean="0">
                <a:solidFill>
                  <a:schemeClr val="tx1"/>
                </a:solidFill>
              </a:rPr>
              <a:t>.(</a:t>
            </a:r>
            <a:r>
              <a:rPr lang="en-US" sz="2200" i="1" dirty="0" err="1" smtClean="0">
                <a:solidFill>
                  <a:schemeClr val="tx1"/>
                </a:solidFill>
              </a:rPr>
              <a:t>contoh</a:t>
            </a:r>
            <a:r>
              <a:rPr lang="en-US" sz="2200" i="1" dirty="0" smtClean="0">
                <a:solidFill>
                  <a:schemeClr val="tx1"/>
                </a:solidFill>
              </a:rPr>
              <a:t> </a:t>
            </a:r>
            <a:r>
              <a:rPr lang="en-US" sz="2200" i="1" dirty="0" err="1" smtClean="0">
                <a:solidFill>
                  <a:schemeClr val="tx1"/>
                </a:solidFill>
              </a:rPr>
              <a:t>ditunjukan</a:t>
            </a:r>
            <a:r>
              <a:rPr lang="en-US" sz="2200" i="1" dirty="0" smtClean="0">
                <a:solidFill>
                  <a:schemeClr val="tx1"/>
                </a:solidFill>
              </a:rPr>
              <a:t> </a:t>
            </a:r>
            <a:r>
              <a:rPr lang="en-US" sz="2200" i="1" dirty="0" err="1" smtClean="0">
                <a:solidFill>
                  <a:schemeClr val="tx1"/>
                </a:solidFill>
              </a:rPr>
              <a:t>pada</a:t>
            </a:r>
            <a:r>
              <a:rPr lang="en-US" sz="2200" i="1" dirty="0" smtClean="0">
                <a:solidFill>
                  <a:schemeClr val="tx1"/>
                </a:solidFill>
              </a:rPr>
              <a:t> </a:t>
            </a:r>
            <a:r>
              <a:rPr lang="en-US" sz="2200" i="1" dirty="0" err="1" smtClean="0">
                <a:solidFill>
                  <a:schemeClr val="tx1"/>
                </a:solidFill>
              </a:rPr>
              <a:t>gambar</a:t>
            </a:r>
            <a:r>
              <a:rPr lang="en-US" sz="2200" i="1" dirty="0" smtClean="0">
                <a:solidFill>
                  <a:schemeClr val="tx1"/>
                </a:solidFill>
              </a:rPr>
              <a:t> 5.1)</a:t>
            </a: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 smtClean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 smtClean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endParaRPr lang="en-US" dirty="0" smtClean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  <a:p>
            <a:pPr algn="just"/>
            <a:r>
              <a:rPr lang="en-US" err="1" smtClean="0">
                <a:solidFill>
                  <a:schemeClr val="tx1"/>
                </a:solidFill>
              </a:rPr>
              <a:t>Sistem</a:t>
            </a:r>
            <a:r>
              <a:rPr lang="en-US" smtClean="0">
                <a:solidFill>
                  <a:schemeClr val="tx1"/>
                </a:solidFill>
              </a:rPr>
              <a:t> </a:t>
            </a:r>
            <a:r>
              <a:rPr lang="id-ID" smtClean="0">
                <a:solidFill>
                  <a:schemeClr val="tx1"/>
                </a:solidFill>
              </a:rPr>
              <a:t>y</a:t>
            </a:r>
            <a:r>
              <a:rPr lang="en-US" smtClean="0">
                <a:solidFill>
                  <a:schemeClr val="tx1"/>
                </a:solidFill>
              </a:rPr>
              <a:t>ang </a:t>
            </a:r>
            <a:r>
              <a:rPr lang="en-US" dirty="0" err="1" smtClean="0">
                <a:solidFill>
                  <a:schemeClr val="tx1"/>
                </a:solidFill>
              </a:rPr>
              <a:t>mengalami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siklus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energi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netonya</a:t>
            </a:r>
            <a:r>
              <a:rPr lang="en-US" dirty="0" smtClean="0">
                <a:solidFill>
                  <a:schemeClr val="tx1"/>
                </a:solidFill>
              </a:rPr>
              <a:t>=0 </a:t>
            </a:r>
            <a:r>
              <a:rPr lang="en-US" dirty="0" err="1" smtClean="0">
                <a:solidFill>
                  <a:schemeClr val="tx1"/>
                </a:solidFill>
              </a:rPr>
              <a:t>karena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setelah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satu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siklus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kembali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semula</a:t>
            </a:r>
            <a:endParaRPr lang="en-US" dirty="0" smtClean="0">
              <a:solidFill>
                <a:schemeClr val="tx1"/>
              </a:solidFill>
            </a:endParaRPr>
          </a:p>
          <a:p>
            <a:pPr algn="just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66800" y="2362200"/>
            <a:ext cx="6105525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1823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152400" y="228600"/>
                <a:ext cx="8839200" cy="1447800"/>
              </a:xfrm>
            </p:spPr>
            <p:txBody>
              <a:bodyPr/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Kesetimbangan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energinya</a:t>
                </a:r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Untuk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siklus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∆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𝐸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sehingga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b="1" dirty="0" smtClean="0">
                    <a:solidFill>
                      <a:schemeClr val="tx1"/>
                    </a:solidFill>
                  </a:rPr>
                  <a:t>B. MESIN KALOR</a:t>
                </a:r>
                <a:endParaRPr lang="en-US" b="1" dirty="0">
                  <a:solidFill>
                    <a:schemeClr val="tx1"/>
                  </a:solidFill>
                </a:endParaRPr>
              </a:p>
              <a:p>
                <a:pPr marL="273050" indent="-273050"/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228600"/>
                <a:ext cx="8839200" cy="1447800"/>
              </a:xfrm>
              <a:blipFill rotWithShape="1">
                <a:blip r:embed="rId2" cstate="print"/>
                <a:stretch>
                  <a:fillRect l="-1034" t="-4641" b="-168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bg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038597" y="242453"/>
            <a:ext cx="4572002" cy="533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412669" y="782779"/>
            <a:ext cx="4197930" cy="436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0"/>
            <a:ext cx="3343275" cy="334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304800" y="1524000"/>
                <a:ext cx="5334000" cy="4844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just">
                  <a:buFont typeface="Wingdings" pitchFamily="2" charset="2"/>
                  <a:buChar char="Ø"/>
                </a:pPr>
                <a:r>
                  <a:rPr lang="en-US" dirty="0" smtClean="0"/>
                  <a:t>Kalor </a:t>
                </a:r>
                <a:r>
                  <a:rPr lang="en-US" dirty="0" err="1" smtClean="0"/>
                  <a:t>Qp</a:t>
                </a:r>
                <a:r>
                  <a:rPr lang="en-US" dirty="0" smtClean="0"/>
                  <a:t> </a:t>
                </a:r>
                <a:r>
                  <a:rPr lang="en-US" dirty="0"/>
                  <a:t>yang </a:t>
                </a:r>
                <a:r>
                  <a:rPr lang="en-US" dirty="0" err="1"/>
                  <a:t>diberikan</a:t>
                </a:r>
                <a:r>
                  <a:rPr lang="en-US" dirty="0"/>
                  <a:t> </a:t>
                </a:r>
                <a:r>
                  <a:rPr lang="en-US" dirty="0" err="1"/>
                  <a:t>kepada</a:t>
                </a:r>
                <a:r>
                  <a:rPr lang="en-US" dirty="0"/>
                  <a:t> </a:t>
                </a:r>
                <a:r>
                  <a:rPr lang="en-US" dirty="0" err="1"/>
                  <a:t>mesin</a:t>
                </a:r>
                <a:r>
                  <a:rPr lang="en-US" dirty="0"/>
                  <a:t> </a:t>
                </a:r>
                <a:r>
                  <a:rPr lang="en-US" dirty="0" err="1"/>
                  <a:t>oleh</a:t>
                </a:r>
                <a:r>
                  <a:rPr lang="en-US" dirty="0"/>
                  <a:t> </a:t>
                </a:r>
                <a:r>
                  <a:rPr lang="en-US" dirty="0" err="1"/>
                  <a:t>tandon</a:t>
                </a:r>
                <a:r>
                  <a:rPr lang="en-US" dirty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sebanding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luas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penampang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pipa</a:t>
                </a:r>
                <a:endParaRPr lang="en-US" dirty="0" smtClean="0"/>
              </a:p>
              <a:p>
                <a:pPr marL="285750" indent="-285750" algn="just">
                  <a:buFont typeface="Wingdings" pitchFamily="2" charset="2"/>
                  <a:buChar char="Ø"/>
                </a:pP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Qd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terbuang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melalui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saluran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pembuangan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tandon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dingin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berbanding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lurus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luas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penampang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pipa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keluar</a:t>
                </a:r>
                <a:endParaRPr lang="en-US" dirty="0" smtClean="0"/>
              </a:p>
              <a:p>
                <a:pPr marL="285750" indent="-285750" algn="just">
                  <a:buFont typeface="Wingdings" pitchFamily="2" charset="2"/>
                  <a:buChar char="Ø"/>
                </a:pPr>
                <a:r>
                  <a:rPr lang="en-US" dirty="0" err="1" smtClean="0"/>
                  <a:t>Sebagian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diubah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menjadi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mekanis</a:t>
                </a:r>
                <a:r>
                  <a:rPr lang="en-US" dirty="0" smtClean="0"/>
                  <a:t> W yang </a:t>
                </a:r>
                <a:r>
                  <a:rPr lang="en-US" dirty="0" err="1" smtClean="0"/>
                  <a:t>digambarkan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pipa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cabang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kanan</a:t>
                </a:r>
                <a:endParaRPr lang="en-US" dirty="0" smtClean="0"/>
              </a:p>
              <a:p>
                <a:pPr marL="285750" indent="-285750" algn="just">
                  <a:buFont typeface="Wingdings" pitchFamily="2" charset="2"/>
                  <a:buChar char="Ø"/>
                </a:pPr>
                <a:r>
                  <a:rPr lang="en-US" dirty="0" err="1" smtClean="0"/>
                  <a:t>Qd</a:t>
                </a:r>
                <a:r>
                  <a:rPr lang="en-US" dirty="0" smtClean="0"/>
                  <a:t> =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dibuang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mesin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tiap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siklus</a:t>
                </a:r>
                <a:endParaRPr lang="en-US" dirty="0" smtClean="0"/>
              </a:p>
              <a:p>
                <a:pPr marL="285750" indent="-285750" algn="just">
                  <a:buFont typeface="Wingdings" pitchFamily="2" charset="2"/>
                  <a:buChar char="Ø"/>
                </a:pPr>
                <a:r>
                  <a:rPr lang="en-US" dirty="0" err="1" smtClean="0"/>
                  <a:t>Kalot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neto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diserap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Q=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endParaRPr lang="en-US" b="0" dirty="0" smtClean="0"/>
              </a:p>
              <a:p>
                <a:pPr marL="285750" indent="-285750" algn="just">
                  <a:buFont typeface="Wingdings" pitchFamily="2" charset="2"/>
                  <a:buChar char="Ø"/>
                </a:pPr>
                <a:r>
                  <a:rPr lang="en-US" dirty="0" err="1" smtClean="0"/>
                  <a:t>Kalor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diserap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tandon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diperoleh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pembakaran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bahan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bakar</a:t>
                </a:r>
                <a:endParaRPr lang="en-US" dirty="0" smtClean="0"/>
              </a:p>
              <a:p>
                <a:pPr marL="285750" indent="-285750" algn="just">
                  <a:buFont typeface="Wingdings" pitchFamily="2" charset="2"/>
                  <a:buChar char="Ø"/>
                </a:pPr>
                <a:r>
                  <a:rPr lang="en-US" dirty="0" err="1" smtClean="0"/>
                  <a:t>Siklus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daya</a:t>
                </a:r>
                <a:r>
                  <a:rPr lang="en-US" dirty="0" smtClean="0"/>
                  <a:t> (</a:t>
                </a:r>
                <a:r>
                  <a:rPr lang="en-US" dirty="0" err="1" smtClean="0"/>
                  <a:t>siklus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menghasilkan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neto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dipindah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lingkungan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setiap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siklus</a:t>
                </a:r>
                <a:r>
                  <a:rPr lang="en-US" dirty="0" smtClean="0"/>
                  <a:t>)</a:t>
                </a:r>
              </a:p>
              <a:p>
                <a:pPr marL="290513" algn="just"/>
                <a:r>
                  <a:rPr lang="en-US" dirty="0" smtClean="0"/>
                  <a:t>W=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en-US" i="1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 smtClean="0"/>
                  <a:t>(</a:t>
                </a:r>
                <a:r>
                  <a:rPr lang="en-US" dirty="0" err="1" smtClean="0"/>
                  <a:t>tidak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perubahan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neto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energi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dalam</a:t>
                </a:r>
                <a:r>
                  <a:rPr lang="en-US" dirty="0" smtClean="0"/>
                  <a:t>)</a:t>
                </a:r>
              </a:p>
              <a:p>
                <a:pPr marL="285750" indent="-285750" algn="just">
                  <a:buFont typeface="Wingdings" pitchFamily="2" charset="2"/>
                  <a:buChar char="Ø"/>
                </a:pPr>
                <a:r>
                  <a:rPr lang="en-US" dirty="0" err="1" smtClean="0"/>
                  <a:t>Mesin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ideal </a:t>
                </a:r>
                <a:r>
                  <a:rPr lang="en-US" dirty="0" err="1" smtClean="0"/>
                  <a:t>punya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efisiensi</a:t>
                </a:r>
                <a:endParaRPr lang="en-US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524000"/>
                <a:ext cx="5334000" cy="484414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l="-686" t="-629" r="-914" b="-10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806172"/>
            <a:ext cx="2886820" cy="747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91074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1066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C. MESIN PENDINGIN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Siklusnya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berkebalikan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mesin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325" y="1918855"/>
            <a:ext cx="349567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159326" y="1219200"/>
                <a:ext cx="5784274" cy="1538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Ø"/>
                </a:pPr>
                <a:r>
                  <a:rPr lang="en-US" dirty="0" smtClean="0"/>
                  <a:t>Untuk </a:t>
                </a:r>
                <a:r>
                  <a:rPr lang="en-US" dirty="0" err="1" smtClean="0"/>
                  <a:t>satu</a:t>
                </a:r>
                <a:r>
                  <a:rPr lang="en-US" dirty="0" smtClean="0"/>
                  <a:t> kali </a:t>
                </a:r>
                <a:r>
                  <a:rPr lang="en-US" dirty="0" err="1" smtClean="0"/>
                  <a:t>siklus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diambil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tandon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dingin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dilakukan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mesin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pendingin</a:t>
                </a:r>
                <a:r>
                  <a:rPr lang="en-US" dirty="0" smtClean="0"/>
                  <a:t> W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membuang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/>
                      </a:rPr>
                      <m:t>ke</m:t>
                    </m:r>
                    <m:r>
                      <a:rPr lang="en-US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/>
                      </a:rPr>
                      <m:t>tandon</m:t>
                    </m:r>
                    <m:r>
                      <a:rPr lang="en-US" b="0" i="0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/>
                      </a:rPr>
                      <m:t>kalor</m:t>
                    </m:r>
                  </m:oMath>
                </a14:m>
                <a:endParaRPr lang="en-US" dirty="0" smtClean="0"/>
              </a:p>
              <a:p>
                <a:pPr marL="285750" indent="-285750">
                  <a:buFont typeface="Wingdings" pitchFamily="2" charset="2"/>
                  <a:buChar char="Ø"/>
                </a:pPr>
                <a:r>
                  <a:rPr lang="en-US" dirty="0" smtClean="0"/>
                  <a:t>W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besaran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negatif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berdasar</a:t>
                </a:r>
                <a:r>
                  <a:rPr lang="en-US" dirty="0" smtClean="0"/>
                  <a:t> HK1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𝑸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𝑷</m:t>
                        </m:r>
                      </m:sub>
                    </m:sSub>
                  </m:oMath>
                </a14:m>
                <a:r>
                  <a:rPr lang="en-US" sz="2000" b="1" dirty="0" smtClean="0"/>
                  <a:t>=W+</a:t>
                </a:r>
                <a:r>
                  <a:rPr lang="en-US" sz="20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𝑸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𝑫</m:t>
                        </m:r>
                      </m:sub>
                    </m:sSub>
                  </m:oMath>
                </a14:m>
                <a:endParaRPr lang="en-US" b="1" dirty="0" smtClean="0"/>
              </a:p>
              <a:p>
                <a:pPr marL="285750" indent="-285750">
                  <a:buFont typeface="Wingdings" pitchFamily="2" charset="2"/>
                  <a:buChar char="Ø"/>
                </a:pPr>
                <a:r>
                  <a:rPr lang="en-US" dirty="0" err="1" smtClean="0"/>
                  <a:t>Pemakaian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mekanis</a:t>
                </a:r>
                <a:r>
                  <a:rPr lang="en-US" dirty="0" smtClean="0"/>
                  <a:t> </a:t>
                </a:r>
                <a:r>
                  <a:rPr lang="en-US" sz="2000" b="1" dirty="0" smtClean="0"/>
                  <a:t>W=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𝑸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𝑷</m:t>
                        </m:r>
                      </m:sub>
                    </m:sSub>
                    <m:r>
                      <a:rPr lang="en-US" sz="2000" b="1" i="0" smtClean="0">
                        <a:latin typeface="Cambria Math"/>
                      </a:rPr>
                      <m:t>−</m:t>
                    </m:r>
                  </m:oMath>
                </a14:m>
                <a:r>
                  <a:rPr lang="en-US" sz="20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𝑸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𝑫</m:t>
                        </m:r>
                      </m:sub>
                    </m:sSub>
                  </m:oMath>
                </a14:m>
                <a:endParaRPr lang="en-US" b="1" dirty="0" smtClean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26" y="1219200"/>
                <a:ext cx="5784274" cy="1538883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632" t="-1984" b="-63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662055"/>
            <a:ext cx="45910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200" y="2875847"/>
            <a:ext cx="4953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Siklus</a:t>
            </a:r>
            <a:r>
              <a:rPr lang="en-US" b="1" dirty="0" smtClean="0"/>
              <a:t>  </a:t>
            </a:r>
            <a:r>
              <a:rPr lang="en-US" b="1" dirty="0" err="1" smtClean="0"/>
              <a:t>refrigerasi</a:t>
            </a:r>
            <a:endParaRPr lang="en-US" b="1" dirty="0" smtClean="0"/>
          </a:p>
          <a:p>
            <a:pPr algn="just"/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refrigerasi</a:t>
            </a:r>
            <a:r>
              <a:rPr lang="en-US" dirty="0" smtClean="0"/>
              <a:t> </a:t>
            </a:r>
            <a:r>
              <a:rPr lang="en-US" dirty="0" err="1" smtClean="0"/>
              <a:t>dirumah</a:t>
            </a:r>
            <a:r>
              <a:rPr lang="en-US" dirty="0" smtClean="0"/>
              <a:t>, </a:t>
            </a:r>
            <a:r>
              <a:rPr lang="en-US" dirty="0" err="1" smtClean="0"/>
              <a:t>Qp</a:t>
            </a:r>
            <a:r>
              <a:rPr lang="en-US" dirty="0" smtClean="0"/>
              <a:t> </a:t>
            </a:r>
            <a:r>
              <a:rPr lang="en-US" dirty="0" err="1" smtClean="0"/>
              <a:t>dilepas</a:t>
            </a:r>
            <a:r>
              <a:rPr lang="en-US" dirty="0" smtClean="0"/>
              <a:t> </a:t>
            </a:r>
            <a:r>
              <a:rPr lang="en-US" dirty="0" err="1" smtClean="0"/>
              <a:t>diruangan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pendingin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W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menggerakan</a:t>
            </a:r>
            <a:r>
              <a:rPr lang="en-US" dirty="0" smtClean="0"/>
              <a:t> motor </a:t>
            </a:r>
            <a:r>
              <a:rPr lang="en-US" dirty="0" err="1" smtClean="0"/>
              <a:t>listrik</a:t>
            </a:r>
            <a:r>
              <a:rPr lang="en-US" dirty="0" smtClean="0"/>
              <a:t> refrigerator</a:t>
            </a:r>
          </a:p>
          <a:p>
            <a:r>
              <a:rPr lang="en-US" dirty="0" err="1"/>
              <a:t>Koefisien</a:t>
            </a:r>
            <a:r>
              <a:rPr lang="en-US" dirty="0"/>
              <a:t> </a:t>
            </a:r>
            <a:r>
              <a:rPr lang="en-US" dirty="0" err="1"/>
              <a:t>kinerjanya</a:t>
            </a:r>
            <a:r>
              <a:rPr lang="en-US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0037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28600" y="381000"/>
                <a:ext cx="86868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 err="1" smtClean="0"/>
                  <a:t>Siklus</a:t>
                </a:r>
                <a:r>
                  <a:rPr lang="en-US" b="1" dirty="0" smtClean="0"/>
                  <a:t> </a:t>
                </a:r>
                <a:r>
                  <a:rPr lang="en-US" b="1" dirty="0" err="1" smtClean="0"/>
                  <a:t>pompa</a:t>
                </a:r>
                <a:r>
                  <a:rPr lang="en-US" b="1" dirty="0" smtClean="0"/>
                  <a:t> </a:t>
                </a:r>
                <a:r>
                  <a:rPr lang="en-US" b="1" dirty="0" err="1" smtClean="0"/>
                  <a:t>kalor</a:t>
                </a:r>
                <a:endParaRPr lang="en-US" b="1" dirty="0" smtClean="0"/>
              </a:p>
              <a:p>
                <a:r>
                  <a:rPr lang="en-US" dirty="0" err="1" smtClean="0"/>
                  <a:t>Koefisien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  <a:ea typeface="Cambria Math"/>
                      </a:rPr>
                      <m:t>𝛾</m:t>
                    </m:r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kurang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1(</a:t>
                </a:r>
                <a:r>
                  <a:rPr lang="en-US" dirty="0" err="1" smtClean="0"/>
                  <a:t>untuk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pompa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dirumah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Qd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diambil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udara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tanah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atauperairan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sekitar</a:t>
                </a:r>
                <a:r>
                  <a:rPr lang="en-US" dirty="0" smtClean="0"/>
                  <a:t>. W </a:t>
                </a:r>
                <a:r>
                  <a:rPr lang="en-US" dirty="0" err="1" smtClean="0"/>
                  <a:t>umumnya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menggunakan</a:t>
                </a:r>
                <a:r>
                  <a:rPr lang="en-US" dirty="0" smtClean="0"/>
                  <a:t> motor </a:t>
                </a:r>
                <a:r>
                  <a:rPr lang="en-US" dirty="0" err="1" smtClean="0"/>
                  <a:t>listrik</a:t>
                </a:r>
                <a:endParaRPr lang="en-US" dirty="0" smtClean="0"/>
              </a:p>
              <a:p>
                <a:r>
                  <a:rPr lang="en-US" dirty="0" err="1" smtClean="0"/>
                  <a:t>Koefisien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kinerja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pompa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  <a:ea typeface="Cambria Math"/>
                      </a:rPr>
                      <m:t>𝛾</m:t>
                    </m:r>
                  </m:oMath>
                </a14:m>
                <a:r>
                  <a:rPr lang="en-US" dirty="0" smtClean="0"/>
                  <a:t> :</a:t>
                </a:r>
                <a:endParaRPr lang="en-US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81000"/>
                <a:ext cx="8686800" cy="120032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632" t="-2551" b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81329"/>
            <a:ext cx="46291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5567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49530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PERNYATAAN CLAUSIUS CLAYPERON DAN KEVIN-PLANK</a:t>
            </a:r>
          </a:p>
          <a:p>
            <a:pPr marL="0" indent="0" algn="just">
              <a:buNone/>
            </a:pPr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dapat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diubah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seluruhnya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tetapi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tidak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dapat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diubah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secara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keseluruhan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PERNYATAAN HUKUM KEDUA TERMODINAMIKA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4257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748643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4618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5" y="228600"/>
            <a:ext cx="8762214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2410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0055" y="1066800"/>
            <a:ext cx="8950035" cy="563880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Proses </a:t>
            </a:r>
            <a:r>
              <a:rPr lang="en-US" b="1" dirty="0" err="1" smtClean="0">
                <a:solidFill>
                  <a:schemeClr val="tx1"/>
                </a:solidFill>
              </a:rPr>
              <a:t>reversibel:</a:t>
            </a:r>
            <a:r>
              <a:rPr lang="en-US" dirty="0" err="1" smtClean="0">
                <a:solidFill>
                  <a:schemeClr val="tx1"/>
                </a:solidFill>
              </a:rPr>
              <a:t>proses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berlangsung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suatu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akhirnya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mengembalikan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semula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tanpa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-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 yang lain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sekelilingnya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 smtClean="0">
                <a:solidFill>
                  <a:schemeClr val="tx1"/>
                </a:solidFill>
              </a:rPr>
              <a:t>Proses </a:t>
            </a:r>
            <a:r>
              <a:rPr lang="en-US" b="1" dirty="0" err="1" smtClean="0">
                <a:solidFill>
                  <a:schemeClr val="tx1"/>
                </a:solidFill>
              </a:rPr>
              <a:t>ireversibel</a:t>
            </a:r>
            <a:r>
              <a:rPr lang="en-US" b="1" dirty="0" smtClean="0">
                <a:solidFill>
                  <a:schemeClr val="tx1"/>
                </a:solidFill>
              </a:rPr>
              <a:t>: </a:t>
            </a:r>
            <a:r>
              <a:rPr lang="en-US" dirty="0" smtClean="0">
                <a:solidFill>
                  <a:schemeClr val="tx1"/>
                </a:solidFill>
              </a:rPr>
              <a:t>proses yang </a:t>
            </a:r>
            <a:r>
              <a:rPr lang="en-US" dirty="0" err="1" smtClean="0">
                <a:solidFill>
                  <a:schemeClr val="tx1"/>
                </a:solidFill>
              </a:rPr>
              <a:t>tidak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memenuhi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syarat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reversibel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Ireversibelitas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dapat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terjadi</a:t>
            </a:r>
            <a:r>
              <a:rPr lang="en-US" dirty="0" smtClean="0">
                <a:solidFill>
                  <a:schemeClr val="tx1"/>
                </a:solidFill>
              </a:rPr>
              <a:t> di </a:t>
            </a:r>
            <a:r>
              <a:rPr lang="en-US" dirty="0" err="1" smtClean="0">
                <a:solidFill>
                  <a:schemeClr val="tx1"/>
                </a:solidFill>
              </a:rPr>
              <a:t>dalam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sz="2200" b="1" i="1" dirty="0" err="1" smtClean="0">
                <a:solidFill>
                  <a:schemeClr val="tx1"/>
                </a:solidFill>
              </a:rPr>
              <a:t>ireversibelitas</a:t>
            </a:r>
            <a:r>
              <a:rPr lang="en-US" sz="2200" b="1" i="1" dirty="0" smtClean="0">
                <a:solidFill>
                  <a:schemeClr val="tx1"/>
                </a:solidFill>
              </a:rPr>
              <a:t> internal</a:t>
            </a:r>
          </a:p>
          <a:p>
            <a:r>
              <a:rPr lang="en-US" dirty="0" err="1">
                <a:solidFill>
                  <a:schemeClr val="tx1"/>
                </a:solidFill>
              </a:rPr>
              <a:t>Ireversibelitas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dapat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terjadi</a:t>
            </a:r>
            <a:r>
              <a:rPr lang="en-US" dirty="0">
                <a:solidFill>
                  <a:schemeClr val="tx1"/>
                </a:solidFill>
              </a:rPr>
              <a:t> di </a:t>
            </a:r>
            <a:r>
              <a:rPr lang="en-US" dirty="0" err="1" smtClean="0">
                <a:solidFill>
                  <a:schemeClr val="tx1"/>
                </a:solidFill>
              </a:rPr>
              <a:t>sekitar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sistem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sz="2200" b="1" i="1" dirty="0" err="1" smtClean="0">
                <a:solidFill>
                  <a:schemeClr val="tx1"/>
                </a:solidFill>
              </a:rPr>
              <a:t>ireversibelitas</a:t>
            </a:r>
            <a:r>
              <a:rPr lang="en-US" sz="2200" b="1" i="1" dirty="0" smtClean="0">
                <a:solidFill>
                  <a:schemeClr val="tx1"/>
                </a:solidFill>
              </a:rPr>
              <a:t> </a:t>
            </a:r>
            <a:r>
              <a:rPr lang="en-US" sz="2200" b="1" i="1" dirty="0" err="1" smtClean="0">
                <a:solidFill>
                  <a:schemeClr val="tx1"/>
                </a:solidFill>
              </a:rPr>
              <a:t>eksternal</a:t>
            </a:r>
            <a:endParaRPr lang="en-US" sz="2200" b="1" i="1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Syarat</a:t>
            </a:r>
            <a:r>
              <a:rPr lang="en-US" dirty="0" smtClean="0">
                <a:solidFill>
                  <a:schemeClr val="tx1"/>
                </a:solidFill>
              </a:rPr>
              <a:t> proses </a:t>
            </a:r>
            <a:r>
              <a:rPr lang="en-US" dirty="0" err="1" smtClean="0">
                <a:solidFill>
                  <a:schemeClr val="tx1"/>
                </a:solidFill>
              </a:rPr>
              <a:t>reversibel</a:t>
            </a:r>
            <a:r>
              <a:rPr lang="en-US" dirty="0" smtClean="0">
                <a:solidFill>
                  <a:schemeClr val="tx1"/>
                </a:solidFill>
              </a:rPr>
              <a:t>:</a:t>
            </a:r>
          </a:p>
          <a:p>
            <a:pPr marL="1200150" indent="-2730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tx1"/>
                </a:solidFill>
              </a:rPr>
              <a:t>Tidak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gesekan</a:t>
            </a:r>
            <a:r>
              <a:rPr lang="en-US" dirty="0" smtClean="0">
                <a:solidFill>
                  <a:schemeClr val="tx1"/>
                </a:solidFill>
              </a:rPr>
              <a:t> internal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mekanis</a:t>
            </a:r>
            <a:endParaRPr lang="en-US" dirty="0" smtClean="0">
              <a:solidFill>
                <a:schemeClr val="tx1"/>
              </a:solidFill>
            </a:endParaRPr>
          </a:p>
          <a:p>
            <a:pPr marL="1200150" indent="-2730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tx1"/>
                </a:solidFill>
              </a:rPr>
              <a:t>Perbedaan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tekanan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antara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lingkungan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harus</a:t>
            </a:r>
            <a:r>
              <a:rPr lang="en-US" dirty="0" smtClean="0">
                <a:solidFill>
                  <a:schemeClr val="tx1"/>
                </a:solidFill>
              </a:rPr>
              <a:t> infinitesimal</a:t>
            </a:r>
          </a:p>
          <a:p>
            <a:pPr marL="1200150" indent="-2730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tx1"/>
                </a:solidFill>
              </a:rPr>
              <a:t>Pemampatan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pemuaian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terbatas</a:t>
            </a:r>
            <a:endParaRPr lang="en-US" dirty="0" smtClean="0">
              <a:solidFill>
                <a:schemeClr val="tx1"/>
              </a:solidFill>
            </a:endParaRPr>
          </a:p>
          <a:p>
            <a:pPr marL="1200150" indent="-2730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tx1"/>
                </a:solidFill>
              </a:rPr>
              <a:t>Aliran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arus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listrik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melalui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tahanan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nol</a:t>
            </a:r>
            <a:endParaRPr lang="en-US" dirty="0" smtClean="0">
              <a:solidFill>
                <a:schemeClr val="tx1"/>
              </a:solidFill>
            </a:endParaRPr>
          </a:p>
          <a:p>
            <a:pPr marL="1200150" indent="-2730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tx1"/>
                </a:solidFill>
              </a:rPr>
              <a:t>Reaksi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kimia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terbatas</a:t>
            </a:r>
            <a:endParaRPr lang="en-US" dirty="0" smtClean="0">
              <a:solidFill>
                <a:schemeClr val="tx1"/>
              </a:solidFill>
            </a:endParaRPr>
          </a:p>
          <a:p>
            <a:pPr marL="1200150" indent="-2730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tx1"/>
                </a:solidFill>
              </a:rPr>
              <a:t>Magnetisasi,polarisasi</a:t>
            </a:r>
            <a:endParaRPr lang="en-US" dirty="0" smtClean="0">
              <a:solidFill>
                <a:schemeClr val="tx1"/>
              </a:solidFill>
            </a:endParaRPr>
          </a:p>
          <a:p>
            <a:pPr marL="1200150" indent="-273050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tx1"/>
                </a:solidFill>
              </a:rPr>
              <a:t>Campuran</a:t>
            </a:r>
            <a:r>
              <a:rPr lang="en-US" dirty="0" smtClean="0">
                <a:solidFill>
                  <a:schemeClr val="tx1"/>
                </a:solidFill>
              </a:rPr>
              <a:t> 2 </a:t>
            </a:r>
            <a:r>
              <a:rPr lang="en-US" dirty="0" err="1" smtClean="0">
                <a:solidFill>
                  <a:schemeClr val="tx1"/>
                </a:solidFill>
              </a:rPr>
              <a:t>sampel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sama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sama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5707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PROSES REVERSIBEL </a:t>
            </a:r>
            <a:r>
              <a:rPr lang="en-US" sz="3600" smtClean="0"/>
              <a:t>DAN </a:t>
            </a:r>
            <a:r>
              <a:rPr lang="en-US" sz="3600" smtClean="0"/>
              <a:t>IR</a:t>
            </a:r>
            <a:r>
              <a:rPr lang="id-ID" sz="3600" smtClean="0"/>
              <a:t>R</a:t>
            </a:r>
            <a:r>
              <a:rPr lang="en-US" sz="3600" smtClean="0"/>
              <a:t>EVERSIBEL</a:t>
            </a:r>
            <a:endParaRPr lang="en-US" sz="3600" dirty="0"/>
          </a:p>
        </p:txBody>
      </p:sp>
    </p:spTree>
    <p:extLst>
      <p:ext uri="{BB962C8B-B14F-4D97-AF65-F5344CB8AC3E}">
        <p14:creationId xmlns="" xmlns:p14="http://schemas.microsoft.com/office/powerpoint/2010/main" val="283154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56111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Terdiri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2 proses </a:t>
            </a:r>
            <a:r>
              <a:rPr lang="en-US" dirty="0" err="1" smtClean="0">
                <a:solidFill>
                  <a:schemeClr val="tx1"/>
                </a:solidFill>
              </a:rPr>
              <a:t>isotermal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2 proses </a:t>
            </a:r>
            <a:r>
              <a:rPr lang="en-US" dirty="0" err="1" smtClean="0">
                <a:solidFill>
                  <a:schemeClr val="tx1"/>
                </a:solidFill>
              </a:rPr>
              <a:t>adiabatik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reversibel</a:t>
            </a: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04672"/>
          </a:xfrm>
        </p:spPr>
        <p:txBody>
          <a:bodyPr/>
          <a:lstStyle/>
          <a:p>
            <a:r>
              <a:rPr lang="en-US" dirty="0" smtClean="0"/>
              <a:t>SIKLUS CARNOT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023" y="1780310"/>
            <a:ext cx="3953897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76200" y="1780310"/>
                <a:ext cx="5486400" cy="2585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eriod"/>
                </a:pPr>
                <a:r>
                  <a:rPr lang="en-US" dirty="0" smtClean="0"/>
                  <a:t>Gas ideal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keadaan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setimbang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mula</a:t>
                </a:r>
                <a:r>
                  <a:rPr lang="en-US" dirty="0" smtClean="0"/>
                  <a:t>- </a:t>
                </a:r>
                <a:r>
                  <a:rPr lang="en-US" dirty="0" err="1" smtClean="0"/>
                  <a:t>mula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suhu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𝑃</m:t>
                        </m:r>
                      </m:sub>
                    </m:sSub>
                    <m:r>
                      <m:rPr>
                        <m:sty m:val="p"/>
                      </m:rPr>
                      <a:rPr lang="en-US" i="0" smtClean="0">
                        <a:latin typeface="Cambria Math"/>
                      </a:rPr>
                      <m:t>d</m:t>
                    </m:r>
                    <m:r>
                      <m:rPr>
                        <m:sty m:val="p"/>
                      </m:rPr>
                      <a:rPr lang="en-US" i="0">
                        <a:latin typeface="Cambria Math"/>
                      </a:rPr>
                      <m:t>an</m:t>
                    </m:r>
                    <m:r>
                      <a:rPr lang="en-US" i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i="0">
                        <a:latin typeface="Cambria Math"/>
                      </a:rPr>
                      <m:t>dikontakan</m:t>
                    </m:r>
                    <m:r>
                      <a:rPr lang="en-US" i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i="0">
                        <a:latin typeface="Cambria Math"/>
                      </a:rPr>
                      <m:t>dengan</m:t>
                    </m:r>
                    <m:r>
                      <a:rPr lang="en-US" i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i="0">
                        <a:latin typeface="Cambria Math"/>
                      </a:rPr>
                      <m:t>tandon</m:t>
                    </m:r>
                    <m:r>
                      <a:rPr lang="en-US" i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i="0">
                        <a:latin typeface="Cambria Math"/>
                      </a:rPr>
                      <m:t>dg</m:t>
                    </m:r>
                    <m:r>
                      <a:rPr lang="en-US" i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i="0">
                        <a:latin typeface="Cambria Math"/>
                      </a:rPr>
                      <m:t>suhu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dirty="0" smtClean="0"/>
                  <a:t> (gas </a:t>
                </a:r>
                <a:r>
                  <a:rPr lang="en-US" dirty="0" err="1" smtClean="0"/>
                  <a:t>memuai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perlahan</a:t>
                </a:r>
                <a:r>
                  <a:rPr lang="en-US" dirty="0" smtClean="0"/>
                  <a:t>) </a:t>
                </a:r>
                <a:r>
                  <a:rPr lang="en-US" dirty="0" err="1" smtClean="0"/>
                  <a:t>lakor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diserap</a:t>
                </a:r>
                <a:r>
                  <a:rPr lang="en-US" dirty="0" smtClean="0"/>
                  <a:t> gas </a:t>
                </a:r>
                <a:r>
                  <a:rPr lang="en-US" dirty="0" err="1" smtClean="0"/>
                  <a:t>sebesar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dirty="0" smtClean="0"/>
                  <a:t>, proses </a:t>
                </a:r>
                <a:r>
                  <a:rPr lang="en-US" dirty="0" err="1" smtClean="0"/>
                  <a:t>terjadi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isotermal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suhu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gas </a:t>
                </a:r>
                <a:r>
                  <a:rPr lang="en-US" dirty="0" err="1" smtClean="0"/>
                  <a:t>melakukan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memuai</a:t>
                </a:r>
                <a:endParaRPr lang="en-US" dirty="0"/>
              </a:p>
              <a:p>
                <a:pPr marL="342900" indent="-342900">
                  <a:buFont typeface="+mj-lt"/>
                  <a:buAutoNum type="alphaLcPeriod"/>
                </a:pP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diisolasi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termis</a:t>
                </a:r>
                <a:r>
                  <a:rPr lang="en-US" dirty="0" smtClean="0"/>
                  <a:t>, gas </a:t>
                </a:r>
                <a:r>
                  <a:rPr lang="en-US" dirty="0" err="1" smtClean="0"/>
                  <a:t>memuai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perlahan</a:t>
                </a:r>
                <a:r>
                  <a:rPr lang="en-US" dirty="0" smtClean="0"/>
                  <a:t>. Proses </a:t>
                </a:r>
                <a:r>
                  <a:rPr lang="en-US" dirty="0" err="1" smtClean="0"/>
                  <a:t>terjadi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adiabatik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karena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tidak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</a:t>
                </a:r>
                <a:r>
                  <a:rPr lang="en-US" dirty="0" smtClean="0"/>
                  <a:t> Q </a:t>
                </a:r>
                <a:r>
                  <a:rPr lang="en-US" dirty="0" err="1" smtClean="0"/>
                  <a:t>keluar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maupun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masuk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melakukan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suhuturun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1780310"/>
                <a:ext cx="5486400" cy="2585323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000" t="-1179" r="-444" b="-28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76199" y="4365633"/>
                <a:ext cx="5181601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eriod" startAt="3"/>
                </a:pPr>
                <a:r>
                  <a:rPr lang="en-US" dirty="0" smtClean="0"/>
                  <a:t>Sistem </a:t>
                </a:r>
                <a:r>
                  <a:rPr lang="en-US" dirty="0" err="1" smtClean="0"/>
                  <a:t>dikontakkan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tandon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bersuhu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gas </a:t>
                </a:r>
                <a:r>
                  <a:rPr lang="en-US" dirty="0" err="1" smtClean="0"/>
                  <a:t>dimampatkan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perlahan</a:t>
                </a:r>
                <a:r>
                  <a:rPr lang="en-US" dirty="0" smtClean="0"/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en-US" dirty="0" err="1"/>
                  <a:t>dipindah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gas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tandon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Pemampatan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isotermal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dilakukan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Gas</a:t>
                </a:r>
              </a:p>
              <a:p>
                <a:pPr marL="342900" indent="-342900">
                  <a:buFont typeface="+mj-lt"/>
                  <a:buAutoNum type="alphaLcPeriod" startAt="3"/>
                </a:pP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diisolasi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termis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dimampatkan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perlahan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keadaan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awal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Pemampatan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secara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adiabatik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dilakukan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gas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suhu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naik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9" y="4365633"/>
                <a:ext cx="5181601" cy="2308324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940" t="-1319" b="-31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261427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228600"/>
                <a:ext cx="8763000" cy="6400800"/>
              </a:xfrm>
            </p:spPr>
            <p:txBody>
              <a:bodyPr/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Efisiensi :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perbandingan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neto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selama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satu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siklus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terhadap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kalor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yang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diserap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sistem</a:t>
                </a:r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Kita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dapat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merencanakan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mesin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pendingin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dengan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membalik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arah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proses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karena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prosesnya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reversibel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(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kalor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yang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diserap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dari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tandon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dingin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),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koefisien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mesin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pendingin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(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perbandingan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terhadap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W)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Andaikan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zat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adalah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ideal,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pada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proses a-b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isotermal</a:t>
                </a:r>
                <a:r>
                  <a:rPr lang="en-US" dirty="0">
                    <a:solidFill>
                      <a:schemeClr val="tx1"/>
                    </a:solidFill>
                  </a:rPr>
                  <a:t>:</a:t>
                </a: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pada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proses b-c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ekspansi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adiabatik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:</a:t>
                </a: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pada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proses c-d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isotermal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: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228600"/>
                <a:ext cx="8763000" cy="6400800"/>
              </a:xfrm>
              <a:blipFill rotWithShape="1">
                <a:blip r:embed="rId2" cstate="print"/>
                <a:stretch>
                  <a:fillRect l="-1113" t="-10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609600"/>
            <a:ext cx="46291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852737"/>
            <a:ext cx="5104816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7" y="4343400"/>
            <a:ext cx="1966913" cy="718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965" y="5257800"/>
            <a:ext cx="2613385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184" y="5715432"/>
            <a:ext cx="2019592" cy="74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8592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4770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proses d-a </a:t>
            </a:r>
            <a:r>
              <a:rPr lang="en-US" dirty="0" err="1" smtClean="0">
                <a:solidFill>
                  <a:schemeClr val="tx1"/>
                </a:solidFill>
              </a:rPr>
              <a:t>muaian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adiabatik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Efisiensi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siklus</a:t>
            </a:r>
            <a:r>
              <a:rPr lang="en-US" dirty="0" smtClean="0">
                <a:solidFill>
                  <a:schemeClr val="tx1"/>
                </a:solidFill>
              </a:rPr>
              <a:t>,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                  (5-9)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Proses b-c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d-a </a:t>
            </a:r>
            <a:r>
              <a:rPr lang="en-US" dirty="0" err="1" smtClean="0">
                <a:solidFill>
                  <a:schemeClr val="tx1"/>
                </a:solidFill>
              </a:rPr>
              <a:t>adiabatik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jadi</a:t>
            </a:r>
            <a:r>
              <a:rPr lang="en-US" dirty="0" smtClean="0">
                <a:solidFill>
                  <a:schemeClr val="tx1"/>
                </a:solidFill>
              </a:rPr>
              <a:t>: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Kalau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keduanya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dibandingkan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Pers</a:t>
            </a:r>
            <a:r>
              <a:rPr lang="en-US" dirty="0" smtClean="0">
                <a:solidFill>
                  <a:schemeClr val="tx1"/>
                </a:solidFill>
              </a:rPr>
              <a:t> (5-9) </a:t>
            </a:r>
            <a:r>
              <a:rPr lang="en-US" dirty="0" err="1" smtClean="0">
                <a:solidFill>
                  <a:schemeClr val="tx1"/>
                </a:solidFill>
              </a:rPr>
              <a:t>menjadi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Dan </a:t>
            </a:r>
            <a:r>
              <a:rPr lang="en-US" dirty="0" err="1" smtClean="0">
                <a:solidFill>
                  <a:schemeClr val="tx1"/>
                </a:solidFill>
              </a:rPr>
              <a:t>diperoleh</a:t>
            </a:r>
            <a:r>
              <a:rPr lang="en-US" dirty="0" smtClean="0">
                <a:solidFill>
                  <a:schemeClr val="tx1"/>
                </a:solidFill>
              </a:rPr>
              <a:t>;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04800"/>
            <a:ext cx="1981200" cy="352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657474"/>
            <a:ext cx="3085768" cy="231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4795505" y="2971800"/>
            <a:ext cx="2519695" cy="914400"/>
            <a:chOff x="4795505" y="2971800"/>
            <a:chExt cx="1800225" cy="647700"/>
          </a:xfrm>
        </p:grpSpPr>
        <p:pic>
          <p:nvPicPr>
            <p:cNvPr id="7172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5505" y="2971800"/>
              <a:ext cx="1762125" cy="323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73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5505" y="3276600"/>
              <a:ext cx="1800225" cy="342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926" y="3927760"/>
            <a:ext cx="803564" cy="617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4594296"/>
            <a:ext cx="4314825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101" y="5486400"/>
            <a:ext cx="3964781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5504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1752600"/>
                <a:ext cx="8686800" cy="1676400"/>
              </a:xfrm>
            </p:spPr>
            <p:txBody>
              <a:bodyPr/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Misal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mesin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ireversibel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mempunyai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efisiensi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lebih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besar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dari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mesin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reversibel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.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Semuanya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bekerja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pada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2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tandon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yang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sama</a:t>
                </a:r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Kalor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yang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diserap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ireversibel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𝑄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′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kalor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yang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dibuang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𝑄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′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,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yang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dilakukan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;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1752600"/>
                <a:ext cx="8686800" cy="1676400"/>
              </a:xfrm>
              <a:blipFill rotWithShape="1">
                <a:blip r:embed="rId2" cstate="print"/>
                <a:stretch>
                  <a:fillRect l="-1123" t="-4000" b="-5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338328"/>
            <a:ext cx="8686800" cy="1252728"/>
          </a:xfrm>
        </p:spPr>
        <p:txBody>
          <a:bodyPr/>
          <a:lstStyle/>
          <a:p>
            <a:r>
              <a:rPr lang="en-US" dirty="0" smtClean="0"/>
              <a:t>EFISIENSI MESIN REVERSIBEL</a:t>
            </a:r>
            <a:endParaRPr lang="en-U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691" y="3733800"/>
            <a:ext cx="4981575" cy="286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7435" y="3067050"/>
            <a:ext cx="13430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304800" y="3390900"/>
                <a:ext cx="434340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ü"/>
                </a:pPr>
                <a:r>
                  <a:rPr lang="en-US" dirty="0"/>
                  <a:t>Kalor yang </a:t>
                </a:r>
                <a:r>
                  <a:rPr lang="en-US" dirty="0" err="1"/>
                  <a:t>diserap</a:t>
                </a:r>
                <a:r>
                  <a:rPr lang="en-US" dirty="0"/>
                  <a:t> </a:t>
                </a:r>
                <a:r>
                  <a:rPr lang="en-US" dirty="0" err="1" smtClean="0"/>
                  <a:t>reversibel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kalor</a:t>
                </a:r>
                <a:r>
                  <a:rPr lang="en-US" dirty="0"/>
                  <a:t> yang </a:t>
                </a:r>
                <a:r>
                  <a:rPr lang="en-US" dirty="0" err="1"/>
                  <a:t>dibuang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kerja</a:t>
                </a:r>
                <a:r>
                  <a:rPr lang="en-US" dirty="0"/>
                  <a:t> yang </a:t>
                </a:r>
                <a:r>
                  <a:rPr lang="en-US" dirty="0" err="1"/>
                  <a:t>dilakukan</a:t>
                </a:r>
                <a:r>
                  <a:rPr lang="en-US" dirty="0"/>
                  <a:t>;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3390900"/>
                <a:ext cx="4343400" cy="1200329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842" t="-2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448" y="4019729"/>
            <a:ext cx="235267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4800" y="4400729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pengandaian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                  ,</a:t>
            </a:r>
            <a:r>
              <a:rPr lang="en-US" dirty="0" err="1" smtClean="0"/>
              <a:t>maka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552" y="4485176"/>
            <a:ext cx="85725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772" y="4770061"/>
            <a:ext cx="1157727" cy="788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19548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52400"/>
            <a:ext cx="8763000" cy="31242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Mesin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pendingin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dijalankan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dihasilkan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mesin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ireversibel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maka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gabungan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kedua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mesin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menghasilkan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perpindahan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sebesar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Tanpa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kerja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luar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mesin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dapat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bekerja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sendiri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menghasilkan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perpindahan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rendah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tinggi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n-US" dirty="0" err="1" smtClean="0">
                <a:solidFill>
                  <a:schemeClr val="tx1"/>
                </a:solidFill>
              </a:rPr>
              <a:t>gb</a:t>
            </a:r>
            <a:r>
              <a:rPr lang="en-US" dirty="0" smtClean="0">
                <a:solidFill>
                  <a:schemeClr val="tx1"/>
                </a:solidFill>
              </a:rPr>
              <a:t> 5-10), </a:t>
            </a:r>
            <a:r>
              <a:rPr lang="en-US" dirty="0" err="1" smtClean="0">
                <a:solidFill>
                  <a:schemeClr val="tx1"/>
                </a:solidFill>
              </a:rPr>
              <a:t>membuktikan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bahwa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efisiensi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mesin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reversibel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selalu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lebih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besar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ireversibel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beroperasi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2 </a:t>
            </a:r>
            <a:r>
              <a:rPr lang="en-US" dirty="0" err="1" smtClean="0">
                <a:solidFill>
                  <a:schemeClr val="tx1"/>
                </a:solidFill>
              </a:rPr>
              <a:t>tandon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sama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990600"/>
            <a:ext cx="23145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895600"/>
            <a:ext cx="6800751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9568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1600200"/>
                <a:ext cx="8686800" cy="5105400"/>
              </a:xfrm>
            </p:spPr>
            <p:txBody>
              <a:bodyPr/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Evisiensi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mesin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reversibel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tidak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tergantung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pada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zat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kerda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hanya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tergantung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pada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suhu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tandon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dingin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tandon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kalor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saja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,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efisiensi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mesin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carnot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: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Diperoleh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hubungan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: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Suhu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sebagai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kalor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yang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diserap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dibuang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oleh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mesin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carnot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yang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bekerja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diantara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2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suhu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ini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.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Hubungan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T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dan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𝑇𝑃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: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atau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1600200"/>
                <a:ext cx="8686800" cy="5105400"/>
              </a:xfrm>
              <a:blipFill rotWithShape="1">
                <a:blip r:embed="rId2" cstate="print"/>
                <a:stretch>
                  <a:fillRect l="-1123" t="-1314" r="-1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338328"/>
            <a:ext cx="8686800" cy="125272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SKALA SUHU TERMODINAMIK DAN NOL MUTLAK</a:t>
            </a:r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209800"/>
            <a:ext cx="1943359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869870"/>
            <a:ext cx="494927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256031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8600"/>
            <a:ext cx="8763000" cy="6477000"/>
          </a:xfrm>
        </p:spPr>
        <p:txBody>
          <a:bodyPr/>
          <a:lstStyle/>
          <a:p>
            <a:r>
              <a:rPr lang="en-US" dirty="0" err="1" smtClean="0"/>
              <a:t>Kerja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carnot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Dari </a:t>
            </a:r>
            <a:r>
              <a:rPr lang="en-US" dirty="0" err="1" smtClean="0"/>
              <a:t>definisi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termodinamik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Maka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dan</a:t>
            </a:r>
            <a:endParaRPr lang="en-US" dirty="0"/>
          </a:p>
          <a:p>
            <a:endParaRPr lang="en-US" dirty="0"/>
          </a:p>
          <a:p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terendah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tercapai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nol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588" y="304800"/>
            <a:ext cx="1243012" cy="406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021" y="1084422"/>
            <a:ext cx="4380634" cy="591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05000"/>
            <a:ext cx="1695450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527" y="2743200"/>
            <a:ext cx="4024313" cy="732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9209848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4038600"/>
            <a:ext cx="8686800" cy="2667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Proses </a:t>
            </a:r>
            <a:r>
              <a:rPr lang="en-US" dirty="0" err="1" smtClean="0">
                <a:solidFill>
                  <a:schemeClr val="tx1"/>
                </a:solidFill>
              </a:rPr>
              <a:t>reversibel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1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2 </a:t>
            </a:r>
            <a:r>
              <a:rPr lang="en-US" dirty="0" err="1" smtClean="0">
                <a:solidFill>
                  <a:schemeClr val="tx1"/>
                </a:solidFill>
              </a:rPr>
              <a:t>melalui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lintasan</a:t>
            </a:r>
            <a:r>
              <a:rPr lang="en-US" dirty="0" smtClean="0">
                <a:solidFill>
                  <a:schemeClr val="tx1"/>
                </a:solidFill>
              </a:rPr>
              <a:t> A, </a:t>
            </a:r>
            <a:r>
              <a:rPr lang="en-US" dirty="0" err="1" smtClean="0">
                <a:solidFill>
                  <a:schemeClr val="tx1"/>
                </a:solidFill>
              </a:rPr>
              <a:t>kembali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semula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melalui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lintasan</a:t>
            </a:r>
            <a:r>
              <a:rPr lang="en-US" dirty="0" smtClean="0">
                <a:solidFill>
                  <a:schemeClr val="tx1"/>
                </a:solidFill>
              </a:rPr>
              <a:t> B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sama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kembali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melalui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lintasan</a:t>
            </a:r>
            <a:r>
              <a:rPr lang="en-US" dirty="0" smtClean="0">
                <a:solidFill>
                  <a:schemeClr val="tx1"/>
                </a:solidFill>
              </a:rPr>
              <a:t> 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r>
              <a:rPr lang="en-US" dirty="0" smtClean="0"/>
              <a:t>ENTROPI DAN DIAGRAM T-S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764" y="1066800"/>
            <a:ext cx="6553200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876800"/>
            <a:ext cx="4543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4" y="6149685"/>
            <a:ext cx="4333875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8883904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228600"/>
                <a:ext cx="8686800" cy="6629400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dirty="0" smtClean="0"/>
                  <a:t>Dengan </a:t>
                </a:r>
                <a:r>
                  <a:rPr lang="en-US" dirty="0" err="1" smtClean="0"/>
                  <a:t>mengurangkan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persamaan</a:t>
                </a:r>
                <a:r>
                  <a:rPr lang="en-US" dirty="0" smtClean="0"/>
                  <a:t> (5-27) dg (5-28) </a:t>
                </a:r>
                <a:r>
                  <a:rPr lang="en-US" dirty="0" err="1" smtClean="0"/>
                  <a:t>maka</a:t>
                </a:r>
                <a:r>
                  <a:rPr lang="en-US" dirty="0" smtClean="0"/>
                  <a:t>;</a:t>
                </a:r>
              </a:p>
              <a:p>
                <a:endParaRPr lang="en-US" dirty="0"/>
              </a:p>
              <a:p>
                <a:endParaRPr lang="en-US" dirty="0" smtClean="0"/>
              </a:p>
              <a:p>
                <a:r>
                  <a:rPr lang="en-US" dirty="0" err="1" smtClean="0"/>
                  <a:t>Karena</a:t>
                </a:r>
                <a:r>
                  <a:rPr lang="en-US" dirty="0" smtClean="0"/>
                  <a:t>              </a:t>
                </a:r>
                <a:r>
                  <a:rPr lang="en-US" dirty="0" err="1" smtClean="0"/>
                  <a:t>untuk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semua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lintasan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besaran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hanya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bergantung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keadaan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awal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akhir.besaran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dapat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digolongkan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sebagai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sifat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(</a:t>
                </a:r>
                <a:r>
                  <a:rPr lang="en-US" b="1" dirty="0" err="1" smtClean="0"/>
                  <a:t>entropi</a:t>
                </a:r>
                <a:r>
                  <a:rPr lang="en-US" b="1" dirty="0" smtClean="0"/>
                  <a:t>) </a:t>
                </a:r>
                <a:r>
                  <a:rPr lang="en-US" dirty="0" err="1" smtClean="0"/>
                  <a:t>dinyatakan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S</a:t>
                </a:r>
                <a:endParaRPr lang="en-US" b="1" dirty="0"/>
              </a:p>
              <a:p>
                <a:endParaRPr lang="en-US" dirty="0" smtClean="0"/>
              </a:p>
              <a:p>
                <a:endParaRPr lang="en-US" dirty="0"/>
              </a:p>
              <a:p>
                <a:r>
                  <a:rPr lang="en-US" dirty="0" err="1" smtClean="0"/>
                  <a:t>Perubahan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entropi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keadaan</a:t>
                </a:r>
                <a:r>
                  <a:rPr lang="en-US" dirty="0" smtClean="0"/>
                  <a:t> 1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2</a:t>
                </a:r>
              </a:p>
              <a:p>
                <a:endParaRPr lang="en-US" dirty="0" smtClean="0"/>
              </a:p>
              <a:p>
                <a:r>
                  <a:rPr lang="en-US" dirty="0" err="1" smtClean="0"/>
                  <a:t>dan</a:t>
                </a:r>
                <a:endParaRPr lang="en-US" dirty="0"/>
              </a:p>
              <a:p>
                <a:r>
                  <a:rPr lang="en-US" dirty="0" err="1" smtClean="0"/>
                  <a:t>Entropi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besaran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ekstensif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dalam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homogen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sebanding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massa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jumlah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mol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Entropi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jenis</a:t>
                </a:r>
                <a:r>
                  <a:rPr lang="en-US" dirty="0" smtClean="0"/>
                  <a:t> s:</a:t>
                </a:r>
                <a:endParaRPr lang="en-US" dirty="0"/>
              </a:p>
              <a:p>
                <a:endParaRPr lang="en-US" dirty="0" smtClean="0"/>
              </a:p>
              <a:p>
                <a:r>
                  <a:rPr lang="en-US" dirty="0" err="1" smtClean="0"/>
                  <a:t>Entropi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jenis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molal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𝑠</m:t>
                        </m:r>
                      </m:e>
                    </m:acc>
                  </m:oMath>
                </a14:m>
                <a:r>
                  <a:rPr lang="en-US" dirty="0" smtClean="0"/>
                  <a:t> ;</a:t>
                </a:r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228600"/>
                <a:ext cx="8686800" cy="6629400"/>
              </a:xfrm>
              <a:blipFill rotWithShape="1">
                <a:blip r:embed="rId2" cstate="print"/>
                <a:stretch>
                  <a:fillRect l="-1123" t="-1564" r="-4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644236"/>
            <a:ext cx="407670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276350"/>
            <a:ext cx="5048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182" y="2427135"/>
            <a:ext cx="3819525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886200"/>
            <a:ext cx="396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3119438"/>
            <a:ext cx="357187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348" y="5181600"/>
            <a:ext cx="357187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433" y="5943600"/>
            <a:ext cx="335280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494484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1878590"/>
          </a:xfrm>
        </p:spPr>
        <p:txBody>
          <a:bodyPr/>
          <a:lstStyle/>
          <a:p>
            <a:r>
              <a:rPr lang="en-US" b="1" i="1" u="sng" dirty="0" smtClean="0">
                <a:solidFill>
                  <a:schemeClr val="tx1"/>
                </a:solidFill>
              </a:rPr>
              <a:t>Diagram T-s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Untuk</a:t>
            </a:r>
            <a:r>
              <a:rPr lang="en-US" dirty="0" smtClean="0">
                <a:solidFill>
                  <a:schemeClr val="tx1"/>
                </a:solidFill>
              </a:rPr>
              <a:t> proses </a:t>
            </a:r>
            <a:r>
              <a:rPr lang="en-US" dirty="0" err="1" smtClean="0">
                <a:solidFill>
                  <a:schemeClr val="tx1"/>
                </a:solidFill>
              </a:rPr>
              <a:t>reversibel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internal,perubahan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entropi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   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Untuk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1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2;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>
            <a:normAutofit/>
          </a:bodyPr>
          <a:lstStyle/>
          <a:p>
            <a:r>
              <a:rPr lang="en-US" dirty="0" smtClean="0"/>
              <a:t>Diagram T-s </a:t>
            </a:r>
            <a:r>
              <a:rPr lang="en-US" dirty="0" err="1" smtClean="0"/>
              <a:t>dan</a:t>
            </a:r>
            <a:r>
              <a:rPr lang="en-US" dirty="0" smtClean="0"/>
              <a:t> diagram h-s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1371600"/>
            <a:ext cx="131445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051772"/>
            <a:ext cx="1257300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1848" y="2326265"/>
            <a:ext cx="370522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" y="4180355"/>
            <a:ext cx="494347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8600" y="2945390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/>
              <a:t>Luasan</a:t>
            </a:r>
            <a:r>
              <a:rPr lang="en-US" dirty="0" smtClean="0"/>
              <a:t> yang </a:t>
            </a:r>
            <a:r>
              <a:rPr lang="en-US" dirty="0" err="1" smtClean="0"/>
              <a:t>diarsir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kalor</a:t>
            </a:r>
            <a:r>
              <a:rPr lang="en-US" dirty="0" smtClean="0"/>
              <a:t> yang </a:t>
            </a:r>
            <a:r>
              <a:rPr lang="en-US" dirty="0" err="1" smtClean="0"/>
              <a:t>dipindahkan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</a:t>
            </a:r>
            <a:r>
              <a:rPr lang="en-US" sz="1600" i="1" dirty="0" err="1" smtClean="0"/>
              <a:t>ds</a:t>
            </a:r>
            <a:endParaRPr lang="en-US" i="1" dirty="0" smtClean="0"/>
          </a:p>
          <a:p>
            <a:endParaRPr lang="en-US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927" y="2945390"/>
            <a:ext cx="4381500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554462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228600"/>
            <a:ext cx="3733800" cy="457200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>
                <a:solidFill>
                  <a:schemeClr val="tx1"/>
                </a:solidFill>
              </a:rPr>
              <a:t>Diagram h-s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28600"/>
            <a:ext cx="4943475" cy="485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8600" y="762000"/>
            <a:ext cx="3733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isobarik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isotermal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lurus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daerah</a:t>
            </a:r>
            <a:r>
              <a:rPr lang="en-US" dirty="0" smtClean="0"/>
              <a:t> </a:t>
            </a:r>
            <a:r>
              <a:rPr lang="en-US" dirty="0" err="1" smtClean="0"/>
              <a:t>basah</a:t>
            </a:r>
            <a:endParaRPr lang="en-US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/>
              <a:t>Garis</a:t>
            </a:r>
            <a:r>
              <a:rPr lang="en-US" dirty="0" smtClean="0"/>
              <a:t> isobar </a:t>
            </a:r>
            <a:r>
              <a:rPr lang="en-US" dirty="0" err="1" smtClean="0"/>
              <a:t>memotong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 </a:t>
            </a:r>
            <a:r>
              <a:rPr lang="en-US" dirty="0" err="1" smtClean="0"/>
              <a:t>jenuh</a:t>
            </a:r>
            <a:endParaRPr lang="en-US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isotermal</a:t>
            </a:r>
            <a:r>
              <a:rPr lang="en-US" dirty="0" smtClean="0"/>
              <a:t> </a:t>
            </a:r>
            <a:r>
              <a:rPr lang="en-US" dirty="0" err="1" smtClean="0"/>
              <a:t>patah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kanan</a:t>
            </a:r>
            <a:endParaRPr lang="en-US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konstan</a:t>
            </a:r>
            <a:r>
              <a:rPr lang="en-US" dirty="0" smtClean="0"/>
              <a:t>, </a:t>
            </a:r>
            <a:r>
              <a:rPr lang="en-US" dirty="0" err="1" smtClean="0"/>
              <a:t>nilainya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kritis</a:t>
            </a:r>
            <a:endParaRPr lang="en-US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isotermal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panas</a:t>
            </a:r>
            <a:r>
              <a:rPr lang="en-US" dirty="0" smtClean="0"/>
              <a:t> </a:t>
            </a:r>
            <a:r>
              <a:rPr lang="en-US" dirty="0" err="1" smtClean="0"/>
              <a:t>lanjut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mendekati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horizontal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hampir</a:t>
            </a:r>
            <a:r>
              <a:rPr lang="en-US" dirty="0" smtClean="0"/>
              <a:t> </a:t>
            </a:r>
            <a:r>
              <a:rPr lang="en-US" dirty="0" err="1" smtClean="0"/>
              <a:t>bertepatan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entalpi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150001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7912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Untuk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murni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harga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entropi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terdapat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daftar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tabel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buku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paket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wajib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Tabel</a:t>
            </a:r>
            <a:r>
              <a:rPr lang="en-US" dirty="0" smtClean="0">
                <a:solidFill>
                  <a:schemeClr val="tx1"/>
                </a:solidFill>
              </a:rPr>
              <a:t> B1-1 </a:t>
            </a:r>
            <a:r>
              <a:rPr lang="en-US" dirty="0" err="1" smtClean="0">
                <a:solidFill>
                  <a:schemeClr val="tx1"/>
                </a:solidFill>
              </a:rPr>
              <a:t>sampai</a:t>
            </a:r>
            <a:r>
              <a:rPr lang="en-US" dirty="0" smtClean="0">
                <a:solidFill>
                  <a:schemeClr val="tx1"/>
                </a:solidFill>
              </a:rPr>
              <a:t> B1-5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tabel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uap</a:t>
            </a:r>
            <a:endParaRPr lang="en-US" b="1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Tabel</a:t>
            </a:r>
            <a:r>
              <a:rPr lang="en-US" dirty="0" smtClean="0">
                <a:solidFill>
                  <a:schemeClr val="tx1"/>
                </a:solidFill>
              </a:rPr>
              <a:t> B2-1 </a:t>
            </a:r>
            <a:r>
              <a:rPr lang="en-US" dirty="0" err="1" smtClean="0">
                <a:solidFill>
                  <a:schemeClr val="tx1"/>
                </a:solidFill>
              </a:rPr>
              <a:t>sampai</a:t>
            </a:r>
            <a:r>
              <a:rPr lang="en-US" dirty="0" smtClean="0">
                <a:solidFill>
                  <a:schemeClr val="tx1"/>
                </a:solidFill>
              </a:rPr>
              <a:t> B2-2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tabel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amoniak</a:t>
            </a:r>
            <a:endParaRPr lang="en-US" b="1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Tabel</a:t>
            </a:r>
            <a:r>
              <a:rPr lang="en-US" dirty="0" smtClean="0">
                <a:solidFill>
                  <a:schemeClr val="tx1"/>
                </a:solidFill>
              </a:rPr>
              <a:t> B3-1 </a:t>
            </a:r>
            <a:r>
              <a:rPr lang="en-US" dirty="0" err="1" smtClean="0">
                <a:solidFill>
                  <a:schemeClr val="tx1"/>
                </a:solidFill>
              </a:rPr>
              <a:t>sampai</a:t>
            </a:r>
            <a:r>
              <a:rPr lang="en-US" dirty="0" smtClean="0">
                <a:solidFill>
                  <a:schemeClr val="tx1"/>
                </a:solidFill>
              </a:rPr>
              <a:t> B4-2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tabel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refrigeran</a:t>
            </a:r>
            <a:endParaRPr lang="en-US" b="1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daerah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jenuh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cair-uap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entropi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jenis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dapat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dihitung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menggunakan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kualitas</a:t>
            </a:r>
            <a:r>
              <a:rPr lang="en-US" dirty="0" smtClean="0">
                <a:solidFill>
                  <a:schemeClr val="tx1"/>
                </a:solidFill>
              </a:rPr>
              <a:t> x: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910" y="271272"/>
            <a:ext cx="8915400" cy="719328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ENTROPI DARI ZAT MURNI DAN KEADAAN JENUH</a:t>
            </a:r>
            <a:endParaRPr lang="en-US" sz="32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365" y="3849399"/>
            <a:ext cx="5633635" cy="93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784490"/>
            <a:ext cx="1517073" cy="461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7891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Content Placeholder 1"/>
              <p:cNvSpPr>
                <a:spLocks noGrp="1"/>
              </p:cNvSpPr>
              <p:nvPr>
                <p:ph idx="1"/>
              </p:nvPr>
            </p:nvSpPr>
            <p:spPr>
              <a:xfrm>
                <a:off x="228600" y="838200"/>
                <a:ext cx="8686800" cy="3962400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Dirumuskan: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untuk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isotermal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reversibel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,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perubahan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entropi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:</a:t>
                </a: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err="1" smtClean="0">
                    <a:solidFill>
                      <a:schemeClr val="tx1"/>
                    </a:solidFill>
                  </a:rPr>
                  <a:t>Untuk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 proses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adiabatik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12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=0,perubahan </a:t>
                </a:r>
                <a:r>
                  <a:rPr lang="en-US" dirty="0" err="1" smtClean="0">
                    <a:solidFill>
                      <a:schemeClr val="tx1"/>
                    </a:solidFill>
                  </a:rPr>
                  <a:t>entropi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: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en-US" b="1" i="1" u="sng" dirty="0" err="1" smtClean="0">
                    <a:solidFill>
                      <a:schemeClr val="tx1"/>
                    </a:solidFill>
                  </a:rPr>
                  <a:t>Perubahan</a:t>
                </a:r>
                <a:r>
                  <a:rPr lang="en-US" b="1" i="1" u="sng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b="1" i="1" u="sng" dirty="0" err="1" smtClean="0">
                    <a:solidFill>
                      <a:schemeClr val="tx1"/>
                    </a:solidFill>
                  </a:rPr>
                  <a:t>entropi</a:t>
                </a:r>
                <a:r>
                  <a:rPr lang="en-US" b="1" i="1" u="sng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b="1" i="1" u="sng" dirty="0" err="1" smtClean="0">
                    <a:solidFill>
                      <a:schemeClr val="tx1"/>
                    </a:solidFill>
                  </a:rPr>
                  <a:t>dalam</a:t>
                </a:r>
                <a:r>
                  <a:rPr lang="en-US" b="1" i="1" u="sng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b="1" i="1" u="sng" dirty="0" err="1" smtClean="0">
                    <a:solidFill>
                      <a:schemeClr val="tx1"/>
                    </a:solidFill>
                  </a:rPr>
                  <a:t>siklus</a:t>
                </a:r>
                <a:r>
                  <a:rPr lang="en-US" b="1" i="1" u="sng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b="1" i="1" u="sng" dirty="0" err="1" smtClean="0">
                    <a:solidFill>
                      <a:schemeClr val="tx1"/>
                    </a:solidFill>
                  </a:rPr>
                  <a:t>carnot</a:t>
                </a:r>
                <a:endParaRPr lang="en-US" b="1" i="1" u="sng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8600" y="838200"/>
                <a:ext cx="8686800" cy="3962400"/>
              </a:xfrm>
              <a:blipFill rotWithShape="1">
                <a:blip r:embed="rId2" cstate="print"/>
                <a:stretch>
                  <a:fillRect l="-1123" t="-2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338328"/>
            <a:ext cx="8686800" cy="576072"/>
          </a:xfrm>
        </p:spPr>
        <p:txBody>
          <a:bodyPr>
            <a:noAutofit/>
          </a:bodyPr>
          <a:lstStyle/>
          <a:p>
            <a:r>
              <a:rPr lang="en-US" sz="2800" dirty="0" smtClean="0"/>
              <a:t>PERUBAHAN ENTROPI SELAMA PROSES REVERSIBEL</a:t>
            </a:r>
            <a:endParaRPr lang="en-US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838200"/>
            <a:ext cx="19558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2057400"/>
            <a:ext cx="2933700" cy="79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352800"/>
            <a:ext cx="1557338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525" y="4068437"/>
            <a:ext cx="3648075" cy="263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4572000"/>
            <a:ext cx="5191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smtClean="0"/>
              <a:t>Ada 2 proses </a:t>
            </a:r>
            <a:r>
              <a:rPr lang="en-US" dirty="0" err="1" smtClean="0"/>
              <a:t>isotermal</a:t>
            </a:r>
            <a:endParaRPr lang="en-US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en-US" b="1" dirty="0" err="1" smtClean="0"/>
              <a:t>pertama</a:t>
            </a:r>
            <a:r>
              <a:rPr lang="en-US" b="1" dirty="0" smtClean="0"/>
              <a:t> </a:t>
            </a:r>
            <a:r>
              <a:rPr lang="en-US" dirty="0" err="1" smtClean="0"/>
              <a:t>ditunjukan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1 </a:t>
            </a:r>
            <a:r>
              <a:rPr lang="en-US" dirty="0" err="1" smtClean="0"/>
              <a:t>ke</a:t>
            </a:r>
            <a:r>
              <a:rPr lang="en-US" dirty="0" smtClean="0"/>
              <a:t> 2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Tp</a:t>
            </a:r>
            <a:r>
              <a:rPr lang="en-US" dirty="0" smtClean="0"/>
              <a:t>,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entropi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4" y="5562600"/>
            <a:ext cx="4524375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4576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28600" y="304800"/>
                <a:ext cx="6096000" cy="5355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itchFamily="2" charset="2"/>
                  <a:buChar char="ü"/>
                </a:pPr>
                <a:r>
                  <a:rPr lang="en-US" dirty="0" smtClean="0"/>
                  <a:t>Luasan</a:t>
                </a:r>
                <a:r>
                  <a:rPr lang="en-US" dirty="0" smtClean="0"/>
                  <a:t> 1-2-b-a-1 </a:t>
                </a:r>
                <a:r>
                  <a:rPr lang="en-US" dirty="0" err="1" smtClean="0"/>
                  <a:t>menyatakan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dipindahkan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zat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selama</a:t>
                </a:r>
                <a:r>
                  <a:rPr lang="en-US" dirty="0" smtClean="0"/>
                  <a:t> proses </a:t>
                </a:r>
                <a:r>
                  <a:rPr lang="en-US" dirty="0" err="1" smtClean="0"/>
                  <a:t>isotermal</a:t>
                </a:r>
                <a:endParaRPr lang="en-US" dirty="0" smtClean="0"/>
              </a:p>
              <a:p>
                <a:pPr marL="285750" indent="-285750">
                  <a:buFont typeface="Wingdings" pitchFamily="2" charset="2"/>
                  <a:buChar char="ü"/>
                </a:pPr>
                <a:r>
                  <a:rPr lang="en-US" dirty="0" smtClean="0"/>
                  <a:t>Proses </a:t>
                </a:r>
                <a:r>
                  <a:rPr lang="en-US" dirty="0" err="1" smtClean="0"/>
                  <a:t>isotermal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kedua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terjadi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keadaan</a:t>
                </a:r>
                <a:r>
                  <a:rPr lang="en-US" dirty="0" smtClean="0"/>
                  <a:t> 3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4,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dipindah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zat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tandon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bersuhu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rendah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berarti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kehilangan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sebesar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34</m:t>
                        </m:r>
                      </m:sub>
                    </m:sSub>
                  </m:oMath>
                </a14:m>
                <a:endParaRPr lang="en-US" dirty="0" smtClean="0"/>
              </a:p>
              <a:p>
                <a:pPr marL="285750" indent="-285750">
                  <a:buFont typeface="Wingdings" pitchFamily="2" charset="2"/>
                  <a:buChar char="ü"/>
                </a:pPr>
                <a:endParaRPr lang="en-US" dirty="0"/>
              </a:p>
              <a:p>
                <a:pPr marL="285750" indent="-285750">
                  <a:buFont typeface="Wingdings" pitchFamily="2" charset="2"/>
                  <a:buChar char="ü"/>
                </a:pPr>
                <a:endParaRPr lang="en-US" dirty="0" smtClean="0"/>
              </a:p>
              <a:p>
                <a:pPr marL="285750" indent="-285750">
                  <a:buFont typeface="Wingdings" pitchFamily="2" charset="2"/>
                  <a:buChar char="ü"/>
                </a:pPr>
                <a:endParaRPr lang="en-US" dirty="0"/>
              </a:p>
              <a:p>
                <a:pPr marL="285750" indent="-285750">
                  <a:buFont typeface="Wingdings" pitchFamily="2" charset="2"/>
                  <a:buChar char="ü"/>
                </a:pPr>
                <a:r>
                  <a:rPr lang="en-US" dirty="0" err="1" smtClean="0"/>
                  <a:t>Luasan</a:t>
                </a:r>
                <a:r>
                  <a:rPr lang="en-US" dirty="0" smtClean="0"/>
                  <a:t> 3-4-a-b-3 </a:t>
                </a:r>
                <a:r>
                  <a:rPr lang="en-US" dirty="0" err="1" smtClean="0"/>
                  <a:t>menyatakan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kalor</a:t>
                </a:r>
                <a:r>
                  <a:rPr lang="en-US" dirty="0" smtClean="0"/>
                  <a:t> yang </a:t>
                </a:r>
                <a:r>
                  <a:rPr lang="en-US" dirty="0" err="1" smtClean="0"/>
                  <a:t>dipindahkan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zat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kerja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selama</a:t>
                </a:r>
                <a:r>
                  <a:rPr lang="en-US" dirty="0" smtClean="0"/>
                  <a:t> proses </a:t>
                </a:r>
                <a:r>
                  <a:rPr lang="en-US" dirty="0" err="1" smtClean="0"/>
                  <a:t>isotermal</a:t>
                </a:r>
                <a:endParaRPr lang="en-US" dirty="0" smtClean="0"/>
              </a:p>
              <a:p>
                <a:pPr marL="285750" indent="-285750">
                  <a:buFont typeface="Wingdings" pitchFamily="2" charset="2"/>
                  <a:buChar char="ü"/>
                </a:pPr>
                <a:r>
                  <a:rPr lang="en-US" dirty="0" smtClean="0"/>
                  <a:t>Ada 2 proses </a:t>
                </a:r>
                <a:r>
                  <a:rPr lang="en-US" dirty="0" err="1" smtClean="0"/>
                  <a:t>adiabatik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reversibel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siklus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carnot</a:t>
                </a:r>
                <a:r>
                  <a:rPr lang="en-US" dirty="0" smtClean="0"/>
                  <a:t> (proses 2-3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proses 4-1), </a:t>
                </a:r>
                <a:r>
                  <a:rPr lang="en-US" dirty="0" err="1" smtClean="0"/>
                  <a:t>maka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perubahan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entropi</a:t>
                </a:r>
                <a:r>
                  <a:rPr lang="en-US" dirty="0" smtClean="0"/>
                  <a:t>;</a:t>
                </a:r>
              </a:p>
              <a:p>
                <a:pPr marL="285750" indent="-285750">
                  <a:buFont typeface="Wingdings" pitchFamily="2" charset="2"/>
                  <a:buChar char="ü"/>
                </a:pPr>
                <a:endParaRPr lang="en-US" dirty="0"/>
              </a:p>
              <a:p>
                <a:pPr marL="285750" indent="-285750">
                  <a:buFont typeface="Wingdings" pitchFamily="2" charset="2"/>
                  <a:buChar char="ü"/>
                </a:pPr>
                <a:endParaRPr lang="en-US" dirty="0" smtClean="0"/>
              </a:p>
              <a:p>
                <a:pPr marL="285750" indent="-285750">
                  <a:buFont typeface="Wingdings" pitchFamily="2" charset="2"/>
                  <a:buChar char="ü"/>
                </a:pPr>
                <a:r>
                  <a:rPr lang="en-US" dirty="0" err="1" smtClean="0"/>
                  <a:t>Perubahan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entropi</a:t>
                </a:r>
                <a:r>
                  <a:rPr lang="en-US" dirty="0" smtClean="0"/>
                  <a:t> total </a:t>
                </a:r>
                <a:r>
                  <a:rPr lang="en-US" dirty="0" err="1" smtClean="0"/>
                  <a:t>dalam</a:t>
                </a:r>
                <a:r>
                  <a:rPr lang="en-US" dirty="0" smtClean="0"/>
                  <a:t> 1 </a:t>
                </a:r>
                <a:r>
                  <a:rPr lang="en-US" dirty="0" err="1" smtClean="0"/>
                  <a:t>siklus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;</a:t>
                </a:r>
                <a:endParaRPr lang="en-US" dirty="0"/>
              </a:p>
              <a:p>
                <a:pPr marL="285750" indent="-285750">
                  <a:buFont typeface="Wingdings" pitchFamily="2" charset="2"/>
                  <a:buChar char="ü"/>
                </a:pPr>
                <a:endParaRPr lang="en-US" dirty="0" smtClean="0"/>
              </a:p>
              <a:p>
                <a:pPr marL="285750" indent="-285750">
                  <a:buFont typeface="Wingdings" pitchFamily="2" charset="2"/>
                  <a:buChar char="ü"/>
                </a:pPr>
                <a:endParaRPr lang="en-US" dirty="0"/>
              </a:p>
              <a:p>
                <a:pPr marL="285750" indent="-285750">
                  <a:buFont typeface="Wingdings" pitchFamily="2" charset="2"/>
                  <a:buChar char="ü"/>
                </a:pPr>
                <a:r>
                  <a:rPr lang="en-US" b="1" i="1" dirty="0" smtClean="0"/>
                  <a:t>Proses </a:t>
                </a:r>
                <a:r>
                  <a:rPr lang="en-US" b="1" i="1" dirty="0" err="1" smtClean="0"/>
                  <a:t>isentropik</a:t>
                </a:r>
                <a:r>
                  <a:rPr lang="en-US" b="1" i="1" dirty="0" smtClean="0"/>
                  <a:t> </a:t>
                </a:r>
                <a:r>
                  <a:rPr lang="en-US" dirty="0" smtClean="0"/>
                  <a:t>(proses </a:t>
                </a:r>
                <a:r>
                  <a:rPr lang="en-US" dirty="0" err="1" smtClean="0"/>
                  <a:t>dimana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entropinya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konstan</a:t>
                </a:r>
                <a:r>
                  <a:rPr lang="en-US" dirty="0" smtClean="0"/>
                  <a:t>)</a:t>
                </a:r>
                <a:endParaRPr lang="en-US" b="1" i="1" dirty="0"/>
              </a:p>
              <a:p>
                <a:pPr marL="285750" indent="-285750">
                  <a:buFont typeface="Wingdings" pitchFamily="2" charset="2"/>
                  <a:buChar char="ü"/>
                </a:pPr>
                <a:endParaRPr lang="en-US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04800"/>
                <a:ext cx="6096000" cy="535531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700" t="-569" r="-6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84018"/>
            <a:ext cx="2514600" cy="1817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63663"/>
            <a:ext cx="28003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626644"/>
            <a:ext cx="42576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350" y="4108958"/>
            <a:ext cx="4057650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1539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dalam</a:t>
            </a:r>
            <a:r>
              <a:rPr lang="en-US" dirty="0" smtClean="0">
                <a:solidFill>
                  <a:schemeClr val="tx1"/>
                </a:solidFill>
              </a:rPr>
              <a:t> diagram T-s, </a:t>
            </a:r>
            <a:r>
              <a:rPr lang="en-US" dirty="0" err="1" smtClean="0">
                <a:solidFill>
                  <a:schemeClr val="tx1"/>
                </a:solidFill>
              </a:rPr>
              <a:t>efisiensi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siklus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Efisiensi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mendekati</a:t>
            </a:r>
            <a:r>
              <a:rPr lang="en-US" dirty="0" smtClean="0">
                <a:solidFill>
                  <a:schemeClr val="tx1"/>
                </a:solidFill>
              </a:rPr>
              <a:t> 100% </a:t>
            </a:r>
            <a:r>
              <a:rPr lang="en-US" dirty="0" err="1" smtClean="0">
                <a:solidFill>
                  <a:schemeClr val="tx1"/>
                </a:solidFill>
              </a:rPr>
              <a:t>apabila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dilepaskan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mendekati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nol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Jika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siklus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dibalik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maka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didapatkan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siklus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refrigerasi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pompa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2847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EFISIENSI MESIN CARNOT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406234"/>
            <a:ext cx="6020106" cy="879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12833"/>
            <a:ext cx="3971925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81148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4770260"/>
            <a:ext cx="8686800" cy="1859140"/>
          </a:xfrm>
        </p:spPr>
        <p:txBody>
          <a:bodyPr/>
          <a:lstStyle/>
          <a:p>
            <a:r>
              <a:rPr lang="en-US" dirty="0" err="1" smtClean="0"/>
              <a:t>Kalor</a:t>
            </a:r>
            <a:r>
              <a:rPr lang="en-US" dirty="0" smtClean="0"/>
              <a:t> </a:t>
            </a:r>
            <a:r>
              <a:rPr lang="en-US" dirty="0" err="1" smtClean="0"/>
              <a:t>laten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kenaikan</a:t>
            </a:r>
            <a:r>
              <a:rPr lang="en-US" dirty="0" smtClean="0"/>
              <a:t> </a:t>
            </a:r>
            <a:r>
              <a:rPr lang="en-US" dirty="0" err="1" smtClean="0"/>
              <a:t>entalpi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</a:t>
            </a:r>
            <a:r>
              <a:rPr lang="en-US" dirty="0" err="1" smtClean="0"/>
              <a:t>penguapan</a:t>
            </a:r>
            <a:endParaRPr lang="en-US" dirty="0" smtClean="0"/>
          </a:p>
          <a:p>
            <a:r>
              <a:rPr lang="en-US" dirty="0" err="1" smtClean="0"/>
              <a:t>Kalor</a:t>
            </a:r>
            <a:r>
              <a:rPr lang="en-US" dirty="0" smtClean="0"/>
              <a:t> yang </a:t>
            </a:r>
            <a:r>
              <a:rPr lang="en-US" dirty="0" err="1" smtClean="0"/>
              <a:t>diserap</a:t>
            </a:r>
            <a:r>
              <a:rPr lang="en-US" dirty="0" smtClean="0"/>
              <a:t> </a:t>
            </a:r>
            <a:r>
              <a:rPr lang="en-US" dirty="0" err="1" smtClean="0"/>
              <a:t>tiap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selama</a:t>
            </a:r>
            <a:r>
              <a:rPr lang="en-US" dirty="0" smtClean="0"/>
              <a:t> proses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fase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 </a:t>
            </a:r>
            <a:r>
              <a:rPr lang="en-US" dirty="0" err="1" smtClean="0"/>
              <a:t>jenuh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uap</a:t>
            </a:r>
            <a:r>
              <a:rPr lang="en-US" dirty="0" smtClean="0"/>
              <a:t> </a:t>
            </a:r>
            <a:r>
              <a:rPr lang="en-US" dirty="0" err="1" smtClean="0"/>
              <a:t>jenuh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isotermal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isobar </a:t>
            </a:r>
            <a:r>
              <a:rPr lang="en-US" dirty="0" err="1" smtClean="0"/>
              <a:t>adalah</a:t>
            </a:r>
            <a:r>
              <a:rPr lang="en-US" dirty="0" smtClean="0"/>
              <a:t>;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entropi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siklus</a:t>
            </a:r>
            <a:r>
              <a:rPr lang="en-US" dirty="0" smtClean="0"/>
              <a:t> </a:t>
            </a:r>
            <a:r>
              <a:rPr lang="en-US" dirty="0" err="1" smtClean="0"/>
              <a:t>carnot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fase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00200"/>
            <a:ext cx="7162800" cy="3170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5999015"/>
            <a:ext cx="3546764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673034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228600"/>
            <a:ext cx="8763000" cy="64008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entropi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selama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fase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Kalor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dilepas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persatuan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massa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dalam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pemampatan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isotermal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3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4 </a:t>
            </a:r>
            <a:r>
              <a:rPr lang="en-US" dirty="0" err="1" smtClean="0">
                <a:solidFill>
                  <a:schemeClr val="tx1"/>
                </a:solidFill>
              </a:rPr>
              <a:t>adalah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entropi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selama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fase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Efisiensi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mesin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carnot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diberikan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oleh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685800"/>
            <a:ext cx="5410200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435" y="1932710"/>
            <a:ext cx="245012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787990"/>
            <a:ext cx="6619875" cy="84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799" y="4096615"/>
            <a:ext cx="5363695" cy="703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72919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6388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menggunakan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definisi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entropi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digabungkan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HK1;                                                             </a:t>
            </a:r>
            <a:r>
              <a:rPr lang="en-US" b="1" i="1" dirty="0" smtClean="0">
                <a:solidFill>
                  <a:schemeClr val="tx1"/>
                </a:solidFill>
              </a:rPr>
              <a:t>(hub. </a:t>
            </a:r>
            <a:r>
              <a:rPr lang="en-US" b="1" i="1" dirty="0" err="1" smtClean="0">
                <a:solidFill>
                  <a:schemeClr val="tx1"/>
                </a:solidFill>
              </a:rPr>
              <a:t>penting</a:t>
            </a:r>
            <a:r>
              <a:rPr lang="en-US" b="1" i="1" dirty="0" smtClean="0">
                <a:solidFill>
                  <a:schemeClr val="tx1"/>
                </a:solidFill>
              </a:rPr>
              <a:t> 1)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Entalpi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didefinisikan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sebagai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                 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menggunakan</a:t>
            </a:r>
            <a:r>
              <a:rPr lang="en-US" dirty="0" smtClean="0">
                <a:solidFill>
                  <a:schemeClr val="tx1"/>
                </a:solidFill>
              </a:rPr>
              <a:t> hub </a:t>
            </a:r>
            <a:r>
              <a:rPr lang="en-US" dirty="0" err="1" smtClean="0">
                <a:solidFill>
                  <a:schemeClr val="tx1"/>
                </a:solidFill>
              </a:rPr>
              <a:t>penting</a:t>
            </a:r>
            <a:r>
              <a:rPr lang="en-US" dirty="0" smtClean="0">
                <a:solidFill>
                  <a:schemeClr val="tx1"/>
                </a:solidFill>
              </a:rPr>
              <a:t> 1 </a:t>
            </a:r>
            <a:r>
              <a:rPr lang="en-US" dirty="0" err="1" smtClean="0">
                <a:solidFill>
                  <a:schemeClr val="tx1"/>
                </a:solidFill>
              </a:rPr>
              <a:t>maka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                              </a:t>
            </a:r>
            <a:r>
              <a:rPr lang="en-US" b="1" i="1" dirty="0" smtClean="0">
                <a:solidFill>
                  <a:schemeClr val="tx1"/>
                </a:solidFill>
              </a:rPr>
              <a:t>(hub </a:t>
            </a:r>
            <a:r>
              <a:rPr lang="en-US" b="1" i="1" dirty="0" err="1" smtClean="0">
                <a:solidFill>
                  <a:schemeClr val="tx1"/>
                </a:solidFill>
              </a:rPr>
              <a:t>penting</a:t>
            </a:r>
            <a:r>
              <a:rPr lang="en-US" b="1" i="1" dirty="0" smtClean="0">
                <a:solidFill>
                  <a:schemeClr val="tx1"/>
                </a:solidFill>
              </a:rPr>
              <a:t> 2)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Bentuk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harga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jenisnya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Bentuk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harga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jenis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molal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DUA HUBUNGAN PENTING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371600"/>
            <a:ext cx="40100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828800"/>
            <a:ext cx="1143000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235" y="2286000"/>
            <a:ext cx="2114550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3152775"/>
            <a:ext cx="39433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581400"/>
            <a:ext cx="4000500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419600"/>
            <a:ext cx="409575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847313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838200"/>
            <a:ext cx="8686800" cy="57912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gas ideal </a:t>
            </a:r>
            <a:r>
              <a:rPr lang="en-US" dirty="0" err="1" smtClean="0">
                <a:solidFill>
                  <a:schemeClr val="tx1"/>
                </a:solidFill>
              </a:rPr>
              <a:t>energi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dalam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merupakan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fungsi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Dari  hub </a:t>
            </a:r>
            <a:r>
              <a:rPr lang="en-US" dirty="0" err="1" smtClean="0">
                <a:solidFill>
                  <a:schemeClr val="tx1"/>
                </a:solidFill>
              </a:rPr>
              <a:t>pertama</a:t>
            </a:r>
            <a:endParaRPr lang="en-U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err="1" smtClean="0">
                <a:solidFill>
                  <a:schemeClr val="tx1"/>
                </a:solidFill>
              </a:rPr>
              <a:t>maka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Entalpi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untuk</a:t>
            </a:r>
            <a:r>
              <a:rPr lang="en-US" dirty="0" smtClean="0">
                <a:solidFill>
                  <a:schemeClr val="tx1"/>
                </a:solidFill>
              </a:rPr>
              <a:t> gas ideal </a:t>
            </a:r>
            <a:r>
              <a:rPr lang="en-US" dirty="0" err="1" smtClean="0">
                <a:solidFill>
                  <a:schemeClr val="tx1"/>
                </a:solidFill>
              </a:rPr>
              <a:t>hanya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merupakan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fungsi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Dari hub </a:t>
            </a:r>
            <a:r>
              <a:rPr lang="en-US" dirty="0" err="1" smtClean="0">
                <a:solidFill>
                  <a:schemeClr val="tx1"/>
                </a:solidFill>
              </a:rPr>
              <a:t>penting</a:t>
            </a:r>
            <a:r>
              <a:rPr lang="en-US" dirty="0" smtClean="0">
                <a:solidFill>
                  <a:schemeClr val="tx1"/>
                </a:solidFill>
              </a:rPr>
              <a:t> 1 </a:t>
            </a:r>
            <a:r>
              <a:rPr lang="en-US" dirty="0" err="1" smtClean="0">
                <a:solidFill>
                  <a:schemeClr val="tx1"/>
                </a:solidFill>
              </a:rPr>
              <a:t>maka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PERUBAHAN ENTROPI PADA GAS IDEAL</a:t>
            </a:r>
            <a:endParaRPr lang="en-US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2" y="1295400"/>
            <a:ext cx="19335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852613"/>
            <a:ext cx="1381125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185988"/>
            <a:ext cx="394335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491345"/>
            <a:ext cx="2105025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315690"/>
            <a:ext cx="4114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535805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914400"/>
            <a:ext cx="8763000" cy="57912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densitas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atau</a:t>
            </a:r>
            <a:r>
              <a:rPr lang="en-US" dirty="0" smtClean="0">
                <a:solidFill>
                  <a:schemeClr val="tx1"/>
                </a:solidFill>
              </a:rPr>
              <a:t> volume </a:t>
            </a:r>
            <a:r>
              <a:rPr lang="en-US" dirty="0" err="1" smtClean="0">
                <a:solidFill>
                  <a:schemeClr val="tx1"/>
                </a:solidFill>
              </a:rPr>
              <a:t>janis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konstan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sebagai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termampatkan,perubahan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energi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internalnya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    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entropinya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Untuk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perubahan</a:t>
            </a:r>
            <a:r>
              <a:rPr lang="en-US" dirty="0" smtClean="0">
                <a:solidFill>
                  <a:schemeClr val="tx1"/>
                </a:solidFill>
              </a:rPr>
              <a:t> yang </a:t>
            </a:r>
            <a:r>
              <a:rPr lang="en-US" dirty="0" err="1" smtClean="0">
                <a:solidFill>
                  <a:schemeClr val="tx1"/>
                </a:solidFill>
              </a:rPr>
              <a:t>terbatas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keadaan</a:t>
            </a:r>
            <a:r>
              <a:rPr lang="en-US" dirty="0" smtClean="0">
                <a:solidFill>
                  <a:schemeClr val="tx1"/>
                </a:solidFill>
              </a:rPr>
              <a:t> 1 </a:t>
            </a:r>
            <a:r>
              <a:rPr lang="en-US" dirty="0" err="1" smtClean="0">
                <a:solidFill>
                  <a:schemeClr val="tx1"/>
                </a:solidFill>
              </a:rPr>
              <a:t>ke</a:t>
            </a:r>
            <a:r>
              <a:rPr lang="en-US" dirty="0" smtClean="0">
                <a:solidFill>
                  <a:schemeClr val="tx1"/>
                </a:solidFill>
              </a:rPr>
              <a:t> 2 </a:t>
            </a:r>
            <a:r>
              <a:rPr lang="en-US" dirty="0" err="1" smtClean="0">
                <a:solidFill>
                  <a:schemeClr val="tx1"/>
                </a:solidFill>
              </a:rPr>
              <a:t>maka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6072"/>
          </a:xfrm>
        </p:spPr>
        <p:txBody>
          <a:bodyPr>
            <a:normAutofit/>
          </a:bodyPr>
          <a:lstStyle/>
          <a:p>
            <a:r>
              <a:rPr lang="en-US" sz="2600" dirty="0" smtClean="0"/>
              <a:t>PERUBAHAN ENTROPIUNTUK ZAT TAK TERMAMPATKAN</a:t>
            </a:r>
            <a:endParaRPr lang="en-US" sz="2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635" y="1408547"/>
            <a:ext cx="1066800" cy="323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731820"/>
            <a:ext cx="1736952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169970"/>
            <a:ext cx="4295775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498270"/>
            <a:ext cx="3990975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566196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54864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Hukum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ketiga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termodinamika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terkait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nol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mutlak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i="1" dirty="0" smtClean="0">
                <a:solidFill>
                  <a:schemeClr val="tx1"/>
                </a:solidFill>
              </a:rPr>
              <a:t>(</a:t>
            </a:r>
            <a:r>
              <a:rPr lang="en-US" i="1" dirty="0" err="1" smtClean="0">
                <a:solidFill>
                  <a:schemeClr val="tx1"/>
                </a:solidFill>
              </a:rPr>
              <a:t>suatu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saat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suatu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sistem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mencapai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suhu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nol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mutlak</a:t>
            </a:r>
            <a:r>
              <a:rPr lang="en-US" i="1" dirty="0" smtClean="0">
                <a:solidFill>
                  <a:schemeClr val="tx1"/>
                </a:solidFill>
              </a:rPr>
              <a:t>, </a:t>
            </a:r>
            <a:r>
              <a:rPr lang="en-US" i="1" dirty="0" err="1" smtClean="0">
                <a:solidFill>
                  <a:schemeClr val="tx1"/>
                </a:solidFill>
              </a:rPr>
              <a:t>semua</a:t>
            </a:r>
            <a:r>
              <a:rPr lang="en-US" i="1" dirty="0" smtClean="0">
                <a:solidFill>
                  <a:schemeClr val="tx1"/>
                </a:solidFill>
              </a:rPr>
              <a:t> proses </a:t>
            </a:r>
            <a:r>
              <a:rPr lang="en-US" i="1" dirty="0" err="1" smtClean="0">
                <a:solidFill>
                  <a:schemeClr val="tx1"/>
                </a:solidFill>
              </a:rPr>
              <a:t>akan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berhenti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dan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entropi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sistem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akan</a:t>
            </a:r>
            <a:r>
              <a:rPr lang="en-US" i="1" dirty="0" smtClean="0">
                <a:solidFill>
                  <a:schemeClr val="tx1"/>
                </a:solidFill>
              </a:rPr>
              <a:t> </a:t>
            </a:r>
            <a:r>
              <a:rPr lang="en-US" i="1" dirty="0" err="1" smtClean="0">
                <a:solidFill>
                  <a:schemeClr val="tx1"/>
                </a:solidFill>
              </a:rPr>
              <a:t>mendekati</a:t>
            </a:r>
            <a:r>
              <a:rPr lang="en-US" i="1" dirty="0" smtClean="0">
                <a:solidFill>
                  <a:schemeClr val="tx1"/>
                </a:solidFill>
              </a:rPr>
              <a:t> minimum)</a:t>
            </a:r>
          </a:p>
          <a:p>
            <a:r>
              <a:rPr lang="en-US" dirty="0" err="1" smtClean="0">
                <a:solidFill>
                  <a:schemeClr val="tx1"/>
                </a:solidFill>
              </a:rPr>
              <a:t>Entropi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benda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kristal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sempurna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nol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mutlak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bernilai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nol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Kegunaan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hukum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ketiga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termodinamika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membantumenghitung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entropi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mutlak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murni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pada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berbeda</a:t>
            </a:r>
            <a:r>
              <a:rPr lang="en-US" dirty="0" smtClean="0">
                <a:solidFill>
                  <a:schemeClr val="tx1"/>
                </a:solidFill>
              </a:rPr>
              <a:t>- </a:t>
            </a:r>
            <a:r>
              <a:rPr lang="en-US" dirty="0" err="1" smtClean="0">
                <a:solidFill>
                  <a:schemeClr val="tx1"/>
                </a:solidFill>
              </a:rPr>
              <a:t>beda</a:t>
            </a:r>
            <a:r>
              <a:rPr lang="en-US" dirty="0" smtClean="0">
                <a:solidFill>
                  <a:schemeClr val="tx1"/>
                </a:solidFill>
              </a:rPr>
              <a:t>(</a:t>
            </a:r>
            <a:r>
              <a:rPr lang="en-US" dirty="0" err="1" smtClean="0">
                <a:solidFill>
                  <a:schemeClr val="tx1"/>
                </a:solidFill>
              </a:rPr>
              <a:t>melalui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kapasitas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kalor</a:t>
            </a:r>
            <a:r>
              <a:rPr lang="en-US" dirty="0" smtClean="0">
                <a:solidFill>
                  <a:schemeClr val="tx1"/>
                </a:solidFill>
              </a:rPr>
              <a:t>).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Karena</a:t>
            </a:r>
            <a:r>
              <a:rPr lang="en-US" dirty="0" smtClean="0">
                <a:solidFill>
                  <a:schemeClr val="tx1"/>
                </a:solidFill>
              </a:rPr>
              <a:t> S0 = o, </a:t>
            </a:r>
            <a:r>
              <a:rPr lang="en-US" dirty="0" err="1" smtClean="0">
                <a:solidFill>
                  <a:schemeClr val="tx1"/>
                </a:solidFill>
              </a:rPr>
              <a:t>menurut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hukum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ketiga</a:t>
            </a:r>
            <a:r>
              <a:rPr lang="en-US" dirty="0" smtClean="0">
                <a:solidFill>
                  <a:schemeClr val="tx1"/>
                </a:solidFill>
              </a:rPr>
              <a:t>;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957072"/>
          </a:xfrm>
        </p:spPr>
        <p:txBody>
          <a:bodyPr>
            <a:normAutofit/>
          </a:bodyPr>
          <a:lstStyle/>
          <a:p>
            <a:r>
              <a:rPr lang="en-US" sz="2800" dirty="0" smtClean="0"/>
              <a:t>ENTROPI MUTLAK DAN HUKUM KETIGA TERMODINAMIKA</a:t>
            </a:r>
            <a:endParaRPr lang="en-US" sz="28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470" y="3886200"/>
            <a:ext cx="245745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965" y="4714875"/>
            <a:ext cx="147637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440680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2895600"/>
            <a:ext cx="8229600" cy="1252728"/>
          </a:xfrm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US" sz="9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SEKIAN</a:t>
            </a:r>
            <a:endParaRPr lang="en-US" sz="9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81841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1516</TotalTime>
  <Words>961</Words>
  <Application>Microsoft Office PowerPoint</Application>
  <PresentationFormat>On-screen Show (4:3)</PresentationFormat>
  <Paragraphs>220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Waveform</vt:lpstr>
      <vt:lpstr>TERMODINAMIKA</vt:lpstr>
      <vt:lpstr>MESIN KALOR DAN MESIN PENDINGIN</vt:lpstr>
      <vt:lpstr>Slide 3</vt:lpstr>
      <vt:lpstr>Slide 4</vt:lpstr>
      <vt:lpstr>Slide 5</vt:lpstr>
      <vt:lpstr>Slide 6</vt:lpstr>
      <vt:lpstr>PERNYATAAN HUKUM KEDUA TERMODINAMIKA</vt:lpstr>
      <vt:lpstr>Slide 8</vt:lpstr>
      <vt:lpstr>Slide 9</vt:lpstr>
      <vt:lpstr>PROSES REVERSIBEL DAN IRREVERSIBEL</vt:lpstr>
      <vt:lpstr>SIKLUS CARNOT</vt:lpstr>
      <vt:lpstr>Slide 12</vt:lpstr>
      <vt:lpstr>Slide 13</vt:lpstr>
      <vt:lpstr>EFISIENSI MESIN REVERSIBEL</vt:lpstr>
      <vt:lpstr>Slide 15</vt:lpstr>
      <vt:lpstr>SKALA SUHU TERMODINAMIK DAN NOL MUTLAK</vt:lpstr>
      <vt:lpstr>Slide 17</vt:lpstr>
      <vt:lpstr>ENTROPI DAN DIAGRAM T-S</vt:lpstr>
      <vt:lpstr>Slide 19</vt:lpstr>
      <vt:lpstr>Diagram T-s dan diagram h-s</vt:lpstr>
      <vt:lpstr>Slide 21</vt:lpstr>
      <vt:lpstr>ENTROPI DARI ZAT MURNI DAN KEADAAN JENUH</vt:lpstr>
      <vt:lpstr>PERUBAHAN ENTROPI SELAMA PROSES REVERSIBEL</vt:lpstr>
      <vt:lpstr>Slide 24</vt:lpstr>
      <vt:lpstr>EFISIENSI MESIN CARNOT</vt:lpstr>
      <vt:lpstr>Perubahan entropi dalam siklus carnot dengan perubahan fase</vt:lpstr>
      <vt:lpstr>Slide 27</vt:lpstr>
      <vt:lpstr>DUA HUBUNGAN PENTING</vt:lpstr>
      <vt:lpstr>PERUBAHAN ENTROPI PADA GAS IDEAL</vt:lpstr>
      <vt:lpstr>PERUBAHAN ENTROPIUNTUK ZAT TAK TERMAMPATKAN</vt:lpstr>
      <vt:lpstr>ENTROPI MUTLAK DAN HUKUM KETIGA TERMODINAMIKA</vt:lpstr>
      <vt:lpstr>SEKIAN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agung</dc:creator>
  <cp:lastModifiedBy>HARTO NUROSO</cp:lastModifiedBy>
  <cp:revision>151</cp:revision>
  <dcterms:created xsi:type="dcterms:W3CDTF">2011-11-14T04:41:45Z</dcterms:created>
  <dcterms:modified xsi:type="dcterms:W3CDTF">2012-10-22T07:21:48Z</dcterms:modified>
</cp:coreProperties>
</file>