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2" r:id="rId9"/>
    <p:sldId id="263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48A87A34-81AB-432B-8DAE-1953F412C126}" type="datetimeFigureOut">
              <a:rPr lang="en-US" dirty="0"/>
              <a:pPr/>
              <a:t>9/23/2018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9/23/2018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9/23/2018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9/23/2018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9/23/2018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9/23/2018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9/23/2018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7" y="2493516"/>
            <a:ext cx="8679915" cy="1748729"/>
          </a:xfrm>
        </p:spPr>
        <p:txBody>
          <a:bodyPr>
            <a:normAutofit fontScale="90000"/>
          </a:bodyPr>
          <a:lstStyle/>
          <a:p>
            <a:r>
              <a:rPr lang="es-UY" dirty="0" err="1">
                <a:solidFill>
                  <a:schemeClr val="bg1"/>
                </a:solidFill>
              </a:rPr>
              <a:t>Perumusan</a:t>
            </a:r>
            <a:r>
              <a:rPr lang="es-UY" dirty="0">
                <a:solidFill>
                  <a:schemeClr val="bg1"/>
                </a:solidFill>
              </a:rPr>
              <a:t> </a:t>
            </a:r>
            <a:br>
              <a:rPr lang="es-UY" dirty="0">
                <a:solidFill>
                  <a:schemeClr val="bg1"/>
                </a:solidFill>
              </a:rPr>
            </a:br>
            <a:r>
              <a:rPr lang="en-US" dirty="0" err="1">
                <a:solidFill>
                  <a:schemeClr val="bg1"/>
                </a:solidFill>
              </a:rPr>
              <a:t>Indikator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Pencapaian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Kompetensi</a:t>
            </a:r>
            <a:r>
              <a:rPr lang="en-US" dirty="0">
                <a:solidFill>
                  <a:schemeClr val="bg1"/>
                </a:solidFill>
              </a:rPr>
              <a:t> (IPK)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527652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Arial Black" pitchFamily="34" charset="0"/>
              </a:rPr>
              <a:t>PENGERTIAN INDIKATOR</a:t>
            </a:r>
            <a:endParaRPr lang="id-ID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8002" y="1254033"/>
            <a:ext cx="6938570" cy="5150471"/>
          </a:xfrm>
        </p:spPr>
        <p:txBody>
          <a:bodyPr>
            <a:normAutofit/>
          </a:bodyPr>
          <a:lstStyle/>
          <a:p>
            <a:pPr algn="just"/>
            <a:r>
              <a:rPr lang="en-US" sz="3200" dirty="0" err="1"/>
              <a:t>Indikator</a:t>
            </a:r>
            <a:r>
              <a:rPr lang="en-US" sz="3200" dirty="0"/>
              <a:t> </a:t>
            </a:r>
            <a:r>
              <a:rPr lang="en-US" sz="3200" dirty="0" err="1"/>
              <a:t>adalah</a:t>
            </a:r>
            <a:r>
              <a:rPr lang="en-US" sz="3200" dirty="0"/>
              <a:t> </a:t>
            </a:r>
            <a:r>
              <a:rPr lang="en-US" sz="3200" dirty="0" err="1"/>
              <a:t>perilaku</a:t>
            </a:r>
            <a:r>
              <a:rPr lang="en-US" sz="3200" dirty="0"/>
              <a:t> yang </a:t>
            </a:r>
            <a:r>
              <a:rPr lang="en-US" sz="3200" dirty="0" err="1"/>
              <a:t>dapat</a:t>
            </a:r>
            <a:r>
              <a:rPr lang="en-US" sz="3200" dirty="0"/>
              <a:t> </a:t>
            </a:r>
            <a:r>
              <a:rPr lang="en-US" sz="3200" dirty="0" err="1"/>
              <a:t>diukur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/</a:t>
            </a:r>
            <a:r>
              <a:rPr lang="en-US" sz="3200" dirty="0" err="1"/>
              <a:t>atau</a:t>
            </a:r>
            <a:r>
              <a:rPr lang="en-US" sz="3200" dirty="0"/>
              <a:t> </a:t>
            </a:r>
            <a:r>
              <a:rPr lang="en-US" sz="3200" dirty="0" err="1"/>
              <a:t>diobservasi</a:t>
            </a:r>
            <a:r>
              <a:rPr lang="en-US" sz="3200" dirty="0"/>
              <a:t> </a:t>
            </a:r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en-US" sz="3200" dirty="0" err="1"/>
              <a:t>menunjukkan</a:t>
            </a:r>
            <a:r>
              <a:rPr lang="en-US" sz="3200" dirty="0"/>
              <a:t> </a:t>
            </a:r>
            <a:r>
              <a:rPr lang="en-US" sz="3200" dirty="0" err="1"/>
              <a:t>ketercapaian</a:t>
            </a:r>
            <a:r>
              <a:rPr lang="en-US" sz="3200" dirty="0"/>
              <a:t> </a:t>
            </a:r>
            <a:r>
              <a:rPr lang="en-US" sz="3200" dirty="0" err="1"/>
              <a:t>kompetensi</a:t>
            </a:r>
            <a:r>
              <a:rPr lang="en-US" sz="3200" dirty="0"/>
              <a:t> </a:t>
            </a:r>
            <a:r>
              <a:rPr lang="en-US" sz="3200" dirty="0" err="1"/>
              <a:t>dasar</a:t>
            </a:r>
            <a:r>
              <a:rPr lang="en-US" sz="3200" dirty="0"/>
              <a:t> (KD) </a:t>
            </a:r>
            <a:r>
              <a:rPr lang="en-US" sz="3200" dirty="0" err="1"/>
              <a:t>tertentu</a:t>
            </a:r>
            <a:r>
              <a:rPr lang="en-US" sz="3200" dirty="0"/>
              <a:t> yang </a:t>
            </a:r>
            <a:r>
              <a:rPr lang="en-US" sz="3200" dirty="0" err="1"/>
              <a:t>menjadi</a:t>
            </a:r>
            <a:r>
              <a:rPr lang="en-US" sz="3200" dirty="0"/>
              <a:t> </a:t>
            </a:r>
            <a:r>
              <a:rPr lang="en-US" sz="3200" dirty="0" err="1"/>
              <a:t>acuan</a:t>
            </a:r>
            <a:r>
              <a:rPr lang="en-US" sz="3200" dirty="0"/>
              <a:t> </a:t>
            </a:r>
            <a:r>
              <a:rPr lang="en-US" sz="3200" dirty="0" err="1"/>
              <a:t>penilaian</a:t>
            </a:r>
            <a:r>
              <a:rPr lang="en-US" sz="3200" dirty="0"/>
              <a:t> </a:t>
            </a:r>
            <a:r>
              <a:rPr lang="en-US" sz="3200" dirty="0" err="1"/>
              <a:t>mata</a:t>
            </a:r>
            <a:r>
              <a:rPr lang="en-US" sz="3200" dirty="0"/>
              <a:t> </a:t>
            </a:r>
            <a:r>
              <a:rPr lang="en-US" sz="3200" dirty="0" err="1"/>
              <a:t>pelajaran</a:t>
            </a:r>
            <a:r>
              <a:rPr lang="en-US" sz="3200" dirty="0"/>
              <a:t>, (</a:t>
            </a:r>
            <a:r>
              <a:rPr lang="en-US" sz="3200" dirty="0" err="1"/>
              <a:t>Mulyasa</a:t>
            </a:r>
            <a:r>
              <a:rPr lang="en-US" sz="3200" dirty="0"/>
              <a:t>, 2007:139). </a:t>
            </a:r>
          </a:p>
          <a:p>
            <a:pPr marL="0" indent="0" algn="just">
              <a:buNone/>
            </a:pP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1043187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  <a:latin typeface="Arial Black" pitchFamily="34" charset="0"/>
              </a:rPr>
              <a:t>FUNGSI INDIKATOR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600"/>
              </a:spcBef>
              <a:buNone/>
              <a:defRPr sz="2800"/>
            </a:pPr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indikator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lain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pedoman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:</a:t>
            </a:r>
          </a:p>
          <a:p>
            <a:pPr marL="742949" indent="-742949">
              <a:spcBef>
                <a:spcPts val="600"/>
              </a:spcBef>
              <a:buFontTx/>
              <a:buAutoNum type="arabicPeriod"/>
              <a:defRPr sz="2800"/>
            </a:pPr>
            <a:r>
              <a:rPr lang="en-US" dirty="0" err="1"/>
              <a:t>mengembangkan</a:t>
            </a:r>
            <a:r>
              <a:rPr lang="en-US" dirty="0"/>
              <a:t> </a:t>
            </a:r>
            <a:r>
              <a:rPr lang="en-US" dirty="0" err="1"/>
              <a:t>materi</a:t>
            </a:r>
            <a:r>
              <a:rPr lang="en-US" dirty="0"/>
              <a:t> </a:t>
            </a:r>
            <a:r>
              <a:rPr lang="en-US" dirty="0" err="1"/>
              <a:t>pembelajaran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ajar,</a:t>
            </a:r>
          </a:p>
          <a:p>
            <a:pPr marL="742949" indent="-742949">
              <a:spcBef>
                <a:spcPts val="600"/>
              </a:spcBef>
              <a:buFontTx/>
              <a:buAutoNum type="arabicPeriod"/>
              <a:defRPr sz="2800"/>
            </a:pPr>
            <a:r>
              <a:rPr lang="en-US" dirty="0" err="1"/>
              <a:t>mendesain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pembelajaran</a:t>
            </a:r>
            <a:r>
              <a:rPr lang="en-US" dirty="0"/>
              <a:t> </a:t>
            </a:r>
          </a:p>
          <a:p>
            <a:pPr marL="742949" indent="-742949">
              <a:spcBef>
                <a:spcPts val="600"/>
              </a:spcBef>
              <a:buFontTx/>
              <a:buAutoNum type="arabicPeriod"/>
              <a:defRPr sz="2800"/>
            </a:pPr>
            <a:r>
              <a:rPr lang="en-US" dirty="0" err="1"/>
              <a:t>merancang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melaksanakan</a:t>
            </a:r>
            <a:r>
              <a:rPr lang="en-US" dirty="0"/>
              <a:t> </a:t>
            </a:r>
            <a:r>
              <a:rPr lang="en-US" dirty="0" err="1"/>
              <a:t>penilaian</a:t>
            </a:r>
            <a:r>
              <a:rPr lang="en-US" dirty="0"/>
              <a:t>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belajar</a:t>
            </a:r>
            <a:r>
              <a:rPr lang="en-US" dirty="0"/>
              <a:t> </a:t>
            </a:r>
          </a:p>
          <a:p>
            <a:pPr marL="0" indent="0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009679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solidFill>
                  <a:schemeClr val="bg1"/>
                </a:solidFill>
              </a:rPr>
              <a:t>Ketentuan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Perumusan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Indikator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61963" indent="-461963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400" dirty="0" err="1">
                <a:ea typeface="Calibri" panose="020F0502020204030204" pitchFamily="34" charset="0"/>
                <a:cs typeface="Calibri" panose="020F0502020204030204" pitchFamily="34" charset="0"/>
              </a:rPr>
              <a:t>Indikator</a:t>
            </a:r>
            <a:r>
              <a:rPr lang="en-US" sz="2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ea typeface="Calibri" panose="020F0502020204030204" pitchFamily="34" charset="0"/>
                <a:cs typeface="Calibri" panose="020F0502020204030204" pitchFamily="34" charset="0"/>
              </a:rPr>
              <a:t>dirumuskan</a:t>
            </a:r>
            <a:r>
              <a:rPr lang="en-US" sz="2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ea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sz="2400" dirty="0">
                <a:ea typeface="Calibri" panose="020F0502020204030204" pitchFamily="34" charset="0"/>
                <a:cs typeface="Calibri" panose="020F0502020204030204" pitchFamily="34" charset="0"/>
              </a:rPr>
              <a:t> KD </a:t>
            </a:r>
          </a:p>
          <a:p>
            <a:pPr marL="461963" indent="-461963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400" dirty="0" err="1"/>
              <a:t>Menggunakan</a:t>
            </a:r>
            <a:r>
              <a:rPr lang="en-US" sz="2400" dirty="0"/>
              <a:t> kata </a:t>
            </a:r>
            <a:r>
              <a:rPr lang="en-US" sz="2400" dirty="0" err="1"/>
              <a:t>kerja</a:t>
            </a:r>
            <a:r>
              <a:rPr lang="en-US" sz="2400" dirty="0"/>
              <a:t> </a:t>
            </a:r>
            <a:r>
              <a:rPr lang="en-US" sz="2400" dirty="0" err="1"/>
              <a:t>operasional</a:t>
            </a:r>
            <a:r>
              <a:rPr lang="en-US" sz="2400" dirty="0"/>
              <a:t> (KKO) yang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diukur</a:t>
            </a:r>
            <a:endParaRPr lang="en-US" sz="2400" dirty="0"/>
          </a:p>
          <a:p>
            <a:pPr marL="461963" indent="-461963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400" dirty="0" err="1"/>
              <a:t>Dirumuskan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kalimat</a:t>
            </a:r>
            <a:r>
              <a:rPr lang="en-US" sz="2400" dirty="0"/>
              <a:t> yang </a:t>
            </a:r>
            <a:r>
              <a:rPr lang="en-US" sz="2400" dirty="0" err="1"/>
              <a:t>simpel</a:t>
            </a:r>
            <a:r>
              <a:rPr lang="en-US" sz="2400" dirty="0"/>
              <a:t>, </a:t>
            </a:r>
            <a:r>
              <a:rPr lang="en-US" sz="2400" dirty="0" err="1"/>
              <a:t>jelas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mudah</a:t>
            </a:r>
            <a:r>
              <a:rPr lang="en-US" sz="2400" dirty="0"/>
              <a:t> </a:t>
            </a:r>
            <a:r>
              <a:rPr lang="en-US" sz="2400" dirty="0" err="1"/>
              <a:t>dipahami</a:t>
            </a:r>
            <a:r>
              <a:rPr lang="en-US" sz="2400" dirty="0"/>
              <a:t>.</a:t>
            </a:r>
          </a:p>
          <a:p>
            <a:pPr marL="461963" indent="-461963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menggunakan</a:t>
            </a:r>
            <a:r>
              <a:rPr lang="en-US" sz="2400" dirty="0"/>
              <a:t> kata yang </a:t>
            </a:r>
            <a:r>
              <a:rPr lang="en-US" sz="2400" dirty="0" err="1"/>
              <a:t>bermakna</a:t>
            </a:r>
            <a:r>
              <a:rPr lang="en-US" sz="2400" dirty="0"/>
              <a:t> </a:t>
            </a:r>
            <a:r>
              <a:rPr lang="en-US" sz="2400" dirty="0" err="1"/>
              <a:t>ganda</a:t>
            </a:r>
            <a:endParaRPr lang="en-US" sz="2400" dirty="0"/>
          </a:p>
          <a:p>
            <a:pPr marL="461963" indent="-461963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400" dirty="0" err="1"/>
              <a:t>Hanya</a:t>
            </a:r>
            <a:r>
              <a:rPr lang="en-US" sz="2400" dirty="0"/>
              <a:t> </a:t>
            </a:r>
            <a:r>
              <a:rPr lang="en-US" sz="2400" dirty="0" err="1"/>
              <a:t>mengandung</a:t>
            </a:r>
            <a:r>
              <a:rPr lang="en-US" sz="2400" dirty="0"/>
              <a:t> </a:t>
            </a:r>
            <a:r>
              <a:rPr lang="en-US" sz="2400" dirty="0" err="1"/>
              <a:t>satu</a:t>
            </a:r>
            <a:r>
              <a:rPr lang="en-US" sz="2400" dirty="0"/>
              <a:t> </a:t>
            </a:r>
            <a:r>
              <a:rPr lang="en-US" sz="2400" dirty="0" err="1"/>
              <a:t>tindakan</a:t>
            </a:r>
            <a:r>
              <a:rPr lang="en-US" sz="2400" dirty="0"/>
              <a:t>.</a:t>
            </a:r>
          </a:p>
          <a:p>
            <a:pPr marL="461963" indent="-461963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sv-SE" sz="2400" dirty="0"/>
              <a:t>Memperhatikan karakteristik mata pelajaran, potensi &amp; kebutuhan peserta didik, sekolah, masyarakat dan lingkungan/daerah; </a:t>
            </a:r>
            <a:br>
              <a:rPr lang="sv-SE" sz="2400" dirty="0"/>
            </a:br>
            <a:endParaRPr lang="en-US" sz="24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85408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461963" indent="-461963"/>
            <a:r>
              <a:rPr lang="en-US" dirty="0" err="1">
                <a:solidFill>
                  <a:schemeClr val="bg1"/>
                </a:solidFill>
              </a:rPr>
              <a:t>Langkah-langkah</a:t>
            </a:r>
            <a:r>
              <a:rPr lang="en-US" dirty="0">
                <a:solidFill>
                  <a:schemeClr val="bg1"/>
                </a:solidFill>
              </a:rPr>
              <a:t> 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 err="1">
                <a:solidFill>
                  <a:schemeClr val="bg1"/>
                </a:solidFill>
              </a:rPr>
              <a:t>Perumusan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Indikator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938570" cy="5248622"/>
          </a:xfrm>
        </p:spPr>
        <p:txBody>
          <a:bodyPr>
            <a:noAutofit/>
          </a:bodyPr>
          <a:lstStyle/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3200" b="1" dirty="0" err="1"/>
              <a:t>Menganalisis</a:t>
            </a:r>
            <a:r>
              <a:rPr lang="en-US" sz="3200" b="1" dirty="0"/>
              <a:t> </a:t>
            </a:r>
            <a:r>
              <a:rPr lang="en-US" sz="3200" b="1" dirty="0" err="1"/>
              <a:t>tingkat</a:t>
            </a:r>
            <a:r>
              <a:rPr lang="en-US" sz="3200" b="1" dirty="0"/>
              <a:t> </a:t>
            </a:r>
            <a:r>
              <a:rPr lang="en-US" sz="3200" b="1" dirty="0" err="1"/>
              <a:t>kompetensi</a:t>
            </a:r>
            <a:r>
              <a:rPr lang="en-US" sz="3200" b="1" dirty="0"/>
              <a:t> yang </a:t>
            </a:r>
            <a:r>
              <a:rPr lang="en-US" sz="3200" b="1" dirty="0" err="1"/>
              <a:t>digunakan</a:t>
            </a:r>
            <a:r>
              <a:rPr lang="en-US" sz="3200" b="1" dirty="0"/>
              <a:t> </a:t>
            </a:r>
            <a:r>
              <a:rPr lang="en-US" sz="3200" b="1" dirty="0" err="1"/>
              <a:t>pada</a:t>
            </a:r>
            <a:r>
              <a:rPr lang="en-US" sz="3200" b="1" dirty="0"/>
              <a:t> KD</a:t>
            </a:r>
            <a:r>
              <a:rPr lang="en-US" sz="3200" b="1" dirty="0">
                <a:sym typeface="Wingdings" pitchFamily="2" charset="2"/>
              </a:rPr>
              <a:t> </a:t>
            </a:r>
            <a:r>
              <a:rPr lang="en-US" sz="3200" b="1" dirty="0" err="1"/>
              <a:t>Menganalisis</a:t>
            </a:r>
            <a:r>
              <a:rPr lang="en-US" sz="3200" b="1" dirty="0"/>
              <a:t> KKO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lphaUcPeriod"/>
            </a:pPr>
            <a:endParaRPr lang="en-US" sz="3200" b="1" dirty="0"/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3200" b="1" dirty="0" err="1"/>
              <a:t>Menganalisis</a:t>
            </a:r>
            <a:r>
              <a:rPr lang="en-US" sz="3200" b="1" dirty="0"/>
              <a:t> </a:t>
            </a:r>
            <a:r>
              <a:rPr lang="en-US" sz="3200" b="1" dirty="0" err="1"/>
              <a:t>Indikator</a:t>
            </a:r>
            <a:r>
              <a:rPr lang="en-US" sz="3200" b="1" dirty="0"/>
              <a:t> </a:t>
            </a:r>
            <a:r>
              <a:rPr lang="en-US" sz="3200" b="1" dirty="0" err="1"/>
              <a:t>berdasarkan</a:t>
            </a:r>
            <a:r>
              <a:rPr lang="en-US" sz="3200" b="1" dirty="0"/>
              <a:t> </a:t>
            </a:r>
            <a:r>
              <a:rPr lang="en-US" sz="3200" b="1" dirty="0" err="1"/>
              <a:t>tingkat</a:t>
            </a:r>
            <a:r>
              <a:rPr lang="en-US" sz="3200" b="1" dirty="0"/>
              <a:t> UKRK </a:t>
            </a:r>
            <a:r>
              <a:rPr lang="en-US" sz="3200" b="1" dirty="0" err="1"/>
              <a:t>kompetensi</a:t>
            </a:r>
            <a:r>
              <a:rPr lang="en-US" sz="3200" b="1" dirty="0"/>
              <a:t> </a:t>
            </a:r>
            <a:r>
              <a:rPr lang="en-US" sz="3200" b="1" dirty="0" err="1"/>
              <a:t>pada</a:t>
            </a:r>
            <a:r>
              <a:rPr lang="en-US" sz="3200" b="1" dirty="0"/>
              <a:t> KD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620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mtClean="0"/>
              <a:t>UKRK ?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spcBef>
                <a:spcPts val="500"/>
              </a:spcBef>
              <a:defRPr sz="2400"/>
            </a:pPr>
            <a:r>
              <a:rPr lang="id-ID" dirty="0"/>
              <a:t>Urgensi adalah tingkat kepentingannya. Maka urgensi dimaknai bahwa indikator tersebut </a:t>
            </a:r>
            <a:r>
              <a:rPr lang="id-ID" u="sng" dirty="0"/>
              <a:t>penting dikuasai oleh peserta didik</a:t>
            </a:r>
            <a:r>
              <a:rPr lang="id-ID" dirty="0"/>
              <a:t>. </a:t>
            </a:r>
          </a:p>
          <a:p>
            <a:pPr>
              <a:spcBef>
                <a:spcPts val="500"/>
              </a:spcBef>
              <a:defRPr sz="2400"/>
            </a:pPr>
            <a:r>
              <a:rPr lang="id-ID" dirty="0"/>
              <a:t>Kontinuitas adalah berkelanjutan, menjadi </a:t>
            </a:r>
            <a:r>
              <a:rPr lang="id-ID" u="sng" dirty="0"/>
              <a:t>dasar bagi indikator selanjutnya</a:t>
            </a:r>
            <a:r>
              <a:rPr lang="id-ID" dirty="0"/>
              <a:t> atau </a:t>
            </a:r>
            <a:r>
              <a:rPr lang="id-ID" u="sng" dirty="0"/>
              <a:t>mempunyai hubungan dengan indikator pada tingkat lanjut. </a:t>
            </a:r>
          </a:p>
          <a:p>
            <a:pPr>
              <a:spcBef>
                <a:spcPts val="500"/>
              </a:spcBef>
              <a:defRPr sz="2400"/>
            </a:pPr>
            <a:r>
              <a:rPr lang="id-ID" dirty="0"/>
              <a:t>Relevansi bermakna bahwa indikator tersebut mempunyai </a:t>
            </a:r>
            <a:r>
              <a:rPr lang="id-ID" u="sng" dirty="0"/>
              <a:t>hubungan dengan mata pelajaran lain </a:t>
            </a:r>
            <a:r>
              <a:rPr lang="id-ID" dirty="0"/>
              <a:t>serta memiliki nilai yang </a:t>
            </a:r>
            <a:r>
              <a:rPr lang="id-ID" u="sng" dirty="0"/>
              <a:t>aplikatif dalam kehidupan bermasyarakat</a:t>
            </a:r>
            <a:r>
              <a:rPr lang="id-ID" dirty="0"/>
              <a:t>.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810428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A. </a:t>
            </a:r>
            <a:r>
              <a:rPr lang="en-US" b="1" dirty="0" err="1">
                <a:solidFill>
                  <a:schemeClr val="bg1"/>
                </a:solidFill>
              </a:rPr>
              <a:t>Menganalisis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tingkat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kompetensi</a:t>
            </a:r>
            <a:r>
              <a:rPr lang="en-US" b="1" dirty="0">
                <a:solidFill>
                  <a:schemeClr val="bg1"/>
                </a:solidFill>
              </a:rPr>
              <a:t> yang </a:t>
            </a:r>
            <a:r>
              <a:rPr lang="en-US" b="1" dirty="0" err="1">
                <a:solidFill>
                  <a:schemeClr val="bg1"/>
                </a:solidFill>
              </a:rPr>
              <a:t>digunakan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pada</a:t>
            </a:r>
            <a:r>
              <a:rPr lang="en-US" b="1" dirty="0">
                <a:solidFill>
                  <a:schemeClr val="bg1"/>
                </a:solidFill>
              </a:rPr>
              <a:t> KD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8447" y="258771"/>
            <a:ext cx="6701396" cy="6337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hape 681"/>
          <p:cNvSpPr/>
          <p:nvPr/>
        </p:nvSpPr>
        <p:spPr>
          <a:xfrm>
            <a:off x="771327" y="5313143"/>
            <a:ext cx="4347119" cy="738664"/>
          </a:xfrm>
          <a:prstGeom prst="rect">
            <a:avLst/>
          </a:prstGeom>
          <a:solidFill>
            <a:srgbClr val="92D050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>
              <a:defRPr sz="1400">
                <a:latin typeface="Calibri"/>
                <a:ea typeface="Calibri"/>
                <a:cs typeface="Calibri"/>
                <a:sym typeface="Calibri"/>
              </a:defRPr>
            </a:pPr>
            <a:r>
              <a:rPr dirty="0" err="1"/>
              <a:t>Kelas</a:t>
            </a:r>
            <a:r>
              <a:rPr dirty="0"/>
              <a:t>	: </a:t>
            </a:r>
            <a:r>
              <a:rPr lang="en-US" dirty="0" smtClean="0"/>
              <a:t>1</a:t>
            </a:r>
            <a:endParaRPr dirty="0"/>
          </a:p>
          <a:p>
            <a:pPr>
              <a:defRPr sz="1400">
                <a:latin typeface="Calibri"/>
                <a:ea typeface="Calibri"/>
                <a:cs typeface="Calibri"/>
                <a:sym typeface="Calibri"/>
              </a:defRPr>
            </a:pPr>
            <a:r>
              <a:rPr dirty="0" err="1"/>
              <a:t>Tema</a:t>
            </a:r>
            <a:r>
              <a:rPr dirty="0"/>
              <a:t>	: </a:t>
            </a:r>
            <a:r>
              <a:rPr lang="en-US" dirty="0" smtClean="0"/>
              <a:t>6</a:t>
            </a:r>
            <a:r>
              <a:rPr dirty="0" smtClean="0"/>
              <a:t>. </a:t>
            </a:r>
            <a:r>
              <a:rPr lang="en-US" dirty="0" err="1" smtClean="0"/>
              <a:t>Lingkungan</a:t>
            </a:r>
            <a:r>
              <a:rPr lang="en-US" dirty="0" smtClean="0"/>
              <a:t> </a:t>
            </a:r>
            <a:r>
              <a:rPr lang="en-US" dirty="0" err="1" smtClean="0"/>
              <a:t>Bersih</a:t>
            </a:r>
            <a:r>
              <a:rPr lang="en-US" dirty="0" smtClean="0"/>
              <a:t>, </a:t>
            </a:r>
            <a:r>
              <a:rPr lang="en-US" dirty="0" err="1" smtClean="0"/>
              <a:t>Sehat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Asri</a:t>
            </a:r>
            <a:endParaRPr dirty="0"/>
          </a:p>
          <a:p>
            <a:pPr>
              <a:defRPr sz="1400">
                <a:latin typeface="Calibri"/>
                <a:ea typeface="Calibri"/>
                <a:cs typeface="Calibri"/>
                <a:sym typeface="Calibri"/>
              </a:defRPr>
            </a:pPr>
            <a:r>
              <a:rPr dirty="0"/>
              <a:t> </a:t>
            </a:r>
            <a:r>
              <a:rPr dirty="0" err="1"/>
              <a:t>Subtema</a:t>
            </a:r>
            <a:r>
              <a:rPr dirty="0"/>
              <a:t> 	: </a:t>
            </a:r>
            <a:r>
              <a:rPr lang="en-US" dirty="0" smtClean="0"/>
              <a:t>1</a:t>
            </a:r>
            <a:r>
              <a:rPr dirty="0" smtClean="0"/>
              <a:t>. </a:t>
            </a:r>
            <a:r>
              <a:rPr lang="en-US" dirty="0" err="1" smtClean="0"/>
              <a:t>Lingkungan</a:t>
            </a:r>
            <a:r>
              <a:rPr lang="en-US" dirty="0" smtClean="0"/>
              <a:t> </a:t>
            </a:r>
            <a:r>
              <a:rPr lang="en-US" dirty="0" err="1" smtClean="0"/>
              <a:t>Rumahku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99756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A. </a:t>
            </a:r>
            <a:r>
              <a:rPr lang="en-US" b="1" dirty="0" err="1">
                <a:solidFill>
                  <a:schemeClr val="bg1"/>
                </a:solidFill>
              </a:rPr>
              <a:t>Menganalisis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tingkat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kompetensi</a:t>
            </a:r>
            <a:r>
              <a:rPr lang="en-US" b="1" dirty="0">
                <a:solidFill>
                  <a:schemeClr val="bg1"/>
                </a:solidFill>
              </a:rPr>
              <a:t> yang </a:t>
            </a:r>
            <a:r>
              <a:rPr lang="en-US" b="1" dirty="0" err="1">
                <a:solidFill>
                  <a:schemeClr val="bg1"/>
                </a:solidFill>
              </a:rPr>
              <a:t>digunakan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pada</a:t>
            </a:r>
            <a:r>
              <a:rPr lang="en-US" b="1" dirty="0">
                <a:solidFill>
                  <a:schemeClr val="bg1"/>
                </a:solidFill>
              </a:rPr>
              <a:t> KD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683" y="531845"/>
            <a:ext cx="7042681" cy="5999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2249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>
                <a:solidFill>
                  <a:schemeClr val="bg1"/>
                </a:solidFill>
              </a:rPr>
              <a:t>Bagaimana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Merumuskan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Indikatornya</a:t>
            </a:r>
            <a:r>
              <a:rPr lang="en-US" b="1" dirty="0">
                <a:solidFill>
                  <a:schemeClr val="bg1"/>
                </a:solidFill>
              </a:rPr>
              <a:t>?</a:t>
            </a:r>
            <a:endParaRPr lang="id-ID" dirty="0"/>
          </a:p>
        </p:txBody>
      </p:sp>
      <p:sp>
        <p:nvSpPr>
          <p:cNvPr id="4" name="TextBox 3"/>
          <p:cNvSpPr txBox="1"/>
          <p:nvPr/>
        </p:nvSpPr>
        <p:spPr>
          <a:xfrm>
            <a:off x="6126381" y="418449"/>
            <a:ext cx="50377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n-US" sz="2400" dirty="0" err="1" smtClean="0"/>
              <a:t>Contoh</a:t>
            </a:r>
            <a:r>
              <a:rPr lang="en-US" sz="2400" dirty="0" smtClean="0"/>
              <a:t> </a:t>
            </a:r>
            <a:r>
              <a:rPr lang="en-US" sz="2400" dirty="0" err="1" smtClean="0"/>
              <a:t>Penjabaran</a:t>
            </a:r>
            <a:r>
              <a:rPr lang="en-US" sz="2400" dirty="0" smtClean="0"/>
              <a:t> </a:t>
            </a:r>
            <a:r>
              <a:rPr lang="en-US" sz="2400" dirty="0" err="1" smtClean="0"/>
              <a:t>KD</a:t>
            </a:r>
            <a:r>
              <a:rPr lang="en-US" sz="2400" dirty="0" smtClean="0"/>
              <a:t> &amp; </a:t>
            </a:r>
            <a:r>
              <a:rPr lang="en-US" sz="2400" dirty="0" err="1" smtClean="0"/>
              <a:t>Indikator</a:t>
            </a:r>
            <a:endParaRPr lang="en-US" sz="2400" dirty="0"/>
          </a:p>
        </p:txBody>
      </p:sp>
      <p:sp>
        <p:nvSpPr>
          <p:cNvPr id="5" name="Shape 691"/>
          <p:cNvSpPr/>
          <p:nvPr/>
        </p:nvSpPr>
        <p:spPr>
          <a:xfrm>
            <a:off x="5201006" y="1789362"/>
            <a:ext cx="6361614" cy="1569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marL="914400" indent="-914400" algn="just"/>
            <a:r>
              <a:rPr sz="2400" dirty="0" err="1"/>
              <a:t>KD</a:t>
            </a:r>
            <a:r>
              <a:rPr sz="2400" dirty="0"/>
              <a:t> </a:t>
            </a:r>
            <a:r>
              <a:rPr sz="2400" dirty="0" smtClean="0"/>
              <a:t>3.</a:t>
            </a:r>
            <a:r>
              <a:rPr lang="en-US" sz="2400" dirty="0" smtClean="0"/>
              <a:t>2</a:t>
            </a:r>
            <a:r>
              <a:rPr sz="2400" dirty="0" smtClean="0"/>
              <a:t> </a:t>
            </a:r>
            <a:r>
              <a:rPr sz="2400" dirty="0"/>
              <a:t>	</a:t>
            </a:r>
            <a:r>
              <a:rPr lang="en-US" sz="2400" dirty="0" err="1"/>
              <a:t>Mengidentifikasi</a:t>
            </a:r>
            <a:r>
              <a:rPr lang="en-US" sz="2400" dirty="0"/>
              <a:t> </a:t>
            </a:r>
            <a:r>
              <a:rPr lang="en-US" sz="2400" dirty="0" err="1" smtClean="0"/>
              <a:t>aturan</a:t>
            </a:r>
            <a:r>
              <a:rPr lang="en-US" sz="2400" dirty="0" smtClean="0"/>
              <a:t> yang </a:t>
            </a:r>
            <a:r>
              <a:rPr lang="en-US" sz="2400" dirty="0" err="1"/>
              <a:t>berlaku</a:t>
            </a:r>
            <a:r>
              <a:rPr lang="en-US" sz="2400" dirty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kehidupan</a:t>
            </a:r>
            <a:r>
              <a:rPr lang="en-US" sz="2400" dirty="0" smtClean="0"/>
              <a:t> </a:t>
            </a:r>
            <a:r>
              <a:rPr lang="en-US" sz="2400" dirty="0" err="1"/>
              <a:t>sehari-hari</a:t>
            </a:r>
            <a:r>
              <a:rPr lang="en-US" sz="2400" dirty="0"/>
              <a:t> </a:t>
            </a:r>
            <a:r>
              <a:rPr lang="en-US" sz="2400" dirty="0" err="1" smtClean="0"/>
              <a:t>dirumah</a:t>
            </a:r>
            <a:endParaRPr sz="2400" dirty="0"/>
          </a:p>
          <a:p>
            <a:pPr algn="just">
              <a:defRPr>
                <a:latin typeface="Calibri"/>
                <a:ea typeface="Calibri"/>
                <a:cs typeface="Calibri"/>
                <a:sym typeface="Calibri"/>
              </a:defRPr>
            </a:pPr>
            <a:endParaRPr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5231843" y="1051546"/>
            <a:ext cx="60624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n-US" dirty="0" err="1" smtClean="0"/>
              <a:t>Muatan</a:t>
            </a:r>
            <a:r>
              <a:rPr lang="en-US" dirty="0" smtClean="0"/>
              <a:t> </a:t>
            </a:r>
            <a:r>
              <a:rPr lang="en-US" dirty="0" err="1" smtClean="0"/>
              <a:t>Pelajaran</a:t>
            </a:r>
            <a:r>
              <a:rPr lang="en-US" dirty="0" smtClean="0"/>
              <a:t>: </a:t>
            </a:r>
            <a:r>
              <a:rPr lang="en-US" dirty="0" err="1" smtClean="0"/>
              <a:t>PPKN</a:t>
            </a:r>
            <a:r>
              <a:rPr lang="en-US" dirty="0" smtClean="0"/>
              <a:t> (BG </a:t>
            </a:r>
            <a:r>
              <a:rPr lang="en-US" dirty="0" err="1" smtClean="0"/>
              <a:t>Kelas</a:t>
            </a:r>
            <a:r>
              <a:rPr lang="en-US" dirty="0" smtClean="0"/>
              <a:t> 1, T 6 ST 1 </a:t>
            </a:r>
            <a:r>
              <a:rPr lang="en-US" dirty="0" err="1" smtClean="0"/>
              <a:t>PB</a:t>
            </a:r>
            <a:r>
              <a:rPr lang="en-US" dirty="0" smtClean="0"/>
              <a:t> 1 </a:t>
            </a:r>
            <a:r>
              <a:rPr lang="en-US" dirty="0" err="1" smtClean="0"/>
              <a:t>Hal:3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7" name="Shape 691"/>
          <p:cNvSpPr/>
          <p:nvPr/>
        </p:nvSpPr>
        <p:spPr>
          <a:xfrm>
            <a:off x="6126381" y="3127391"/>
            <a:ext cx="1930129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marL="914400" indent="-914400" algn="just"/>
            <a:r>
              <a:rPr lang="en-US" dirty="0" err="1" smtClean="0">
                <a:solidFill>
                  <a:srgbClr val="FF0000"/>
                </a:solidFill>
              </a:rPr>
              <a:t>Mengidentifikasi</a:t>
            </a:r>
            <a:endParaRPr dirty="0">
              <a:solidFill>
                <a:srgbClr val="FF0000"/>
              </a:solidFill>
            </a:endParaRPr>
          </a:p>
        </p:txBody>
      </p:sp>
      <p:sp>
        <p:nvSpPr>
          <p:cNvPr id="8" name="Shape 691"/>
          <p:cNvSpPr/>
          <p:nvPr/>
        </p:nvSpPr>
        <p:spPr>
          <a:xfrm>
            <a:off x="5278481" y="3833795"/>
            <a:ext cx="6206663" cy="26776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defRPr>
                <a:latin typeface="Calibri"/>
                <a:ea typeface="Calibri"/>
                <a:cs typeface="Calibri"/>
                <a:sym typeface="Calibri"/>
              </a:defRPr>
            </a:pPr>
            <a:r>
              <a:rPr sz="2400" b="1" dirty="0" err="1" smtClean="0"/>
              <a:t>Indikator</a:t>
            </a:r>
            <a:r>
              <a:rPr sz="2400" b="1" dirty="0"/>
              <a:t>:</a:t>
            </a:r>
          </a:p>
          <a:p>
            <a:pPr marL="914400" indent="-914400" algn="just">
              <a:defRPr>
                <a:latin typeface="Calibri"/>
                <a:ea typeface="Calibri"/>
                <a:cs typeface="Calibri"/>
                <a:sym typeface="Calibri"/>
              </a:defRPr>
            </a:pPr>
            <a:r>
              <a:rPr sz="2400" b="1" dirty="0" smtClean="0"/>
              <a:t>3.</a:t>
            </a:r>
            <a:r>
              <a:rPr lang="en-US" sz="2400" b="1" dirty="0" smtClean="0"/>
              <a:t>2</a:t>
            </a:r>
            <a:r>
              <a:rPr sz="2400" b="1" dirty="0" smtClean="0"/>
              <a:t>.1 </a:t>
            </a:r>
            <a:r>
              <a:rPr sz="2400" b="1" dirty="0"/>
              <a:t>	</a:t>
            </a:r>
            <a:r>
              <a:rPr lang="en-US" sz="2400" b="1" dirty="0" err="1" smtClean="0"/>
              <a:t>Menyebutkan</a:t>
            </a:r>
            <a:r>
              <a:rPr lang="en-US" sz="2400" b="1" dirty="0" smtClean="0"/>
              <a:t> </a:t>
            </a:r>
            <a:r>
              <a:rPr lang="en-US" sz="2400" b="1" dirty="0" err="1"/>
              <a:t>aturan</a:t>
            </a:r>
            <a:r>
              <a:rPr lang="en-US" sz="2400" b="1" dirty="0"/>
              <a:t> yang </a:t>
            </a:r>
            <a:r>
              <a:rPr lang="en-US" sz="2400" b="1" dirty="0" err="1"/>
              <a:t>berlaku</a:t>
            </a:r>
            <a:r>
              <a:rPr lang="en-US" sz="2400" b="1" dirty="0"/>
              <a:t> </a:t>
            </a:r>
            <a:r>
              <a:rPr lang="en-US" sz="2400" b="1" dirty="0" err="1"/>
              <a:t>dalam</a:t>
            </a:r>
            <a:r>
              <a:rPr lang="en-US" sz="2400" b="1" dirty="0"/>
              <a:t> </a:t>
            </a:r>
            <a:r>
              <a:rPr lang="en-US" sz="2400" b="1" dirty="0" err="1"/>
              <a:t>kehidupan</a:t>
            </a:r>
            <a:r>
              <a:rPr lang="en-US" sz="2400" b="1" dirty="0"/>
              <a:t> </a:t>
            </a:r>
            <a:r>
              <a:rPr lang="en-US" sz="2400" b="1" dirty="0" err="1"/>
              <a:t>sehari-hari</a:t>
            </a:r>
            <a:r>
              <a:rPr lang="en-US" sz="2400" b="1" dirty="0"/>
              <a:t> </a:t>
            </a:r>
            <a:r>
              <a:rPr lang="en-US" sz="2400" b="1" dirty="0" err="1"/>
              <a:t>dirumah</a:t>
            </a:r>
            <a:endParaRPr lang="en-US" sz="2400" b="1" dirty="0"/>
          </a:p>
          <a:p>
            <a:pPr marL="914400" indent="-914400" algn="just">
              <a:defRPr>
                <a:latin typeface="Calibri"/>
                <a:ea typeface="Calibri"/>
                <a:cs typeface="Calibri"/>
                <a:sym typeface="Calibri"/>
              </a:defRPr>
            </a:pPr>
            <a:r>
              <a:rPr lang="en-US" sz="2400" b="1" dirty="0" smtClean="0"/>
              <a:t>3.2.1	</a:t>
            </a:r>
            <a:r>
              <a:rPr lang="en-US" sz="2400" b="1" dirty="0" err="1" smtClean="0"/>
              <a:t>Menjelaskan</a:t>
            </a:r>
            <a:r>
              <a:rPr lang="en-US" sz="2400" b="1" dirty="0" smtClean="0"/>
              <a:t> </a:t>
            </a:r>
            <a:r>
              <a:rPr lang="en-US" sz="2400" b="1" dirty="0" err="1"/>
              <a:t>aturan</a:t>
            </a:r>
            <a:r>
              <a:rPr lang="en-US" sz="2400" b="1" dirty="0"/>
              <a:t> yang </a:t>
            </a:r>
            <a:r>
              <a:rPr lang="en-US" sz="2400" b="1" dirty="0" err="1"/>
              <a:t>berlaku</a:t>
            </a:r>
            <a:r>
              <a:rPr lang="en-US" sz="2400" b="1" dirty="0"/>
              <a:t> </a:t>
            </a:r>
            <a:r>
              <a:rPr lang="en-US" sz="2400" b="1" dirty="0" err="1"/>
              <a:t>dalam</a:t>
            </a:r>
            <a:r>
              <a:rPr lang="en-US" sz="2400" b="1" dirty="0"/>
              <a:t> </a:t>
            </a:r>
            <a:r>
              <a:rPr lang="en-US" sz="2400" b="1" dirty="0" err="1"/>
              <a:t>kehidupan</a:t>
            </a:r>
            <a:r>
              <a:rPr lang="en-US" sz="2400" b="1" dirty="0"/>
              <a:t> </a:t>
            </a:r>
            <a:r>
              <a:rPr lang="en-US" sz="2400" b="1" dirty="0" err="1"/>
              <a:t>sehari-hari</a:t>
            </a:r>
            <a:r>
              <a:rPr lang="en-US" sz="2400" b="1" dirty="0"/>
              <a:t> </a:t>
            </a:r>
            <a:r>
              <a:rPr lang="en-US" sz="2400" b="1" dirty="0" err="1" smtClean="0"/>
              <a:t>dirumah</a:t>
            </a:r>
            <a:endParaRPr lang="en-US" sz="2400" b="1" dirty="0" smtClean="0"/>
          </a:p>
          <a:p>
            <a:pPr marL="914400" indent="-914400" algn="just">
              <a:defRPr>
                <a:latin typeface="Calibri"/>
                <a:ea typeface="Calibri"/>
                <a:cs typeface="Calibri"/>
                <a:sym typeface="Calibri"/>
              </a:defRPr>
            </a:pPr>
            <a:r>
              <a:rPr lang="en-US" sz="2400" b="1" dirty="0" smtClean="0"/>
              <a:t>3.2.3	</a:t>
            </a:r>
            <a:r>
              <a:rPr lang="en-US" sz="2400" b="1" dirty="0" err="1" smtClean="0"/>
              <a:t>Mengidentifikasi</a:t>
            </a:r>
            <a:r>
              <a:rPr lang="en-US" sz="2400" b="1" dirty="0" smtClean="0"/>
              <a:t> </a:t>
            </a:r>
            <a:r>
              <a:rPr lang="en-US" sz="2400" b="1" dirty="0" err="1"/>
              <a:t>aturan</a:t>
            </a:r>
            <a:r>
              <a:rPr lang="en-US" sz="2400" b="1" dirty="0"/>
              <a:t> yang </a:t>
            </a:r>
            <a:r>
              <a:rPr lang="en-US" sz="2400" b="1" dirty="0" err="1"/>
              <a:t>berlaku</a:t>
            </a:r>
            <a:r>
              <a:rPr lang="en-US" sz="2400" b="1" dirty="0"/>
              <a:t> </a:t>
            </a:r>
            <a:r>
              <a:rPr lang="en-US" sz="2400" b="1" dirty="0" err="1"/>
              <a:t>dalam</a:t>
            </a:r>
            <a:r>
              <a:rPr lang="en-US" sz="2400" b="1" dirty="0"/>
              <a:t> </a:t>
            </a:r>
            <a:r>
              <a:rPr lang="en-US" sz="2400" b="1" dirty="0" err="1"/>
              <a:t>kehidupan</a:t>
            </a:r>
            <a:r>
              <a:rPr lang="en-US" sz="2400" b="1" dirty="0"/>
              <a:t> </a:t>
            </a:r>
            <a:r>
              <a:rPr lang="en-US" sz="2400" b="1" dirty="0" err="1"/>
              <a:t>sehari-hari</a:t>
            </a:r>
            <a:r>
              <a:rPr lang="en-US" sz="2400" b="1" dirty="0"/>
              <a:t> </a:t>
            </a:r>
            <a:r>
              <a:rPr lang="en-US" sz="2400" b="1" dirty="0" err="1"/>
              <a:t>dirumah</a:t>
            </a:r>
            <a:endParaRPr sz="2400" b="1" dirty="0"/>
          </a:p>
        </p:txBody>
      </p:sp>
      <p:sp>
        <p:nvSpPr>
          <p:cNvPr id="9" name="Shape 691"/>
          <p:cNvSpPr/>
          <p:nvPr/>
        </p:nvSpPr>
        <p:spPr>
          <a:xfrm>
            <a:off x="8588740" y="3164559"/>
            <a:ext cx="2650209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marL="914400" indent="-914400" algn="just"/>
            <a:r>
              <a:rPr lang="en-US" dirty="0" err="1" smtClean="0">
                <a:solidFill>
                  <a:srgbClr val="FF0000"/>
                </a:solidFill>
              </a:rPr>
              <a:t>C1</a:t>
            </a:r>
            <a:r>
              <a:rPr lang="en-US" dirty="0" smtClean="0">
                <a:solidFill>
                  <a:srgbClr val="FF0000"/>
                </a:solidFill>
              </a:rPr>
              <a:t> (</a:t>
            </a:r>
            <a:r>
              <a:rPr lang="en-US" dirty="0" err="1" smtClean="0">
                <a:solidFill>
                  <a:srgbClr val="FF0000"/>
                </a:solidFill>
              </a:rPr>
              <a:t>Mengingat</a:t>
            </a:r>
            <a:r>
              <a:rPr lang="en-US" dirty="0" smtClean="0">
                <a:solidFill>
                  <a:srgbClr val="FF0000"/>
                </a:solidFill>
              </a:rPr>
              <a:t>)</a:t>
            </a:r>
            <a:endParaRPr dirty="0">
              <a:solidFill>
                <a:srgbClr val="FF0000"/>
              </a:solidFill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7998589" y="3371291"/>
            <a:ext cx="662159" cy="929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5385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79054" y="2763472"/>
            <a:ext cx="5910401" cy="1107996"/>
          </a:xfrm>
          <a:prstGeom prst="rect">
            <a:avLst/>
          </a:prstGeom>
          <a:noFill/>
          <a:scene3d>
            <a:camera prst="perspectiveRelaxedModerately"/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6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Terima 	Kasih</a:t>
            </a:r>
            <a:endParaRPr lang="en-US" sz="6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5" name="Smiley Face 4"/>
          <p:cNvSpPr/>
          <p:nvPr/>
        </p:nvSpPr>
        <p:spPr>
          <a:xfrm>
            <a:off x="1658405" y="2679241"/>
            <a:ext cx="1959429" cy="1664837"/>
          </a:xfrm>
          <a:prstGeom prst="smileyFac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17994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78C30D"/>
      </a:accent1>
      <a:accent2>
        <a:srgbClr val="099B62"/>
      </a:accent2>
      <a:accent3>
        <a:srgbClr val="21CFDF"/>
      </a:accent3>
      <a:accent4>
        <a:srgbClr val="179FDF"/>
      </a:accent4>
      <a:accent5>
        <a:srgbClr val="E75710"/>
      </a:accent5>
      <a:accent6>
        <a:srgbClr val="F89C19"/>
      </a:accent6>
      <a:hlink>
        <a:srgbClr val="7CDE25"/>
      </a:hlink>
      <a:folHlink>
        <a:srgbClr val="BCE8A8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C0EF0781-FB17-4F1F-B3B1-699933968C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24</TotalTime>
  <Words>242</Words>
  <Application>Microsoft Office PowerPoint</Application>
  <PresentationFormat>Widescreen</PresentationFormat>
  <Paragraphs>39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 Black</vt:lpstr>
      <vt:lpstr>Calibri</vt:lpstr>
      <vt:lpstr>Calibri Light</vt:lpstr>
      <vt:lpstr>Rockwell</vt:lpstr>
      <vt:lpstr>Wingdings</vt:lpstr>
      <vt:lpstr>Atlas</vt:lpstr>
      <vt:lpstr>Perumusan  Indikator Pencapaian Kompetensi (IPK)</vt:lpstr>
      <vt:lpstr>PENGERTIAN INDIKATOR</vt:lpstr>
      <vt:lpstr>FUNGSI INDIKATOR</vt:lpstr>
      <vt:lpstr>Ketentuan Perumusan Indikator</vt:lpstr>
      <vt:lpstr>Langkah-langkah  Perumusan Indikator</vt:lpstr>
      <vt:lpstr>UKRK ?</vt:lpstr>
      <vt:lpstr>A. Menganalisis tingkat kompetensi yang digunakan pada KD</vt:lpstr>
      <vt:lpstr>A. Menganalisis tingkat kompetensi yang digunakan pada KD</vt:lpstr>
      <vt:lpstr>Bagaimana Merumuskan Indikatornya?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Perumusan  Indikator Pencapaian Kompetensi (IPK)</dc:title>
  <dc:creator>miraazizah</dc:creator>
  <cp:lastModifiedBy>miraazizah</cp:lastModifiedBy>
  <cp:revision>5</cp:revision>
  <dcterms:created xsi:type="dcterms:W3CDTF">2018-09-23T15:10:58Z</dcterms:created>
  <dcterms:modified xsi:type="dcterms:W3CDTF">2018-09-23T15:35:38Z</dcterms:modified>
</cp:coreProperties>
</file>