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2" r:id="rId17"/>
    <p:sldId id="273" r:id="rId18"/>
    <p:sldId id="274" r:id="rId19"/>
    <p:sldId id="276" r:id="rId20"/>
    <p:sldId id="275" r:id="rId21"/>
    <p:sldId id="277" r:id="rId22"/>
    <p:sldId id="278" r:id="rId23"/>
    <p:sldId id="279" r:id="rId24"/>
    <p:sldId id="280" r:id="rId25"/>
    <p:sldId id="281" r:id="rId26"/>
    <p:sldId id="282" r:id="rId27"/>
    <p:sldId id="283" r:id="rId28"/>
    <p:sldId id="284" r:id="rId29"/>
    <p:sldId id="289" r:id="rId30"/>
    <p:sldId id="285" r:id="rId31"/>
    <p:sldId id="286" r:id="rId32"/>
    <p:sldId id="287" r:id="rId33"/>
    <p:sldId id="288" r:id="rId34"/>
    <p:sldId id="290" r:id="rId35"/>
    <p:sldId id="291" r:id="rId36"/>
    <p:sldId id="293" r:id="rId37"/>
    <p:sldId id="292" r:id="rId38"/>
    <p:sldId id="294" r:id="rId39"/>
    <p:sldId id="295" r:id="rId40"/>
    <p:sldId id="296" r:id="rId41"/>
    <p:sldId id="297" r:id="rId42"/>
    <p:sldId id="298" r:id="rId43"/>
    <p:sldId id="299" r:id="rId44"/>
    <p:sldId id="300" r:id="rId45"/>
    <p:sldId id="301" r:id="rId46"/>
    <p:sldId id="302" r:id="rId47"/>
    <p:sldId id="303" r:id="rId48"/>
    <p:sldId id="305" r:id="rId49"/>
    <p:sldId id="307" r:id="rId50"/>
    <p:sldId id="306" r:id="rId51"/>
    <p:sldId id="308" r:id="rId52"/>
    <p:sldId id="309" r:id="rId53"/>
    <p:sldId id="310" r:id="rId54"/>
    <p:sldId id="311" r:id="rId55"/>
    <p:sldId id="312" r:id="rId56"/>
    <p:sldId id="313" r:id="rId57"/>
    <p:sldId id="314" r:id="rId58"/>
    <p:sldId id="315" r:id="rId59"/>
    <p:sldId id="316" r:id="rId60"/>
    <p:sldId id="317" r:id="rId61"/>
    <p:sldId id="318" r:id="rId62"/>
    <p:sldId id="319" r:id="rId63"/>
    <p:sldId id="320" r:id="rId64"/>
    <p:sldId id="321" r:id="rId65"/>
    <p:sldId id="322" r:id="rId66"/>
    <p:sldId id="323" r:id="rId67"/>
    <p:sldId id="324" r:id="rId68"/>
    <p:sldId id="325" r:id="rId69"/>
    <p:sldId id="326" r:id="rId70"/>
    <p:sldId id="327" r:id="rId71"/>
    <p:sldId id="328" r:id="rId72"/>
    <p:sldId id="329" r:id="rId73"/>
    <p:sldId id="330" r:id="rId74"/>
    <p:sldId id="331" r:id="rId75"/>
    <p:sldId id="332" r:id="rId76"/>
    <p:sldId id="333" r:id="rId77"/>
    <p:sldId id="334" r:id="rId78"/>
    <p:sldId id="335" r:id="rId79"/>
    <p:sldId id="336" r:id="rId80"/>
    <p:sldId id="337" r:id="rId81"/>
    <p:sldId id="338" r:id="rId82"/>
    <p:sldId id="339" r:id="rId83"/>
    <p:sldId id="340" r:id="rId84"/>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104D1865-DF96-4755-8C05-8B27B22C2784}" type="datetimeFigureOut">
              <a:rPr lang="id-ID" smtClean="0"/>
              <a:t>24/10/2016</a:t>
            </a:fld>
            <a:endParaRPr lang="id-ID"/>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id-ID"/>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FBFBCBA4-EBDB-4A99-A4D4-329ABC872B98}" type="slidenum">
              <a:rPr lang="id-ID" smtClean="0"/>
              <a:t>‹#›</a:t>
            </a:fld>
            <a:endParaRPr lang="id-ID"/>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4D1865-DF96-4755-8C05-8B27B22C2784}" type="datetimeFigureOut">
              <a:rPr lang="id-ID" smtClean="0"/>
              <a:t>24/10/2016</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FBCBA4-EBDB-4A99-A4D4-329ABC872B98}"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4D1865-DF96-4755-8C05-8B27B22C2784}" type="datetimeFigureOut">
              <a:rPr lang="id-ID" smtClean="0"/>
              <a:t>24/10/2016</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FBCBA4-EBDB-4A99-A4D4-329ABC872B98}" type="slidenum">
              <a:rPr lang="id-ID" smtClean="0"/>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104D1865-DF96-4755-8C05-8B27B22C2784}" type="datetimeFigureOut">
              <a:rPr lang="id-ID" smtClean="0"/>
              <a:t>24/10/2016</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BFBCBA4-EBDB-4A99-A4D4-329ABC872B98}" type="slidenum">
              <a:rPr lang="id-ID" smtClean="0"/>
              <a:t>‹#›</a:t>
            </a:fld>
            <a:endParaRPr lang="id-ID"/>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04D1865-DF96-4755-8C05-8B27B22C2784}" type="datetimeFigureOut">
              <a:rPr lang="id-ID" smtClean="0"/>
              <a:t>24/10/2016</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FBFBCBA4-EBDB-4A99-A4D4-329ABC872B98}"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04D1865-DF96-4755-8C05-8B27B22C2784}" type="datetimeFigureOut">
              <a:rPr lang="id-ID" smtClean="0"/>
              <a:t>24/10/2016</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FBFBCBA4-EBDB-4A99-A4D4-329ABC872B98}"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4D1865-DF96-4755-8C05-8B27B22C2784}" type="datetimeFigureOut">
              <a:rPr lang="id-ID" smtClean="0"/>
              <a:t>24/10/2016</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FBFBCBA4-EBDB-4A99-A4D4-329ABC872B98}"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104D1865-DF96-4755-8C05-8B27B22C2784}" type="datetimeFigureOut">
              <a:rPr lang="id-ID" smtClean="0"/>
              <a:t>24/10/2016</a:t>
            </a:fld>
            <a:endParaRPr lang="id-ID"/>
          </a:p>
        </p:txBody>
      </p:sp>
      <p:sp>
        <p:nvSpPr>
          <p:cNvPr id="7" name="Slide Number Placeholder 6"/>
          <p:cNvSpPr>
            <a:spLocks noGrp="1"/>
          </p:cNvSpPr>
          <p:nvPr>
            <p:ph type="sldNum" sz="quarter" idx="12"/>
          </p:nvPr>
        </p:nvSpPr>
        <p:spPr/>
        <p:txBody>
          <a:bodyPr/>
          <a:lstStyle/>
          <a:p>
            <a:fld id="{FBFBCBA4-EBDB-4A99-A4D4-329ABC872B98}" type="slidenum">
              <a:rPr lang="id-ID" smtClean="0"/>
              <a:t>‹#›</a:t>
            </a:fld>
            <a:endParaRPr lang="id-ID"/>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id-ID"/>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4D1865-DF96-4755-8C05-8B27B22C2784}" type="datetimeFigureOut">
              <a:rPr lang="id-ID" smtClean="0"/>
              <a:t>24/10/2016</a:t>
            </a:fld>
            <a:endParaRPr lang="id-ID"/>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id-ID"/>
          </a:p>
        </p:txBody>
      </p:sp>
      <p:sp>
        <p:nvSpPr>
          <p:cNvPr id="7" name="Slide Number Placeholder 6"/>
          <p:cNvSpPr>
            <a:spLocks noGrp="1"/>
          </p:cNvSpPr>
          <p:nvPr>
            <p:ph type="sldNum" sz="quarter" idx="12"/>
          </p:nvPr>
        </p:nvSpPr>
        <p:spPr/>
        <p:txBody>
          <a:bodyPr/>
          <a:lstStyle/>
          <a:p>
            <a:fld id="{FBFBCBA4-EBDB-4A99-A4D4-329ABC872B98}" type="slidenum">
              <a:rPr lang="id-ID" smtClean="0"/>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4D1865-DF96-4755-8C05-8B27B22C2784}" type="datetimeFigureOut">
              <a:rPr lang="id-ID" smtClean="0"/>
              <a:t>24/10/2016</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FBCBA4-EBDB-4A99-A4D4-329ABC872B98}"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4D1865-DF96-4755-8C05-8B27B22C2784}" type="datetimeFigureOut">
              <a:rPr lang="id-ID" smtClean="0"/>
              <a:t>24/10/2016</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FBCBA4-EBDB-4A99-A4D4-329ABC872B98}"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104D1865-DF96-4755-8C05-8B27B22C2784}" type="datetimeFigureOut">
              <a:rPr lang="id-ID" smtClean="0"/>
              <a:t>24/10/2016</a:t>
            </a:fld>
            <a:endParaRPr lang="id-ID"/>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id-ID"/>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FBFBCBA4-EBDB-4A99-A4D4-329ABC872B98}"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www.asus.com.tw/" TargetMode="External"/><Relationship Id="rId2" Type="http://schemas.openxmlformats.org/officeDocument/2006/relationships/hyperlink" Target="http://www.iwill.net/" TargetMode="External"/><Relationship Id="rId1" Type="http://schemas.openxmlformats.org/officeDocument/2006/relationships/slideLayout" Target="../slideLayouts/slideLayout2.xml"/><Relationship Id="rId4" Type="http://schemas.openxmlformats.org/officeDocument/2006/relationships/hyperlink" Target="http://www.gigabyte.com.tw/"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wmf"/><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dirty="0"/>
              <a:t>DASAR SISTEM KOMPUTER</a:t>
            </a:r>
          </a:p>
        </p:txBody>
      </p:sp>
      <p:sp>
        <p:nvSpPr>
          <p:cNvPr id="3" name="Subtitle 2"/>
          <p:cNvSpPr>
            <a:spLocks noGrp="1"/>
          </p:cNvSpPr>
          <p:nvPr>
            <p:ph type="subTitle" idx="1"/>
          </p:nvPr>
        </p:nvSpPr>
        <p:spPr/>
        <p:txBody>
          <a:bodyPr/>
          <a:lstStyle/>
          <a:p>
            <a:r>
              <a:rPr lang="id-ID" dirty="0"/>
              <a:t>Mata Kuliah </a:t>
            </a:r>
          </a:p>
          <a:p>
            <a:r>
              <a:rPr lang="id-ID" dirty="0"/>
              <a:t>PENGANTAR INFORMATIKA</a:t>
            </a:r>
          </a:p>
          <a:p>
            <a:r>
              <a:rPr lang="id-ID" dirty="0"/>
              <a:t>Semester I (satu)</a:t>
            </a:r>
          </a:p>
        </p:txBody>
      </p:sp>
    </p:spTree>
    <p:extLst>
      <p:ext uri="{BB962C8B-B14F-4D97-AF65-F5344CB8AC3E}">
        <p14:creationId xmlns:p14="http://schemas.microsoft.com/office/powerpoint/2010/main" val="33603983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Bit ke Informasi</a:t>
            </a:r>
          </a:p>
        </p:txBody>
      </p:sp>
      <p:sp>
        <p:nvSpPr>
          <p:cNvPr id="3" name="Content Placeholder 2"/>
          <p:cNvSpPr>
            <a:spLocks noGrp="1"/>
          </p:cNvSpPr>
          <p:nvPr>
            <p:ph idx="1"/>
          </p:nvPr>
        </p:nvSpPr>
        <p:spPr/>
        <p:txBody>
          <a:bodyPr>
            <a:normAutofit/>
          </a:bodyPr>
          <a:lstStyle/>
          <a:p>
            <a:r>
              <a:rPr lang="id-ID" dirty="0"/>
              <a:t>Sejak diciptakan pertama kali, komputer bekerja atas dasar sistem biner. </a:t>
            </a:r>
          </a:p>
          <a:p>
            <a:endParaRPr lang="id-ID" dirty="0"/>
          </a:p>
          <a:p>
            <a:r>
              <a:rPr lang="id-ID" dirty="0"/>
              <a:t>Sistem biner adalah sistem bilangan yang hanya mengenal dua macam angka yang disebut dengan istilah bit (binary digit), berupa 0 dan 1. </a:t>
            </a:r>
          </a:p>
        </p:txBody>
      </p:sp>
    </p:spTree>
    <p:extLst>
      <p:ext uri="{BB962C8B-B14F-4D97-AF65-F5344CB8AC3E}">
        <p14:creationId xmlns:p14="http://schemas.microsoft.com/office/powerpoint/2010/main" val="3056911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Bit ke Informasi</a:t>
            </a:r>
          </a:p>
        </p:txBody>
      </p:sp>
      <p:sp>
        <p:nvSpPr>
          <p:cNvPr id="3" name="Content Placeholder 2"/>
          <p:cNvSpPr>
            <a:spLocks noGrp="1"/>
          </p:cNvSpPr>
          <p:nvPr>
            <p:ph idx="1"/>
          </p:nvPr>
        </p:nvSpPr>
        <p:spPr/>
        <p:txBody>
          <a:bodyPr>
            <a:normAutofit lnSpcReduction="10000"/>
          </a:bodyPr>
          <a:lstStyle/>
          <a:p>
            <a:r>
              <a:rPr lang="id-ID" dirty="0"/>
              <a:t>Bit-bit dapat digunakan untuk menyusun karakter apa saja. </a:t>
            </a:r>
          </a:p>
          <a:p>
            <a:r>
              <a:rPr lang="id-ID" dirty="0"/>
              <a:t>Istilah karakter dalam dunia komputer berarti:</a:t>
            </a:r>
          </a:p>
          <a:p>
            <a:pPr marL="68580" indent="0">
              <a:buNone/>
            </a:pPr>
            <a:r>
              <a:rPr lang="id-ID" dirty="0"/>
              <a:t>	huruf, misalnya A dan z,</a:t>
            </a:r>
          </a:p>
          <a:p>
            <a:pPr marL="68580" indent="0">
              <a:buNone/>
            </a:pPr>
            <a:r>
              <a:rPr lang="id-ID" dirty="0"/>
              <a:t>	digit, seperti 0, 2 dan 9,</a:t>
            </a:r>
          </a:p>
          <a:p>
            <a:pPr marL="68580" indent="0">
              <a:buNone/>
            </a:pPr>
            <a:r>
              <a:rPr lang="id-ID" dirty="0"/>
              <a:t>	selain huruf maupun digit, seperti 	tanda + serta &amp;  </a:t>
            </a:r>
          </a:p>
          <a:p>
            <a:pPr marL="68580" indent="0">
              <a:buNone/>
            </a:pPr>
            <a:r>
              <a:rPr lang="id-ID" dirty="0"/>
              <a:t>	bahkan simbol seperti $.</a:t>
            </a:r>
          </a:p>
          <a:p>
            <a:endParaRPr lang="id-ID" dirty="0"/>
          </a:p>
        </p:txBody>
      </p:sp>
    </p:spTree>
    <p:extLst>
      <p:ext uri="{BB962C8B-B14F-4D97-AF65-F5344CB8AC3E}">
        <p14:creationId xmlns:p14="http://schemas.microsoft.com/office/powerpoint/2010/main" val="27320517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Satuan Data</a:t>
            </a:r>
          </a:p>
        </p:txBody>
      </p:sp>
      <p:sp>
        <p:nvSpPr>
          <p:cNvPr id="3" name="Content Placeholder 2"/>
          <p:cNvSpPr>
            <a:spLocks noGrp="1"/>
          </p:cNvSpPr>
          <p:nvPr>
            <p:ph idx="1"/>
          </p:nvPr>
        </p:nvSpPr>
        <p:spPr/>
        <p:txBody>
          <a:bodyPr>
            <a:normAutofit lnSpcReduction="10000"/>
          </a:bodyPr>
          <a:lstStyle/>
          <a:p>
            <a:r>
              <a:rPr lang="id-ID" dirty="0"/>
              <a:t>Satuan data dalam sistem komputer </a:t>
            </a:r>
          </a:p>
          <a:p>
            <a:pPr marL="68580" indent="0">
              <a:buNone/>
            </a:pPr>
            <a:r>
              <a:rPr lang="id-ID" dirty="0">
                <a:sym typeface="Wingdings" pitchFamily="2" charset="2"/>
              </a:rPr>
              <a:t>	 </a:t>
            </a:r>
            <a:r>
              <a:rPr lang="id-ID" dirty="0"/>
              <a:t>Harddisk, Flasdisk yang kita 		 </a:t>
            </a:r>
          </a:p>
          <a:p>
            <a:pPr marL="68580" indent="0">
              <a:buNone/>
            </a:pPr>
            <a:r>
              <a:rPr lang="id-ID" dirty="0"/>
              <a:t>	     gunakan mempunyai kapasitas 	       </a:t>
            </a:r>
          </a:p>
          <a:p>
            <a:pPr marL="68580" indent="0">
              <a:buNone/>
            </a:pPr>
            <a:r>
              <a:rPr lang="id-ID" dirty="0"/>
              <a:t>	     yang dinyatakan dalam byte, </a:t>
            </a:r>
          </a:p>
          <a:p>
            <a:pPr marL="68580" indent="0">
              <a:buNone/>
            </a:pPr>
            <a:r>
              <a:rPr lang="id-ID" dirty="0"/>
              <a:t>	     misalnya 120 Giga byte</a:t>
            </a:r>
          </a:p>
          <a:p>
            <a:endParaRPr lang="id-ID" dirty="0"/>
          </a:p>
          <a:p>
            <a:r>
              <a:rPr lang="id-ID" dirty="0"/>
              <a:t>Satuan data terkecil dalam sistem komputer adalah bit (binary digit) / angka biner.</a:t>
            </a:r>
          </a:p>
          <a:p>
            <a:endParaRPr lang="id-ID" dirty="0"/>
          </a:p>
        </p:txBody>
      </p:sp>
    </p:spTree>
    <p:extLst>
      <p:ext uri="{BB962C8B-B14F-4D97-AF65-F5344CB8AC3E}">
        <p14:creationId xmlns:p14="http://schemas.microsoft.com/office/powerpoint/2010/main" val="73384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Satuan Data</a:t>
            </a:r>
          </a:p>
        </p:txBody>
      </p:sp>
      <p:sp>
        <p:nvSpPr>
          <p:cNvPr id="3" name="Content Placeholder 2"/>
          <p:cNvSpPr>
            <a:spLocks noGrp="1"/>
          </p:cNvSpPr>
          <p:nvPr>
            <p:ph idx="1"/>
          </p:nvPr>
        </p:nvSpPr>
        <p:spPr/>
        <p:txBody>
          <a:bodyPr>
            <a:normAutofit/>
          </a:bodyPr>
          <a:lstStyle/>
          <a:p>
            <a:r>
              <a:rPr lang="id-ID" dirty="0"/>
              <a:t>Kita juga pernah mendengar istilah kilobit, megabit. </a:t>
            </a:r>
          </a:p>
          <a:p>
            <a:r>
              <a:rPr lang="id-ID" dirty="0"/>
              <a:t>Istilah ini biasanya dikaitkan dengan kecepatan transfer data, misalnya 100 mbps (megabit per second).</a:t>
            </a:r>
          </a:p>
          <a:p>
            <a:r>
              <a:rPr lang="id-ID" dirty="0"/>
              <a:t>Di atas satuan bit terdapat byte, kilobyte, megabyte, gigabyte, terabyte dan petabyte</a:t>
            </a:r>
          </a:p>
        </p:txBody>
      </p:sp>
    </p:spTree>
    <p:extLst>
      <p:ext uri="{BB962C8B-B14F-4D97-AF65-F5344CB8AC3E}">
        <p14:creationId xmlns:p14="http://schemas.microsoft.com/office/powerpoint/2010/main" val="2791549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Satuan Data</a:t>
            </a:r>
          </a:p>
        </p:txBody>
      </p:sp>
      <p:sp>
        <p:nvSpPr>
          <p:cNvPr id="3" name="Content Placeholder 2"/>
          <p:cNvSpPr>
            <a:spLocks noGrp="1"/>
          </p:cNvSpPr>
          <p:nvPr>
            <p:ph idx="1"/>
          </p:nvPr>
        </p:nvSpPr>
        <p:spPr/>
        <p:txBody>
          <a:bodyPr>
            <a:normAutofit/>
          </a:bodyPr>
          <a:lstStyle/>
          <a:p>
            <a:pPr marL="68580" indent="0">
              <a:buNone/>
            </a:pPr>
            <a:r>
              <a:rPr lang="id-ID" b="1" dirty="0"/>
              <a:t>Byte</a:t>
            </a:r>
            <a:endParaRPr lang="id-ID" dirty="0"/>
          </a:p>
          <a:p>
            <a:r>
              <a:rPr lang="id-ID" dirty="0"/>
              <a:t>Merupakan satuan yang digunakan untuk menyatakan sebuah karakter. </a:t>
            </a:r>
          </a:p>
          <a:p>
            <a:r>
              <a:rPr lang="id-ID" dirty="0"/>
              <a:t>Dimana satu karakter sama juga dengan 8 bit.</a:t>
            </a:r>
          </a:p>
          <a:p>
            <a:endParaRPr lang="id-ID" dirty="0"/>
          </a:p>
        </p:txBody>
      </p:sp>
      <p:sp>
        <p:nvSpPr>
          <p:cNvPr id="4" name="TextBox 3"/>
          <p:cNvSpPr txBox="1"/>
          <p:nvPr/>
        </p:nvSpPr>
        <p:spPr>
          <a:xfrm>
            <a:off x="2339752" y="4566319"/>
            <a:ext cx="3780202" cy="461665"/>
          </a:xfrm>
          <a:prstGeom prst="rect">
            <a:avLst/>
          </a:prstGeom>
          <a:solidFill>
            <a:schemeClr val="accent6">
              <a:lumMod val="60000"/>
              <a:lumOff val="40000"/>
            </a:schemeClr>
          </a:solidFill>
        </p:spPr>
        <p:txBody>
          <a:bodyPr wrap="none" rtlCol="0">
            <a:spAutoFit/>
          </a:bodyPr>
          <a:lstStyle/>
          <a:p>
            <a:r>
              <a:rPr lang="id-ID" sz="2400" b="1" dirty="0">
                <a:solidFill>
                  <a:srgbClr val="7030A0"/>
                </a:solidFill>
              </a:rPr>
              <a:t>1Byte = 1B </a:t>
            </a:r>
            <a:r>
              <a:rPr lang="id-ID" sz="2400" b="1" dirty="0">
                <a:solidFill>
                  <a:srgbClr val="7030A0"/>
                </a:solidFill>
                <a:sym typeface="Wingdings" pitchFamily="2" charset="2"/>
              </a:rPr>
              <a:t> 8 s/d 10 bit</a:t>
            </a:r>
            <a:endParaRPr lang="id-ID" sz="2400" b="1" dirty="0">
              <a:solidFill>
                <a:srgbClr val="7030A0"/>
              </a:solidFill>
            </a:endParaRPr>
          </a:p>
        </p:txBody>
      </p:sp>
    </p:spTree>
    <p:extLst>
      <p:ext uri="{BB962C8B-B14F-4D97-AF65-F5344CB8AC3E}">
        <p14:creationId xmlns:p14="http://schemas.microsoft.com/office/powerpoint/2010/main" val="492329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Satuan Data</a:t>
            </a:r>
          </a:p>
        </p:txBody>
      </p:sp>
      <p:sp>
        <p:nvSpPr>
          <p:cNvPr id="3" name="Content Placeholder 2"/>
          <p:cNvSpPr>
            <a:spLocks noGrp="1"/>
          </p:cNvSpPr>
          <p:nvPr>
            <p:ph idx="1"/>
          </p:nvPr>
        </p:nvSpPr>
        <p:spPr/>
        <p:txBody>
          <a:bodyPr>
            <a:normAutofit/>
          </a:bodyPr>
          <a:lstStyle/>
          <a:p>
            <a:pPr marL="68580" indent="0">
              <a:buNone/>
            </a:pPr>
            <a:r>
              <a:rPr lang="id-ID" b="1" dirty="0"/>
              <a:t>Kilobyte</a:t>
            </a:r>
            <a:endParaRPr lang="id-ID" dirty="0"/>
          </a:p>
          <a:p>
            <a:r>
              <a:rPr lang="id-ID" dirty="0"/>
              <a:t>Kilobyte merupakan tingkatan di atas byte, </a:t>
            </a:r>
          </a:p>
          <a:p>
            <a:r>
              <a:rPr lang="id-ID" dirty="0"/>
              <a:t>dimana 1 kilobyte = 1024 byte. </a:t>
            </a:r>
          </a:p>
          <a:p>
            <a:r>
              <a:rPr lang="id-ID" dirty="0"/>
              <a:t>Satuan Kilobyte disingkat dengan KB</a:t>
            </a:r>
          </a:p>
        </p:txBody>
      </p:sp>
      <p:sp>
        <p:nvSpPr>
          <p:cNvPr id="5" name="TextBox 4"/>
          <p:cNvSpPr txBox="1"/>
          <p:nvPr/>
        </p:nvSpPr>
        <p:spPr>
          <a:xfrm>
            <a:off x="2339752" y="4566319"/>
            <a:ext cx="4389343" cy="461665"/>
          </a:xfrm>
          <a:prstGeom prst="rect">
            <a:avLst/>
          </a:prstGeom>
          <a:solidFill>
            <a:schemeClr val="accent6">
              <a:lumMod val="60000"/>
              <a:lumOff val="40000"/>
            </a:schemeClr>
          </a:solidFill>
        </p:spPr>
        <p:txBody>
          <a:bodyPr wrap="none" rtlCol="0">
            <a:spAutoFit/>
          </a:bodyPr>
          <a:lstStyle/>
          <a:p>
            <a:r>
              <a:rPr lang="id-ID" sz="2400" b="1" dirty="0">
                <a:solidFill>
                  <a:srgbClr val="7030A0"/>
                </a:solidFill>
              </a:rPr>
              <a:t>1Kilobyte = 1KB </a:t>
            </a:r>
            <a:r>
              <a:rPr lang="id-ID" sz="2400" b="1" dirty="0">
                <a:solidFill>
                  <a:srgbClr val="7030A0"/>
                </a:solidFill>
                <a:sym typeface="Wingdings" pitchFamily="2" charset="2"/>
              </a:rPr>
              <a:t> 1024 byte</a:t>
            </a:r>
            <a:endParaRPr lang="id-ID" sz="2400" b="1" dirty="0">
              <a:solidFill>
                <a:srgbClr val="7030A0"/>
              </a:solidFill>
            </a:endParaRPr>
          </a:p>
        </p:txBody>
      </p:sp>
    </p:spTree>
    <p:extLst>
      <p:ext uri="{BB962C8B-B14F-4D97-AF65-F5344CB8AC3E}">
        <p14:creationId xmlns:p14="http://schemas.microsoft.com/office/powerpoint/2010/main" val="1566111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Satuan Data</a:t>
            </a:r>
          </a:p>
        </p:txBody>
      </p:sp>
      <p:sp>
        <p:nvSpPr>
          <p:cNvPr id="3" name="Content Placeholder 2"/>
          <p:cNvSpPr>
            <a:spLocks noGrp="1"/>
          </p:cNvSpPr>
          <p:nvPr>
            <p:ph idx="1"/>
          </p:nvPr>
        </p:nvSpPr>
        <p:spPr/>
        <p:txBody>
          <a:bodyPr>
            <a:normAutofit/>
          </a:bodyPr>
          <a:lstStyle/>
          <a:p>
            <a:pPr marL="68580" indent="0">
              <a:buNone/>
            </a:pPr>
            <a:r>
              <a:rPr lang="id-ID" b="1" dirty="0"/>
              <a:t>Megabyte</a:t>
            </a:r>
            <a:endParaRPr lang="id-ID" dirty="0"/>
          </a:p>
          <a:p>
            <a:r>
              <a:rPr lang="id-ID" dirty="0"/>
              <a:t>1 Megabyte = 1024 Kilobyte </a:t>
            </a:r>
          </a:p>
          <a:p>
            <a:r>
              <a:rPr lang="id-ID" dirty="0"/>
              <a:t>atau sama dengan 1024 x 1024 = 1.048.576 byte. </a:t>
            </a:r>
          </a:p>
          <a:p>
            <a:r>
              <a:rPr lang="id-ID" dirty="0"/>
              <a:t>Satuan ini disingkat dengan nama MB</a:t>
            </a:r>
          </a:p>
        </p:txBody>
      </p:sp>
      <p:sp>
        <p:nvSpPr>
          <p:cNvPr id="5" name="TextBox 4"/>
          <p:cNvSpPr txBox="1"/>
          <p:nvPr/>
        </p:nvSpPr>
        <p:spPr>
          <a:xfrm>
            <a:off x="2339752" y="4695527"/>
            <a:ext cx="5357557" cy="461665"/>
          </a:xfrm>
          <a:prstGeom prst="rect">
            <a:avLst/>
          </a:prstGeom>
          <a:solidFill>
            <a:schemeClr val="accent6">
              <a:lumMod val="60000"/>
              <a:lumOff val="40000"/>
            </a:schemeClr>
          </a:solidFill>
        </p:spPr>
        <p:txBody>
          <a:bodyPr wrap="none" rtlCol="0">
            <a:spAutoFit/>
          </a:bodyPr>
          <a:lstStyle/>
          <a:p>
            <a:r>
              <a:rPr lang="id-ID" sz="2400" b="1" dirty="0">
                <a:solidFill>
                  <a:srgbClr val="7030A0"/>
                </a:solidFill>
              </a:rPr>
              <a:t>1Megabyte = 1MB </a:t>
            </a:r>
            <a:r>
              <a:rPr lang="id-ID" sz="2400" b="1" dirty="0">
                <a:solidFill>
                  <a:srgbClr val="7030A0"/>
                </a:solidFill>
                <a:sym typeface="Wingdings" pitchFamily="2" charset="2"/>
              </a:rPr>
              <a:t> 1024 Kilobyte</a:t>
            </a:r>
            <a:endParaRPr lang="id-ID" sz="2400" b="1" dirty="0">
              <a:solidFill>
                <a:srgbClr val="7030A0"/>
              </a:solidFill>
            </a:endParaRPr>
          </a:p>
        </p:txBody>
      </p:sp>
    </p:spTree>
    <p:extLst>
      <p:ext uri="{BB962C8B-B14F-4D97-AF65-F5344CB8AC3E}">
        <p14:creationId xmlns:p14="http://schemas.microsoft.com/office/powerpoint/2010/main" val="305284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Satuan Data</a:t>
            </a:r>
          </a:p>
        </p:txBody>
      </p:sp>
      <p:sp>
        <p:nvSpPr>
          <p:cNvPr id="3" name="Content Placeholder 2"/>
          <p:cNvSpPr>
            <a:spLocks noGrp="1"/>
          </p:cNvSpPr>
          <p:nvPr>
            <p:ph idx="1"/>
          </p:nvPr>
        </p:nvSpPr>
        <p:spPr/>
        <p:txBody>
          <a:bodyPr>
            <a:normAutofit/>
          </a:bodyPr>
          <a:lstStyle/>
          <a:p>
            <a:pPr marL="68580" indent="0">
              <a:buNone/>
            </a:pPr>
            <a:r>
              <a:rPr lang="id-ID" b="1" dirty="0"/>
              <a:t>Gigabyte</a:t>
            </a:r>
            <a:endParaRPr lang="id-ID" dirty="0"/>
          </a:p>
          <a:p>
            <a:r>
              <a:rPr lang="id-ID" dirty="0"/>
              <a:t>1 Gigabyte = 1024 Megabyte </a:t>
            </a:r>
          </a:p>
          <a:p>
            <a:r>
              <a:rPr lang="id-ID" dirty="0"/>
              <a:t>atau sama dengan 1024 x 1024 x 1024 = 1.073.741.824 byte. </a:t>
            </a:r>
          </a:p>
          <a:p>
            <a:r>
              <a:rPr lang="id-ID" dirty="0"/>
              <a:t>Satuan ini dapat kita jumpai dalam kapasitas Hardisk. </a:t>
            </a:r>
          </a:p>
          <a:p>
            <a:r>
              <a:rPr lang="id-ID" dirty="0"/>
              <a:t>Satuan Gigabyte disingkat menjadi GB</a:t>
            </a:r>
          </a:p>
        </p:txBody>
      </p:sp>
      <p:sp>
        <p:nvSpPr>
          <p:cNvPr id="5" name="TextBox 4"/>
          <p:cNvSpPr txBox="1"/>
          <p:nvPr/>
        </p:nvSpPr>
        <p:spPr>
          <a:xfrm>
            <a:off x="1619672" y="5546931"/>
            <a:ext cx="5541902" cy="461665"/>
          </a:xfrm>
          <a:prstGeom prst="rect">
            <a:avLst/>
          </a:prstGeom>
          <a:solidFill>
            <a:schemeClr val="accent6">
              <a:lumMod val="60000"/>
              <a:lumOff val="40000"/>
            </a:schemeClr>
          </a:solidFill>
        </p:spPr>
        <p:txBody>
          <a:bodyPr wrap="none" rtlCol="0">
            <a:spAutoFit/>
          </a:bodyPr>
          <a:lstStyle/>
          <a:p>
            <a:r>
              <a:rPr lang="id-ID" sz="2400" b="1" dirty="0">
                <a:solidFill>
                  <a:srgbClr val="7030A0"/>
                </a:solidFill>
              </a:rPr>
              <a:t>1Gigabyte = 1GB </a:t>
            </a:r>
            <a:r>
              <a:rPr lang="id-ID" sz="2400" b="1" dirty="0">
                <a:solidFill>
                  <a:srgbClr val="7030A0"/>
                </a:solidFill>
                <a:sym typeface="Wingdings" pitchFamily="2" charset="2"/>
              </a:rPr>
              <a:t> 1024 Megabyte</a:t>
            </a:r>
            <a:endParaRPr lang="id-ID" sz="2400" b="1" dirty="0">
              <a:solidFill>
                <a:srgbClr val="7030A0"/>
              </a:solidFill>
            </a:endParaRPr>
          </a:p>
        </p:txBody>
      </p:sp>
    </p:spTree>
    <p:extLst>
      <p:ext uri="{BB962C8B-B14F-4D97-AF65-F5344CB8AC3E}">
        <p14:creationId xmlns:p14="http://schemas.microsoft.com/office/powerpoint/2010/main" val="1114862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Satuan Data</a:t>
            </a:r>
          </a:p>
        </p:txBody>
      </p:sp>
      <p:sp>
        <p:nvSpPr>
          <p:cNvPr id="3" name="Content Placeholder 2"/>
          <p:cNvSpPr>
            <a:spLocks noGrp="1"/>
          </p:cNvSpPr>
          <p:nvPr>
            <p:ph idx="1"/>
          </p:nvPr>
        </p:nvSpPr>
        <p:spPr/>
        <p:txBody>
          <a:bodyPr>
            <a:normAutofit fontScale="92500"/>
          </a:bodyPr>
          <a:lstStyle/>
          <a:p>
            <a:pPr marL="68580" indent="0">
              <a:buNone/>
            </a:pPr>
            <a:r>
              <a:rPr lang="id-ID" b="1" dirty="0"/>
              <a:t>TeraByte</a:t>
            </a:r>
            <a:endParaRPr lang="id-ID" dirty="0"/>
          </a:p>
          <a:p>
            <a:r>
              <a:rPr lang="id-ID" dirty="0"/>
              <a:t>1 Terabyte = 1024 Gigabyte </a:t>
            </a:r>
          </a:p>
          <a:p>
            <a:r>
              <a:rPr lang="id-ID" dirty="0"/>
              <a:t>atau sama dengan 1024x1024x1024x1024 = 1.009.511.627.776 byte. </a:t>
            </a:r>
          </a:p>
          <a:p>
            <a:r>
              <a:rPr lang="id-ID" dirty="0"/>
              <a:t>Dapat kita jumpai dalam kapasitas harddisk dan memori pada komputer mainframe. </a:t>
            </a:r>
          </a:p>
          <a:p>
            <a:r>
              <a:rPr lang="id-ID" dirty="0"/>
              <a:t>Satuan ini disingkat dengan TB</a:t>
            </a:r>
          </a:p>
          <a:p>
            <a:r>
              <a:rPr lang="id-ID" dirty="0"/>
              <a:t>Dimana satu karakter sama juga dengan 8 bit.</a:t>
            </a:r>
          </a:p>
          <a:p>
            <a:endParaRPr lang="id-ID" dirty="0"/>
          </a:p>
        </p:txBody>
      </p:sp>
      <p:sp>
        <p:nvSpPr>
          <p:cNvPr id="4" name="TextBox 3"/>
          <p:cNvSpPr txBox="1"/>
          <p:nvPr/>
        </p:nvSpPr>
        <p:spPr>
          <a:xfrm>
            <a:off x="2771800" y="5660452"/>
            <a:ext cx="5134739" cy="461665"/>
          </a:xfrm>
          <a:prstGeom prst="rect">
            <a:avLst/>
          </a:prstGeom>
          <a:solidFill>
            <a:schemeClr val="accent6">
              <a:lumMod val="60000"/>
              <a:lumOff val="40000"/>
            </a:schemeClr>
          </a:solidFill>
        </p:spPr>
        <p:txBody>
          <a:bodyPr wrap="none" rtlCol="0">
            <a:spAutoFit/>
          </a:bodyPr>
          <a:lstStyle/>
          <a:p>
            <a:r>
              <a:rPr lang="id-ID" sz="2400" b="1" dirty="0">
                <a:solidFill>
                  <a:srgbClr val="7030A0"/>
                </a:solidFill>
              </a:rPr>
              <a:t>1TeraByte = 1TB </a:t>
            </a:r>
            <a:r>
              <a:rPr lang="id-ID" sz="2400" b="1" dirty="0">
                <a:solidFill>
                  <a:srgbClr val="7030A0"/>
                </a:solidFill>
                <a:sym typeface="Wingdings" pitchFamily="2" charset="2"/>
              </a:rPr>
              <a:t> 1024 Gigabyte</a:t>
            </a:r>
            <a:endParaRPr lang="id-ID" sz="2400" b="1" dirty="0">
              <a:solidFill>
                <a:srgbClr val="7030A0"/>
              </a:solidFill>
            </a:endParaRPr>
          </a:p>
        </p:txBody>
      </p:sp>
    </p:spTree>
    <p:extLst>
      <p:ext uri="{BB962C8B-B14F-4D97-AF65-F5344CB8AC3E}">
        <p14:creationId xmlns:p14="http://schemas.microsoft.com/office/powerpoint/2010/main" val="4113438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Satuan Data</a:t>
            </a:r>
          </a:p>
        </p:txBody>
      </p:sp>
      <p:sp>
        <p:nvSpPr>
          <p:cNvPr id="3" name="Content Placeholder 2"/>
          <p:cNvSpPr>
            <a:spLocks noGrp="1"/>
          </p:cNvSpPr>
          <p:nvPr>
            <p:ph idx="1"/>
          </p:nvPr>
        </p:nvSpPr>
        <p:spPr/>
        <p:txBody>
          <a:bodyPr>
            <a:normAutofit/>
          </a:bodyPr>
          <a:lstStyle/>
          <a:p>
            <a:pPr marL="68580" indent="0">
              <a:buNone/>
            </a:pPr>
            <a:r>
              <a:rPr lang="id-ID" b="1" dirty="0"/>
              <a:t>Petabyte</a:t>
            </a:r>
            <a:endParaRPr lang="id-ID" dirty="0"/>
          </a:p>
          <a:p>
            <a:r>
              <a:rPr lang="id-ID" dirty="0"/>
              <a:t>1 Petabyte = 1024 terabyte </a:t>
            </a:r>
          </a:p>
          <a:p>
            <a:r>
              <a:rPr lang="id-ID" dirty="0"/>
              <a:t>atau sama dengan 1024x1024x1024x1024x1024 = 1.125.899.906.842.624. </a:t>
            </a:r>
          </a:p>
          <a:p>
            <a:r>
              <a:rPr lang="id-ID" dirty="0"/>
              <a:t>Satuan ini disingkat dengan PB</a:t>
            </a:r>
          </a:p>
        </p:txBody>
      </p:sp>
      <p:sp>
        <p:nvSpPr>
          <p:cNvPr id="5" name="TextBox 4"/>
          <p:cNvSpPr txBox="1"/>
          <p:nvPr/>
        </p:nvSpPr>
        <p:spPr>
          <a:xfrm>
            <a:off x="2267744" y="5157192"/>
            <a:ext cx="5131533" cy="461665"/>
          </a:xfrm>
          <a:prstGeom prst="rect">
            <a:avLst/>
          </a:prstGeom>
          <a:solidFill>
            <a:schemeClr val="accent6">
              <a:lumMod val="60000"/>
              <a:lumOff val="40000"/>
            </a:schemeClr>
          </a:solidFill>
        </p:spPr>
        <p:txBody>
          <a:bodyPr wrap="none" rtlCol="0">
            <a:spAutoFit/>
          </a:bodyPr>
          <a:lstStyle/>
          <a:p>
            <a:r>
              <a:rPr lang="id-ID" sz="2400" b="1" dirty="0">
                <a:solidFill>
                  <a:srgbClr val="7030A0"/>
                </a:solidFill>
              </a:rPr>
              <a:t>1Petabyte = 1PB </a:t>
            </a:r>
            <a:r>
              <a:rPr lang="id-ID" sz="2400" b="1" dirty="0">
                <a:solidFill>
                  <a:srgbClr val="7030A0"/>
                </a:solidFill>
                <a:sym typeface="Wingdings" pitchFamily="2" charset="2"/>
              </a:rPr>
              <a:t> 1024 Terabyte</a:t>
            </a:r>
            <a:endParaRPr lang="id-ID" sz="2400" b="1" dirty="0">
              <a:solidFill>
                <a:srgbClr val="7030A0"/>
              </a:solidFill>
            </a:endParaRPr>
          </a:p>
        </p:txBody>
      </p:sp>
    </p:spTree>
    <p:extLst>
      <p:ext uri="{BB962C8B-B14F-4D97-AF65-F5344CB8AC3E}">
        <p14:creationId xmlns:p14="http://schemas.microsoft.com/office/powerpoint/2010/main" val="2181004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id-ID" b="1" dirty="0">
                <a:solidFill>
                  <a:srgbClr val="FF0000"/>
                </a:solidFill>
              </a:rPr>
              <a:t>Satuan Waktu</a:t>
            </a:r>
          </a:p>
        </p:txBody>
      </p:sp>
      <p:sp>
        <p:nvSpPr>
          <p:cNvPr id="3" name="Content Placeholder 2"/>
          <p:cNvSpPr>
            <a:spLocks noGrp="1"/>
          </p:cNvSpPr>
          <p:nvPr>
            <p:ph idx="1"/>
          </p:nvPr>
        </p:nvSpPr>
        <p:spPr/>
        <p:txBody>
          <a:bodyPr>
            <a:normAutofit fontScale="85000" lnSpcReduction="20000"/>
          </a:bodyPr>
          <a:lstStyle/>
          <a:p>
            <a:r>
              <a:rPr lang="en-US" dirty="0" err="1"/>
              <a:t>Kecepatan</a:t>
            </a:r>
            <a:r>
              <a:rPr lang="en-US" dirty="0"/>
              <a:t> </a:t>
            </a:r>
            <a:r>
              <a:rPr lang="id-ID" dirty="0"/>
              <a:t>k</a:t>
            </a:r>
            <a:r>
              <a:rPr lang="en-US" dirty="0" err="1"/>
              <a:t>omputer</a:t>
            </a:r>
            <a:r>
              <a:rPr lang="en-US" dirty="0"/>
              <a:t> </a:t>
            </a:r>
            <a:r>
              <a:rPr lang="en-US" dirty="0" err="1"/>
              <a:t>untuk</a:t>
            </a:r>
            <a:r>
              <a:rPr lang="en-US" dirty="0"/>
              <a:t> </a:t>
            </a:r>
            <a:r>
              <a:rPr lang="en-US" dirty="0" err="1"/>
              <a:t>memproses</a:t>
            </a:r>
            <a:r>
              <a:rPr lang="en-US" dirty="0"/>
              <a:t> data</a:t>
            </a:r>
            <a:endParaRPr lang="id-ID" dirty="0"/>
          </a:p>
          <a:p>
            <a:pPr marL="68580" indent="0">
              <a:buNone/>
            </a:pPr>
            <a:r>
              <a:rPr lang="en-US" dirty="0"/>
              <a:t> </a:t>
            </a:r>
            <a:endParaRPr lang="id-ID" dirty="0"/>
          </a:p>
          <a:p>
            <a:r>
              <a:rPr lang="en-US" dirty="0" err="1"/>
              <a:t>Orde</a:t>
            </a:r>
            <a:r>
              <a:rPr lang="en-US" dirty="0"/>
              <a:t> </a:t>
            </a:r>
            <a:r>
              <a:rPr lang="en-US" dirty="0" err="1"/>
              <a:t>waktu</a:t>
            </a:r>
            <a:r>
              <a:rPr lang="en-US" dirty="0"/>
              <a:t> yang </a:t>
            </a:r>
            <a:r>
              <a:rPr lang="en-US" dirty="0" err="1"/>
              <a:t>digunakan</a:t>
            </a:r>
            <a:r>
              <a:rPr lang="en-US" dirty="0"/>
              <a:t> </a:t>
            </a:r>
            <a:r>
              <a:rPr lang="en-US" dirty="0" err="1"/>
              <a:t>untuk</a:t>
            </a:r>
            <a:r>
              <a:rPr lang="en-US" dirty="0"/>
              <a:t> </a:t>
            </a:r>
            <a:r>
              <a:rPr lang="en-US" dirty="0" err="1"/>
              <a:t>memproses</a:t>
            </a:r>
            <a:r>
              <a:rPr lang="en-US" dirty="0"/>
              <a:t> </a:t>
            </a:r>
            <a:r>
              <a:rPr lang="en-US" dirty="0" err="1"/>
              <a:t>instruksi</a:t>
            </a:r>
            <a:endParaRPr lang="id-ID" dirty="0"/>
          </a:p>
          <a:p>
            <a:pPr marL="0" indent="0">
              <a:buNone/>
              <a:defRPr/>
            </a:pPr>
            <a:r>
              <a:rPr lang="id-ID" dirty="0"/>
              <a:t>	</a:t>
            </a:r>
            <a:r>
              <a:rPr lang="en-US" dirty="0" err="1"/>
              <a:t>Milidetik</a:t>
            </a:r>
            <a:r>
              <a:rPr lang="en-US" dirty="0"/>
              <a:t> </a:t>
            </a:r>
            <a:r>
              <a:rPr lang="id-ID" dirty="0"/>
              <a:t>	</a:t>
            </a:r>
            <a:r>
              <a:rPr lang="en-US" dirty="0"/>
              <a:t>= 1/1000 </a:t>
            </a:r>
            <a:r>
              <a:rPr lang="en-US" dirty="0" err="1"/>
              <a:t>detik</a:t>
            </a:r>
            <a:r>
              <a:rPr lang="en-US" dirty="0"/>
              <a:t> </a:t>
            </a:r>
          </a:p>
          <a:p>
            <a:pPr marL="0" indent="0">
              <a:buNone/>
              <a:defRPr/>
            </a:pPr>
            <a:r>
              <a:rPr lang="en-US" dirty="0"/>
              <a:t>	</a:t>
            </a:r>
            <a:r>
              <a:rPr lang="en-US" dirty="0" err="1"/>
              <a:t>Mikrodetik</a:t>
            </a:r>
            <a:r>
              <a:rPr lang="en-US" dirty="0"/>
              <a:t> </a:t>
            </a:r>
            <a:r>
              <a:rPr lang="id-ID" dirty="0"/>
              <a:t>	</a:t>
            </a:r>
            <a:r>
              <a:rPr lang="en-US" dirty="0"/>
              <a:t>= 1/1.000.000 </a:t>
            </a:r>
            <a:r>
              <a:rPr lang="en-US" dirty="0" err="1"/>
              <a:t>detik</a:t>
            </a:r>
            <a:r>
              <a:rPr lang="en-US" dirty="0"/>
              <a:t> </a:t>
            </a:r>
          </a:p>
          <a:p>
            <a:pPr marL="0" indent="0">
              <a:buNone/>
              <a:defRPr/>
            </a:pPr>
            <a:r>
              <a:rPr lang="en-US" dirty="0"/>
              <a:t>	</a:t>
            </a:r>
            <a:r>
              <a:rPr lang="en-US" dirty="0" err="1"/>
              <a:t>Nanodetik</a:t>
            </a:r>
            <a:r>
              <a:rPr lang="en-US" dirty="0"/>
              <a:t> </a:t>
            </a:r>
            <a:r>
              <a:rPr lang="id-ID" dirty="0"/>
              <a:t>	</a:t>
            </a:r>
            <a:r>
              <a:rPr lang="en-US" dirty="0"/>
              <a:t>= 1/1.000.000.000 </a:t>
            </a:r>
            <a:r>
              <a:rPr lang="en-US" dirty="0" err="1"/>
              <a:t>detik</a:t>
            </a:r>
            <a:r>
              <a:rPr lang="en-US" dirty="0"/>
              <a:t> </a:t>
            </a:r>
          </a:p>
          <a:p>
            <a:pPr marL="0" indent="0">
              <a:buNone/>
              <a:defRPr/>
            </a:pPr>
            <a:r>
              <a:rPr lang="en-US" dirty="0"/>
              <a:t>	</a:t>
            </a:r>
            <a:r>
              <a:rPr lang="en-US" dirty="0" err="1"/>
              <a:t>Pikodetik</a:t>
            </a:r>
            <a:r>
              <a:rPr lang="en-US" dirty="0"/>
              <a:t> </a:t>
            </a:r>
            <a:r>
              <a:rPr lang="id-ID" dirty="0"/>
              <a:t>	</a:t>
            </a:r>
            <a:r>
              <a:rPr lang="en-US" dirty="0"/>
              <a:t>= 1/1.000.000.000.000 </a:t>
            </a:r>
            <a:r>
              <a:rPr lang="en-US" dirty="0" err="1"/>
              <a:t>detik</a:t>
            </a:r>
            <a:endParaRPr lang="en-US" dirty="0"/>
          </a:p>
          <a:p>
            <a:pPr marL="68580" indent="0">
              <a:buNone/>
            </a:pPr>
            <a:endParaRPr lang="id-ID" dirty="0"/>
          </a:p>
          <a:p>
            <a:r>
              <a:rPr lang="id-ID" dirty="0"/>
              <a:t>Satuan </a:t>
            </a:r>
            <a:r>
              <a:rPr lang="en-US" dirty="0" err="1"/>
              <a:t>Frekwensi</a:t>
            </a:r>
            <a:r>
              <a:rPr lang="en-US" dirty="0"/>
              <a:t> : </a:t>
            </a:r>
            <a:endParaRPr lang="id-ID" dirty="0"/>
          </a:p>
          <a:p>
            <a:pPr marL="68580" indent="0">
              <a:buNone/>
            </a:pPr>
            <a:r>
              <a:rPr lang="id-ID" dirty="0"/>
              <a:t>	</a:t>
            </a:r>
            <a:r>
              <a:rPr lang="en-US" dirty="0"/>
              <a:t>MHz, KHz. (</a:t>
            </a:r>
            <a:r>
              <a:rPr lang="en-US" dirty="0" err="1"/>
              <a:t>Siklus</a:t>
            </a:r>
            <a:r>
              <a:rPr lang="en-US" dirty="0"/>
              <a:t> </a:t>
            </a:r>
            <a:r>
              <a:rPr lang="en-US" dirty="0" err="1"/>
              <a:t>dalam</a:t>
            </a:r>
            <a:r>
              <a:rPr lang="en-US" dirty="0"/>
              <a:t> </a:t>
            </a:r>
            <a:r>
              <a:rPr lang="en-US" dirty="0" err="1"/>
              <a:t>satu</a:t>
            </a:r>
            <a:r>
              <a:rPr lang="en-US" dirty="0"/>
              <a:t> </a:t>
            </a:r>
            <a:r>
              <a:rPr lang="en-US" dirty="0" err="1"/>
              <a:t>detik</a:t>
            </a:r>
            <a:r>
              <a:rPr lang="id-ID" dirty="0"/>
              <a:t>)</a:t>
            </a:r>
            <a:endParaRPr lang="en-US" dirty="0"/>
          </a:p>
        </p:txBody>
      </p:sp>
    </p:spTree>
    <p:extLst>
      <p:ext uri="{BB962C8B-B14F-4D97-AF65-F5344CB8AC3E}">
        <p14:creationId xmlns:p14="http://schemas.microsoft.com/office/powerpoint/2010/main" val="1955489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id-ID" b="1" dirty="0">
                <a:solidFill>
                  <a:srgbClr val="FF0000"/>
                </a:solidFill>
              </a:rPr>
              <a:t>Satuan Frekuensi</a:t>
            </a:r>
          </a:p>
        </p:txBody>
      </p:sp>
      <p:sp>
        <p:nvSpPr>
          <p:cNvPr id="3" name="Content Placeholder 2"/>
          <p:cNvSpPr>
            <a:spLocks noGrp="1"/>
          </p:cNvSpPr>
          <p:nvPr>
            <p:ph idx="1"/>
          </p:nvPr>
        </p:nvSpPr>
        <p:spPr/>
        <p:txBody>
          <a:bodyPr>
            <a:normAutofit lnSpcReduction="10000"/>
          </a:bodyPr>
          <a:lstStyle/>
          <a:p>
            <a:r>
              <a:rPr lang="id-ID" dirty="0"/>
              <a:t>Frekuensi diukur dengan satuan Hertz.</a:t>
            </a:r>
          </a:p>
          <a:p>
            <a:r>
              <a:rPr lang="id-ID" dirty="0"/>
              <a:t>Frekuensi berarti jumlah siklus dalam satuan detik. </a:t>
            </a:r>
          </a:p>
          <a:p>
            <a:r>
              <a:rPr lang="id-ID" dirty="0"/>
              <a:t>1 Hertz berarti bahwa dalam satu detik terbentuk sebuah siklus. </a:t>
            </a:r>
          </a:p>
          <a:p>
            <a:r>
              <a:rPr lang="id-ID" dirty="0"/>
              <a:t>Ukuran frekuensi yang lebih besar yaitu kilohertz dan megahertz. </a:t>
            </a:r>
          </a:p>
          <a:p>
            <a:r>
              <a:rPr lang="id-ID" dirty="0"/>
              <a:t>1 kilohertz (KHz) = 1000hertz (Hz) </a:t>
            </a:r>
          </a:p>
          <a:p>
            <a:r>
              <a:rPr lang="id-ID" dirty="0"/>
              <a:t>1 megahertz (MHz)= 1000 kilohertz</a:t>
            </a:r>
          </a:p>
        </p:txBody>
      </p:sp>
    </p:spTree>
    <p:extLst>
      <p:ext uri="{BB962C8B-B14F-4D97-AF65-F5344CB8AC3E}">
        <p14:creationId xmlns:p14="http://schemas.microsoft.com/office/powerpoint/2010/main" val="4833842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a:bodyPr>
          <a:lstStyle/>
          <a:p>
            <a:r>
              <a:rPr lang="id-ID" dirty="0"/>
              <a:t>Sistem yang digunakan untuk mengkodekan karakter ada bermacam-macam. </a:t>
            </a:r>
          </a:p>
          <a:p>
            <a:r>
              <a:rPr lang="id-ID" dirty="0"/>
              <a:t>Tiga yang terkenal adalah </a:t>
            </a:r>
          </a:p>
          <a:p>
            <a:pPr marL="68580" indent="0">
              <a:buNone/>
            </a:pPr>
            <a:r>
              <a:rPr lang="id-ID" dirty="0"/>
              <a:t>	ASCII</a:t>
            </a:r>
          </a:p>
          <a:p>
            <a:pPr marL="68580" indent="0">
              <a:buNone/>
            </a:pPr>
            <a:r>
              <a:rPr lang="id-ID" dirty="0"/>
              <a:t>	EBCDIC</a:t>
            </a:r>
          </a:p>
          <a:p>
            <a:pPr marL="68580" indent="0">
              <a:buNone/>
            </a:pPr>
            <a:r>
              <a:rPr lang="id-ID" dirty="0"/>
              <a:t>	UNICODE</a:t>
            </a:r>
          </a:p>
        </p:txBody>
      </p:sp>
    </p:spTree>
    <p:extLst>
      <p:ext uri="{BB962C8B-B14F-4D97-AF65-F5344CB8AC3E}">
        <p14:creationId xmlns:p14="http://schemas.microsoft.com/office/powerpoint/2010/main" val="10405054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lnSpcReduction="10000"/>
          </a:bodyPr>
          <a:lstStyle/>
          <a:p>
            <a:pPr marL="68580" indent="0">
              <a:buNone/>
            </a:pPr>
            <a:r>
              <a:rPr lang="id-ID" b="1" dirty="0"/>
              <a:t>ASCII </a:t>
            </a:r>
          </a:p>
          <a:p>
            <a:pPr marL="68580" indent="0">
              <a:buNone/>
            </a:pPr>
            <a:r>
              <a:rPr lang="id-ID" b="1" dirty="0"/>
              <a:t>(American Standard Code For Information Interchange) </a:t>
            </a:r>
          </a:p>
          <a:p>
            <a:r>
              <a:rPr lang="id-ID" dirty="0"/>
              <a:t>merupakan kode standar yang digunakan dalam pertukaran informasi pada Komputer. </a:t>
            </a:r>
          </a:p>
          <a:p>
            <a:r>
              <a:rPr lang="en-US" dirty="0" err="1"/>
              <a:t>dikembangkan</a:t>
            </a:r>
            <a:r>
              <a:rPr lang="en-US" dirty="0"/>
              <a:t> </a:t>
            </a:r>
            <a:r>
              <a:rPr lang="en-US" dirty="0" err="1"/>
              <a:t>oleh</a:t>
            </a:r>
            <a:r>
              <a:rPr lang="en-US" dirty="0"/>
              <a:t> ANSI (American National </a:t>
            </a:r>
            <a:r>
              <a:rPr lang="en-US" dirty="0" err="1"/>
              <a:t>Standart</a:t>
            </a:r>
            <a:r>
              <a:rPr lang="en-US" dirty="0"/>
              <a:t> Institute) </a:t>
            </a:r>
            <a:endParaRPr lang="id-ID" dirty="0"/>
          </a:p>
          <a:p>
            <a:r>
              <a:rPr lang="en-US" dirty="0" err="1"/>
              <a:t>Angka</a:t>
            </a:r>
            <a:r>
              <a:rPr lang="en-US" dirty="0"/>
              <a:t> 0 – 9 / </a:t>
            </a:r>
            <a:r>
              <a:rPr lang="en-US" dirty="0" err="1"/>
              <a:t>huruf</a:t>
            </a:r>
            <a:r>
              <a:rPr lang="en-US" dirty="0"/>
              <a:t> a – z / </a:t>
            </a:r>
            <a:r>
              <a:rPr lang="en-US" dirty="0" err="1"/>
              <a:t>dan</a:t>
            </a:r>
            <a:r>
              <a:rPr lang="en-US" dirty="0"/>
              <a:t> symbol</a:t>
            </a:r>
            <a:endParaRPr lang="id-ID" dirty="0"/>
          </a:p>
        </p:txBody>
      </p:sp>
    </p:spTree>
    <p:extLst>
      <p:ext uri="{BB962C8B-B14F-4D97-AF65-F5344CB8AC3E}">
        <p14:creationId xmlns:p14="http://schemas.microsoft.com/office/powerpoint/2010/main" val="6471534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a:bodyPr>
          <a:lstStyle/>
          <a:p>
            <a:r>
              <a:rPr lang="id-ID" dirty="0"/>
              <a:t>Kode ASCII ini digunakan oleh komputer dan alat komunikasi lain untuk menunjukkan teks. </a:t>
            </a:r>
          </a:p>
          <a:p>
            <a:endParaRPr lang="id-ID" dirty="0"/>
          </a:p>
          <a:p>
            <a:r>
              <a:rPr lang="id-ID" dirty="0"/>
              <a:t>Kode ASCII sebenarnya memiliki komposisi bilangan biner sebanyak 8 bit. </a:t>
            </a:r>
          </a:p>
          <a:p>
            <a:endParaRPr lang="id-ID" dirty="0"/>
          </a:p>
          <a:p>
            <a:r>
              <a:rPr lang="id-ID" dirty="0"/>
              <a:t>Dimulai dari 0000 0000 hingga 1111 1111</a:t>
            </a:r>
          </a:p>
        </p:txBody>
      </p:sp>
    </p:spTree>
    <p:extLst>
      <p:ext uri="{BB962C8B-B14F-4D97-AF65-F5344CB8AC3E}">
        <p14:creationId xmlns:p14="http://schemas.microsoft.com/office/powerpoint/2010/main" val="42178955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a:bodyPr>
          <a:lstStyle/>
          <a:p>
            <a:r>
              <a:rPr lang="id-ID" dirty="0"/>
              <a:t>Perlu di ketahui bahwa setiap simbol yang ada pada keyboard, mewakili tiap kode ASCII,</a:t>
            </a:r>
          </a:p>
          <a:p>
            <a:pPr marL="68580" indent="0">
              <a:buNone/>
            </a:pPr>
            <a:r>
              <a:rPr lang="id-ID" dirty="0"/>
              <a:t>	Kode ASCII 82 = R</a:t>
            </a:r>
          </a:p>
          <a:p>
            <a:pPr marL="685800" lvl="2" indent="0">
              <a:buNone/>
            </a:pPr>
            <a:r>
              <a:rPr lang="id-ID" dirty="0"/>
              <a:t>	Kode ASCII 144 =r</a:t>
            </a:r>
          </a:p>
          <a:p>
            <a:pPr marL="68580" indent="0">
              <a:buNone/>
            </a:pPr>
            <a:r>
              <a:rPr lang="id-ID" dirty="0"/>
              <a:t>	Kode ASCII 71 = G</a:t>
            </a:r>
          </a:p>
          <a:p>
            <a:pPr marL="68580" indent="0">
              <a:buNone/>
            </a:pPr>
            <a:r>
              <a:rPr lang="id-ID" dirty="0"/>
              <a:t>	Kode ASCII 103 =g</a:t>
            </a:r>
          </a:p>
          <a:p>
            <a:r>
              <a:rPr lang="id-ID" dirty="0"/>
              <a:t>Jumlah kode ASCII adalah 255 kode.</a:t>
            </a:r>
          </a:p>
          <a:p>
            <a:endParaRPr lang="id-ID" dirty="0"/>
          </a:p>
        </p:txBody>
      </p:sp>
    </p:spTree>
    <p:extLst>
      <p:ext uri="{BB962C8B-B14F-4D97-AF65-F5344CB8AC3E}">
        <p14:creationId xmlns:p14="http://schemas.microsoft.com/office/powerpoint/2010/main" val="3918303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a:bodyPr>
          <a:lstStyle/>
          <a:p>
            <a:r>
              <a:rPr lang="id-ID" dirty="0"/>
              <a:t>Kode ASCII 0 - 127 </a:t>
            </a:r>
          </a:p>
          <a:p>
            <a:pPr marL="68580" indent="0">
              <a:buNone/>
            </a:pPr>
            <a:r>
              <a:rPr lang="id-ID" dirty="0"/>
              <a:t>	merupakan kode ASCII untuk 	manipulasi teks</a:t>
            </a:r>
          </a:p>
          <a:p>
            <a:pPr marL="68580" indent="0">
              <a:buNone/>
            </a:pPr>
            <a:endParaRPr lang="id-ID" dirty="0"/>
          </a:p>
          <a:p>
            <a:r>
              <a:rPr lang="id-ID" dirty="0"/>
              <a:t>kode ASCII 128 - 255 </a:t>
            </a:r>
          </a:p>
          <a:p>
            <a:pPr marL="68580" indent="0">
              <a:buNone/>
            </a:pPr>
            <a:r>
              <a:rPr lang="id-ID" dirty="0"/>
              <a:t>	merupakan kode ASCII untuk 	manipulasi grafik.</a:t>
            </a:r>
          </a:p>
          <a:p>
            <a:endParaRPr lang="id-ID" dirty="0"/>
          </a:p>
        </p:txBody>
      </p:sp>
    </p:spTree>
    <p:extLst>
      <p:ext uri="{BB962C8B-B14F-4D97-AF65-F5344CB8AC3E}">
        <p14:creationId xmlns:p14="http://schemas.microsoft.com/office/powerpoint/2010/main" val="14858867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lnSpcReduction="10000"/>
          </a:bodyPr>
          <a:lstStyle/>
          <a:p>
            <a:r>
              <a:rPr lang="id-ID" dirty="0"/>
              <a:t>Kode ASCII sendiri dapat dikelompokkan lagi kedalam beberapa bagian:</a:t>
            </a:r>
          </a:p>
          <a:p>
            <a:r>
              <a:rPr lang="id-ID" dirty="0"/>
              <a:t>Kode yang tidak terlihat simbolnya seperti:</a:t>
            </a:r>
          </a:p>
          <a:p>
            <a:pPr marL="68580" indent="0">
              <a:buNone/>
            </a:pPr>
            <a:r>
              <a:rPr lang="id-ID" dirty="0"/>
              <a:t>	Kode 10(Line Feed)</a:t>
            </a:r>
          </a:p>
          <a:p>
            <a:pPr marL="68580" indent="0">
              <a:buNone/>
            </a:pPr>
            <a:r>
              <a:rPr lang="id-ID" dirty="0"/>
              <a:t>	Kode 13(Carriage Return)</a:t>
            </a:r>
          </a:p>
          <a:p>
            <a:pPr marL="68580" indent="0">
              <a:buNone/>
            </a:pPr>
            <a:r>
              <a:rPr lang="id-ID" dirty="0"/>
              <a:t>	Kode 8(Tab)</a:t>
            </a:r>
          </a:p>
          <a:p>
            <a:pPr marL="68580" indent="0">
              <a:buNone/>
            </a:pPr>
            <a:r>
              <a:rPr lang="id-ID" dirty="0"/>
              <a:t>	Kode 32(Space)</a:t>
            </a:r>
          </a:p>
          <a:p>
            <a:pPr marL="68580" indent="0">
              <a:buNone/>
            </a:pPr>
            <a:r>
              <a:rPr lang="id-ID" dirty="0"/>
              <a:t>	</a:t>
            </a:r>
          </a:p>
        </p:txBody>
      </p:sp>
    </p:spTree>
    <p:extLst>
      <p:ext uri="{BB962C8B-B14F-4D97-AF65-F5344CB8AC3E}">
        <p14:creationId xmlns:p14="http://schemas.microsoft.com/office/powerpoint/2010/main" val="33611158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a:bodyPr>
          <a:lstStyle/>
          <a:p>
            <a:r>
              <a:rPr lang="id-ID" dirty="0"/>
              <a:t>Kode yang terlihat simbolnya seperti 	abjad (A..Z), 					numerik (0..9), </a:t>
            </a:r>
          </a:p>
          <a:p>
            <a:pPr marL="68580" indent="0">
              <a:buNone/>
            </a:pPr>
            <a:r>
              <a:rPr lang="id-ID" dirty="0"/>
              <a:t>	karakter khusus (~!@#$%^&amp;*()_+?:”{})</a:t>
            </a:r>
          </a:p>
          <a:p>
            <a:r>
              <a:rPr lang="id-ID" dirty="0"/>
              <a:t>Kode yang tidak ada di keyboard namun dapat ditampilkan. </a:t>
            </a:r>
          </a:p>
          <a:p>
            <a:r>
              <a:rPr lang="id-ID" dirty="0"/>
              <a:t>Kode ini umumnya untuk kode-kode grafik.</a:t>
            </a:r>
          </a:p>
        </p:txBody>
      </p:sp>
    </p:spTree>
    <p:extLst>
      <p:ext uri="{BB962C8B-B14F-4D97-AF65-F5344CB8AC3E}">
        <p14:creationId xmlns:p14="http://schemas.microsoft.com/office/powerpoint/2010/main" val="34080236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lnSpcReduction="10000"/>
          </a:bodyPr>
          <a:lstStyle/>
          <a:p>
            <a:pPr marL="68580" indent="0">
              <a:buNone/>
            </a:pPr>
            <a:r>
              <a:rPr lang="id-ID" b="1" dirty="0"/>
              <a:t>EBCDIC </a:t>
            </a:r>
          </a:p>
          <a:p>
            <a:pPr marL="68580" indent="0">
              <a:buNone/>
            </a:pPr>
            <a:r>
              <a:rPr lang="id-ID" b="1" dirty="0"/>
              <a:t>(Extended Binary Coded Decimal Interchange Code) </a:t>
            </a:r>
          </a:p>
          <a:p>
            <a:r>
              <a:rPr lang="id-ID" dirty="0"/>
              <a:t>adalah kode 8 bit </a:t>
            </a:r>
            <a:r>
              <a:rPr lang="id-ID" dirty="0">
                <a:solidFill>
                  <a:schemeClr val="tx1"/>
                </a:solidFill>
              </a:rPr>
              <a:t>untuk huruf yang dipakai pada sistem operasi komputer merk IBM 	</a:t>
            </a:r>
          </a:p>
          <a:p>
            <a:r>
              <a:rPr lang="id-ID" dirty="0">
                <a:solidFill>
                  <a:schemeClr val="tx1"/>
                </a:solidFill>
              </a:rPr>
              <a:t>Kode EBCDIC ini juga dipakai untuk beberapa jenis komputer lain seperti Fujitsu-Siemens dll</a:t>
            </a:r>
          </a:p>
        </p:txBody>
      </p:sp>
    </p:spTree>
    <p:extLst>
      <p:ext uri="{BB962C8B-B14F-4D97-AF65-F5344CB8AC3E}">
        <p14:creationId xmlns:p14="http://schemas.microsoft.com/office/powerpoint/2010/main" val="5221341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a:bodyPr>
          <a:lstStyle/>
          <a:p>
            <a:r>
              <a:rPr lang="id-ID" dirty="0"/>
              <a:t>Kode ini merupakan pengembangan dari kode 6-bit yang dipakai untuk kartu berlubang (punched card) pada komputer IBM antara akhir tahun 1950an dan awal tahun 1960an.</a:t>
            </a:r>
          </a:p>
          <a:p>
            <a:r>
              <a:rPr lang="id-ID" dirty="0"/>
              <a:t>Kode 00 sampai 3F dipakai untuk huruf kendali, kode 40 untuk spasi, dll.</a:t>
            </a:r>
          </a:p>
        </p:txBody>
      </p:sp>
    </p:spTree>
    <p:extLst>
      <p:ext uri="{BB962C8B-B14F-4D97-AF65-F5344CB8AC3E}">
        <p14:creationId xmlns:p14="http://schemas.microsoft.com/office/powerpoint/2010/main" val="1282345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fontScale="92500" lnSpcReduction="10000"/>
          </a:bodyPr>
          <a:lstStyle/>
          <a:p>
            <a:pPr marL="68580" indent="0">
              <a:buNone/>
            </a:pPr>
            <a:r>
              <a:rPr lang="id-ID" b="1" dirty="0"/>
              <a:t>Unicode</a:t>
            </a:r>
            <a:r>
              <a:rPr lang="id-ID" dirty="0"/>
              <a:t> </a:t>
            </a:r>
          </a:p>
          <a:p>
            <a:r>
              <a:rPr lang="id-ID" dirty="0"/>
              <a:t>adalah suatu standar industri yang dirancang untuk mengizinkan teks dan simbol dari semua sistem tulisan di dunia untuk ditampilkan dan dimanipulasi secara konsisten oleh komputer. </a:t>
            </a:r>
          </a:p>
          <a:p>
            <a:r>
              <a:rPr lang="id-ID" dirty="0"/>
              <a:t>Dikembangkan secara tandem dengan standar Universal Character Set dan dipublikasikan dalam bentuk buku The Unicode Standard</a:t>
            </a:r>
          </a:p>
        </p:txBody>
      </p:sp>
    </p:spTree>
    <p:extLst>
      <p:ext uri="{BB962C8B-B14F-4D97-AF65-F5344CB8AC3E}">
        <p14:creationId xmlns:p14="http://schemas.microsoft.com/office/powerpoint/2010/main" val="33092797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fontScale="92500" lnSpcReduction="20000"/>
          </a:bodyPr>
          <a:lstStyle/>
          <a:p>
            <a:pPr marL="68580" indent="0">
              <a:buNone/>
            </a:pPr>
            <a:r>
              <a:rPr lang="id-ID" dirty="0"/>
              <a:t>Unicode mengandung </a:t>
            </a:r>
          </a:p>
          <a:p>
            <a:r>
              <a:rPr lang="id-ID" dirty="0"/>
              <a:t>suatu kumpulan karakter, </a:t>
            </a:r>
          </a:p>
          <a:p>
            <a:r>
              <a:rPr lang="id-ID" dirty="0"/>
              <a:t>suatu metodologi pengkodean dan kumpulan standar penyandian karakter, </a:t>
            </a:r>
          </a:p>
          <a:p>
            <a:r>
              <a:rPr lang="id-ID" dirty="0"/>
              <a:t>suatu kumpulan bagan kode untuk referensi visual, deskripsi sifat karakter seperti huruf besar dan huruf kecil, </a:t>
            </a:r>
          </a:p>
          <a:p>
            <a:r>
              <a:rPr lang="id-ID" dirty="0"/>
              <a:t>suatu kumpulan data referensi berkas komputer, serta aturan normalisasi, dekomposisi, pembandingan (collation), serta penggambaran (rendering).</a:t>
            </a:r>
          </a:p>
          <a:p>
            <a:endParaRPr lang="id-ID" dirty="0"/>
          </a:p>
        </p:txBody>
      </p:sp>
    </p:spTree>
    <p:extLst>
      <p:ext uri="{BB962C8B-B14F-4D97-AF65-F5344CB8AC3E}">
        <p14:creationId xmlns:p14="http://schemas.microsoft.com/office/powerpoint/2010/main" val="41548585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fontScale="92500" lnSpcReduction="10000"/>
          </a:bodyPr>
          <a:lstStyle/>
          <a:p>
            <a:pPr marL="68580" indent="0">
              <a:buNone/>
            </a:pPr>
            <a:r>
              <a:rPr lang="id-ID" dirty="0"/>
              <a:t>Unicode Consorsium </a:t>
            </a:r>
          </a:p>
          <a:p>
            <a:r>
              <a:rPr lang="id-ID" dirty="0"/>
              <a:t>suatu organisasi nirlaba yang mengkoordinasikan pengembangan Unicode memiliki tujuan ambisius untuk dapat menggantikan skema pengkodean karakter yang ada dengan Unicode dan skema Unicode Transformation Format (UTF) nya, karena banyak skema yang ada sekarang memiliki keterbatasan ukuran dan lingkup dan takserasi dengan lingkungan multibahasa </a:t>
            </a:r>
          </a:p>
          <a:p>
            <a:endParaRPr lang="id-ID" dirty="0"/>
          </a:p>
        </p:txBody>
      </p:sp>
    </p:spTree>
    <p:extLst>
      <p:ext uri="{BB962C8B-B14F-4D97-AF65-F5344CB8AC3E}">
        <p14:creationId xmlns:p14="http://schemas.microsoft.com/office/powerpoint/2010/main" val="804677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err="1">
                <a:solidFill>
                  <a:srgbClr val="FF0000"/>
                </a:solidFill>
              </a:rPr>
              <a:t>Konversi</a:t>
            </a:r>
            <a:r>
              <a:rPr lang="en-US" b="1" dirty="0">
                <a:solidFill>
                  <a:srgbClr val="FF0000"/>
                </a:solidFill>
              </a:rPr>
              <a:t> </a:t>
            </a:r>
            <a:r>
              <a:rPr lang="en-US" b="1" dirty="0" err="1">
                <a:solidFill>
                  <a:srgbClr val="FF0000"/>
                </a:solidFill>
              </a:rPr>
              <a:t>Biner</a:t>
            </a:r>
            <a:r>
              <a:rPr lang="en-US" b="1" dirty="0">
                <a:solidFill>
                  <a:srgbClr val="FF0000"/>
                </a:solidFill>
              </a:rPr>
              <a:t> </a:t>
            </a:r>
            <a:r>
              <a:rPr lang="en-US" b="1" dirty="0" err="1">
                <a:solidFill>
                  <a:srgbClr val="FF0000"/>
                </a:solidFill>
              </a:rPr>
              <a:t>ke</a:t>
            </a:r>
            <a:r>
              <a:rPr lang="en-US" b="1" dirty="0">
                <a:solidFill>
                  <a:srgbClr val="FF0000"/>
                </a:solidFill>
              </a:rPr>
              <a:t> </a:t>
            </a:r>
            <a:r>
              <a:rPr lang="en-US" b="1" dirty="0" err="1">
                <a:solidFill>
                  <a:srgbClr val="FF0000"/>
                </a:solidFill>
              </a:rPr>
              <a:t>Desimal</a:t>
            </a:r>
            <a:endParaRPr lang="id-ID" b="1" dirty="0">
              <a:solidFill>
                <a:srgbClr val="FF0000"/>
              </a:solidFill>
            </a:endParaRPr>
          </a:p>
        </p:txBody>
      </p:sp>
      <p:sp>
        <p:nvSpPr>
          <p:cNvPr id="3" name="Content Placeholder 2"/>
          <p:cNvSpPr>
            <a:spLocks noGrp="1"/>
          </p:cNvSpPr>
          <p:nvPr>
            <p:ph idx="1"/>
          </p:nvPr>
        </p:nvSpPr>
        <p:spPr/>
        <p:txBody>
          <a:bodyPr>
            <a:normAutofit/>
          </a:bodyPr>
          <a:lstStyle/>
          <a:p>
            <a:pPr>
              <a:defRPr/>
            </a:pPr>
            <a:r>
              <a:rPr lang="en-US" dirty="0" err="1"/>
              <a:t>Komputer</a:t>
            </a:r>
            <a:r>
              <a:rPr lang="en-US" dirty="0"/>
              <a:t> </a:t>
            </a:r>
            <a:r>
              <a:rPr lang="en-US" dirty="0" err="1"/>
              <a:t>menggunakan</a:t>
            </a:r>
            <a:r>
              <a:rPr lang="en-US" dirty="0"/>
              <a:t> system </a:t>
            </a:r>
            <a:r>
              <a:rPr lang="en-US" dirty="0" err="1"/>
              <a:t>biner</a:t>
            </a:r>
            <a:r>
              <a:rPr lang="en-US" dirty="0"/>
              <a:t> </a:t>
            </a:r>
          </a:p>
          <a:p>
            <a:pPr>
              <a:defRPr/>
            </a:pPr>
            <a:r>
              <a:rPr lang="en-US" dirty="0" err="1"/>
              <a:t>Manusia</a:t>
            </a:r>
            <a:r>
              <a:rPr lang="en-US" dirty="0"/>
              <a:t> </a:t>
            </a:r>
            <a:r>
              <a:rPr lang="en-US" dirty="0" err="1"/>
              <a:t>menggunakan</a:t>
            </a:r>
            <a:r>
              <a:rPr lang="en-US" dirty="0"/>
              <a:t> system decimal</a:t>
            </a:r>
          </a:p>
          <a:p>
            <a:pPr>
              <a:defRPr/>
            </a:pPr>
            <a:r>
              <a:rPr lang="en-US" dirty="0"/>
              <a:t>System </a:t>
            </a:r>
            <a:r>
              <a:rPr lang="en-US" dirty="0" err="1"/>
              <a:t>bilangan</a:t>
            </a:r>
            <a:r>
              <a:rPr lang="en-US" dirty="0"/>
              <a:t> yang </a:t>
            </a:r>
            <a:r>
              <a:rPr lang="en-US" dirty="0" err="1"/>
              <a:t>berhubungan</a:t>
            </a:r>
            <a:r>
              <a:rPr lang="en-US" dirty="0"/>
              <a:t> </a:t>
            </a:r>
            <a:r>
              <a:rPr lang="en-US" dirty="0" err="1"/>
              <a:t>dengan</a:t>
            </a:r>
            <a:r>
              <a:rPr lang="en-US" dirty="0"/>
              <a:t> </a:t>
            </a:r>
            <a:r>
              <a:rPr lang="en-US" dirty="0" err="1"/>
              <a:t>teknologi</a:t>
            </a:r>
            <a:r>
              <a:rPr lang="en-US" dirty="0"/>
              <a:t> computer </a:t>
            </a:r>
            <a:r>
              <a:rPr lang="en-US" dirty="0" err="1"/>
              <a:t>antara</a:t>
            </a:r>
            <a:r>
              <a:rPr lang="en-US" dirty="0"/>
              <a:t> lain : 	system </a:t>
            </a:r>
            <a:r>
              <a:rPr lang="en-US" dirty="0" err="1"/>
              <a:t>biner</a:t>
            </a:r>
            <a:r>
              <a:rPr lang="en-US" dirty="0"/>
              <a:t> (basis 2), </a:t>
            </a:r>
          </a:p>
          <a:p>
            <a:pPr marL="68580" indent="0">
              <a:buNone/>
              <a:defRPr/>
            </a:pPr>
            <a:r>
              <a:rPr lang="en-US" dirty="0"/>
              <a:t>	system decimal (basis 10), </a:t>
            </a:r>
          </a:p>
          <a:p>
            <a:pPr marL="68580" indent="0">
              <a:buNone/>
              <a:defRPr/>
            </a:pPr>
            <a:r>
              <a:rPr lang="en-US" dirty="0"/>
              <a:t>	system hexadecimal (basis 16) , 	system octal (basis 8)</a:t>
            </a:r>
          </a:p>
        </p:txBody>
      </p:sp>
    </p:spTree>
    <p:extLst>
      <p:ext uri="{BB962C8B-B14F-4D97-AF65-F5344CB8AC3E}">
        <p14:creationId xmlns:p14="http://schemas.microsoft.com/office/powerpoint/2010/main" val="13633217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err="1">
                <a:solidFill>
                  <a:srgbClr val="FF0000"/>
                </a:solidFill>
              </a:rPr>
              <a:t>Konversi</a:t>
            </a:r>
            <a:r>
              <a:rPr lang="en-US" b="1" dirty="0">
                <a:solidFill>
                  <a:srgbClr val="FF0000"/>
                </a:solidFill>
              </a:rPr>
              <a:t> </a:t>
            </a:r>
            <a:r>
              <a:rPr lang="en-US" b="1" dirty="0" err="1">
                <a:solidFill>
                  <a:srgbClr val="FF0000"/>
                </a:solidFill>
              </a:rPr>
              <a:t>Biner</a:t>
            </a:r>
            <a:r>
              <a:rPr lang="en-US" b="1" dirty="0">
                <a:solidFill>
                  <a:srgbClr val="FF0000"/>
                </a:solidFill>
              </a:rPr>
              <a:t> </a:t>
            </a:r>
            <a:r>
              <a:rPr lang="en-US" b="1" dirty="0" err="1">
                <a:solidFill>
                  <a:srgbClr val="FF0000"/>
                </a:solidFill>
              </a:rPr>
              <a:t>ke</a:t>
            </a:r>
            <a:r>
              <a:rPr lang="en-US" b="1" dirty="0">
                <a:solidFill>
                  <a:srgbClr val="FF0000"/>
                </a:solidFill>
              </a:rPr>
              <a:t> </a:t>
            </a:r>
            <a:r>
              <a:rPr lang="en-US" b="1" dirty="0" err="1">
                <a:solidFill>
                  <a:srgbClr val="FF0000"/>
                </a:solidFill>
              </a:rPr>
              <a:t>Desimal</a:t>
            </a:r>
            <a:endParaRPr lang="id-ID" b="1"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2777" y="2274235"/>
            <a:ext cx="6506170" cy="4251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43858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4896663" cy="1143000"/>
          </a:xfrm>
          <a:solidFill>
            <a:schemeClr val="accent1">
              <a:lumMod val="40000"/>
              <a:lumOff val="60000"/>
            </a:schemeClr>
          </a:solidFill>
        </p:spPr>
        <p:txBody>
          <a:bodyPr>
            <a:normAutofit fontScale="90000"/>
          </a:bodyPr>
          <a:lstStyle/>
          <a:p>
            <a:r>
              <a:rPr lang="en-US" b="1" dirty="0" err="1">
                <a:solidFill>
                  <a:srgbClr val="FF0000"/>
                </a:solidFill>
              </a:rPr>
              <a:t>Konversi</a:t>
            </a:r>
            <a:r>
              <a:rPr lang="en-US" b="1" dirty="0">
                <a:solidFill>
                  <a:srgbClr val="FF0000"/>
                </a:solidFill>
              </a:rPr>
              <a:t> </a:t>
            </a:r>
            <a:r>
              <a:rPr lang="en-US" b="1" dirty="0" err="1">
                <a:solidFill>
                  <a:srgbClr val="FF0000"/>
                </a:solidFill>
              </a:rPr>
              <a:t>Desimal</a:t>
            </a:r>
            <a:r>
              <a:rPr lang="en-US" b="1" dirty="0">
                <a:solidFill>
                  <a:srgbClr val="FF0000"/>
                </a:solidFill>
              </a:rPr>
              <a:t> </a:t>
            </a:r>
            <a:r>
              <a:rPr lang="en-US" b="1" dirty="0" err="1">
                <a:solidFill>
                  <a:srgbClr val="FF0000"/>
                </a:solidFill>
              </a:rPr>
              <a:t>ke</a:t>
            </a:r>
            <a:r>
              <a:rPr lang="en-US" b="1" dirty="0">
                <a:solidFill>
                  <a:srgbClr val="FF0000"/>
                </a:solidFill>
              </a:rPr>
              <a:t> </a:t>
            </a:r>
            <a:r>
              <a:rPr lang="en-US" b="1" dirty="0" err="1">
                <a:solidFill>
                  <a:srgbClr val="FF0000"/>
                </a:solidFill>
              </a:rPr>
              <a:t>Biner</a:t>
            </a:r>
            <a:endParaRPr lang="id-ID" b="1" dirty="0">
              <a:solidFill>
                <a:srgbClr val="FF0000"/>
              </a:solidFill>
            </a:endParaRPr>
          </a:p>
        </p:txBody>
      </p:sp>
      <p:sp>
        <p:nvSpPr>
          <p:cNvPr id="3" name="Content Placeholder 2"/>
          <p:cNvSpPr>
            <a:spLocks noGrp="1"/>
          </p:cNvSpPr>
          <p:nvPr>
            <p:ph idx="1"/>
          </p:nvPr>
        </p:nvSpPr>
        <p:spPr>
          <a:xfrm>
            <a:off x="1043493" y="2323652"/>
            <a:ext cx="4896660" cy="3508977"/>
          </a:xfrm>
        </p:spPr>
        <p:txBody>
          <a:bodyPr>
            <a:normAutofit lnSpcReduction="10000"/>
          </a:bodyPr>
          <a:lstStyle/>
          <a:p>
            <a:pPr>
              <a:defRPr/>
            </a:pPr>
            <a:r>
              <a:rPr lang="en-US" dirty="0" err="1"/>
              <a:t>Hasil</a:t>
            </a:r>
            <a:r>
              <a:rPr lang="en-US" dirty="0"/>
              <a:t> </a:t>
            </a:r>
            <a:r>
              <a:rPr lang="en-US" dirty="0" err="1"/>
              <a:t>nya</a:t>
            </a:r>
            <a:r>
              <a:rPr lang="en-US" dirty="0"/>
              <a:t> </a:t>
            </a:r>
            <a:r>
              <a:rPr lang="en-US" dirty="0" err="1"/>
              <a:t>adalah</a:t>
            </a:r>
            <a:r>
              <a:rPr lang="en-US" dirty="0"/>
              <a:t> </a:t>
            </a:r>
            <a:r>
              <a:rPr lang="en-US" dirty="0" err="1"/>
              <a:t>sisa</a:t>
            </a:r>
            <a:r>
              <a:rPr lang="en-US" dirty="0"/>
              <a:t> </a:t>
            </a:r>
            <a:r>
              <a:rPr lang="en-US" dirty="0" err="1"/>
              <a:t>pembagian</a:t>
            </a:r>
            <a:r>
              <a:rPr lang="en-US" dirty="0"/>
              <a:t> </a:t>
            </a:r>
            <a:r>
              <a:rPr lang="en-US" dirty="0" err="1"/>
              <a:t>dari</a:t>
            </a:r>
            <a:r>
              <a:rPr lang="en-US" dirty="0"/>
              <a:t> </a:t>
            </a:r>
            <a:r>
              <a:rPr lang="en-US" dirty="0" err="1"/>
              <a:t>bawah</a:t>
            </a:r>
            <a:r>
              <a:rPr lang="en-US" dirty="0"/>
              <a:t> </a:t>
            </a:r>
            <a:r>
              <a:rPr lang="en-US" dirty="0" err="1"/>
              <a:t>keatas</a:t>
            </a:r>
            <a:r>
              <a:rPr lang="en-US" dirty="0"/>
              <a:t> di </a:t>
            </a:r>
            <a:r>
              <a:rPr lang="en-US" dirty="0" err="1"/>
              <a:t>tulis</a:t>
            </a:r>
            <a:r>
              <a:rPr lang="en-US" dirty="0"/>
              <a:t> </a:t>
            </a:r>
            <a:r>
              <a:rPr lang="en-US" dirty="0" err="1"/>
              <a:t>dari</a:t>
            </a:r>
            <a:r>
              <a:rPr lang="en-US" dirty="0"/>
              <a:t> </a:t>
            </a:r>
            <a:r>
              <a:rPr lang="en-US" dirty="0" err="1"/>
              <a:t>kiri</a:t>
            </a:r>
            <a:r>
              <a:rPr lang="en-US" dirty="0"/>
              <a:t> </a:t>
            </a:r>
            <a:r>
              <a:rPr lang="en-US" dirty="0" err="1"/>
              <a:t>ke</a:t>
            </a:r>
            <a:r>
              <a:rPr lang="en-US" dirty="0"/>
              <a:t> </a:t>
            </a:r>
            <a:r>
              <a:rPr lang="en-US" dirty="0" err="1"/>
              <a:t>kanan</a:t>
            </a:r>
            <a:r>
              <a:rPr lang="en-US" dirty="0"/>
              <a:t> = 1001011</a:t>
            </a:r>
            <a:br>
              <a:rPr lang="en-US" dirty="0"/>
            </a:br>
            <a:br>
              <a:rPr lang="en-US" dirty="0"/>
            </a:br>
            <a:r>
              <a:rPr lang="en-US" dirty="0" err="1"/>
              <a:t>Apabila</a:t>
            </a:r>
            <a:r>
              <a:rPr lang="en-US" dirty="0"/>
              <a:t> </a:t>
            </a:r>
            <a:r>
              <a:rPr lang="en-US" dirty="0" err="1"/>
              <a:t>dijadikan</a:t>
            </a:r>
            <a:r>
              <a:rPr lang="en-US" dirty="0"/>
              <a:t> 8 bit </a:t>
            </a:r>
            <a:r>
              <a:rPr lang="en-US" dirty="0" err="1"/>
              <a:t>maka</a:t>
            </a:r>
            <a:r>
              <a:rPr lang="en-US" dirty="0"/>
              <a:t> </a:t>
            </a:r>
            <a:r>
              <a:rPr lang="en-US" dirty="0" err="1"/>
              <a:t>hasilnya</a:t>
            </a:r>
            <a:r>
              <a:rPr lang="en-US" dirty="0"/>
              <a:t> </a:t>
            </a:r>
            <a:r>
              <a:rPr lang="en-US" dirty="0" err="1"/>
              <a:t>adalah</a:t>
            </a:r>
            <a:r>
              <a:rPr lang="en-US" dirty="0"/>
              <a:t> = 01001011</a:t>
            </a:r>
            <a:br>
              <a:rPr lang="en-US" dirty="0"/>
            </a:br>
            <a:br>
              <a:rPr lang="en-US" dirty="0"/>
            </a:br>
            <a:r>
              <a:rPr lang="en-US" dirty="0" err="1"/>
              <a:t>Bilangan</a:t>
            </a:r>
            <a:r>
              <a:rPr lang="en-US" dirty="0"/>
              <a:t> 01001011 identic </a:t>
            </a:r>
            <a:r>
              <a:rPr lang="en-US" dirty="0" err="1"/>
              <a:t>dengan</a:t>
            </a:r>
            <a:r>
              <a:rPr lang="en-US" dirty="0"/>
              <a:t> 75 decimal</a:t>
            </a:r>
          </a:p>
        </p:txBody>
      </p:sp>
      <p:graphicFrame>
        <p:nvGraphicFramePr>
          <p:cNvPr id="4" name="Table 3"/>
          <p:cNvGraphicFramePr>
            <a:graphicFrameLocks noGrp="1"/>
          </p:cNvGraphicFramePr>
          <p:nvPr>
            <p:extLst>
              <p:ext uri="{D42A27DB-BD31-4B8C-83A1-F6EECF244321}">
                <p14:modId xmlns:p14="http://schemas.microsoft.com/office/powerpoint/2010/main" val="3787022493"/>
              </p:ext>
            </p:extLst>
          </p:nvPr>
        </p:nvGraphicFramePr>
        <p:xfrm>
          <a:off x="6228184" y="1027664"/>
          <a:ext cx="2325488" cy="5124791"/>
        </p:xfrm>
        <a:graphic>
          <a:graphicData uri="http://schemas.openxmlformats.org/drawingml/2006/table">
            <a:tbl>
              <a:tblPr>
                <a:tableStyleId>{21E4AEA4-8DFA-4A89-87EB-49C32662AFE0}</a:tableStyleId>
              </a:tblPr>
              <a:tblGrid>
                <a:gridCol w="1162744">
                  <a:extLst>
                    <a:ext uri="{9D8B030D-6E8A-4147-A177-3AD203B41FA5}">
                      <a16:colId xmlns:a16="http://schemas.microsoft.com/office/drawing/2014/main" val="20000"/>
                    </a:ext>
                  </a:extLst>
                </a:gridCol>
                <a:gridCol w="1162744">
                  <a:extLst>
                    <a:ext uri="{9D8B030D-6E8A-4147-A177-3AD203B41FA5}">
                      <a16:colId xmlns:a16="http://schemas.microsoft.com/office/drawing/2014/main" val="20001"/>
                    </a:ext>
                  </a:extLst>
                </a:gridCol>
              </a:tblGrid>
              <a:tr h="222817">
                <a:tc>
                  <a:txBody>
                    <a:bodyPr/>
                    <a:lstStyle/>
                    <a:p>
                      <a:pPr algn="ctr" fontAlgn="b"/>
                      <a:r>
                        <a:rPr lang="en-US" sz="1400" u="sng" strike="noStrike" dirty="0">
                          <a:effectLst/>
                        </a:rPr>
                        <a:t>75</a:t>
                      </a:r>
                      <a:endParaRPr lang="en-US" sz="1400" b="1" i="0" u="sng" strike="noStrike" dirty="0">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00"/>
                  </a:ext>
                </a:extLst>
              </a:tr>
              <a:tr h="222817">
                <a:tc>
                  <a:txBody>
                    <a:bodyPr/>
                    <a:lstStyle/>
                    <a:p>
                      <a:pPr algn="ctr" fontAlgn="b"/>
                      <a:r>
                        <a:rPr lang="en-US" sz="1400" u="none" strike="noStrike">
                          <a:effectLst/>
                        </a:rPr>
                        <a:t>2</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01"/>
                  </a:ext>
                </a:extLst>
              </a:tr>
              <a:tr h="222817">
                <a:tc>
                  <a:txBody>
                    <a:bodyPr/>
                    <a:lstStyle/>
                    <a:p>
                      <a:pPr algn="ctr" fontAlgn="b"/>
                      <a:endParaRPr lang="en-US" sz="1400" b="1" i="0" u="none" strike="noStrike" dirty="0">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02"/>
                  </a:ext>
                </a:extLst>
              </a:tr>
              <a:tr h="222817">
                <a:tc>
                  <a:txBody>
                    <a:bodyPr/>
                    <a:lstStyle/>
                    <a:p>
                      <a:pPr algn="ctr" fontAlgn="b"/>
                      <a:r>
                        <a:rPr lang="en-US" sz="1400" u="sng" strike="noStrike">
                          <a:effectLst/>
                        </a:rPr>
                        <a:t>37 +</a:t>
                      </a:r>
                      <a:endParaRPr lang="en-US" sz="1400" b="1" i="0" u="sng" strike="noStrike">
                        <a:solidFill>
                          <a:schemeClr val="bg1"/>
                        </a:solidFill>
                        <a:effectLst/>
                        <a:latin typeface="Calibri" panose="020F0502020204030204" pitchFamily="34" charset="0"/>
                      </a:endParaRPr>
                    </a:p>
                  </a:txBody>
                  <a:tcPr marL="9460" marR="9460" marT="9457" marB="0" anchor="b"/>
                </a:tc>
                <a:tc>
                  <a:txBody>
                    <a:bodyPr/>
                    <a:lstStyle/>
                    <a:p>
                      <a:pPr algn="ctr" fontAlgn="b"/>
                      <a:r>
                        <a:rPr lang="en-US" sz="1400" u="none" strike="noStrike">
                          <a:effectLst/>
                        </a:rPr>
                        <a:t>1</a:t>
                      </a:r>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03"/>
                  </a:ext>
                </a:extLst>
              </a:tr>
              <a:tr h="222817">
                <a:tc>
                  <a:txBody>
                    <a:bodyPr/>
                    <a:lstStyle/>
                    <a:p>
                      <a:pPr algn="ctr" fontAlgn="b"/>
                      <a:r>
                        <a:rPr lang="en-US" sz="1400" u="none" strike="noStrike">
                          <a:effectLst/>
                        </a:rPr>
                        <a:t>2</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04"/>
                  </a:ext>
                </a:extLst>
              </a:tr>
              <a:tr h="222817">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05"/>
                  </a:ext>
                </a:extLst>
              </a:tr>
              <a:tr h="222817">
                <a:tc>
                  <a:txBody>
                    <a:bodyPr/>
                    <a:lstStyle/>
                    <a:p>
                      <a:pPr algn="ctr" fontAlgn="b"/>
                      <a:r>
                        <a:rPr lang="en-US" sz="1400" u="sng" strike="noStrike">
                          <a:effectLst/>
                        </a:rPr>
                        <a:t>18 +</a:t>
                      </a:r>
                      <a:endParaRPr lang="en-US" sz="1400" b="1" i="0" u="sng" strike="noStrike">
                        <a:solidFill>
                          <a:schemeClr val="bg1"/>
                        </a:solidFill>
                        <a:effectLst/>
                        <a:latin typeface="Calibri" panose="020F0502020204030204" pitchFamily="34" charset="0"/>
                      </a:endParaRPr>
                    </a:p>
                  </a:txBody>
                  <a:tcPr marL="9460" marR="9460" marT="9457" marB="0" anchor="b"/>
                </a:tc>
                <a:tc>
                  <a:txBody>
                    <a:bodyPr/>
                    <a:lstStyle/>
                    <a:p>
                      <a:pPr algn="ctr" fontAlgn="b"/>
                      <a:r>
                        <a:rPr lang="en-US" sz="1400" u="none" strike="noStrike" dirty="0">
                          <a:effectLst/>
                        </a:rPr>
                        <a:t>1</a:t>
                      </a:r>
                      <a:endParaRPr lang="en-US" sz="1400" b="1" i="0" u="none" strike="noStrike" dirty="0">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06"/>
                  </a:ext>
                </a:extLst>
              </a:tr>
              <a:tr h="222817">
                <a:tc>
                  <a:txBody>
                    <a:bodyPr/>
                    <a:lstStyle/>
                    <a:p>
                      <a:pPr algn="ctr" fontAlgn="b"/>
                      <a:r>
                        <a:rPr lang="en-US" sz="1400" u="none" strike="noStrike">
                          <a:effectLst/>
                        </a:rPr>
                        <a:t>2</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07"/>
                  </a:ext>
                </a:extLst>
              </a:tr>
              <a:tr h="222817">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08"/>
                  </a:ext>
                </a:extLst>
              </a:tr>
              <a:tr h="222817">
                <a:tc>
                  <a:txBody>
                    <a:bodyPr/>
                    <a:lstStyle/>
                    <a:p>
                      <a:pPr algn="ctr" fontAlgn="b"/>
                      <a:r>
                        <a:rPr lang="en-US" sz="1400" u="sng" strike="noStrike">
                          <a:effectLst/>
                        </a:rPr>
                        <a:t>9 + </a:t>
                      </a:r>
                      <a:endParaRPr lang="en-US" sz="1400" b="1" i="0" u="sng" strike="noStrike">
                        <a:solidFill>
                          <a:schemeClr val="bg1"/>
                        </a:solidFill>
                        <a:effectLst/>
                        <a:latin typeface="Calibri" panose="020F0502020204030204" pitchFamily="34" charset="0"/>
                      </a:endParaRPr>
                    </a:p>
                  </a:txBody>
                  <a:tcPr marL="9460" marR="9460" marT="9457" marB="0" anchor="b"/>
                </a:tc>
                <a:tc>
                  <a:txBody>
                    <a:bodyPr/>
                    <a:lstStyle/>
                    <a:p>
                      <a:pPr algn="ctr" fontAlgn="b"/>
                      <a:r>
                        <a:rPr lang="en-US" sz="1400" u="none" strike="noStrike">
                          <a:effectLst/>
                        </a:rPr>
                        <a:t>0</a:t>
                      </a:r>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09"/>
                  </a:ext>
                </a:extLst>
              </a:tr>
              <a:tr h="222817">
                <a:tc>
                  <a:txBody>
                    <a:bodyPr/>
                    <a:lstStyle/>
                    <a:p>
                      <a:pPr algn="ctr" fontAlgn="b"/>
                      <a:r>
                        <a:rPr lang="en-US" sz="1400" u="none" strike="noStrike">
                          <a:effectLst/>
                        </a:rPr>
                        <a:t>2</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10"/>
                  </a:ext>
                </a:extLst>
              </a:tr>
              <a:tr h="222817">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11"/>
                  </a:ext>
                </a:extLst>
              </a:tr>
              <a:tr h="222817">
                <a:tc>
                  <a:txBody>
                    <a:bodyPr/>
                    <a:lstStyle/>
                    <a:p>
                      <a:pPr algn="ctr" fontAlgn="b"/>
                      <a:r>
                        <a:rPr lang="en-US" sz="1400" u="none" strike="noStrike">
                          <a:effectLst/>
                        </a:rPr>
                        <a:t>4 +</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r>
                        <a:rPr lang="en-US" sz="1400" u="none" strike="noStrike">
                          <a:effectLst/>
                        </a:rPr>
                        <a:t>1</a:t>
                      </a:r>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12"/>
                  </a:ext>
                </a:extLst>
              </a:tr>
              <a:tr h="222817">
                <a:tc>
                  <a:txBody>
                    <a:bodyPr/>
                    <a:lstStyle/>
                    <a:p>
                      <a:pPr algn="ctr" fontAlgn="b"/>
                      <a:r>
                        <a:rPr lang="en-US" sz="1400" u="none" strike="noStrike">
                          <a:effectLst/>
                        </a:rPr>
                        <a:t>2</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13"/>
                  </a:ext>
                </a:extLst>
              </a:tr>
              <a:tr h="222817">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14"/>
                  </a:ext>
                </a:extLst>
              </a:tr>
              <a:tr h="222817">
                <a:tc>
                  <a:txBody>
                    <a:bodyPr/>
                    <a:lstStyle/>
                    <a:p>
                      <a:pPr algn="ctr" fontAlgn="b"/>
                      <a:r>
                        <a:rPr lang="en-US" sz="1400" u="none" strike="noStrike">
                          <a:effectLst/>
                        </a:rPr>
                        <a:t>2 +</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r>
                        <a:rPr lang="en-US" sz="1400" u="none" strike="noStrike">
                          <a:effectLst/>
                        </a:rPr>
                        <a:t>0</a:t>
                      </a:r>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15"/>
                  </a:ext>
                </a:extLst>
              </a:tr>
              <a:tr h="222817">
                <a:tc>
                  <a:txBody>
                    <a:bodyPr/>
                    <a:lstStyle/>
                    <a:p>
                      <a:pPr algn="ctr" fontAlgn="b"/>
                      <a:r>
                        <a:rPr lang="en-US" sz="1400" u="none" strike="noStrike">
                          <a:effectLst/>
                        </a:rPr>
                        <a:t>2</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16"/>
                  </a:ext>
                </a:extLst>
              </a:tr>
              <a:tr h="222817">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17"/>
                  </a:ext>
                </a:extLst>
              </a:tr>
              <a:tr h="222817">
                <a:tc>
                  <a:txBody>
                    <a:bodyPr/>
                    <a:lstStyle/>
                    <a:p>
                      <a:pPr algn="ctr" fontAlgn="b"/>
                      <a:r>
                        <a:rPr lang="en-US" sz="1400" u="none" strike="noStrike">
                          <a:effectLst/>
                        </a:rPr>
                        <a:t>1 +</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r>
                        <a:rPr lang="en-US" sz="1400" u="none" strike="noStrike">
                          <a:effectLst/>
                        </a:rPr>
                        <a:t>0</a:t>
                      </a:r>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18"/>
                  </a:ext>
                </a:extLst>
              </a:tr>
              <a:tr h="222817">
                <a:tc>
                  <a:txBody>
                    <a:bodyPr/>
                    <a:lstStyle/>
                    <a:p>
                      <a:pPr algn="ctr" fontAlgn="b"/>
                      <a:r>
                        <a:rPr lang="en-US" sz="1400" u="none" strike="noStrike">
                          <a:effectLst/>
                        </a:rPr>
                        <a:t>2</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dirty="0">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19"/>
                  </a:ext>
                </a:extLst>
              </a:tr>
              <a:tr h="222817">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20"/>
                  </a:ext>
                </a:extLst>
              </a:tr>
              <a:tr h="222817">
                <a:tc>
                  <a:txBody>
                    <a:bodyPr/>
                    <a:lstStyle/>
                    <a:p>
                      <a:pPr algn="ctr" fontAlgn="b"/>
                      <a:r>
                        <a:rPr lang="en-US" sz="1400" u="none" strike="noStrike">
                          <a:effectLst/>
                        </a:rPr>
                        <a:t>0 +</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r>
                        <a:rPr lang="en-US" sz="1400" u="none" strike="noStrike">
                          <a:effectLst/>
                        </a:rPr>
                        <a:t>1</a:t>
                      </a:r>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21"/>
                  </a:ext>
                </a:extLst>
              </a:tr>
              <a:tr h="222817">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dirty="0">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val="10022"/>
                  </a:ext>
                </a:extLst>
              </a:tr>
            </a:tbl>
          </a:graphicData>
        </a:graphic>
      </p:graphicFrame>
    </p:spTree>
    <p:extLst>
      <p:ext uri="{BB962C8B-B14F-4D97-AF65-F5344CB8AC3E}">
        <p14:creationId xmlns:p14="http://schemas.microsoft.com/office/powerpoint/2010/main" val="23129788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err="1">
                <a:solidFill>
                  <a:srgbClr val="FF0000"/>
                </a:solidFill>
              </a:rPr>
              <a:t>Bagian</a:t>
            </a:r>
            <a:r>
              <a:rPr lang="en-US" b="1" dirty="0">
                <a:solidFill>
                  <a:srgbClr val="FF0000"/>
                </a:solidFill>
              </a:rPr>
              <a:t> Unit </a:t>
            </a:r>
            <a:r>
              <a:rPr lang="en-US" b="1" dirty="0" err="1">
                <a:solidFill>
                  <a:srgbClr val="FF0000"/>
                </a:solidFill>
              </a:rPr>
              <a:t>Sistem</a:t>
            </a:r>
            <a:endParaRPr lang="id-ID" b="1" dirty="0">
              <a:solidFill>
                <a:srgbClr val="FF0000"/>
              </a:solidFill>
            </a:endParaRPr>
          </a:p>
        </p:txBody>
      </p:sp>
      <p:sp>
        <p:nvSpPr>
          <p:cNvPr id="3" name="Content Placeholder 2"/>
          <p:cNvSpPr>
            <a:spLocks noGrp="1"/>
          </p:cNvSpPr>
          <p:nvPr>
            <p:ph idx="1"/>
          </p:nvPr>
        </p:nvSpPr>
        <p:spPr/>
        <p:txBody>
          <a:bodyPr/>
          <a:lstStyle/>
          <a:p>
            <a:r>
              <a:rPr lang="en-US" dirty="0">
                <a:solidFill>
                  <a:schemeClr val="tx1"/>
                </a:solidFill>
              </a:rPr>
              <a:t>Case </a:t>
            </a:r>
            <a:r>
              <a:rPr lang="en-US" dirty="0" err="1">
                <a:solidFill>
                  <a:schemeClr val="tx1"/>
                </a:solidFill>
              </a:rPr>
              <a:t>atau</a:t>
            </a:r>
            <a:r>
              <a:rPr lang="en-US" dirty="0">
                <a:solidFill>
                  <a:schemeClr val="tx1"/>
                </a:solidFill>
              </a:rPr>
              <a:t> cabinet system </a:t>
            </a:r>
          </a:p>
          <a:p>
            <a:pPr marL="68580" indent="0">
              <a:buNone/>
            </a:pPr>
            <a:r>
              <a:rPr lang="en-US" dirty="0">
                <a:solidFill>
                  <a:schemeClr val="tx1"/>
                </a:solidFill>
              </a:rPr>
              <a:t>	CPU</a:t>
            </a:r>
          </a:p>
          <a:p>
            <a:pPr marL="68580" indent="0">
              <a:buNone/>
            </a:pPr>
            <a:r>
              <a:rPr lang="en-US" dirty="0">
                <a:solidFill>
                  <a:schemeClr val="tx1"/>
                </a:solidFill>
              </a:rPr>
              <a:t>	Chip memory (RAM n ROM ) </a:t>
            </a:r>
          </a:p>
          <a:p>
            <a:r>
              <a:rPr lang="en-US" dirty="0">
                <a:solidFill>
                  <a:schemeClr val="tx1"/>
                </a:solidFill>
              </a:rPr>
              <a:t>Motherboard</a:t>
            </a:r>
          </a:p>
          <a:p>
            <a:r>
              <a:rPr lang="en-US" dirty="0" err="1">
                <a:solidFill>
                  <a:schemeClr val="tx1"/>
                </a:solidFill>
              </a:rPr>
              <a:t>catu</a:t>
            </a:r>
            <a:r>
              <a:rPr lang="en-US" dirty="0">
                <a:solidFill>
                  <a:schemeClr val="tx1"/>
                </a:solidFill>
              </a:rPr>
              <a:t> </a:t>
            </a:r>
            <a:r>
              <a:rPr lang="en-US" dirty="0" err="1">
                <a:solidFill>
                  <a:schemeClr val="tx1"/>
                </a:solidFill>
              </a:rPr>
              <a:t>daya</a:t>
            </a:r>
            <a:endParaRPr lang="en-US" dirty="0">
              <a:solidFill>
                <a:schemeClr val="tx1"/>
              </a:solidFill>
            </a:endParaRPr>
          </a:p>
          <a:p>
            <a:r>
              <a:rPr lang="en-US" dirty="0" err="1">
                <a:solidFill>
                  <a:schemeClr val="tx1"/>
                </a:solidFill>
              </a:rPr>
              <a:t>HardDisk</a:t>
            </a:r>
            <a:endParaRPr lang="en-US" dirty="0">
              <a:solidFill>
                <a:schemeClr val="tx1"/>
              </a:solidFill>
            </a:endParaRPr>
          </a:p>
          <a:p>
            <a:r>
              <a:rPr lang="en-US" dirty="0">
                <a:solidFill>
                  <a:schemeClr val="tx1"/>
                </a:solidFill>
              </a:rPr>
              <a:t>CD Drive </a:t>
            </a:r>
          </a:p>
        </p:txBody>
      </p:sp>
    </p:spTree>
    <p:extLst>
      <p:ext uri="{BB962C8B-B14F-4D97-AF65-F5344CB8AC3E}">
        <p14:creationId xmlns:p14="http://schemas.microsoft.com/office/powerpoint/2010/main" val="17319566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err="1">
                <a:solidFill>
                  <a:srgbClr val="FF0000"/>
                </a:solidFill>
              </a:rPr>
              <a:t>Bagian</a:t>
            </a:r>
            <a:r>
              <a:rPr lang="en-US" b="1" dirty="0">
                <a:solidFill>
                  <a:srgbClr val="FF0000"/>
                </a:solidFill>
              </a:rPr>
              <a:t> Unit </a:t>
            </a:r>
            <a:r>
              <a:rPr lang="en-US" b="1" dirty="0" err="1">
                <a:solidFill>
                  <a:srgbClr val="FF0000"/>
                </a:solidFill>
              </a:rPr>
              <a:t>Sistem</a:t>
            </a:r>
            <a:endParaRPr lang="id-ID" b="1" dirty="0">
              <a:solidFill>
                <a:srgbClr val="FF0000"/>
              </a:solidFill>
            </a:endParaRPr>
          </a:p>
        </p:txBody>
      </p:sp>
      <p:pic>
        <p:nvPicPr>
          <p:cNvPr id="4" name="Picture 4"/>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043608" y="2303702"/>
            <a:ext cx="6983288" cy="4077626"/>
          </a:xfrm>
          <a:noFill/>
        </p:spPr>
      </p:pic>
    </p:spTree>
    <p:extLst>
      <p:ext uri="{BB962C8B-B14F-4D97-AF65-F5344CB8AC3E}">
        <p14:creationId xmlns:p14="http://schemas.microsoft.com/office/powerpoint/2010/main" val="16264762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CPU</a:t>
            </a:r>
            <a:endParaRPr lang="id-ID" b="1" dirty="0">
              <a:solidFill>
                <a:srgbClr val="FF0000"/>
              </a:solidFill>
            </a:endParaRPr>
          </a:p>
        </p:txBody>
      </p:sp>
      <p:sp>
        <p:nvSpPr>
          <p:cNvPr id="3" name="Content Placeholder 2"/>
          <p:cNvSpPr>
            <a:spLocks noGrp="1"/>
          </p:cNvSpPr>
          <p:nvPr>
            <p:ph idx="1"/>
          </p:nvPr>
        </p:nvSpPr>
        <p:spPr/>
        <p:txBody>
          <a:bodyPr>
            <a:normAutofit/>
          </a:bodyPr>
          <a:lstStyle/>
          <a:p>
            <a:pPr>
              <a:spcBef>
                <a:spcPts val="0"/>
              </a:spcBef>
            </a:pPr>
            <a:r>
              <a:rPr lang="en-US" altLang="id-ID" dirty="0"/>
              <a:t>CPU </a:t>
            </a:r>
            <a:r>
              <a:rPr lang="en-US" altLang="id-ID" dirty="0" err="1"/>
              <a:t>merupakan</a:t>
            </a:r>
            <a:r>
              <a:rPr lang="en-US" altLang="id-ID" dirty="0"/>
              <a:t> </a:t>
            </a:r>
            <a:r>
              <a:rPr lang="en-US" altLang="id-ID" dirty="0" err="1"/>
              <a:t>bagian</a:t>
            </a:r>
            <a:r>
              <a:rPr lang="en-US" altLang="id-ID" dirty="0"/>
              <a:t> </a:t>
            </a:r>
            <a:r>
              <a:rPr lang="en-US" altLang="id-ID" dirty="0" err="1"/>
              <a:t>dari</a:t>
            </a:r>
            <a:r>
              <a:rPr lang="en-US" altLang="id-ID" dirty="0"/>
              <a:t> </a:t>
            </a:r>
            <a:r>
              <a:rPr lang="en-US" altLang="id-ID" dirty="0" err="1"/>
              <a:t>komputer</a:t>
            </a:r>
            <a:r>
              <a:rPr lang="en-US" altLang="id-ID" dirty="0"/>
              <a:t> yang </a:t>
            </a:r>
            <a:r>
              <a:rPr lang="en-US" altLang="id-ID" dirty="0" err="1"/>
              <a:t>mengeksekusi</a:t>
            </a:r>
            <a:r>
              <a:rPr lang="en-US" altLang="id-ID" dirty="0"/>
              <a:t> </a:t>
            </a:r>
            <a:r>
              <a:rPr lang="en-US" altLang="id-ID" dirty="0" err="1"/>
              <a:t>atau</a:t>
            </a:r>
            <a:r>
              <a:rPr lang="en-US" altLang="id-ID" dirty="0"/>
              <a:t> </a:t>
            </a:r>
            <a:r>
              <a:rPr lang="en-US" altLang="id-ID" dirty="0" err="1"/>
              <a:t>menjalankan</a:t>
            </a:r>
            <a:r>
              <a:rPr lang="en-US" altLang="id-ID" dirty="0"/>
              <a:t> </a:t>
            </a:r>
            <a:r>
              <a:rPr lang="en-US" altLang="id-ID" dirty="0" err="1"/>
              <a:t>instruksi</a:t>
            </a:r>
            <a:r>
              <a:rPr lang="en-US" altLang="id-ID" dirty="0"/>
              <a:t> – </a:t>
            </a:r>
            <a:r>
              <a:rPr lang="en-US" altLang="id-ID" dirty="0" err="1"/>
              <a:t>instruksi</a:t>
            </a:r>
            <a:r>
              <a:rPr lang="en-US" altLang="id-ID" dirty="0"/>
              <a:t> </a:t>
            </a:r>
            <a:r>
              <a:rPr lang="en-US" altLang="id-ID" dirty="0" err="1"/>
              <a:t>dari</a:t>
            </a:r>
            <a:r>
              <a:rPr lang="en-US" altLang="id-ID" dirty="0"/>
              <a:t> program </a:t>
            </a:r>
            <a:r>
              <a:rPr lang="en-US" altLang="id-ID" dirty="0" err="1"/>
              <a:t>dan</a:t>
            </a:r>
            <a:r>
              <a:rPr lang="en-US" altLang="id-ID" dirty="0"/>
              <a:t> </a:t>
            </a:r>
            <a:r>
              <a:rPr lang="en-US" altLang="id-ID" dirty="0" err="1"/>
              <a:t>memproses</a:t>
            </a:r>
            <a:r>
              <a:rPr lang="en-US" altLang="id-ID" dirty="0"/>
              <a:t> data </a:t>
            </a:r>
          </a:p>
          <a:p>
            <a:pPr marL="68580" indent="0">
              <a:spcBef>
                <a:spcPts val="0"/>
              </a:spcBef>
              <a:buNone/>
            </a:pPr>
            <a:r>
              <a:rPr lang="en-US" altLang="id-ID" dirty="0"/>
              <a:t>	</a:t>
            </a:r>
            <a:r>
              <a:rPr lang="en-US" altLang="id-ID" dirty="0" err="1"/>
              <a:t>contoh</a:t>
            </a:r>
            <a:r>
              <a:rPr lang="en-US" altLang="id-ID" dirty="0"/>
              <a:t> :  </a:t>
            </a:r>
            <a:r>
              <a:rPr lang="en-US" altLang="id-ID" dirty="0" err="1"/>
              <a:t>perhitungan</a:t>
            </a:r>
            <a:r>
              <a:rPr lang="en-US" altLang="id-ID" dirty="0"/>
              <a:t>.</a:t>
            </a:r>
          </a:p>
        </p:txBody>
      </p:sp>
    </p:spTree>
    <p:extLst>
      <p:ext uri="{BB962C8B-B14F-4D97-AF65-F5344CB8AC3E}">
        <p14:creationId xmlns:p14="http://schemas.microsoft.com/office/powerpoint/2010/main" val="33759502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CPU</a:t>
            </a:r>
            <a:endParaRPr lang="id-ID" b="1" dirty="0">
              <a:solidFill>
                <a:srgbClr val="FF0000"/>
              </a:solidFill>
            </a:endParaRPr>
          </a:p>
        </p:txBody>
      </p:sp>
      <p:sp>
        <p:nvSpPr>
          <p:cNvPr id="3" name="Content Placeholder 2"/>
          <p:cNvSpPr>
            <a:spLocks noGrp="1"/>
          </p:cNvSpPr>
          <p:nvPr>
            <p:ph idx="1"/>
          </p:nvPr>
        </p:nvSpPr>
        <p:spPr/>
        <p:txBody>
          <a:bodyPr>
            <a:noAutofit/>
          </a:bodyPr>
          <a:lstStyle/>
          <a:p>
            <a:pPr>
              <a:lnSpc>
                <a:spcPct val="120000"/>
              </a:lnSpc>
              <a:spcBef>
                <a:spcPts val="0"/>
              </a:spcBef>
            </a:pPr>
            <a:r>
              <a:rPr lang="en-US" altLang="id-ID" dirty="0"/>
              <a:t>CPU </a:t>
            </a:r>
            <a:r>
              <a:rPr lang="en-US" altLang="id-ID" dirty="0" err="1"/>
              <a:t>adalah</a:t>
            </a:r>
            <a:r>
              <a:rPr lang="en-US" altLang="id-ID" dirty="0"/>
              <a:t> </a:t>
            </a:r>
            <a:r>
              <a:rPr lang="en-US" altLang="id-ID" dirty="0" err="1"/>
              <a:t>prosesor</a:t>
            </a:r>
            <a:r>
              <a:rPr lang="en-US" altLang="id-ID" dirty="0"/>
              <a:t> </a:t>
            </a:r>
            <a:r>
              <a:rPr lang="en-US" altLang="id-ID" dirty="0" err="1"/>
              <a:t>mikro</a:t>
            </a:r>
            <a:r>
              <a:rPr lang="en-US" altLang="id-ID" dirty="0"/>
              <a:t> yang </a:t>
            </a:r>
            <a:r>
              <a:rPr lang="en-US" altLang="id-ID" dirty="0" err="1"/>
              <a:t>terbuat</a:t>
            </a:r>
            <a:r>
              <a:rPr lang="en-US" altLang="id-ID" dirty="0"/>
              <a:t> </a:t>
            </a:r>
            <a:r>
              <a:rPr lang="en-US" altLang="id-ID" dirty="0" err="1"/>
              <a:t>dari</a:t>
            </a:r>
            <a:r>
              <a:rPr lang="en-US" altLang="id-ID" dirty="0"/>
              <a:t> </a:t>
            </a:r>
            <a:r>
              <a:rPr lang="en-US" altLang="id-ID" dirty="0" err="1"/>
              <a:t>jutaan</a:t>
            </a:r>
            <a:r>
              <a:rPr lang="en-US" altLang="id-ID" dirty="0"/>
              <a:t> transistor </a:t>
            </a:r>
            <a:r>
              <a:rPr lang="en-US" altLang="id-ID" i="1" dirty="0"/>
              <a:t>microscopic </a:t>
            </a:r>
            <a:r>
              <a:rPr lang="en-US" altLang="id-ID" dirty="0" err="1"/>
              <a:t>dalam</a:t>
            </a:r>
            <a:r>
              <a:rPr lang="en-US" altLang="id-ID" dirty="0"/>
              <a:t> </a:t>
            </a:r>
            <a:r>
              <a:rPr lang="en-US" altLang="id-ID" dirty="0" err="1"/>
              <a:t>suatu</a:t>
            </a:r>
            <a:r>
              <a:rPr lang="en-US" altLang="id-ID" dirty="0"/>
              <a:t> </a:t>
            </a:r>
            <a:r>
              <a:rPr lang="en-US" altLang="id-ID" i="1" dirty="0"/>
              <a:t>circuit </a:t>
            </a:r>
            <a:r>
              <a:rPr lang="en-US" altLang="id-ID" dirty="0" err="1"/>
              <a:t>pada</a:t>
            </a:r>
            <a:r>
              <a:rPr lang="en-US" altLang="id-ID" dirty="0"/>
              <a:t> </a:t>
            </a:r>
            <a:r>
              <a:rPr lang="en-US" altLang="id-ID" dirty="0" err="1"/>
              <a:t>suatu</a:t>
            </a:r>
            <a:r>
              <a:rPr lang="en-US" altLang="id-ID" dirty="0"/>
              <a:t> </a:t>
            </a:r>
            <a:r>
              <a:rPr lang="en-US" altLang="id-ID" i="1" dirty="0"/>
              <a:t>chip. </a:t>
            </a:r>
          </a:p>
          <a:p>
            <a:pPr>
              <a:lnSpc>
                <a:spcPct val="120000"/>
              </a:lnSpc>
              <a:spcBef>
                <a:spcPts val="0"/>
              </a:spcBef>
            </a:pPr>
            <a:endParaRPr lang="en-US" altLang="id-ID" i="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3627022"/>
            <a:ext cx="3652714" cy="2739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66406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CHIP</a:t>
            </a:r>
            <a:endParaRPr lang="id-ID" b="1" dirty="0">
              <a:solidFill>
                <a:srgbClr val="FF0000"/>
              </a:solidFill>
            </a:endParaRPr>
          </a:p>
        </p:txBody>
      </p:sp>
      <p:sp>
        <p:nvSpPr>
          <p:cNvPr id="3" name="Content Placeholder 2"/>
          <p:cNvSpPr>
            <a:spLocks noGrp="1"/>
          </p:cNvSpPr>
          <p:nvPr>
            <p:ph idx="1"/>
          </p:nvPr>
        </p:nvSpPr>
        <p:spPr/>
        <p:txBody>
          <a:bodyPr>
            <a:noAutofit/>
          </a:bodyPr>
          <a:lstStyle/>
          <a:p>
            <a:pPr>
              <a:lnSpc>
                <a:spcPct val="120000"/>
              </a:lnSpc>
              <a:spcBef>
                <a:spcPts val="0"/>
              </a:spcBef>
            </a:pPr>
            <a:r>
              <a:rPr lang="en-US" altLang="id-ID" dirty="0"/>
              <a:t>Chip </a:t>
            </a:r>
            <a:r>
              <a:rPr lang="en-US" altLang="id-ID" dirty="0" err="1"/>
              <a:t>adalah</a:t>
            </a:r>
            <a:r>
              <a:rPr lang="en-US" altLang="id-ID" dirty="0"/>
              <a:t> </a:t>
            </a:r>
            <a:r>
              <a:rPr lang="en-US" altLang="id-ID" dirty="0" err="1"/>
              <a:t>kumpulan</a:t>
            </a:r>
            <a:r>
              <a:rPr lang="en-US" altLang="id-ID" dirty="0"/>
              <a:t> </a:t>
            </a:r>
            <a:r>
              <a:rPr lang="en-US" altLang="id-ID" dirty="0" err="1"/>
              <a:t>komponen</a:t>
            </a:r>
            <a:r>
              <a:rPr lang="en-US" altLang="id-ID" dirty="0"/>
              <a:t> – </a:t>
            </a:r>
            <a:r>
              <a:rPr lang="en-US" altLang="id-ID" dirty="0" err="1"/>
              <a:t>komponen</a:t>
            </a:r>
            <a:r>
              <a:rPr lang="en-US" altLang="id-ID" dirty="0"/>
              <a:t> </a:t>
            </a:r>
            <a:r>
              <a:rPr lang="en-US" altLang="id-ID" dirty="0" err="1"/>
              <a:t>elektronik</a:t>
            </a:r>
            <a:r>
              <a:rPr lang="en-US" altLang="id-ID" dirty="0"/>
              <a:t> yang </a:t>
            </a:r>
            <a:r>
              <a:rPr lang="en-US" altLang="id-ID" dirty="0" err="1"/>
              <a:t>sangat</a:t>
            </a:r>
            <a:r>
              <a:rPr lang="en-US" altLang="id-ID" dirty="0"/>
              <a:t> </a:t>
            </a:r>
            <a:r>
              <a:rPr lang="en-US" altLang="id-ID" dirty="0" err="1"/>
              <a:t>kecil</a:t>
            </a:r>
            <a:r>
              <a:rPr lang="en-US" altLang="id-ID" dirty="0"/>
              <a:t>. </a:t>
            </a:r>
          </a:p>
          <a:p>
            <a:pPr>
              <a:lnSpc>
                <a:spcPct val="120000"/>
              </a:lnSpc>
              <a:spcBef>
                <a:spcPts val="0"/>
              </a:spcBef>
            </a:pPr>
            <a:r>
              <a:rPr lang="en-US" altLang="id-ID" dirty="0"/>
              <a:t>Chip </a:t>
            </a:r>
            <a:r>
              <a:rPr lang="en-US" altLang="id-ID" dirty="0" err="1"/>
              <a:t>dapat</a:t>
            </a:r>
            <a:r>
              <a:rPr lang="en-US" altLang="id-ID" dirty="0"/>
              <a:t> </a:t>
            </a:r>
            <a:r>
              <a:rPr lang="en-US" altLang="id-ID" dirty="0" err="1"/>
              <a:t>melakukan</a:t>
            </a:r>
            <a:r>
              <a:rPr lang="en-US" altLang="id-ID" dirty="0"/>
              <a:t> proses </a:t>
            </a:r>
            <a:r>
              <a:rPr lang="en-US" altLang="id-ID" dirty="0" err="1"/>
              <a:t>seperti</a:t>
            </a:r>
            <a:r>
              <a:rPr lang="en-US" altLang="id-ID" dirty="0"/>
              <a:t> 	</a:t>
            </a:r>
          </a:p>
          <a:p>
            <a:pPr marL="68580" indent="0">
              <a:lnSpc>
                <a:spcPct val="120000"/>
              </a:lnSpc>
              <a:spcBef>
                <a:spcPts val="0"/>
              </a:spcBef>
              <a:buNone/>
            </a:pPr>
            <a:r>
              <a:rPr lang="en-US" altLang="id-ID" dirty="0"/>
              <a:t>	</a:t>
            </a:r>
            <a:r>
              <a:rPr lang="en-US" altLang="id-ID" dirty="0" err="1"/>
              <a:t>perhitungan</a:t>
            </a:r>
            <a:r>
              <a:rPr lang="en-US" altLang="id-ID" dirty="0"/>
              <a:t> </a:t>
            </a:r>
            <a:r>
              <a:rPr lang="en-US" altLang="id-ID" dirty="0" err="1"/>
              <a:t>arithmatika</a:t>
            </a:r>
            <a:r>
              <a:rPr lang="en-US" altLang="id-ID" dirty="0"/>
              <a:t>, </a:t>
            </a:r>
          </a:p>
          <a:p>
            <a:pPr marL="68580" indent="0">
              <a:lnSpc>
                <a:spcPct val="120000"/>
              </a:lnSpc>
              <a:spcBef>
                <a:spcPts val="0"/>
              </a:spcBef>
              <a:buNone/>
            </a:pPr>
            <a:r>
              <a:rPr lang="en-US" altLang="id-ID" dirty="0"/>
              <a:t>	</a:t>
            </a:r>
            <a:r>
              <a:rPr lang="en-US" altLang="id-ID" dirty="0" err="1"/>
              <a:t>membentuk</a:t>
            </a:r>
            <a:r>
              <a:rPr lang="en-US" altLang="id-ID" dirty="0"/>
              <a:t> </a:t>
            </a:r>
            <a:r>
              <a:rPr lang="en-US" altLang="id-ID" dirty="0" err="1"/>
              <a:t>garis</a:t>
            </a:r>
            <a:r>
              <a:rPr lang="en-US" altLang="id-ID" dirty="0"/>
              <a:t>, </a:t>
            </a:r>
          </a:p>
          <a:p>
            <a:pPr marL="68580" indent="0">
              <a:lnSpc>
                <a:spcPct val="120000"/>
              </a:lnSpc>
              <a:spcBef>
                <a:spcPts val="0"/>
              </a:spcBef>
              <a:buNone/>
            </a:pPr>
            <a:r>
              <a:rPr lang="en-US" altLang="id-ID" dirty="0"/>
              <a:t>	image (</a:t>
            </a:r>
            <a:r>
              <a:rPr lang="en-US" altLang="id-ID" dirty="0" err="1"/>
              <a:t>gambar</a:t>
            </a:r>
            <a:r>
              <a:rPr lang="en-US" altLang="id-ID" dirty="0"/>
              <a:t>), </a:t>
            </a:r>
          </a:p>
          <a:p>
            <a:pPr marL="68580" indent="0">
              <a:lnSpc>
                <a:spcPct val="120000"/>
              </a:lnSpc>
              <a:spcBef>
                <a:spcPts val="0"/>
              </a:spcBef>
              <a:buNone/>
            </a:pPr>
            <a:r>
              <a:rPr lang="en-US" altLang="id-ID" dirty="0"/>
              <a:t>	</a:t>
            </a:r>
            <a:r>
              <a:rPr lang="en-US" altLang="id-ID" dirty="0" err="1"/>
              <a:t>dan</a:t>
            </a:r>
            <a:r>
              <a:rPr lang="en-US" altLang="id-ID" dirty="0"/>
              <a:t> </a:t>
            </a:r>
            <a:r>
              <a:rPr lang="en-US" altLang="id-ID" dirty="0" err="1"/>
              <a:t>suara</a:t>
            </a:r>
            <a:r>
              <a:rPr lang="en-US" altLang="id-ID" dirty="0"/>
              <a:t>.</a:t>
            </a:r>
          </a:p>
        </p:txBody>
      </p:sp>
    </p:spTree>
    <p:extLst>
      <p:ext uri="{BB962C8B-B14F-4D97-AF65-F5344CB8AC3E}">
        <p14:creationId xmlns:p14="http://schemas.microsoft.com/office/powerpoint/2010/main" val="19976197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MOTHERBOARD</a:t>
            </a:r>
            <a:endParaRPr lang="id-ID" b="1" dirty="0">
              <a:solidFill>
                <a:srgbClr val="FF0000"/>
              </a:solidFill>
            </a:endParaRPr>
          </a:p>
        </p:txBody>
      </p:sp>
      <p:pic>
        <p:nvPicPr>
          <p:cNvPr id="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41786" y="2276872"/>
            <a:ext cx="6542582" cy="4002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7085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MOTHERBOARD</a:t>
            </a:r>
            <a:endParaRPr lang="id-ID" b="1" dirty="0">
              <a:solidFill>
                <a:srgbClr val="FF0000"/>
              </a:solidFill>
            </a:endParaRPr>
          </a:p>
        </p:txBody>
      </p:sp>
      <p:sp>
        <p:nvSpPr>
          <p:cNvPr id="4" name="Content Placeholder 3"/>
          <p:cNvSpPr>
            <a:spLocks noGrp="1"/>
          </p:cNvSpPr>
          <p:nvPr>
            <p:ph idx="1"/>
          </p:nvPr>
        </p:nvSpPr>
        <p:spPr/>
        <p:txBody>
          <a:bodyPr>
            <a:normAutofit/>
          </a:bodyPr>
          <a:lstStyle/>
          <a:p>
            <a:pPr>
              <a:defRPr/>
            </a:pPr>
            <a:r>
              <a:rPr lang="en-US" dirty="0" err="1"/>
              <a:t>Terdiri</a:t>
            </a:r>
            <a:r>
              <a:rPr lang="en-US" dirty="0"/>
              <a:t> </a:t>
            </a:r>
            <a:r>
              <a:rPr lang="en-US" dirty="0" err="1"/>
              <a:t>dari</a:t>
            </a:r>
            <a:r>
              <a:rPr lang="en-US" dirty="0"/>
              <a:t> </a:t>
            </a:r>
            <a:r>
              <a:rPr lang="en-US" dirty="0" err="1"/>
              <a:t>komponen</a:t>
            </a:r>
            <a:r>
              <a:rPr lang="en-US" dirty="0"/>
              <a:t> yang </a:t>
            </a:r>
            <a:r>
              <a:rPr lang="en-US" dirty="0" err="1"/>
              <a:t>terpasang</a:t>
            </a:r>
            <a:r>
              <a:rPr lang="en-US" dirty="0"/>
              <a:t> </a:t>
            </a:r>
            <a:r>
              <a:rPr lang="en-US" dirty="0" err="1"/>
              <a:t>secara</a:t>
            </a:r>
            <a:r>
              <a:rPr lang="en-US" dirty="0"/>
              <a:t> </a:t>
            </a:r>
            <a:r>
              <a:rPr lang="en-US" dirty="0" err="1"/>
              <a:t>menetap</a:t>
            </a:r>
            <a:r>
              <a:rPr lang="en-US" dirty="0"/>
              <a:t> </a:t>
            </a:r>
            <a:r>
              <a:rPr lang="en-US" dirty="0" err="1"/>
              <a:t>dan</a:t>
            </a:r>
            <a:r>
              <a:rPr lang="en-US" dirty="0"/>
              <a:t> slot-slot </a:t>
            </a:r>
            <a:r>
              <a:rPr lang="en-US" dirty="0" err="1"/>
              <a:t>atau</a:t>
            </a:r>
            <a:r>
              <a:rPr lang="en-US" dirty="0"/>
              <a:t> socket </a:t>
            </a:r>
            <a:r>
              <a:rPr lang="en-US" dirty="0" err="1"/>
              <a:t>untuk</a:t>
            </a:r>
            <a:r>
              <a:rPr lang="en-US" dirty="0"/>
              <a:t> </a:t>
            </a:r>
            <a:r>
              <a:rPr lang="en-US" dirty="0" err="1"/>
              <a:t>memasang</a:t>
            </a:r>
            <a:r>
              <a:rPr lang="en-US" dirty="0"/>
              <a:t> </a:t>
            </a:r>
            <a:r>
              <a:rPr lang="en-US" dirty="0" err="1"/>
              <a:t>komponen</a:t>
            </a:r>
            <a:r>
              <a:rPr lang="en-US" dirty="0"/>
              <a:t> yang </a:t>
            </a:r>
            <a:r>
              <a:rPr lang="en-US" dirty="0" err="1"/>
              <a:t>dapat</a:t>
            </a:r>
            <a:r>
              <a:rPr lang="en-US" dirty="0"/>
              <a:t> </a:t>
            </a:r>
            <a:r>
              <a:rPr lang="en-US" dirty="0" err="1"/>
              <a:t>dilepas</a:t>
            </a:r>
            <a:r>
              <a:rPr lang="en-US" dirty="0"/>
              <a:t>. </a:t>
            </a:r>
          </a:p>
          <a:p>
            <a:pPr>
              <a:defRPr/>
            </a:pPr>
            <a:r>
              <a:rPr lang="en-US" dirty="0" err="1"/>
              <a:t>Sehingga</a:t>
            </a:r>
            <a:r>
              <a:rPr lang="en-US" dirty="0"/>
              <a:t> </a:t>
            </a:r>
            <a:r>
              <a:rPr lang="en-US" dirty="0" err="1"/>
              <a:t>pemakai</a:t>
            </a:r>
            <a:r>
              <a:rPr lang="en-US" dirty="0"/>
              <a:t> </a:t>
            </a:r>
            <a:r>
              <a:rPr lang="en-US" dirty="0" err="1"/>
              <a:t>dapat</a:t>
            </a:r>
            <a:r>
              <a:rPr lang="en-US" dirty="0"/>
              <a:t> </a:t>
            </a:r>
            <a:r>
              <a:rPr lang="en-US" dirty="0" err="1"/>
              <a:t>melakukan</a:t>
            </a:r>
            <a:r>
              <a:rPr lang="en-US" dirty="0"/>
              <a:t> upgrade (processor, ram, HD </a:t>
            </a:r>
            <a:r>
              <a:rPr lang="en-US" dirty="0" err="1"/>
              <a:t>atau</a:t>
            </a:r>
            <a:r>
              <a:rPr lang="en-US" dirty="0"/>
              <a:t> </a:t>
            </a:r>
            <a:r>
              <a:rPr lang="en-US" dirty="0" err="1"/>
              <a:t>lainnya</a:t>
            </a:r>
            <a:r>
              <a:rPr lang="en-US" dirty="0"/>
              <a:t>).</a:t>
            </a:r>
          </a:p>
          <a:p>
            <a:pPr marL="68580" indent="0">
              <a:buNone/>
              <a:defRPr/>
            </a:pPr>
            <a:endParaRPr lang="en-US" dirty="0"/>
          </a:p>
        </p:txBody>
      </p:sp>
    </p:spTree>
    <p:extLst>
      <p:ext uri="{BB962C8B-B14F-4D97-AF65-F5344CB8AC3E}">
        <p14:creationId xmlns:p14="http://schemas.microsoft.com/office/powerpoint/2010/main" val="14596287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MOTHERBOARD</a:t>
            </a:r>
            <a:endParaRPr lang="id-ID" b="1" dirty="0">
              <a:solidFill>
                <a:srgbClr val="FF0000"/>
              </a:solidFill>
            </a:endParaRPr>
          </a:p>
        </p:txBody>
      </p:sp>
      <p:sp>
        <p:nvSpPr>
          <p:cNvPr id="4" name="Content Placeholder 3"/>
          <p:cNvSpPr>
            <a:spLocks noGrp="1"/>
          </p:cNvSpPr>
          <p:nvPr>
            <p:ph idx="1"/>
          </p:nvPr>
        </p:nvSpPr>
        <p:spPr/>
        <p:txBody>
          <a:bodyPr>
            <a:normAutofit/>
          </a:bodyPr>
          <a:lstStyle/>
          <a:p>
            <a:pPr>
              <a:defRPr/>
            </a:pPr>
            <a:r>
              <a:rPr lang="en-US" dirty="0"/>
              <a:t>Perusahaan </a:t>
            </a:r>
            <a:r>
              <a:rPr lang="en-US" dirty="0" err="1"/>
              <a:t>terkenal</a:t>
            </a:r>
            <a:r>
              <a:rPr lang="en-US" dirty="0"/>
              <a:t> </a:t>
            </a:r>
            <a:r>
              <a:rPr lang="en-US" dirty="0" err="1"/>
              <a:t>produksi</a:t>
            </a:r>
            <a:r>
              <a:rPr lang="en-US" dirty="0"/>
              <a:t> motherboard</a:t>
            </a:r>
          </a:p>
          <a:p>
            <a:pPr marL="68580" indent="0">
              <a:buNone/>
              <a:defRPr/>
            </a:pPr>
            <a:r>
              <a:rPr lang="en-US" dirty="0">
                <a:hlinkClick r:id="rId2"/>
              </a:rPr>
              <a:t>www.iwill.net</a:t>
            </a:r>
            <a:r>
              <a:rPr lang="en-US" dirty="0"/>
              <a:t> ; </a:t>
            </a:r>
          </a:p>
          <a:p>
            <a:pPr marL="68580" indent="0">
              <a:buNone/>
              <a:defRPr/>
            </a:pPr>
            <a:r>
              <a:rPr lang="en-US" dirty="0">
                <a:hlinkClick r:id="rId3"/>
              </a:rPr>
              <a:t>www.asus.com.tw</a:t>
            </a:r>
            <a:r>
              <a:rPr lang="en-US" dirty="0"/>
              <a:t>; </a:t>
            </a:r>
          </a:p>
          <a:p>
            <a:pPr marL="68580" indent="0">
              <a:buNone/>
              <a:defRPr/>
            </a:pPr>
            <a:r>
              <a:rPr lang="en-US" dirty="0">
                <a:hlinkClick r:id="rId4"/>
              </a:rPr>
              <a:t>www.gigabyte.com.tw</a:t>
            </a:r>
            <a:r>
              <a:rPr lang="en-US" dirty="0"/>
              <a:t>.</a:t>
            </a:r>
          </a:p>
        </p:txBody>
      </p:sp>
    </p:spTree>
    <p:extLst>
      <p:ext uri="{BB962C8B-B14F-4D97-AF65-F5344CB8AC3E}">
        <p14:creationId xmlns:p14="http://schemas.microsoft.com/office/powerpoint/2010/main" val="20149757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CATU DAYA</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err="1"/>
              <a:t>Pemasok</a:t>
            </a:r>
            <a:r>
              <a:rPr lang="en-US" dirty="0"/>
              <a:t> </a:t>
            </a:r>
            <a:r>
              <a:rPr lang="en-US" dirty="0" err="1"/>
              <a:t>listrik</a:t>
            </a:r>
            <a:r>
              <a:rPr lang="en-US" dirty="0"/>
              <a:t> </a:t>
            </a:r>
            <a:r>
              <a:rPr lang="en-US" dirty="0" err="1"/>
              <a:t>bagi</a:t>
            </a:r>
            <a:r>
              <a:rPr lang="en-US" dirty="0"/>
              <a:t> </a:t>
            </a:r>
            <a:r>
              <a:rPr lang="en-US" dirty="0" err="1"/>
              <a:t>rangkaian</a:t>
            </a:r>
            <a:r>
              <a:rPr lang="en-US" dirty="0"/>
              <a:t> </a:t>
            </a:r>
            <a:r>
              <a:rPr lang="en-US" dirty="0" err="1"/>
              <a:t>dalam</a:t>
            </a:r>
            <a:r>
              <a:rPr lang="en-US" dirty="0"/>
              <a:t> computer . </a:t>
            </a:r>
          </a:p>
          <a:p>
            <a:pPr>
              <a:defRPr/>
            </a:pPr>
            <a:r>
              <a:rPr lang="en-US" dirty="0" err="1"/>
              <a:t>Masukan</a:t>
            </a:r>
            <a:r>
              <a:rPr lang="en-US" dirty="0"/>
              <a:t> </a:t>
            </a:r>
            <a:r>
              <a:rPr lang="en-US" dirty="0" err="1"/>
              <a:t>komponen</a:t>
            </a:r>
            <a:r>
              <a:rPr lang="en-US" dirty="0"/>
              <a:t> </a:t>
            </a:r>
            <a:r>
              <a:rPr lang="en-US" dirty="0" err="1"/>
              <a:t>ini</a:t>
            </a:r>
            <a:r>
              <a:rPr lang="en-US" dirty="0"/>
              <a:t> </a:t>
            </a:r>
            <a:r>
              <a:rPr lang="en-US" dirty="0" err="1"/>
              <a:t>berupa</a:t>
            </a:r>
            <a:r>
              <a:rPr lang="en-US" dirty="0"/>
              <a:t> </a:t>
            </a:r>
            <a:r>
              <a:rPr lang="en-US" dirty="0" err="1"/>
              <a:t>arus</a:t>
            </a:r>
            <a:r>
              <a:rPr lang="en-US" dirty="0"/>
              <a:t> </a:t>
            </a:r>
            <a:r>
              <a:rPr lang="en-US" dirty="0" err="1"/>
              <a:t>bolak-balik</a:t>
            </a:r>
            <a:r>
              <a:rPr lang="en-US" dirty="0"/>
              <a:t> (AC)</a:t>
            </a:r>
            <a:r>
              <a:rPr lang="en-US" dirty="0" err="1"/>
              <a:t>selanjutnya</a:t>
            </a:r>
            <a:r>
              <a:rPr lang="en-US" dirty="0"/>
              <a:t> </a:t>
            </a:r>
            <a:r>
              <a:rPr lang="en-US" dirty="0" err="1"/>
              <a:t>catu</a:t>
            </a:r>
            <a:r>
              <a:rPr lang="en-US" dirty="0"/>
              <a:t> </a:t>
            </a:r>
            <a:r>
              <a:rPr lang="en-US" dirty="0" err="1"/>
              <a:t>daya</a:t>
            </a:r>
            <a:r>
              <a:rPr lang="en-US" dirty="0"/>
              <a:t> </a:t>
            </a:r>
            <a:r>
              <a:rPr lang="en-US" dirty="0" err="1"/>
              <a:t>mengkonversi</a:t>
            </a:r>
            <a:r>
              <a:rPr lang="en-US" dirty="0"/>
              <a:t> </a:t>
            </a:r>
            <a:r>
              <a:rPr lang="en-US" dirty="0" err="1"/>
              <a:t>arus</a:t>
            </a:r>
            <a:r>
              <a:rPr lang="en-US" dirty="0"/>
              <a:t> </a:t>
            </a:r>
            <a:r>
              <a:rPr lang="en-US" dirty="0" err="1"/>
              <a:t>bolak</a:t>
            </a:r>
            <a:r>
              <a:rPr lang="en-US" dirty="0"/>
              <a:t> </a:t>
            </a:r>
            <a:r>
              <a:rPr lang="en-US" dirty="0" err="1"/>
              <a:t>balik</a:t>
            </a:r>
            <a:r>
              <a:rPr lang="en-US" dirty="0"/>
              <a:t> </a:t>
            </a:r>
            <a:r>
              <a:rPr lang="en-US" dirty="0" err="1"/>
              <a:t>menjadi</a:t>
            </a:r>
            <a:r>
              <a:rPr lang="en-US" dirty="0"/>
              <a:t> </a:t>
            </a:r>
            <a:r>
              <a:rPr lang="en-US" dirty="0" err="1"/>
              <a:t>arus</a:t>
            </a:r>
            <a:r>
              <a:rPr lang="en-US" dirty="0"/>
              <a:t> </a:t>
            </a:r>
            <a:r>
              <a:rPr lang="en-US" dirty="0" err="1"/>
              <a:t>searah</a:t>
            </a:r>
            <a:r>
              <a:rPr lang="en-US" dirty="0"/>
              <a:t> (DC) </a:t>
            </a:r>
          </a:p>
        </p:txBody>
      </p:sp>
    </p:spTree>
    <p:extLst>
      <p:ext uri="{BB962C8B-B14F-4D97-AF65-F5344CB8AC3E}">
        <p14:creationId xmlns:p14="http://schemas.microsoft.com/office/powerpoint/2010/main" val="29229267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CATU DAYA</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a:t>FUNGSI</a:t>
            </a:r>
          </a:p>
          <a:p>
            <a:pPr marL="68580" indent="0">
              <a:buNone/>
              <a:defRPr/>
            </a:pPr>
            <a:r>
              <a:rPr lang="en-US" dirty="0"/>
              <a:t>	</a:t>
            </a:r>
            <a:r>
              <a:rPr lang="en-US" dirty="0" err="1"/>
              <a:t>Pelindung</a:t>
            </a:r>
            <a:r>
              <a:rPr lang="en-US" dirty="0"/>
              <a:t> </a:t>
            </a:r>
            <a:r>
              <a:rPr lang="en-US" dirty="0" err="1"/>
              <a:t>Kejutan</a:t>
            </a:r>
            <a:endParaRPr lang="en-US" dirty="0"/>
          </a:p>
          <a:p>
            <a:pPr marL="68580" indent="0">
              <a:buNone/>
              <a:defRPr/>
            </a:pPr>
            <a:r>
              <a:rPr lang="en-US" dirty="0"/>
              <a:t>	</a:t>
            </a:r>
            <a:r>
              <a:rPr lang="en-US" dirty="0" err="1"/>
              <a:t>Pelindung</a:t>
            </a:r>
            <a:r>
              <a:rPr lang="en-US" dirty="0"/>
              <a:t> </a:t>
            </a:r>
            <a:r>
              <a:rPr lang="en-US" dirty="0" err="1"/>
              <a:t>Tegangan</a:t>
            </a:r>
            <a:r>
              <a:rPr lang="en-US" dirty="0"/>
              <a:t> </a:t>
            </a:r>
          </a:p>
          <a:p>
            <a:pPr marL="68580" indent="0">
              <a:buNone/>
              <a:defRPr/>
            </a:pPr>
            <a:r>
              <a:rPr lang="en-US" dirty="0"/>
              <a:t>	UPS</a:t>
            </a:r>
          </a:p>
        </p:txBody>
      </p:sp>
    </p:spTree>
    <p:extLst>
      <p:ext uri="{BB962C8B-B14F-4D97-AF65-F5344CB8AC3E}">
        <p14:creationId xmlns:p14="http://schemas.microsoft.com/office/powerpoint/2010/main" val="29698778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SISTEM PENDINGIN</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err="1"/>
              <a:t>Sistem</a:t>
            </a:r>
            <a:r>
              <a:rPr lang="en-US" dirty="0"/>
              <a:t> </a:t>
            </a:r>
            <a:r>
              <a:rPr lang="en-US" dirty="0" err="1"/>
              <a:t>pendingin</a:t>
            </a:r>
            <a:r>
              <a:rPr lang="en-US" dirty="0"/>
              <a:t> </a:t>
            </a:r>
            <a:r>
              <a:rPr lang="en-US" dirty="0" err="1"/>
              <a:t>terdiri</a:t>
            </a:r>
            <a:r>
              <a:rPr lang="en-US" dirty="0"/>
              <a:t> </a:t>
            </a:r>
            <a:r>
              <a:rPr lang="en-US" dirty="0" err="1"/>
              <a:t>dari</a:t>
            </a:r>
            <a:r>
              <a:rPr lang="en-US" dirty="0"/>
              <a:t> </a:t>
            </a:r>
          </a:p>
          <a:p>
            <a:pPr marL="68580" indent="0">
              <a:buNone/>
              <a:defRPr/>
            </a:pPr>
            <a:r>
              <a:rPr lang="en-US" dirty="0"/>
              <a:t>	</a:t>
            </a:r>
            <a:r>
              <a:rPr lang="en-US" dirty="0" err="1"/>
              <a:t>sebuah</a:t>
            </a:r>
            <a:r>
              <a:rPr lang="en-US" dirty="0"/>
              <a:t> </a:t>
            </a:r>
            <a:r>
              <a:rPr lang="en-US" dirty="0" err="1"/>
              <a:t>kipas</a:t>
            </a:r>
            <a:r>
              <a:rPr lang="en-US" dirty="0"/>
              <a:t> </a:t>
            </a:r>
            <a:r>
              <a:rPr lang="en-US" dirty="0" err="1"/>
              <a:t>dan</a:t>
            </a:r>
            <a:r>
              <a:rPr lang="en-US" dirty="0"/>
              <a:t> </a:t>
            </a:r>
          </a:p>
          <a:p>
            <a:pPr marL="68580" indent="0">
              <a:buNone/>
              <a:defRPr/>
            </a:pPr>
            <a:r>
              <a:rPr lang="en-US" dirty="0"/>
              <a:t>	</a:t>
            </a:r>
            <a:r>
              <a:rPr lang="en-US" dirty="0" err="1"/>
              <a:t>sirip</a:t>
            </a:r>
            <a:r>
              <a:rPr lang="en-US" dirty="0"/>
              <a:t> </a:t>
            </a:r>
            <a:r>
              <a:rPr lang="en-US" dirty="0" err="1"/>
              <a:t>penyerap</a:t>
            </a:r>
            <a:r>
              <a:rPr lang="en-US" dirty="0"/>
              <a:t> </a:t>
            </a:r>
            <a:r>
              <a:rPr lang="en-US" dirty="0" err="1"/>
              <a:t>panas</a:t>
            </a:r>
            <a:endParaRPr lang="en-US" dirty="0"/>
          </a:p>
          <a:p>
            <a:pPr marL="68580" indent="0">
              <a:buNone/>
              <a:defRPr/>
            </a:pPr>
            <a:endParaRPr lang="en-US" dirty="0"/>
          </a:p>
          <a:p>
            <a:pPr>
              <a:defRPr/>
            </a:pPr>
            <a:r>
              <a:rPr lang="en-US" dirty="0" err="1"/>
              <a:t>Terdapat</a:t>
            </a:r>
            <a:r>
              <a:rPr lang="en-US" dirty="0"/>
              <a:t> pula system </a:t>
            </a:r>
            <a:r>
              <a:rPr lang="en-US" dirty="0" err="1"/>
              <a:t>pendingin</a:t>
            </a:r>
            <a:r>
              <a:rPr lang="en-US" dirty="0"/>
              <a:t> </a:t>
            </a:r>
            <a:r>
              <a:rPr lang="en-US" dirty="0" err="1"/>
              <a:t>pada</a:t>
            </a:r>
            <a:r>
              <a:rPr lang="en-US" dirty="0"/>
              <a:t> processor </a:t>
            </a:r>
            <a:r>
              <a:rPr lang="en-US" dirty="0" err="1"/>
              <a:t>atau</a:t>
            </a:r>
            <a:r>
              <a:rPr lang="en-US" dirty="0"/>
              <a:t> Hard Drive </a:t>
            </a:r>
          </a:p>
        </p:txBody>
      </p:sp>
    </p:spTree>
    <p:extLst>
      <p:ext uri="{BB962C8B-B14F-4D97-AF65-F5344CB8AC3E}">
        <p14:creationId xmlns:p14="http://schemas.microsoft.com/office/powerpoint/2010/main" val="828956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BUS</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err="1"/>
              <a:t>menghubungkan</a:t>
            </a:r>
            <a:r>
              <a:rPr lang="en-US" dirty="0"/>
              <a:t> </a:t>
            </a:r>
            <a:r>
              <a:rPr lang="en-US" dirty="0" err="1"/>
              <a:t>suatu</a:t>
            </a:r>
            <a:r>
              <a:rPr lang="en-US" dirty="0"/>
              <a:t> </a:t>
            </a:r>
            <a:r>
              <a:rPr lang="en-US" dirty="0" err="1"/>
              <a:t>komponen</a:t>
            </a:r>
            <a:r>
              <a:rPr lang="en-US" dirty="0"/>
              <a:t> </a:t>
            </a:r>
            <a:r>
              <a:rPr lang="en-US" dirty="0" err="1"/>
              <a:t>dengan</a:t>
            </a:r>
            <a:r>
              <a:rPr lang="en-US" dirty="0"/>
              <a:t> </a:t>
            </a:r>
            <a:r>
              <a:rPr lang="en-US" dirty="0" err="1"/>
              <a:t>komponen</a:t>
            </a:r>
            <a:r>
              <a:rPr lang="en-US" dirty="0"/>
              <a:t> </a:t>
            </a:r>
            <a:r>
              <a:rPr lang="en-US" dirty="0" err="1"/>
              <a:t>laen</a:t>
            </a:r>
            <a:r>
              <a:rPr lang="en-US" dirty="0"/>
              <a:t>.</a:t>
            </a:r>
          </a:p>
          <a:p>
            <a:pPr>
              <a:defRPr/>
            </a:pPr>
            <a:r>
              <a:rPr lang="en-US" dirty="0"/>
              <a:t>Bus I/O :</a:t>
            </a:r>
          </a:p>
          <a:p>
            <a:pPr marL="280988" indent="0">
              <a:buNone/>
              <a:defRPr/>
            </a:pPr>
            <a:r>
              <a:rPr lang="en-US" dirty="0"/>
              <a:t> ISA (Industry </a:t>
            </a:r>
            <a:r>
              <a:rPr lang="en-US" dirty="0" err="1"/>
              <a:t>Standart</a:t>
            </a:r>
            <a:r>
              <a:rPr lang="en-US" dirty="0"/>
              <a:t> Architecture) 	Mouse, </a:t>
            </a:r>
            <a:r>
              <a:rPr lang="en-US" dirty="0" err="1"/>
              <a:t>kartu</a:t>
            </a:r>
            <a:r>
              <a:rPr lang="en-US" dirty="0"/>
              <a:t> </a:t>
            </a:r>
            <a:r>
              <a:rPr lang="en-US" dirty="0" err="1"/>
              <a:t>jaringan</a:t>
            </a:r>
            <a:r>
              <a:rPr lang="en-US" dirty="0"/>
              <a:t> </a:t>
            </a:r>
          </a:p>
          <a:p>
            <a:pPr marL="280988" indent="0">
              <a:buNone/>
              <a:defRPr/>
            </a:pPr>
            <a:r>
              <a:rPr lang="en-US" dirty="0"/>
              <a:t> PCI (Peripheral Component Interconnect) 	</a:t>
            </a:r>
            <a:r>
              <a:rPr lang="en-US" dirty="0" err="1"/>
              <a:t>Kartu</a:t>
            </a:r>
            <a:r>
              <a:rPr lang="en-US" dirty="0"/>
              <a:t> </a:t>
            </a:r>
            <a:r>
              <a:rPr lang="en-US" dirty="0" err="1"/>
              <a:t>grafik</a:t>
            </a:r>
            <a:r>
              <a:rPr lang="en-US" dirty="0"/>
              <a:t>, </a:t>
            </a:r>
            <a:r>
              <a:rPr lang="en-US" dirty="0" err="1"/>
              <a:t>kartu</a:t>
            </a:r>
            <a:r>
              <a:rPr lang="en-US" dirty="0"/>
              <a:t> </a:t>
            </a:r>
            <a:r>
              <a:rPr lang="en-US" dirty="0" err="1"/>
              <a:t>suara</a:t>
            </a:r>
            <a:r>
              <a:rPr lang="en-US" dirty="0"/>
              <a:t>, modem, 	</a:t>
            </a:r>
            <a:r>
              <a:rPr lang="en-US" dirty="0" err="1"/>
              <a:t>kartu</a:t>
            </a:r>
            <a:r>
              <a:rPr lang="en-US" dirty="0"/>
              <a:t> </a:t>
            </a:r>
            <a:r>
              <a:rPr lang="en-US" dirty="0" err="1"/>
              <a:t>jaringan</a:t>
            </a:r>
            <a:r>
              <a:rPr lang="en-US" dirty="0"/>
              <a:t> </a:t>
            </a:r>
            <a:r>
              <a:rPr lang="en-US" dirty="0" err="1"/>
              <a:t>berkecepatan</a:t>
            </a:r>
            <a:r>
              <a:rPr lang="en-US" dirty="0"/>
              <a:t> </a:t>
            </a:r>
            <a:r>
              <a:rPr lang="en-US" dirty="0" err="1"/>
              <a:t>tinggi</a:t>
            </a:r>
            <a:r>
              <a:rPr lang="en-US" dirty="0"/>
              <a:t>.</a:t>
            </a:r>
          </a:p>
          <a:p>
            <a:pPr marL="280988" indent="0">
              <a:buNone/>
              <a:defRPr/>
            </a:pPr>
            <a:r>
              <a:rPr lang="en-US" dirty="0"/>
              <a:t> </a:t>
            </a:r>
          </a:p>
        </p:txBody>
      </p:sp>
    </p:spTree>
    <p:extLst>
      <p:ext uri="{BB962C8B-B14F-4D97-AF65-F5344CB8AC3E}">
        <p14:creationId xmlns:p14="http://schemas.microsoft.com/office/powerpoint/2010/main" val="30629887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BUS</a:t>
            </a:r>
            <a:endParaRPr lang="id-ID" b="1" dirty="0">
              <a:solidFill>
                <a:srgbClr val="FF0000"/>
              </a:solidFill>
            </a:endParaRPr>
          </a:p>
        </p:txBody>
      </p:sp>
      <p:sp>
        <p:nvSpPr>
          <p:cNvPr id="3" name="Content Placeholder 2"/>
          <p:cNvSpPr>
            <a:spLocks noGrp="1"/>
          </p:cNvSpPr>
          <p:nvPr>
            <p:ph idx="1"/>
          </p:nvPr>
        </p:nvSpPr>
        <p:spPr/>
        <p:txBody>
          <a:bodyPr>
            <a:noAutofit/>
          </a:bodyPr>
          <a:lstStyle/>
          <a:p>
            <a:pPr marL="623888" indent="-342900">
              <a:defRPr/>
            </a:pPr>
            <a:r>
              <a:rPr lang="en-US" dirty="0"/>
              <a:t>BUS I/O:</a:t>
            </a:r>
          </a:p>
          <a:p>
            <a:pPr marL="280988" indent="0">
              <a:buNone/>
              <a:defRPr/>
            </a:pPr>
            <a:r>
              <a:rPr lang="en-US" dirty="0"/>
              <a:t>	AGP (Accelerated Graphics Port ) </a:t>
            </a:r>
          </a:p>
          <a:p>
            <a:pPr marL="280988" indent="0">
              <a:buNone/>
              <a:defRPr/>
            </a:pPr>
            <a:r>
              <a:rPr lang="en-US" dirty="0"/>
              <a:t>		video </a:t>
            </a:r>
            <a:r>
              <a:rPr lang="en-US" dirty="0" err="1"/>
              <a:t>dan</a:t>
            </a:r>
            <a:r>
              <a:rPr lang="en-US" dirty="0"/>
              <a:t> </a:t>
            </a:r>
            <a:r>
              <a:rPr lang="en-US" dirty="0" err="1"/>
              <a:t>grafik</a:t>
            </a:r>
            <a:r>
              <a:rPr lang="en-US" dirty="0"/>
              <a:t> </a:t>
            </a:r>
            <a:r>
              <a:rPr lang="en-US" dirty="0" err="1"/>
              <a:t>tiga</a:t>
            </a:r>
            <a:r>
              <a:rPr lang="en-US" dirty="0"/>
              <a:t> </a:t>
            </a:r>
            <a:r>
              <a:rPr lang="en-US" dirty="0" err="1"/>
              <a:t>dimensi</a:t>
            </a:r>
            <a:r>
              <a:rPr lang="en-US" dirty="0"/>
              <a:t>  </a:t>
            </a:r>
          </a:p>
          <a:p>
            <a:pPr marL="280988" indent="0">
              <a:buNone/>
              <a:defRPr/>
            </a:pPr>
            <a:r>
              <a:rPr lang="en-US" dirty="0"/>
              <a:t>	EISA (Extended Industry </a:t>
            </a:r>
            <a:r>
              <a:rPr lang="en-US" dirty="0" err="1"/>
              <a:t>Standart</a:t>
            </a:r>
            <a:r>
              <a:rPr lang="en-US" dirty="0"/>
              <a:t> 			Architecture ) </a:t>
            </a:r>
          </a:p>
          <a:p>
            <a:pPr marL="280988" indent="0">
              <a:buNone/>
              <a:defRPr/>
            </a:pPr>
            <a:r>
              <a:rPr lang="en-US" dirty="0"/>
              <a:t>	 VL-Bus ( </a:t>
            </a:r>
            <a:r>
              <a:rPr lang="en-US" dirty="0" err="1"/>
              <a:t>Vesa</a:t>
            </a:r>
            <a:r>
              <a:rPr lang="en-US" dirty="0"/>
              <a:t> Local Bus )</a:t>
            </a:r>
          </a:p>
          <a:p>
            <a:pPr marL="280988" indent="0">
              <a:buNone/>
              <a:defRPr/>
            </a:pPr>
            <a:r>
              <a:rPr lang="en-US" dirty="0"/>
              <a:t> </a:t>
            </a:r>
          </a:p>
          <a:p>
            <a:pPr marL="0" indent="0">
              <a:buNone/>
              <a:defRPr/>
            </a:pPr>
            <a:endParaRPr lang="en-US" dirty="0"/>
          </a:p>
          <a:p>
            <a:pPr>
              <a:defRPr/>
            </a:pPr>
            <a:endParaRPr lang="en-US" dirty="0"/>
          </a:p>
        </p:txBody>
      </p:sp>
    </p:spTree>
    <p:extLst>
      <p:ext uri="{BB962C8B-B14F-4D97-AF65-F5344CB8AC3E}">
        <p14:creationId xmlns:p14="http://schemas.microsoft.com/office/powerpoint/2010/main" val="34208565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BUS</a:t>
            </a:r>
            <a:endParaRPr lang="id-ID" b="1" dirty="0">
              <a:solidFill>
                <a:srgbClr val="FF0000"/>
              </a:solidFill>
            </a:endParaRPr>
          </a:p>
        </p:txBody>
      </p:sp>
      <p:sp>
        <p:nvSpPr>
          <p:cNvPr id="3" name="Content Placeholder 2"/>
          <p:cNvSpPr>
            <a:spLocks noGrp="1"/>
          </p:cNvSpPr>
          <p:nvPr>
            <p:ph idx="1"/>
          </p:nvPr>
        </p:nvSpPr>
        <p:spPr/>
        <p:txBody>
          <a:bodyPr>
            <a:noAutofit/>
          </a:bodyPr>
          <a:lstStyle/>
          <a:p>
            <a:pPr marL="623888" indent="-342900">
              <a:defRPr/>
            </a:pPr>
            <a:r>
              <a:rPr lang="en-US" dirty="0"/>
              <a:t>Fire Wire : </a:t>
            </a:r>
            <a:r>
              <a:rPr lang="en-US" dirty="0" err="1"/>
              <a:t>perpindahan</a:t>
            </a:r>
            <a:r>
              <a:rPr lang="en-US" dirty="0"/>
              <a:t> data multimedia</a:t>
            </a:r>
          </a:p>
          <a:p>
            <a:pPr marL="623888" indent="-342900">
              <a:defRPr/>
            </a:pPr>
            <a:r>
              <a:rPr lang="en-US" dirty="0"/>
              <a:t>USB (Universal Serial Bus ) : </a:t>
            </a:r>
            <a:r>
              <a:rPr lang="en-US" dirty="0" err="1"/>
              <a:t>perpindahan</a:t>
            </a:r>
            <a:r>
              <a:rPr lang="en-US" dirty="0"/>
              <a:t> data</a:t>
            </a:r>
          </a:p>
          <a:p>
            <a:pPr marL="623888" indent="-342900">
              <a:defRPr/>
            </a:pPr>
            <a:r>
              <a:rPr lang="en-US" dirty="0"/>
              <a:t>Port : port serial, port parallel , port </a:t>
            </a:r>
            <a:r>
              <a:rPr lang="en-US" dirty="0" err="1"/>
              <a:t>scsi</a:t>
            </a:r>
            <a:r>
              <a:rPr lang="en-US" dirty="0"/>
              <a:t>, port </a:t>
            </a:r>
            <a:r>
              <a:rPr lang="en-US" dirty="0" err="1"/>
              <a:t>usb</a:t>
            </a:r>
            <a:r>
              <a:rPr lang="en-US" dirty="0"/>
              <a:t>, port infrared, </a:t>
            </a:r>
            <a:r>
              <a:rPr lang="en-US" dirty="0" err="1"/>
              <a:t>dll</a:t>
            </a:r>
            <a:endParaRPr lang="en-US" dirty="0"/>
          </a:p>
          <a:p>
            <a:pPr>
              <a:defRPr/>
            </a:pPr>
            <a:endParaRPr lang="en-US" dirty="0"/>
          </a:p>
        </p:txBody>
      </p:sp>
    </p:spTree>
    <p:extLst>
      <p:ext uri="{BB962C8B-B14F-4D97-AF65-F5344CB8AC3E}">
        <p14:creationId xmlns:p14="http://schemas.microsoft.com/office/powerpoint/2010/main" val="34337547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PORT</a:t>
            </a:r>
            <a:endParaRPr lang="id-ID" b="1" dirty="0">
              <a:solidFill>
                <a:srgbClr val="FF0000"/>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91990" y="1196752"/>
            <a:ext cx="5008402" cy="523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125135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a:t>Processor </a:t>
            </a:r>
            <a:r>
              <a:rPr lang="en-US" dirty="0" err="1"/>
              <a:t>adalah</a:t>
            </a:r>
            <a:r>
              <a:rPr lang="en-US" dirty="0"/>
              <a:t> </a:t>
            </a:r>
            <a:r>
              <a:rPr lang="en-US" dirty="0" err="1"/>
              <a:t>nama</a:t>
            </a:r>
            <a:r>
              <a:rPr lang="en-US" dirty="0"/>
              <a:t> </a:t>
            </a:r>
            <a:r>
              <a:rPr lang="en-US" dirty="0" err="1"/>
              <a:t>singkat</a:t>
            </a:r>
            <a:r>
              <a:rPr lang="en-US" dirty="0"/>
              <a:t> </a:t>
            </a:r>
            <a:r>
              <a:rPr lang="en-US" dirty="0" err="1"/>
              <a:t>dari</a:t>
            </a:r>
            <a:r>
              <a:rPr lang="en-US" dirty="0"/>
              <a:t> microprocessor</a:t>
            </a:r>
          </a:p>
          <a:p>
            <a:pPr>
              <a:defRPr/>
            </a:pPr>
            <a:r>
              <a:rPr lang="en-US" dirty="0" err="1"/>
              <a:t>Komponen</a:t>
            </a:r>
            <a:r>
              <a:rPr lang="en-US" dirty="0"/>
              <a:t> </a:t>
            </a:r>
            <a:r>
              <a:rPr lang="en-US" dirty="0" err="1"/>
              <a:t>ini</a:t>
            </a:r>
            <a:r>
              <a:rPr lang="en-US" dirty="0"/>
              <a:t> </a:t>
            </a:r>
            <a:r>
              <a:rPr lang="en-US" dirty="0" err="1"/>
              <a:t>berupa</a:t>
            </a:r>
            <a:r>
              <a:rPr lang="en-US" dirty="0"/>
              <a:t> </a:t>
            </a:r>
            <a:r>
              <a:rPr lang="en-US" dirty="0" err="1"/>
              <a:t>sebuah</a:t>
            </a:r>
            <a:r>
              <a:rPr lang="en-US" dirty="0"/>
              <a:t> chip </a:t>
            </a:r>
            <a:r>
              <a:rPr lang="en-US" dirty="0" err="1"/>
              <a:t>sekeping</a:t>
            </a:r>
            <a:r>
              <a:rPr lang="en-US" dirty="0"/>
              <a:t> silicon </a:t>
            </a:r>
            <a:r>
              <a:rPr lang="en-US" dirty="0" err="1"/>
              <a:t>berukuran</a:t>
            </a:r>
            <a:r>
              <a:rPr lang="en-US" dirty="0"/>
              <a:t> </a:t>
            </a:r>
            <a:r>
              <a:rPr lang="en-US" dirty="0" err="1"/>
              <a:t>beberapa</a:t>
            </a:r>
            <a:r>
              <a:rPr lang="en-US" dirty="0"/>
              <a:t> millimeter </a:t>
            </a:r>
            <a:r>
              <a:rPr lang="en-US" dirty="0" err="1"/>
              <a:t>persegi</a:t>
            </a:r>
            <a:r>
              <a:rPr lang="en-US" dirty="0"/>
              <a:t> yang </a:t>
            </a:r>
            <a:r>
              <a:rPr lang="en-US" dirty="0" err="1"/>
              <a:t>mengandung</a:t>
            </a:r>
            <a:r>
              <a:rPr lang="en-US" dirty="0"/>
              <a:t> </a:t>
            </a:r>
            <a:r>
              <a:rPr lang="en-US" dirty="0" err="1"/>
              <a:t>puluhan</a:t>
            </a:r>
            <a:r>
              <a:rPr lang="en-US" dirty="0"/>
              <a:t> </a:t>
            </a:r>
            <a:r>
              <a:rPr lang="en-US" dirty="0" err="1"/>
              <a:t>ribu</a:t>
            </a:r>
            <a:r>
              <a:rPr lang="en-US" dirty="0"/>
              <a:t> transistor </a:t>
            </a:r>
            <a:r>
              <a:rPr lang="en-US" dirty="0" err="1"/>
              <a:t>atau</a:t>
            </a:r>
            <a:r>
              <a:rPr lang="en-US" dirty="0"/>
              <a:t> </a:t>
            </a:r>
            <a:r>
              <a:rPr lang="en-US" dirty="0" err="1"/>
              <a:t>komponen</a:t>
            </a:r>
            <a:r>
              <a:rPr lang="en-US" dirty="0"/>
              <a:t> </a:t>
            </a:r>
            <a:r>
              <a:rPr lang="en-US" dirty="0" err="1"/>
              <a:t>elektronik</a:t>
            </a:r>
            <a:r>
              <a:rPr lang="en-US" dirty="0"/>
              <a:t> lain.</a:t>
            </a:r>
          </a:p>
          <a:p>
            <a:pPr>
              <a:defRPr/>
            </a:pPr>
            <a:r>
              <a:rPr lang="en-US" dirty="0" err="1"/>
              <a:t>Sering</a:t>
            </a:r>
            <a:r>
              <a:rPr lang="en-US" dirty="0"/>
              <a:t> </a:t>
            </a:r>
            <a:r>
              <a:rPr lang="en-US" dirty="0" err="1"/>
              <a:t>disebut</a:t>
            </a:r>
            <a:r>
              <a:rPr lang="en-US" dirty="0"/>
              <a:t> </a:t>
            </a:r>
            <a:r>
              <a:rPr lang="en-US" dirty="0" err="1"/>
              <a:t>sebagai</a:t>
            </a:r>
            <a:r>
              <a:rPr lang="en-US" dirty="0"/>
              <a:t> </a:t>
            </a:r>
            <a:r>
              <a:rPr lang="en-US" dirty="0" err="1"/>
              <a:t>otak</a:t>
            </a:r>
            <a:r>
              <a:rPr lang="en-US" dirty="0"/>
              <a:t> computer , </a:t>
            </a:r>
            <a:r>
              <a:rPr lang="en-US" dirty="0" err="1"/>
              <a:t>mesin</a:t>
            </a:r>
            <a:r>
              <a:rPr lang="en-US" dirty="0"/>
              <a:t> </a:t>
            </a:r>
            <a:r>
              <a:rPr lang="en-US" dirty="0" err="1"/>
              <a:t>pemroses</a:t>
            </a:r>
            <a:r>
              <a:rPr lang="en-US" dirty="0"/>
              <a:t> </a:t>
            </a:r>
            <a:r>
              <a:rPr lang="en-US" dirty="0" err="1"/>
              <a:t>bukan</a:t>
            </a:r>
            <a:r>
              <a:rPr lang="en-US" dirty="0"/>
              <a:t> </a:t>
            </a:r>
            <a:r>
              <a:rPr lang="en-US" dirty="0" err="1"/>
              <a:t>pengingat</a:t>
            </a:r>
            <a:r>
              <a:rPr lang="en-US" dirty="0"/>
              <a:t>. </a:t>
            </a:r>
          </a:p>
        </p:txBody>
      </p:sp>
    </p:spTree>
    <p:extLst>
      <p:ext uri="{BB962C8B-B14F-4D97-AF65-F5344CB8AC3E}">
        <p14:creationId xmlns:p14="http://schemas.microsoft.com/office/powerpoint/2010/main" val="26778375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PROCESSOR</a:t>
            </a:r>
            <a:endParaRPr lang="id-ID" b="1" dirty="0">
              <a:solidFill>
                <a:srgbClr val="FF0000"/>
              </a:solidFill>
            </a:endParaRPr>
          </a:p>
        </p:txBody>
      </p:sp>
      <p:pic>
        <p:nvPicPr>
          <p:cNvPr id="4"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60650" y="2420888"/>
            <a:ext cx="1901439" cy="1584176"/>
          </a:xfrm>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14352" y="2420888"/>
            <a:ext cx="4778707" cy="3168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69943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PERAN 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indent="-342900">
              <a:defRPr/>
            </a:pPr>
            <a:r>
              <a:rPr lang="en-US" dirty="0" err="1"/>
              <a:t>Kinerja</a:t>
            </a:r>
            <a:r>
              <a:rPr lang="en-US" dirty="0"/>
              <a:t> system computer</a:t>
            </a:r>
          </a:p>
          <a:p>
            <a:pPr indent="-342900">
              <a:defRPr/>
            </a:pPr>
            <a:r>
              <a:rPr lang="en-US" dirty="0" err="1"/>
              <a:t>Dukungan</a:t>
            </a:r>
            <a:r>
              <a:rPr lang="en-US" dirty="0"/>
              <a:t> </a:t>
            </a:r>
            <a:r>
              <a:rPr lang="en-US" dirty="0" err="1"/>
              <a:t>perangkat</a:t>
            </a:r>
            <a:r>
              <a:rPr lang="en-US" dirty="0"/>
              <a:t> </a:t>
            </a:r>
            <a:r>
              <a:rPr lang="en-US" dirty="0" err="1"/>
              <a:t>lunak</a:t>
            </a:r>
            <a:r>
              <a:rPr lang="en-US" dirty="0"/>
              <a:t> </a:t>
            </a:r>
          </a:p>
          <a:p>
            <a:pPr indent="-342900">
              <a:defRPr/>
            </a:pPr>
            <a:r>
              <a:rPr lang="en-US" dirty="0" err="1"/>
              <a:t>Keandalan</a:t>
            </a:r>
            <a:r>
              <a:rPr lang="en-US" dirty="0"/>
              <a:t> </a:t>
            </a:r>
            <a:r>
              <a:rPr lang="en-US" dirty="0" err="1"/>
              <a:t>dan</a:t>
            </a:r>
            <a:r>
              <a:rPr lang="en-US" dirty="0"/>
              <a:t> </a:t>
            </a:r>
            <a:r>
              <a:rPr lang="en-US" dirty="0" err="1"/>
              <a:t>stabilitas</a:t>
            </a:r>
            <a:r>
              <a:rPr lang="en-US" dirty="0"/>
              <a:t> </a:t>
            </a:r>
          </a:p>
          <a:p>
            <a:pPr indent="-342900">
              <a:defRPr/>
            </a:pPr>
            <a:r>
              <a:rPr lang="en-US" dirty="0" err="1"/>
              <a:t>Pendingin</a:t>
            </a:r>
            <a:r>
              <a:rPr lang="en-US" dirty="0"/>
              <a:t> </a:t>
            </a:r>
            <a:r>
              <a:rPr lang="en-US" dirty="0" err="1"/>
              <a:t>dan</a:t>
            </a:r>
            <a:r>
              <a:rPr lang="en-US" dirty="0"/>
              <a:t> </a:t>
            </a:r>
            <a:r>
              <a:rPr lang="en-US" dirty="0" err="1"/>
              <a:t>konsumsi</a:t>
            </a:r>
            <a:r>
              <a:rPr lang="en-US" dirty="0"/>
              <a:t> energy</a:t>
            </a:r>
          </a:p>
          <a:p>
            <a:pPr indent="-342900">
              <a:defRPr/>
            </a:pPr>
            <a:r>
              <a:rPr lang="en-US" dirty="0" err="1"/>
              <a:t>Dukungan</a:t>
            </a:r>
            <a:r>
              <a:rPr lang="en-US" dirty="0"/>
              <a:t> motherboard</a:t>
            </a:r>
          </a:p>
          <a:p>
            <a:pPr>
              <a:defRPr/>
            </a:pPr>
            <a:endParaRPr lang="en-US" dirty="0"/>
          </a:p>
        </p:txBody>
      </p:sp>
    </p:spTree>
    <p:extLst>
      <p:ext uri="{BB962C8B-B14F-4D97-AF65-F5344CB8AC3E}">
        <p14:creationId xmlns:p14="http://schemas.microsoft.com/office/powerpoint/2010/main" val="15003491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KEMAMPUAN 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err="1"/>
              <a:t>Terdapat</a:t>
            </a:r>
            <a:r>
              <a:rPr lang="en-US" dirty="0"/>
              <a:t> 3 </a:t>
            </a:r>
            <a:r>
              <a:rPr lang="en-US" dirty="0" err="1"/>
              <a:t>elemen</a:t>
            </a:r>
            <a:r>
              <a:rPr lang="en-US" dirty="0"/>
              <a:t> (</a:t>
            </a:r>
            <a:r>
              <a:rPr lang="en-US" dirty="0" err="1"/>
              <a:t>komponen</a:t>
            </a:r>
            <a:r>
              <a:rPr lang="en-US" dirty="0"/>
              <a:t>) yang </a:t>
            </a:r>
            <a:r>
              <a:rPr lang="en-US" dirty="0" err="1"/>
              <a:t>dapat</a:t>
            </a:r>
            <a:r>
              <a:rPr lang="en-US" dirty="0"/>
              <a:t> </a:t>
            </a:r>
            <a:r>
              <a:rPr lang="en-US" dirty="0" err="1"/>
              <a:t>mempengaruhi</a:t>
            </a:r>
            <a:r>
              <a:rPr lang="en-US" dirty="0"/>
              <a:t> </a:t>
            </a:r>
            <a:r>
              <a:rPr lang="en-US" dirty="0" err="1"/>
              <a:t>kecepatan</a:t>
            </a:r>
            <a:r>
              <a:rPr lang="en-US" dirty="0"/>
              <a:t> </a:t>
            </a:r>
            <a:r>
              <a:rPr lang="en-US" dirty="0" err="1"/>
              <a:t>komputer</a:t>
            </a:r>
            <a:r>
              <a:rPr lang="en-US" dirty="0"/>
              <a:t>, </a:t>
            </a:r>
            <a:r>
              <a:rPr lang="en-US" dirty="0" err="1"/>
              <a:t>yaitu</a:t>
            </a:r>
            <a:r>
              <a:rPr lang="en-US" dirty="0"/>
              <a:t>:</a:t>
            </a:r>
          </a:p>
          <a:p>
            <a:pPr lvl="1" indent="-342900" algn="just">
              <a:buFont typeface="Wingdings" panose="05000000000000000000" pitchFamily="2" charset="2"/>
              <a:buChar char="Ø"/>
              <a:defRPr/>
            </a:pPr>
            <a:r>
              <a:rPr lang="en-US" i="1" dirty="0"/>
              <a:t>System Clock</a:t>
            </a:r>
          </a:p>
          <a:p>
            <a:pPr marL="297180" lvl="1" indent="0">
              <a:buNone/>
              <a:defRPr/>
            </a:pPr>
            <a:r>
              <a:rPr lang="en-US" i="1" dirty="0"/>
              <a:t>	</a:t>
            </a:r>
            <a:r>
              <a:rPr lang="en-US" dirty="0" err="1"/>
              <a:t>yaitu</a:t>
            </a:r>
            <a:r>
              <a:rPr lang="en-US" dirty="0"/>
              <a:t> </a:t>
            </a:r>
            <a:r>
              <a:rPr lang="en-US" dirty="0" err="1"/>
              <a:t>sebuah</a:t>
            </a:r>
            <a:r>
              <a:rPr lang="en-US" dirty="0"/>
              <a:t> </a:t>
            </a:r>
            <a:r>
              <a:rPr lang="en-US" dirty="0" err="1"/>
              <a:t>sirkuit</a:t>
            </a:r>
            <a:r>
              <a:rPr lang="en-US" dirty="0"/>
              <a:t> (</a:t>
            </a:r>
            <a:r>
              <a:rPr lang="en-US" dirty="0" err="1"/>
              <a:t>komponen</a:t>
            </a:r>
            <a:r>
              <a:rPr lang="en-US" dirty="0"/>
              <a:t> </a:t>
            </a:r>
            <a:r>
              <a:rPr lang="en-US" dirty="0" err="1"/>
              <a:t>elektronik</a:t>
            </a:r>
            <a:r>
              <a:rPr lang="en-US" dirty="0"/>
              <a:t> 	</a:t>
            </a:r>
            <a:r>
              <a:rPr lang="en-US" dirty="0" err="1"/>
              <a:t>kecil</a:t>
            </a:r>
            <a:r>
              <a:rPr lang="en-US" dirty="0"/>
              <a:t>) yang </a:t>
            </a:r>
            <a:r>
              <a:rPr lang="en-US" dirty="0" err="1"/>
              <a:t>menghasilkan</a:t>
            </a:r>
            <a:r>
              <a:rPr lang="en-US" dirty="0"/>
              <a:t> </a:t>
            </a:r>
            <a:r>
              <a:rPr lang="en-US" dirty="0" err="1"/>
              <a:t>pulsa</a:t>
            </a:r>
            <a:r>
              <a:rPr lang="en-US" dirty="0"/>
              <a:t> </a:t>
            </a:r>
            <a:r>
              <a:rPr lang="en-US" dirty="0" err="1"/>
              <a:t>elektronik</a:t>
            </a:r>
            <a:r>
              <a:rPr lang="en-US" dirty="0"/>
              <a:t> 	</a:t>
            </a:r>
            <a:r>
              <a:rPr lang="en-US" dirty="0" err="1"/>
              <a:t>dengan</a:t>
            </a:r>
            <a:r>
              <a:rPr lang="en-US" dirty="0"/>
              <a:t> </a:t>
            </a:r>
            <a:r>
              <a:rPr lang="en-US" dirty="0" err="1"/>
              <a:t>kecepatan</a:t>
            </a:r>
            <a:r>
              <a:rPr lang="en-US" dirty="0"/>
              <a:t> yang </a:t>
            </a:r>
            <a:r>
              <a:rPr lang="en-US" dirty="0" err="1"/>
              <a:t>tetap</a:t>
            </a:r>
            <a:r>
              <a:rPr lang="en-US" dirty="0"/>
              <a:t> (fixed 	rate) </a:t>
            </a:r>
            <a:r>
              <a:rPr lang="en-US" dirty="0" err="1"/>
              <a:t>untuk</a:t>
            </a:r>
            <a:r>
              <a:rPr lang="en-US" dirty="0"/>
              <a:t> </a:t>
            </a:r>
            <a:r>
              <a:rPr lang="en-US" dirty="0" err="1"/>
              <a:t>mengsinkronisasi</a:t>
            </a:r>
            <a:r>
              <a:rPr lang="en-US" dirty="0"/>
              <a:t> </a:t>
            </a:r>
            <a:r>
              <a:rPr lang="en-US" dirty="0" err="1"/>
              <a:t>kegiatan</a:t>
            </a:r>
            <a:r>
              <a:rPr lang="en-US" dirty="0"/>
              <a:t> 	proses.</a:t>
            </a:r>
          </a:p>
        </p:txBody>
      </p:sp>
    </p:spTree>
    <p:extLst>
      <p:ext uri="{BB962C8B-B14F-4D97-AF65-F5344CB8AC3E}">
        <p14:creationId xmlns:p14="http://schemas.microsoft.com/office/powerpoint/2010/main" val="36659869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KEMAMPUAN 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indent="-342900" algn="just">
              <a:spcBef>
                <a:spcPts val="0"/>
              </a:spcBef>
              <a:buFont typeface="Wingdings" panose="05000000000000000000" pitchFamily="2" charset="2"/>
              <a:buChar char="Ø"/>
              <a:defRPr/>
            </a:pPr>
            <a:r>
              <a:rPr lang="en-US" i="1" dirty="0"/>
              <a:t>Bus Width. </a:t>
            </a:r>
          </a:p>
          <a:p>
            <a:pPr marL="0" indent="0" algn="just">
              <a:spcBef>
                <a:spcPts val="0"/>
              </a:spcBef>
              <a:buNone/>
              <a:defRPr/>
            </a:pPr>
            <a:r>
              <a:rPr lang="en-US" i="1" dirty="0"/>
              <a:t>	Bus </a:t>
            </a:r>
            <a:r>
              <a:rPr lang="en-US" dirty="0" err="1"/>
              <a:t>adalah</a:t>
            </a:r>
            <a:r>
              <a:rPr lang="en-US" dirty="0"/>
              <a:t> </a:t>
            </a:r>
            <a:r>
              <a:rPr lang="en-US" dirty="0" err="1"/>
              <a:t>lintasan</a:t>
            </a:r>
            <a:r>
              <a:rPr lang="en-US" dirty="0"/>
              <a:t> </a:t>
            </a:r>
            <a:r>
              <a:rPr lang="en-US" dirty="0" err="1"/>
              <a:t>atau</a:t>
            </a:r>
            <a:r>
              <a:rPr lang="en-US" dirty="0"/>
              <a:t> </a:t>
            </a:r>
            <a:r>
              <a:rPr lang="en-US" dirty="0" err="1"/>
              <a:t>jalur</a:t>
            </a:r>
            <a:r>
              <a:rPr lang="en-US" dirty="0"/>
              <a:t> di mana 	data </a:t>
            </a:r>
            <a:r>
              <a:rPr lang="en-US" dirty="0" err="1"/>
              <a:t>dipindahkan</a:t>
            </a:r>
            <a:r>
              <a:rPr lang="en-US" dirty="0"/>
              <a:t>. </a:t>
            </a:r>
          </a:p>
          <a:p>
            <a:pPr indent="-342900">
              <a:spcBef>
                <a:spcPts val="0"/>
              </a:spcBef>
              <a:buFont typeface="Wingdings" panose="05000000000000000000" pitchFamily="2" charset="2"/>
              <a:buChar char="Ø"/>
              <a:defRPr/>
            </a:pPr>
            <a:r>
              <a:rPr lang="en-US" i="1" dirty="0"/>
              <a:t>Word Size </a:t>
            </a:r>
            <a:r>
              <a:rPr lang="en-US" dirty="0"/>
              <a:t>(</a:t>
            </a:r>
            <a:r>
              <a:rPr lang="en-US" dirty="0" err="1"/>
              <a:t>Ukuran</a:t>
            </a:r>
            <a:r>
              <a:rPr lang="en-US" dirty="0"/>
              <a:t> </a:t>
            </a:r>
            <a:r>
              <a:rPr lang="en-US" i="1" dirty="0"/>
              <a:t>word</a:t>
            </a:r>
            <a:r>
              <a:rPr lang="en-US" dirty="0"/>
              <a:t>)</a:t>
            </a:r>
          </a:p>
          <a:p>
            <a:pPr>
              <a:spcBef>
                <a:spcPts val="0"/>
              </a:spcBef>
              <a:buNone/>
              <a:defRPr/>
            </a:pPr>
            <a:r>
              <a:rPr lang="en-US" i="1" dirty="0"/>
              <a:t>		</a:t>
            </a:r>
            <a:r>
              <a:rPr lang="en-US" dirty="0" err="1"/>
              <a:t>adakah</a:t>
            </a:r>
            <a:r>
              <a:rPr lang="en-US" dirty="0"/>
              <a:t> </a:t>
            </a:r>
            <a:r>
              <a:rPr lang="en-US" dirty="0" err="1"/>
              <a:t>ukuran</a:t>
            </a:r>
            <a:r>
              <a:rPr lang="en-US" dirty="0"/>
              <a:t>/</a:t>
            </a:r>
            <a:r>
              <a:rPr lang="en-US" dirty="0" err="1"/>
              <a:t>satuan</a:t>
            </a:r>
            <a:r>
              <a:rPr lang="en-US" dirty="0"/>
              <a:t> yang 	</a:t>
            </a:r>
            <a:r>
              <a:rPr lang="en-US" dirty="0" err="1"/>
              <a:t>menunjukkan</a:t>
            </a:r>
            <a:r>
              <a:rPr lang="en-US" dirty="0"/>
              <a:t> </a:t>
            </a:r>
            <a:r>
              <a:rPr lang="en-US" dirty="0" err="1"/>
              <a:t>jumlah</a:t>
            </a:r>
            <a:r>
              <a:rPr lang="en-US" dirty="0"/>
              <a:t> bit yang </a:t>
            </a:r>
            <a:r>
              <a:rPr lang="en-US" dirty="0" err="1"/>
              <a:t>dapat</a:t>
            </a:r>
            <a:r>
              <a:rPr lang="en-US" dirty="0"/>
              <a:t> 	</a:t>
            </a:r>
            <a:r>
              <a:rPr lang="en-US" dirty="0" err="1"/>
              <a:t>diproses</a:t>
            </a:r>
            <a:r>
              <a:rPr lang="en-US" dirty="0"/>
              <a:t> </a:t>
            </a:r>
            <a:r>
              <a:rPr lang="en-US" dirty="0" err="1"/>
              <a:t>komputer</a:t>
            </a:r>
            <a:r>
              <a:rPr lang="en-US" dirty="0"/>
              <a:t> </a:t>
            </a:r>
            <a:r>
              <a:rPr lang="en-US" dirty="0" err="1"/>
              <a:t>tiap</a:t>
            </a:r>
            <a:r>
              <a:rPr lang="en-US" dirty="0"/>
              <a:t> </a:t>
            </a:r>
            <a:r>
              <a:rPr lang="en-US" dirty="0" err="1"/>
              <a:t>waktu</a:t>
            </a:r>
            <a:r>
              <a:rPr lang="en-US" dirty="0"/>
              <a:t>, </a:t>
            </a:r>
            <a:r>
              <a:rPr lang="en-US" dirty="0" err="1"/>
              <a:t>ukuran</a:t>
            </a:r>
            <a:r>
              <a:rPr lang="en-US" dirty="0"/>
              <a:t> 	</a:t>
            </a:r>
            <a:r>
              <a:rPr lang="en-US" i="1" dirty="0"/>
              <a:t>word </a:t>
            </a:r>
            <a:r>
              <a:rPr lang="en-US" dirty="0" err="1"/>
              <a:t>dapat</a:t>
            </a:r>
            <a:r>
              <a:rPr lang="en-US" dirty="0"/>
              <a:t> </a:t>
            </a:r>
            <a:r>
              <a:rPr lang="en-US" dirty="0" err="1"/>
              <a:t>dinyatakan</a:t>
            </a:r>
            <a:r>
              <a:rPr lang="en-US" dirty="0"/>
              <a:t> </a:t>
            </a:r>
            <a:r>
              <a:rPr lang="en-US" dirty="0" err="1"/>
              <a:t>dalam</a:t>
            </a:r>
            <a:r>
              <a:rPr lang="en-US" dirty="0"/>
              <a:t> 	bits(Binary digit). 	</a:t>
            </a:r>
          </a:p>
        </p:txBody>
      </p:sp>
    </p:spTree>
    <p:extLst>
      <p:ext uri="{BB962C8B-B14F-4D97-AF65-F5344CB8AC3E}">
        <p14:creationId xmlns:p14="http://schemas.microsoft.com/office/powerpoint/2010/main" val="12575173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KEMAMPUAN 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indent="-342900" algn="just">
              <a:buFont typeface="Wingdings" panose="05000000000000000000" pitchFamily="2" charset="2"/>
              <a:buChar char="§"/>
              <a:defRPr/>
            </a:pPr>
            <a:r>
              <a:rPr lang="en-US" dirty="0" err="1"/>
              <a:t>Misalnya</a:t>
            </a:r>
            <a:r>
              <a:rPr lang="en-US" dirty="0"/>
              <a:t> </a:t>
            </a:r>
          </a:p>
          <a:p>
            <a:pPr marL="0" indent="0" algn="just">
              <a:buNone/>
              <a:defRPr/>
            </a:pPr>
            <a:r>
              <a:rPr lang="en-US" i="1" dirty="0"/>
              <a:t>	word </a:t>
            </a:r>
            <a:r>
              <a:rPr lang="en-US" dirty="0"/>
              <a:t>1-Byte </a:t>
            </a:r>
            <a:r>
              <a:rPr lang="en-US" dirty="0" err="1"/>
              <a:t>terdiri</a:t>
            </a:r>
            <a:r>
              <a:rPr lang="en-US" dirty="0"/>
              <a:t> </a:t>
            </a:r>
            <a:r>
              <a:rPr lang="en-US" dirty="0" err="1"/>
              <a:t>dari</a:t>
            </a:r>
            <a:r>
              <a:rPr lang="en-US" dirty="0"/>
              <a:t> 8 bit, </a:t>
            </a:r>
          </a:p>
          <a:p>
            <a:pPr marL="0" indent="0" algn="just">
              <a:buNone/>
              <a:defRPr/>
            </a:pPr>
            <a:r>
              <a:rPr lang="en-US" i="1" dirty="0"/>
              <a:t>	word </a:t>
            </a:r>
            <a:r>
              <a:rPr lang="en-US" dirty="0"/>
              <a:t>2-Byte </a:t>
            </a:r>
            <a:r>
              <a:rPr lang="en-US" dirty="0" err="1"/>
              <a:t>terdiri</a:t>
            </a:r>
            <a:r>
              <a:rPr lang="en-US" dirty="0"/>
              <a:t> </a:t>
            </a:r>
            <a:r>
              <a:rPr lang="en-US" dirty="0" err="1"/>
              <a:t>dari</a:t>
            </a:r>
            <a:r>
              <a:rPr lang="en-US" dirty="0"/>
              <a:t> 16 bit, </a:t>
            </a:r>
          </a:p>
          <a:p>
            <a:pPr marL="0" indent="0" algn="just">
              <a:buNone/>
              <a:defRPr/>
            </a:pPr>
            <a:r>
              <a:rPr lang="en-US" i="1" dirty="0"/>
              <a:t>	word </a:t>
            </a:r>
            <a:r>
              <a:rPr lang="en-US" dirty="0"/>
              <a:t>3-Byte </a:t>
            </a:r>
            <a:r>
              <a:rPr lang="en-US" dirty="0" err="1"/>
              <a:t>terdiri</a:t>
            </a:r>
            <a:r>
              <a:rPr lang="en-US" dirty="0"/>
              <a:t> </a:t>
            </a:r>
            <a:r>
              <a:rPr lang="en-US" dirty="0" err="1"/>
              <a:t>dari</a:t>
            </a:r>
            <a:r>
              <a:rPr lang="en-US" dirty="0"/>
              <a:t> 32 </a:t>
            </a:r>
            <a:r>
              <a:rPr lang="en-US" dirty="0" err="1"/>
              <a:t>bt</a:t>
            </a:r>
            <a:r>
              <a:rPr lang="en-US" dirty="0"/>
              <a:t>, </a:t>
            </a:r>
            <a:r>
              <a:rPr lang="en-US" dirty="0" err="1"/>
              <a:t>dsb</a:t>
            </a:r>
            <a:r>
              <a:rPr lang="en-US" dirty="0"/>
              <a:t>. </a:t>
            </a:r>
          </a:p>
          <a:p>
            <a:pPr indent="-342900" algn="just">
              <a:buFont typeface="Wingdings" panose="05000000000000000000" pitchFamily="2" charset="2"/>
              <a:buChar char="§"/>
              <a:defRPr/>
            </a:pPr>
            <a:r>
              <a:rPr lang="en-US" dirty="0" err="1"/>
              <a:t>Semakin</a:t>
            </a:r>
            <a:r>
              <a:rPr lang="en-US" dirty="0"/>
              <a:t> </a:t>
            </a:r>
            <a:r>
              <a:rPr lang="en-US" dirty="0" err="1"/>
              <a:t>besar</a:t>
            </a:r>
            <a:r>
              <a:rPr lang="en-US" dirty="0"/>
              <a:t> </a:t>
            </a:r>
            <a:r>
              <a:rPr lang="en-US" dirty="0" err="1"/>
              <a:t>ukuran</a:t>
            </a:r>
            <a:r>
              <a:rPr lang="en-US" dirty="0"/>
              <a:t> </a:t>
            </a:r>
            <a:r>
              <a:rPr lang="en-US" i="1" dirty="0"/>
              <a:t>word </a:t>
            </a:r>
            <a:r>
              <a:rPr lang="en-US" dirty="0"/>
              <a:t>(</a:t>
            </a:r>
            <a:r>
              <a:rPr lang="en-US" i="1" dirty="0"/>
              <a:t>word size</a:t>
            </a:r>
            <a:r>
              <a:rPr lang="en-US" dirty="0"/>
              <a:t>), </a:t>
            </a:r>
            <a:r>
              <a:rPr lang="en-US" dirty="0" err="1"/>
              <a:t>maka</a:t>
            </a:r>
            <a:r>
              <a:rPr lang="en-US" dirty="0"/>
              <a:t> </a:t>
            </a:r>
            <a:r>
              <a:rPr lang="en-US" dirty="0" err="1"/>
              <a:t>semakin</a:t>
            </a:r>
            <a:r>
              <a:rPr lang="en-US" dirty="0"/>
              <a:t> </a:t>
            </a:r>
            <a:r>
              <a:rPr lang="en-US" dirty="0" err="1"/>
              <a:t>cepat</a:t>
            </a:r>
            <a:r>
              <a:rPr lang="en-US" dirty="0"/>
              <a:t> </a:t>
            </a:r>
            <a:r>
              <a:rPr lang="en-US" dirty="0" err="1"/>
              <a:t>komputer</a:t>
            </a:r>
            <a:r>
              <a:rPr lang="en-US" dirty="0"/>
              <a:t> </a:t>
            </a:r>
            <a:r>
              <a:rPr lang="en-US" dirty="0" err="1"/>
              <a:t>dapat</a:t>
            </a:r>
            <a:r>
              <a:rPr lang="en-US" dirty="0"/>
              <a:t> </a:t>
            </a:r>
            <a:r>
              <a:rPr lang="en-US" dirty="0" err="1"/>
              <a:t>memproses</a:t>
            </a:r>
            <a:r>
              <a:rPr lang="en-US" dirty="0"/>
              <a:t> data </a:t>
            </a:r>
            <a:r>
              <a:rPr lang="en-US" dirty="0" err="1"/>
              <a:t>dan</a:t>
            </a:r>
            <a:r>
              <a:rPr lang="en-US" dirty="0"/>
              <a:t> </a:t>
            </a:r>
            <a:r>
              <a:rPr lang="en-US" dirty="0" err="1"/>
              <a:t>melakukan</a:t>
            </a:r>
            <a:r>
              <a:rPr lang="en-US" dirty="0"/>
              <a:t> </a:t>
            </a:r>
            <a:r>
              <a:rPr lang="en-US" dirty="0" err="1"/>
              <a:t>operasi</a:t>
            </a:r>
            <a:r>
              <a:rPr lang="en-US" dirty="0"/>
              <a:t> </a:t>
            </a:r>
            <a:r>
              <a:rPr lang="en-US" dirty="0" err="1"/>
              <a:t>aritmatika</a:t>
            </a:r>
            <a:r>
              <a:rPr lang="en-US" dirty="0"/>
              <a:t> </a:t>
            </a:r>
            <a:r>
              <a:rPr lang="en-US" dirty="0" err="1"/>
              <a:t>dan</a:t>
            </a:r>
            <a:r>
              <a:rPr lang="en-US" dirty="0"/>
              <a:t> </a:t>
            </a:r>
            <a:r>
              <a:rPr lang="en-US" dirty="0" err="1"/>
              <a:t>logika</a:t>
            </a:r>
            <a:r>
              <a:rPr lang="en-US" dirty="0"/>
              <a:t>.</a:t>
            </a:r>
          </a:p>
          <a:p>
            <a:pPr marL="0" indent="0" algn="just">
              <a:lnSpc>
                <a:spcPct val="80000"/>
              </a:lnSpc>
              <a:buNone/>
              <a:defRPr/>
            </a:pPr>
            <a:endParaRPr lang="en-US" dirty="0"/>
          </a:p>
        </p:txBody>
      </p:sp>
    </p:spTree>
    <p:extLst>
      <p:ext uri="{BB962C8B-B14F-4D97-AF65-F5344CB8AC3E}">
        <p14:creationId xmlns:p14="http://schemas.microsoft.com/office/powerpoint/2010/main" val="37902581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JENIS 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a:t>Perusahaan yang </a:t>
            </a:r>
            <a:r>
              <a:rPr lang="en-US" dirty="0" err="1"/>
              <a:t>memproduksi</a:t>
            </a:r>
            <a:r>
              <a:rPr lang="en-US" dirty="0"/>
              <a:t> processor  	Intel, AMD, Fujitsu, IBM, </a:t>
            </a:r>
            <a:r>
              <a:rPr lang="en-US" dirty="0" err="1"/>
              <a:t>dll</a:t>
            </a:r>
            <a:endParaRPr lang="en-US" dirty="0"/>
          </a:p>
          <a:p>
            <a:pPr>
              <a:defRPr/>
            </a:pPr>
            <a:endParaRPr lang="en-US" dirty="0"/>
          </a:p>
          <a:p>
            <a:pPr>
              <a:defRPr/>
            </a:pPr>
            <a:r>
              <a:rPr lang="en-US" dirty="0" err="1"/>
              <a:t>Daftar</a:t>
            </a:r>
            <a:r>
              <a:rPr lang="en-US" dirty="0"/>
              <a:t> Processor </a:t>
            </a:r>
            <a:r>
              <a:rPr lang="en-US" dirty="0" err="1"/>
              <a:t>antara</a:t>
            </a:r>
            <a:r>
              <a:rPr lang="en-US" dirty="0"/>
              <a:t> lain</a:t>
            </a:r>
          </a:p>
          <a:p>
            <a:pPr marL="0" indent="0">
              <a:buNone/>
              <a:defRPr/>
            </a:pPr>
            <a:r>
              <a:rPr lang="en-US" dirty="0"/>
              <a:t>	Alpha AXP , Athlon, Celeron, Duron, 	PowerPC, R4xooo, SPARC</a:t>
            </a:r>
          </a:p>
          <a:p>
            <a:pPr>
              <a:defRPr/>
            </a:pPr>
            <a:endParaRPr lang="en-US" dirty="0"/>
          </a:p>
        </p:txBody>
      </p:sp>
    </p:spTree>
    <p:extLst>
      <p:ext uri="{BB962C8B-B14F-4D97-AF65-F5344CB8AC3E}">
        <p14:creationId xmlns:p14="http://schemas.microsoft.com/office/powerpoint/2010/main" val="7817691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JENIS 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a:t>Processor yang </a:t>
            </a:r>
            <a:r>
              <a:rPr lang="en-US" dirty="0" err="1"/>
              <a:t>beredar</a:t>
            </a:r>
            <a:r>
              <a:rPr lang="en-US" dirty="0"/>
              <a:t> </a:t>
            </a:r>
            <a:r>
              <a:rPr lang="en-US" dirty="0" err="1"/>
              <a:t>saat</a:t>
            </a:r>
            <a:r>
              <a:rPr lang="en-US" dirty="0"/>
              <a:t> </a:t>
            </a:r>
            <a:r>
              <a:rPr lang="en-US" dirty="0" err="1"/>
              <a:t>ini</a:t>
            </a:r>
            <a:r>
              <a:rPr lang="en-US" dirty="0"/>
              <a:t> </a:t>
            </a:r>
            <a:r>
              <a:rPr lang="en-US" dirty="0" err="1"/>
              <a:t>menggunakan</a:t>
            </a:r>
            <a:r>
              <a:rPr lang="en-US" dirty="0"/>
              <a:t> </a:t>
            </a:r>
            <a:r>
              <a:rPr lang="en-US" dirty="0" err="1"/>
              <a:t>arsitektur</a:t>
            </a:r>
            <a:r>
              <a:rPr lang="en-US" dirty="0"/>
              <a:t> CISC (Complex Instruction Set Computer) </a:t>
            </a:r>
          </a:p>
          <a:p>
            <a:pPr>
              <a:defRPr/>
            </a:pPr>
            <a:r>
              <a:rPr lang="en-US" dirty="0" err="1"/>
              <a:t>penyediaan</a:t>
            </a:r>
            <a:r>
              <a:rPr lang="en-US" dirty="0"/>
              <a:t> </a:t>
            </a:r>
            <a:r>
              <a:rPr lang="en-US" dirty="0" err="1"/>
              <a:t>instruksi</a:t>
            </a:r>
            <a:r>
              <a:rPr lang="en-US" dirty="0"/>
              <a:t> yang </a:t>
            </a:r>
            <a:r>
              <a:rPr lang="en-US" dirty="0" err="1"/>
              <a:t>sangat</a:t>
            </a:r>
            <a:r>
              <a:rPr lang="en-US" dirty="0"/>
              <a:t> </a:t>
            </a:r>
            <a:r>
              <a:rPr lang="en-US" dirty="0" err="1"/>
              <a:t>banyak</a:t>
            </a:r>
            <a:r>
              <a:rPr lang="en-US" dirty="0"/>
              <a:t> </a:t>
            </a:r>
            <a:r>
              <a:rPr lang="en-US" dirty="0" err="1"/>
              <a:t>antara</a:t>
            </a:r>
            <a:r>
              <a:rPr lang="en-US" dirty="0"/>
              <a:t> 100-200 </a:t>
            </a:r>
            <a:r>
              <a:rPr lang="en-US" dirty="0" err="1"/>
              <a:t>sehingga</a:t>
            </a:r>
            <a:r>
              <a:rPr lang="en-US" dirty="0"/>
              <a:t> </a:t>
            </a:r>
            <a:r>
              <a:rPr lang="en-US" dirty="0" err="1"/>
              <a:t>mengurangi</a:t>
            </a:r>
            <a:r>
              <a:rPr lang="en-US" dirty="0"/>
              <a:t> </a:t>
            </a:r>
            <a:r>
              <a:rPr lang="en-US" dirty="0" err="1"/>
              <a:t>biaya</a:t>
            </a:r>
            <a:r>
              <a:rPr lang="en-US" dirty="0"/>
              <a:t> </a:t>
            </a:r>
            <a:r>
              <a:rPr lang="en-US" dirty="0" err="1"/>
              <a:t>perangkat</a:t>
            </a:r>
            <a:r>
              <a:rPr lang="en-US" dirty="0"/>
              <a:t> </a:t>
            </a:r>
            <a:r>
              <a:rPr lang="en-US" dirty="0" err="1"/>
              <a:t>lunak</a:t>
            </a:r>
            <a:r>
              <a:rPr lang="en-US" dirty="0"/>
              <a:t>. </a:t>
            </a:r>
          </a:p>
        </p:txBody>
      </p:sp>
    </p:spTree>
    <p:extLst>
      <p:ext uri="{BB962C8B-B14F-4D97-AF65-F5344CB8AC3E}">
        <p14:creationId xmlns:p14="http://schemas.microsoft.com/office/powerpoint/2010/main" val="2529740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JENIS 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err="1"/>
              <a:t>Contoh</a:t>
            </a:r>
            <a:r>
              <a:rPr lang="en-US" dirty="0"/>
              <a:t>:</a:t>
            </a:r>
          </a:p>
          <a:p>
            <a:pPr marL="68580" indent="0">
              <a:buNone/>
              <a:defRPr/>
            </a:pPr>
            <a:r>
              <a:rPr lang="en-US" dirty="0"/>
              <a:t>	80386 Intel </a:t>
            </a:r>
            <a:r>
              <a:rPr lang="en-US" dirty="0" err="1"/>
              <a:t>mempunyai</a:t>
            </a:r>
            <a:r>
              <a:rPr lang="en-US" dirty="0"/>
              <a:t> 111 </a:t>
            </a:r>
            <a:r>
              <a:rPr lang="en-US" dirty="0" err="1"/>
              <a:t>instruksi</a:t>
            </a:r>
            <a:r>
              <a:rPr lang="en-US" dirty="0"/>
              <a:t>, 	MC68020 Motorola </a:t>
            </a:r>
            <a:r>
              <a:rPr lang="en-US" dirty="0" err="1"/>
              <a:t>mempunyai</a:t>
            </a:r>
            <a:r>
              <a:rPr lang="en-US" dirty="0"/>
              <a:t> 109 	</a:t>
            </a:r>
            <a:r>
              <a:rPr lang="en-US" dirty="0" err="1"/>
              <a:t>instruksi</a:t>
            </a:r>
            <a:r>
              <a:rPr lang="en-US" dirty="0"/>
              <a:t> (Wilkinson, 1991). </a:t>
            </a:r>
          </a:p>
          <a:p>
            <a:pPr>
              <a:defRPr/>
            </a:pPr>
            <a:r>
              <a:rPr lang="en-US" dirty="0" err="1"/>
              <a:t>Kelemahan</a:t>
            </a:r>
            <a:r>
              <a:rPr lang="en-US" dirty="0"/>
              <a:t> CISC </a:t>
            </a:r>
          </a:p>
          <a:p>
            <a:pPr marL="68580" indent="0">
              <a:buNone/>
              <a:defRPr/>
            </a:pPr>
            <a:r>
              <a:rPr lang="en-US" dirty="0"/>
              <a:t>	</a:t>
            </a:r>
            <a:r>
              <a:rPr lang="en-US" dirty="0" err="1"/>
              <a:t>menurunkan</a:t>
            </a:r>
            <a:r>
              <a:rPr lang="en-US" dirty="0"/>
              <a:t> </a:t>
            </a:r>
            <a:r>
              <a:rPr lang="en-US" dirty="0" err="1"/>
              <a:t>kinerja</a:t>
            </a:r>
            <a:r>
              <a:rPr lang="en-US" dirty="0"/>
              <a:t> system. </a:t>
            </a:r>
          </a:p>
          <a:p>
            <a:pPr marL="68580" indent="0">
              <a:buNone/>
              <a:defRPr/>
            </a:pPr>
            <a:r>
              <a:rPr lang="en-US" dirty="0"/>
              <a:t>	</a:t>
            </a:r>
            <a:r>
              <a:rPr lang="en-US" dirty="0" err="1"/>
              <a:t>Misalnya</a:t>
            </a:r>
            <a:r>
              <a:rPr lang="en-US" dirty="0"/>
              <a:t> Athlon </a:t>
            </a:r>
            <a:r>
              <a:rPr lang="en-US" dirty="0" err="1"/>
              <a:t>dan</a:t>
            </a:r>
            <a:r>
              <a:rPr lang="en-US" dirty="0"/>
              <a:t> Pentium 4</a:t>
            </a:r>
          </a:p>
          <a:p>
            <a:pPr>
              <a:defRPr/>
            </a:pPr>
            <a:endParaRPr lang="en-US" dirty="0"/>
          </a:p>
        </p:txBody>
      </p:sp>
    </p:spTree>
    <p:extLst>
      <p:ext uri="{BB962C8B-B14F-4D97-AF65-F5344CB8AC3E}">
        <p14:creationId xmlns:p14="http://schemas.microsoft.com/office/powerpoint/2010/main" val="17783249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JENIS 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a:t>RISC </a:t>
            </a:r>
            <a:r>
              <a:rPr lang="en-US" dirty="0" err="1"/>
              <a:t>sedikit</a:t>
            </a:r>
            <a:r>
              <a:rPr lang="en-US" dirty="0"/>
              <a:t> </a:t>
            </a:r>
            <a:r>
              <a:rPr lang="en-US" dirty="0" err="1"/>
              <a:t>instruksi</a:t>
            </a:r>
            <a:r>
              <a:rPr lang="en-US" dirty="0"/>
              <a:t> (yang </a:t>
            </a:r>
            <a:r>
              <a:rPr lang="en-US" dirty="0" err="1"/>
              <a:t>sering</a:t>
            </a:r>
            <a:r>
              <a:rPr lang="en-US" dirty="0"/>
              <a:t> 	</a:t>
            </a:r>
            <a:r>
              <a:rPr lang="en-US" dirty="0" err="1"/>
              <a:t>digunakan</a:t>
            </a:r>
            <a:r>
              <a:rPr lang="en-US" dirty="0"/>
              <a:t>) </a:t>
            </a:r>
            <a:r>
              <a:rPr lang="en-US" dirty="0" err="1"/>
              <a:t>tetapi</a:t>
            </a:r>
            <a:r>
              <a:rPr lang="en-US" dirty="0"/>
              <a:t> </a:t>
            </a:r>
            <a:r>
              <a:rPr lang="en-US" dirty="0" err="1"/>
              <a:t>berkecepatan</a:t>
            </a:r>
            <a:r>
              <a:rPr lang="en-US" dirty="0"/>
              <a:t> 	</a:t>
            </a:r>
            <a:r>
              <a:rPr lang="en-US" dirty="0" err="1"/>
              <a:t>tinggi</a:t>
            </a:r>
            <a:r>
              <a:rPr lang="en-US" dirty="0"/>
              <a:t>, </a:t>
            </a:r>
            <a:r>
              <a:rPr lang="en-US" dirty="0" err="1"/>
              <a:t>mengandalkan</a:t>
            </a:r>
            <a:r>
              <a:rPr lang="en-US" dirty="0"/>
              <a:t> </a:t>
            </a:r>
            <a:r>
              <a:rPr lang="en-US" dirty="0" err="1"/>
              <a:t>sepenuhnya</a:t>
            </a:r>
            <a:r>
              <a:rPr lang="en-US" dirty="0"/>
              <a:t> 	</a:t>
            </a:r>
            <a:r>
              <a:rPr lang="en-US" dirty="0" err="1"/>
              <a:t>pada</a:t>
            </a:r>
            <a:r>
              <a:rPr lang="en-US" dirty="0"/>
              <a:t> compiler (</a:t>
            </a:r>
            <a:r>
              <a:rPr lang="en-US" dirty="0" err="1"/>
              <a:t>perangkat</a:t>
            </a:r>
            <a:r>
              <a:rPr lang="en-US" dirty="0"/>
              <a:t> </a:t>
            </a:r>
            <a:r>
              <a:rPr lang="en-US" dirty="0" err="1"/>
              <a:t>lunak</a:t>
            </a:r>
            <a:r>
              <a:rPr lang="en-US" dirty="0"/>
              <a:t> 	yang </a:t>
            </a:r>
            <a:r>
              <a:rPr lang="en-US" dirty="0" err="1"/>
              <a:t>menerjemahkan</a:t>
            </a:r>
            <a:r>
              <a:rPr lang="en-US" dirty="0"/>
              <a:t> </a:t>
            </a:r>
            <a:r>
              <a:rPr lang="en-US" dirty="0" err="1"/>
              <a:t>instruksi</a:t>
            </a:r>
            <a:r>
              <a:rPr lang="en-US" dirty="0"/>
              <a:t> 	</a:t>
            </a:r>
            <a:r>
              <a:rPr lang="en-US" dirty="0" err="1"/>
              <a:t>manusia</a:t>
            </a:r>
            <a:r>
              <a:rPr lang="en-US" dirty="0"/>
              <a:t>)</a:t>
            </a:r>
          </a:p>
          <a:p>
            <a:pPr>
              <a:defRPr/>
            </a:pPr>
            <a:endParaRPr lang="en-US" dirty="0"/>
          </a:p>
          <a:p>
            <a:pPr>
              <a:defRPr/>
            </a:pPr>
            <a:r>
              <a:rPr lang="en-US" dirty="0" err="1"/>
              <a:t>Contoh</a:t>
            </a:r>
            <a:r>
              <a:rPr lang="en-US" dirty="0"/>
              <a:t> : SPARC </a:t>
            </a:r>
            <a:r>
              <a:rPr lang="en-US" dirty="0" err="1"/>
              <a:t>dan</a:t>
            </a:r>
            <a:r>
              <a:rPr lang="en-US" dirty="0"/>
              <a:t> Power PC </a:t>
            </a:r>
          </a:p>
          <a:p>
            <a:pPr>
              <a:defRPr/>
            </a:pPr>
            <a:endParaRPr lang="en-US" dirty="0"/>
          </a:p>
        </p:txBody>
      </p:sp>
    </p:spTree>
    <p:extLst>
      <p:ext uri="{BB962C8B-B14F-4D97-AF65-F5344CB8AC3E}">
        <p14:creationId xmlns:p14="http://schemas.microsoft.com/office/powerpoint/2010/main" val="171072878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JENIS PROSES</a:t>
            </a:r>
            <a:endParaRPr lang="id-ID" b="1" dirty="0">
              <a:solidFill>
                <a:srgbClr val="FF0000"/>
              </a:solidFill>
            </a:endParaRPr>
          </a:p>
        </p:txBody>
      </p:sp>
      <p:sp>
        <p:nvSpPr>
          <p:cNvPr id="3" name="Content Placeholder 2"/>
          <p:cNvSpPr>
            <a:spLocks noGrp="1"/>
          </p:cNvSpPr>
          <p:nvPr>
            <p:ph idx="1"/>
          </p:nvPr>
        </p:nvSpPr>
        <p:spPr/>
        <p:txBody>
          <a:bodyPr>
            <a:noAutofit/>
          </a:bodyPr>
          <a:lstStyle/>
          <a:p>
            <a:pPr>
              <a:spcBef>
                <a:spcPts val="0"/>
              </a:spcBef>
              <a:defRPr/>
            </a:pPr>
            <a:r>
              <a:rPr lang="en-US" b="1" i="1" dirty="0">
                <a:solidFill>
                  <a:srgbClr val="00B050"/>
                </a:solidFill>
              </a:rPr>
              <a:t>Serial Processing</a:t>
            </a:r>
          </a:p>
          <a:p>
            <a:pPr>
              <a:spcBef>
                <a:spcPts val="0"/>
              </a:spcBef>
              <a:buNone/>
              <a:defRPr/>
            </a:pPr>
            <a:r>
              <a:rPr lang="en-US" dirty="0"/>
              <a:t>		</a:t>
            </a:r>
            <a:r>
              <a:rPr lang="en-US" dirty="0" err="1"/>
              <a:t>Mengerjakan</a:t>
            </a:r>
            <a:r>
              <a:rPr lang="en-US" dirty="0"/>
              <a:t> </a:t>
            </a:r>
            <a:r>
              <a:rPr lang="en-US" dirty="0" err="1"/>
              <a:t>suatu</a:t>
            </a:r>
            <a:r>
              <a:rPr lang="en-US" dirty="0"/>
              <a:t> </a:t>
            </a:r>
            <a:r>
              <a:rPr lang="en-US" i="1" dirty="0"/>
              <a:t>job </a:t>
            </a:r>
            <a:r>
              <a:rPr lang="en-US" dirty="0" err="1"/>
              <a:t>atau</a:t>
            </a:r>
            <a:r>
              <a:rPr lang="en-US" dirty="0"/>
              <a:t> proses 	</a:t>
            </a:r>
            <a:r>
              <a:rPr lang="en-US" dirty="0" err="1"/>
              <a:t>secara</a:t>
            </a:r>
            <a:r>
              <a:rPr lang="en-US" dirty="0"/>
              <a:t> </a:t>
            </a:r>
            <a:r>
              <a:rPr lang="en-US" i="1" dirty="0"/>
              <a:t>one by one </a:t>
            </a:r>
            <a:r>
              <a:rPr lang="en-US" dirty="0"/>
              <a:t>(</a:t>
            </a:r>
            <a:r>
              <a:rPr lang="en-US" dirty="0" err="1"/>
              <a:t>satu</a:t>
            </a:r>
            <a:r>
              <a:rPr lang="en-US" dirty="0"/>
              <a:t> </a:t>
            </a:r>
            <a:r>
              <a:rPr lang="en-US" dirty="0" err="1"/>
              <a:t>persatu</a:t>
            </a:r>
            <a:r>
              <a:rPr lang="en-US" dirty="0"/>
              <a:t>).</a:t>
            </a:r>
          </a:p>
          <a:p>
            <a:pPr>
              <a:spcBef>
                <a:spcPts val="0"/>
              </a:spcBef>
              <a:defRPr/>
            </a:pPr>
            <a:r>
              <a:rPr lang="en-US" b="1" i="1" dirty="0">
                <a:solidFill>
                  <a:srgbClr val="00B050"/>
                </a:solidFill>
              </a:rPr>
              <a:t>Parallel Processing</a:t>
            </a:r>
          </a:p>
          <a:p>
            <a:pPr>
              <a:spcBef>
                <a:spcPts val="0"/>
              </a:spcBef>
              <a:buNone/>
              <a:defRPr/>
            </a:pPr>
            <a:r>
              <a:rPr lang="en-US" dirty="0"/>
              <a:t>		</a:t>
            </a:r>
            <a:r>
              <a:rPr lang="en-US" dirty="0" err="1"/>
              <a:t>Mengerjakan</a:t>
            </a:r>
            <a:r>
              <a:rPr lang="en-US" dirty="0"/>
              <a:t> </a:t>
            </a:r>
            <a:r>
              <a:rPr lang="en-US" dirty="0" err="1"/>
              <a:t>suatu</a:t>
            </a:r>
            <a:r>
              <a:rPr lang="en-US" dirty="0"/>
              <a:t> </a:t>
            </a:r>
            <a:r>
              <a:rPr lang="en-US" i="1" dirty="0"/>
              <a:t>job </a:t>
            </a:r>
            <a:r>
              <a:rPr lang="en-US" dirty="0" err="1"/>
              <a:t>atau</a:t>
            </a:r>
            <a:r>
              <a:rPr lang="en-US" dirty="0"/>
              <a:t> proses 	</a:t>
            </a:r>
            <a:r>
              <a:rPr lang="en-US" dirty="0" err="1"/>
              <a:t>secara</a:t>
            </a:r>
            <a:r>
              <a:rPr lang="en-US" dirty="0"/>
              <a:t> </a:t>
            </a:r>
            <a:r>
              <a:rPr lang="en-US" dirty="0" err="1"/>
              <a:t>serentak</a:t>
            </a:r>
            <a:r>
              <a:rPr lang="en-US" dirty="0"/>
              <a:t> (</a:t>
            </a:r>
            <a:r>
              <a:rPr lang="en-US" dirty="0" err="1"/>
              <a:t>sekaligus</a:t>
            </a:r>
            <a:r>
              <a:rPr lang="en-US" dirty="0"/>
              <a:t>).</a:t>
            </a:r>
          </a:p>
          <a:p>
            <a:pPr>
              <a:lnSpc>
                <a:spcPct val="80000"/>
              </a:lnSpc>
              <a:defRPr/>
            </a:pPr>
            <a:r>
              <a:rPr lang="en-US" b="1" i="1" dirty="0">
                <a:solidFill>
                  <a:srgbClr val="00B050"/>
                </a:solidFill>
              </a:rPr>
              <a:t>Pipeline Processing</a:t>
            </a:r>
          </a:p>
          <a:p>
            <a:pPr>
              <a:lnSpc>
                <a:spcPct val="80000"/>
              </a:lnSpc>
              <a:buNone/>
              <a:defRPr/>
            </a:pPr>
            <a:r>
              <a:rPr lang="en-US" dirty="0"/>
              <a:t>		</a:t>
            </a:r>
            <a:r>
              <a:rPr lang="en-US" dirty="0" err="1"/>
              <a:t>Penggabungan</a:t>
            </a:r>
            <a:r>
              <a:rPr lang="en-US" dirty="0"/>
              <a:t> </a:t>
            </a:r>
            <a:r>
              <a:rPr lang="en-US" dirty="0" err="1"/>
              <a:t>dari</a:t>
            </a:r>
            <a:r>
              <a:rPr lang="en-US" dirty="0"/>
              <a:t> </a:t>
            </a:r>
            <a:r>
              <a:rPr lang="en-US" i="1" dirty="0"/>
              <a:t>serial processing 	</a:t>
            </a:r>
            <a:r>
              <a:rPr lang="en-US" dirty="0" err="1"/>
              <a:t>dan</a:t>
            </a:r>
            <a:r>
              <a:rPr lang="en-US" dirty="0"/>
              <a:t> </a:t>
            </a:r>
            <a:r>
              <a:rPr lang="en-US" i="1" dirty="0"/>
              <a:t>parallel processing</a:t>
            </a:r>
            <a:r>
              <a:rPr lang="en-US" dirty="0"/>
              <a:t>.</a:t>
            </a:r>
          </a:p>
          <a:p>
            <a:pPr>
              <a:spcBef>
                <a:spcPts val="0"/>
              </a:spcBef>
              <a:buNone/>
              <a:defRPr/>
            </a:pPr>
            <a:endParaRPr lang="en-US" dirty="0"/>
          </a:p>
          <a:p>
            <a:pPr>
              <a:defRPr/>
            </a:pPr>
            <a:endParaRPr lang="en-US" dirty="0"/>
          </a:p>
        </p:txBody>
      </p:sp>
    </p:spTree>
    <p:extLst>
      <p:ext uri="{BB962C8B-B14F-4D97-AF65-F5344CB8AC3E}">
        <p14:creationId xmlns:p14="http://schemas.microsoft.com/office/powerpoint/2010/main" val="102969999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JENIS PROSES</a:t>
            </a:r>
            <a:endParaRPr lang="id-ID" b="1" dirty="0">
              <a:solidFill>
                <a:srgbClr val="FF0000"/>
              </a:solidFill>
            </a:endParaRPr>
          </a:p>
        </p:txBody>
      </p:sp>
      <p:sp>
        <p:nvSpPr>
          <p:cNvPr id="3" name="Content Placeholder 2"/>
          <p:cNvSpPr>
            <a:spLocks noGrp="1"/>
          </p:cNvSpPr>
          <p:nvPr>
            <p:ph idx="1"/>
          </p:nvPr>
        </p:nvSpPr>
        <p:spPr/>
        <p:txBody>
          <a:bodyPr>
            <a:noAutofit/>
          </a:bodyPr>
          <a:lstStyle/>
          <a:p>
            <a:pPr>
              <a:lnSpc>
                <a:spcPct val="80000"/>
              </a:lnSpc>
              <a:buNone/>
              <a:defRPr/>
            </a:pPr>
            <a:r>
              <a:rPr lang="en-US" sz="2000" dirty="0"/>
              <a:t>Ada 2 </a:t>
            </a:r>
            <a:r>
              <a:rPr lang="en-US" sz="2000" dirty="0" err="1"/>
              <a:t>jenis</a:t>
            </a:r>
            <a:r>
              <a:rPr lang="en-US" sz="2000" dirty="0"/>
              <a:t> parallel processing, </a:t>
            </a:r>
            <a:r>
              <a:rPr lang="en-US" sz="2000" dirty="0" err="1"/>
              <a:t>yaitu</a:t>
            </a:r>
            <a:r>
              <a:rPr lang="en-US" sz="2000" dirty="0"/>
              <a:t> :</a:t>
            </a:r>
          </a:p>
          <a:p>
            <a:pPr lvl="1">
              <a:lnSpc>
                <a:spcPct val="80000"/>
              </a:lnSpc>
              <a:defRPr/>
            </a:pPr>
            <a:r>
              <a:rPr lang="en-US" sz="2000" dirty="0"/>
              <a:t>SIMD (</a:t>
            </a:r>
            <a:r>
              <a:rPr lang="en-US" sz="2000" i="1" dirty="0"/>
              <a:t>Single Instruction Multiple Data</a:t>
            </a:r>
            <a:r>
              <a:rPr lang="en-US" sz="2000" dirty="0"/>
              <a:t>)</a:t>
            </a:r>
          </a:p>
          <a:p>
            <a:pPr lvl="1">
              <a:lnSpc>
                <a:spcPct val="80000"/>
              </a:lnSpc>
              <a:buNone/>
              <a:defRPr/>
            </a:pPr>
            <a:r>
              <a:rPr lang="en-US" sz="2000" dirty="0"/>
              <a:t>	SIMD </a:t>
            </a:r>
            <a:r>
              <a:rPr lang="en-US" sz="2000" dirty="0" err="1"/>
              <a:t>merupakan</a:t>
            </a:r>
            <a:r>
              <a:rPr lang="en-US" sz="2000" dirty="0"/>
              <a:t> proses </a:t>
            </a:r>
            <a:r>
              <a:rPr lang="en-US" sz="2000" dirty="0" err="1"/>
              <a:t>dimana</a:t>
            </a:r>
            <a:r>
              <a:rPr lang="en-US" sz="2000" dirty="0"/>
              <a:t> </a:t>
            </a:r>
            <a:r>
              <a:rPr lang="en-US" sz="2000" dirty="0" err="1"/>
              <a:t>lebih</a:t>
            </a:r>
            <a:r>
              <a:rPr lang="en-US" sz="2000" dirty="0"/>
              <a:t> </a:t>
            </a:r>
            <a:r>
              <a:rPr lang="en-US" sz="2000" dirty="0" err="1"/>
              <a:t>dari</a:t>
            </a:r>
            <a:r>
              <a:rPr lang="en-US" sz="2000" dirty="0"/>
              <a:t> </a:t>
            </a:r>
            <a:r>
              <a:rPr lang="en-US" sz="2000" dirty="0" err="1"/>
              <a:t>satu</a:t>
            </a:r>
            <a:r>
              <a:rPr lang="en-US" sz="2000" dirty="0"/>
              <a:t> </a:t>
            </a:r>
            <a:r>
              <a:rPr lang="en-US" sz="2000" dirty="0" err="1"/>
              <a:t>prosesor</a:t>
            </a:r>
            <a:r>
              <a:rPr lang="en-US" sz="2000" dirty="0"/>
              <a:t> </a:t>
            </a:r>
            <a:r>
              <a:rPr lang="en-US" sz="2000" dirty="0" err="1"/>
              <a:t>menjalankan</a:t>
            </a:r>
            <a:r>
              <a:rPr lang="en-US" sz="2000" dirty="0"/>
              <a:t> (</a:t>
            </a:r>
            <a:r>
              <a:rPr lang="en-US" sz="2000" dirty="0" err="1"/>
              <a:t>mengeksekusi</a:t>
            </a:r>
            <a:r>
              <a:rPr lang="en-US" sz="2000" dirty="0"/>
              <a:t>) </a:t>
            </a:r>
            <a:r>
              <a:rPr lang="en-US" sz="2000" dirty="0" err="1"/>
              <a:t>instruksi</a:t>
            </a:r>
            <a:r>
              <a:rPr lang="en-US" sz="2000" dirty="0"/>
              <a:t> yang </a:t>
            </a:r>
            <a:r>
              <a:rPr lang="en-US" sz="2000" dirty="0" err="1"/>
              <a:t>sama</a:t>
            </a:r>
            <a:r>
              <a:rPr lang="en-US" sz="2000" dirty="0"/>
              <a:t> </a:t>
            </a:r>
            <a:r>
              <a:rPr lang="en-US" sz="2000" dirty="0" err="1"/>
              <a:t>pada</a:t>
            </a:r>
            <a:r>
              <a:rPr lang="en-US" sz="2000" dirty="0"/>
              <a:t> </a:t>
            </a:r>
            <a:r>
              <a:rPr lang="en-US" sz="2000" dirty="0" err="1"/>
              <a:t>waktu</a:t>
            </a:r>
            <a:r>
              <a:rPr lang="en-US" sz="2000" dirty="0"/>
              <a:t> yang </a:t>
            </a:r>
            <a:r>
              <a:rPr lang="en-US" sz="2000" dirty="0" err="1"/>
              <a:t>bersamaan</a:t>
            </a:r>
            <a:r>
              <a:rPr lang="en-US" sz="2000" dirty="0"/>
              <a:t>. </a:t>
            </a:r>
            <a:r>
              <a:rPr lang="en-US" sz="2000" dirty="0" err="1"/>
              <a:t>Setiap</a:t>
            </a:r>
            <a:r>
              <a:rPr lang="en-US" sz="2000" dirty="0"/>
              <a:t> </a:t>
            </a:r>
            <a:r>
              <a:rPr lang="en-US" sz="2000" dirty="0" err="1"/>
              <a:t>prosesor</a:t>
            </a:r>
            <a:r>
              <a:rPr lang="en-US" sz="2000" dirty="0"/>
              <a:t> </a:t>
            </a:r>
            <a:r>
              <a:rPr lang="en-US" sz="2000" dirty="0" err="1"/>
              <a:t>beroperasi</a:t>
            </a:r>
            <a:r>
              <a:rPr lang="en-US" sz="2000" dirty="0"/>
              <a:t> </a:t>
            </a:r>
            <a:r>
              <a:rPr lang="en-US" sz="2000" dirty="0" err="1"/>
              <a:t>pada</a:t>
            </a:r>
            <a:r>
              <a:rPr lang="en-US" sz="2000" dirty="0"/>
              <a:t> data yang </a:t>
            </a:r>
            <a:r>
              <a:rPr lang="en-US" sz="2000" dirty="0" err="1"/>
              <a:t>berbeda</a:t>
            </a:r>
            <a:r>
              <a:rPr lang="en-US" sz="2000" dirty="0"/>
              <a:t>.</a:t>
            </a:r>
          </a:p>
          <a:p>
            <a:pPr lvl="1">
              <a:lnSpc>
                <a:spcPct val="80000"/>
              </a:lnSpc>
              <a:defRPr/>
            </a:pPr>
            <a:r>
              <a:rPr lang="en-US" sz="2000" dirty="0"/>
              <a:t>MIMD (</a:t>
            </a:r>
            <a:r>
              <a:rPr lang="en-US" sz="2000" i="1" dirty="0"/>
              <a:t>Multiple Instruction Multiple Data</a:t>
            </a:r>
            <a:r>
              <a:rPr lang="en-US" sz="2000" dirty="0"/>
              <a:t>)</a:t>
            </a:r>
          </a:p>
          <a:p>
            <a:pPr lvl="1">
              <a:lnSpc>
                <a:spcPct val="80000"/>
              </a:lnSpc>
              <a:buNone/>
              <a:defRPr/>
            </a:pPr>
            <a:r>
              <a:rPr lang="en-US" sz="2000" dirty="0"/>
              <a:t>	</a:t>
            </a:r>
            <a:r>
              <a:rPr lang="en-US" sz="2000" dirty="0" err="1"/>
              <a:t>Pada</a:t>
            </a:r>
            <a:r>
              <a:rPr lang="en-US" sz="2000" dirty="0"/>
              <a:t> MIMD, </a:t>
            </a:r>
            <a:r>
              <a:rPr lang="en-US" sz="2000" dirty="0" err="1"/>
              <a:t>prosesor</a:t>
            </a:r>
            <a:r>
              <a:rPr lang="en-US" sz="2000" dirty="0"/>
              <a:t> </a:t>
            </a:r>
            <a:r>
              <a:rPr lang="en-US" sz="2000" dirty="0" err="1"/>
              <a:t>menjalankan</a:t>
            </a:r>
            <a:r>
              <a:rPr lang="en-US" sz="2000" dirty="0"/>
              <a:t> (</a:t>
            </a:r>
            <a:r>
              <a:rPr lang="en-US" sz="2000" dirty="0" err="1"/>
              <a:t>mengeksekusi</a:t>
            </a:r>
            <a:r>
              <a:rPr lang="en-US" sz="2000" dirty="0"/>
              <a:t>) </a:t>
            </a:r>
            <a:r>
              <a:rPr lang="en-US" sz="2000" dirty="0" err="1"/>
              <a:t>instruksi</a:t>
            </a:r>
            <a:r>
              <a:rPr lang="en-US" sz="2000" dirty="0"/>
              <a:t> yang </a:t>
            </a:r>
            <a:r>
              <a:rPr lang="en-US" sz="2000" dirty="0" err="1"/>
              <a:t>berbeda-beda</a:t>
            </a:r>
            <a:r>
              <a:rPr lang="en-US" sz="2000" dirty="0"/>
              <a:t>, </a:t>
            </a:r>
            <a:r>
              <a:rPr lang="en-US" sz="2000" dirty="0" err="1"/>
              <a:t>pada</a:t>
            </a:r>
            <a:r>
              <a:rPr lang="en-US" sz="2000" dirty="0"/>
              <a:t> </a:t>
            </a:r>
            <a:r>
              <a:rPr lang="en-US" sz="2000" dirty="0" err="1"/>
              <a:t>waktu</a:t>
            </a:r>
            <a:r>
              <a:rPr lang="en-US" sz="2000" dirty="0"/>
              <a:t> yang </a:t>
            </a:r>
            <a:r>
              <a:rPr lang="en-US" sz="2000" dirty="0" err="1"/>
              <a:t>bersamaan</a:t>
            </a:r>
            <a:r>
              <a:rPr lang="en-US" sz="2000" dirty="0"/>
              <a:t> </a:t>
            </a:r>
            <a:r>
              <a:rPr lang="en-US" sz="2000" dirty="0" err="1"/>
              <a:t>untuk</a:t>
            </a:r>
            <a:r>
              <a:rPr lang="en-US" sz="2000" dirty="0"/>
              <a:t> data yang </a:t>
            </a:r>
            <a:r>
              <a:rPr lang="en-US" sz="2000" dirty="0" err="1"/>
              <a:t>berbeda</a:t>
            </a:r>
            <a:endParaRPr lang="en-US" dirty="0"/>
          </a:p>
          <a:p>
            <a:pPr>
              <a:defRPr/>
            </a:pPr>
            <a:endParaRPr lang="en-US" dirty="0"/>
          </a:p>
        </p:txBody>
      </p:sp>
    </p:spTree>
    <p:extLst>
      <p:ext uri="{BB962C8B-B14F-4D97-AF65-F5344CB8AC3E}">
        <p14:creationId xmlns:p14="http://schemas.microsoft.com/office/powerpoint/2010/main" val="141474847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JENIS PROSES</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a:t>Proses </a:t>
            </a:r>
            <a:r>
              <a:rPr lang="en-US" dirty="0" err="1"/>
              <a:t>memiliki</a:t>
            </a:r>
            <a:r>
              <a:rPr lang="en-US" dirty="0"/>
              <a:t> 4 </a:t>
            </a:r>
            <a:r>
              <a:rPr lang="en-US" dirty="0" err="1"/>
              <a:t>tahapan</a:t>
            </a:r>
            <a:r>
              <a:rPr lang="en-US" dirty="0"/>
              <a:t> </a:t>
            </a:r>
            <a:r>
              <a:rPr lang="en-US" dirty="0" err="1"/>
              <a:t>yaitu</a:t>
            </a:r>
            <a:endParaRPr lang="en-US" dirty="0"/>
          </a:p>
          <a:p>
            <a:pPr lvl="1">
              <a:buFont typeface="Wingdings" panose="05000000000000000000" pitchFamily="2" charset="2"/>
              <a:buChar char="Ø"/>
              <a:defRPr/>
            </a:pPr>
            <a:r>
              <a:rPr lang="en-US" sz="2400" dirty="0" err="1"/>
              <a:t>Pengambilan</a:t>
            </a:r>
            <a:r>
              <a:rPr lang="en-US" sz="2400" dirty="0"/>
              <a:t> </a:t>
            </a:r>
            <a:r>
              <a:rPr lang="en-US" sz="2400" dirty="0" err="1"/>
              <a:t>instruksi</a:t>
            </a:r>
            <a:endParaRPr lang="en-US" sz="2400" dirty="0"/>
          </a:p>
          <a:p>
            <a:pPr lvl="1">
              <a:buFont typeface="Wingdings" panose="05000000000000000000" pitchFamily="2" charset="2"/>
              <a:buChar char="Ø"/>
              <a:defRPr/>
            </a:pPr>
            <a:r>
              <a:rPr lang="en-US" sz="2400" dirty="0" err="1"/>
              <a:t>Penerjemahan</a:t>
            </a:r>
            <a:r>
              <a:rPr lang="en-US" sz="2400" dirty="0"/>
              <a:t> </a:t>
            </a:r>
            <a:r>
              <a:rPr lang="en-US" sz="2400" dirty="0" err="1"/>
              <a:t>instruksi</a:t>
            </a:r>
            <a:endParaRPr lang="en-US" sz="2400" dirty="0"/>
          </a:p>
          <a:p>
            <a:pPr lvl="1">
              <a:buFont typeface="Wingdings" panose="05000000000000000000" pitchFamily="2" charset="2"/>
              <a:buChar char="Ø"/>
              <a:defRPr/>
            </a:pPr>
            <a:r>
              <a:rPr lang="en-US" sz="2400" dirty="0" err="1"/>
              <a:t>Eksekusi</a:t>
            </a:r>
            <a:r>
              <a:rPr lang="en-US" sz="2400" dirty="0"/>
              <a:t> / </a:t>
            </a:r>
            <a:r>
              <a:rPr lang="en-US" sz="2400" dirty="0" err="1"/>
              <a:t>menjalankan</a:t>
            </a:r>
            <a:r>
              <a:rPr lang="en-US" sz="2400" dirty="0"/>
              <a:t> </a:t>
            </a:r>
            <a:r>
              <a:rPr lang="en-US" sz="2400" dirty="0" err="1"/>
              <a:t>instruksi</a:t>
            </a:r>
            <a:endParaRPr lang="en-US" sz="2400" dirty="0"/>
          </a:p>
          <a:p>
            <a:pPr lvl="1">
              <a:buFont typeface="Wingdings" panose="05000000000000000000" pitchFamily="2" charset="2"/>
              <a:buChar char="Ø"/>
              <a:defRPr/>
            </a:pPr>
            <a:r>
              <a:rPr lang="en-US" sz="2400" dirty="0" err="1"/>
              <a:t>Penulisan</a:t>
            </a:r>
            <a:r>
              <a:rPr lang="en-US" sz="2400" dirty="0"/>
              <a:t> </a:t>
            </a:r>
            <a:r>
              <a:rPr lang="en-US" sz="2400" dirty="0" err="1"/>
              <a:t>kembali</a:t>
            </a:r>
            <a:r>
              <a:rPr lang="en-US" sz="2400" dirty="0"/>
              <a:t> </a:t>
            </a:r>
            <a:r>
              <a:rPr lang="en-US" sz="2400" dirty="0" err="1"/>
              <a:t>hasil</a:t>
            </a:r>
            <a:endParaRPr lang="en-US" sz="2400" dirty="0"/>
          </a:p>
          <a:p>
            <a:pPr marL="68580" indent="0">
              <a:buNone/>
              <a:defRPr/>
            </a:pPr>
            <a:endParaRPr lang="en-US" dirty="0"/>
          </a:p>
        </p:txBody>
      </p:sp>
    </p:spTree>
    <p:extLst>
      <p:ext uri="{BB962C8B-B14F-4D97-AF65-F5344CB8AC3E}">
        <p14:creationId xmlns:p14="http://schemas.microsoft.com/office/powerpoint/2010/main" val="161015850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MENINGKATKAN KECEPATAN PROSESOR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lnSpc>
                <a:spcPct val="80000"/>
              </a:lnSpc>
              <a:defRPr/>
            </a:pPr>
            <a:r>
              <a:rPr lang="en-US" i="1" dirty="0"/>
              <a:t>Cache Memory</a:t>
            </a:r>
          </a:p>
          <a:p>
            <a:pPr>
              <a:lnSpc>
                <a:spcPct val="80000"/>
              </a:lnSpc>
              <a:buNone/>
              <a:defRPr/>
            </a:pPr>
            <a:r>
              <a:rPr lang="en-US" i="1" dirty="0"/>
              <a:t>	</a:t>
            </a:r>
            <a:r>
              <a:rPr lang="en-US" dirty="0" err="1"/>
              <a:t>memori</a:t>
            </a:r>
            <a:r>
              <a:rPr lang="en-US" dirty="0"/>
              <a:t> yang </a:t>
            </a:r>
            <a:r>
              <a:rPr lang="en-US" dirty="0" err="1"/>
              <a:t>sangat</a:t>
            </a:r>
            <a:r>
              <a:rPr lang="en-US" dirty="0"/>
              <a:t> </a:t>
            </a:r>
            <a:r>
              <a:rPr lang="en-US" dirty="0" err="1"/>
              <a:t>cepat</a:t>
            </a:r>
            <a:r>
              <a:rPr lang="en-US" dirty="0"/>
              <a:t> </a:t>
            </a:r>
            <a:r>
              <a:rPr lang="en-US" dirty="0" err="1"/>
              <a:t>aksesnya</a:t>
            </a:r>
            <a:r>
              <a:rPr lang="en-US" dirty="0"/>
              <a:t>, </a:t>
            </a:r>
            <a:r>
              <a:rPr lang="en-US" dirty="0" err="1"/>
              <a:t>dirancang</a:t>
            </a:r>
            <a:r>
              <a:rPr lang="en-US" dirty="0"/>
              <a:t> </a:t>
            </a:r>
            <a:r>
              <a:rPr lang="en-US" dirty="0" err="1"/>
              <a:t>khusus</a:t>
            </a:r>
            <a:r>
              <a:rPr lang="en-US" dirty="0"/>
              <a:t> </a:t>
            </a:r>
            <a:r>
              <a:rPr lang="en-US" dirty="0" err="1"/>
              <a:t>untuk</a:t>
            </a:r>
            <a:r>
              <a:rPr lang="en-US" dirty="0"/>
              <a:t> </a:t>
            </a:r>
            <a:r>
              <a:rPr lang="en-US" dirty="0" err="1"/>
              <a:t>meningkatakan</a:t>
            </a:r>
            <a:r>
              <a:rPr lang="en-US" dirty="0"/>
              <a:t> </a:t>
            </a:r>
            <a:r>
              <a:rPr lang="en-US" dirty="0" err="1"/>
              <a:t>kecepatan</a:t>
            </a:r>
            <a:r>
              <a:rPr lang="en-US" dirty="0"/>
              <a:t> transfer </a:t>
            </a:r>
            <a:r>
              <a:rPr lang="en-US" dirty="0" err="1"/>
              <a:t>dan</a:t>
            </a:r>
            <a:r>
              <a:rPr lang="en-US" dirty="0"/>
              <a:t> proses data. </a:t>
            </a:r>
          </a:p>
          <a:p>
            <a:pPr>
              <a:lnSpc>
                <a:spcPct val="80000"/>
              </a:lnSpc>
              <a:defRPr/>
            </a:pPr>
            <a:r>
              <a:rPr lang="en-US" i="1" dirty="0"/>
              <a:t>Cache Memory </a:t>
            </a:r>
            <a:r>
              <a:rPr lang="en-US" dirty="0" err="1"/>
              <a:t>berfungsi</a:t>
            </a:r>
            <a:r>
              <a:rPr lang="en-US" dirty="0"/>
              <a:t> </a:t>
            </a:r>
            <a:r>
              <a:rPr lang="en-US" dirty="0" err="1"/>
              <a:t>sebagai</a:t>
            </a:r>
            <a:r>
              <a:rPr lang="en-US" dirty="0"/>
              <a:t> </a:t>
            </a:r>
            <a:r>
              <a:rPr lang="en-US" dirty="0" err="1"/>
              <a:t>tempat</a:t>
            </a:r>
            <a:r>
              <a:rPr lang="en-US" dirty="0"/>
              <a:t> </a:t>
            </a:r>
            <a:r>
              <a:rPr lang="en-US" dirty="0" err="1"/>
              <a:t>penyimpanan</a:t>
            </a:r>
            <a:r>
              <a:rPr lang="en-US" dirty="0"/>
              <a:t> </a:t>
            </a:r>
            <a:r>
              <a:rPr lang="en-US" dirty="0" err="1"/>
              <a:t>sementara</a:t>
            </a:r>
            <a:r>
              <a:rPr lang="en-US" dirty="0"/>
              <a:t> data </a:t>
            </a:r>
            <a:r>
              <a:rPr lang="en-US" dirty="0" err="1"/>
              <a:t>dan</a:t>
            </a:r>
            <a:r>
              <a:rPr lang="en-US" dirty="0"/>
              <a:t> </a:t>
            </a:r>
            <a:r>
              <a:rPr lang="en-US" dirty="0" err="1"/>
              <a:t>informasi</a:t>
            </a:r>
            <a:r>
              <a:rPr lang="en-US" dirty="0"/>
              <a:t> yang </a:t>
            </a:r>
            <a:r>
              <a:rPr lang="en-US" dirty="0" err="1"/>
              <a:t>sering</a:t>
            </a:r>
            <a:r>
              <a:rPr lang="en-US" dirty="0"/>
              <a:t> </a:t>
            </a:r>
            <a:r>
              <a:rPr lang="en-US" dirty="0" err="1"/>
              <a:t>digunakan</a:t>
            </a:r>
            <a:r>
              <a:rPr lang="en-US" dirty="0"/>
              <a:t> </a:t>
            </a:r>
            <a:r>
              <a:rPr lang="en-US" dirty="0" err="1"/>
              <a:t>oleh</a:t>
            </a:r>
            <a:r>
              <a:rPr lang="en-US" dirty="0"/>
              <a:t> CPU, </a:t>
            </a:r>
            <a:r>
              <a:rPr lang="en-US" dirty="0" err="1"/>
              <a:t>sehingga</a:t>
            </a:r>
            <a:r>
              <a:rPr lang="en-US" dirty="0"/>
              <a:t> CPU </a:t>
            </a:r>
            <a:r>
              <a:rPr lang="en-US" dirty="0" err="1"/>
              <a:t>dapat</a:t>
            </a:r>
            <a:r>
              <a:rPr lang="en-US" dirty="0"/>
              <a:t> </a:t>
            </a:r>
            <a:r>
              <a:rPr lang="en-US" dirty="0" err="1"/>
              <a:t>mengakses</a:t>
            </a:r>
            <a:r>
              <a:rPr lang="en-US" dirty="0"/>
              <a:t> </a:t>
            </a:r>
            <a:r>
              <a:rPr lang="en-US" dirty="0" err="1"/>
              <a:t>langsung</a:t>
            </a:r>
            <a:r>
              <a:rPr lang="en-US" dirty="0"/>
              <a:t> </a:t>
            </a:r>
            <a:r>
              <a:rPr lang="en-US" dirty="0" err="1"/>
              <a:t>ke</a:t>
            </a:r>
            <a:r>
              <a:rPr lang="en-US" dirty="0"/>
              <a:t> </a:t>
            </a:r>
            <a:r>
              <a:rPr lang="en-US" i="1" dirty="0"/>
              <a:t>Cache Memory</a:t>
            </a:r>
          </a:p>
          <a:p>
            <a:pPr marL="68580" indent="0">
              <a:buNone/>
              <a:defRPr/>
            </a:pPr>
            <a:endParaRPr lang="en-US" dirty="0"/>
          </a:p>
        </p:txBody>
      </p:sp>
    </p:spTree>
    <p:extLst>
      <p:ext uri="{BB962C8B-B14F-4D97-AF65-F5344CB8AC3E}">
        <p14:creationId xmlns:p14="http://schemas.microsoft.com/office/powerpoint/2010/main" val="37479565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MENINGKATKAN KECEPATAN PROSESOR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i="1" dirty="0"/>
              <a:t>Co-Processor</a:t>
            </a:r>
          </a:p>
          <a:p>
            <a:pPr>
              <a:buNone/>
              <a:defRPr/>
            </a:pPr>
            <a:r>
              <a:rPr lang="en-US" dirty="0"/>
              <a:t>		chip </a:t>
            </a:r>
            <a:r>
              <a:rPr lang="en-US" dirty="0" err="1"/>
              <a:t>tambahan</a:t>
            </a:r>
            <a:r>
              <a:rPr lang="en-US" dirty="0"/>
              <a:t> yang </a:t>
            </a:r>
            <a:r>
              <a:rPr lang="en-US" dirty="0" err="1"/>
              <a:t>dapat</a:t>
            </a:r>
            <a:r>
              <a:rPr lang="en-US" dirty="0"/>
              <a:t> 	</a:t>
            </a:r>
            <a:r>
              <a:rPr lang="en-US" dirty="0" err="1"/>
              <a:t>mempercepat</a:t>
            </a:r>
            <a:r>
              <a:rPr lang="en-US" dirty="0"/>
              <a:t> </a:t>
            </a:r>
            <a:r>
              <a:rPr lang="en-US" dirty="0" err="1"/>
              <a:t>kerja</a:t>
            </a:r>
            <a:r>
              <a:rPr lang="en-US" dirty="0"/>
              <a:t> </a:t>
            </a:r>
            <a:r>
              <a:rPr lang="en-US" dirty="0" err="1"/>
              <a:t>prosesor</a:t>
            </a:r>
            <a:r>
              <a:rPr lang="en-US" dirty="0"/>
              <a:t>.</a:t>
            </a:r>
          </a:p>
          <a:p>
            <a:pPr>
              <a:buNone/>
              <a:defRPr/>
            </a:pPr>
            <a:endParaRPr lang="en-US" dirty="0"/>
          </a:p>
          <a:p>
            <a:pPr>
              <a:defRPr/>
            </a:pPr>
            <a:r>
              <a:rPr lang="en-US" i="1" dirty="0"/>
              <a:t>Accelerator Board</a:t>
            </a:r>
          </a:p>
          <a:p>
            <a:pPr>
              <a:buNone/>
              <a:defRPr/>
            </a:pPr>
            <a:r>
              <a:rPr lang="en-US" i="1" dirty="0"/>
              <a:t>		</a:t>
            </a:r>
            <a:r>
              <a:rPr lang="en-US" dirty="0" err="1"/>
              <a:t>papan</a:t>
            </a:r>
            <a:r>
              <a:rPr lang="en-US" dirty="0"/>
              <a:t> </a:t>
            </a:r>
            <a:r>
              <a:rPr lang="en-US" dirty="0" err="1"/>
              <a:t>sirkuit</a:t>
            </a:r>
            <a:r>
              <a:rPr lang="en-US" dirty="0"/>
              <a:t> (</a:t>
            </a:r>
            <a:r>
              <a:rPr lang="en-US" i="1" dirty="0"/>
              <a:t>Circuit Board</a:t>
            </a:r>
            <a:r>
              <a:rPr lang="en-US" dirty="0"/>
              <a:t>) 	</a:t>
            </a:r>
            <a:r>
              <a:rPr lang="en-US" dirty="0" err="1"/>
              <a:t>tambahan</a:t>
            </a:r>
            <a:r>
              <a:rPr lang="en-US" dirty="0"/>
              <a:t> yang </a:t>
            </a:r>
            <a:r>
              <a:rPr lang="en-US" dirty="0" err="1"/>
              <a:t>dapat</a:t>
            </a:r>
            <a:r>
              <a:rPr lang="en-US" dirty="0"/>
              <a:t> 	</a:t>
            </a:r>
            <a:r>
              <a:rPr lang="en-US" dirty="0" err="1"/>
              <a:t>mempercepat</a:t>
            </a:r>
            <a:r>
              <a:rPr lang="en-US" dirty="0"/>
              <a:t> </a:t>
            </a:r>
            <a:r>
              <a:rPr lang="en-US" dirty="0" err="1"/>
              <a:t>kerja</a:t>
            </a:r>
            <a:r>
              <a:rPr lang="en-US" dirty="0"/>
              <a:t>.</a:t>
            </a:r>
          </a:p>
        </p:txBody>
      </p:sp>
    </p:spTree>
    <p:extLst>
      <p:ext uri="{BB962C8B-B14F-4D97-AF65-F5344CB8AC3E}">
        <p14:creationId xmlns:p14="http://schemas.microsoft.com/office/powerpoint/2010/main" val="12524563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MENINGKATKAN KECEPATAN PROSESOR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i="1" dirty="0"/>
              <a:t>Increased Chip </a:t>
            </a:r>
            <a:r>
              <a:rPr lang="en-US" i="1" dirty="0" err="1"/>
              <a:t>Denity</a:t>
            </a:r>
            <a:r>
              <a:rPr lang="en-US" i="1" dirty="0"/>
              <a:t> </a:t>
            </a:r>
            <a:r>
              <a:rPr lang="en-US" dirty="0"/>
              <a:t>(</a:t>
            </a:r>
            <a:r>
              <a:rPr lang="en-US" dirty="0" err="1"/>
              <a:t>Kepadatan</a:t>
            </a:r>
            <a:r>
              <a:rPr lang="en-US" dirty="0"/>
              <a:t>) </a:t>
            </a:r>
            <a:r>
              <a:rPr lang="en-US" i="1" dirty="0"/>
              <a:t>and Integration</a:t>
            </a:r>
          </a:p>
          <a:p>
            <a:pPr>
              <a:buNone/>
              <a:defRPr/>
            </a:pPr>
            <a:r>
              <a:rPr lang="en-US" dirty="0"/>
              <a:t>		</a:t>
            </a:r>
            <a:r>
              <a:rPr lang="en-US" dirty="0" err="1"/>
              <a:t>Meningkatkan</a:t>
            </a:r>
            <a:r>
              <a:rPr lang="en-US" dirty="0"/>
              <a:t>/</a:t>
            </a:r>
            <a:r>
              <a:rPr lang="en-US" dirty="0" err="1"/>
              <a:t>menambahkan</a:t>
            </a:r>
            <a:r>
              <a:rPr lang="en-US" dirty="0"/>
              <a:t> 	</a:t>
            </a:r>
            <a:r>
              <a:rPr lang="en-US" dirty="0" err="1"/>
              <a:t>kepadatan</a:t>
            </a:r>
            <a:r>
              <a:rPr lang="en-US" dirty="0"/>
              <a:t> (</a:t>
            </a:r>
            <a:r>
              <a:rPr lang="en-US" dirty="0" err="1"/>
              <a:t>jumlah</a:t>
            </a:r>
            <a:r>
              <a:rPr lang="en-US" dirty="0"/>
              <a:t>) </a:t>
            </a:r>
            <a:r>
              <a:rPr lang="en-US" i="1" dirty="0"/>
              <a:t>Chip </a:t>
            </a:r>
            <a:r>
              <a:rPr lang="en-US" dirty="0"/>
              <a:t>yang 	</a:t>
            </a:r>
            <a:r>
              <a:rPr lang="en-US" dirty="0" err="1"/>
              <a:t>terintegrasi</a:t>
            </a:r>
            <a:r>
              <a:rPr lang="en-US" dirty="0"/>
              <a:t> (</a:t>
            </a:r>
            <a:r>
              <a:rPr lang="en-US" dirty="0" err="1"/>
              <a:t>Terhubung</a:t>
            </a:r>
            <a:r>
              <a:rPr lang="en-US" dirty="0"/>
              <a:t> </a:t>
            </a:r>
            <a:r>
              <a:rPr lang="en-US" dirty="0" err="1"/>
              <a:t>satu</a:t>
            </a:r>
            <a:r>
              <a:rPr lang="en-US" dirty="0"/>
              <a:t> </a:t>
            </a:r>
            <a:r>
              <a:rPr lang="en-US" dirty="0" err="1"/>
              <a:t>sama</a:t>
            </a:r>
            <a:r>
              <a:rPr lang="en-US" dirty="0"/>
              <a:t> 	lain) </a:t>
            </a:r>
            <a:r>
              <a:rPr lang="en-US" dirty="0" err="1"/>
              <a:t>untuk</a:t>
            </a:r>
            <a:r>
              <a:rPr lang="en-US" dirty="0"/>
              <a:t> </a:t>
            </a:r>
            <a:r>
              <a:rPr lang="en-US" dirty="0" err="1"/>
              <a:t>mempercepat</a:t>
            </a:r>
            <a:r>
              <a:rPr lang="en-US" dirty="0"/>
              <a:t> </a:t>
            </a:r>
            <a:r>
              <a:rPr lang="en-US" dirty="0" err="1"/>
              <a:t>kerja</a:t>
            </a:r>
            <a:r>
              <a:rPr lang="en-US" dirty="0"/>
              <a:t> 	</a:t>
            </a:r>
            <a:r>
              <a:rPr lang="en-US" dirty="0" err="1"/>
              <a:t>prosesor</a:t>
            </a:r>
            <a:r>
              <a:rPr lang="en-US" dirty="0"/>
              <a:t>.</a:t>
            </a:r>
          </a:p>
        </p:txBody>
      </p:sp>
    </p:spTree>
    <p:extLst>
      <p:ext uri="{BB962C8B-B14F-4D97-AF65-F5344CB8AC3E}">
        <p14:creationId xmlns:p14="http://schemas.microsoft.com/office/powerpoint/2010/main" val="244470652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MENINGKATKAN KECEPATAN PROSESOR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a:t>RISC (</a:t>
            </a:r>
            <a:r>
              <a:rPr lang="en-US" i="1" dirty="0"/>
              <a:t>Reduced Instruction Set Computing</a:t>
            </a:r>
            <a:r>
              <a:rPr lang="en-US" dirty="0"/>
              <a:t>)</a:t>
            </a:r>
          </a:p>
          <a:p>
            <a:pPr>
              <a:buNone/>
              <a:defRPr/>
            </a:pPr>
            <a:r>
              <a:rPr lang="en-US" dirty="0"/>
              <a:t>		Salah </a:t>
            </a:r>
            <a:r>
              <a:rPr lang="en-US" dirty="0" err="1"/>
              <a:t>satu</a:t>
            </a:r>
            <a:r>
              <a:rPr lang="en-US" dirty="0"/>
              <a:t> </a:t>
            </a:r>
            <a:r>
              <a:rPr lang="en-US" dirty="0" err="1"/>
              <a:t>tipe</a:t>
            </a:r>
            <a:r>
              <a:rPr lang="en-US" dirty="0"/>
              <a:t> proses data di mana 	data – data yang </a:t>
            </a:r>
            <a:r>
              <a:rPr lang="en-US" dirty="0" err="1"/>
              <a:t>akan</a:t>
            </a:r>
            <a:r>
              <a:rPr lang="en-US" dirty="0"/>
              <a:t> </a:t>
            </a:r>
            <a:r>
              <a:rPr lang="en-US" dirty="0" err="1"/>
              <a:t>dieksekusi</a:t>
            </a:r>
            <a:r>
              <a:rPr lang="en-US" dirty="0"/>
              <a:t> 	(</a:t>
            </a:r>
            <a:r>
              <a:rPr lang="en-US" dirty="0" err="1"/>
              <a:t>dijalankan</a:t>
            </a:r>
            <a:r>
              <a:rPr lang="en-US" dirty="0"/>
              <a:t>) </a:t>
            </a:r>
            <a:r>
              <a:rPr lang="en-US" dirty="0" err="1"/>
              <a:t>disimpan</a:t>
            </a:r>
            <a:r>
              <a:rPr lang="en-US" dirty="0"/>
              <a:t> di register. </a:t>
            </a:r>
          </a:p>
          <a:p>
            <a:pPr>
              <a:defRPr/>
            </a:pPr>
            <a:r>
              <a:rPr lang="en-US" dirty="0" err="1"/>
              <a:t>Pada</a:t>
            </a:r>
            <a:r>
              <a:rPr lang="en-US" dirty="0"/>
              <a:t> proses </a:t>
            </a:r>
            <a:r>
              <a:rPr lang="en-US" dirty="0" err="1"/>
              <a:t>ini</a:t>
            </a:r>
            <a:r>
              <a:rPr lang="en-US" dirty="0"/>
              <a:t>, </a:t>
            </a:r>
            <a:r>
              <a:rPr lang="en-US" dirty="0" err="1"/>
              <a:t>lebih</a:t>
            </a:r>
            <a:r>
              <a:rPr lang="en-US" dirty="0"/>
              <a:t> </a:t>
            </a:r>
            <a:r>
              <a:rPr lang="en-US" dirty="0" err="1"/>
              <a:t>banyak</a:t>
            </a:r>
            <a:r>
              <a:rPr lang="en-US" dirty="0"/>
              <a:t> </a:t>
            </a:r>
            <a:r>
              <a:rPr lang="en-US" dirty="0" err="1"/>
              <a:t>menggunakan</a:t>
            </a:r>
            <a:r>
              <a:rPr lang="en-US" dirty="0"/>
              <a:t> register </a:t>
            </a:r>
            <a:r>
              <a:rPr lang="en-US" dirty="0" err="1"/>
              <a:t>dari</a:t>
            </a:r>
            <a:r>
              <a:rPr lang="en-US" dirty="0"/>
              <a:t> </a:t>
            </a:r>
            <a:r>
              <a:rPr lang="en-US" dirty="0" err="1"/>
              <a:t>pada</a:t>
            </a:r>
            <a:r>
              <a:rPr lang="en-US" dirty="0"/>
              <a:t> </a:t>
            </a:r>
            <a:r>
              <a:rPr lang="en-US" dirty="0" err="1"/>
              <a:t>memori</a:t>
            </a:r>
            <a:r>
              <a:rPr lang="en-US" dirty="0"/>
              <a:t>.</a:t>
            </a:r>
          </a:p>
        </p:txBody>
      </p:sp>
    </p:spTree>
    <p:extLst>
      <p:ext uri="{BB962C8B-B14F-4D97-AF65-F5344CB8AC3E}">
        <p14:creationId xmlns:p14="http://schemas.microsoft.com/office/powerpoint/2010/main" val="338650999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MENINGKATKAN KECEPATAN PROSESOR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i="1" dirty="0"/>
              <a:t>Parallel Processing</a:t>
            </a:r>
            <a:endParaRPr lang="en-US" dirty="0"/>
          </a:p>
          <a:p>
            <a:pPr>
              <a:buNone/>
              <a:defRPr/>
            </a:pPr>
            <a:r>
              <a:rPr lang="en-US" i="1" dirty="0"/>
              <a:t>	Parallel Processing </a:t>
            </a:r>
            <a:r>
              <a:rPr lang="en-US" dirty="0"/>
              <a:t>yang juga </a:t>
            </a:r>
            <a:r>
              <a:rPr lang="en-US" dirty="0" err="1"/>
              <a:t>dikenal</a:t>
            </a:r>
            <a:r>
              <a:rPr lang="en-US" dirty="0"/>
              <a:t> </a:t>
            </a:r>
            <a:r>
              <a:rPr lang="en-US" dirty="0" err="1"/>
              <a:t>dengan</a:t>
            </a:r>
            <a:r>
              <a:rPr lang="en-US" dirty="0"/>
              <a:t> </a:t>
            </a:r>
            <a:r>
              <a:rPr lang="en-US" dirty="0" err="1"/>
              <a:t>sebutan</a:t>
            </a:r>
            <a:r>
              <a:rPr lang="en-US" dirty="0"/>
              <a:t> </a:t>
            </a:r>
            <a:r>
              <a:rPr lang="en-US" i="1" dirty="0"/>
              <a:t>parallel computing </a:t>
            </a:r>
            <a:r>
              <a:rPr lang="en-US" dirty="0" err="1"/>
              <a:t>adalah</a:t>
            </a:r>
            <a:r>
              <a:rPr lang="en-US" dirty="0"/>
              <a:t> proses </a:t>
            </a:r>
            <a:r>
              <a:rPr lang="en-US" dirty="0" err="1"/>
              <a:t>berjalannya</a:t>
            </a:r>
            <a:r>
              <a:rPr lang="en-US" dirty="0"/>
              <a:t> </a:t>
            </a:r>
            <a:r>
              <a:rPr lang="en-US" dirty="0" err="1"/>
              <a:t>suatu</a:t>
            </a:r>
            <a:r>
              <a:rPr lang="en-US" dirty="0"/>
              <a:t> program </a:t>
            </a:r>
            <a:r>
              <a:rPr lang="en-US" dirty="0" err="1"/>
              <a:t>dengan</a:t>
            </a:r>
            <a:r>
              <a:rPr lang="en-US" dirty="0"/>
              <a:t> </a:t>
            </a:r>
            <a:r>
              <a:rPr lang="en-US" dirty="0" err="1"/>
              <a:t>menggunakan</a:t>
            </a:r>
            <a:r>
              <a:rPr lang="en-US" dirty="0"/>
              <a:t> </a:t>
            </a:r>
            <a:r>
              <a:rPr lang="en-US" dirty="0" err="1"/>
              <a:t>beberapa</a:t>
            </a:r>
            <a:r>
              <a:rPr lang="en-US" dirty="0"/>
              <a:t> CPU.</a:t>
            </a:r>
          </a:p>
          <a:p>
            <a:pPr marL="68580" indent="0">
              <a:buNone/>
              <a:defRPr/>
            </a:pPr>
            <a:endParaRPr lang="en-US" dirty="0"/>
          </a:p>
        </p:txBody>
      </p:sp>
    </p:spTree>
    <p:extLst>
      <p:ext uri="{BB962C8B-B14F-4D97-AF65-F5344CB8AC3E}">
        <p14:creationId xmlns:p14="http://schemas.microsoft.com/office/powerpoint/2010/main" val="121001455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899592" y="2323652"/>
            <a:ext cx="3816539" cy="3508977"/>
          </a:xfrm>
        </p:spPr>
        <p:txBody>
          <a:bodyPr>
            <a:noAutofit/>
          </a:bodyPr>
          <a:lstStyle/>
          <a:p>
            <a:pPr>
              <a:buNone/>
              <a:defRPr/>
            </a:pPr>
            <a:r>
              <a:rPr lang="en-US" dirty="0"/>
              <a:t>   	Media </a:t>
            </a:r>
            <a:r>
              <a:rPr lang="en-US" dirty="0" err="1"/>
              <a:t>penyimpanan</a:t>
            </a:r>
            <a:r>
              <a:rPr lang="en-US" dirty="0"/>
              <a:t> (</a:t>
            </a:r>
            <a:r>
              <a:rPr lang="en-US" i="1" dirty="0"/>
              <a:t>storage</a:t>
            </a:r>
            <a:r>
              <a:rPr lang="en-US" dirty="0"/>
              <a:t>) </a:t>
            </a:r>
            <a:r>
              <a:rPr lang="en-US" dirty="0" err="1"/>
              <a:t>terdiri</a:t>
            </a:r>
            <a:r>
              <a:rPr lang="en-US" dirty="0"/>
              <a:t> </a:t>
            </a:r>
            <a:r>
              <a:rPr lang="en-US" dirty="0" err="1"/>
              <a:t>atas</a:t>
            </a:r>
            <a:r>
              <a:rPr lang="en-US" dirty="0"/>
              <a:t> </a:t>
            </a:r>
            <a:r>
              <a:rPr lang="en-US" dirty="0" err="1"/>
              <a:t>tiga</a:t>
            </a:r>
            <a:r>
              <a:rPr lang="en-US" dirty="0"/>
              <a:t> </a:t>
            </a:r>
            <a:r>
              <a:rPr lang="en-US" dirty="0" err="1"/>
              <a:t>jenis</a:t>
            </a:r>
            <a:r>
              <a:rPr lang="en-US" dirty="0"/>
              <a:t>, </a:t>
            </a:r>
            <a:r>
              <a:rPr lang="en-US" dirty="0" err="1"/>
              <a:t>yaitu</a:t>
            </a:r>
            <a:r>
              <a:rPr lang="en-US" dirty="0"/>
              <a:t>:</a:t>
            </a:r>
          </a:p>
          <a:p>
            <a:pPr marL="68580" indent="0">
              <a:buNone/>
              <a:defRPr/>
            </a:pPr>
            <a:r>
              <a:rPr lang="en-US" dirty="0"/>
              <a:t>a. </a:t>
            </a:r>
            <a:r>
              <a:rPr lang="en-US" i="1" dirty="0"/>
              <a:t>Primary Storage</a:t>
            </a:r>
          </a:p>
          <a:p>
            <a:pPr marL="68580" indent="0">
              <a:buNone/>
              <a:defRPr/>
            </a:pPr>
            <a:r>
              <a:rPr lang="en-US" dirty="0"/>
              <a:t>b. </a:t>
            </a:r>
            <a:r>
              <a:rPr lang="en-US" i="1" dirty="0"/>
              <a:t>Secondary Storage</a:t>
            </a:r>
          </a:p>
          <a:p>
            <a:pPr marL="68580" indent="0">
              <a:buNone/>
              <a:defRPr/>
            </a:pPr>
            <a:r>
              <a:rPr lang="en-US" i="1" dirty="0"/>
              <a:t>c. </a:t>
            </a:r>
            <a:r>
              <a:rPr lang="en-US" i="1" dirty="0" err="1"/>
              <a:t>Penyimpanan</a:t>
            </a:r>
            <a:r>
              <a:rPr lang="en-US" i="1" dirty="0"/>
              <a:t> </a:t>
            </a:r>
            <a:r>
              <a:rPr lang="en-US" i="1" dirty="0" err="1"/>
              <a:t>tetap</a:t>
            </a:r>
            <a:endParaRPr lang="en-US" dirty="0"/>
          </a:p>
          <a:p>
            <a:pPr marL="68580" indent="0">
              <a:buNone/>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2708071"/>
            <a:ext cx="3888432" cy="3673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248078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115501" y="2323652"/>
            <a:ext cx="6952733" cy="3508977"/>
          </a:xfrm>
        </p:spPr>
        <p:txBody>
          <a:bodyPr>
            <a:noAutofit/>
          </a:bodyPr>
          <a:lstStyle/>
          <a:p>
            <a:pPr>
              <a:buNone/>
              <a:defRPr/>
            </a:pPr>
            <a:r>
              <a:rPr lang="en-US" dirty="0"/>
              <a:t>   	</a:t>
            </a:r>
            <a:r>
              <a:rPr lang="en-US" dirty="0" err="1"/>
              <a:t>Memori</a:t>
            </a:r>
            <a:r>
              <a:rPr lang="en-US" dirty="0"/>
              <a:t> </a:t>
            </a:r>
            <a:r>
              <a:rPr lang="en-US" dirty="0" err="1"/>
              <a:t>sering</a:t>
            </a:r>
            <a:r>
              <a:rPr lang="en-US" dirty="0"/>
              <a:t> </a:t>
            </a:r>
            <a:r>
              <a:rPr lang="en-US" dirty="0" err="1"/>
              <a:t>digunakan</a:t>
            </a:r>
            <a:r>
              <a:rPr lang="en-US" dirty="0"/>
              <a:t> </a:t>
            </a:r>
            <a:r>
              <a:rPr lang="en-US" dirty="0" err="1"/>
              <a:t>untuk</a:t>
            </a:r>
            <a:r>
              <a:rPr lang="en-US" dirty="0"/>
              <a:t> :</a:t>
            </a:r>
          </a:p>
          <a:p>
            <a:pPr>
              <a:defRPr/>
            </a:pPr>
            <a:r>
              <a:rPr lang="en-US" dirty="0" err="1"/>
              <a:t>Meyimpan</a:t>
            </a:r>
            <a:r>
              <a:rPr lang="en-US" dirty="0"/>
              <a:t>/</a:t>
            </a:r>
            <a:r>
              <a:rPr lang="en-US" dirty="0" err="1"/>
              <a:t>menampung</a:t>
            </a:r>
            <a:r>
              <a:rPr lang="en-US" dirty="0"/>
              <a:t> program system </a:t>
            </a:r>
            <a:r>
              <a:rPr lang="en-US" dirty="0" err="1"/>
              <a:t>operasi</a:t>
            </a:r>
            <a:r>
              <a:rPr lang="en-US" dirty="0"/>
              <a:t> (Operating System) di computer. </a:t>
            </a:r>
            <a:r>
              <a:rPr lang="en-US" dirty="0" err="1"/>
              <a:t>Seperti</a:t>
            </a:r>
            <a:r>
              <a:rPr lang="en-US" dirty="0"/>
              <a:t> DOS&lt; OS/2, Linux, Unix, Novel, Windows, </a:t>
            </a:r>
            <a:r>
              <a:rPr lang="en-US" dirty="0" err="1"/>
              <a:t>dsb</a:t>
            </a:r>
            <a:r>
              <a:rPr lang="en-US" dirty="0"/>
              <a:t>.</a:t>
            </a:r>
          </a:p>
          <a:p>
            <a:pPr>
              <a:defRPr/>
            </a:pPr>
            <a:r>
              <a:rPr lang="en-US" dirty="0" err="1"/>
              <a:t>Menyimpan</a:t>
            </a:r>
            <a:r>
              <a:rPr lang="en-US" dirty="0"/>
              <a:t>/</a:t>
            </a:r>
            <a:r>
              <a:rPr lang="en-US" dirty="0" err="1"/>
              <a:t>menampung</a:t>
            </a:r>
            <a:r>
              <a:rPr lang="en-US" dirty="0"/>
              <a:t> program </a:t>
            </a:r>
            <a:r>
              <a:rPr lang="en-US" dirty="0" err="1"/>
              <a:t>aplikasi</a:t>
            </a:r>
            <a:r>
              <a:rPr lang="en-US" dirty="0"/>
              <a:t>. </a:t>
            </a:r>
            <a:r>
              <a:rPr lang="en-US" dirty="0" err="1"/>
              <a:t>Seperti</a:t>
            </a:r>
            <a:r>
              <a:rPr lang="en-US" dirty="0"/>
              <a:t> </a:t>
            </a:r>
            <a:r>
              <a:rPr lang="en-US" i="1" dirty="0"/>
              <a:t>Word Processing</a:t>
            </a:r>
            <a:r>
              <a:rPr lang="en-US" dirty="0"/>
              <a:t>, </a:t>
            </a:r>
            <a:r>
              <a:rPr lang="en-US" i="1" dirty="0"/>
              <a:t>Spreadsheet</a:t>
            </a:r>
            <a:r>
              <a:rPr lang="en-US" dirty="0"/>
              <a:t>, </a:t>
            </a:r>
            <a:r>
              <a:rPr lang="en-US" i="1" dirty="0"/>
              <a:t>Program Inventory</a:t>
            </a:r>
            <a:r>
              <a:rPr lang="en-US" dirty="0"/>
              <a:t>, Program </a:t>
            </a:r>
            <a:r>
              <a:rPr lang="en-US" dirty="0" err="1"/>
              <a:t>Penjualan</a:t>
            </a:r>
            <a:r>
              <a:rPr lang="en-US" dirty="0"/>
              <a:t>, </a:t>
            </a:r>
            <a:r>
              <a:rPr lang="en-US" dirty="0" err="1"/>
              <a:t>dsb</a:t>
            </a:r>
            <a:r>
              <a:rPr lang="en-US" dirty="0"/>
              <a:t>.</a:t>
            </a:r>
          </a:p>
          <a:p>
            <a:pPr>
              <a:buNone/>
              <a:defRPr/>
            </a:pPr>
            <a:endParaRPr lang="en-US" dirty="0"/>
          </a:p>
        </p:txBody>
      </p:sp>
    </p:spTree>
    <p:extLst>
      <p:ext uri="{BB962C8B-B14F-4D97-AF65-F5344CB8AC3E}">
        <p14:creationId xmlns:p14="http://schemas.microsoft.com/office/powerpoint/2010/main" val="360379391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115501" y="2323652"/>
            <a:ext cx="6952733" cy="3508977"/>
          </a:xfrm>
        </p:spPr>
        <p:txBody>
          <a:bodyPr>
            <a:noAutofit/>
          </a:bodyPr>
          <a:lstStyle/>
          <a:p>
            <a:pPr>
              <a:defRPr/>
            </a:pPr>
            <a:r>
              <a:rPr lang="en-US" dirty="0" err="1"/>
              <a:t>Menyimpan</a:t>
            </a:r>
            <a:r>
              <a:rPr lang="en-US" dirty="0"/>
              <a:t> data </a:t>
            </a:r>
            <a:r>
              <a:rPr lang="en-US" dirty="0" err="1"/>
              <a:t>dan</a:t>
            </a:r>
            <a:r>
              <a:rPr lang="en-US" dirty="0"/>
              <a:t> </a:t>
            </a:r>
            <a:r>
              <a:rPr lang="en-US" dirty="0" err="1"/>
              <a:t>informasi</a:t>
            </a:r>
            <a:r>
              <a:rPr lang="en-US" dirty="0"/>
              <a:t> </a:t>
            </a:r>
            <a:r>
              <a:rPr lang="en-US" dirty="0" err="1"/>
              <a:t>sementara</a:t>
            </a:r>
            <a:r>
              <a:rPr lang="en-US" dirty="0"/>
              <a:t>, </a:t>
            </a:r>
            <a:r>
              <a:rPr lang="en-US" dirty="0" err="1"/>
              <a:t>menerima</a:t>
            </a:r>
            <a:r>
              <a:rPr lang="en-US" dirty="0"/>
              <a:t> data/</a:t>
            </a:r>
            <a:r>
              <a:rPr lang="en-US" dirty="0" err="1"/>
              <a:t>informasi</a:t>
            </a:r>
            <a:r>
              <a:rPr lang="en-US" dirty="0"/>
              <a:t> </a:t>
            </a:r>
            <a:r>
              <a:rPr lang="en-US" dirty="0" err="1"/>
              <a:t>dari</a:t>
            </a:r>
            <a:r>
              <a:rPr lang="en-US" dirty="0"/>
              <a:t> input device </a:t>
            </a:r>
            <a:r>
              <a:rPr lang="en-US" dirty="0" err="1"/>
              <a:t>danm</a:t>
            </a:r>
            <a:r>
              <a:rPr lang="en-US" dirty="0"/>
              <a:t> </a:t>
            </a:r>
            <a:r>
              <a:rPr lang="en-US" dirty="0" err="1"/>
              <a:t>engirimkannya</a:t>
            </a:r>
            <a:r>
              <a:rPr lang="en-US" dirty="0"/>
              <a:t> </a:t>
            </a:r>
            <a:r>
              <a:rPr lang="en-US" dirty="0" err="1"/>
              <a:t>ke</a:t>
            </a:r>
            <a:r>
              <a:rPr lang="en-US" dirty="0"/>
              <a:t> </a:t>
            </a:r>
            <a:r>
              <a:rPr lang="en-US" dirty="0" err="1"/>
              <a:t>putput</a:t>
            </a:r>
            <a:r>
              <a:rPr lang="en-US" dirty="0"/>
              <a:t> device.</a:t>
            </a:r>
          </a:p>
          <a:p>
            <a:pPr>
              <a:defRPr/>
            </a:pPr>
            <a:r>
              <a:rPr lang="en-US" dirty="0" err="1"/>
              <a:t>Menyimpan</a:t>
            </a:r>
            <a:r>
              <a:rPr lang="en-US" dirty="0"/>
              <a:t> data </a:t>
            </a:r>
            <a:r>
              <a:rPr lang="en-US" dirty="0" err="1"/>
              <a:t>dan</a:t>
            </a:r>
            <a:r>
              <a:rPr lang="en-US" dirty="0"/>
              <a:t> </a:t>
            </a:r>
            <a:r>
              <a:rPr lang="en-US" dirty="0" err="1"/>
              <a:t>informasi</a:t>
            </a:r>
            <a:r>
              <a:rPr lang="en-US" dirty="0"/>
              <a:t> </a:t>
            </a:r>
            <a:r>
              <a:rPr lang="en-US" dirty="0" err="1"/>
              <a:t>untuk</a:t>
            </a:r>
            <a:r>
              <a:rPr lang="en-US" dirty="0"/>
              <a:t> </a:t>
            </a:r>
            <a:r>
              <a:rPr lang="en-US" dirty="0" err="1"/>
              <a:t>diproses</a:t>
            </a:r>
            <a:r>
              <a:rPr lang="en-US" dirty="0"/>
              <a:t> </a:t>
            </a:r>
            <a:r>
              <a:rPr lang="en-US" dirty="0" err="1"/>
              <a:t>lebih</a:t>
            </a:r>
            <a:r>
              <a:rPr lang="en-US" dirty="0"/>
              <a:t> </a:t>
            </a:r>
            <a:r>
              <a:rPr lang="en-US" dirty="0" err="1"/>
              <a:t>lanjut</a:t>
            </a:r>
            <a:r>
              <a:rPr lang="en-US" dirty="0"/>
              <a:t>.</a:t>
            </a:r>
          </a:p>
          <a:p>
            <a:pPr>
              <a:defRPr/>
            </a:pPr>
            <a:r>
              <a:rPr lang="en-US" dirty="0" err="1"/>
              <a:t>Menyediakan</a:t>
            </a:r>
            <a:r>
              <a:rPr lang="en-US" dirty="0"/>
              <a:t> </a:t>
            </a:r>
            <a:r>
              <a:rPr lang="en-US" dirty="0" err="1"/>
              <a:t>ruang</a:t>
            </a:r>
            <a:r>
              <a:rPr lang="en-US" dirty="0"/>
              <a:t> </a:t>
            </a:r>
            <a:r>
              <a:rPr lang="en-US" dirty="0" err="1"/>
              <a:t>tambahan</a:t>
            </a:r>
            <a:r>
              <a:rPr lang="en-US" dirty="0"/>
              <a:t> )space </a:t>
            </a:r>
            <a:r>
              <a:rPr lang="en-US" dirty="0" err="1"/>
              <a:t>cadangan</a:t>
            </a:r>
            <a:r>
              <a:rPr lang="en-US" dirty="0"/>
              <a:t>) </a:t>
            </a:r>
            <a:r>
              <a:rPr lang="en-US" dirty="0" err="1"/>
              <a:t>untukprogram</a:t>
            </a:r>
            <a:r>
              <a:rPr lang="en-US" dirty="0"/>
              <a:t> </a:t>
            </a:r>
            <a:r>
              <a:rPr lang="en-US" dirty="0" err="1"/>
              <a:t>dan</a:t>
            </a:r>
            <a:r>
              <a:rPr lang="en-US" dirty="0"/>
              <a:t> data yang lain.</a:t>
            </a:r>
          </a:p>
          <a:p>
            <a:pPr>
              <a:buNone/>
              <a:defRPr/>
            </a:pPr>
            <a:endParaRPr lang="en-US" dirty="0"/>
          </a:p>
        </p:txBody>
      </p:sp>
    </p:spTree>
    <p:extLst>
      <p:ext uri="{BB962C8B-B14F-4D97-AF65-F5344CB8AC3E}">
        <p14:creationId xmlns:p14="http://schemas.microsoft.com/office/powerpoint/2010/main" val="84377229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KARAKTERISTIK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492896"/>
            <a:ext cx="6952733" cy="3508977"/>
          </a:xfrm>
        </p:spPr>
        <p:txBody>
          <a:bodyPr>
            <a:noAutofit/>
          </a:bodyPr>
          <a:lstStyle/>
          <a:p>
            <a:pPr>
              <a:defRPr/>
            </a:pPr>
            <a:r>
              <a:rPr lang="en-US" dirty="0" err="1"/>
              <a:t>Kecepatan</a:t>
            </a:r>
            <a:endParaRPr lang="en-US" dirty="0"/>
          </a:p>
          <a:p>
            <a:pPr>
              <a:buNone/>
              <a:defRPr/>
            </a:pPr>
            <a:r>
              <a:rPr lang="en-US" dirty="0"/>
              <a:t>	</a:t>
            </a:r>
            <a:r>
              <a:rPr lang="en-US" dirty="0" err="1"/>
              <a:t>Waktu</a:t>
            </a:r>
            <a:r>
              <a:rPr lang="en-US" dirty="0"/>
              <a:t> </a:t>
            </a:r>
            <a:r>
              <a:rPr lang="en-US" dirty="0" err="1"/>
              <a:t>dibutuhkan</a:t>
            </a:r>
            <a:r>
              <a:rPr lang="en-US" dirty="0"/>
              <a:t> </a:t>
            </a:r>
            <a:r>
              <a:rPr lang="en-US" dirty="0" err="1"/>
              <a:t>utuk</a:t>
            </a:r>
            <a:r>
              <a:rPr lang="en-US" dirty="0"/>
              <a:t> </a:t>
            </a:r>
            <a:r>
              <a:rPr lang="en-US" dirty="0" err="1"/>
              <a:t>membaca</a:t>
            </a:r>
            <a:r>
              <a:rPr lang="en-US" dirty="0"/>
              <a:t> </a:t>
            </a:r>
            <a:r>
              <a:rPr lang="en-US" dirty="0" err="1"/>
              <a:t>atau</a:t>
            </a:r>
            <a:r>
              <a:rPr lang="en-US" dirty="0"/>
              <a:t> </a:t>
            </a:r>
            <a:r>
              <a:rPr lang="en-US" dirty="0" err="1"/>
              <a:t>menulis</a:t>
            </a:r>
            <a:r>
              <a:rPr lang="en-US" dirty="0"/>
              <a:t> data. </a:t>
            </a:r>
            <a:r>
              <a:rPr lang="en-US" i="1" dirty="0"/>
              <a:t>Cost </a:t>
            </a:r>
            <a:r>
              <a:rPr lang="en-US" dirty="0" err="1"/>
              <a:t>meningkat</a:t>
            </a:r>
            <a:r>
              <a:rPr lang="en-US" dirty="0"/>
              <a:t> </a:t>
            </a:r>
            <a:r>
              <a:rPr lang="en-US" dirty="0" err="1"/>
              <a:t>sejalan</a:t>
            </a:r>
            <a:r>
              <a:rPr lang="en-US" dirty="0"/>
              <a:t> </a:t>
            </a:r>
            <a:r>
              <a:rPr lang="en-US" dirty="0" err="1"/>
              <a:t>dengan</a:t>
            </a:r>
            <a:r>
              <a:rPr lang="en-US" dirty="0"/>
              <a:t> </a:t>
            </a:r>
            <a:r>
              <a:rPr lang="en-US" dirty="0" err="1"/>
              <a:t>meningkatnya</a:t>
            </a:r>
            <a:r>
              <a:rPr lang="en-US" dirty="0"/>
              <a:t> </a:t>
            </a:r>
            <a:r>
              <a:rPr lang="en-US" dirty="0" err="1"/>
              <a:t>kecepatan</a:t>
            </a:r>
            <a:r>
              <a:rPr lang="en-US" dirty="0"/>
              <a:t>.</a:t>
            </a:r>
          </a:p>
          <a:p>
            <a:pPr>
              <a:defRPr/>
            </a:pPr>
            <a:r>
              <a:rPr lang="en-US" i="1" dirty="0"/>
              <a:t>Volatility</a:t>
            </a:r>
          </a:p>
          <a:p>
            <a:pPr>
              <a:buNone/>
              <a:defRPr/>
            </a:pPr>
            <a:r>
              <a:rPr lang="en-US" dirty="0"/>
              <a:t>	</a:t>
            </a:r>
            <a:r>
              <a:rPr lang="en-US" dirty="0" err="1"/>
              <a:t>Kemampuan</a:t>
            </a:r>
            <a:r>
              <a:rPr lang="en-US" dirty="0"/>
              <a:t> </a:t>
            </a:r>
            <a:r>
              <a:rPr lang="en-US" dirty="0" err="1"/>
              <a:t>menyimpan</a:t>
            </a:r>
            <a:r>
              <a:rPr lang="en-US" dirty="0"/>
              <a:t> data </a:t>
            </a:r>
            <a:r>
              <a:rPr lang="en-US" dirty="0" err="1"/>
              <a:t>ketika</a:t>
            </a:r>
            <a:r>
              <a:rPr lang="en-US" dirty="0"/>
              <a:t> </a:t>
            </a:r>
            <a:r>
              <a:rPr lang="en-US" dirty="0" err="1"/>
              <a:t>tidak</a:t>
            </a:r>
            <a:r>
              <a:rPr lang="en-US" dirty="0"/>
              <a:t> </a:t>
            </a:r>
            <a:r>
              <a:rPr lang="en-US" dirty="0" err="1"/>
              <a:t>ada</a:t>
            </a:r>
            <a:r>
              <a:rPr lang="en-US" dirty="0"/>
              <a:t> </a:t>
            </a:r>
            <a:r>
              <a:rPr lang="en-US" dirty="0" err="1"/>
              <a:t>sumber</a:t>
            </a:r>
            <a:r>
              <a:rPr lang="en-US" dirty="0"/>
              <a:t> </a:t>
            </a:r>
            <a:r>
              <a:rPr lang="en-US" dirty="0" err="1"/>
              <a:t>daya</a:t>
            </a:r>
            <a:r>
              <a:rPr lang="en-US" dirty="0"/>
              <a:t> (</a:t>
            </a:r>
            <a:r>
              <a:rPr lang="en-US" i="1" dirty="0"/>
              <a:t>Power supply</a:t>
            </a:r>
            <a:r>
              <a:rPr lang="en-US" dirty="0"/>
              <a:t>). </a:t>
            </a:r>
            <a:r>
              <a:rPr lang="en-US" dirty="0" err="1"/>
              <a:t>Untuk</a:t>
            </a:r>
            <a:r>
              <a:rPr lang="en-US" dirty="0"/>
              <a:t> media yang </a:t>
            </a:r>
            <a:r>
              <a:rPr lang="en-US" dirty="0" err="1"/>
              <a:t>tergolong</a:t>
            </a:r>
            <a:r>
              <a:rPr lang="en-US" dirty="0"/>
              <a:t> </a:t>
            </a:r>
            <a:r>
              <a:rPr lang="en-US" i="1" dirty="0"/>
              <a:t>volatile</a:t>
            </a:r>
            <a:r>
              <a:rPr lang="en-US" dirty="0"/>
              <a:t>, </a:t>
            </a:r>
            <a:r>
              <a:rPr lang="en-US" dirty="0" err="1"/>
              <a:t>maka</a:t>
            </a:r>
            <a:r>
              <a:rPr lang="en-US" dirty="0"/>
              <a:t> </a:t>
            </a:r>
            <a:r>
              <a:rPr lang="en-US" i="1" dirty="0"/>
              <a:t>cost </a:t>
            </a:r>
            <a:r>
              <a:rPr lang="en-US" dirty="0" err="1"/>
              <a:t>menurun</a:t>
            </a:r>
            <a:r>
              <a:rPr lang="en-US" dirty="0"/>
              <a:t> </a:t>
            </a:r>
            <a:r>
              <a:rPr lang="en-US" dirty="0" err="1"/>
              <a:t>dengan</a:t>
            </a:r>
            <a:r>
              <a:rPr lang="en-US" dirty="0"/>
              <a:t> </a:t>
            </a:r>
            <a:r>
              <a:rPr lang="en-US" dirty="0" err="1"/>
              <a:t>meningkatnya</a:t>
            </a:r>
            <a:r>
              <a:rPr lang="en-US" dirty="0"/>
              <a:t> </a:t>
            </a:r>
            <a:r>
              <a:rPr lang="en-US" i="1" dirty="0"/>
              <a:t>volatility</a:t>
            </a:r>
            <a:r>
              <a:rPr lang="en-US" dirty="0"/>
              <a:t>.</a:t>
            </a:r>
          </a:p>
        </p:txBody>
      </p:sp>
    </p:spTree>
    <p:extLst>
      <p:ext uri="{BB962C8B-B14F-4D97-AF65-F5344CB8AC3E}">
        <p14:creationId xmlns:p14="http://schemas.microsoft.com/office/powerpoint/2010/main" val="417559975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KARAKTERISTIK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276872"/>
            <a:ext cx="6952733" cy="3508977"/>
          </a:xfrm>
        </p:spPr>
        <p:txBody>
          <a:bodyPr>
            <a:noAutofit/>
          </a:bodyPr>
          <a:lstStyle/>
          <a:p>
            <a:pPr>
              <a:defRPr/>
            </a:pPr>
            <a:r>
              <a:rPr lang="en-US" sz="2000" dirty="0" err="1"/>
              <a:t>Metode</a:t>
            </a:r>
            <a:r>
              <a:rPr lang="en-US" sz="2000" dirty="0"/>
              <a:t> </a:t>
            </a:r>
            <a:r>
              <a:rPr lang="en-US" sz="2000" dirty="0" err="1"/>
              <a:t>Akses</a:t>
            </a:r>
            <a:r>
              <a:rPr lang="en-US" sz="2000" dirty="0"/>
              <a:t> (</a:t>
            </a:r>
            <a:r>
              <a:rPr lang="en-US" sz="2000" i="1" dirty="0"/>
              <a:t>Access Method</a:t>
            </a:r>
            <a:r>
              <a:rPr lang="en-US" sz="2000" dirty="0"/>
              <a:t>)</a:t>
            </a:r>
          </a:p>
          <a:p>
            <a:pPr>
              <a:buNone/>
              <a:defRPr/>
            </a:pPr>
            <a:r>
              <a:rPr lang="en-US" sz="2000" dirty="0"/>
              <a:t>	</a:t>
            </a:r>
            <a:r>
              <a:rPr lang="en-US" sz="2000" dirty="0" err="1"/>
              <a:t>Metode</a:t>
            </a:r>
            <a:r>
              <a:rPr lang="en-US" sz="2000" dirty="0"/>
              <a:t> </a:t>
            </a:r>
            <a:r>
              <a:rPr lang="en-US" sz="2000" dirty="0" err="1"/>
              <a:t>akses</a:t>
            </a:r>
            <a:r>
              <a:rPr lang="en-US" sz="2000" dirty="0"/>
              <a:t> </a:t>
            </a:r>
            <a:r>
              <a:rPr lang="en-US" sz="2000" dirty="0" err="1"/>
              <a:t>terdiri</a:t>
            </a:r>
            <a:r>
              <a:rPr lang="en-US" sz="2000" dirty="0"/>
              <a:t> </a:t>
            </a:r>
            <a:r>
              <a:rPr lang="en-US" sz="2000" dirty="0" err="1"/>
              <a:t>atas</a:t>
            </a:r>
            <a:r>
              <a:rPr lang="en-US" sz="2000" dirty="0"/>
              <a:t> </a:t>
            </a:r>
            <a:r>
              <a:rPr lang="en-US" sz="2000" dirty="0" err="1"/>
              <a:t>tiga</a:t>
            </a:r>
            <a:r>
              <a:rPr lang="en-US" sz="2000" dirty="0"/>
              <a:t> </a:t>
            </a:r>
            <a:r>
              <a:rPr lang="en-US" sz="2000" dirty="0" err="1"/>
              <a:t>jenis</a:t>
            </a:r>
            <a:r>
              <a:rPr lang="en-US" sz="2000" dirty="0"/>
              <a:t> :</a:t>
            </a:r>
          </a:p>
          <a:p>
            <a:pPr lvl="1">
              <a:defRPr/>
            </a:pPr>
            <a:r>
              <a:rPr lang="en-US" sz="1800" i="1" dirty="0"/>
              <a:t>Serial Access</a:t>
            </a:r>
          </a:p>
          <a:p>
            <a:pPr lvl="1">
              <a:buNone/>
              <a:defRPr/>
            </a:pPr>
            <a:r>
              <a:rPr lang="en-US" sz="1800" dirty="0"/>
              <a:t>	</a:t>
            </a:r>
            <a:r>
              <a:rPr lang="en-US" sz="1800" dirty="0" err="1"/>
              <a:t>Metode</a:t>
            </a:r>
            <a:r>
              <a:rPr lang="en-US" sz="1800" dirty="0"/>
              <a:t> </a:t>
            </a:r>
            <a:r>
              <a:rPr lang="en-US" sz="1800" dirty="0" err="1"/>
              <a:t>akses</a:t>
            </a:r>
            <a:r>
              <a:rPr lang="en-US" sz="1800" dirty="0"/>
              <a:t> </a:t>
            </a:r>
            <a:r>
              <a:rPr lang="en-US" sz="1800" dirty="0" err="1"/>
              <a:t>dimana</a:t>
            </a:r>
            <a:r>
              <a:rPr lang="en-US" sz="1800" dirty="0"/>
              <a:t> proses </a:t>
            </a:r>
            <a:r>
              <a:rPr lang="en-US" sz="1800" dirty="0" err="1"/>
              <a:t>penyimpanan</a:t>
            </a:r>
            <a:r>
              <a:rPr lang="en-US" sz="1800" dirty="0"/>
              <a:t> </a:t>
            </a:r>
            <a:r>
              <a:rPr lang="en-US" sz="1800" dirty="0" err="1"/>
              <a:t>dan</a:t>
            </a:r>
            <a:r>
              <a:rPr lang="en-US" sz="1800" dirty="0"/>
              <a:t> </a:t>
            </a:r>
            <a:r>
              <a:rPr lang="en-US" sz="1800" dirty="0" err="1"/>
              <a:t>memperoleh</a:t>
            </a:r>
            <a:r>
              <a:rPr lang="en-US" sz="1800" dirty="0"/>
              <a:t> data </a:t>
            </a:r>
            <a:r>
              <a:rPr lang="en-US" sz="1800" dirty="0" err="1"/>
              <a:t>diakukan</a:t>
            </a:r>
            <a:r>
              <a:rPr lang="en-US" sz="1800" dirty="0"/>
              <a:t> </a:t>
            </a:r>
            <a:r>
              <a:rPr lang="en-US" sz="1800" dirty="0" err="1"/>
              <a:t>dengan</a:t>
            </a:r>
            <a:r>
              <a:rPr lang="en-US" sz="1800" dirty="0"/>
              <a:t> </a:t>
            </a:r>
            <a:r>
              <a:rPr lang="en-US" sz="1800" dirty="0" err="1"/>
              <a:t>urutan</a:t>
            </a:r>
            <a:r>
              <a:rPr lang="en-US" sz="1800" dirty="0"/>
              <a:t> linear. </a:t>
            </a:r>
            <a:r>
              <a:rPr lang="en-US" sz="1800" dirty="0" err="1"/>
              <a:t>Contoh</a:t>
            </a:r>
            <a:r>
              <a:rPr lang="en-US" sz="1800" dirty="0"/>
              <a:t> : </a:t>
            </a:r>
            <a:r>
              <a:rPr lang="en-US" sz="1800" i="1" dirty="0"/>
              <a:t>Magnetic Tape</a:t>
            </a:r>
            <a:r>
              <a:rPr lang="en-US" sz="1800" dirty="0"/>
              <a:t>.</a:t>
            </a:r>
          </a:p>
          <a:p>
            <a:pPr lvl="1">
              <a:defRPr/>
            </a:pPr>
            <a:r>
              <a:rPr lang="en-US" sz="1800" i="1" dirty="0"/>
              <a:t>Random Access</a:t>
            </a:r>
          </a:p>
          <a:p>
            <a:pPr lvl="1">
              <a:buNone/>
              <a:defRPr/>
            </a:pPr>
            <a:r>
              <a:rPr lang="en-US" sz="1800" dirty="0"/>
              <a:t>	</a:t>
            </a:r>
            <a:r>
              <a:rPr lang="en-US" sz="1800" dirty="0" err="1"/>
              <a:t>Metode</a:t>
            </a:r>
            <a:r>
              <a:rPr lang="en-US" sz="1800" dirty="0"/>
              <a:t> </a:t>
            </a:r>
            <a:r>
              <a:rPr lang="en-US" sz="1800" dirty="0" err="1"/>
              <a:t>akses</a:t>
            </a:r>
            <a:r>
              <a:rPr lang="en-US" sz="1800" dirty="0"/>
              <a:t> </a:t>
            </a:r>
            <a:r>
              <a:rPr lang="en-US" sz="1800" dirty="0" err="1"/>
              <a:t>dimana</a:t>
            </a:r>
            <a:r>
              <a:rPr lang="en-US" sz="1800" dirty="0"/>
              <a:t> </a:t>
            </a:r>
            <a:r>
              <a:rPr lang="en-US" sz="1800" dirty="0" err="1"/>
              <a:t>tidak</a:t>
            </a:r>
            <a:r>
              <a:rPr lang="en-US" sz="1800" dirty="0"/>
              <a:t> </a:t>
            </a:r>
            <a:r>
              <a:rPr lang="en-US" sz="1800" dirty="0" err="1"/>
              <a:t>tergantung</a:t>
            </a:r>
            <a:r>
              <a:rPr lang="en-US" sz="1800" dirty="0"/>
              <a:t> </a:t>
            </a:r>
            <a:r>
              <a:rPr lang="en-US" sz="1800" dirty="0" err="1"/>
              <a:t>terhadap</a:t>
            </a:r>
            <a:r>
              <a:rPr lang="en-US" sz="1800" dirty="0"/>
              <a:t> </a:t>
            </a:r>
            <a:r>
              <a:rPr lang="en-US" sz="1800" dirty="0" err="1"/>
              <a:t>urutan</a:t>
            </a:r>
            <a:r>
              <a:rPr lang="en-US" sz="1800" dirty="0"/>
              <a:t> </a:t>
            </a:r>
            <a:r>
              <a:rPr lang="en-US" sz="1800" dirty="0" err="1"/>
              <a:t>tertentu</a:t>
            </a:r>
            <a:r>
              <a:rPr lang="en-US" sz="1800" dirty="0"/>
              <a:t>. </a:t>
            </a:r>
            <a:r>
              <a:rPr lang="en-US" sz="1800" dirty="0" err="1"/>
              <a:t>Contoh</a:t>
            </a:r>
            <a:r>
              <a:rPr lang="en-US" sz="1800" dirty="0"/>
              <a:t> : </a:t>
            </a:r>
            <a:r>
              <a:rPr lang="en-US" sz="1800" i="1" dirty="0"/>
              <a:t>Hard Disk</a:t>
            </a:r>
          </a:p>
          <a:p>
            <a:pPr lvl="1">
              <a:defRPr/>
            </a:pPr>
            <a:r>
              <a:rPr lang="en-US" sz="1800" i="1" dirty="0" err="1"/>
              <a:t>Paralell</a:t>
            </a:r>
            <a:r>
              <a:rPr lang="en-US" sz="1800" i="1" dirty="0"/>
              <a:t> Access</a:t>
            </a:r>
            <a:endParaRPr lang="en-US" sz="1800" dirty="0"/>
          </a:p>
          <a:p>
            <a:pPr lvl="1">
              <a:buNone/>
              <a:defRPr/>
            </a:pPr>
            <a:r>
              <a:rPr lang="en-US" sz="1800" dirty="0"/>
              <a:t>	</a:t>
            </a:r>
            <a:r>
              <a:rPr lang="en-US" sz="1800" dirty="0" err="1"/>
              <a:t>Metode</a:t>
            </a:r>
            <a:r>
              <a:rPr lang="en-US" sz="1800" dirty="0"/>
              <a:t> </a:t>
            </a:r>
            <a:r>
              <a:rPr lang="en-US" sz="1800" dirty="0" err="1"/>
              <a:t>akses</a:t>
            </a:r>
            <a:r>
              <a:rPr lang="en-US" sz="1800" dirty="0"/>
              <a:t> </a:t>
            </a:r>
            <a:r>
              <a:rPr lang="en-US" sz="1800" dirty="0" err="1"/>
              <a:t>dimana</a:t>
            </a:r>
            <a:r>
              <a:rPr lang="en-US" sz="1800" dirty="0"/>
              <a:t> </a:t>
            </a:r>
            <a:r>
              <a:rPr lang="en-US" sz="1800" dirty="0" err="1"/>
              <a:t>dilakukan</a:t>
            </a:r>
            <a:r>
              <a:rPr lang="en-US" sz="1800" dirty="0"/>
              <a:t> </a:t>
            </a:r>
            <a:r>
              <a:rPr lang="en-US" sz="1800" dirty="0" err="1"/>
              <a:t>secara</a:t>
            </a:r>
            <a:r>
              <a:rPr lang="en-US" sz="1800" dirty="0"/>
              <a:t> </a:t>
            </a:r>
            <a:r>
              <a:rPr lang="en-US" sz="1800" dirty="0" err="1"/>
              <a:t>bersamaan</a:t>
            </a:r>
            <a:r>
              <a:rPr lang="en-US" sz="1800" dirty="0"/>
              <a:t> </a:t>
            </a:r>
            <a:r>
              <a:rPr lang="en-US" sz="1800" dirty="0" err="1"/>
              <a:t>terhadap</a:t>
            </a:r>
            <a:r>
              <a:rPr lang="en-US" sz="1800" dirty="0"/>
              <a:t> </a:t>
            </a:r>
            <a:r>
              <a:rPr lang="en-US" sz="1800" dirty="0" err="1"/>
              <a:t>lebih</a:t>
            </a:r>
            <a:r>
              <a:rPr lang="en-US" sz="1800" dirty="0"/>
              <a:t> </a:t>
            </a:r>
            <a:r>
              <a:rPr lang="en-US" sz="1800" dirty="0" err="1"/>
              <a:t>dari</a:t>
            </a:r>
            <a:r>
              <a:rPr lang="en-US" sz="1800" dirty="0"/>
              <a:t> </a:t>
            </a:r>
            <a:r>
              <a:rPr lang="en-US" sz="1800" dirty="0" err="1"/>
              <a:t>satu</a:t>
            </a:r>
            <a:r>
              <a:rPr lang="en-US" sz="1800" dirty="0"/>
              <a:t> </a:t>
            </a:r>
            <a:r>
              <a:rPr lang="en-US" sz="1800" dirty="0" err="1"/>
              <a:t>lokasi</a:t>
            </a:r>
            <a:r>
              <a:rPr lang="en-US" sz="1800" dirty="0"/>
              <a:t> media </a:t>
            </a:r>
            <a:r>
              <a:rPr lang="en-US" sz="1800" dirty="0" err="1"/>
              <a:t>penyimpanan</a:t>
            </a:r>
            <a:r>
              <a:rPr lang="en-US" sz="1800" dirty="0"/>
              <a:t>. </a:t>
            </a:r>
            <a:r>
              <a:rPr lang="en-US" sz="1800" dirty="0" err="1"/>
              <a:t>Contoh</a:t>
            </a:r>
            <a:r>
              <a:rPr lang="en-US" sz="1800" dirty="0"/>
              <a:t> : </a:t>
            </a:r>
            <a:r>
              <a:rPr lang="en-US" sz="1800" i="1" dirty="0"/>
              <a:t>Random Access Memory </a:t>
            </a:r>
            <a:r>
              <a:rPr lang="en-US" sz="1800" dirty="0"/>
              <a:t>(RAM).</a:t>
            </a:r>
          </a:p>
          <a:p>
            <a:pPr>
              <a:defRPr/>
            </a:pPr>
            <a:endParaRPr lang="en-US" dirty="0"/>
          </a:p>
        </p:txBody>
      </p:sp>
    </p:spTree>
    <p:extLst>
      <p:ext uri="{BB962C8B-B14F-4D97-AF65-F5344CB8AC3E}">
        <p14:creationId xmlns:p14="http://schemas.microsoft.com/office/powerpoint/2010/main" val="142369862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KARAKTERISTIK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132856"/>
            <a:ext cx="6952733" cy="3508977"/>
          </a:xfrm>
        </p:spPr>
        <p:txBody>
          <a:bodyPr>
            <a:noAutofit/>
          </a:bodyPr>
          <a:lstStyle/>
          <a:p>
            <a:pPr>
              <a:defRPr/>
            </a:pPr>
            <a:r>
              <a:rPr lang="en-US" i="1" dirty="0"/>
              <a:t>Portability</a:t>
            </a:r>
          </a:p>
          <a:p>
            <a:pPr>
              <a:buNone/>
              <a:defRPr/>
            </a:pPr>
            <a:r>
              <a:rPr lang="en-US" i="1" dirty="0"/>
              <a:t>	Portability </a:t>
            </a:r>
            <a:r>
              <a:rPr lang="en-US" dirty="0" err="1"/>
              <a:t>adalah</a:t>
            </a:r>
            <a:r>
              <a:rPr lang="en-US" dirty="0"/>
              <a:t> </a:t>
            </a:r>
            <a:r>
              <a:rPr lang="en-US" dirty="0" err="1"/>
              <a:t>kemampuan</a:t>
            </a:r>
            <a:r>
              <a:rPr lang="en-US" dirty="0"/>
              <a:t> </a:t>
            </a:r>
            <a:r>
              <a:rPr lang="en-US" dirty="0" err="1"/>
              <a:t>untuk</a:t>
            </a:r>
            <a:r>
              <a:rPr lang="en-US" dirty="0"/>
              <a:t> </a:t>
            </a:r>
            <a:r>
              <a:rPr lang="en-US" dirty="0" err="1"/>
              <a:t>melakukan</a:t>
            </a:r>
            <a:r>
              <a:rPr lang="en-US" dirty="0"/>
              <a:t> </a:t>
            </a:r>
            <a:r>
              <a:rPr lang="en-US" i="1" dirty="0"/>
              <a:t>install </a:t>
            </a:r>
            <a:r>
              <a:rPr lang="en-US" dirty="0" err="1"/>
              <a:t>atau</a:t>
            </a:r>
            <a:r>
              <a:rPr lang="en-US" dirty="0"/>
              <a:t> </a:t>
            </a:r>
            <a:r>
              <a:rPr lang="en-US" dirty="0" err="1"/>
              <a:t>memasang</a:t>
            </a:r>
            <a:r>
              <a:rPr lang="en-US" dirty="0"/>
              <a:t> </a:t>
            </a:r>
            <a:r>
              <a:rPr lang="en-US" dirty="0" err="1"/>
              <a:t>dan</a:t>
            </a:r>
            <a:r>
              <a:rPr lang="en-US" dirty="0"/>
              <a:t> </a:t>
            </a:r>
            <a:r>
              <a:rPr lang="en-US" dirty="0" err="1"/>
              <a:t>melepaskan</a:t>
            </a:r>
            <a:r>
              <a:rPr lang="en-US" dirty="0"/>
              <a:t> media </a:t>
            </a:r>
            <a:r>
              <a:rPr lang="en-US" dirty="0" err="1"/>
              <a:t>penyimpanan</a:t>
            </a:r>
            <a:r>
              <a:rPr lang="en-US" dirty="0"/>
              <a:t> </a:t>
            </a:r>
            <a:r>
              <a:rPr lang="en-US" dirty="0" err="1"/>
              <a:t>dari</a:t>
            </a:r>
            <a:r>
              <a:rPr lang="en-US" dirty="0"/>
              <a:t> </a:t>
            </a:r>
            <a:r>
              <a:rPr lang="en-US" dirty="0" err="1"/>
              <a:t>komputer</a:t>
            </a:r>
            <a:r>
              <a:rPr lang="en-US" dirty="0"/>
              <a:t>. </a:t>
            </a:r>
            <a:r>
              <a:rPr lang="en-US" i="1" dirty="0"/>
              <a:t>Portability </a:t>
            </a:r>
            <a:r>
              <a:rPr lang="en-US" dirty="0" err="1"/>
              <a:t>meningkatkan</a:t>
            </a:r>
            <a:r>
              <a:rPr lang="en-US" dirty="0"/>
              <a:t> </a:t>
            </a:r>
            <a:r>
              <a:rPr lang="en-US" i="1" dirty="0"/>
              <a:t>cost</a:t>
            </a:r>
            <a:r>
              <a:rPr lang="en-US" dirty="0"/>
              <a:t>.</a:t>
            </a:r>
          </a:p>
          <a:p>
            <a:pPr>
              <a:defRPr/>
            </a:pPr>
            <a:r>
              <a:rPr lang="en-US" i="1" dirty="0"/>
              <a:t>Capacity</a:t>
            </a:r>
          </a:p>
          <a:p>
            <a:pPr>
              <a:buNone/>
              <a:defRPr/>
            </a:pPr>
            <a:r>
              <a:rPr lang="en-US" i="1" dirty="0"/>
              <a:t>	Capacity </a:t>
            </a:r>
            <a:r>
              <a:rPr lang="en-US" dirty="0" err="1"/>
              <a:t>merupakan</a:t>
            </a:r>
            <a:r>
              <a:rPr lang="en-US" dirty="0"/>
              <a:t> </a:t>
            </a:r>
            <a:r>
              <a:rPr lang="en-US" dirty="0" err="1"/>
              <a:t>jumlah</a:t>
            </a:r>
            <a:r>
              <a:rPr lang="en-US" dirty="0"/>
              <a:t> data </a:t>
            </a:r>
            <a:r>
              <a:rPr lang="en-US" dirty="0" err="1"/>
              <a:t>maksimum</a:t>
            </a:r>
            <a:r>
              <a:rPr lang="en-US" dirty="0"/>
              <a:t> yang </a:t>
            </a:r>
            <a:r>
              <a:rPr lang="en-US" dirty="0" err="1"/>
              <a:t>disimpan</a:t>
            </a:r>
            <a:r>
              <a:rPr lang="en-US" dirty="0"/>
              <a:t> </a:t>
            </a:r>
            <a:r>
              <a:rPr lang="en-US" dirty="0" err="1"/>
              <a:t>oleh</a:t>
            </a:r>
            <a:r>
              <a:rPr lang="en-US" dirty="0"/>
              <a:t> </a:t>
            </a:r>
            <a:r>
              <a:rPr lang="en-US" dirty="0" err="1"/>
              <a:t>suatu</a:t>
            </a:r>
            <a:r>
              <a:rPr lang="en-US" dirty="0"/>
              <a:t> media </a:t>
            </a:r>
            <a:r>
              <a:rPr lang="en-US" dirty="0" err="1"/>
              <a:t>penyimpanan</a:t>
            </a:r>
            <a:r>
              <a:rPr lang="en-US" dirty="0"/>
              <a:t>. </a:t>
            </a:r>
            <a:r>
              <a:rPr lang="en-US" i="1" dirty="0"/>
              <a:t>Cost </a:t>
            </a:r>
            <a:r>
              <a:rPr lang="en-US" dirty="0" err="1"/>
              <a:t>biasanya</a:t>
            </a:r>
            <a:r>
              <a:rPr lang="en-US" dirty="0"/>
              <a:t> </a:t>
            </a:r>
            <a:r>
              <a:rPr lang="en-US" dirty="0" err="1"/>
              <a:t>meningkat</a:t>
            </a:r>
            <a:r>
              <a:rPr lang="en-US" dirty="0"/>
              <a:t> </a:t>
            </a:r>
            <a:r>
              <a:rPr lang="en-US" dirty="0" err="1"/>
              <a:t>sejalan</a:t>
            </a:r>
            <a:r>
              <a:rPr lang="en-US" dirty="0"/>
              <a:t> </a:t>
            </a:r>
            <a:r>
              <a:rPr lang="en-US" dirty="0" err="1"/>
              <a:t>dengan</a:t>
            </a:r>
            <a:r>
              <a:rPr lang="en-US" dirty="0"/>
              <a:t> </a:t>
            </a:r>
            <a:r>
              <a:rPr lang="en-US" dirty="0" err="1"/>
              <a:t>meningkatnya</a:t>
            </a:r>
            <a:r>
              <a:rPr lang="en-US" dirty="0"/>
              <a:t> </a:t>
            </a:r>
            <a:r>
              <a:rPr lang="en-US" dirty="0" err="1"/>
              <a:t>kapasitas</a:t>
            </a:r>
            <a:r>
              <a:rPr lang="en-US" dirty="0"/>
              <a:t> </a:t>
            </a:r>
            <a:r>
              <a:rPr lang="en-US" dirty="0" err="1"/>
              <a:t>suatu</a:t>
            </a:r>
            <a:r>
              <a:rPr lang="en-US" dirty="0"/>
              <a:t> media </a:t>
            </a:r>
            <a:r>
              <a:rPr lang="en-US" dirty="0" err="1"/>
              <a:t>penyimpanan</a:t>
            </a:r>
            <a:r>
              <a:rPr lang="en-US" dirty="0"/>
              <a:t>.</a:t>
            </a:r>
          </a:p>
        </p:txBody>
      </p:sp>
    </p:spTree>
    <p:extLst>
      <p:ext uri="{BB962C8B-B14F-4D97-AF65-F5344CB8AC3E}">
        <p14:creationId xmlns:p14="http://schemas.microsoft.com/office/powerpoint/2010/main" val="371850778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2520398" cy="1143000"/>
          </a:xfrm>
          <a:solidFill>
            <a:schemeClr val="accent1">
              <a:lumMod val="40000"/>
              <a:lumOff val="60000"/>
            </a:schemeClr>
          </a:solidFill>
        </p:spPr>
        <p:txBody>
          <a:bodyPr>
            <a:normAutofit fontScale="90000"/>
          </a:bodyPr>
          <a:lstStyle/>
          <a:p>
            <a:r>
              <a:rPr lang="en-US" b="1" dirty="0">
                <a:solidFill>
                  <a:srgbClr val="FF0000"/>
                </a:solidFill>
              </a:rPr>
              <a:t>HIRARKI MEMORI</a:t>
            </a:r>
            <a:endParaRPr lang="id-ID" b="1" dirty="0">
              <a:solidFill>
                <a:srgbClr val="FF0000"/>
              </a:solidFill>
            </a:endParaRPr>
          </a:p>
        </p:txBody>
      </p:sp>
      <p:pic>
        <p:nvPicPr>
          <p:cNvPr id="4" name="Picture 4"/>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563888" y="1027664"/>
            <a:ext cx="5071120" cy="4790318"/>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120981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i="1" dirty="0"/>
              <a:t>Primary Storage. </a:t>
            </a:r>
          </a:p>
          <a:p>
            <a:pPr marL="68580" indent="0">
              <a:buNone/>
              <a:defRPr/>
            </a:pPr>
            <a:r>
              <a:rPr lang="en-US" dirty="0"/>
              <a:t>	</a:t>
            </a:r>
            <a:r>
              <a:rPr lang="en-US" dirty="0" err="1"/>
              <a:t>adalah</a:t>
            </a:r>
            <a:r>
              <a:rPr lang="en-US" dirty="0"/>
              <a:t> media </a:t>
            </a:r>
            <a:r>
              <a:rPr lang="en-US" dirty="0" err="1"/>
              <a:t>penyimpanan</a:t>
            </a:r>
            <a:r>
              <a:rPr lang="en-US" dirty="0"/>
              <a:t> yang 	</a:t>
            </a:r>
            <a:r>
              <a:rPr lang="en-US" dirty="0" err="1"/>
              <a:t>langsung</a:t>
            </a:r>
            <a:r>
              <a:rPr lang="en-US" dirty="0"/>
              <a:t> </a:t>
            </a:r>
            <a:r>
              <a:rPr lang="en-US" dirty="0" err="1"/>
              <a:t>dapat</a:t>
            </a:r>
            <a:r>
              <a:rPr lang="en-US" dirty="0"/>
              <a:t> </a:t>
            </a:r>
            <a:r>
              <a:rPr lang="en-US" dirty="0" err="1"/>
              <a:t>diakses</a:t>
            </a:r>
            <a:r>
              <a:rPr lang="en-US" dirty="0"/>
              <a:t> </a:t>
            </a:r>
            <a:r>
              <a:rPr lang="en-US" dirty="0" err="1"/>
              <a:t>oleh</a:t>
            </a:r>
            <a:r>
              <a:rPr lang="en-US" dirty="0"/>
              <a:t> CPU.</a:t>
            </a:r>
          </a:p>
          <a:p>
            <a:pPr marL="365760" lvl="1" indent="0">
              <a:buNone/>
              <a:defRPr/>
            </a:pPr>
            <a:r>
              <a:rPr lang="en-US" dirty="0"/>
              <a:t>	RAM (</a:t>
            </a:r>
            <a:r>
              <a:rPr lang="en-US" i="1" dirty="0"/>
              <a:t>Random Access Memory</a:t>
            </a:r>
            <a:r>
              <a:rPr lang="en-US" dirty="0"/>
              <a:t>)</a:t>
            </a:r>
          </a:p>
          <a:p>
            <a:pPr marL="68580" indent="0">
              <a:buNone/>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4126902"/>
            <a:ext cx="2057400"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77177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296287"/>
            <a:ext cx="6952733" cy="3508977"/>
          </a:xfrm>
        </p:spPr>
        <p:txBody>
          <a:bodyPr>
            <a:noAutofit/>
          </a:bodyPr>
          <a:lstStyle/>
          <a:p>
            <a:pPr>
              <a:defRPr/>
            </a:pPr>
            <a:r>
              <a:rPr lang="en-US" dirty="0"/>
              <a:t>Ada </a:t>
            </a:r>
            <a:r>
              <a:rPr lang="en-US" dirty="0" err="1"/>
              <a:t>beberapa</a:t>
            </a:r>
            <a:r>
              <a:rPr lang="en-US" dirty="0"/>
              <a:t> </a:t>
            </a:r>
            <a:r>
              <a:rPr lang="en-US" dirty="0" err="1"/>
              <a:t>jenis</a:t>
            </a:r>
            <a:r>
              <a:rPr lang="en-US" dirty="0"/>
              <a:t> RAM </a:t>
            </a:r>
            <a:r>
              <a:rPr lang="en-US" dirty="0" err="1"/>
              <a:t>yaitu</a:t>
            </a:r>
            <a:r>
              <a:rPr lang="en-US" dirty="0"/>
              <a:t> :</a:t>
            </a:r>
          </a:p>
          <a:p>
            <a:pPr lvl="1">
              <a:defRPr/>
            </a:pPr>
            <a:r>
              <a:rPr lang="en-US" dirty="0"/>
              <a:t>DRAM (</a:t>
            </a:r>
            <a:r>
              <a:rPr lang="en-US" i="1" dirty="0"/>
              <a:t>Dynamic </a:t>
            </a:r>
            <a:r>
              <a:rPr lang="en-US" dirty="0"/>
              <a:t>RAM)</a:t>
            </a:r>
          </a:p>
          <a:p>
            <a:pPr marL="68580" indent="0">
              <a:buNone/>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3443822"/>
            <a:ext cx="2903538" cy="21859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2826552"/>
            <a:ext cx="2522537" cy="281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099975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296287"/>
            <a:ext cx="6952733" cy="3508977"/>
          </a:xfrm>
        </p:spPr>
        <p:txBody>
          <a:bodyPr>
            <a:noAutofit/>
          </a:bodyPr>
          <a:lstStyle/>
          <a:p>
            <a:pPr>
              <a:defRPr/>
            </a:pPr>
            <a:r>
              <a:rPr lang="en-US" dirty="0"/>
              <a:t>EDORAM (</a:t>
            </a:r>
            <a:r>
              <a:rPr lang="en-US" i="1" dirty="0"/>
              <a:t>Extended Data Out </a:t>
            </a:r>
            <a:r>
              <a:rPr lang="en-US" dirty="0"/>
              <a:t>RAM)</a:t>
            </a:r>
          </a:p>
          <a:p>
            <a:pPr>
              <a:defRPr/>
            </a:pPr>
            <a:r>
              <a:rPr lang="en-US" altLang="id-ID" dirty="0">
                <a:latin typeface="Arial" panose="020B0604020202020204" pitchFamily="34" charset="0"/>
              </a:rPr>
              <a:t>SDRAM (</a:t>
            </a:r>
            <a:r>
              <a:rPr lang="en-US" altLang="id-ID" i="1" dirty="0">
                <a:latin typeface="Arial" panose="020B0604020202020204" pitchFamily="34" charset="0"/>
              </a:rPr>
              <a:t>Synchronous Dynamic </a:t>
            </a:r>
            <a:r>
              <a:rPr lang="en-US" altLang="id-ID" dirty="0">
                <a:latin typeface="Arial" panose="020B0604020202020204" pitchFamily="34" charset="0"/>
              </a:rPr>
              <a:t>RAM)</a:t>
            </a:r>
            <a:endParaRPr lang="en-US" dirty="0"/>
          </a:p>
          <a:p>
            <a:pPr>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3267577"/>
            <a:ext cx="2901950" cy="29718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5862" y="3243492"/>
            <a:ext cx="3514725" cy="2170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240515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dirty="0"/>
              <a:t>ROM (</a:t>
            </a:r>
            <a:r>
              <a:rPr lang="en-US" i="1" dirty="0"/>
              <a:t>Read Only Memory</a:t>
            </a:r>
            <a:r>
              <a:rPr lang="en-US" dirty="0"/>
              <a:t>). </a:t>
            </a:r>
            <a:r>
              <a:rPr lang="en-US" dirty="0" err="1"/>
              <a:t>Jenis</a:t>
            </a:r>
            <a:r>
              <a:rPr lang="en-US" dirty="0"/>
              <a:t> </a:t>
            </a:r>
            <a:r>
              <a:rPr lang="en-US" dirty="0" err="1"/>
              <a:t>memori</a:t>
            </a:r>
            <a:r>
              <a:rPr lang="en-US" dirty="0"/>
              <a:t> yang </a:t>
            </a:r>
            <a:r>
              <a:rPr lang="en-US" dirty="0" err="1"/>
              <a:t>dapat</a:t>
            </a:r>
            <a:r>
              <a:rPr lang="en-US" dirty="0"/>
              <a:t> </a:t>
            </a:r>
            <a:r>
              <a:rPr lang="en-US" dirty="0" err="1"/>
              <a:t>menyimpan</a:t>
            </a:r>
            <a:r>
              <a:rPr lang="en-US" dirty="0"/>
              <a:t> data </a:t>
            </a:r>
            <a:r>
              <a:rPr lang="en-US" dirty="0" err="1"/>
              <a:t>dan</a:t>
            </a:r>
            <a:r>
              <a:rPr lang="en-US" dirty="0"/>
              <a:t> </a:t>
            </a:r>
            <a:r>
              <a:rPr lang="en-US" dirty="0" err="1"/>
              <a:t>informasi</a:t>
            </a:r>
            <a:r>
              <a:rPr lang="en-US" dirty="0"/>
              <a:t> </a:t>
            </a:r>
            <a:r>
              <a:rPr lang="en-US" dirty="0" err="1"/>
              <a:t>walaupun</a:t>
            </a:r>
            <a:r>
              <a:rPr lang="en-US" dirty="0"/>
              <a:t> </a:t>
            </a:r>
            <a:r>
              <a:rPr lang="en-US" dirty="0" err="1"/>
              <a:t>komputer</a:t>
            </a:r>
            <a:r>
              <a:rPr lang="en-US" dirty="0"/>
              <a:t> </a:t>
            </a:r>
            <a:r>
              <a:rPr lang="en-US" dirty="0" err="1"/>
              <a:t>dimatikan</a:t>
            </a:r>
            <a:r>
              <a:rPr lang="en-US" dirty="0"/>
              <a:t> (off).</a:t>
            </a:r>
          </a:p>
          <a:p>
            <a:pPr marL="68580" indent="0">
              <a:buNone/>
              <a:defRPr/>
            </a:pPr>
            <a:r>
              <a:rPr lang="en-US" dirty="0"/>
              <a:t>	PROM (</a:t>
            </a:r>
            <a:r>
              <a:rPr lang="en-US" i="1" dirty="0"/>
              <a:t>Programmable </a:t>
            </a:r>
            <a:r>
              <a:rPr lang="en-US" dirty="0"/>
              <a:t>ROM)</a:t>
            </a:r>
          </a:p>
          <a:p>
            <a:pPr>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4493766"/>
            <a:ext cx="2819400" cy="1598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73689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altLang="id-ID" dirty="0">
                <a:latin typeface="Arial" panose="020B0604020202020204" pitchFamily="34" charset="0"/>
              </a:rPr>
              <a:t>EPROM (</a:t>
            </a:r>
            <a:r>
              <a:rPr lang="en-US" altLang="id-ID" i="1" dirty="0" err="1">
                <a:latin typeface="Arial" panose="020B0604020202020204" pitchFamily="34" charset="0"/>
              </a:rPr>
              <a:t>Eraseble</a:t>
            </a:r>
            <a:r>
              <a:rPr lang="en-US" altLang="id-ID" i="1" dirty="0">
                <a:latin typeface="Arial" panose="020B0604020202020204" pitchFamily="34" charset="0"/>
              </a:rPr>
              <a:t> </a:t>
            </a:r>
            <a:r>
              <a:rPr lang="en-US" altLang="id-ID" dirty="0">
                <a:latin typeface="Arial" panose="020B0604020202020204" pitchFamily="34" charset="0"/>
              </a:rPr>
              <a:t>PROM)</a:t>
            </a:r>
          </a:p>
          <a:p>
            <a:pPr>
              <a:defRPr/>
            </a:pPr>
            <a:r>
              <a:rPr lang="en-US" dirty="0"/>
              <a:t>EEPROM (Electrically EPROM)</a:t>
            </a:r>
          </a:p>
          <a:p>
            <a:pPr marL="68580" indent="0">
              <a:buNone/>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3356992"/>
            <a:ext cx="2624138" cy="21859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8961" y="3573016"/>
            <a:ext cx="2644775" cy="2617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826784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i="1" dirty="0"/>
              <a:t>Cache Memory </a:t>
            </a:r>
            <a:r>
              <a:rPr lang="en-US" dirty="0"/>
              <a:t>(Flash RAM)</a:t>
            </a:r>
            <a:br>
              <a:rPr lang="en-US" dirty="0"/>
            </a:br>
            <a:r>
              <a:rPr lang="en-US" dirty="0" err="1"/>
              <a:t>Tempat</a:t>
            </a:r>
            <a:r>
              <a:rPr lang="en-US" dirty="0"/>
              <a:t> </a:t>
            </a:r>
            <a:r>
              <a:rPr lang="en-US" dirty="0" err="1"/>
              <a:t>penyimpanan</a:t>
            </a:r>
            <a:r>
              <a:rPr lang="en-US" dirty="0"/>
              <a:t>/</a:t>
            </a:r>
            <a:r>
              <a:rPr lang="en-US" dirty="0" err="1"/>
              <a:t>penampungan</a:t>
            </a:r>
            <a:r>
              <a:rPr lang="en-US" dirty="0"/>
              <a:t> data </a:t>
            </a:r>
            <a:r>
              <a:rPr lang="en-US" dirty="0" err="1"/>
              <a:t>dan</a:t>
            </a:r>
            <a:r>
              <a:rPr lang="en-US" dirty="0"/>
              <a:t> </a:t>
            </a:r>
            <a:r>
              <a:rPr lang="en-US" dirty="0" err="1"/>
              <a:t>informasi</a:t>
            </a:r>
            <a:r>
              <a:rPr lang="en-US" dirty="0"/>
              <a:t> yang </a:t>
            </a:r>
            <a:r>
              <a:rPr lang="en-US" dirty="0" err="1"/>
              <a:t>membantu</a:t>
            </a:r>
            <a:r>
              <a:rPr lang="en-US" dirty="0"/>
              <a:t> </a:t>
            </a:r>
            <a:r>
              <a:rPr lang="en-US" dirty="0" err="1"/>
              <a:t>mempercepat</a:t>
            </a:r>
            <a:r>
              <a:rPr lang="en-US" dirty="0"/>
              <a:t> </a:t>
            </a:r>
            <a:r>
              <a:rPr lang="en-US" dirty="0" err="1"/>
              <a:t>kerja</a:t>
            </a:r>
            <a:r>
              <a:rPr lang="en-US" dirty="0"/>
              <a:t> </a:t>
            </a:r>
            <a:r>
              <a:rPr lang="en-US" dirty="0" err="1"/>
              <a:t>prosesor</a:t>
            </a:r>
            <a:r>
              <a:rPr lang="en-US" dirty="0"/>
              <a:t>.</a:t>
            </a:r>
          </a:p>
          <a:p>
            <a:pPr>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4005064"/>
            <a:ext cx="2819400" cy="2344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382370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i="1" dirty="0"/>
              <a:t>Video Memory </a:t>
            </a:r>
            <a:r>
              <a:rPr lang="en-US" dirty="0"/>
              <a:t>(VRAM)</a:t>
            </a:r>
          </a:p>
          <a:p>
            <a:pPr marL="68580" indent="0">
              <a:buNone/>
              <a:defRPr/>
            </a:pPr>
            <a:r>
              <a:rPr lang="en-US" dirty="0"/>
              <a:t>	</a:t>
            </a:r>
            <a:r>
              <a:rPr lang="en-US" dirty="0" err="1"/>
              <a:t>Memori</a:t>
            </a:r>
            <a:r>
              <a:rPr lang="en-US" dirty="0"/>
              <a:t> yang </a:t>
            </a:r>
            <a:r>
              <a:rPr lang="en-US" dirty="0" err="1"/>
              <a:t>menyimpan</a:t>
            </a:r>
            <a:r>
              <a:rPr lang="en-US" dirty="0"/>
              <a:t> data-data 	</a:t>
            </a:r>
            <a:r>
              <a:rPr lang="en-US" dirty="0" err="1"/>
              <a:t>bergambar</a:t>
            </a:r>
            <a:r>
              <a:rPr lang="en-US" dirty="0"/>
              <a:t> (video)</a:t>
            </a:r>
          </a:p>
          <a:p>
            <a:pPr>
              <a:defRPr/>
            </a:pPr>
            <a:endParaRPr lang="en-US" dirty="0"/>
          </a:p>
        </p:txBody>
      </p:sp>
      <p:pic>
        <p:nvPicPr>
          <p:cNvPr id="4"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4283" t="28963" b="28204"/>
          <a:stretch/>
        </p:blipFill>
        <p:spPr bwMode="auto">
          <a:xfrm>
            <a:off x="4283968" y="4122783"/>
            <a:ext cx="3218309" cy="1440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939151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i="1" dirty="0"/>
              <a:t>Flash Memory. </a:t>
            </a:r>
            <a:r>
              <a:rPr lang="en-US" dirty="0" err="1"/>
              <a:t>Memori</a:t>
            </a:r>
            <a:r>
              <a:rPr lang="en-US" dirty="0"/>
              <a:t> yang </a:t>
            </a:r>
            <a:r>
              <a:rPr lang="en-US" dirty="0" err="1"/>
              <a:t>dapat</a:t>
            </a:r>
            <a:r>
              <a:rPr lang="en-US" dirty="0"/>
              <a:t> </a:t>
            </a:r>
            <a:r>
              <a:rPr lang="en-US" dirty="0" err="1"/>
              <a:t>menyimpan</a:t>
            </a:r>
            <a:r>
              <a:rPr lang="en-US" dirty="0"/>
              <a:t> data </a:t>
            </a:r>
            <a:r>
              <a:rPr lang="en-US" dirty="0" err="1"/>
              <a:t>dan</a:t>
            </a:r>
            <a:r>
              <a:rPr lang="en-US" dirty="0"/>
              <a:t> </a:t>
            </a:r>
            <a:r>
              <a:rPr lang="en-US" dirty="0" err="1"/>
              <a:t>informasi</a:t>
            </a:r>
            <a:r>
              <a:rPr lang="en-US" dirty="0"/>
              <a:t> </a:t>
            </a:r>
            <a:r>
              <a:rPr lang="en-US" dirty="0" err="1"/>
              <a:t>bila</a:t>
            </a:r>
            <a:r>
              <a:rPr lang="en-US" dirty="0"/>
              <a:t> </a:t>
            </a:r>
            <a:r>
              <a:rPr lang="en-US" dirty="0" err="1"/>
              <a:t>komputer</a:t>
            </a:r>
            <a:r>
              <a:rPr lang="en-US" dirty="0"/>
              <a:t> </a:t>
            </a:r>
            <a:r>
              <a:rPr lang="en-US" dirty="0" err="1"/>
              <a:t>dimatikan</a:t>
            </a:r>
            <a:r>
              <a:rPr lang="en-US" dirty="0"/>
              <a:t> (off). </a:t>
            </a:r>
          </a:p>
          <a:p>
            <a:pPr>
              <a:defRPr/>
            </a:pPr>
            <a:r>
              <a:rPr lang="en-US" dirty="0"/>
              <a:t>Data </a:t>
            </a:r>
            <a:r>
              <a:rPr lang="en-US" dirty="0" err="1"/>
              <a:t>dan</a:t>
            </a:r>
            <a:r>
              <a:rPr lang="en-US" dirty="0"/>
              <a:t> </a:t>
            </a:r>
            <a:r>
              <a:rPr lang="en-US" dirty="0" err="1"/>
              <a:t>informasi</a:t>
            </a:r>
            <a:r>
              <a:rPr lang="en-US" dirty="0"/>
              <a:t> yang </a:t>
            </a:r>
            <a:r>
              <a:rPr lang="en-US" dirty="0" err="1"/>
              <a:t>tersimpan</a:t>
            </a:r>
            <a:r>
              <a:rPr lang="en-US" dirty="0"/>
              <a:t> </a:t>
            </a:r>
            <a:r>
              <a:rPr lang="en-US" dirty="0" err="1"/>
              <a:t>dapat</a:t>
            </a:r>
            <a:r>
              <a:rPr lang="en-US" dirty="0"/>
              <a:t> </a:t>
            </a:r>
            <a:r>
              <a:rPr lang="en-US" dirty="0" err="1"/>
              <a:t>dihapus</a:t>
            </a:r>
            <a:r>
              <a:rPr lang="en-US" dirty="0"/>
              <a:t> </a:t>
            </a:r>
            <a:r>
              <a:rPr lang="en-US" dirty="0" err="1"/>
              <a:t>dan</a:t>
            </a:r>
            <a:r>
              <a:rPr lang="en-US" dirty="0"/>
              <a:t> </a:t>
            </a:r>
            <a:r>
              <a:rPr lang="en-US" dirty="0" err="1"/>
              <a:t>ditulis</a:t>
            </a:r>
            <a:r>
              <a:rPr lang="en-US" dirty="0"/>
              <a:t> </a:t>
            </a:r>
            <a:r>
              <a:rPr lang="en-US" dirty="0" err="1"/>
              <a:t>kembali</a:t>
            </a:r>
            <a:r>
              <a:rPr lang="en-US" dirty="0"/>
              <a:t> </a:t>
            </a:r>
            <a:r>
              <a:rPr lang="en-US" dirty="0" err="1"/>
              <a:t>melalui</a:t>
            </a:r>
            <a:r>
              <a:rPr lang="en-US" dirty="0"/>
              <a:t> </a:t>
            </a:r>
            <a:r>
              <a:rPr lang="en-US" dirty="0" err="1"/>
              <a:t>suatu</a:t>
            </a:r>
            <a:r>
              <a:rPr lang="en-US" dirty="0"/>
              <a:t> program </a:t>
            </a:r>
            <a:r>
              <a:rPr lang="en-US" dirty="0" err="1"/>
              <a:t>khusus</a:t>
            </a:r>
            <a:r>
              <a:rPr lang="en-US" dirty="0"/>
              <a:t>.</a:t>
            </a:r>
          </a:p>
          <a:p>
            <a:pPr>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4870830"/>
            <a:ext cx="2543175" cy="14192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3750" y="4383835"/>
            <a:ext cx="2578100" cy="1928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497161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i="1" dirty="0"/>
              <a:t>Secondary Storage </a:t>
            </a:r>
            <a:r>
              <a:rPr lang="en-US" dirty="0" err="1"/>
              <a:t>adalah</a:t>
            </a:r>
            <a:r>
              <a:rPr lang="en-US" dirty="0"/>
              <a:t> media </a:t>
            </a:r>
            <a:r>
              <a:rPr lang="en-US" dirty="0" err="1"/>
              <a:t>penyimpanan</a:t>
            </a:r>
            <a:r>
              <a:rPr lang="en-US" dirty="0"/>
              <a:t> </a:t>
            </a:r>
            <a:r>
              <a:rPr lang="en-US" dirty="0" err="1"/>
              <a:t>eksternal</a:t>
            </a:r>
            <a:r>
              <a:rPr lang="en-US" dirty="0"/>
              <a:t> </a:t>
            </a:r>
            <a:r>
              <a:rPr lang="en-US" dirty="0" err="1"/>
              <a:t>atau</a:t>
            </a:r>
            <a:r>
              <a:rPr lang="en-US" dirty="0"/>
              <a:t> yang </a:t>
            </a:r>
            <a:r>
              <a:rPr lang="en-US" dirty="0" err="1"/>
              <a:t>berada</a:t>
            </a:r>
            <a:r>
              <a:rPr lang="en-US" dirty="0"/>
              <a:t> di </a:t>
            </a:r>
            <a:r>
              <a:rPr lang="en-US" dirty="0" err="1"/>
              <a:t>luar</a:t>
            </a:r>
            <a:r>
              <a:rPr lang="en-US" dirty="0"/>
              <a:t> </a:t>
            </a:r>
            <a:r>
              <a:rPr lang="en-US" dirty="0" err="1"/>
              <a:t>dari</a:t>
            </a:r>
            <a:r>
              <a:rPr lang="en-US" dirty="0"/>
              <a:t> </a:t>
            </a:r>
            <a:r>
              <a:rPr lang="en-US" dirty="0" err="1"/>
              <a:t>komponen</a:t>
            </a:r>
            <a:r>
              <a:rPr lang="en-US" dirty="0"/>
              <a:t> </a:t>
            </a:r>
            <a:r>
              <a:rPr lang="en-US" dirty="0" err="1"/>
              <a:t>komputer</a:t>
            </a:r>
            <a:r>
              <a:rPr lang="en-US" dirty="0"/>
              <a:t>. </a:t>
            </a:r>
          </a:p>
          <a:p>
            <a:pPr>
              <a:defRPr/>
            </a:pPr>
            <a:r>
              <a:rPr lang="en-US" i="1" dirty="0"/>
              <a:t>Secondary Storage </a:t>
            </a:r>
            <a:r>
              <a:rPr lang="en-US" dirty="0" err="1"/>
              <a:t>dapat</a:t>
            </a:r>
            <a:r>
              <a:rPr lang="en-US" dirty="0"/>
              <a:t> </a:t>
            </a:r>
            <a:r>
              <a:rPr lang="en-US" dirty="0" err="1"/>
              <a:t>menyimpan</a:t>
            </a:r>
            <a:r>
              <a:rPr lang="en-US" dirty="0"/>
              <a:t> data </a:t>
            </a:r>
            <a:r>
              <a:rPr lang="en-US" dirty="0" err="1"/>
              <a:t>dalam</a:t>
            </a:r>
            <a:r>
              <a:rPr lang="en-US" dirty="0"/>
              <a:t> </a:t>
            </a:r>
            <a:r>
              <a:rPr lang="en-US" dirty="0" err="1"/>
              <a:t>jumlah</a:t>
            </a:r>
            <a:r>
              <a:rPr lang="en-US" dirty="0"/>
              <a:t> </a:t>
            </a:r>
            <a:r>
              <a:rPr lang="en-US" dirty="0" err="1"/>
              <a:t>besar</a:t>
            </a:r>
            <a:r>
              <a:rPr lang="en-US" dirty="0"/>
              <a:t> </a:t>
            </a:r>
            <a:r>
              <a:rPr lang="en-US" dirty="0" err="1"/>
              <a:t>dan</a:t>
            </a:r>
            <a:r>
              <a:rPr lang="en-US" dirty="0"/>
              <a:t> permanent</a:t>
            </a:r>
          </a:p>
        </p:txBody>
      </p:sp>
    </p:spTree>
    <p:extLst>
      <p:ext uri="{BB962C8B-B14F-4D97-AF65-F5344CB8AC3E}">
        <p14:creationId xmlns:p14="http://schemas.microsoft.com/office/powerpoint/2010/main" val="366380153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i="1" dirty="0"/>
              <a:t>Secondary storage </a:t>
            </a:r>
            <a:r>
              <a:rPr lang="en-US" dirty="0" err="1"/>
              <a:t>disebut</a:t>
            </a:r>
            <a:r>
              <a:rPr lang="en-US" dirty="0"/>
              <a:t> juga </a:t>
            </a:r>
            <a:r>
              <a:rPr lang="en-US" dirty="0" err="1"/>
              <a:t>dengan</a:t>
            </a:r>
            <a:r>
              <a:rPr lang="en-US" dirty="0"/>
              <a:t> </a:t>
            </a:r>
            <a:r>
              <a:rPr lang="en-US" i="1" dirty="0"/>
              <a:t>auxiliary storage</a:t>
            </a:r>
            <a:r>
              <a:rPr lang="en-US" dirty="0"/>
              <a:t>.</a:t>
            </a:r>
          </a:p>
          <a:p>
            <a:pPr lvl="1">
              <a:buFont typeface="Wingdings" panose="05000000000000000000" pitchFamily="2" charset="2"/>
              <a:buChar char="Ø"/>
              <a:defRPr/>
            </a:pPr>
            <a:r>
              <a:rPr lang="en-US" i="1" dirty="0"/>
              <a:t>Magnetic tape. </a:t>
            </a:r>
            <a:r>
              <a:rPr lang="en-US" dirty="0"/>
              <a:t>Magnetic storage yang </a:t>
            </a:r>
            <a:r>
              <a:rPr lang="en-US" dirty="0" err="1"/>
              <a:t>berbentuk</a:t>
            </a:r>
            <a:r>
              <a:rPr lang="en-US" dirty="0"/>
              <a:t> tape/</a:t>
            </a:r>
            <a:r>
              <a:rPr lang="en-US" dirty="0" err="1"/>
              <a:t>kaset</a:t>
            </a:r>
            <a:r>
              <a:rPr lang="en-US" dirty="0"/>
              <a:t>.</a:t>
            </a:r>
          </a:p>
          <a:p>
            <a:pPr marL="365760" lvl="1" indent="0">
              <a:buNone/>
              <a:defRPr/>
            </a:pPr>
            <a:r>
              <a:rPr lang="en-US" dirty="0"/>
              <a:t>	</a:t>
            </a:r>
            <a:r>
              <a:rPr lang="en-US" dirty="0" err="1"/>
              <a:t>Contoh</a:t>
            </a:r>
            <a:r>
              <a:rPr lang="en-US" dirty="0"/>
              <a:t>: tape/</a:t>
            </a:r>
            <a:r>
              <a:rPr lang="en-US" dirty="0" err="1"/>
              <a:t>kaset</a:t>
            </a:r>
            <a:r>
              <a:rPr lang="en-US" dirty="0"/>
              <a:t> back-up.</a:t>
            </a:r>
          </a:p>
          <a:p>
            <a:pPr lvl="1">
              <a:buFont typeface="Wingdings" panose="05000000000000000000" pitchFamily="2" charset="2"/>
              <a:buChar char="Ø"/>
              <a:defRPr/>
            </a:pPr>
            <a:r>
              <a:rPr lang="en-US" i="1" dirty="0"/>
              <a:t>Magnetic Disk. Magnetic storage </a:t>
            </a:r>
            <a:r>
              <a:rPr lang="en-US" dirty="0"/>
              <a:t>yang </a:t>
            </a:r>
            <a:r>
              <a:rPr lang="en-US" dirty="0" err="1"/>
              <a:t>berbentuk</a:t>
            </a:r>
            <a:r>
              <a:rPr lang="en-US" dirty="0"/>
              <a:t> disc. </a:t>
            </a:r>
          </a:p>
          <a:p>
            <a:pPr marL="365760" lvl="1" indent="0">
              <a:buNone/>
              <a:defRPr/>
            </a:pPr>
            <a:r>
              <a:rPr lang="en-US" dirty="0"/>
              <a:t>	</a:t>
            </a:r>
            <a:r>
              <a:rPr lang="en-US" dirty="0" err="1"/>
              <a:t>Contoh</a:t>
            </a:r>
            <a:r>
              <a:rPr lang="en-US" dirty="0"/>
              <a:t> : floppy disk </a:t>
            </a:r>
            <a:r>
              <a:rPr lang="en-US" dirty="0" err="1"/>
              <a:t>dan</a:t>
            </a:r>
            <a:r>
              <a:rPr lang="en-US" dirty="0"/>
              <a:t> hard disk.</a:t>
            </a:r>
          </a:p>
        </p:txBody>
      </p:sp>
    </p:spTree>
    <p:extLst>
      <p:ext uri="{BB962C8B-B14F-4D97-AF65-F5344CB8AC3E}">
        <p14:creationId xmlns:p14="http://schemas.microsoft.com/office/powerpoint/2010/main" val="11437702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dirty="0"/>
              <a:t>Optical Storage</a:t>
            </a:r>
            <a:br>
              <a:rPr lang="en-US" dirty="0"/>
            </a:br>
            <a:r>
              <a:rPr lang="en-US" i="1" dirty="0" err="1"/>
              <a:t>Storage</a:t>
            </a:r>
            <a:r>
              <a:rPr lang="en-US" i="1" dirty="0"/>
              <a:t> device </a:t>
            </a:r>
            <a:r>
              <a:rPr lang="en-US" dirty="0"/>
              <a:t>yang </a:t>
            </a:r>
            <a:r>
              <a:rPr lang="en-US" dirty="0" err="1"/>
              <a:t>terbuat</a:t>
            </a:r>
            <a:r>
              <a:rPr lang="en-US" dirty="0"/>
              <a:t> </a:t>
            </a:r>
            <a:r>
              <a:rPr lang="en-US" dirty="0" err="1"/>
              <a:t>dari</a:t>
            </a:r>
            <a:r>
              <a:rPr lang="en-US" dirty="0"/>
              <a:t> </a:t>
            </a:r>
            <a:r>
              <a:rPr lang="en-US" dirty="0" err="1"/>
              <a:t>bahan</a:t>
            </a:r>
            <a:r>
              <a:rPr lang="en-US" dirty="0"/>
              <a:t> metallic. </a:t>
            </a:r>
          </a:p>
          <a:p>
            <a:pPr marL="68580" indent="0">
              <a:buNone/>
              <a:defRPr/>
            </a:pPr>
            <a:r>
              <a:rPr lang="en-US" dirty="0"/>
              <a:t>	</a:t>
            </a:r>
            <a:r>
              <a:rPr lang="en-US" dirty="0" err="1"/>
              <a:t>Contohnya</a:t>
            </a:r>
            <a:r>
              <a:rPr lang="en-US" dirty="0"/>
              <a:t> : CD Room.</a:t>
            </a:r>
            <a:br>
              <a:rPr lang="en-US" dirty="0"/>
            </a:br>
            <a:endParaRPr lang="en-US" dirty="0"/>
          </a:p>
          <a:p>
            <a:pPr>
              <a:defRPr/>
            </a:pPr>
            <a:endParaRPr lang="en-US" dirty="0"/>
          </a:p>
        </p:txBody>
      </p:sp>
    </p:spTree>
    <p:extLst>
      <p:ext uri="{BB962C8B-B14F-4D97-AF65-F5344CB8AC3E}">
        <p14:creationId xmlns:p14="http://schemas.microsoft.com/office/powerpoint/2010/main" val="311415092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err="1"/>
              <a:t>Perbandingan</a:t>
            </a:r>
            <a:r>
              <a:rPr lang="en-US" b="1" dirty="0"/>
              <a:t> </a:t>
            </a:r>
            <a:r>
              <a:rPr lang="en-US" b="1" i="1" dirty="0"/>
              <a:t>Primary Storage </a:t>
            </a:r>
            <a:r>
              <a:rPr lang="en-US" b="1" dirty="0" err="1"/>
              <a:t>dan</a:t>
            </a:r>
            <a:r>
              <a:rPr lang="en-US" b="1" dirty="0"/>
              <a:t> </a:t>
            </a:r>
            <a:r>
              <a:rPr lang="en-US" b="1" i="1" dirty="0"/>
              <a:t>Secondary Storage</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i="1" dirty="0"/>
              <a:t>Primary Storage </a:t>
            </a:r>
            <a:r>
              <a:rPr lang="en-US" dirty="0" err="1"/>
              <a:t>menyimpan</a:t>
            </a:r>
            <a:r>
              <a:rPr lang="en-US" dirty="0"/>
              <a:t> data </a:t>
            </a:r>
            <a:r>
              <a:rPr lang="en-US" dirty="0" err="1"/>
              <a:t>secara</a:t>
            </a:r>
            <a:r>
              <a:rPr lang="en-US" dirty="0"/>
              <a:t> </a:t>
            </a:r>
            <a:r>
              <a:rPr lang="en-US" dirty="0" err="1"/>
              <a:t>sementara</a:t>
            </a:r>
            <a:r>
              <a:rPr lang="en-US" dirty="0"/>
              <a:t>/temporary </a:t>
            </a:r>
            <a:r>
              <a:rPr lang="en-US" dirty="0" err="1"/>
              <a:t>sedangkan</a:t>
            </a:r>
            <a:r>
              <a:rPr lang="en-US" dirty="0"/>
              <a:t> </a:t>
            </a:r>
            <a:r>
              <a:rPr lang="en-US" i="1" dirty="0"/>
              <a:t>Secondary Storage </a:t>
            </a:r>
            <a:r>
              <a:rPr lang="en-US" dirty="0" err="1"/>
              <a:t>menyimpan</a:t>
            </a:r>
            <a:r>
              <a:rPr lang="en-US" dirty="0"/>
              <a:t> data </a:t>
            </a:r>
            <a:r>
              <a:rPr lang="en-US" dirty="0" err="1"/>
              <a:t>secara</a:t>
            </a:r>
            <a:r>
              <a:rPr lang="en-US" dirty="0"/>
              <a:t> permanent.</a:t>
            </a:r>
          </a:p>
          <a:p>
            <a:pPr>
              <a:defRPr/>
            </a:pPr>
            <a:r>
              <a:rPr lang="en-US" i="1" dirty="0"/>
              <a:t>Primary Storage </a:t>
            </a:r>
            <a:r>
              <a:rPr lang="en-US" dirty="0" err="1"/>
              <a:t>tidak</a:t>
            </a:r>
            <a:r>
              <a:rPr lang="en-US" dirty="0"/>
              <a:t> </a:t>
            </a:r>
            <a:r>
              <a:rPr lang="en-US" dirty="0" err="1"/>
              <a:t>bisa</a:t>
            </a:r>
            <a:r>
              <a:rPr lang="en-US" dirty="0"/>
              <a:t> </a:t>
            </a:r>
            <a:r>
              <a:rPr lang="en-US" dirty="0" err="1"/>
              <a:t>menyimpan</a:t>
            </a:r>
            <a:r>
              <a:rPr lang="en-US" dirty="0"/>
              <a:t> data </a:t>
            </a:r>
            <a:r>
              <a:rPr lang="en-US" dirty="0" err="1"/>
              <a:t>dan</a:t>
            </a:r>
            <a:r>
              <a:rPr lang="en-US" dirty="0"/>
              <a:t> </a:t>
            </a:r>
            <a:r>
              <a:rPr lang="en-US" dirty="0" err="1"/>
              <a:t>aplikasi</a:t>
            </a:r>
            <a:r>
              <a:rPr lang="en-US" dirty="0"/>
              <a:t> yang </a:t>
            </a:r>
            <a:r>
              <a:rPr lang="en-US" dirty="0" err="1"/>
              <a:t>besar,sedangkan</a:t>
            </a:r>
            <a:r>
              <a:rPr lang="en-US" dirty="0"/>
              <a:t> </a:t>
            </a:r>
            <a:r>
              <a:rPr lang="en-US" i="1" dirty="0"/>
              <a:t>Secondary Storage </a:t>
            </a:r>
            <a:r>
              <a:rPr lang="en-US" dirty="0" err="1"/>
              <a:t>bisa</a:t>
            </a:r>
            <a:r>
              <a:rPr lang="en-US" dirty="0"/>
              <a:t>.</a:t>
            </a:r>
          </a:p>
          <a:p>
            <a:pPr marL="68580" indent="0">
              <a:buNone/>
              <a:defRPr/>
            </a:pPr>
            <a:endParaRPr lang="en-US" dirty="0"/>
          </a:p>
        </p:txBody>
      </p:sp>
    </p:spTree>
    <p:extLst>
      <p:ext uri="{BB962C8B-B14F-4D97-AF65-F5344CB8AC3E}">
        <p14:creationId xmlns:p14="http://schemas.microsoft.com/office/powerpoint/2010/main" val="193538073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err="1"/>
              <a:t>Perbandingan</a:t>
            </a:r>
            <a:r>
              <a:rPr lang="en-US" b="1" dirty="0"/>
              <a:t> </a:t>
            </a:r>
            <a:r>
              <a:rPr lang="en-US" b="1" i="1" dirty="0"/>
              <a:t>Primary Storage </a:t>
            </a:r>
            <a:r>
              <a:rPr lang="en-US" b="1" dirty="0" err="1"/>
              <a:t>dan</a:t>
            </a:r>
            <a:r>
              <a:rPr lang="en-US" b="1" dirty="0"/>
              <a:t> </a:t>
            </a:r>
            <a:r>
              <a:rPr lang="en-US" b="1" i="1" dirty="0"/>
              <a:t>Secondary Storage</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marL="68580" indent="0">
              <a:buNone/>
              <a:defRPr/>
            </a:pPr>
            <a:r>
              <a:rPr lang="en-US" i="1" dirty="0"/>
              <a:t>Primary Storage </a:t>
            </a:r>
            <a:r>
              <a:rPr lang="en-US" dirty="0" err="1"/>
              <a:t>hanya</a:t>
            </a:r>
            <a:r>
              <a:rPr lang="en-US" dirty="0"/>
              <a:t> </a:t>
            </a:r>
            <a:r>
              <a:rPr lang="en-US" dirty="0" err="1"/>
              <a:t>dapat</a:t>
            </a:r>
            <a:r>
              <a:rPr lang="en-US" dirty="0"/>
              <a:t> </a:t>
            </a:r>
            <a:r>
              <a:rPr lang="en-US" dirty="0" err="1"/>
              <a:t>menyimpan</a:t>
            </a:r>
            <a:r>
              <a:rPr lang="en-US" dirty="0"/>
              <a:t> data </a:t>
            </a:r>
            <a:r>
              <a:rPr lang="en-US" dirty="0" err="1"/>
              <a:t>jika</a:t>
            </a:r>
            <a:r>
              <a:rPr lang="en-US" dirty="0"/>
              <a:t> </a:t>
            </a:r>
            <a:r>
              <a:rPr lang="en-US" dirty="0" err="1"/>
              <a:t>komputer</a:t>
            </a:r>
            <a:r>
              <a:rPr lang="en-US" dirty="0"/>
              <a:t> </a:t>
            </a:r>
            <a:r>
              <a:rPr lang="en-US" dirty="0" err="1"/>
              <a:t>dalam</a:t>
            </a:r>
            <a:r>
              <a:rPr lang="en-US" dirty="0"/>
              <a:t> </a:t>
            </a:r>
            <a:r>
              <a:rPr lang="en-US" dirty="0" err="1"/>
              <a:t>keadaan</a:t>
            </a:r>
            <a:r>
              <a:rPr lang="en-US" dirty="0"/>
              <a:t> </a:t>
            </a:r>
            <a:r>
              <a:rPr lang="en-US" dirty="0" err="1"/>
              <a:t>nyala</a:t>
            </a:r>
            <a:r>
              <a:rPr lang="en-US" dirty="0"/>
              <a:t> (on). </a:t>
            </a:r>
            <a:r>
              <a:rPr lang="en-US" dirty="0" err="1"/>
              <a:t>Jika</a:t>
            </a:r>
            <a:r>
              <a:rPr lang="en-US" dirty="0"/>
              <a:t> computer </a:t>
            </a:r>
            <a:r>
              <a:rPr lang="en-US" dirty="0" err="1"/>
              <a:t>mati</a:t>
            </a:r>
            <a:r>
              <a:rPr lang="en-US" dirty="0"/>
              <a:t> (off) </a:t>
            </a:r>
            <a:r>
              <a:rPr lang="en-US" dirty="0" err="1"/>
              <a:t>maka</a:t>
            </a:r>
            <a:r>
              <a:rPr lang="en-US" dirty="0"/>
              <a:t> data yang </a:t>
            </a:r>
            <a:r>
              <a:rPr lang="en-US" dirty="0" err="1"/>
              <a:t>tersimpan</a:t>
            </a:r>
            <a:r>
              <a:rPr lang="en-US" dirty="0"/>
              <a:t> </a:t>
            </a:r>
            <a:r>
              <a:rPr lang="en-US" dirty="0" err="1"/>
              <a:t>akan</a:t>
            </a:r>
            <a:r>
              <a:rPr lang="en-US" dirty="0"/>
              <a:t> </a:t>
            </a:r>
            <a:r>
              <a:rPr lang="en-US" dirty="0" err="1"/>
              <a:t>hilang</a:t>
            </a:r>
            <a:r>
              <a:rPr lang="en-US" dirty="0"/>
              <a:t>. </a:t>
            </a:r>
            <a:r>
              <a:rPr lang="en-US" dirty="0" err="1"/>
              <a:t>Sedangkan</a:t>
            </a:r>
            <a:r>
              <a:rPr lang="en-US" dirty="0"/>
              <a:t> data yang </a:t>
            </a:r>
            <a:r>
              <a:rPr lang="en-US" dirty="0" err="1"/>
              <a:t>tersimpan</a:t>
            </a:r>
            <a:r>
              <a:rPr lang="en-US" dirty="0"/>
              <a:t> </a:t>
            </a:r>
            <a:r>
              <a:rPr lang="en-US" dirty="0" err="1"/>
              <a:t>pada</a:t>
            </a:r>
            <a:r>
              <a:rPr lang="en-US" dirty="0"/>
              <a:t> </a:t>
            </a:r>
            <a:r>
              <a:rPr lang="en-US" i="1" dirty="0"/>
              <a:t>Secondary Storage </a:t>
            </a:r>
            <a:r>
              <a:rPr lang="en-US" dirty="0" err="1"/>
              <a:t>tidak</a:t>
            </a:r>
            <a:r>
              <a:rPr lang="en-US" dirty="0"/>
              <a:t> </a:t>
            </a:r>
            <a:r>
              <a:rPr lang="en-US" dirty="0" err="1"/>
              <a:t>akan</a:t>
            </a:r>
            <a:r>
              <a:rPr lang="en-US" dirty="0"/>
              <a:t> </a:t>
            </a:r>
            <a:r>
              <a:rPr lang="en-US" dirty="0" err="1"/>
              <a:t>hilang</a:t>
            </a:r>
            <a:r>
              <a:rPr lang="en-US" dirty="0"/>
              <a:t> </a:t>
            </a:r>
            <a:r>
              <a:rPr lang="en-US" dirty="0" err="1"/>
              <a:t>bila</a:t>
            </a:r>
            <a:r>
              <a:rPr lang="en-US" dirty="0"/>
              <a:t> </a:t>
            </a:r>
            <a:r>
              <a:rPr lang="en-US" dirty="0" err="1"/>
              <a:t>komputer</a:t>
            </a:r>
            <a:r>
              <a:rPr lang="en-US" dirty="0"/>
              <a:t> </a:t>
            </a:r>
            <a:r>
              <a:rPr lang="en-US" dirty="0" err="1"/>
              <a:t>mati</a:t>
            </a:r>
            <a:r>
              <a:rPr lang="en-US" dirty="0"/>
              <a:t> (off).</a:t>
            </a:r>
          </a:p>
          <a:p>
            <a:pPr marL="68580" indent="0">
              <a:buNone/>
              <a:defRPr/>
            </a:pPr>
            <a:endParaRPr lang="en-US" dirty="0"/>
          </a:p>
        </p:txBody>
      </p:sp>
    </p:spTree>
    <p:extLst>
      <p:ext uri="{BB962C8B-B14F-4D97-AF65-F5344CB8AC3E}">
        <p14:creationId xmlns:p14="http://schemas.microsoft.com/office/powerpoint/2010/main" val="424168079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UKURAN MEMORI</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lnSpc>
                <a:spcPct val="80000"/>
              </a:lnSpc>
              <a:defRPr/>
            </a:pPr>
            <a:r>
              <a:rPr lang="en-US" dirty="0"/>
              <a:t>Bit</a:t>
            </a:r>
          </a:p>
          <a:p>
            <a:pPr>
              <a:lnSpc>
                <a:spcPct val="80000"/>
              </a:lnSpc>
              <a:buNone/>
              <a:defRPr/>
            </a:pPr>
            <a:r>
              <a:rPr lang="en-US" dirty="0"/>
              <a:t>		</a:t>
            </a:r>
            <a:r>
              <a:rPr lang="en-US" dirty="0" err="1"/>
              <a:t>Yaitu</a:t>
            </a:r>
            <a:r>
              <a:rPr lang="en-US" dirty="0"/>
              <a:t> </a:t>
            </a:r>
            <a:r>
              <a:rPr lang="en-US" dirty="0" err="1"/>
              <a:t>Ukuran</a:t>
            </a:r>
            <a:r>
              <a:rPr lang="en-US" dirty="0"/>
              <a:t> </a:t>
            </a:r>
            <a:r>
              <a:rPr lang="en-US" dirty="0" err="1"/>
              <a:t>terkecil</a:t>
            </a:r>
            <a:r>
              <a:rPr lang="en-US" dirty="0"/>
              <a:t> </a:t>
            </a:r>
            <a:r>
              <a:rPr lang="en-US" dirty="0" err="1"/>
              <a:t>dari</a:t>
            </a:r>
            <a:r>
              <a:rPr lang="en-US" dirty="0"/>
              <a:t> digit</a:t>
            </a:r>
          </a:p>
          <a:p>
            <a:pPr>
              <a:lnSpc>
                <a:spcPct val="80000"/>
              </a:lnSpc>
              <a:defRPr/>
            </a:pPr>
            <a:r>
              <a:rPr lang="en-US" i="1" dirty="0"/>
              <a:t>Byte</a:t>
            </a:r>
            <a:endParaRPr lang="en-US" dirty="0"/>
          </a:p>
          <a:p>
            <a:pPr>
              <a:lnSpc>
                <a:spcPct val="80000"/>
              </a:lnSpc>
              <a:buNone/>
              <a:defRPr/>
            </a:pPr>
            <a:r>
              <a:rPr lang="en-US" dirty="0"/>
              <a:t>		1Byte = 8bit</a:t>
            </a:r>
          </a:p>
          <a:p>
            <a:pPr>
              <a:lnSpc>
                <a:spcPct val="80000"/>
              </a:lnSpc>
              <a:buNone/>
              <a:defRPr/>
            </a:pPr>
            <a:r>
              <a:rPr lang="en-US" dirty="0"/>
              <a:t>		</a:t>
            </a:r>
            <a:r>
              <a:rPr lang="en-US" dirty="0" err="1"/>
              <a:t>Setiap</a:t>
            </a:r>
            <a:r>
              <a:rPr lang="en-US" dirty="0"/>
              <a:t> byte </a:t>
            </a:r>
            <a:r>
              <a:rPr lang="en-US" dirty="0" err="1"/>
              <a:t>merepresentasikan</a:t>
            </a:r>
            <a:r>
              <a:rPr lang="en-US" dirty="0"/>
              <a:t> 1 	</a:t>
            </a:r>
            <a:r>
              <a:rPr lang="en-US" dirty="0" err="1"/>
              <a:t>karakter</a:t>
            </a:r>
            <a:r>
              <a:rPr lang="en-US" dirty="0"/>
              <a:t> data</a:t>
            </a:r>
          </a:p>
          <a:p>
            <a:pPr>
              <a:lnSpc>
                <a:spcPct val="80000"/>
              </a:lnSpc>
              <a:defRPr/>
            </a:pPr>
            <a:r>
              <a:rPr lang="en-US" i="1" dirty="0" err="1"/>
              <a:t>KiloByte</a:t>
            </a:r>
            <a:r>
              <a:rPr lang="en-US" i="1" dirty="0"/>
              <a:t> </a:t>
            </a:r>
            <a:r>
              <a:rPr lang="en-US" dirty="0"/>
              <a:t>(KB)</a:t>
            </a:r>
          </a:p>
          <a:p>
            <a:pPr>
              <a:lnSpc>
                <a:spcPct val="80000"/>
              </a:lnSpc>
              <a:buNone/>
              <a:defRPr/>
            </a:pPr>
            <a:r>
              <a:rPr lang="en-US" dirty="0"/>
              <a:t>		1 KB = 1024 Byte </a:t>
            </a:r>
          </a:p>
          <a:p>
            <a:pPr>
              <a:lnSpc>
                <a:spcPct val="80000"/>
              </a:lnSpc>
              <a:buNone/>
              <a:defRPr/>
            </a:pPr>
            <a:r>
              <a:rPr lang="en-US" dirty="0"/>
              <a:t>		</a:t>
            </a:r>
            <a:r>
              <a:rPr lang="en-US" dirty="0" err="1"/>
              <a:t>atau</a:t>
            </a:r>
            <a:r>
              <a:rPr lang="en-US" dirty="0"/>
              <a:t> = 8192 bit (1024 * 8)</a:t>
            </a:r>
          </a:p>
          <a:p>
            <a:pPr>
              <a:lnSpc>
                <a:spcPct val="80000"/>
              </a:lnSpc>
              <a:defRPr/>
            </a:pPr>
            <a:endParaRPr lang="en-US" dirty="0"/>
          </a:p>
        </p:txBody>
      </p:sp>
    </p:spTree>
    <p:extLst>
      <p:ext uri="{BB962C8B-B14F-4D97-AF65-F5344CB8AC3E}">
        <p14:creationId xmlns:p14="http://schemas.microsoft.com/office/powerpoint/2010/main" val="7618942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UKURAN MEMORI</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lnSpc>
                <a:spcPct val="80000"/>
              </a:lnSpc>
              <a:defRPr/>
            </a:pPr>
            <a:r>
              <a:rPr lang="en-US" i="1" dirty="0"/>
              <a:t>Megabyte </a:t>
            </a:r>
            <a:r>
              <a:rPr lang="en-US" dirty="0"/>
              <a:t>(MB)</a:t>
            </a:r>
          </a:p>
          <a:p>
            <a:pPr>
              <a:lnSpc>
                <a:spcPct val="80000"/>
              </a:lnSpc>
              <a:buNone/>
              <a:defRPr/>
            </a:pPr>
            <a:r>
              <a:rPr lang="en-US" dirty="0"/>
              <a:t>		1 MB = </a:t>
            </a:r>
            <a:r>
              <a:rPr lang="en-US" dirty="0" err="1"/>
              <a:t>jutaan</a:t>
            </a:r>
            <a:r>
              <a:rPr lang="en-US" dirty="0"/>
              <a:t> Byte.</a:t>
            </a:r>
          </a:p>
          <a:p>
            <a:pPr>
              <a:lnSpc>
                <a:spcPct val="80000"/>
              </a:lnSpc>
              <a:defRPr/>
            </a:pPr>
            <a:r>
              <a:rPr lang="en-US" i="1" dirty="0" err="1"/>
              <a:t>GigaByte</a:t>
            </a:r>
            <a:r>
              <a:rPr lang="en-US" i="1" dirty="0"/>
              <a:t> </a:t>
            </a:r>
            <a:r>
              <a:rPr lang="en-US" dirty="0"/>
              <a:t>(GB)</a:t>
            </a:r>
          </a:p>
          <a:p>
            <a:pPr>
              <a:lnSpc>
                <a:spcPct val="80000"/>
              </a:lnSpc>
              <a:buNone/>
              <a:defRPr/>
            </a:pPr>
            <a:r>
              <a:rPr lang="en-US" dirty="0"/>
              <a:t>		1 GB = </a:t>
            </a:r>
            <a:r>
              <a:rPr lang="en-US" dirty="0" err="1"/>
              <a:t>Miliaran</a:t>
            </a:r>
            <a:r>
              <a:rPr lang="en-US" dirty="0"/>
              <a:t> Byte</a:t>
            </a:r>
          </a:p>
          <a:p>
            <a:pPr>
              <a:lnSpc>
                <a:spcPct val="80000"/>
              </a:lnSpc>
              <a:defRPr/>
            </a:pPr>
            <a:r>
              <a:rPr lang="en-US" i="1" dirty="0"/>
              <a:t>Word</a:t>
            </a:r>
          </a:p>
          <a:p>
            <a:pPr>
              <a:lnSpc>
                <a:spcPct val="80000"/>
              </a:lnSpc>
              <a:buNone/>
              <a:defRPr/>
            </a:pPr>
            <a:r>
              <a:rPr lang="en-US" dirty="0"/>
              <a:t>		1 Word = 16 Bit</a:t>
            </a:r>
          </a:p>
          <a:p>
            <a:pPr>
              <a:lnSpc>
                <a:spcPct val="80000"/>
              </a:lnSpc>
              <a:defRPr/>
            </a:pPr>
            <a:r>
              <a:rPr lang="en-US" i="1" dirty="0" err="1"/>
              <a:t>DoubleWord</a:t>
            </a:r>
            <a:endParaRPr lang="en-US" i="1" dirty="0"/>
          </a:p>
          <a:p>
            <a:pPr>
              <a:lnSpc>
                <a:spcPct val="80000"/>
              </a:lnSpc>
              <a:buNone/>
              <a:defRPr/>
            </a:pPr>
            <a:r>
              <a:rPr lang="en-US" dirty="0"/>
              <a:t>		1 </a:t>
            </a:r>
            <a:r>
              <a:rPr lang="en-US" dirty="0" err="1"/>
              <a:t>DoubleWord</a:t>
            </a:r>
            <a:r>
              <a:rPr lang="en-US" dirty="0"/>
              <a:t> = 32 Bit</a:t>
            </a:r>
          </a:p>
          <a:p>
            <a:pPr>
              <a:lnSpc>
                <a:spcPct val="80000"/>
              </a:lnSpc>
              <a:defRPr/>
            </a:pPr>
            <a:r>
              <a:rPr lang="en-US" i="1" dirty="0" err="1"/>
              <a:t>QuadWord</a:t>
            </a:r>
            <a:endParaRPr lang="en-US" i="1" dirty="0"/>
          </a:p>
          <a:p>
            <a:pPr>
              <a:lnSpc>
                <a:spcPct val="80000"/>
              </a:lnSpc>
              <a:buNone/>
              <a:defRPr/>
            </a:pPr>
            <a:r>
              <a:rPr lang="en-US" dirty="0"/>
              <a:t>		1 </a:t>
            </a:r>
            <a:r>
              <a:rPr lang="en-US" dirty="0" err="1"/>
              <a:t>QuadWord</a:t>
            </a:r>
            <a:r>
              <a:rPr lang="en-US" dirty="0"/>
              <a:t> = 64 Bit</a:t>
            </a:r>
            <a:br>
              <a:rPr lang="en-US" dirty="0"/>
            </a:br>
            <a:endParaRPr lang="en-US" dirty="0"/>
          </a:p>
          <a:p>
            <a:pPr>
              <a:defRPr/>
            </a:pPr>
            <a:endParaRPr lang="en-US" dirty="0"/>
          </a:p>
        </p:txBody>
      </p:sp>
    </p:spTree>
    <p:extLst>
      <p:ext uri="{BB962C8B-B14F-4D97-AF65-F5344CB8AC3E}">
        <p14:creationId xmlns:p14="http://schemas.microsoft.com/office/powerpoint/2010/main" val="319991461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384</TotalTime>
  <Words>1409</Words>
  <Application>Microsoft Office PowerPoint</Application>
  <PresentationFormat>On-screen Show (4:3)</PresentationFormat>
  <Paragraphs>418</Paragraphs>
  <Slides>83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83</vt:i4>
      </vt:variant>
    </vt:vector>
  </HeadingPairs>
  <TitlesOfParts>
    <vt:vector size="89" baseType="lpstr">
      <vt:lpstr>Arial</vt:lpstr>
      <vt:lpstr>Calibri</vt:lpstr>
      <vt:lpstr>Century Gothic</vt:lpstr>
      <vt:lpstr>Wingdings</vt:lpstr>
      <vt:lpstr>Wingdings 2</vt:lpstr>
      <vt:lpstr>Austin</vt:lpstr>
      <vt:lpstr>DASAR SISTEM KOMPUTER</vt:lpstr>
      <vt:lpstr>Bit ke Informasi</vt:lpstr>
      <vt:lpstr>Bit ke Informasi</vt:lpstr>
      <vt:lpstr>Satuan Data</vt:lpstr>
      <vt:lpstr>Satuan Data</vt:lpstr>
      <vt:lpstr>Satuan Data</vt:lpstr>
      <vt:lpstr>Satuan Data</vt:lpstr>
      <vt:lpstr>Satuan Data</vt:lpstr>
      <vt:lpstr>Satuan Data</vt:lpstr>
      <vt:lpstr>Satuan Data</vt:lpstr>
      <vt:lpstr>Satuan Data</vt:lpstr>
      <vt:lpstr>Satuan Waktu</vt:lpstr>
      <vt:lpstr>Satuan Frekuensi</vt:lpstr>
      <vt:lpstr>Sistem Pengkodean Karakter</vt:lpstr>
      <vt:lpstr>Sistem Pengkodean Karakter</vt:lpstr>
      <vt:lpstr>Sistem Pengkodean Karakter</vt:lpstr>
      <vt:lpstr>Sistem Pengkodean Karakter</vt:lpstr>
      <vt:lpstr>Sistem Pengkodean Karakter</vt:lpstr>
      <vt:lpstr>Sistem Pengkodean Karakter</vt:lpstr>
      <vt:lpstr>Sistem Pengkodean Karakter</vt:lpstr>
      <vt:lpstr>Sistem Pengkodean Karakter</vt:lpstr>
      <vt:lpstr>Sistem Pengkodean Karakter</vt:lpstr>
      <vt:lpstr>Sistem Pengkodean Karakter</vt:lpstr>
      <vt:lpstr>Sistem Pengkodean Karakter</vt:lpstr>
      <vt:lpstr>Sistem Pengkodean Karakter</vt:lpstr>
      <vt:lpstr>Konversi Biner ke Desimal</vt:lpstr>
      <vt:lpstr>Konversi Biner ke Desimal</vt:lpstr>
      <vt:lpstr>Konversi Desimal ke Biner</vt:lpstr>
      <vt:lpstr>Bagian Unit Sistem</vt:lpstr>
      <vt:lpstr>Bagian Unit Sistem</vt:lpstr>
      <vt:lpstr>CPU</vt:lpstr>
      <vt:lpstr>CPU</vt:lpstr>
      <vt:lpstr>CHIP</vt:lpstr>
      <vt:lpstr>MOTHERBOARD</vt:lpstr>
      <vt:lpstr>MOTHERBOARD</vt:lpstr>
      <vt:lpstr>MOTHERBOARD</vt:lpstr>
      <vt:lpstr>CATU DAYA</vt:lpstr>
      <vt:lpstr>CATU DAYA</vt:lpstr>
      <vt:lpstr>SISTEM PENDINGIN</vt:lpstr>
      <vt:lpstr>BUS</vt:lpstr>
      <vt:lpstr>BUS</vt:lpstr>
      <vt:lpstr>BUS</vt:lpstr>
      <vt:lpstr>PORT</vt:lpstr>
      <vt:lpstr>PROCESSOR</vt:lpstr>
      <vt:lpstr>PROCESSOR</vt:lpstr>
      <vt:lpstr>PERAN PROCESSOR</vt:lpstr>
      <vt:lpstr>KEMAMPUAN PROCESSOR</vt:lpstr>
      <vt:lpstr>KEMAMPUAN PROCESSOR</vt:lpstr>
      <vt:lpstr>KEMAMPUAN PROCESSOR</vt:lpstr>
      <vt:lpstr>JENIS PROCESSOR</vt:lpstr>
      <vt:lpstr>JENIS PROCESSOR</vt:lpstr>
      <vt:lpstr>JENIS PROCESSOR</vt:lpstr>
      <vt:lpstr>JENIS PROCESSOR</vt:lpstr>
      <vt:lpstr>JENIS PROSES</vt:lpstr>
      <vt:lpstr>JENIS PROSES</vt:lpstr>
      <vt:lpstr>JENIS PROSES</vt:lpstr>
      <vt:lpstr>MENINGKATKAN KECEPATAN PROSESOR</vt:lpstr>
      <vt:lpstr>MENINGKATKAN KECEPATAN PROSESOR</vt:lpstr>
      <vt:lpstr>MENINGKATKAN KECEPATAN PROSESOR</vt:lpstr>
      <vt:lpstr>MENINGKATKAN KECEPATAN PROSESOR</vt:lpstr>
      <vt:lpstr>MENINGKATKAN KECEPATAN PROSESOR</vt:lpstr>
      <vt:lpstr>MEDIA PENYIMPANAN</vt:lpstr>
      <vt:lpstr>MEDIA PENYIMPANAN</vt:lpstr>
      <vt:lpstr>MEDIA PENYIMPANAN</vt:lpstr>
      <vt:lpstr>KARAKTERISTIK  MEDIA PENYIMPANAN</vt:lpstr>
      <vt:lpstr>KARAKTERISTIK  MEDIA PENYIMPANAN</vt:lpstr>
      <vt:lpstr>KARAKTERISTIK  MEDIA PENYIMPANAN</vt:lpstr>
      <vt:lpstr>HIRARKI MEMORI</vt:lpstr>
      <vt:lpstr> MEDIA PENYIMPANAN</vt:lpstr>
      <vt:lpstr> MEDIA PENYIMPANAN</vt:lpstr>
      <vt:lpstr> MEDIA PENYIMPANAN</vt:lpstr>
      <vt:lpstr> MEDIA PENYIMPANAN</vt:lpstr>
      <vt:lpstr> MEDIA PENYIMPANAN</vt:lpstr>
      <vt:lpstr> MEDIA PENYIMPANAN</vt:lpstr>
      <vt:lpstr> MEDIA PENYIMPANAN</vt:lpstr>
      <vt:lpstr> MEDIA PENYIMPANAN</vt:lpstr>
      <vt:lpstr> MEDIA PENYIMPANAN</vt:lpstr>
      <vt:lpstr> MEDIA PENYIMPANAN</vt:lpstr>
      <vt:lpstr> MEDIA PENYIMPANAN</vt:lpstr>
      <vt:lpstr>Perbandingan Primary Storage dan Secondary Storage</vt:lpstr>
      <vt:lpstr>Perbandingan Primary Storage dan Secondary Storage</vt:lpstr>
      <vt:lpstr>UKURAN MEMORI</vt:lpstr>
      <vt:lpstr>UKURAN MEMORI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DASAR SISTEM KOMPUTER</dc:title>
  <dc:creator>User</dc:creator>
  <cp:lastModifiedBy>ning</cp:lastModifiedBy>
  <cp:revision>29</cp:revision>
  <dcterms:created xsi:type="dcterms:W3CDTF">2015-10-07T01:22:53Z</dcterms:created>
  <dcterms:modified xsi:type="dcterms:W3CDTF">2016-10-24T16:24:42Z</dcterms:modified>
</cp:coreProperties>
</file>