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7" r:id="rId1"/>
  </p:sldMasterIdLst>
  <p:notesMasterIdLst>
    <p:notesMasterId r:id="rId31"/>
  </p:notesMasterIdLst>
  <p:sldIdLst>
    <p:sldId id="28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embeddedFontLst>
    <p:embeddedFont>
      <p:font typeface="Tahoma" panose="020B0604030504040204" pitchFamily="34" charset="0"/>
      <p:regular r:id="rId32"/>
      <p:bold r:id="rId33"/>
    </p:embeddedFont>
    <p:embeddedFont>
      <p:font typeface="Arial Black" panose="020B0A04020102020204" pitchFamily="34" charset="0"/>
      <p:regular r:id="rId34"/>
      <p:bold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Cambria Math" panose="02040503050406030204" pitchFamily="18" charset="0"/>
      <p:regular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000000"/>
          </p15:clr>
        </p15:guide>
        <p15:guide id="2" pos="3840" userDrawn="1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/>
          </a:p>
        </p:txBody>
      </p:sp>
      <p:sp>
        <p:nvSpPr>
          <p:cNvPr id="137" name="Google Shape;1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8" name="Google Shape;1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/>
          </a:p>
        </p:txBody>
      </p:sp>
      <p:sp>
        <p:nvSpPr>
          <p:cNvPr id="144" name="Google Shape;1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5" name="Google Shape;14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/>
          </a:p>
        </p:txBody>
      </p:sp>
      <p:sp>
        <p:nvSpPr>
          <p:cNvPr id="158" name="Google Shape;15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/>
          </a:p>
        </p:txBody>
      </p:sp>
      <p:sp>
        <p:nvSpPr>
          <p:cNvPr id="166" name="Google Shape;1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7" name="Google Shape;16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/>
          </a:p>
        </p:txBody>
      </p:sp>
      <p:sp>
        <p:nvSpPr>
          <p:cNvPr id="173" name="Google Shape;17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/>
          </a:p>
        </p:txBody>
      </p:sp>
      <p:sp>
        <p:nvSpPr>
          <p:cNvPr id="181" name="Google Shape;18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2" name="Google Shape;18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/>
          </a:p>
        </p:txBody>
      </p:sp>
      <p:sp>
        <p:nvSpPr>
          <p:cNvPr id="316" name="Google Shape;31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7" name="Google Shape;31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/>
          </a:p>
        </p:txBody>
      </p:sp>
      <p:sp>
        <p:nvSpPr>
          <p:cNvPr id="326" name="Google Shape;32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7" name="Google Shape;32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/>
          </a:p>
        </p:txBody>
      </p:sp>
      <p:sp>
        <p:nvSpPr>
          <p:cNvPr id="342" name="Google Shape;34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3" name="Google Shape;34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/>
          </a:p>
        </p:txBody>
      </p:sp>
      <p:sp>
        <p:nvSpPr>
          <p:cNvPr id="352" name="Google Shape;35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3" name="Google Shape;35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/>
          </a:p>
        </p:txBody>
      </p:sp>
      <p:sp>
        <p:nvSpPr>
          <p:cNvPr id="359" name="Google Shape;35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0" name="Google Shape;36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/>
          </a:p>
        </p:txBody>
      </p:sp>
      <p:sp>
        <p:nvSpPr>
          <p:cNvPr id="366" name="Google Shape;36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7" name="Google Shape;36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/>
          </a:p>
        </p:txBody>
      </p:sp>
      <p:sp>
        <p:nvSpPr>
          <p:cNvPr id="374" name="Google Shape;37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5" name="Google Shape;37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/>
          </a:p>
        </p:txBody>
      </p:sp>
      <p:sp>
        <p:nvSpPr>
          <p:cNvPr id="382" name="Google Shape;38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3" name="Google Shape;38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/>
          </a:p>
        </p:txBody>
      </p:sp>
      <p:sp>
        <p:nvSpPr>
          <p:cNvPr id="390" name="Google Shape;39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1" name="Google Shape;39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/>
          </a:p>
        </p:txBody>
      </p:sp>
      <p:sp>
        <p:nvSpPr>
          <p:cNvPr id="398" name="Google Shape;39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9" name="Google Shape;39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/>
          </a:p>
        </p:txBody>
      </p:sp>
      <p:sp>
        <p:nvSpPr>
          <p:cNvPr id="406" name="Google Shape;40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7" name="Google Shape;40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/>
          </a:p>
        </p:txBody>
      </p:sp>
      <p:sp>
        <p:nvSpPr>
          <p:cNvPr id="414" name="Google Shape;41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5" name="Google Shape;41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/>
          </a:p>
        </p:txBody>
      </p:sp>
      <p:sp>
        <p:nvSpPr>
          <p:cNvPr id="429" name="Google Shape;42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0" name="Google Shape;43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27</a:t>
            </a:fld>
            <a:endParaRPr/>
          </a:p>
        </p:txBody>
      </p:sp>
      <p:sp>
        <p:nvSpPr>
          <p:cNvPr id="437" name="Google Shape;43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8" name="Google Shape;43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28</a:t>
            </a:fld>
            <a:endParaRPr/>
          </a:p>
        </p:txBody>
      </p:sp>
      <p:sp>
        <p:nvSpPr>
          <p:cNvPr id="444" name="Google Shape;44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5" name="Google Shape;44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/>
          </a:p>
        </p:txBody>
      </p:sp>
      <p:sp>
        <p:nvSpPr>
          <p:cNvPr id="452" name="Google Shape;45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3" name="Google Shape;45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313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28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9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90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59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151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206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120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07750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02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134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itle, Text, and Conten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"/>
          <p:cNvSpPr txBox="1"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body" idx="1"/>
          </p:nvPr>
        </p:nvSpPr>
        <p:spPr>
          <a:xfrm>
            <a:off x="609600" y="1981200"/>
            <a:ext cx="53848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4325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02894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◻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body" idx="2"/>
          </p:nvPr>
        </p:nvSpPr>
        <p:spPr>
          <a:xfrm>
            <a:off x="6197600" y="1981200"/>
            <a:ext cx="53848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4325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02894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◻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3" name="Google Shape;63;p5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2963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itle, Text, and 2 Conten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"/>
          <p:cNvSpPr txBox="1">
            <a:spLocks noGrp="1"/>
          </p:cNvSpPr>
          <p:nvPr>
            <p:ph type="body" idx="1"/>
          </p:nvPr>
        </p:nvSpPr>
        <p:spPr>
          <a:xfrm>
            <a:off x="609600" y="1981200"/>
            <a:ext cx="53848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4325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02894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◻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67" name="Google Shape;67;p6"/>
          <p:cNvSpPr txBox="1">
            <a:spLocks noGrp="1"/>
          </p:cNvSpPr>
          <p:nvPr>
            <p:ph type="body" idx="2"/>
          </p:nvPr>
        </p:nvSpPr>
        <p:spPr>
          <a:xfrm>
            <a:off x="6197600" y="1981200"/>
            <a:ext cx="538480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4325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02894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◻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body" idx="3"/>
          </p:nvPr>
        </p:nvSpPr>
        <p:spPr>
          <a:xfrm>
            <a:off x="6197600" y="4000500"/>
            <a:ext cx="538480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4325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02894" algn="l">
              <a:spcBef>
                <a:spcPts val="360"/>
              </a:spcBef>
              <a:spcAft>
                <a:spcPts val="0"/>
              </a:spcAft>
              <a:buSzPts val="1170"/>
              <a:buChar char="■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◻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ft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  <a:defRPr sz="1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1" name="Google Shape;71;p6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75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85804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D" dirty="0" err="1" smtClean="0"/>
              <a:t>Penyederhanaan</a:t>
            </a:r>
            <a:r>
              <a:rPr lang="en-ID" dirty="0" smtClean="0"/>
              <a:t> </a:t>
            </a:r>
            <a:r>
              <a:rPr lang="en-ID" dirty="0" err="1" smtClean="0"/>
              <a:t>Rangkaian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dirty="0" err="1" smtClean="0"/>
              <a:t>Elektronika</a:t>
            </a:r>
            <a:r>
              <a:rPr lang="en-ID" dirty="0" smtClean="0"/>
              <a:t> Digital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88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7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METODE PENYEDERHANAAN RANGKAIAN LOGIKA</a:t>
            </a:r>
            <a:endParaRPr lang="en-US"/>
          </a:p>
        </p:txBody>
      </p:sp>
      <p:sp>
        <p:nvSpPr>
          <p:cNvPr id="141" name="Google Shape;141;p17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ym typeface="Arial"/>
            </a:endParaRPr>
          </a:p>
          <a:p>
            <a:r>
              <a:rPr lang="en-US" dirty="0" err="1" smtClean="0">
                <a:sym typeface="Arial"/>
              </a:rPr>
              <a:t>Penyederhanaan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Secara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Aljabar</a:t>
            </a:r>
            <a:endParaRPr lang="en-US" dirty="0" smtClean="0"/>
          </a:p>
          <a:p>
            <a:r>
              <a:rPr lang="en-US" dirty="0" smtClean="0">
                <a:sym typeface="Arial"/>
              </a:rPr>
              <a:t>Peta </a:t>
            </a:r>
            <a:r>
              <a:rPr lang="en-US" dirty="0" err="1" smtClean="0">
                <a:sym typeface="Arial"/>
              </a:rPr>
              <a:t>Karnaugh</a:t>
            </a:r>
            <a:endParaRPr lang="en-US" dirty="0" smtClean="0"/>
          </a:p>
          <a:p>
            <a:r>
              <a:rPr lang="en-US" dirty="0" err="1" smtClean="0">
                <a:sym typeface="Arial"/>
              </a:rPr>
              <a:t>Tabulasi</a:t>
            </a:r>
            <a:r>
              <a:rPr lang="en-US" dirty="0" smtClean="0">
                <a:sym typeface="Arial"/>
              </a:rPr>
              <a:t> (Quine </a:t>
            </a:r>
            <a:r>
              <a:rPr lang="en-US" dirty="0" err="1" smtClean="0">
                <a:sym typeface="Arial"/>
              </a:rPr>
              <a:t>Mc.Kluskey</a:t>
            </a:r>
            <a:r>
              <a:rPr lang="en-US" dirty="0" smtClean="0">
                <a:sym typeface="Arial"/>
              </a:rPr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Aljabar Boolean</a:t>
            </a:r>
            <a:endParaRPr lang="en-US"/>
          </a:p>
        </p:txBody>
      </p:sp>
      <p:sp>
        <p:nvSpPr>
          <p:cNvPr id="148" name="Google Shape;148;p18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Aljabar Boolean adalah aljabar yang menangani persoalan-persoalan logika. </a:t>
            </a:r>
            <a:endParaRPr lang="en-US" smtClean="0"/>
          </a:p>
          <a:p>
            <a:r>
              <a:rPr lang="en-US" smtClean="0">
                <a:sym typeface="Arial"/>
              </a:rPr>
              <a:t>Aljabar Boolean menggunakan beberapa hukum yang sama seperti aljabar biasa</a:t>
            </a:r>
            <a:endParaRPr lang="en-US" smtClean="0"/>
          </a:p>
          <a:p>
            <a:pPr lvl="1"/>
            <a:r>
              <a:rPr lang="en-US" smtClean="0">
                <a:sym typeface="Arial"/>
              </a:rPr>
              <a:t>untuk fungsi OR (Y = A+B) adalah Boolean penambahan </a:t>
            </a:r>
            <a:endParaRPr lang="en-US" smtClean="0"/>
          </a:p>
          <a:p>
            <a:pPr lvl="1"/>
            <a:r>
              <a:rPr lang="en-US" smtClean="0">
                <a:sym typeface="Arial"/>
              </a:rPr>
              <a:t>untuk fungsi AND (Y = A.B) adalah Boolean perkalian</a:t>
            </a:r>
            <a:endParaRPr lang="en-US" smtClean="0"/>
          </a:p>
          <a:p>
            <a:endParaRPr lang="en-US"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Hukum Aljabar Boolean</a:t>
            </a:r>
            <a:endParaRPr lang="en-US"/>
          </a:p>
        </p:txBody>
      </p:sp>
      <p:sp>
        <p:nvSpPr>
          <p:cNvPr id="155" name="Google Shape;155;p19"/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err="1" smtClean="0">
                <a:latin typeface="+mj-lt"/>
                <a:sym typeface="Arial"/>
              </a:rPr>
              <a:t>Hukum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Pertukaran</a:t>
            </a:r>
            <a:r>
              <a:rPr lang="en-US" dirty="0" smtClean="0">
                <a:latin typeface="+mj-lt"/>
                <a:sym typeface="Arial"/>
              </a:rPr>
              <a:t> (</a:t>
            </a:r>
            <a:r>
              <a:rPr lang="en-US" dirty="0" err="1" smtClean="0">
                <a:latin typeface="+mj-lt"/>
                <a:sym typeface="Arial"/>
              </a:rPr>
              <a:t>Komutatif</a:t>
            </a:r>
            <a:r>
              <a:rPr lang="en-US" dirty="0" smtClean="0">
                <a:latin typeface="+mj-lt"/>
                <a:sym typeface="Arial"/>
              </a:rPr>
              <a:t>)</a:t>
            </a:r>
            <a:endParaRPr lang="en-US" dirty="0">
              <a:latin typeface="+mj-lt"/>
              <a:sym typeface="Arial"/>
            </a:endParaRPr>
          </a:p>
          <a:p>
            <a:pPr lvl="1"/>
            <a:r>
              <a:rPr lang="en-US" dirty="0" err="1" smtClean="0">
                <a:latin typeface="+mj-lt"/>
                <a:sym typeface="Arial"/>
              </a:rPr>
              <a:t>Penambahan</a:t>
            </a:r>
            <a:r>
              <a:rPr lang="en-US" dirty="0" smtClean="0">
                <a:latin typeface="+mj-lt"/>
                <a:sym typeface="Arial"/>
              </a:rPr>
              <a:t>: A+B = B+A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err="1" smtClean="0">
                <a:latin typeface="+mj-lt"/>
                <a:sym typeface="Arial"/>
              </a:rPr>
              <a:t>Perkalian</a:t>
            </a:r>
            <a:r>
              <a:rPr lang="en-US" dirty="0" smtClean="0">
                <a:latin typeface="+mj-lt"/>
                <a:sym typeface="Arial"/>
              </a:rPr>
              <a:t>: A.B = B.A</a:t>
            </a:r>
            <a:endParaRPr lang="en-US" dirty="0" smtClean="0">
              <a:latin typeface="+mj-lt"/>
            </a:endParaRPr>
          </a:p>
          <a:p>
            <a:pPr marL="0" indent="0">
              <a:buNone/>
            </a:pPr>
            <a:r>
              <a:rPr lang="en-US" dirty="0" err="1" smtClean="0">
                <a:latin typeface="+mj-lt"/>
                <a:sym typeface="Arial"/>
              </a:rPr>
              <a:t>Hukum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ini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menyebabkan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beberapa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variabel</a:t>
            </a:r>
            <a:r>
              <a:rPr lang="en-US" dirty="0" smtClean="0">
                <a:latin typeface="+mj-lt"/>
                <a:sym typeface="Arial"/>
              </a:rPr>
              <a:t> OR </a:t>
            </a:r>
            <a:r>
              <a:rPr lang="en-US" dirty="0" err="1" smtClean="0">
                <a:latin typeface="+mj-lt"/>
                <a:sym typeface="Arial"/>
              </a:rPr>
              <a:t>atau</a:t>
            </a:r>
            <a:r>
              <a:rPr lang="en-US" dirty="0" smtClean="0">
                <a:latin typeface="+mj-lt"/>
                <a:sym typeface="Arial"/>
              </a:rPr>
              <a:t> AND </a:t>
            </a:r>
            <a:r>
              <a:rPr lang="en-US" dirty="0" err="1" smtClean="0">
                <a:latin typeface="+mj-lt"/>
                <a:sym typeface="Arial"/>
              </a:rPr>
              <a:t>tidak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menjadi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masalah</a:t>
            </a:r>
            <a:r>
              <a:rPr lang="en-US" dirty="0" smtClean="0">
                <a:latin typeface="+mj-lt"/>
                <a:sym typeface="Arial"/>
              </a:rPr>
              <a:t>.</a:t>
            </a:r>
            <a:endParaRPr lang="en-US" dirty="0">
              <a:latin typeface="+mj-lt"/>
              <a:sym typeface="Arial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 smtClean="0">
                <a:latin typeface="+mj-lt"/>
                <a:sym typeface="Arial"/>
              </a:rPr>
              <a:t>Hukum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Asosiatif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err="1" smtClean="0">
                <a:latin typeface="+mj-lt"/>
                <a:sym typeface="Arial"/>
              </a:rPr>
              <a:t>Penambahan</a:t>
            </a:r>
            <a:r>
              <a:rPr lang="en-US" dirty="0" smtClean="0">
                <a:latin typeface="+mj-lt"/>
                <a:sym typeface="Arial"/>
              </a:rPr>
              <a:t>: A+(B+C) = (A+B)+C</a:t>
            </a:r>
            <a:endParaRPr lang="en-US" dirty="0" smtClean="0">
              <a:latin typeface="+mj-lt"/>
            </a:endParaRPr>
          </a:p>
          <a:p>
            <a:pPr lvl="1"/>
            <a:r>
              <a:rPr lang="en-US" dirty="0" err="1" smtClean="0">
                <a:latin typeface="+mj-lt"/>
                <a:sym typeface="Arial"/>
              </a:rPr>
              <a:t>Perkalian</a:t>
            </a:r>
            <a:r>
              <a:rPr lang="en-US" dirty="0" smtClean="0">
                <a:latin typeface="+mj-lt"/>
                <a:sym typeface="Arial"/>
              </a:rPr>
              <a:t>: A.(B.C) = (A.B).C</a:t>
            </a:r>
            <a:endParaRPr lang="en-US" dirty="0" smtClean="0">
              <a:latin typeface="+mj-lt"/>
            </a:endParaRPr>
          </a:p>
          <a:p>
            <a:r>
              <a:rPr lang="en-US" dirty="0" err="1" smtClean="0">
                <a:latin typeface="+mj-lt"/>
                <a:sym typeface="Arial"/>
              </a:rPr>
              <a:t>Hukum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ini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menyebabkan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penggabungan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beberapa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variabel</a:t>
            </a:r>
            <a:r>
              <a:rPr lang="en-US" dirty="0" smtClean="0">
                <a:latin typeface="+mj-lt"/>
                <a:sym typeface="Arial"/>
              </a:rPr>
              <a:t> OR </a:t>
            </a:r>
            <a:r>
              <a:rPr lang="en-US" dirty="0" err="1" smtClean="0">
                <a:latin typeface="+mj-lt"/>
                <a:sym typeface="Arial"/>
              </a:rPr>
              <a:t>atau</a:t>
            </a:r>
            <a:r>
              <a:rPr lang="en-US" dirty="0" smtClean="0">
                <a:latin typeface="+mj-lt"/>
                <a:sym typeface="Arial"/>
              </a:rPr>
              <a:t> AND </a:t>
            </a:r>
            <a:r>
              <a:rPr lang="en-US" dirty="0" err="1" smtClean="0">
                <a:latin typeface="+mj-lt"/>
                <a:sym typeface="Arial"/>
              </a:rPr>
              <a:t>bersamaan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tidak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menjadi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masalah</a:t>
            </a:r>
            <a:r>
              <a:rPr lang="en-US" dirty="0" smtClean="0">
                <a:latin typeface="+mj-lt"/>
                <a:sym typeface="Arial"/>
              </a:rPr>
              <a:t>. </a:t>
            </a:r>
            <a:endParaRPr lang="en-US" dirty="0" smtClean="0">
              <a:latin typeface="+mj-lt"/>
            </a:endParaRPr>
          </a:p>
          <a:p>
            <a:endParaRPr lang="en-US" dirty="0">
              <a:latin typeface="+mj-lt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(Lanjutan) Hukum Aljabar Boolean</a:t>
            </a:r>
            <a:endParaRPr lang="en-US"/>
          </a:p>
        </p:txBody>
      </p:sp>
      <p:sp>
        <p:nvSpPr>
          <p:cNvPr id="162" name="Google Shape;162;p20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dirty="0" err="1" smtClean="0">
                <a:sym typeface="Arial"/>
              </a:rPr>
              <a:t>Hukum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Distributif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ym typeface="Arial"/>
              </a:rPr>
              <a:t>A.(B+C) = AB+AC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>
                <a:sym typeface="Arial"/>
              </a:rPr>
              <a:t>Pembuktian</a:t>
            </a:r>
            <a:r>
              <a:rPr lang="en-US" dirty="0" smtClean="0">
                <a:sym typeface="Arial"/>
              </a:rPr>
              <a:t> :</a:t>
            </a:r>
            <a:endParaRPr lang="en-US" dirty="0"/>
          </a:p>
        </p:txBody>
      </p:sp>
      <p:pic>
        <p:nvPicPr>
          <p:cNvPr id="163" name="Google Shape;16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6251" y="2696498"/>
            <a:ext cx="7010400" cy="3316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(Lanjutan) Hukum Aljabar Boolean </a:t>
            </a:r>
            <a:endParaRPr lang="en-US"/>
          </a:p>
        </p:txBody>
      </p:sp>
      <p:sp>
        <p:nvSpPr>
          <p:cNvPr id="170" name="Google Shape;170;p21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ym typeface="Arial"/>
              </a:rPr>
              <a:t>(</a:t>
            </a:r>
            <a:r>
              <a:rPr lang="en-US" dirty="0" err="1" smtClean="0">
                <a:sym typeface="Arial"/>
              </a:rPr>
              <a:t>Lanjutan</a:t>
            </a:r>
            <a:r>
              <a:rPr lang="en-US" dirty="0" smtClean="0">
                <a:sym typeface="Arial"/>
              </a:rPr>
              <a:t>) </a:t>
            </a:r>
            <a:r>
              <a:rPr lang="en-US" dirty="0" err="1" smtClean="0">
                <a:sym typeface="Arial"/>
              </a:rPr>
              <a:t>Hukum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Distributif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>
                <a:sym typeface="Arial"/>
              </a:rPr>
              <a:t> (A+B)(C+D) = AC+AD+BC+BD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err="1" smtClean="0">
                <a:sym typeface="Arial"/>
              </a:rPr>
              <a:t>Hukum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ini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menampilkan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metode</a:t>
            </a:r>
            <a:r>
              <a:rPr lang="en-US" dirty="0" smtClean="0">
                <a:sym typeface="Arial"/>
              </a:rPr>
              <a:t> 	</a:t>
            </a:r>
            <a:r>
              <a:rPr lang="en-US" dirty="0" err="1" smtClean="0">
                <a:sym typeface="Arial"/>
              </a:rPr>
              <a:t>untuk</a:t>
            </a:r>
            <a:r>
              <a:rPr lang="en-US" dirty="0" smtClean="0">
                <a:sym typeface="Arial"/>
              </a:rPr>
              <a:t> 	 </a:t>
            </a:r>
            <a:r>
              <a:rPr lang="en-US" dirty="0" err="1" smtClean="0">
                <a:sym typeface="Arial"/>
              </a:rPr>
              <a:t>mengembangkan</a:t>
            </a:r>
            <a:r>
              <a:rPr lang="en-US" dirty="0" smtClean="0">
                <a:sym typeface="Arial"/>
              </a:rPr>
              <a:t> 	</a:t>
            </a:r>
            <a:r>
              <a:rPr lang="en-US" dirty="0" err="1" smtClean="0">
                <a:sym typeface="Arial"/>
              </a:rPr>
              <a:t>persamaan</a:t>
            </a:r>
            <a:r>
              <a:rPr lang="en-US" dirty="0" smtClean="0">
                <a:sym typeface="Arial"/>
              </a:rPr>
              <a:t> yang 	 	</a:t>
            </a:r>
            <a:r>
              <a:rPr lang="en-US" dirty="0" err="1" smtClean="0">
                <a:sym typeface="Arial"/>
              </a:rPr>
              <a:t>mengandung</a:t>
            </a:r>
            <a:r>
              <a:rPr lang="en-US" dirty="0" smtClean="0">
                <a:sym typeface="Arial"/>
              </a:rPr>
              <a:t> OR </a:t>
            </a:r>
            <a:r>
              <a:rPr lang="en-US" dirty="0" err="1" smtClean="0">
                <a:sym typeface="Arial"/>
              </a:rPr>
              <a:t>dan</a:t>
            </a:r>
            <a:r>
              <a:rPr lang="en-US" dirty="0" smtClean="0">
                <a:sym typeface="Arial"/>
              </a:rPr>
              <a:t> AND. </a:t>
            </a:r>
          </a:p>
          <a:p>
            <a:pPr marL="0" indent="0">
              <a:buNone/>
            </a:pPr>
            <a:r>
              <a:rPr lang="en-US" dirty="0" err="1" smtClean="0">
                <a:sym typeface="Arial"/>
              </a:rPr>
              <a:t>Tiga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hukum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ini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mempunyai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kebenaran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untuk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beberapa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bilangan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variabel</a:t>
            </a:r>
            <a:r>
              <a:rPr lang="en-US" dirty="0" smtClean="0">
                <a:sym typeface="Arial"/>
              </a:rPr>
              <a:t>. </a:t>
            </a:r>
            <a:r>
              <a:rPr lang="en-US" dirty="0" err="1" smtClean="0">
                <a:sym typeface="Arial"/>
              </a:rPr>
              <a:t>Hukum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penambahan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dapat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dipakai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pada</a:t>
            </a:r>
            <a:r>
              <a:rPr lang="en-US" dirty="0" smtClean="0">
                <a:sym typeface="Arial"/>
              </a:rPr>
              <a:t> </a:t>
            </a:r>
          </a:p>
          <a:p>
            <a:pPr marL="0" indent="0">
              <a:buNone/>
            </a:pPr>
            <a:r>
              <a:rPr lang="en-US" dirty="0" smtClean="0">
                <a:sym typeface="Arial"/>
              </a:rPr>
              <a:t> Y = A+BC+D </a:t>
            </a:r>
            <a:r>
              <a:rPr lang="en-US" dirty="0" err="1" smtClean="0">
                <a:sym typeface="Arial"/>
              </a:rPr>
              <a:t>untuk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bentuk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persamaan</a:t>
            </a:r>
            <a:r>
              <a:rPr lang="en-US" dirty="0" smtClean="0">
                <a:sym typeface="Arial"/>
              </a:rPr>
              <a:t>  Y = BC+A+D. </a:t>
            </a:r>
            <a:endParaRPr lang="en-US" dirty="0" smtClean="0"/>
          </a:p>
          <a:p>
            <a:endParaRPr lang="en-US" dirty="0" smtClean="0">
              <a:sym typeface="Arial"/>
            </a:endParaRPr>
          </a:p>
          <a:p>
            <a:endParaRPr lang="en-US" dirty="0"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Teorema De Morgan</a:t>
            </a:r>
            <a:endParaRPr lang="en-US"/>
          </a:p>
        </p:txBody>
      </p:sp>
      <p:sp>
        <p:nvSpPr>
          <p:cNvPr id="177" name="Google Shape;177;p22"/>
          <p:cNvSpPr txBox="1">
            <a:spLocks noGrp="1"/>
          </p:cNvSpPr>
          <p:nvPr>
            <p:ph type="body" idx="1"/>
          </p:nvPr>
        </p:nvSpPr>
        <p:spPr>
          <a:xfrm>
            <a:off x="609600" y="1981200"/>
            <a:ext cx="10622280" cy="2377440"/>
          </a:xfrm>
        </p:spPr>
        <p:txBody>
          <a:bodyPr/>
          <a:lstStyle/>
          <a:p>
            <a:r>
              <a:rPr lang="en-US" dirty="0" err="1" smtClean="0">
                <a:sym typeface="Arial"/>
              </a:rPr>
              <a:t>Teorema</a:t>
            </a:r>
            <a:r>
              <a:rPr lang="en-US" dirty="0" smtClean="0">
                <a:sym typeface="Arial"/>
              </a:rPr>
              <a:t> lain yang </a:t>
            </a:r>
            <a:r>
              <a:rPr lang="en-US" dirty="0" err="1" smtClean="0">
                <a:sym typeface="Arial"/>
              </a:rPr>
              <a:t>digunakan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dalam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gerbang</a:t>
            </a:r>
            <a:r>
              <a:rPr lang="en-US" dirty="0" smtClean="0">
                <a:sym typeface="Arial"/>
              </a:rPr>
              <a:t> digital </a:t>
            </a:r>
            <a:r>
              <a:rPr lang="en-US" dirty="0" err="1" smtClean="0">
                <a:sym typeface="Arial"/>
              </a:rPr>
              <a:t>adalah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teorema</a:t>
            </a:r>
            <a:r>
              <a:rPr lang="en-US" dirty="0" smtClean="0">
                <a:sym typeface="Arial"/>
              </a:rPr>
              <a:t> de Morgan. </a:t>
            </a:r>
            <a:r>
              <a:rPr lang="en-US" dirty="0" err="1" smtClean="0">
                <a:sym typeface="Arial"/>
              </a:rPr>
              <a:t>Teorema</a:t>
            </a:r>
            <a:r>
              <a:rPr lang="en-US" dirty="0" smtClean="0">
                <a:sym typeface="Arial"/>
              </a:rPr>
              <a:t> de Morgan </a:t>
            </a:r>
            <a:r>
              <a:rPr lang="en-US" dirty="0" err="1" smtClean="0">
                <a:sym typeface="Arial"/>
              </a:rPr>
              <a:t>dapat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dinyatakan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dalam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persamaan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sebagai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berikut</a:t>
            </a:r>
            <a:r>
              <a:rPr lang="en-US" dirty="0" smtClean="0">
                <a:sym typeface="Arial"/>
              </a:rPr>
              <a:t> :</a:t>
            </a:r>
            <a:endParaRPr lang="en-US" dirty="0" smtClean="0"/>
          </a:p>
          <a:p>
            <a:pPr marL="142875" indent="0">
              <a:buNone/>
            </a:pPr>
            <a:r>
              <a:rPr lang="en-US" dirty="0" smtClean="0">
                <a:sym typeface="Arial"/>
              </a:rPr>
              <a:t>	</a:t>
            </a:r>
          </a:p>
          <a:p>
            <a:endParaRPr lang="en-ID" dirty="0">
              <a:sym typeface="Arial"/>
            </a:endParaRPr>
          </a:p>
          <a:p>
            <a:endParaRPr lang="en-ID" dirty="0" smtClean="0">
              <a:sym typeface="Arial"/>
            </a:endParaRPr>
          </a:p>
          <a:p>
            <a:endParaRPr lang="en-ID" dirty="0">
              <a:sym typeface="Arial"/>
            </a:endParaRPr>
          </a:p>
          <a:p>
            <a:endParaRPr lang="en-ID" dirty="0" smtClean="0">
              <a:sym typeface="Arial"/>
            </a:endParaRPr>
          </a:p>
          <a:p>
            <a:endParaRPr lang="en-US" dirty="0" smtClean="0"/>
          </a:p>
          <a:p>
            <a:r>
              <a:rPr lang="en-US" dirty="0" err="1" smtClean="0">
                <a:sym typeface="Arial"/>
              </a:rPr>
              <a:t>rumus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ini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berlaku</a:t>
            </a:r>
            <a:r>
              <a:rPr lang="en-US" dirty="0" smtClean="0">
                <a:sym typeface="Arial"/>
              </a:rPr>
              <a:t> pula </a:t>
            </a:r>
            <a:r>
              <a:rPr lang="en-US" dirty="0" err="1" smtClean="0">
                <a:sym typeface="Arial"/>
              </a:rPr>
              <a:t>untuk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tiga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variabel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atau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lebih</a:t>
            </a:r>
            <a:endParaRPr lang="en-US" dirty="0" smtClean="0">
              <a:sym typeface="Arial"/>
            </a:endParaRPr>
          </a:p>
          <a:p>
            <a:endParaRPr lang="en-US" dirty="0" smtClean="0">
              <a:sym typeface="Arial"/>
            </a:endParaRPr>
          </a:p>
          <a:p>
            <a:endParaRPr lang="en-US" dirty="0" smtClean="0">
              <a:sym typeface="Arial"/>
            </a:endParaRPr>
          </a:p>
          <a:p>
            <a:endParaRPr lang="en-US" dirty="0"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319921" y="3493133"/>
                <a:ext cx="6632350" cy="16655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5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ID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ID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ID" sz="5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ID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5400" dirty="0" smtClean="0">
                    <a:solidFill>
                      <a:schemeClr val="tx1"/>
                    </a:solidFill>
                  </a:rPr>
                  <a:t>+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D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ID" sz="5400" dirty="0" smtClean="0">
                    <a:solidFill>
                      <a:schemeClr val="tx1"/>
                    </a:solidFill>
                  </a:rPr>
                  <a:t> </a:t>
                </a:r>
                <a:endParaRPr lang="en-ID" sz="5400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ID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D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ID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D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ID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acc>
                        <m:accPr>
                          <m:chr m:val="̅"/>
                          <m:ctrlPr>
                            <a:rPr lang="en-ID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D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ID" sz="5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ID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D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sz="5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9921" y="3493133"/>
                <a:ext cx="6632350" cy="1665584"/>
              </a:xfrm>
              <a:prstGeom prst="rect">
                <a:avLst/>
              </a:prstGeom>
              <a:blipFill>
                <a:blip r:embed="rId3"/>
                <a:stretch>
                  <a:fillRect t="-124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>
                <a:sym typeface="Arial"/>
              </a:rPr>
              <a:t>Hukum dan Peraturan Aljabar Boolean</a:t>
            </a:r>
            <a:endParaRPr lang="nl-NL"/>
          </a:p>
        </p:txBody>
      </p:sp>
      <p:pic>
        <p:nvPicPr>
          <p:cNvPr id="185" name="Google Shape;185;p23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tretch/>
        </p:blipFill>
        <p:spPr>
          <a:xfrm>
            <a:off x="1478065" y="1297269"/>
            <a:ext cx="9303006" cy="477906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ID" dirty="0" smtClean="0"/>
                  <a:t>Persamaan </a:t>
                </a:r>
                <a:r>
                  <a:rPr lang="en-ID" dirty="0" err="1"/>
                  <a:t>logika</a:t>
                </a:r>
                <a:r>
                  <a:rPr lang="en-ID" dirty="0"/>
                  <a:t>  </a:t>
                </a:r>
                <a14:m>
                  <m:oMath xmlns:m="http://schemas.openxmlformats.org/officeDocument/2006/math">
                    <m:r>
                      <a:rPr lang="en-ID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ID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 : </a:t>
                </a:r>
              </a:p>
              <a:p>
                <a:endParaRPr lang="en-ID" dirty="0"/>
              </a:p>
              <a:p>
                <a:endParaRPr lang="en-ID" dirty="0"/>
              </a:p>
              <a:p>
                <a:r>
                  <a:rPr lang="en-ID" dirty="0" err="1"/>
                  <a:t>Dapat</a:t>
                </a:r>
                <a:r>
                  <a:rPr lang="en-ID" dirty="0"/>
                  <a:t> </a:t>
                </a:r>
                <a:r>
                  <a:rPr lang="en-ID" dirty="0" err="1"/>
                  <a:t>ditulis</a:t>
                </a:r>
                <a:r>
                  <a:rPr lang="en-ID" dirty="0"/>
                  <a:t> </a:t>
                </a:r>
                <a:r>
                  <a:rPr lang="en-ID" dirty="0" err="1"/>
                  <a:t>menjadi</a:t>
                </a:r>
                <a:r>
                  <a:rPr lang="en-ID" dirty="0"/>
                  <a:t> : </a:t>
                </a:r>
                <a14:m>
                  <m:oMath xmlns:m="http://schemas.openxmlformats.org/officeDocument/2006/math">
                    <m:r>
                      <a:rPr lang="en-ID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̅"/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̅"/>
                            <m:ctrlPr>
                              <a:rPr lang="en-ID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D" dirty="0"/>
                          <m:t>  </m:t>
                        </m:r>
                      </m:e>
                    </m:acc>
                  </m:oMath>
                </a14:m>
                <a:endParaRPr lang="en-ID" dirty="0"/>
              </a:p>
              <a:p>
                <a:endParaRPr lang="en-ID" dirty="0"/>
              </a:p>
              <a:p>
                <a:endParaRPr lang="en-ID" dirty="0"/>
              </a:p>
              <a:p>
                <a:r>
                  <a:rPr lang="en-ID" dirty="0" err="1"/>
                  <a:t>Ingat</a:t>
                </a:r>
                <a:r>
                  <a:rPr lang="en-ID" dirty="0"/>
                  <a:t> </a:t>
                </a:r>
                <a:r>
                  <a:rPr lang="en-ID" dirty="0" err="1"/>
                  <a:t>teorema</a:t>
                </a:r>
                <a:r>
                  <a:rPr lang="en-ID" dirty="0"/>
                  <a:t> de </a:t>
                </a:r>
                <a:r>
                  <a:rPr lang="en-ID" dirty="0" err="1"/>
                  <a:t>morgan</a:t>
                </a:r>
                <a:r>
                  <a:rPr lang="en-ID" dirty="0"/>
                  <a:t> 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ID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ID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dirty="0"/>
                  <a:t>+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ID" dirty="0"/>
                  <a:t> </a:t>
                </a:r>
              </a:p>
              <a:p>
                <a:r>
                  <a:rPr lang="en-ID" dirty="0" err="1"/>
                  <a:t>Maka</a:t>
                </a:r>
                <a:r>
                  <a:rPr lang="en-ID" dirty="0"/>
                  <a:t> </a:t>
                </a:r>
                <a14:m>
                  <m:oMath xmlns:m="http://schemas.openxmlformats.org/officeDocument/2006/math">
                    <m:r>
                      <a:rPr lang="en-ID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ID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D" dirty="0"/>
                  <a:t>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̅"/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̅"/>
                            <m:ctrlPr>
                              <a:rPr lang="en-ID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D" dirty="0"/>
                          <m:t>  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0" name="Google Shape;190;p2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ym typeface="Arial"/>
              </a:rPr>
              <a:t>Persamaan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Keluaran</a:t>
            </a:r>
            <a:endParaRPr lang="en-US" dirty="0"/>
          </a:p>
        </p:txBody>
      </p:sp>
      <p:grpSp>
        <p:nvGrpSpPr>
          <p:cNvPr id="192" name="Google Shape;192;p24"/>
          <p:cNvGrpSpPr/>
          <p:nvPr/>
        </p:nvGrpSpPr>
        <p:grpSpPr>
          <a:xfrm>
            <a:off x="7620000" y="2360613"/>
            <a:ext cx="1981200" cy="914400"/>
            <a:chOff x="192" y="432"/>
            <a:chExt cx="1495" cy="746"/>
          </a:xfrm>
        </p:grpSpPr>
        <p:sp>
          <p:nvSpPr>
            <p:cNvPr id="193" name="Google Shape;193;p24"/>
            <p:cNvSpPr txBox="1"/>
            <p:nvPr/>
          </p:nvSpPr>
          <p:spPr>
            <a:xfrm>
              <a:off x="194" y="438"/>
              <a:ext cx="639" cy="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chemeClr val="dk1"/>
                </a:buClr>
                <a:buSzPts val="900"/>
              </a:pPr>
              <a:r>
                <a:rPr lang="en-US" sz="900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         </a:t>
              </a:r>
              <a:r>
                <a:rPr lang="en-US" sz="2000" b="1">
                  <a:solidFill>
                    <a:schemeClr val="dk1"/>
                  </a:solidFill>
                </a:rPr>
                <a:t>A</a:t>
              </a:r>
              <a:endParaRPr/>
            </a:p>
          </p:txBody>
        </p:sp>
        <p:sp>
          <p:nvSpPr>
            <p:cNvPr id="194" name="Google Shape;194;p24"/>
            <p:cNvSpPr txBox="1"/>
            <p:nvPr/>
          </p:nvSpPr>
          <p:spPr>
            <a:xfrm>
              <a:off x="192" y="872"/>
              <a:ext cx="640" cy="3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chemeClr val="dk1"/>
                </a:buClr>
                <a:buSzPts val="900"/>
              </a:pPr>
              <a:r>
                <a:rPr lang="en-US" sz="900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       </a:t>
              </a:r>
              <a:r>
                <a:rPr lang="en-US" sz="2000" b="1">
                  <a:solidFill>
                    <a:schemeClr val="dk1"/>
                  </a:solidFill>
                </a:rPr>
                <a:t> B</a:t>
              </a:r>
              <a:endParaRPr/>
            </a:p>
          </p:txBody>
        </p:sp>
        <p:grpSp>
          <p:nvGrpSpPr>
            <p:cNvPr id="195" name="Google Shape;195;p24"/>
            <p:cNvGrpSpPr/>
            <p:nvPr/>
          </p:nvGrpSpPr>
          <p:grpSpPr>
            <a:xfrm>
              <a:off x="624" y="432"/>
              <a:ext cx="1063" cy="664"/>
              <a:chOff x="2684" y="1710"/>
              <a:chExt cx="1063" cy="664"/>
            </a:xfrm>
          </p:grpSpPr>
          <p:sp>
            <p:nvSpPr>
              <p:cNvPr id="196" name="Google Shape;196;p24"/>
              <p:cNvSpPr/>
              <p:nvPr/>
            </p:nvSpPr>
            <p:spPr>
              <a:xfrm>
                <a:off x="2951" y="1712"/>
                <a:ext cx="517" cy="660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56" extrusionOk="0">
                    <a:moveTo>
                      <a:pt x="0" y="0"/>
                    </a:moveTo>
                    <a:cubicBezTo>
                      <a:pt x="54" y="2"/>
                      <a:pt x="226" y="0"/>
                      <a:pt x="327" y="13"/>
                    </a:cubicBezTo>
                    <a:cubicBezTo>
                      <a:pt x="428" y="26"/>
                      <a:pt x="540" y="24"/>
                      <a:pt x="606" y="77"/>
                    </a:cubicBezTo>
                    <a:cubicBezTo>
                      <a:pt x="672" y="130"/>
                      <a:pt x="724" y="252"/>
                      <a:pt x="726" y="332"/>
                    </a:cubicBezTo>
                    <a:cubicBezTo>
                      <a:pt x="728" y="412"/>
                      <a:pt x="677" y="507"/>
                      <a:pt x="621" y="557"/>
                    </a:cubicBezTo>
                    <a:cubicBezTo>
                      <a:pt x="565" y="607"/>
                      <a:pt x="489" y="614"/>
                      <a:pt x="391" y="630"/>
                    </a:cubicBezTo>
                    <a:cubicBezTo>
                      <a:pt x="293" y="646"/>
                      <a:pt x="105" y="651"/>
                      <a:pt x="30" y="656"/>
                    </a:cubicBezTo>
                  </a:path>
                </a:pathLst>
              </a:custGeom>
              <a:noFill/>
              <a:ln w="38100" cap="flat" cmpd="sng">
                <a:solidFill>
                  <a:srgbClr val="99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  <p:cxnSp>
            <p:nvCxnSpPr>
              <p:cNvPr id="197" name="Google Shape;197;p24"/>
              <p:cNvCxnSpPr/>
              <p:nvPr/>
            </p:nvCxnSpPr>
            <p:spPr>
              <a:xfrm>
                <a:off x="2951" y="1710"/>
                <a:ext cx="0" cy="664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198" name="Google Shape;198;p24"/>
              <p:cNvCxnSpPr/>
              <p:nvPr/>
            </p:nvCxnSpPr>
            <p:spPr>
              <a:xfrm>
                <a:off x="3483" y="2039"/>
                <a:ext cx="264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199" name="Google Shape;199;p24"/>
              <p:cNvCxnSpPr/>
              <p:nvPr/>
            </p:nvCxnSpPr>
            <p:spPr>
              <a:xfrm>
                <a:off x="2684" y="2266"/>
                <a:ext cx="264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00" name="Google Shape;200;p24"/>
              <p:cNvCxnSpPr/>
              <p:nvPr/>
            </p:nvCxnSpPr>
            <p:spPr>
              <a:xfrm>
                <a:off x="2684" y="1844"/>
                <a:ext cx="264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02" name="Google Shape;202;p24"/>
          <p:cNvGrpSpPr/>
          <p:nvPr/>
        </p:nvGrpSpPr>
        <p:grpSpPr>
          <a:xfrm>
            <a:off x="7181849" y="3620116"/>
            <a:ext cx="4238625" cy="1970087"/>
            <a:chOff x="258" y="1975"/>
            <a:chExt cx="3333" cy="1732"/>
          </a:xfrm>
        </p:grpSpPr>
        <p:grpSp>
          <p:nvGrpSpPr>
            <p:cNvPr id="203" name="Google Shape;203;p24"/>
            <p:cNvGrpSpPr/>
            <p:nvPr/>
          </p:nvGrpSpPr>
          <p:grpSpPr>
            <a:xfrm>
              <a:off x="258" y="1975"/>
              <a:ext cx="1881" cy="713"/>
              <a:chOff x="48" y="3028"/>
              <a:chExt cx="1881" cy="713"/>
            </a:xfrm>
          </p:grpSpPr>
          <p:sp>
            <p:nvSpPr>
              <p:cNvPr id="204" name="Google Shape;204;p24"/>
              <p:cNvSpPr/>
              <p:nvPr/>
            </p:nvSpPr>
            <p:spPr>
              <a:xfrm>
                <a:off x="1094" y="3028"/>
                <a:ext cx="383" cy="713"/>
              </a:xfrm>
              <a:custGeom>
                <a:avLst/>
                <a:gdLst/>
                <a:ahLst/>
                <a:cxnLst/>
                <a:rect l="l" t="t" r="r" b="b"/>
                <a:pathLst>
                  <a:path w="612" h="750" extrusionOk="0">
                    <a:moveTo>
                      <a:pt x="0" y="0"/>
                    </a:moveTo>
                    <a:cubicBezTo>
                      <a:pt x="38" y="2"/>
                      <a:pt x="156" y="0"/>
                      <a:pt x="231" y="15"/>
                    </a:cubicBezTo>
                    <a:cubicBezTo>
                      <a:pt x="306" y="30"/>
                      <a:pt x="387" y="39"/>
                      <a:pt x="450" y="92"/>
                    </a:cubicBezTo>
                    <a:cubicBezTo>
                      <a:pt x="513" y="145"/>
                      <a:pt x="600" y="248"/>
                      <a:pt x="606" y="330"/>
                    </a:cubicBezTo>
                    <a:cubicBezTo>
                      <a:pt x="612" y="412"/>
                      <a:pt x="541" y="520"/>
                      <a:pt x="486" y="585"/>
                    </a:cubicBezTo>
                    <a:cubicBezTo>
                      <a:pt x="431" y="650"/>
                      <a:pt x="353" y="693"/>
                      <a:pt x="276" y="720"/>
                    </a:cubicBezTo>
                    <a:cubicBezTo>
                      <a:pt x="199" y="747"/>
                      <a:pt x="74" y="744"/>
                      <a:pt x="21" y="750"/>
                    </a:cubicBezTo>
                  </a:path>
                </a:pathLst>
              </a:custGeom>
              <a:noFill/>
              <a:ln w="38100" cap="flat" cmpd="sng">
                <a:solidFill>
                  <a:srgbClr val="99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205" name="Google Shape;205;p24"/>
              <p:cNvSpPr/>
              <p:nvPr/>
            </p:nvSpPr>
            <p:spPr>
              <a:xfrm>
                <a:off x="1099" y="3035"/>
                <a:ext cx="141" cy="706"/>
              </a:xfrm>
              <a:custGeom>
                <a:avLst/>
                <a:gdLst/>
                <a:ahLst/>
                <a:cxnLst/>
                <a:rect l="l" t="t" r="r" b="b"/>
                <a:pathLst>
                  <a:path w="227" h="609" extrusionOk="0">
                    <a:moveTo>
                      <a:pt x="0" y="0"/>
                    </a:moveTo>
                    <a:cubicBezTo>
                      <a:pt x="28" y="20"/>
                      <a:pt x="127" y="72"/>
                      <a:pt x="165" y="120"/>
                    </a:cubicBezTo>
                    <a:cubicBezTo>
                      <a:pt x="203" y="168"/>
                      <a:pt x="223" y="228"/>
                      <a:pt x="225" y="285"/>
                    </a:cubicBezTo>
                    <a:cubicBezTo>
                      <a:pt x="227" y="342"/>
                      <a:pt x="211" y="411"/>
                      <a:pt x="180" y="465"/>
                    </a:cubicBezTo>
                    <a:cubicBezTo>
                      <a:pt x="149" y="519"/>
                      <a:pt x="68" y="579"/>
                      <a:pt x="39" y="609"/>
                    </a:cubicBezTo>
                  </a:path>
                </a:pathLst>
              </a:custGeom>
              <a:noFill/>
              <a:ln w="38100" cap="flat" cmpd="sng">
                <a:solidFill>
                  <a:srgbClr val="99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  <p:cxnSp>
            <p:nvCxnSpPr>
              <p:cNvPr id="206" name="Google Shape;206;p24"/>
              <p:cNvCxnSpPr/>
              <p:nvPr/>
            </p:nvCxnSpPr>
            <p:spPr>
              <a:xfrm>
                <a:off x="816" y="3166"/>
                <a:ext cx="354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07" name="Google Shape;207;p24"/>
              <p:cNvCxnSpPr/>
              <p:nvPr/>
            </p:nvCxnSpPr>
            <p:spPr>
              <a:xfrm>
                <a:off x="816" y="3602"/>
                <a:ext cx="363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08" name="Google Shape;208;p24"/>
              <p:cNvCxnSpPr/>
              <p:nvPr/>
            </p:nvCxnSpPr>
            <p:spPr>
              <a:xfrm>
                <a:off x="1584" y="3375"/>
                <a:ext cx="345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209" name="Google Shape;209;p24"/>
              <p:cNvSpPr/>
              <p:nvPr/>
            </p:nvSpPr>
            <p:spPr>
              <a:xfrm>
                <a:off x="1488" y="3304"/>
                <a:ext cx="113" cy="134"/>
              </a:xfrm>
              <a:prstGeom prst="ellipse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210" name="Google Shape;210;p24"/>
              <p:cNvSpPr txBox="1"/>
              <p:nvPr/>
            </p:nvSpPr>
            <p:spPr>
              <a:xfrm>
                <a:off x="48" y="3272"/>
                <a:ext cx="639" cy="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900"/>
                </a:pPr>
                <a:r>
                  <a:rPr lang="en-US" sz="90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rPr>
                  <a:t>         </a:t>
                </a:r>
                <a:r>
                  <a:rPr lang="en-US" sz="2000" b="1">
                    <a:solidFill>
                      <a:schemeClr val="dk1"/>
                    </a:solidFill>
                  </a:rPr>
                  <a:t>A</a:t>
                </a:r>
                <a:endParaRPr/>
              </a:p>
            </p:txBody>
          </p:sp>
          <p:cxnSp>
            <p:nvCxnSpPr>
              <p:cNvPr id="211" name="Google Shape;211;p24"/>
              <p:cNvCxnSpPr/>
              <p:nvPr/>
            </p:nvCxnSpPr>
            <p:spPr>
              <a:xfrm>
                <a:off x="472" y="3408"/>
                <a:ext cx="363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12" name="Google Shape;212;p24"/>
              <p:cNvCxnSpPr/>
              <p:nvPr/>
            </p:nvCxnSpPr>
            <p:spPr>
              <a:xfrm rot="-5400000">
                <a:off x="606" y="3385"/>
                <a:ext cx="435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  <p:grpSp>
          <p:nvGrpSpPr>
            <p:cNvPr id="213" name="Google Shape;213;p24"/>
            <p:cNvGrpSpPr/>
            <p:nvPr/>
          </p:nvGrpSpPr>
          <p:grpSpPr>
            <a:xfrm>
              <a:off x="261" y="2994"/>
              <a:ext cx="1881" cy="713"/>
              <a:chOff x="48" y="3028"/>
              <a:chExt cx="1881" cy="713"/>
            </a:xfrm>
          </p:grpSpPr>
          <p:sp>
            <p:nvSpPr>
              <p:cNvPr id="214" name="Google Shape;214;p24"/>
              <p:cNvSpPr/>
              <p:nvPr/>
            </p:nvSpPr>
            <p:spPr>
              <a:xfrm>
                <a:off x="1094" y="3028"/>
                <a:ext cx="383" cy="713"/>
              </a:xfrm>
              <a:custGeom>
                <a:avLst/>
                <a:gdLst/>
                <a:ahLst/>
                <a:cxnLst/>
                <a:rect l="l" t="t" r="r" b="b"/>
                <a:pathLst>
                  <a:path w="612" h="750" extrusionOk="0">
                    <a:moveTo>
                      <a:pt x="0" y="0"/>
                    </a:moveTo>
                    <a:cubicBezTo>
                      <a:pt x="38" y="2"/>
                      <a:pt x="156" y="0"/>
                      <a:pt x="231" y="15"/>
                    </a:cubicBezTo>
                    <a:cubicBezTo>
                      <a:pt x="306" y="30"/>
                      <a:pt x="387" y="39"/>
                      <a:pt x="450" y="92"/>
                    </a:cubicBezTo>
                    <a:cubicBezTo>
                      <a:pt x="513" y="145"/>
                      <a:pt x="600" y="248"/>
                      <a:pt x="606" y="330"/>
                    </a:cubicBezTo>
                    <a:cubicBezTo>
                      <a:pt x="612" y="412"/>
                      <a:pt x="541" y="520"/>
                      <a:pt x="486" y="585"/>
                    </a:cubicBezTo>
                    <a:cubicBezTo>
                      <a:pt x="431" y="650"/>
                      <a:pt x="353" y="693"/>
                      <a:pt x="276" y="720"/>
                    </a:cubicBezTo>
                    <a:cubicBezTo>
                      <a:pt x="199" y="747"/>
                      <a:pt x="74" y="744"/>
                      <a:pt x="21" y="750"/>
                    </a:cubicBezTo>
                  </a:path>
                </a:pathLst>
              </a:custGeom>
              <a:noFill/>
              <a:ln w="38100" cap="flat" cmpd="sng">
                <a:solidFill>
                  <a:srgbClr val="99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215" name="Google Shape;215;p24"/>
              <p:cNvSpPr/>
              <p:nvPr/>
            </p:nvSpPr>
            <p:spPr>
              <a:xfrm>
                <a:off x="1099" y="3035"/>
                <a:ext cx="141" cy="706"/>
              </a:xfrm>
              <a:custGeom>
                <a:avLst/>
                <a:gdLst/>
                <a:ahLst/>
                <a:cxnLst/>
                <a:rect l="l" t="t" r="r" b="b"/>
                <a:pathLst>
                  <a:path w="227" h="609" extrusionOk="0">
                    <a:moveTo>
                      <a:pt x="0" y="0"/>
                    </a:moveTo>
                    <a:cubicBezTo>
                      <a:pt x="28" y="20"/>
                      <a:pt x="127" y="72"/>
                      <a:pt x="165" y="120"/>
                    </a:cubicBezTo>
                    <a:cubicBezTo>
                      <a:pt x="203" y="168"/>
                      <a:pt x="223" y="228"/>
                      <a:pt x="225" y="285"/>
                    </a:cubicBezTo>
                    <a:cubicBezTo>
                      <a:pt x="227" y="342"/>
                      <a:pt x="211" y="411"/>
                      <a:pt x="180" y="465"/>
                    </a:cubicBezTo>
                    <a:cubicBezTo>
                      <a:pt x="149" y="519"/>
                      <a:pt x="68" y="579"/>
                      <a:pt x="39" y="609"/>
                    </a:cubicBezTo>
                  </a:path>
                </a:pathLst>
              </a:custGeom>
              <a:noFill/>
              <a:ln w="38100" cap="flat" cmpd="sng">
                <a:solidFill>
                  <a:srgbClr val="99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  <p:cxnSp>
            <p:nvCxnSpPr>
              <p:cNvPr id="216" name="Google Shape;216;p24"/>
              <p:cNvCxnSpPr/>
              <p:nvPr/>
            </p:nvCxnSpPr>
            <p:spPr>
              <a:xfrm>
                <a:off x="816" y="3166"/>
                <a:ext cx="354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17" name="Google Shape;217;p24"/>
              <p:cNvCxnSpPr/>
              <p:nvPr/>
            </p:nvCxnSpPr>
            <p:spPr>
              <a:xfrm>
                <a:off x="816" y="3602"/>
                <a:ext cx="363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18" name="Google Shape;218;p24"/>
              <p:cNvCxnSpPr/>
              <p:nvPr/>
            </p:nvCxnSpPr>
            <p:spPr>
              <a:xfrm>
                <a:off x="1584" y="3375"/>
                <a:ext cx="345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219" name="Google Shape;219;p24"/>
              <p:cNvSpPr/>
              <p:nvPr/>
            </p:nvSpPr>
            <p:spPr>
              <a:xfrm>
                <a:off x="1488" y="3304"/>
                <a:ext cx="113" cy="134"/>
              </a:xfrm>
              <a:prstGeom prst="ellipse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220" name="Google Shape;220;p24"/>
              <p:cNvSpPr txBox="1"/>
              <p:nvPr/>
            </p:nvSpPr>
            <p:spPr>
              <a:xfrm>
                <a:off x="48" y="3272"/>
                <a:ext cx="639" cy="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900"/>
                </a:pPr>
                <a:r>
                  <a:rPr lang="en-US" sz="90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rPr>
                  <a:t>         </a:t>
                </a:r>
                <a:r>
                  <a:rPr lang="en-US" sz="2000" b="1">
                    <a:solidFill>
                      <a:schemeClr val="dk1"/>
                    </a:solidFill>
                  </a:rPr>
                  <a:t>B</a:t>
                </a:r>
                <a:endParaRPr/>
              </a:p>
            </p:txBody>
          </p:sp>
          <p:cxnSp>
            <p:nvCxnSpPr>
              <p:cNvPr id="221" name="Google Shape;221;p24"/>
              <p:cNvCxnSpPr/>
              <p:nvPr/>
            </p:nvCxnSpPr>
            <p:spPr>
              <a:xfrm>
                <a:off x="472" y="3408"/>
                <a:ext cx="363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22" name="Google Shape;222;p24"/>
              <p:cNvCxnSpPr/>
              <p:nvPr/>
            </p:nvCxnSpPr>
            <p:spPr>
              <a:xfrm rot="-5400000">
                <a:off x="606" y="3385"/>
                <a:ext cx="435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  <p:grpSp>
          <p:nvGrpSpPr>
            <p:cNvPr id="223" name="Google Shape;223;p24"/>
            <p:cNvGrpSpPr/>
            <p:nvPr/>
          </p:nvGrpSpPr>
          <p:grpSpPr>
            <a:xfrm>
              <a:off x="2142" y="2425"/>
              <a:ext cx="1449" cy="864"/>
              <a:chOff x="816" y="2160"/>
              <a:chExt cx="1209" cy="579"/>
            </a:xfrm>
          </p:grpSpPr>
          <p:sp>
            <p:nvSpPr>
              <p:cNvPr id="224" name="Google Shape;224;p24"/>
              <p:cNvSpPr/>
              <p:nvPr/>
            </p:nvSpPr>
            <p:spPr>
              <a:xfrm>
                <a:off x="1190" y="2160"/>
                <a:ext cx="383" cy="579"/>
              </a:xfrm>
              <a:custGeom>
                <a:avLst/>
                <a:gdLst/>
                <a:ahLst/>
                <a:cxnLst/>
                <a:rect l="l" t="t" r="r" b="b"/>
                <a:pathLst>
                  <a:path w="612" h="750" extrusionOk="0">
                    <a:moveTo>
                      <a:pt x="0" y="0"/>
                    </a:moveTo>
                    <a:cubicBezTo>
                      <a:pt x="38" y="2"/>
                      <a:pt x="156" y="0"/>
                      <a:pt x="231" y="15"/>
                    </a:cubicBezTo>
                    <a:cubicBezTo>
                      <a:pt x="306" y="30"/>
                      <a:pt x="387" y="39"/>
                      <a:pt x="450" y="92"/>
                    </a:cubicBezTo>
                    <a:cubicBezTo>
                      <a:pt x="513" y="145"/>
                      <a:pt x="600" y="248"/>
                      <a:pt x="606" y="330"/>
                    </a:cubicBezTo>
                    <a:cubicBezTo>
                      <a:pt x="612" y="412"/>
                      <a:pt x="541" y="520"/>
                      <a:pt x="486" y="585"/>
                    </a:cubicBezTo>
                    <a:cubicBezTo>
                      <a:pt x="431" y="650"/>
                      <a:pt x="353" y="693"/>
                      <a:pt x="276" y="720"/>
                    </a:cubicBezTo>
                    <a:cubicBezTo>
                      <a:pt x="199" y="747"/>
                      <a:pt x="74" y="744"/>
                      <a:pt x="21" y="750"/>
                    </a:cubicBezTo>
                  </a:path>
                </a:pathLst>
              </a:custGeom>
              <a:noFill/>
              <a:ln w="38100" cap="flat" cmpd="sng">
                <a:solidFill>
                  <a:srgbClr val="99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225" name="Google Shape;225;p24"/>
              <p:cNvSpPr/>
              <p:nvPr/>
            </p:nvSpPr>
            <p:spPr>
              <a:xfrm>
                <a:off x="1195" y="2166"/>
                <a:ext cx="141" cy="573"/>
              </a:xfrm>
              <a:custGeom>
                <a:avLst/>
                <a:gdLst/>
                <a:ahLst/>
                <a:cxnLst/>
                <a:rect l="l" t="t" r="r" b="b"/>
                <a:pathLst>
                  <a:path w="227" h="609" extrusionOk="0">
                    <a:moveTo>
                      <a:pt x="0" y="0"/>
                    </a:moveTo>
                    <a:cubicBezTo>
                      <a:pt x="28" y="20"/>
                      <a:pt x="127" y="72"/>
                      <a:pt x="165" y="120"/>
                    </a:cubicBezTo>
                    <a:cubicBezTo>
                      <a:pt x="203" y="168"/>
                      <a:pt x="223" y="228"/>
                      <a:pt x="225" y="285"/>
                    </a:cubicBezTo>
                    <a:cubicBezTo>
                      <a:pt x="227" y="342"/>
                      <a:pt x="211" y="411"/>
                      <a:pt x="180" y="465"/>
                    </a:cubicBezTo>
                    <a:cubicBezTo>
                      <a:pt x="149" y="519"/>
                      <a:pt x="68" y="579"/>
                      <a:pt x="39" y="609"/>
                    </a:cubicBezTo>
                  </a:path>
                </a:pathLst>
              </a:custGeom>
              <a:noFill/>
              <a:ln w="38100" cap="flat" cmpd="sng">
                <a:solidFill>
                  <a:srgbClr val="99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  <p:cxnSp>
            <p:nvCxnSpPr>
              <p:cNvPr id="226" name="Google Shape;226;p24"/>
              <p:cNvCxnSpPr/>
              <p:nvPr/>
            </p:nvCxnSpPr>
            <p:spPr>
              <a:xfrm>
                <a:off x="816" y="2259"/>
                <a:ext cx="450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27" name="Google Shape;227;p24"/>
              <p:cNvCxnSpPr/>
              <p:nvPr/>
            </p:nvCxnSpPr>
            <p:spPr>
              <a:xfrm>
                <a:off x="825" y="2626"/>
                <a:ext cx="450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28" name="Google Shape;228;p24"/>
              <p:cNvCxnSpPr/>
              <p:nvPr/>
            </p:nvCxnSpPr>
            <p:spPr>
              <a:xfrm>
                <a:off x="1680" y="2442"/>
                <a:ext cx="345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229" name="Google Shape;229;p24"/>
              <p:cNvSpPr/>
              <p:nvPr/>
            </p:nvSpPr>
            <p:spPr>
              <a:xfrm>
                <a:off x="1584" y="2384"/>
                <a:ext cx="113" cy="109"/>
              </a:xfrm>
              <a:prstGeom prst="ellipse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</p:grpSp>
        <p:cxnSp>
          <p:nvCxnSpPr>
            <p:cNvPr id="230" name="Google Shape;230;p24"/>
            <p:cNvCxnSpPr/>
            <p:nvPr/>
          </p:nvCxnSpPr>
          <p:spPr>
            <a:xfrm>
              <a:off x="2139" y="2336"/>
              <a:ext cx="0" cy="232"/>
            </a:xfrm>
            <a:prstGeom prst="straightConnector1">
              <a:avLst/>
            </a:prstGeom>
            <a:noFill/>
            <a:ln w="38100" cap="flat" cmpd="sng">
              <a:solidFill>
                <a:srgbClr val="9933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31" name="Google Shape;231;p24"/>
            <p:cNvCxnSpPr/>
            <p:nvPr/>
          </p:nvCxnSpPr>
          <p:spPr>
            <a:xfrm>
              <a:off x="2160" y="3119"/>
              <a:ext cx="0" cy="232"/>
            </a:xfrm>
            <a:prstGeom prst="straightConnector1">
              <a:avLst/>
            </a:prstGeom>
            <a:noFill/>
            <a:ln w="38100" cap="flat" cmpd="sng">
              <a:solidFill>
                <a:srgbClr val="9933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232" name="Google Shape;232;p24"/>
          <p:cNvGrpSpPr/>
          <p:nvPr/>
        </p:nvGrpSpPr>
        <p:grpSpPr>
          <a:xfrm>
            <a:off x="6172200" y="3810001"/>
            <a:ext cx="1447800" cy="549275"/>
            <a:chOff x="3600" y="2640"/>
            <a:chExt cx="912" cy="346"/>
          </a:xfrm>
        </p:grpSpPr>
        <p:sp>
          <p:nvSpPr>
            <p:cNvPr id="233" name="Google Shape;233;p24"/>
            <p:cNvSpPr txBox="1"/>
            <p:nvPr/>
          </p:nvSpPr>
          <p:spPr>
            <a:xfrm>
              <a:off x="3600" y="2640"/>
              <a:ext cx="912" cy="3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just">
                <a:lnSpc>
                  <a:spcPct val="125000"/>
                </a:lnSpc>
                <a:buClr>
                  <a:schemeClr val="dk1"/>
                </a:buClr>
                <a:buSzPts val="1800"/>
              </a:pPr>
              <a:r>
                <a:rPr lang="en-US" sz="1800" b="1">
                  <a:solidFill>
                    <a:schemeClr val="dk1"/>
                  </a:solidFill>
                </a:rPr>
                <a:t>Y=A+B</a:t>
              </a:r>
              <a:endParaRPr/>
            </a:p>
          </p:txBody>
        </p:sp>
        <p:cxnSp>
          <p:nvCxnSpPr>
            <p:cNvPr id="234" name="Google Shape;234;p24"/>
            <p:cNvCxnSpPr/>
            <p:nvPr/>
          </p:nvCxnSpPr>
          <p:spPr>
            <a:xfrm>
              <a:off x="3849" y="2697"/>
              <a:ext cx="477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35" name="Google Shape;235;p24"/>
            <p:cNvCxnSpPr/>
            <p:nvPr/>
          </p:nvCxnSpPr>
          <p:spPr>
            <a:xfrm>
              <a:off x="3890" y="2737"/>
              <a:ext cx="182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36" name="Google Shape;236;p24"/>
            <p:cNvCxnSpPr/>
            <p:nvPr/>
          </p:nvCxnSpPr>
          <p:spPr>
            <a:xfrm>
              <a:off x="4123" y="2737"/>
              <a:ext cx="182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237" name="Google Shape;237;p24"/>
          <p:cNvGrpSpPr/>
          <p:nvPr/>
        </p:nvGrpSpPr>
        <p:grpSpPr>
          <a:xfrm>
            <a:off x="4343400" y="5410201"/>
            <a:ext cx="1447800" cy="549275"/>
            <a:chOff x="3600" y="2640"/>
            <a:chExt cx="912" cy="346"/>
          </a:xfrm>
        </p:grpSpPr>
        <p:sp>
          <p:nvSpPr>
            <p:cNvPr id="238" name="Google Shape;238;p24"/>
            <p:cNvSpPr txBox="1"/>
            <p:nvPr/>
          </p:nvSpPr>
          <p:spPr>
            <a:xfrm>
              <a:off x="3600" y="2640"/>
              <a:ext cx="912" cy="3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just">
                <a:lnSpc>
                  <a:spcPct val="125000"/>
                </a:lnSpc>
                <a:buClr>
                  <a:schemeClr val="dk1"/>
                </a:buClr>
                <a:buSzPts val="1800"/>
              </a:pPr>
              <a:r>
                <a:rPr lang="en-US" sz="1800" b="1">
                  <a:solidFill>
                    <a:schemeClr val="dk1"/>
                  </a:solidFill>
                </a:rPr>
                <a:t>Y=A+B</a:t>
              </a:r>
              <a:endParaRPr/>
            </a:p>
          </p:txBody>
        </p:sp>
        <p:cxnSp>
          <p:nvCxnSpPr>
            <p:cNvPr id="239" name="Google Shape;239;p24"/>
            <p:cNvCxnSpPr/>
            <p:nvPr/>
          </p:nvCxnSpPr>
          <p:spPr>
            <a:xfrm>
              <a:off x="3849" y="2697"/>
              <a:ext cx="477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40" name="Google Shape;240;p24"/>
            <p:cNvCxnSpPr/>
            <p:nvPr/>
          </p:nvCxnSpPr>
          <p:spPr>
            <a:xfrm>
              <a:off x="3890" y="2737"/>
              <a:ext cx="182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41" name="Google Shape;241;p24"/>
            <p:cNvCxnSpPr/>
            <p:nvPr/>
          </p:nvCxnSpPr>
          <p:spPr>
            <a:xfrm>
              <a:off x="4123" y="2737"/>
              <a:ext cx="182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242" name="Google Shape;242;p24"/>
          <p:cNvGrpSpPr/>
          <p:nvPr/>
        </p:nvGrpSpPr>
        <p:grpSpPr>
          <a:xfrm>
            <a:off x="5562600" y="5410201"/>
            <a:ext cx="1143000" cy="549275"/>
            <a:chOff x="4320" y="408"/>
            <a:chExt cx="720" cy="346"/>
          </a:xfrm>
        </p:grpSpPr>
        <p:sp>
          <p:nvSpPr>
            <p:cNvPr id="243" name="Google Shape;243;p24"/>
            <p:cNvSpPr txBox="1"/>
            <p:nvPr/>
          </p:nvSpPr>
          <p:spPr>
            <a:xfrm>
              <a:off x="4320" y="408"/>
              <a:ext cx="720" cy="3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just">
                <a:lnSpc>
                  <a:spcPct val="125000"/>
                </a:lnSpc>
                <a:buClr>
                  <a:schemeClr val="dk1"/>
                </a:buClr>
                <a:buSzPts val="1800"/>
              </a:pPr>
              <a:r>
                <a:rPr lang="en-US" sz="1800" b="1">
                  <a:solidFill>
                    <a:schemeClr val="dk1"/>
                  </a:solidFill>
                </a:rPr>
                <a:t>= A.B</a:t>
              </a:r>
              <a:endParaRPr/>
            </a:p>
          </p:txBody>
        </p:sp>
        <p:cxnSp>
          <p:nvCxnSpPr>
            <p:cNvPr id="244" name="Google Shape;244;p24"/>
            <p:cNvCxnSpPr/>
            <p:nvPr/>
          </p:nvCxnSpPr>
          <p:spPr>
            <a:xfrm>
              <a:off x="4568" y="498"/>
              <a:ext cx="352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45" name="Google Shape;245;p24"/>
            <p:cNvCxnSpPr/>
            <p:nvPr/>
          </p:nvCxnSpPr>
          <p:spPr>
            <a:xfrm>
              <a:off x="4560" y="464"/>
              <a:ext cx="352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246" name="Google Shape;246;p24"/>
          <p:cNvSpPr txBox="1"/>
          <p:nvPr/>
        </p:nvSpPr>
        <p:spPr>
          <a:xfrm>
            <a:off x="6553200" y="5410201"/>
            <a:ext cx="1143000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>
              <a:lnSpc>
                <a:spcPct val="125000"/>
              </a:lnSpc>
              <a:buClr>
                <a:schemeClr val="dk1"/>
              </a:buClr>
              <a:buSzPts val="1800"/>
            </a:pPr>
            <a:r>
              <a:rPr lang="en-US" sz="1800" b="1">
                <a:solidFill>
                  <a:schemeClr val="dk1"/>
                </a:solidFill>
              </a:rPr>
              <a:t>= A.B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ID" dirty="0" smtClean="0"/>
                  <a:t>Persamaan </a:t>
                </a:r>
                <a:r>
                  <a:rPr lang="en-ID" dirty="0" err="1" smtClean="0"/>
                  <a:t>logika</a:t>
                </a:r>
                <a:r>
                  <a:rPr lang="en-ID" dirty="0" smtClean="0"/>
                  <a:t>  </a:t>
                </a:r>
                <a14:m>
                  <m:oMath xmlns:m="http://schemas.openxmlformats.org/officeDocument/2006/math">
                    <m:r>
                      <a:rPr lang="en-ID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err="1" smtClean="0"/>
                  <a:t>sebagai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berikut</a:t>
                </a:r>
                <a:r>
                  <a:rPr lang="en-US" dirty="0" smtClean="0"/>
                  <a:t> : </a:t>
                </a:r>
              </a:p>
              <a:p>
                <a:endParaRPr lang="en-ID" dirty="0" smtClean="0"/>
              </a:p>
              <a:p>
                <a:endParaRPr lang="en-ID" dirty="0"/>
              </a:p>
              <a:p>
                <a:r>
                  <a:rPr lang="en-ID" dirty="0" err="1" smtClean="0"/>
                  <a:t>Dapat</a:t>
                </a:r>
                <a:r>
                  <a:rPr lang="en-ID" dirty="0" smtClean="0"/>
                  <a:t> </a:t>
                </a:r>
                <a:r>
                  <a:rPr lang="en-ID" dirty="0" err="1" smtClean="0"/>
                  <a:t>ditulis</a:t>
                </a:r>
                <a:r>
                  <a:rPr lang="en-ID" dirty="0" smtClean="0"/>
                  <a:t> </a:t>
                </a:r>
                <a:r>
                  <a:rPr lang="en-ID" dirty="0" err="1" smtClean="0"/>
                  <a:t>menjadi</a:t>
                </a:r>
                <a:r>
                  <a:rPr lang="en-ID" dirty="0" smtClean="0"/>
                  <a:t> : </a:t>
                </a:r>
                <a14:m>
                  <m:oMath xmlns:m="http://schemas.openxmlformats.org/officeDocument/2006/math">
                    <m:r>
                      <a:rPr lang="en-ID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ID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̅"/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ID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̅"/>
                            <m:ctrlPr>
                              <a:rPr lang="en-ID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D" dirty="0"/>
                          <m:t>  </m:t>
                        </m:r>
                      </m:e>
                    </m:acc>
                  </m:oMath>
                </a14:m>
                <a:endParaRPr lang="en-ID" dirty="0"/>
              </a:p>
              <a:p>
                <a:endParaRPr lang="en-ID" dirty="0" smtClean="0"/>
              </a:p>
              <a:p>
                <a:endParaRPr lang="en-ID" dirty="0"/>
              </a:p>
              <a:p>
                <a:r>
                  <a:rPr lang="en-ID" dirty="0" err="1" smtClean="0"/>
                  <a:t>Ingat</a:t>
                </a:r>
                <a:r>
                  <a:rPr lang="en-ID" dirty="0" smtClean="0"/>
                  <a:t> </a:t>
                </a:r>
                <a:r>
                  <a:rPr lang="en-ID" dirty="0" err="1" smtClean="0"/>
                  <a:t>teorema</a:t>
                </a:r>
                <a:r>
                  <a:rPr lang="en-ID" dirty="0" smtClean="0"/>
                  <a:t> de </a:t>
                </a:r>
                <a:r>
                  <a:rPr lang="en-ID" dirty="0" err="1" smtClean="0"/>
                  <a:t>morgan</a:t>
                </a:r>
                <a:r>
                  <a:rPr lang="en-ID" dirty="0" smtClean="0"/>
                  <a:t> 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ID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ID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dirty="0"/>
                  <a:t>+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ID" dirty="0" smtClean="0"/>
                  <a:t> </a:t>
                </a:r>
              </a:p>
              <a:p>
                <a:r>
                  <a:rPr lang="en-ID" dirty="0" err="1" smtClean="0"/>
                  <a:t>Maka</a:t>
                </a:r>
                <a:r>
                  <a:rPr lang="en-ID" dirty="0" smtClean="0"/>
                  <a:t> </a:t>
                </a:r>
                <a14:m>
                  <m:oMath xmlns:m="http://schemas.openxmlformats.org/officeDocument/2006/math">
                    <m:r>
                      <a:rPr lang="en-ID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ID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D" dirty="0" smtClean="0"/>
                  <a:t>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̅"/>
                            <m:ctrlPr>
                              <a:rPr lang="en-ID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ID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̅"/>
                            <m:ctrlPr>
                              <a:rPr lang="en-ID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D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D" dirty="0"/>
                          <m:t>  </m:t>
                        </m:r>
                      </m:e>
                    </m:acc>
                  </m:oMath>
                </a14:m>
                <a:endParaRPr lang="en-ID" dirty="0" smtClean="0"/>
              </a:p>
              <a:p>
                <a:endParaRPr lang="en-ID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1" name="Google Shape;251;p2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Persamaan Keluaran</a:t>
            </a:r>
            <a:endParaRPr lang="en-US"/>
          </a:p>
        </p:txBody>
      </p:sp>
      <p:grpSp>
        <p:nvGrpSpPr>
          <p:cNvPr id="253" name="Google Shape;253;p25"/>
          <p:cNvGrpSpPr/>
          <p:nvPr/>
        </p:nvGrpSpPr>
        <p:grpSpPr>
          <a:xfrm>
            <a:off x="8437096" y="1790402"/>
            <a:ext cx="1676400" cy="914400"/>
            <a:chOff x="288" y="2877"/>
            <a:chExt cx="1548" cy="675"/>
          </a:xfrm>
        </p:grpSpPr>
        <p:grpSp>
          <p:nvGrpSpPr>
            <p:cNvPr id="254" name="Google Shape;254;p25"/>
            <p:cNvGrpSpPr/>
            <p:nvPr/>
          </p:nvGrpSpPr>
          <p:grpSpPr>
            <a:xfrm>
              <a:off x="627" y="2905"/>
              <a:ext cx="1209" cy="579"/>
              <a:chOff x="3189" y="1695"/>
              <a:chExt cx="1935" cy="615"/>
            </a:xfrm>
          </p:grpSpPr>
          <p:sp>
            <p:nvSpPr>
              <p:cNvPr id="255" name="Google Shape;255;p25"/>
              <p:cNvSpPr/>
              <p:nvPr/>
            </p:nvSpPr>
            <p:spPr>
              <a:xfrm>
                <a:off x="3788" y="1695"/>
                <a:ext cx="612" cy="61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750" extrusionOk="0">
                    <a:moveTo>
                      <a:pt x="0" y="0"/>
                    </a:moveTo>
                    <a:cubicBezTo>
                      <a:pt x="38" y="2"/>
                      <a:pt x="156" y="0"/>
                      <a:pt x="231" y="15"/>
                    </a:cubicBezTo>
                    <a:cubicBezTo>
                      <a:pt x="306" y="30"/>
                      <a:pt x="387" y="39"/>
                      <a:pt x="450" y="92"/>
                    </a:cubicBezTo>
                    <a:cubicBezTo>
                      <a:pt x="513" y="145"/>
                      <a:pt x="600" y="248"/>
                      <a:pt x="606" y="330"/>
                    </a:cubicBezTo>
                    <a:cubicBezTo>
                      <a:pt x="612" y="412"/>
                      <a:pt x="541" y="520"/>
                      <a:pt x="486" y="585"/>
                    </a:cubicBezTo>
                    <a:cubicBezTo>
                      <a:pt x="431" y="650"/>
                      <a:pt x="353" y="693"/>
                      <a:pt x="276" y="720"/>
                    </a:cubicBezTo>
                    <a:cubicBezTo>
                      <a:pt x="199" y="747"/>
                      <a:pt x="74" y="744"/>
                      <a:pt x="21" y="750"/>
                    </a:cubicBezTo>
                  </a:path>
                </a:pathLst>
              </a:custGeom>
              <a:noFill/>
              <a:ln w="38100" cap="flat" cmpd="sng">
                <a:solidFill>
                  <a:srgbClr val="99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256" name="Google Shape;256;p25"/>
              <p:cNvSpPr/>
              <p:nvPr/>
            </p:nvSpPr>
            <p:spPr>
              <a:xfrm>
                <a:off x="3795" y="1701"/>
                <a:ext cx="227" cy="609"/>
              </a:xfrm>
              <a:custGeom>
                <a:avLst/>
                <a:gdLst/>
                <a:ahLst/>
                <a:cxnLst/>
                <a:rect l="l" t="t" r="r" b="b"/>
                <a:pathLst>
                  <a:path w="227" h="609" extrusionOk="0">
                    <a:moveTo>
                      <a:pt x="0" y="0"/>
                    </a:moveTo>
                    <a:cubicBezTo>
                      <a:pt x="28" y="20"/>
                      <a:pt x="127" y="72"/>
                      <a:pt x="165" y="120"/>
                    </a:cubicBezTo>
                    <a:cubicBezTo>
                      <a:pt x="203" y="168"/>
                      <a:pt x="223" y="228"/>
                      <a:pt x="225" y="285"/>
                    </a:cubicBezTo>
                    <a:cubicBezTo>
                      <a:pt x="227" y="342"/>
                      <a:pt x="211" y="411"/>
                      <a:pt x="180" y="465"/>
                    </a:cubicBezTo>
                    <a:cubicBezTo>
                      <a:pt x="149" y="519"/>
                      <a:pt x="68" y="579"/>
                      <a:pt x="39" y="609"/>
                    </a:cubicBezTo>
                  </a:path>
                </a:pathLst>
              </a:custGeom>
              <a:noFill/>
              <a:ln w="38100" cap="flat" cmpd="sng">
                <a:solidFill>
                  <a:srgbClr val="99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  <p:cxnSp>
            <p:nvCxnSpPr>
              <p:cNvPr id="257" name="Google Shape;257;p25"/>
              <p:cNvCxnSpPr/>
              <p:nvPr/>
            </p:nvCxnSpPr>
            <p:spPr>
              <a:xfrm>
                <a:off x="3189" y="1800"/>
                <a:ext cx="720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58" name="Google Shape;258;p25"/>
              <p:cNvCxnSpPr/>
              <p:nvPr/>
            </p:nvCxnSpPr>
            <p:spPr>
              <a:xfrm>
                <a:off x="3204" y="2190"/>
                <a:ext cx="720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59" name="Google Shape;259;p25"/>
              <p:cNvCxnSpPr/>
              <p:nvPr/>
            </p:nvCxnSpPr>
            <p:spPr>
              <a:xfrm>
                <a:off x="4404" y="1995"/>
                <a:ext cx="720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  <p:sp>
          <p:nvSpPr>
            <p:cNvPr id="260" name="Google Shape;260;p25"/>
            <p:cNvSpPr txBox="1"/>
            <p:nvPr/>
          </p:nvSpPr>
          <p:spPr>
            <a:xfrm>
              <a:off x="288" y="3213"/>
              <a:ext cx="347" cy="3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chemeClr val="dk1"/>
                </a:buClr>
                <a:buSzPts val="1200"/>
              </a:pPr>
              <a:r>
                <a:rPr lang="en-US" sz="1200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 </a:t>
              </a:r>
              <a:r>
                <a:rPr lang="en-US" sz="2000" b="1">
                  <a:solidFill>
                    <a:schemeClr val="dk1"/>
                  </a:solidFill>
                </a:rPr>
                <a:t>B</a:t>
              </a:r>
              <a:endParaRPr/>
            </a:p>
          </p:txBody>
        </p:sp>
        <p:sp>
          <p:nvSpPr>
            <p:cNvPr id="261" name="Google Shape;261;p25"/>
            <p:cNvSpPr txBox="1"/>
            <p:nvPr/>
          </p:nvSpPr>
          <p:spPr>
            <a:xfrm>
              <a:off x="288" y="2877"/>
              <a:ext cx="347" cy="3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buClr>
                  <a:schemeClr val="dk1"/>
                </a:buClr>
                <a:buSzPts val="2000"/>
              </a:pPr>
              <a:r>
                <a:rPr lang="en-US" sz="2000" b="1">
                  <a:solidFill>
                    <a:schemeClr val="dk1"/>
                  </a:solidFill>
                </a:rPr>
                <a:t>A</a:t>
              </a:r>
              <a:endParaRPr/>
            </a:p>
          </p:txBody>
        </p:sp>
      </p:grpSp>
      <p:sp>
        <p:nvSpPr>
          <p:cNvPr id="262" name="Google Shape;262;p25"/>
          <p:cNvSpPr txBox="1"/>
          <p:nvPr/>
        </p:nvSpPr>
        <p:spPr>
          <a:xfrm>
            <a:off x="4191001" y="1905000"/>
            <a:ext cx="1201737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900"/>
            </a:pPr>
            <a:r>
              <a:rPr lang="en-US" sz="9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1">
                <a:solidFill>
                  <a:schemeClr val="dk1"/>
                </a:solidFill>
              </a:rPr>
              <a:t>Y = A.B</a:t>
            </a:r>
            <a:endParaRPr/>
          </a:p>
        </p:txBody>
      </p:sp>
      <p:grpSp>
        <p:nvGrpSpPr>
          <p:cNvPr id="292" name="Google Shape;292;p25"/>
          <p:cNvGrpSpPr/>
          <p:nvPr/>
        </p:nvGrpSpPr>
        <p:grpSpPr>
          <a:xfrm>
            <a:off x="4572001" y="3657600"/>
            <a:ext cx="388937" cy="381000"/>
            <a:chOff x="2016" y="1440"/>
            <a:chExt cx="245" cy="240"/>
          </a:xfrm>
        </p:grpSpPr>
        <p:sp>
          <p:nvSpPr>
            <p:cNvPr id="293" name="Google Shape;293;p25"/>
            <p:cNvSpPr txBox="1"/>
            <p:nvPr/>
          </p:nvSpPr>
          <p:spPr>
            <a:xfrm>
              <a:off x="2016" y="1440"/>
              <a:ext cx="245" cy="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chemeClr val="dk1"/>
                </a:buClr>
                <a:buSzPts val="2000"/>
              </a:pPr>
              <a:r>
                <a:rPr lang="en-US" sz="2000" b="1">
                  <a:solidFill>
                    <a:schemeClr val="dk1"/>
                  </a:solidFill>
                </a:rPr>
                <a:t>A</a:t>
              </a:r>
              <a:endParaRPr/>
            </a:p>
          </p:txBody>
        </p:sp>
        <p:cxnSp>
          <p:nvCxnSpPr>
            <p:cNvPr id="294" name="Google Shape;294;p25"/>
            <p:cNvCxnSpPr/>
            <p:nvPr/>
          </p:nvCxnSpPr>
          <p:spPr>
            <a:xfrm>
              <a:off x="2064" y="1464"/>
              <a:ext cx="147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295" name="Google Shape;295;p25"/>
          <p:cNvGrpSpPr/>
          <p:nvPr/>
        </p:nvGrpSpPr>
        <p:grpSpPr>
          <a:xfrm>
            <a:off x="4572001" y="4495800"/>
            <a:ext cx="388937" cy="381000"/>
            <a:chOff x="2016" y="1440"/>
            <a:chExt cx="245" cy="240"/>
          </a:xfrm>
        </p:grpSpPr>
        <p:sp>
          <p:nvSpPr>
            <p:cNvPr id="296" name="Google Shape;296;p25"/>
            <p:cNvSpPr txBox="1"/>
            <p:nvPr/>
          </p:nvSpPr>
          <p:spPr>
            <a:xfrm>
              <a:off x="2016" y="1440"/>
              <a:ext cx="245" cy="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chemeClr val="dk1"/>
                </a:buClr>
                <a:buSzPts val="2000"/>
              </a:pPr>
              <a:r>
                <a:rPr lang="en-US" sz="2000" b="1">
                  <a:solidFill>
                    <a:schemeClr val="dk1"/>
                  </a:solidFill>
                </a:rPr>
                <a:t>B</a:t>
              </a:r>
              <a:endParaRPr/>
            </a:p>
          </p:txBody>
        </p:sp>
        <p:cxnSp>
          <p:nvCxnSpPr>
            <p:cNvPr id="297" name="Google Shape;297;p25"/>
            <p:cNvCxnSpPr/>
            <p:nvPr/>
          </p:nvCxnSpPr>
          <p:spPr>
            <a:xfrm>
              <a:off x="2064" y="1464"/>
              <a:ext cx="147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298" name="Google Shape;298;p25"/>
          <p:cNvGrpSpPr/>
          <p:nvPr/>
        </p:nvGrpSpPr>
        <p:grpSpPr>
          <a:xfrm>
            <a:off x="4267200" y="5486401"/>
            <a:ext cx="1143000" cy="549275"/>
            <a:chOff x="3216" y="1488"/>
            <a:chExt cx="720" cy="346"/>
          </a:xfrm>
        </p:grpSpPr>
        <p:sp>
          <p:nvSpPr>
            <p:cNvPr id="299" name="Google Shape;299;p25"/>
            <p:cNvSpPr txBox="1"/>
            <p:nvPr/>
          </p:nvSpPr>
          <p:spPr>
            <a:xfrm>
              <a:off x="3216" y="1488"/>
              <a:ext cx="720" cy="3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just">
                <a:lnSpc>
                  <a:spcPct val="125000"/>
                </a:lnSpc>
                <a:buClr>
                  <a:schemeClr val="dk1"/>
                </a:buClr>
                <a:buSzPts val="1800"/>
              </a:pPr>
              <a:r>
                <a:rPr lang="en-US" sz="1800" b="1">
                  <a:solidFill>
                    <a:schemeClr val="dk1"/>
                  </a:solidFill>
                </a:rPr>
                <a:t>Y=A.B</a:t>
              </a:r>
              <a:endParaRPr/>
            </a:p>
          </p:txBody>
        </p:sp>
        <p:cxnSp>
          <p:nvCxnSpPr>
            <p:cNvPr id="300" name="Google Shape;300;p25"/>
            <p:cNvCxnSpPr/>
            <p:nvPr/>
          </p:nvCxnSpPr>
          <p:spPr>
            <a:xfrm>
              <a:off x="3480" y="1536"/>
              <a:ext cx="376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301" name="Google Shape;301;p25"/>
            <p:cNvCxnSpPr/>
            <p:nvPr/>
          </p:nvCxnSpPr>
          <p:spPr>
            <a:xfrm>
              <a:off x="3512" y="1576"/>
              <a:ext cx="144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302" name="Google Shape;302;p25"/>
            <p:cNvCxnSpPr/>
            <p:nvPr/>
          </p:nvCxnSpPr>
          <p:spPr>
            <a:xfrm>
              <a:off x="3696" y="1576"/>
              <a:ext cx="144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303" name="Google Shape;303;p25"/>
          <p:cNvGrpSpPr/>
          <p:nvPr/>
        </p:nvGrpSpPr>
        <p:grpSpPr>
          <a:xfrm>
            <a:off x="5257800" y="5486401"/>
            <a:ext cx="1143000" cy="549275"/>
            <a:chOff x="4320" y="408"/>
            <a:chExt cx="720" cy="346"/>
          </a:xfrm>
        </p:grpSpPr>
        <p:sp>
          <p:nvSpPr>
            <p:cNvPr id="304" name="Google Shape;304;p25"/>
            <p:cNvSpPr txBox="1"/>
            <p:nvPr/>
          </p:nvSpPr>
          <p:spPr>
            <a:xfrm>
              <a:off x="4320" y="408"/>
              <a:ext cx="720" cy="3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just">
                <a:lnSpc>
                  <a:spcPct val="125000"/>
                </a:lnSpc>
                <a:buClr>
                  <a:schemeClr val="dk1"/>
                </a:buClr>
                <a:buSzPts val="1800"/>
              </a:pPr>
              <a:r>
                <a:rPr lang="en-US" sz="1800" b="1">
                  <a:solidFill>
                    <a:schemeClr val="dk1"/>
                  </a:solidFill>
                </a:rPr>
                <a:t>= A+B</a:t>
              </a:r>
              <a:endParaRPr/>
            </a:p>
          </p:txBody>
        </p:sp>
        <p:cxnSp>
          <p:nvCxnSpPr>
            <p:cNvPr id="305" name="Google Shape;305;p25"/>
            <p:cNvCxnSpPr/>
            <p:nvPr/>
          </p:nvCxnSpPr>
          <p:spPr>
            <a:xfrm>
              <a:off x="4568" y="498"/>
              <a:ext cx="352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306" name="Google Shape;306;p25"/>
            <p:cNvCxnSpPr/>
            <p:nvPr/>
          </p:nvCxnSpPr>
          <p:spPr>
            <a:xfrm>
              <a:off x="4560" y="464"/>
              <a:ext cx="352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307" name="Google Shape;307;p25"/>
          <p:cNvSpPr txBox="1"/>
          <p:nvPr/>
        </p:nvSpPr>
        <p:spPr>
          <a:xfrm>
            <a:off x="6324600" y="5486401"/>
            <a:ext cx="1143000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>
              <a:lnSpc>
                <a:spcPct val="125000"/>
              </a:lnSpc>
              <a:buClr>
                <a:schemeClr val="dk1"/>
              </a:buClr>
              <a:buSzPts val="1800"/>
            </a:pPr>
            <a:r>
              <a:rPr lang="en-US" sz="1800" b="1">
                <a:solidFill>
                  <a:schemeClr val="dk1"/>
                </a:solidFill>
              </a:rPr>
              <a:t>= A+B</a:t>
            </a:r>
            <a:endParaRPr/>
          </a:p>
        </p:txBody>
      </p:sp>
      <p:grpSp>
        <p:nvGrpSpPr>
          <p:cNvPr id="263" name="Google Shape;263;p25"/>
          <p:cNvGrpSpPr/>
          <p:nvPr/>
        </p:nvGrpSpPr>
        <p:grpSpPr>
          <a:xfrm>
            <a:off x="7620000" y="3706767"/>
            <a:ext cx="3810000" cy="1219200"/>
            <a:chOff x="312" y="1321"/>
            <a:chExt cx="3672" cy="983"/>
          </a:xfrm>
        </p:grpSpPr>
        <p:sp>
          <p:nvSpPr>
            <p:cNvPr id="264" name="Google Shape;264;p25"/>
            <p:cNvSpPr txBox="1"/>
            <p:nvPr/>
          </p:nvSpPr>
          <p:spPr>
            <a:xfrm>
              <a:off x="320" y="1392"/>
              <a:ext cx="639" cy="1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chemeClr val="dk1"/>
                </a:buClr>
                <a:buSzPts val="900"/>
              </a:pPr>
              <a:r>
                <a:rPr lang="en-US" sz="900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         </a:t>
              </a:r>
              <a:r>
                <a:rPr lang="en-US" sz="2000" b="1">
                  <a:solidFill>
                    <a:schemeClr val="dk1"/>
                  </a:solidFill>
                </a:rPr>
                <a:t>A</a:t>
              </a:r>
              <a:endParaRPr/>
            </a:p>
          </p:txBody>
        </p:sp>
        <p:sp>
          <p:nvSpPr>
            <p:cNvPr id="265" name="Google Shape;265;p25"/>
            <p:cNvSpPr txBox="1"/>
            <p:nvPr/>
          </p:nvSpPr>
          <p:spPr>
            <a:xfrm>
              <a:off x="312" y="1976"/>
              <a:ext cx="640" cy="1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chemeClr val="dk1"/>
                </a:buClr>
                <a:buSzPts val="900"/>
              </a:pPr>
              <a:r>
                <a:rPr lang="en-US" sz="900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       </a:t>
              </a:r>
              <a:r>
                <a:rPr lang="en-US" sz="2000" b="1">
                  <a:solidFill>
                    <a:schemeClr val="dk1"/>
                  </a:solidFill>
                </a:rPr>
                <a:t> B</a:t>
              </a:r>
              <a:endParaRPr/>
            </a:p>
          </p:txBody>
        </p:sp>
        <p:sp>
          <p:nvSpPr>
            <p:cNvPr id="266" name="Google Shape;266;p25"/>
            <p:cNvSpPr/>
            <p:nvPr/>
          </p:nvSpPr>
          <p:spPr>
            <a:xfrm>
              <a:off x="3600" y="1751"/>
              <a:ext cx="113" cy="96"/>
            </a:xfrm>
            <a:prstGeom prst="ellipse">
              <a:avLst/>
            </a:prstGeom>
            <a:noFill/>
            <a:ln w="38100" cap="flat" cmpd="sng">
              <a:solidFill>
                <a:srgbClr val="99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1800">
                <a:solidFill>
                  <a:schemeClr val="dk1"/>
                </a:solidFill>
              </a:endParaRPr>
            </a:p>
          </p:txBody>
        </p:sp>
        <p:sp>
          <p:nvSpPr>
            <p:cNvPr id="267" name="Google Shape;267;p25"/>
            <p:cNvSpPr/>
            <p:nvPr/>
          </p:nvSpPr>
          <p:spPr>
            <a:xfrm>
              <a:off x="3193" y="1593"/>
              <a:ext cx="420" cy="405"/>
            </a:xfrm>
            <a:custGeom>
              <a:avLst/>
              <a:gdLst/>
              <a:ahLst/>
              <a:cxnLst/>
              <a:rect l="l" t="t" r="r" b="b"/>
              <a:pathLst>
                <a:path w="728" h="656" extrusionOk="0">
                  <a:moveTo>
                    <a:pt x="0" y="0"/>
                  </a:moveTo>
                  <a:cubicBezTo>
                    <a:pt x="54" y="2"/>
                    <a:pt x="226" y="0"/>
                    <a:pt x="327" y="13"/>
                  </a:cubicBezTo>
                  <a:cubicBezTo>
                    <a:pt x="428" y="26"/>
                    <a:pt x="540" y="24"/>
                    <a:pt x="606" y="77"/>
                  </a:cubicBezTo>
                  <a:cubicBezTo>
                    <a:pt x="672" y="130"/>
                    <a:pt x="724" y="252"/>
                    <a:pt x="726" y="332"/>
                  </a:cubicBezTo>
                  <a:cubicBezTo>
                    <a:pt x="728" y="412"/>
                    <a:pt x="677" y="507"/>
                    <a:pt x="621" y="557"/>
                  </a:cubicBezTo>
                  <a:cubicBezTo>
                    <a:pt x="565" y="607"/>
                    <a:pt x="489" y="614"/>
                    <a:pt x="391" y="630"/>
                  </a:cubicBezTo>
                  <a:cubicBezTo>
                    <a:pt x="293" y="646"/>
                    <a:pt x="105" y="651"/>
                    <a:pt x="30" y="656"/>
                  </a:cubicBezTo>
                </a:path>
              </a:pathLst>
            </a:custGeom>
            <a:noFill/>
            <a:ln w="38100" cap="flat" cmpd="sng">
              <a:solidFill>
                <a:srgbClr val="9933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1800">
                <a:solidFill>
                  <a:schemeClr val="dk1"/>
                </a:solidFill>
              </a:endParaRPr>
            </a:p>
          </p:txBody>
        </p:sp>
        <p:cxnSp>
          <p:nvCxnSpPr>
            <p:cNvPr id="268" name="Google Shape;268;p25"/>
            <p:cNvCxnSpPr/>
            <p:nvPr/>
          </p:nvCxnSpPr>
          <p:spPr>
            <a:xfrm>
              <a:off x="3193" y="1592"/>
              <a:ext cx="1" cy="407"/>
            </a:xfrm>
            <a:prstGeom prst="straightConnector1">
              <a:avLst/>
            </a:prstGeom>
            <a:noFill/>
            <a:ln w="38100" cap="flat" cmpd="sng">
              <a:solidFill>
                <a:srgbClr val="9933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69" name="Google Shape;269;p25"/>
            <p:cNvCxnSpPr/>
            <p:nvPr/>
          </p:nvCxnSpPr>
          <p:spPr>
            <a:xfrm>
              <a:off x="1968" y="1912"/>
              <a:ext cx="1223" cy="0"/>
            </a:xfrm>
            <a:prstGeom prst="straightConnector1">
              <a:avLst/>
            </a:prstGeom>
            <a:noFill/>
            <a:ln w="38100" cap="flat" cmpd="sng">
              <a:solidFill>
                <a:srgbClr val="9933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70" name="Google Shape;270;p25"/>
            <p:cNvCxnSpPr/>
            <p:nvPr/>
          </p:nvCxnSpPr>
          <p:spPr>
            <a:xfrm>
              <a:off x="1968" y="1674"/>
              <a:ext cx="1223" cy="0"/>
            </a:xfrm>
            <a:prstGeom prst="straightConnector1">
              <a:avLst/>
            </a:prstGeom>
            <a:noFill/>
            <a:ln w="38100" cap="flat" cmpd="sng">
              <a:solidFill>
                <a:srgbClr val="9933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grpSp>
          <p:nvGrpSpPr>
            <p:cNvPr id="271" name="Google Shape;271;p25"/>
            <p:cNvGrpSpPr/>
            <p:nvPr/>
          </p:nvGrpSpPr>
          <p:grpSpPr>
            <a:xfrm>
              <a:off x="752" y="1321"/>
              <a:ext cx="1232" cy="407"/>
              <a:chOff x="3120" y="230"/>
              <a:chExt cx="1232" cy="407"/>
            </a:xfrm>
          </p:grpSpPr>
          <p:sp>
            <p:nvSpPr>
              <p:cNvPr id="272" name="Google Shape;272;p25"/>
              <p:cNvSpPr/>
              <p:nvPr/>
            </p:nvSpPr>
            <p:spPr>
              <a:xfrm>
                <a:off x="3984" y="389"/>
                <a:ext cx="113" cy="96"/>
              </a:xfrm>
              <a:prstGeom prst="ellipse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273" name="Google Shape;273;p25"/>
              <p:cNvSpPr/>
              <p:nvPr/>
            </p:nvSpPr>
            <p:spPr>
              <a:xfrm>
                <a:off x="3577" y="231"/>
                <a:ext cx="420" cy="406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56" extrusionOk="0">
                    <a:moveTo>
                      <a:pt x="0" y="0"/>
                    </a:moveTo>
                    <a:cubicBezTo>
                      <a:pt x="54" y="2"/>
                      <a:pt x="226" y="0"/>
                      <a:pt x="327" y="13"/>
                    </a:cubicBezTo>
                    <a:cubicBezTo>
                      <a:pt x="428" y="26"/>
                      <a:pt x="540" y="24"/>
                      <a:pt x="606" y="77"/>
                    </a:cubicBezTo>
                    <a:cubicBezTo>
                      <a:pt x="672" y="130"/>
                      <a:pt x="724" y="252"/>
                      <a:pt x="726" y="332"/>
                    </a:cubicBezTo>
                    <a:cubicBezTo>
                      <a:pt x="728" y="412"/>
                      <a:pt x="677" y="507"/>
                      <a:pt x="621" y="557"/>
                    </a:cubicBezTo>
                    <a:cubicBezTo>
                      <a:pt x="565" y="607"/>
                      <a:pt x="489" y="614"/>
                      <a:pt x="391" y="630"/>
                    </a:cubicBezTo>
                    <a:cubicBezTo>
                      <a:pt x="293" y="646"/>
                      <a:pt x="105" y="651"/>
                      <a:pt x="30" y="656"/>
                    </a:cubicBezTo>
                  </a:path>
                </a:pathLst>
              </a:custGeom>
              <a:noFill/>
              <a:ln w="38100" cap="flat" cmpd="sng">
                <a:solidFill>
                  <a:srgbClr val="99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  <p:cxnSp>
            <p:nvCxnSpPr>
              <p:cNvPr id="274" name="Google Shape;274;p25"/>
              <p:cNvCxnSpPr/>
              <p:nvPr/>
            </p:nvCxnSpPr>
            <p:spPr>
              <a:xfrm>
                <a:off x="3577" y="230"/>
                <a:ext cx="1" cy="407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75" name="Google Shape;275;p25"/>
              <p:cNvCxnSpPr/>
              <p:nvPr/>
            </p:nvCxnSpPr>
            <p:spPr>
              <a:xfrm>
                <a:off x="3360" y="572"/>
                <a:ext cx="215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76" name="Google Shape;276;p25"/>
              <p:cNvCxnSpPr/>
              <p:nvPr/>
            </p:nvCxnSpPr>
            <p:spPr>
              <a:xfrm>
                <a:off x="3360" y="312"/>
                <a:ext cx="215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77" name="Google Shape;277;p25"/>
              <p:cNvCxnSpPr/>
              <p:nvPr/>
            </p:nvCxnSpPr>
            <p:spPr>
              <a:xfrm>
                <a:off x="3360" y="313"/>
                <a:ext cx="1" cy="255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78" name="Google Shape;278;p25"/>
              <p:cNvCxnSpPr/>
              <p:nvPr/>
            </p:nvCxnSpPr>
            <p:spPr>
              <a:xfrm>
                <a:off x="4112" y="437"/>
                <a:ext cx="240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79" name="Google Shape;279;p25"/>
              <p:cNvCxnSpPr/>
              <p:nvPr/>
            </p:nvCxnSpPr>
            <p:spPr>
              <a:xfrm>
                <a:off x="3120" y="432"/>
                <a:ext cx="240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  <p:grpSp>
          <p:nvGrpSpPr>
            <p:cNvPr id="280" name="Google Shape;280;p25"/>
            <p:cNvGrpSpPr/>
            <p:nvPr/>
          </p:nvGrpSpPr>
          <p:grpSpPr>
            <a:xfrm>
              <a:off x="720" y="1897"/>
              <a:ext cx="1232" cy="407"/>
              <a:chOff x="3120" y="230"/>
              <a:chExt cx="1232" cy="407"/>
            </a:xfrm>
          </p:grpSpPr>
          <p:sp>
            <p:nvSpPr>
              <p:cNvPr id="281" name="Google Shape;281;p25"/>
              <p:cNvSpPr/>
              <p:nvPr/>
            </p:nvSpPr>
            <p:spPr>
              <a:xfrm>
                <a:off x="3984" y="389"/>
                <a:ext cx="113" cy="96"/>
              </a:xfrm>
              <a:prstGeom prst="ellipse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  <p:sp>
            <p:nvSpPr>
              <p:cNvPr id="282" name="Google Shape;282;p25"/>
              <p:cNvSpPr/>
              <p:nvPr/>
            </p:nvSpPr>
            <p:spPr>
              <a:xfrm>
                <a:off x="3577" y="231"/>
                <a:ext cx="420" cy="406"/>
              </a:xfrm>
              <a:custGeom>
                <a:avLst/>
                <a:gdLst/>
                <a:ahLst/>
                <a:cxnLst/>
                <a:rect l="l" t="t" r="r" b="b"/>
                <a:pathLst>
                  <a:path w="728" h="656" extrusionOk="0">
                    <a:moveTo>
                      <a:pt x="0" y="0"/>
                    </a:moveTo>
                    <a:cubicBezTo>
                      <a:pt x="54" y="2"/>
                      <a:pt x="226" y="0"/>
                      <a:pt x="327" y="13"/>
                    </a:cubicBezTo>
                    <a:cubicBezTo>
                      <a:pt x="428" y="26"/>
                      <a:pt x="540" y="24"/>
                      <a:pt x="606" y="77"/>
                    </a:cubicBezTo>
                    <a:cubicBezTo>
                      <a:pt x="672" y="130"/>
                      <a:pt x="724" y="252"/>
                      <a:pt x="726" y="332"/>
                    </a:cubicBezTo>
                    <a:cubicBezTo>
                      <a:pt x="728" y="412"/>
                      <a:pt x="677" y="507"/>
                      <a:pt x="621" y="557"/>
                    </a:cubicBezTo>
                    <a:cubicBezTo>
                      <a:pt x="565" y="607"/>
                      <a:pt x="489" y="614"/>
                      <a:pt x="391" y="630"/>
                    </a:cubicBezTo>
                    <a:cubicBezTo>
                      <a:pt x="293" y="646"/>
                      <a:pt x="105" y="651"/>
                      <a:pt x="30" y="656"/>
                    </a:cubicBezTo>
                  </a:path>
                </a:pathLst>
              </a:custGeom>
              <a:noFill/>
              <a:ln w="38100" cap="flat" cmpd="sng">
                <a:solidFill>
                  <a:srgbClr val="99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endParaRPr sz="1800">
                  <a:solidFill>
                    <a:schemeClr val="dk1"/>
                  </a:solidFill>
                </a:endParaRPr>
              </a:p>
            </p:txBody>
          </p:sp>
          <p:cxnSp>
            <p:nvCxnSpPr>
              <p:cNvPr id="283" name="Google Shape;283;p25"/>
              <p:cNvCxnSpPr/>
              <p:nvPr/>
            </p:nvCxnSpPr>
            <p:spPr>
              <a:xfrm>
                <a:off x="3577" y="230"/>
                <a:ext cx="1" cy="407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84" name="Google Shape;284;p25"/>
              <p:cNvCxnSpPr/>
              <p:nvPr/>
            </p:nvCxnSpPr>
            <p:spPr>
              <a:xfrm>
                <a:off x="3360" y="572"/>
                <a:ext cx="215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85" name="Google Shape;285;p25"/>
              <p:cNvCxnSpPr/>
              <p:nvPr/>
            </p:nvCxnSpPr>
            <p:spPr>
              <a:xfrm>
                <a:off x="3360" y="312"/>
                <a:ext cx="215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86" name="Google Shape;286;p25"/>
              <p:cNvCxnSpPr/>
              <p:nvPr/>
            </p:nvCxnSpPr>
            <p:spPr>
              <a:xfrm>
                <a:off x="3360" y="313"/>
                <a:ext cx="1" cy="255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87" name="Google Shape;287;p25"/>
              <p:cNvCxnSpPr/>
              <p:nvPr/>
            </p:nvCxnSpPr>
            <p:spPr>
              <a:xfrm>
                <a:off x="4112" y="437"/>
                <a:ext cx="240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288" name="Google Shape;288;p25"/>
              <p:cNvCxnSpPr/>
              <p:nvPr/>
            </p:nvCxnSpPr>
            <p:spPr>
              <a:xfrm>
                <a:off x="3120" y="432"/>
                <a:ext cx="240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9933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  <p:cxnSp>
          <p:nvCxnSpPr>
            <p:cNvPr id="289" name="Google Shape;289;p25"/>
            <p:cNvCxnSpPr/>
            <p:nvPr/>
          </p:nvCxnSpPr>
          <p:spPr>
            <a:xfrm>
              <a:off x="3704" y="1792"/>
              <a:ext cx="280" cy="0"/>
            </a:xfrm>
            <a:prstGeom prst="straightConnector1">
              <a:avLst/>
            </a:prstGeom>
            <a:noFill/>
            <a:ln w="38100" cap="flat" cmpd="sng">
              <a:solidFill>
                <a:srgbClr val="9933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90" name="Google Shape;290;p25"/>
            <p:cNvCxnSpPr/>
            <p:nvPr/>
          </p:nvCxnSpPr>
          <p:spPr>
            <a:xfrm>
              <a:off x="1967" y="1896"/>
              <a:ext cx="1" cy="215"/>
            </a:xfrm>
            <a:prstGeom prst="straightConnector1">
              <a:avLst/>
            </a:prstGeom>
            <a:noFill/>
            <a:ln w="38100" cap="flat" cmpd="sng">
              <a:solidFill>
                <a:srgbClr val="9933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91" name="Google Shape;291;p25"/>
            <p:cNvCxnSpPr/>
            <p:nvPr/>
          </p:nvCxnSpPr>
          <p:spPr>
            <a:xfrm>
              <a:off x="1968" y="1529"/>
              <a:ext cx="1" cy="151"/>
            </a:xfrm>
            <a:prstGeom prst="straightConnector1">
              <a:avLst/>
            </a:prstGeom>
            <a:noFill/>
            <a:ln w="38100" cap="flat" cmpd="sng">
              <a:solidFill>
                <a:srgbClr val="9933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Penyederhanaan Secara Aljabar</a:t>
            </a:r>
            <a:endParaRPr lang="en-US"/>
          </a:p>
        </p:txBody>
      </p:sp>
      <p:sp>
        <p:nvSpPr>
          <p:cNvPr id="313" name="Google Shape;313;p26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ym typeface="Arial"/>
              </a:rPr>
              <a:t>Tahap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minimalisasi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rangkaian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logika</a:t>
            </a:r>
            <a:r>
              <a:rPr lang="en-US" dirty="0" smtClean="0">
                <a:sym typeface="Arial"/>
              </a:rPr>
              <a:t> agar </a:t>
            </a:r>
            <a:r>
              <a:rPr lang="en-US" dirty="0" err="1" smtClean="0">
                <a:sym typeface="Arial"/>
              </a:rPr>
              <a:t>efektif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dan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efisiensi</a:t>
            </a:r>
            <a:endParaRPr lang="en-US" dirty="0" smtClean="0"/>
          </a:p>
          <a:p>
            <a:r>
              <a:rPr lang="en-US" dirty="0" err="1" smtClean="0">
                <a:sym typeface="Arial"/>
              </a:rPr>
              <a:t>Rangkaian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dengan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jumlah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gerbang</a:t>
            </a:r>
            <a:r>
              <a:rPr lang="en-US" dirty="0" smtClean="0">
                <a:sym typeface="Arial"/>
              </a:rPr>
              <a:t> yang </a:t>
            </a:r>
            <a:r>
              <a:rPr lang="en-US" dirty="0" err="1" smtClean="0">
                <a:sym typeface="Arial"/>
              </a:rPr>
              <a:t>sedikit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akan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lebih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murah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harganya</a:t>
            </a:r>
            <a:r>
              <a:rPr lang="en-US" dirty="0" smtClean="0">
                <a:sym typeface="Arial"/>
              </a:rPr>
              <a:t>, </a:t>
            </a:r>
            <a:r>
              <a:rPr lang="en-US" dirty="0" err="1" smtClean="0">
                <a:sym typeface="Arial"/>
              </a:rPr>
              <a:t>dan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tata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letak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komponen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lebih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sederhana</a:t>
            </a:r>
            <a:r>
              <a:rPr lang="en-US" dirty="0" smtClean="0">
                <a:sym typeface="Arial"/>
              </a:rPr>
              <a:t>. </a:t>
            </a:r>
            <a:endParaRPr lang="en-US" dirty="0" smtClean="0"/>
          </a:p>
          <a:p>
            <a:r>
              <a:rPr lang="en-US" dirty="0" smtClean="0">
                <a:sym typeface="Arial"/>
              </a:rPr>
              <a:t>Salah </a:t>
            </a:r>
            <a:r>
              <a:rPr lang="en-US" dirty="0" err="1" smtClean="0">
                <a:sym typeface="Arial"/>
              </a:rPr>
              <a:t>satu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cara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untuk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meminimalkannya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adalah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dengan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menggunakan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aljabar</a:t>
            </a:r>
            <a:r>
              <a:rPr lang="en-US" dirty="0" smtClean="0">
                <a:sym typeface="Arial"/>
              </a:rPr>
              <a:t> Boole.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Contoh</a:t>
            </a:r>
            <a:endParaRPr lang="en-US" dirty="0"/>
          </a:p>
        </p:txBody>
      </p:sp>
      <p:pic>
        <p:nvPicPr>
          <p:cNvPr id="322" name="Google Shape;322;p27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498373" y="1981200"/>
            <a:ext cx="2783253" cy="1866900"/>
          </a:xfrm>
        </p:spPr>
      </p:pic>
      <p:pic>
        <p:nvPicPr>
          <p:cNvPr id="320" name="Google Shape;320;p27"/>
          <p:cNvPicPr preferRelativeResize="0">
            <a:picLocks noGrp="1"/>
          </p:cNvPicPr>
          <p:nvPr>
            <p:ph type="body" idx="3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652460" y="1930195"/>
            <a:ext cx="3973635" cy="1866900"/>
          </a:xfrm>
          <a:solidFill>
            <a:schemeClr val="tx1"/>
          </a:solidFill>
          <a:ln w="19050">
            <a:solidFill>
              <a:schemeClr val="tx1"/>
            </a:solidFill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 Placeholder 5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42875" indent="0">
                  <a:buNone/>
                </a:pPr>
                <a:r>
                  <a:rPr lang="en-ID" b="0" i="1" dirty="0" smtClean="0">
                    <a:latin typeface="Cambria Math" panose="02040503050406030204" pitchFamily="18" charset="0"/>
                  </a:rPr>
                  <a:t>Rangkaian </a:t>
                </a:r>
                <a:r>
                  <a:rPr lang="en-ID" b="0" i="1" dirty="0" err="1" smtClean="0">
                    <a:latin typeface="Cambria Math" panose="02040503050406030204" pitchFamily="18" charset="0"/>
                  </a:rPr>
                  <a:t>disamping</a:t>
                </a:r>
                <a:r>
                  <a:rPr lang="en-ID" b="0" i="1" dirty="0" smtClean="0">
                    <a:latin typeface="Cambria Math" panose="02040503050406030204" pitchFamily="18" charset="0"/>
                  </a:rPr>
                  <a:t> :</a:t>
                </a:r>
              </a:p>
              <a:p>
                <a:pPr marL="142875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D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ID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D" b="0" i="1" smtClean="0">
                          <a:latin typeface="Cambria Math" panose="02040503050406030204" pitchFamily="18" charset="0"/>
                        </a:rPr>
                        <m:t>𝐴</m:t>
                      </m:r>
                      <m:acc>
                        <m:accPr>
                          <m:chr m:val="̅"/>
                          <m:ctrlPr>
                            <a:rPr lang="en-ID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D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ID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D" b="0" i="1" smtClean="0">
                          <a:latin typeface="Cambria Math" panose="02040503050406030204" pitchFamily="18" charset="0"/>
                        </a:rPr>
                        <m:t>𝐴𝐵</m:t>
                      </m:r>
                    </m:oMath>
                  </m:oMathPara>
                </a14:m>
                <a:endParaRPr lang="en-ID" b="0" i="1" dirty="0" smtClean="0">
                  <a:latin typeface="Cambria Math" panose="02040503050406030204" pitchFamily="18" charset="0"/>
                </a:endParaRPr>
              </a:p>
              <a:p>
                <a:pPr marL="142875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D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D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ID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D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ID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ID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D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D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acc>
                    </m:oMath>
                  </m:oMathPara>
                </a14:m>
                <a:endParaRPr lang="en-ID" b="0" i="1" dirty="0" smtClean="0">
                  <a:latin typeface="Cambria Math" panose="02040503050406030204" pitchFamily="18" charset="0"/>
                </a:endParaRPr>
              </a:p>
              <a:p>
                <a:pPr marL="142875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D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D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ID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D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ID" b="0" i="1" dirty="0" smtClean="0">
                  <a:latin typeface="Cambria Math" panose="02040503050406030204" pitchFamily="18" charset="0"/>
                </a:endParaRPr>
              </a:p>
              <a:p>
                <a:pPr marL="142875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D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D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ID" b="0" dirty="0" smtClean="0"/>
              </a:p>
              <a:p>
                <a:pPr marL="142875" indent="0">
                  <a:buNone/>
                </a:pPr>
                <a:r>
                  <a:rPr lang="en-ID" dirty="0" err="1" smtClean="0"/>
                  <a:t>Rangkaian</a:t>
                </a:r>
                <a:r>
                  <a:rPr lang="en-ID" dirty="0" smtClean="0"/>
                  <a:t> </a:t>
                </a:r>
                <a:r>
                  <a:rPr lang="en-ID" dirty="0" err="1" smtClean="0"/>
                  <a:t>dapat</a:t>
                </a:r>
                <a:r>
                  <a:rPr lang="en-ID" dirty="0" smtClean="0"/>
                  <a:t> </a:t>
                </a:r>
                <a:r>
                  <a:rPr lang="en-ID" dirty="0" err="1" smtClean="0"/>
                  <a:t>disederhanakan</a:t>
                </a:r>
                <a:r>
                  <a:rPr lang="en-ID" dirty="0" smtClean="0"/>
                  <a:t> </a:t>
                </a:r>
                <a:r>
                  <a:rPr lang="en-ID" dirty="0" err="1" smtClean="0"/>
                  <a:t>menjadi</a:t>
                </a:r>
                <a:r>
                  <a:rPr lang="en-ID" dirty="0" smtClean="0"/>
                  <a:t> : </a:t>
                </a:r>
                <a:endParaRPr lang="en-ID" b="0" dirty="0" smtClean="0"/>
              </a:p>
              <a:p>
                <a:pPr marL="142875" indent="0">
                  <a:buNone/>
                </a:pPr>
                <a:r>
                  <a:rPr lang="en-ID" dirty="0"/>
                  <a:t>	</a:t>
                </a:r>
                <a:endParaRPr lang="en-US" dirty="0"/>
              </a:p>
            </p:txBody>
          </p:sp>
        </mc:Choice>
        <mc:Fallback>
          <p:sp>
            <p:nvSpPr>
              <p:cNvPr id="6" name="Tex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5"/>
                <a:stretch>
                  <a:fillRect t="-1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Google Shape;323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35761" y="4681382"/>
            <a:ext cx="2590800" cy="1484312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ym typeface="Arial"/>
              </a:rPr>
              <a:t>Contoh</a:t>
            </a:r>
            <a:endParaRPr lang="en-US" dirty="0"/>
          </a:p>
        </p:txBody>
      </p:sp>
      <p:pic>
        <p:nvPicPr>
          <p:cNvPr id="331" name="Google Shape;331;p28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676895" y="1509251"/>
            <a:ext cx="5016146" cy="1866900"/>
          </a:xfrm>
          <a:solidFill>
            <a:schemeClr val="tx1"/>
          </a:solidFill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 Placeholder 5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ID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𝐵𝐶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6" name="Tex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Placeholder 3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ID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ID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D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ID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D" i="1" smtClean="0">
                        <a:latin typeface="Cambria Math" panose="02040503050406030204" pitchFamily="18" charset="0"/>
                      </a:rPr>
                      <m:t>𝐵𝐶</m:t>
                    </m:r>
                    <m:d>
                      <m:dPr>
                        <m:ctrlPr>
                          <a:rPr lang="en-ID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D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ID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D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ID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ID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𝐴𝐵𝐶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𝐵𝐵𝐶</m:t>
                    </m:r>
                  </m:oMath>
                </a14:m>
                <a:endParaRPr lang="en-ID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ID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𝐴𝐵𝐶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endParaRPr lang="en-ID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ID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𝐵𝐶</m:t>
                    </m:r>
                    <m:d>
                      <m:dPr>
                        <m:ctrlPr>
                          <a:rPr lang="en-ID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</m:e>
                    </m:d>
                  </m:oMath>
                </a14:m>
                <a:endParaRPr lang="en-ID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ID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endParaRPr lang="en-ID" b="0" dirty="0" smtClean="0"/>
              </a:p>
              <a:p>
                <a:endParaRPr lang="en-ID" b="0" dirty="0" smtClean="0"/>
              </a:p>
              <a:p>
                <a:endParaRPr lang="en-ID" b="0" dirty="0" smtClean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Tex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8" name="Google Shape;338;p29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tretch/>
        </p:blipFill>
        <p:spPr>
          <a:xfrm>
            <a:off x="6390615" y="1981200"/>
            <a:ext cx="4998769" cy="1866900"/>
          </a:xfrm>
          <a:solidFill>
            <a:schemeClr val="tx1"/>
          </a:solidFill>
        </p:spPr>
      </p:pic>
      <p:pic>
        <p:nvPicPr>
          <p:cNvPr id="337" name="Google Shape;337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09800" y="2895600"/>
            <a:ext cx="4038600" cy="1649412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9"/>
          <p:cNvSpPr txBox="1"/>
          <p:nvPr/>
        </p:nvSpPr>
        <p:spPr>
          <a:xfrm>
            <a:off x="5943600" y="1143000"/>
            <a:ext cx="37338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800"/>
            </a:pPr>
            <a:r>
              <a:rPr lang="en-US" sz="1800">
                <a:solidFill>
                  <a:schemeClr val="dk1"/>
                </a:solidFill>
              </a:rPr>
              <a:t>Rangkaian hasil penyederhanaan :</a:t>
            </a:r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97961" y="4545012"/>
            <a:ext cx="17363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3200" dirty="0" smtClean="0">
                <a:solidFill>
                  <a:schemeClr val="tx1"/>
                </a:solidFill>
              </a:rPr>
              <a:t>BB = 1</a:t>
            </a:r>
          </a:p>
          <a:p>
            <a:r>
              <a:rPr lang="en-ID" sz="3200" dirty="0" smtClean="0">
                <a:solidFill>
                  <a:schemeClr val="tx1"/>
                </a:solidFill>
              </a:rPr>
              <a:t>A+ 1 = 1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ym typeface="Arial"/>
              </a:rPr>
              <a:t>Soal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Latihan</a:t>
            </a:r>
            <a:r>
              <a:rPr lang="en-US" dirty="0" smtClean="0">
                <a:sym typeface="Arial"/>
              </a:rPr>
              <a:t> :</a:t>
            </a:r>
            <a:endParaRPr lang="en-US" dirty="0"/>
          </a:p>
        </p:txBody>
      </p:sp>
      <p:sp>
        <p:nvSpPr>
          <p:cNvPr id="346" name="Google Shape;346;p30"/>
          <p:cNvSpPr txBox="1">
            <a:spLocks noGrp="1"/>
          </p:cNvSpPr>
          <p:nvPr>
            <p:ph type="body" idx="1"/>
          </p:nvPr>
        </p:nvSpPr>
        <p:spPr>
          <a:xfrm>
            <a:off x="609600" y="1981200"/>
            <a:ext cx="10436942" cy="3886200"/>
          </a:xfrm>
        </p:spPr>
        <p:txBody>
          <a:bodyPr/>
          <a:lstStyle/>
          <a:p>
            <a:r>
              <a:rPr lang="en-US" dirty="0" err="1" smtClean="0">
                <a:sym typeface="Arial"/>
              </a:rPr>
              <a:t>Sederhanakanlah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rangkaian</a:t>
            </a:r>
            <a:r>
              <a:rPr lang="en-US" dirty="0" smtClean="0">
                <a:sym typeface="Arial"/>
              </a:rPr>
              <a:t> di </a:t>
            </a:r>
            <a:r>
              <a:rPr lang="en-US" dirty="0" err="1" smtClean="0">
                <a:sym typeface="Arial"/>
              </a:rPr>
              <a:t>bawah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ini</a:t>
            </a:r>
            <a:r>
              <a:rPr lang="en-US" dirty="0" smtClean="0">
                <a:sym typeface="Arial"/>
              </a:rPr>
              <a:t> :</a:t>
            </a:r>
            <a:endParaRPr lang="en-US" dirty="0" smtClean="0"/>
          </a:p>
          <a:p>
            <a:r>
              <a:rPr lang="en-US" dirty="0" smtClean="0">
                <a:sym typeface="Arial"/>
              </a:rPr>
              <a:t>1. </a:t>
            </a:r>
            <a:endParaRPr lang="en-US" dirty="0" smtClean="0"/>
          </a:p>
          <a:p>
            <a:endParaRPr lang="en-US" dirty="0" smtClean="0">
              <a:sym typeface="Arial"/>
            </a:endParaRPr>
          </a:p>
          <a:p>
            <a:endParaRPr lang="en-US" dirty="0" smtClean="0">
              <a:sym typeface="Arial"/>
            </a:endParaRPr>
          </a:p>
          <a:p>
            <a:endParaRPr lang="en-US" dirty="0" smtClean="0">
              <a:sym typeface="Arial"/>
            </a:endParaRPr>
          </a:p>
          <a:p>
            <a:endParaRPr lang="en-US" dirty="0" smtClean="0">
              <a:sym typeface="Arial"/>
            </a:endParaRPr>
          </a:p>
          <a:p>
            <a:r>
              <a:rPr lang="en-US" dirty="0" smtClean="0">
                <a:sym typeface="Arial"/>
              </a:rPr>
              <a:t>2.</a:t>
            </a:r>
            <a:endParaRPr lang="en-US" dirty="0" smtClean="0"/>
          </a:p>
          <a:p>
            <a:endParaRPr lang="en-US" dirty="0" smtClean="0">
              <a:sym typeface="Arial"/>
            </a:endParaRPr>
          </a:p>
          <a:p>
            <a:endParaRPr lang="en-US" dirty="0" smtClean="0">
              <a:sym typeface="Arial"/>
            </a:endParaRPr>
          </a:p>
          <a:p>
            <a:endParaRPr lang="en-US" dirty="0" smtClean="0">
              <a:sym typeface="Arial"/>
            </a:endParaRPr>
          </a:p>
          <a:p>
            <a:endParaRPr lang="en-US" dirty="0" smtClean="0">
              <a:sym typeface="Arial"/>
            </a:endParaRPr>
          </a:p>
          <a:p>
            <a:r>
              <a:rPr lang="en-US" dirty="0" smtClean="0">
                <a:sym typeface="Arial"/>
              </a:rPr>
              <a:t>3.</a:t>
            </a:r>
            <a:endParaRPr lang="en-US" dirty="0"/>
          </a:p>
        </p:txBody>
      </p:sp>
      <p:pic>
        <p:nvPicPr>
          <p:cNvPr id="348" name="Google Shape;348;p30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04296" y="2690556"/>
            <a:ext cx="4978400" cy="1866900"/>
          </a:xfrm>
          <a:solidFill>
            <a:schemeClr val="tx1"/>
          </a:solidFill>
        </p:spPr>
      </p:pic>
      <p:pic>
        <p:nvPicPr>
          <p:cNvPr id="347" name="Google Shape;347;p30"/>
          <p:cNvPicPr preferRelativeResize="0">
            <a:picLocks noGrp="1"/>
          </p:cNvPicPr>
          <p:nvPr>
            <p:ph type="body" idx="3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007659" y="3252993"/>
            <a:ext cx="4574741" cy="1680957"/>
          </a:xfrm>
          <a:solidFill>
            <a:schemeClr val="tx1"/>
          </a:solidFill>
        </p:spPr>
      </p:pic>
      <p:pic>
        <p:nvPicPr>
          <p:cNvPr id="349" name="Google Shape;349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5763" y="4933950"/>
            <a:ext cx="4267200" cy="1558925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ym typeface="Arial"/>
              </a:rPr>
              <a:t>Peta </a:t>
            </a:r>
            <a:r>
              <a:rPr lang="en-US" dirty="0" err="1" smtClean="0">
                <a:sym typeface="Arial"/>
              </a:rPr>
              <a:t>Karnaugh</a:t>
            </a:r>
            <a:r>
              <a:rPr lang="en-US" dirty="0" smtClean="0">
                <a:sym typeface="Arial"/>
              </a:rPr>
              <a:t> (K-Map)</a:t>
            </a:r>
            <a:endParaRPr lang="en-US" dirty="0"/>
          </a:p>
        </p:txBody>
      </p:sp>
      <p:sp>
        <p:nvSpPr>
          <p:cNvPr id="356" name="Google Shape;356;p31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+mj-lt"/>
                <a:sym typeface="Arial"/>
              </a:rPr>
              <a:t>Meskipun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aljabar</a:t>
            </a:r>
            <a:r>
              <a:rPr lang="en-US" dirty="0" smtClean="0">
                <a:latin typeface="+mj-lt"/>
                <a:sym typeface="Arial"/>
              </a:rPr>
              <a:t> Boole </a:t>
            </a:r>
            <a:r>
              <a:rPr lang="en-US" dirty="0" err="1" smtClean="0">
                <a:latin typeface="+mj-lt"/>
                <a:sym typeface="Arial"/>
              </a:rPr>
              <a:t>merupakan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suatu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sarana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untuk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menyederhanakan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pernyataan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logika</a:t>
            </a:r>
            <a:r>
              <a:rPr lang="en-US" dirty="0" smtClean="0">
                <a:latin typeface="+mj-lt"/>
                <a:sym typeface="Arial"/>
              </a:rPr>
              <a:t>, </a:t>
            </a:r>
            <a:r>
              <a:rPr lang="en-US" dirty="0" err="1" smtClean="0">
                <a:latin typeface="+mj-lt"/>
                <a:sym typeface="Arial"/>
              </a:rPr>
              <a:t>belum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dapat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dipastikan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bahwa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pernyataan</a:t>
            </a:r>
            <a:r>
              <a:rPr lang="en-US" dirty="0" smtClean="0">
                <a:latin typeface="+mj-lt"/>
                <a:sym typeface="Arial"/>
              </a:rPr>
              <a:t> yang </a:t>
            </a:r>
            <a:r>
              <a:rPr lang="en-US" dirty="0" err="1" smtClean="0">
                <a:latin typeface="+mj-lt"/>
                <a:sym typeface="Arial"/>
              </a:rPr>
              <a:t>disederhanakan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dengan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aljabar</a:t>
            </a:r>
            <a:r>
              <a:rPr lang="en-US" dirty="0" smtClean="0">
                <a:latin typeface="+mj-lt"/>
                <a:sym typeface="Arial"/>
              </a:rPr>
              <a:t> Boole </a:t>
            </a:r>
            <a:r>
              <a:rPr lang="en-US" dirty="0" err="1" smtClean="0">
                <a:latin typeface="+mj-lt"/>
                <a:sym typeface="Arial"/>
              </a:rPr>
              <a:t>itu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merupakan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pernyataan</a:t>
            </a:r>
            <a:r>
              <a:rPr lang="en-US" dirty="0" smtClean="0">
                <a:latin typeface="+mj-lt"/>
                <a:sym typeface="Arial"/>
              </a:rPr>
              <a:t> yang paling </a:t>
            </a:r>
            <a:r>
              <a:rPr lang="en-US" dirty="0" err="1" smtClean="0">
                <a:latin typeface="+mj-lt"/>
                <a:sym typeface="Arial"/>
              </a:rPr>
              <a:t>sederhana</a:t>
            </a:r>
            <a:r>
              <a:rPr lang="en-US" dirty="0" smtClean="0">
                <a:latin typeface="+mj-lt"/>
                <a:sym typeface="Arial"/>
              </a:rPr>
              <a:t>. </a:t>
            </a:r>
            <a:endParaRPr lang="en-US" dirty="0" smtClean="0">
              <a:latin typeface="+mj-lt"/>
            </a:endParaRPr>
          </a:p>
          <a:p>
            <a:r>
              <a:rPr lang="en-US" dirty="0" err="1" smtClean="0">
                <a:latin typeface="+mj-lt"/>
                <a:sym typeface="Arial"/>
              </a:rPr>
              <a:t>Prosedur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meminimumkan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agak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sulit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dirumuskan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karena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tidak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adanya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aturan</a:t>
            </a:r>
            <a:r>
              <a:rPr lang="en-US" dirty="0" smtClean="0">
                <a:latin typeface="+mj-lt"/>
                <a:sym typeface="Arial"/>
              </a:rPr>
              <a:t> yang </a:t>
            </a:r>
            <a:r>
              <a:rPr lang="en-US" dirty="0" err="1" smtClean="0">
                <a:latin typeface="+mj-lt"/>
                <a:sym typeface="Arial"/>
              </a:rPr>
              <a:t>jelas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untuk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menentukan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langkah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manipulasinya</a:t>
            </a:r>
            <a:r>
              <a:rPr lang="en-US" dirty="0" smtClean="0">
                <a:latin typeface="+mj-lt"/>
                <a:sym typeface="Arial"/>
              </a:rPr>
              <a:t>.</a:t>
            </a:r>
            <a:endParaRPr lang="en-US" dirty="0" smtClean="0">
              <a:latin typeface="+mj-lt"/>
            </a:endParaRPr>
          </a:p>
          <a:p>
            <a:r>
              <a:rPr lang="en-US" dirty="0" err="1" smtClean="0">
                <a:latin typeface="+mj-lt"/>
                <a:sym typeface="Arial"/>
              </a:rPr>
              <a:t>Metode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peta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karnaugh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memberikan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suatu</a:t>
            </a:r>
            <a:r>
              <a:rPr lang="en-US" dirty="0" smtClean="0">
                <a:latin typeface="+mj-lt"/>
                <a:sym typeface="Arial"/>
              </a:rPr>
              <a:t> </a:t>
            </a:r>
            <a:r>
              <a:rPr lang="en-US" dirty="0" err="1" smtClean="0">
                <a:latin typeface="+mj-lt"/>
                <a:sym typeface="Arial"/>
              </a:rPr>
              <a:t>prosedur</a:t>
            </a:r>
            <a:r>
              <a:rPr lang="en-US" dirty="0" smtClean="0">
                <a:latin typeface="+mj-lt"/>
                <a:sym typeface="Arial"/>
              </a:rPr>
              <a:t> yang </a:t>
            </a:r>
            <a:r>
              <a:rPr lang="en-US" dirty="0" err="1" smtClean="0">
                <a:latin typeface="+mj-lt"/>
                <a:sym typeface="Arial"/>
              </a:rPr>
              <a:t>mudah</a:t>
            </a:r>
            <a:r>
              <a:rPr lang="en-US" dirty="0" smtClean="0">
                <a:latin typeface="+mj-lt"/>
                <a:sym typeface="Arial"/>
              </a:rPr>
              <a:t> 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Format K-Map</a:t>
            </a:r>
            <a:endParaRPr lang="en-US"/>
          </a:p>
        </p:txBody>
      </p:sp>
      <p:sp>
        <p:nvSpPr>
          <p:cNvPr id="363" name="Google Shape;363;p3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n variabel input akan menghasilkan 2n kombinasi minterm yang diwakili dalam bentuk segiempat (kotak). </a:t>
            </a:r>
            <a:endParaRPr lang="en-US" smtClean="0"/>
          </a:p>
          <a:p>
            <a:r>
              <a:rPr lang="en-US" smtClean="0">
                <a:sym typeface="Arial"/>
              </a:rPr>
              <a:t>Peta Karnaugh 2 variabel memerlukan 22 atau 4 kotak, peta karnaugh 3 variabel mempunyai 23 atau 8 kotak, dst</a:t>
            </a:r>
            <a:endParaRPr lang="en-US" smtClean="0"/>
          </a:p>
          <a:p>
            <a:endParaRPr lang="en-US"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ym typeface="Arial"/>
              </a:rPr>
              <a:t>Peta </a:t>
            </a:r>
            <a:r>
              <a:rPr lang="en-US" dirty="0" err="1" smtClean="0">
                <a:sym typeface="Arial"/>
              </a:rPr>
              <a:t>Karnaugh</a:t>
            </a:r>
            <a:r>
              <a:rPr lang="en-US" dirty="0" smtClean="0">
                <a:sym typeface="Arial"/>
              </a:rPr>
              <a:t> 2 </a:t>
            </a:r>
            <a:r>
              <a:rPr lang="en-US" dirty="0" err="1" smtClean="0">
                <a:sym typeface="Arial"/>
              </a:rPr>
              <a:t>Variabel</a:t>
            </a:r>
            <a:endParaRPr lang="en-US" dirty="0"/>
          </a:p>
        </p:txBody>
      </p:sp>
      <p:pic>
        <p:nvPicPr>
          <p:cNvPr id="370" name="Google Shape;370;p33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276168" y="2660164"/>
            <a:ext cx="8622890" cy="3873372"/>
          </a:xfrm>
        </p:spPr>
      </p:pic>
      <p:sp>
        <p:nvSpPr>
          <p:cNvPr id="371" name="Google Shape;371;p33"/>
          <p:cNvSpPr txBox="1"/>
          <p:nvPr/>
        </p:nvSpPr>
        <p:spPr>
          <a:xfrm>
            <a:off x="1981200" y="1719263"/>
            <a:ext cx="8229600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lang="en-US" sz="2800" dirty="0" err="1">
                <a:solidFill>
                  <a:schemeClr val="tx1"/>
                </a:solidFill>
                <a:latin typeface="+mj-lt"/>
              </a:rPr>
              <a:t>Contoh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 : </a:t>
            </a:r>
            <a:endParaRPr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Peta Karnaugh 3 Variabel</a:t>
            </a:r>
            <a:endParaRPr lang="en-US"/>
          </a:p>
        </p:txBody>
      </p:sp>
      <p:pic>
        <p:nvPicPr>
          <p:cNvPr id="379" name="Google Shape;379;p34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tretch/>
        </p:blipFill>
        <p:spPr>
          <a:xfrm>
            <a:off x="2390267" y="1690688"/>
            <a:ext cx="8317061" cy="4311906"/>
          </a:xfrm>
        </p:spPr>
      </p:pic>
      <p:sp>
        <p:nvSpPr>
          <p:cNvPr id="378" name="Google Shape;378;p34"/>
          <p:cNvSpPr txBox="1"/>
          <p:nvPr/>
        </p:nvSpPr>
        <p:spPr>
          <a:xfrm>
            <a:off x="1905000" y="1371601"/>
            <a:ext cx="8229600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lang="en-US" sz="2800">
                <a:solidFill>
                  <a:schemeClr val="dk1"/>
                </a:solidFill>
              </a:rPr>
              <a:t>Peletakan posisi suku minterm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Peta Karnaugh 3 variabel</a:t>
            </a:r>
            <a:endParaRPr lang="en-US"/>
          </a:p>
        </p:txBody>
      </p:sp>
      <p:pic>
        <p:nvPicPr>
          <p:cNvPr id="387" name="Google Shape;387;p35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071186" y="2040731"/>
            <a:ext cx="7063414" cy="3902869"/>
          </a:xfrm>
        </p:spPr>
      </p:pic>
      <p:sp>
        <p:nvSpPr>
          <p:cNvPr id="386" name="Google Shape;386;p35"/>
          <p:cNvSpPr txBox="1"/>
          <p:nvPr/>
        </p:nvSpPr>
        <p:spPr>
          <a:xfrm>
            <a:off x="1905000" y="1719263"/>
            <a:ext cx="8229600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lang="en-US" sz="2800">
                <a:solidFill>
                  <a:schemeClr val="dk1"/>
                </a:solidFill>
              </a:rPr>
              <a:t>Contoh : f = Σ m (0,1,2,4,6)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Peta Karnaugh 4 variabel</a:t>
            </a:r>
            <a:endParaRPr lang="en-US"/>
          </a:p>
        </p:txBody>
      </p:sp>
      <p:pic>
        <p:nvPicPr>
          <p:cNvPr id="395" name="Google Shape;395;p36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204697" y="2154120"/>
            <a:ext cx="6145780" cy="3568254"/>
          </a:xfrm>
        </p:spPr>
      </p:pic>
      <p:sp>
        <p:nvSpPr>
          <p:cNvPr id="394" name="Google Shape;394;p36"/>
          <p:cNvSpPr txBox="1"/>
          <p:nvPr/>
        </p:nvSpPr>
        <p:spPr>
          <a:xfrm>
            <a:off x="1905000" y="1676401"/>
            <a:ext cx="8229600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lang="en-US" sz="2800">
                <a:solidFill>
                  <a:schemeClr val="dk1"/>
                </a:solidFill>
              </a:rPr>
              <a:t>Peletakan posisi suku minterm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7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Peta Karnaugh 4 Variabel</a:t>
            </a:r>
            <a:endParaRPr lang="en-US"/>
          </a:p>
        </p:txBody>
      </p:sp>
      <p:pic>
        <p:nvPicPr>
          <p:cNvPr id="403" name="Google Shape;403;p37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753143" y="2820029"/>
            <a:ext cx="2685714" cy="2362530"/>
          </a:xfrm>
        </p:spPr>
      </p:pic>
      <p:sp>
        <p:nvSpPr>
          <p:cNvPr id="402" name="Google Shape;402;p37"/>
          <p:cNvSpPr txBox="1"/>
          <p:nvPr/>
        </p:nvSpPr>
        <p:spPr>
          <a:xfrm>
            <a:off x="1905000" y="1524001"/>
            <a:ext cx="8229600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lang="en-US" sz="2800">
                <a:solidFill>
                  <a:schemeClr val="dk1"/>
                </a:solidFill>
              </a:rPr>
              <a:t>Contoh : f = Σ m (0,2,8,10,12,14 )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Peta Karnaugh 5 Variabel</a:t>
            </a:r>
            <a:endParaRPr lang="en-US"/>
          </a:p>
        </p:txBody>
      </p:sp>
      <p:pic>
        <p:nvPicPr>
          <p:cNvPr id="411" name="Google Shape;411;p38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tretch/>
        </p:blipFill>
        <p:spPr>
          <a:xfrm>
            <a:off x="3434095" y="2029344"/>
            <a:ext cx="5323809" cy="3943900"/>
          </a:xfrm>
        </p:spPr>
      </p:pic>
      <p:sp>
        <p:nvSpPr>
          <p:cNvPr id="410" name="Google Shape;410;p38"/>
          <p:cNvSpPr txBox="1"/>
          <p:nvPr/>
        </p:nvSpPr>
        <p:spPr>
          <a:xfrm>
            <a:off x="1905000" y="1295401"/>
            <a:ext cx="8229600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lang="en-US" sz="2800">
                <a:solidFill>
                  <a:schemeClr val="dk1"/>
                </a:solidFill>
              </a:rPr>
              <a:t>Peletakan posisi suku minterm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Peta Karnaugh 5 Variabel</a:t>
            </a:r>
            <a:endParaRPr lang="en-US"/>
          </a:p>
        </p:txBody>
      </p:sp>
      <p:pic>
        <p:nvPicPr>
          <p:cNvPr id="419" name="Google Shape;419;p39"/>
          <p:cNvPicPr preferRelativeResize="0">
            <a:picLocks noGrp="1"/>
          </p:cNvPicPr>
          <p:nvPr>
            <p:ph sz="half" idx="1"/>
          </p:nvPr>
        </p:nvPicPr>
        <p:blipFill rotWithShape="1">
          <a:blip r:embed="rId3">
            <a:alphaModFix/>
          </a:blip>
          <a:stretch/>
        </p:blipFill>
        <p:spPr>
          <a:xfrm>
            <a:off x="838200" y="1887804"/>
            <a:ext cx="5181600" cy="422698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8" name="Google Shape;418;p39"/>
          <p:cNvSpPr txBox="1"/>
          <p:nvPr/>
        </p:nvSpPr>
        <p:spPr>
          <a:xfrm>
            <a:off x="1905000" y="1066801"/>
            <a:ext cx="8229600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Clr>
                <a:schemeClr val="lt2"/>
              </a:buClr>
              <a:buSzPts val="1800"/>
              <a:buFont typeface="Noto Sans Symbols"/>
              <a:buChar char="■"/>
            </a:pPr>
            <a:r>
              <a:rPr lang="en-US" sz="2400">
                <a:solidFill>
                  <a:schemeClr val="dk1"/>
                </a:solidFill>
              </a:rPr>
              <a:t>Contoh : f = Σ m (0,7,8,15,16,23,24  )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Peta Karnaugh 6 Variabel</a:t>
            </a:r>
            <a:endParaRPr lang="en-US"/>
          </a:p>
        </p:txBody>
      </p:sp>
      <p:pic>
        <p:nvPicPr>
          <p:cNvPr id="426" name="Google Shape;426;p40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90681" y="2491770"/>
            <a:ext cx="4210638" cy="3019048"/>
          </a:xfrm>
        </p:spPr>
      </p:pic>
      <p:sp>
        <p:nvSpPr>
          <p:cNvPr id="425" name="Google Shape;425;p40"/>
          <p:cNvSpPr txBox="1"/>
          <p:nvPr/>
        </p:nvSpPr>
        <p:spPr>
          <a:xfrm>
            <a:off x="1905000" y="1219201"/>
            <a:ext cx="8229600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lang="en-US" sz="2800">
                <a:solidFill>
                  <a:schemeClr val="dk1"/>
                </a:solidFill>
              </a:rPr>
              <a:t>Peletakan posisi suku minterm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Peta Karnaugh 6 Variabel</a:t>
            </a:r>
            <a:endParaRPr lang="en-US"/>
          </a:p>
        </p:txBody>
      </p:sp>
      <p:pic>
        <p:nvPicPr>
          <p:cNvPr id="434" name="Google Shape;434;p41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tretch/>
        </p:blipFill>
        <p:spPr>
          <a:xfrm>
            <a:off x="3728707" y="2334627"/>
            <a:ext cx="4734586" cy="3333333"/>
          </a:xfrm>
        </p:spPr>
      </p:pic>
      <p:sp>
        <p:nvSpPr>
          <p:cNvPr id="433" name="Google Shape;433;p41"/>
          <p:cNvSpPr txBox="1"/>
          <p:nvPr/>
        </p:nvSpPr>
        <p:spPr>
          <a:xfrm>
            <a:off x="1905000" y="1338263"/>
            <a:ext cx="8229600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Clr>
                <a:schemeClr val="lt2"/>
              </a:buClr>
              <a:buSzPts val="1650"/>
              <a:buFont typeface="Noto Sans Symbols"/>
              <a:buChar char="■"/>
            </a:pPr>
            <a:r>
              <a:rPr lang="en-US" sz="2200">
                <a:solidFill>
                  <a:schemeClr val="dk1"/>
                </a:solidFill>
              </a:rPr>
              <a:t>Contoh</a:t>
            </a:r>
            <a:r>
              <a:rPr lang="en-US" sz="3200">
                <a:solidFill>
                  <a:schemeClr val="dk1"/>
                </a:solidFill>
              </a:rPr>
              <a:t> : </a:t>
            </a:r>
            <a:endParaRPr/>
          </a:p>
          <a:p>
            <a:pPr marL="342900" indent="-342900">
              <a:spcBef>
                <a:spcPts val="380"/>
              </a:spcBef>
              <a:buClr>
                <a:schemeClr val="dk1"/>
              </a:buClr>
              <a:buSzPts val="1900"/>
            </a:pPr>
            <a:r>
              <a:rPr lang="en-US" sz="1900">
                <a:solidFill>
                  <a:schemeClr val="dk1"/>
                </a:solidFill>
              </a:rPr>
              <a:t>f = Σ m (0,4,10,11,18,21,22,23,26,27,29,30,31,32,36,50, 53,54,55,58,61,62,63)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Peta Karnaugh maxterm</a:t>
            </a:r>
            <a:endParaRPr lang="en-US"/>
          </a:p>
        </p:txBody>
      </p:sp>
      <p:sp>
        <p:nvSpPr>
          <p:cNvPr id="441" name="Google Shape;441;p4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Dengan cara memetakan tabel kebenaran dalam kotak-kotak segi empat yang jumlahnya tergantung dari jumlah peubah (variabel) masukan </a:t>
            </a:r>
            <a:endParaRPr lang="en-US" smtClean="0"/>
          </a:p>
          <a:p>
            <a:r>
              <a:rPr lang="en-US" smtClean="0">
                <a:sym typeface="Arial"/>
              </a:rPr>
              <a:t>Penyederhanaan untuk setiap “0” yang bertetanggaan 2,4,8,16… menjadi suku maxterm yang sederhana.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Peta Karnaugh maxterm</a:t>
            </a:r>
            <a:endParaRPr lang="en-US"/>
          </a:p>
        </p:txBody>
      </p:sp>
      <p:pic>
        <p:nvPicPr>
          <p:cNvPr id="449" name="Google Shape;449;p43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400762" y="2691770"/>
            <a:ext cx="3390476" cy="2619048"/>
          </a:xfrm>
        </p:spPr>
      </p:pic>
      <p:sp>
        <p:nvSpPr>
          <p:cNvPr id="448" name="Google Shape;448;p43"/>
          <p:cNvSpPr txBox="1"/>
          <p:nvPr/>
        </p:nvSpPr>
        <p:spPr>
          <a:xfrm>
            <a:off x="1905000" y="1490663"/>
            <a:ext cx="8229600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lang="en-US" sz="2800">
                <a:solidFill>
                  <a:schemeClr val="dk1"/>
                </a:solidFill>
              </a:rPr>
              <a:t>Contoh : g = π M(1,3,4,5,6,7,9,11,13,15)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ym typeface="Arial"/>
              </a:rPr>
              <a:t>Penilikan kesamaan</a:t>
            </a:r>
            <a:endParaRPr lang="en-US"/>
          </a:p>
        </p:txBody>
      </p:sp>
      <p:sp>
        <p:nvSpPr>
          <p:cNvPr id="456" name="Google Shape;456;p44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ym typeface="Arial"/>
              </a:rPr>
              <a:t>Peta </a:t>
            </a:r>
            <a:r>
              <a:rPr lang="en-US" dirty="0" err="1" smtClean="0">
                <a:sym typeface="Arial"/>
              </a:rPr>
              <a:t>Karnaugh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dapat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digunakan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untuk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menilik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kesamaan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dua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buah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fungsi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boolean</a:t>
            </a:r>
            <a:endParaRPr lang="en-US" dirty="0" smtClean="0"/>
          </a:p>
          <a:p>
            <a:r>
              <a:rPr lang="en-US" dirty="0" err="1" smtClean="0">
                <a:sym typeface="Arial"/>
              </a:rPr>
              <a:t>Contoh</a:t>
            </a:r>
            <a:r>
              <a:rPr lang="en-US" dirty="0" smtClean="0">
                <a:sym typeface="Arial"/>
              </a:rPr>
              <a:t> : </a:t>
            </a:r>
            <a:r>
              <a:rPr lang="en-US" dirty="0" err="1" smtClean="0">
                <a:sym typeface="Arial"/>
              </a:rPr>
              <a:t>Buktikan</a:t>
            </a:r>
            <a:r>
              <a:rPr lang="en-US" dirty="0" smtClean="0">
                <a:sym typeface="Arial"/>
              </a:rPr>
              <a:t> </a:t>
            </a:r>
            <a:r>
              <a:rPr lang="en-US" dirty="0" err="1" smtClean="0">
                <a:sym typeface="Arial"/>
              </a:rPr>
              <a:t>kesamaan</a:t>
            </a:r>
            <a:r>
              <a:rPr lang="en-US" dirty="0" smtClean="0">
                <a:sym typeface="Arial"/>
              </a:rPr>
              <a:t> </a:t>
            </a:r>
            <a:endParaRPr lang="en-US" dirty="0" smtClean="0"/>
          </a:p>
          <a:p>
            <a:endParaRPr lang="en-US" dirty="0">
              <a:sym typeface="Arial"/>
            </a:endParaRPr>
          </a:p>
        </p:txBody>
      </p:sp>
      <p:pic>
        <p:nvPicPr>
          <p:cNvPr id="459" name="Google Shape;459;p44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775714" y="2776591"/>
            <a:ext cx="2228571" cy="276117"/>
          </a:xfrm>
        </p:spPr>
      </p:pic>
      <p:pic>
        <p:nvPicPr>
          <p:cNvPr id="457" name="Google Shape;457;p44"/>
          <p:cNvPicPr preferRelativeResize="0">
            <a:picLocks noGrp="1"/>
          </p:cNvPicPr>
          <p:nvPr>
            <p:ph type="body" idx="3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015664" y="4000500"/>
            <a:ext cx="3748671" cy="1866900"/>
          </a:xfrm>
        </p:spPr>
      </p:pic>
      <p:sp>
        <p:nvSpPr>
          <p:cNvPr id="458" name="Google Shape;458;p44"/>
          <p:cNvSpPr txBox="1"/>
          <p:nvPr/>
        </p:nvSpPr>
        <p:spPr>
          <a:xfrm>
            <a:off x="1574800" y="4933950"/>
            <a:ext cx="4419600" cy="140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Clr>
                <a:schemeClr val="lt2"/>
              </a:buClr>
              <a:buSzPts val="1800"/>
              <a:buFont typeface="Noto Sans Symbols"/>
              <a:buChar char="■"/>
            </a:pPr>
            <a:r>
              <a:rPr lang="en-US" sz="2400" dirty="0" err="1">
                <a:solidFill>
                  <a:schemeClr val="tx1"/>
                </a:solidFill>
              </a:rPr>
              <a:t>Dapat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dilihat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kedua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fungsi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memiliki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peta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karnaugh</a:t>
            </a:r>
            <a:r>
              <a:rPr lang="en-US" sz="2400" dirty="0">
                <a:solidFill>
                  <a:schemeClr val="tx1"/>
                </a:solidFill>
              </a:rPr>
              <a:t> yang </a:t>
            </a:r>
            <a:r>
              <a:rPr lang="en-US" sz="2400" dirty="0" err="1">
                <a:solidFill>
                  <a:schemeClr val="tx1"/>
                </a:solidFill>
              </a:rPr>
              <a:t>sama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dirty="0">
              <a:solidFill>
                <a:schemeClr val="tx1"/>
              </a:solidFill>
            </a:endParaRPr>
          </a:p>
          <a:p>
            <a:endParaRPr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0001027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874</Words>
  <Application>Microsoft Office PowerPoint</Application>
  <PresentationFormat>Widescreen</PresentationFormat>
  <Paragraphs>175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Tahoma</vt:lpstr>
      <vt:lpstr>Noto Sans Symbols</vt:lpstr>
      <vt:lpstr>Arial Black</vt:lpstr>
      <vt:lpstr>Calibri</vt:lpstr>
      <vt:lpstr>Calibri Light</vt:lpstr>
      <vt:lpstr>Arial</vt:lpstr>
      <vt:lpstr>Wingdings</vt:lpstr>
      <vt:lpstr>Cambria Math</vt:lpstr>
      <vt:lpstr>tf00001027</vt:lpstr>
      <vt:lpstr>Penyederhanaan Rangkaian</vt:lpstr>
      <vt:lpstr>METODE PENYEDERHANAAN RANGKAIAN LOGIKA</vt:lpstr>
      <vt:lpstr>Aljabar Boolean</vt:lpstr>
      <vt:lpstr>Hukum Aljabar Boolean</vt:lpstr>
      <vt:lpstr>(Lanjutan) Hukum Aljabar Boolean</vt:lpstr>
      <vt:lpstr>(Lanjutan) Hukum Aljabar Boolean </vt:lpstr>
      <vt:lpstr>Teorema De Morgan</vt:lpstr>
      <vt:lpstr>Hukum dan Peraturan Aljabar Boolean</vt:lpstr>
      <vt:lpstr>Persamaan Keluaran</vt:lpstr>
      <vt:lpstr>Persamaan Keluaran</vt:lpstr>
      <vt:lpstr>Penyederhanaan Secara Aljabar</vt:lpstr>
      <vt:lpstr>Contoh</vt:lpstr>
      <vt:lpstr>Contoh</vt:lpstr>
      <vt:lpstr>PowerPoint Presentation</vt:lpstr>
      <vt:lpstr>Soal Latihan :</vt:lpstr>
      <vt:lpstr>Peta Karnaugh (K-Map)</vt:lpstr>
      <vt:lpstr>Format K-Map</vt:lpstr>
      <vt:lpstr>Peta Karnaugh 2 Variabel</vt:lpstr>
      <vt:lpstr>Peta Karnaugh 3 Variabel</vt:lpstr>
      <vt:lpstr>Peta Karnaugh 3 variabel</vt:lpstr>
      <vt:lpstr>Peta Karnaugh 4 variabel</vt:lpstr>
      <vt:lpstr>Peta Karnaugh 4 Variabel</vt:lpstr>
      <vt:lpstr>Peta Karnaugh 5 Variabel</vt:lpstr>
      <vt:lpstr>Peta Karnaugh 5 Variabel</vt:lpstr>
      <vt:lpstr>Peta Karnaugh 6 Variabel</vt:lpstr>
      <vt:lpstr>Peta Karnaugh 6 Variabel</vt:lpstr>
      <vt:lpstr>Peta Karnaugh maxterm</vt:lpstr>
      <vt:lpstr>Peta Karnaugh maxterm</vt:lpstr>
      <vt:lpstr>Penilikan kesamaan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PENYEDERHANAAN RANGKAIAN</dc:title>
  <dc:creator>Imadudin Harjanto</dc:creator>
  <cp:lastModifiedBy>imad</cp:lastModifiedBy>
  <cp:revision>10</cp:revision>
  <dcterms:modified xsi:type="dcterms:W3CDTF">2021-09-30T02:17:51Z</dcterms:modified>
</cp:coreProperties>
</file>