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4660"/>
  </p:normalViewPr>
  <p:slideViewPr>
    <p:cSldViewPr snapToGrid="0">
      <p:cViewPr varScale="1">
        <p:scale>
          <a:sx n="75" d="100"/>
          <a:sy n="75" d="100"/>
        </p:scale>
        <p:origin x="19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88BFA65F-0453-4020-94F2-C9B843AA2ADA}" type="datetimeFigureOut">
              <a:rPr lang="id-ID" smtClean="0"/>
              <a:t>31/10/2018</a:t>
            </a:fld>
            <a:endParaRPr lang="id-ID"/>
          </a:p>
        </p:txBody>
      </p:sp>
      <p:sp>
        <p:nvSpPr>
          <p:cNvPr id="5" name="Footer Placeholder 4"/>
          <p:cNvSpPr>
            <a:spLocks noGrp="1"/>
          </p:cNvSpPr>
          <p:nvPr>
            <p:ph type="ftr" sz="quarter" idx="11"/>
          </p:nvPr>
        </p:nvSpPr>
        <p:spPr>
          <a:xfrm>
            <a:off x="2692397" y="5037663"/>
            <a:ext cx="5214635" cy="279400"/>
          </a:xfrm>
        </p:spPr>
        <p:txBody>
          <a:bodyPr/>
          <a:lstStyle/>
          <a:p>
            <a:endParaRPr lang="id-ID"/>
          </a:p>
        </p:txBody>
      </p:sp>
      <p:sp>
        <p:nvSpPr>
          <p:cNvPr id="6" name="Slide Number Placeholder 5"/>
          <p:cNvSpPr>
            <a:spLocks noGrp="1"/>
          </p:cNvSpPr>
          <p:nvPr>
            <p:ph type="sldNum" sz="quarter" idx="12"/>
          </p:nvPr>
        </p:nvSpPr>
        <p:spPr>
          <a:xfrm>
            <a:off x="8956900" y="5037663"/>
            <a:ext cx="551167" cy="279400"/>
          </a:xfrm>
        </p:spPr>
        <p:txBody>
          <a:bodyPr/>
          <a:lstStyle/>
          <a:p>
            <a:fld id="{FF20E41A-BD51-4337-8025-0B4E4921CE11}" type="slidenum">
              <a:rPr lang="id-ID" smtClean="0"/>
              <a:t>‹#›</a:t>
            </a:fld>
            <a:endParaRPr lang="id-ID"/>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23408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BFA65F-0453-4020-94F2-C9B843AA2ADA}" type="datetimeFigureOut">
              <a:rPr lang="id-ID" smtClean="0"/>
              <a:t>31/10/2018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FF20E41A-BD51-4337-8025-0B4E4921CE11}" type="slidenum">
              <a:rPr lang="id-ID" smtClean="0"/>
              <a:t>‹#›</a:t>
            </a:fld>
            <a:endParaRPr lang="id-ID"/>
          </a:p>
        </p:txBody>
      </p:sp>
    </p:spTree>
    <p:extLst>
      <p:ext uri="{BB962C8B-B14F-4D97-AF65-F5344CB8AC3E}">
        <p14:creationId xmlns:p14="http://schemas.microsoft.com/office/powerpoint/2010/main" val="1147565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BFA65F-0453-4020-94F2-C9B843AA2ADA}" type="datetimeFigureOut">
              <a:rPr lang="id-ID" smtClean="0"/>
              <a:t>31/10/2018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F20E41A-BD51-4337-8025-0B4E4921CE11}" type="slidenum">
              <a:rPr lang="id-ID" smtClean="0"/>
              <a:t>‹#›</a:t>
            </a:fld>
            <a:endParaRPr lang="id-ID"/>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831262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BFA65F-0453-4020-94F2-C9B843AA2ADA}" type="datetimeFigureOut">
              <a:rPr lang="id-ID" smtClean="0"/>
              <a:t>31/10/2018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F20E41A-BD51-4337-8025-0B4E4921CE11}" type="slidenum">
              <a:rPr lang="id-ID" smtClean="0"/>
              <a:t>‹#›</a:t>
            </a:fld>
            <a:endParaRPr lang="id-ID"/>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092914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BFA65F-0453-4020-94F2-C9B843AA2ADA}" type="datetimeFigureOut">
              <a:rPr lang="id-ID" smtClean="0"/>
              <a:t>31/10/2018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F20E41A-BD51-4337-8025-0B4E4921CE11}" type="slidenum">
              <a:rPr lang="id-ID" smtClean="0"/>
              <a:t>‹#›</a:t>
            </a:fld>
            <a:endParaRPr lang="id-ID"/>
          </a:p>
        </p:txBody>
      </p:sp>
    </p:spTree>
    <p:extLst>
      <p:ext uri="{BB962C8B-B14F-4D97-AF65-F5344CB8AC3E}">
        <p14:creationId xmlns:p14="http://schemas.microsoft.com/office/powerpoint/2010/main" val="20663179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BFA65F-0453-4020-94F2-C9B843AA2ADA}" type="datetimeFigureOut">
              <a:rPr lang="id-ID" smtClean="0"/>
              <a:t>31/10/2018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F20E41A-BD51-4337-8025-0B4E4921CE11}" type="slidenum">
              <a:rPr lang="id-ID" smtClean="0"/>
              <a:t>‹#›</a:t>
            </a:fld>
            <a:endParaRPr lang="id-ID"/>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239591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BFA65F-0453-4020-94F2-C9B843AA2ADA}" type="datetimeFigureOut">
              <a:rPr lang="id-ID" smtClean="0"/>
              <a:t>31/10/2018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F20E41A-BD51-4337-8025-0B4E4921CE11}" type="slidenum">
              <a:rPr lang="id-ID" smtClean="0"/>
              <a:t>‹#›</a:t>
            </a:fld>
            <a:endParaRPr lang="id-ID"/>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667817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BFA65F-0453-4020-94F2-C9B843AA2ADA}" type="datetimeFigureOut">
              <a:rPr lang="id-ID" smtClean="0"/>
              <a:t>31/10/2018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F20E41A-BD51-4337-8025-0B4E4921CE11}" type="slidenum">
              <a:rPr lang="id-ID" smtClean="0"/>
              <a:t>‹#›</a:t>
            </a:fld>
            <a:endParaRPr lang="id-ID"/>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831264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BFA65F-0453-4020-94F2-C9B843AA2ADA}" type="datetimeFigureOut">
              <a:rPr lang="id-ID" smtClean="0"/>
              <a:t>31/10/2018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F20E41A-BD51-4337-8025-0B4E4921CE11}" type="slidenum">
              <a:rPr lang="id-ID" smtClean="0"/>
              <a:t>‹#›</a:t>
            </a:fld>
            <a:endParaRPr lang="id-ID"/>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71176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BFA65F-0453-4020-94F2-C9B843AA2ADA}" type="datetimeFigureOut">
              <a:rPr lang="id-ID" smtClean="0"/>
              <a:t>31/10/2018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F20E41A-BD51-4337-8025-0B4E4921CE11}" type="slidenum">
              <a:rPr lang="id-ID" smtClean="0"/>
              <a:t>‹#›</a:t>
            </a:fld>
            <a:endParaRPr lang="id-ID"/>
          </a:p>
        </p:txBody>
      </p:sp>
    </p:spTree>
    <p:extLst>
      <p:ext uri="{BB962C8B-B14F-4D97-AF65-F5344CB8AC3E}">
        <p14:creationId xmlns:p14="http://schemas.microsoft.com/office/powerpoint/2010/main" val="3248879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BFA65F-0453-4020-94F2-C9B843AA2ADA}" type="datetimeFigureOut">
              <a:rPr lang="id-ID" smtClean="0"/>
              <a:t>31/10/2018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FF20E41A-BD51-4337-8025-0B4E4921CE11}" type="slidenum">
              <a:rPr lang="id-ID" smtClean="0"/>
              <a:t>‹#›</a:t>
            </a:fld>
            <a:endParaRPr lang="id-ID"/>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59215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8BFA65F-0453-4020-94F2-C9B843AA2ADA}" type="datetimeFigureOut">
              <a:rPr lang="id-ID" smtClean="0"/>
              <a:t>31/10/2018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FF20E41A-BD51-4337-8025-0B4E4921CE11}" type="slidenum">
              <a:rPr lang="id-ID" smtClean="0"/>
              <a:t>‹#›</a:t>
            </a:fld>
            <a:endParaRPr lang="id-ID"/>
          </a:p>
        </p:txBody>
      </p:sp>
    </p:spTree>
    <p:extLst>
      <p:ext uri="{BB962C8B-B14F-4D97-AF65-F5344CB8AC3E}">
        <p14:creationId xmlns:p14="http://schemas.microsoft.com/office/powerpoint/2010/main" val="3960437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8BFA65F-0453-4020-94F2-C9B843AA2ADA}" type="datetimeFigureOut">
              <a:rPr lang="id-ID" smtClean="0"/>
              <a:t>31/10/2018</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FF20E41A-BD51-4337-8025-0B4E4921CE11}" type="slidenum">
              <a:rPr lang="id-ID" smtClean="0"/>
              <a:t>‹#›</a:t>
            </a:fld>
            <a:endParaRPr lang="id-ID"/>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469247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8BFA65F-0453-4020-94F2-C9B843AA2ADA}" type="datetimeFigureOut">
              <a:rPr lang="id-ID" smtClean="0"/>
              <a:t>31/10/2018</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FF20E41A-BD51-4337-8025-0B4E4921CE11}" type="slidenum">
              <a:rPr lang="id-ID" smtClean="0"/>
              <a:t>‹#›</a:t>
            </a:fld>
            <a:endParaRPr lang="id-ID"/>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364624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BFA65F-0453-4020-94F2-C9B843AA2ADA}" type="datetimeFigureOut">
              <a:rPr lang="id-ID" smtClean="0"/>
              <a:t>31/10/2018</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FF20E41A-BD51-4337-8025-0B4E4921CE11}" type="slidenum">
              <a:rPr lang="id-ID" smtClean="0"/>
              <a:t>‹#›</a:t>
            </a:fld>
            <a:endParaRPr lang="id-ID"/>
          </a:p>
        </p:txBody>
      </p:sp>
    </p:spTree>
    <p:extLst>
      <p:ext uri="{BB962C8B-B14F-4D97-AF65-F5344CB8AC3E}">
        <p14:creationId xmlns:p14="http://schemas.microsoft.com/office/powerpoint/2010/main" val="818735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BFA65F-0453-4020-94F2-C9B843AA2ADA}" type="datetimeFigureOut">
              <a:rPr lang="id-ID" smtClean="0"/>
              <a:t>31/10/2018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FF20E41A-BD51-4337-8025-0B4E4921CE11}" type="slidenum">
              <a:rPr lang="id-ID" smtClean="0"/>
              <a:t>‹#›</a:t>
            </a:fld>
            <a:endParaRPr lang="id-ID"/>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5427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BFA65F-0453-4020-94F2-C9B843AA2ADA}" type="datetimeFigureOut">
              <a:rPr lang="id-ID" smtClean="0"/>
              <a:t>31/10/2018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FF20E41A-BD51-4337-8025-0B4E4921CE11}" type="slidenum">
              <a:rPr lang="id-ID" smtClean="0"/>
              <a:t>‹#›</a:t>
            </a:fld>
            <a:endParaRPr lang="id-ID"/>
          </a:p>
        </p:txBody>
      </p:sp>
    </p:spTree>
    <p:extLst>
      <p:ext uri="{BB962C8B-B14F-4D97-AF65-F5344CB8AC3E}">
        <p14:creationId xmlns:p14="http://schemas.microsoft.com/office/powerpoint/2010/main" val="3436751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8BFA65F-0453-4020-94F2-C9B843AA2ADA}" type="datetimeFigureOut">
              <a:rPr lang="id-ID" smtClean="0"/>
              <a:t>31/10/2018</a:t>
            </a:fld>
            <a:endParaRPr lang="id-ID"/>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id-ID"/>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F20E41A-BD51-4337-8025-0B4E4921CE11}" type="slidenum">
              <a:rPr lang="id-ID" smtClean="0"/>
              <a:t>‹#›</a:t>
            </a:fld>
            <a:endParaRPr lang="id-ID"/>
          </a:p>
        </p:txBody>
      </p:sp>
    </p:spTree>
    <p:extLst>
      <p:ext uri="{BB962C8B-B14F-4D97-AF65-F5344CB8AC3E}">
        <p14:creationId xmlns:p14="http://schemas.microsoft.com/office/powerpoint/2010/main" val="23591889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id-ID" dirty="0" smtClean="0"/>
              <a:t>Asam Basa</a:t>
            </a:r>
            <a:endParaRPr lang="id-ID" dirty="0"/>
          </a:p>
        </p:txBody>
      </p:sp>
      <p:sp>
        <p:nvSpPr>
          <p:cNvPr id="3" name="Subtitle 2"/>
          <p:cNvSpPr>
            <a:spLocks noGrp="1"/>
          </p:cNvSpPr>
          <p:nvPr>
            <p:ph type="subTitle" idx="1"/>
          </p:nvPr>
        </p:nvSpPr>
        <p:spPr/>
        <p:txBody>
          <a:bodyPr/>
          <a:lstStyle/>
          <a:p>
            <a:r>
              <a:rPr lang="id-ID" dirty="0" smtClean="0"/>
              <a:t>Taufik Alam Huda, </a:t>
            </a:r>
            <a:r>
              <a:rPr lang="id-ID" dirty="0" smtClean="0"/>
              <a:t>S.Pd</a:t>
            </a:r>
            <a:r>
              <a:rPr lang="id-ID" dirty="0" smtClean="0"/>
              <a:t>.</a:t>
            </a:r>
            <a:endParaRPr lang="id-ID" dirty="0"/>
          </a:p>
        </p:txBody>
      </p:sp>
    </p:spTree>
    <p:extLst>
      <p:ext uri="{BB962C8B-B14F-4D97-AF65-F5344CB8AC3E}">
        <p14:creationId xmlns:p14="http://schemas.microsoft.com/office/powerpoint/2010/main" val="2916492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b="1" dirty="0"/>
              <a:t>Asam dan Basa dalam Kehidupan </a:t>
            </a:r>
            <a:endParaRPr lang="id-ID" dirty="0"/>
          </a:p>
        </p:txBody>
      </p:sp>
      <p:sp>
        <p:nvSpPr>
          <p:cNvPr id="3" name="Content Placeholder 2"/>
          <p:cNvSpPr>
            <a:spLocks noGrp="1"/>
          </p:cNvSpPr>
          <p:nvPr>
            <p:ph idx="1"/>
          </p:nvPr>
        </p:nvSpPr>
        <p:spPr/>
        <p:txBody>
          <a:bodyPr>
            <a:normAutofit fontScale="85000" lnSpcReduction="20000"/>
          </a:bodyPr>
          <a:lstStyle/>
          <a:p>
            <a:r>
              <a:rPr lang="id-ID" dirty="0"/>
              <a:t>Asam merupakan kebutuhan industri yang vital. Empat macam asam yang paling penting dalam industri adalah asam sulfat, asam fosfat, asam nitrat dan asam klorida. Asam sulfat (H2SO4) merupakan cairan kental menyerupai oli. Umumnya asam sulfat digunakan dalam pembuatan pupuk, pengilangan minyak, pabrik baja, pabrik plastik, obat-obatan, pewarna, dan untuk pembuatan asam lainnya. Asam fosfat (H3PO4) digunakan untuk pembuatan pupuk dan deterjen. Namun, sangat disayangkan bahwa fosfat dapat menyebabkan masalah pencemaran di danau-danau dan aliran sungai. </a:t>
            </a:r>
            <a:endParaRPr lang="id-ID" dirty="0" smtClean="0"/>
          </a:p>
          <a:p>
            <a:r>
              <a:rPr lang="id-ID" dirty="0"/>
              <a:t>Asam nitrat (HNO3) banyak digunakan untuk pembuatan bahan peledak dan pupuk. Asam nitrat pekat merupakan cairan tidak berwarna yang dapat mengakibatkan luka bakar pada kulit manusia. Asam klorida (HCl) adalah gas yang tidak berwarna yang dilarutkan dalam air. Asap HCl dan ion-ionnya yang terbentuk dalam larutan, keduanya berbahaya bagi jaringan tubuh manusia. </a:t>
            </a:r>
          </a:p>
        </p:txBody>
      </p:sp>
    </p:spTree>
    <p:extLst>
      <p:ext uri="{BB962C8B-B14F-4D97-AF65-F5344CB8AC3E}">
        <p14:creationId xmlns:p14="http://schemas.microsoft.com/office/powerpoint/2010/main" val="35429874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Lanjutan...</a:t>
            </a:r>
            <a:endParaRPr lang="id-ID" dirty="0"/>
          </a:p>
        </p:txBody>
      </p:sp>
      <p:sp>
        <p:nvSpPr>
          <p:cNvPr id="3" name="Content Placeholder 2"/>
          <p:cNvSpPr>
            <a:spLocks noGrp="1"/>
          </p:cNvSpPr>
          <p:nvPr>
            <p:ph idx="1"/>
          </p:nvPr>
        </p:nvSpPr>
        <p:spPr/>
        <p:txBody>
          <a:bodyPr>
            <a:normAutofit lnSpcReduction="10000"/>
          </a:bodyPr>
          <a:lstStyle/>
          <a:p>
            <a:pPr marL="0" indent="0">
              <a:buNone/>
            </a:pPr>
            <a:r>
              <a:rPr lang="id-ID" dirty="0"/>
              <a:t>Dalam keadaan murni, pada umumnya basa berupa kristal padat. Beberapa produk rumah tangga yang mengandung basa, antara lain deodorant, antasid, dan sabun. Basa yang digunakan secara luas adalah kalsium hidroksida, Ca(OH)2 yang umumnya disebut soda kaustik suatu basa yang berupa tepung kristal putih yang mudah larut dalam air. Basa yang paling banyak digunakan adalah amoniak. Amoniak merupakan gas tidak berwarna dengan bau yang sangat menyengat, sehingga sangat mengganggu saluran pernafasan dan paru-paru bila gas terhirup. Amoniak digunakan sebagai pupuk, serta bahan pembuatan rayon, nilon dan asam nitrat. </a:t>
            </a:r>
          </a:p>
        </p:txBody>
      </p:sp>
    </p:spTree>
    <p:extLst>
      <p:ext uri="{BB962C8B-B14F-4D97-AF65-F5344CB8AC3E}">
        <p14:creationId xmlns:p14="http://schemas.microsoft.com/office/powerpoint/2010/main" val="31554468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000" y="2473325"/>
            <a:ext cx="10515600" cy="1325563"/>
          </a:xfrm>
        </p:spPr>
        <p:txBody>
          <a:bodyPr/>
          <a:lstStyle/>
          <a:p>
            <a:pPr algn="ctr"/>
            <a:r>
              <a:rPr lang="id-ID" dirty="0" smtClean="0"/>
              <a:t>Terimakasih</a:t>
            </a:r>
            <a:endParaRPr lang="id-ID" dirty="0"/>
          </a:p>
        </p:txBody>
      </p:sp>
    </p:spTree>
    <p:extLst>
      <p:ext uri="{BB962C8B-B14F-4D97-AF65-F5344CB8AC3E}">
        <p14:creationId xmlns:p14="http://schemas.microsoft.com/office/powerpoint/2010/main" val="3196457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Pengertian Asam Basa</a:t>
            </a:r>
            <a:endParaRPr lang="id-ID" dirty="0"/>
          </a:p>
        </p:txBody>
      </p:sp>
      <p:sp>
        <p:nvSpPr>
          <p:cNvPr id="3" name="Content Placeholder 2"/>
          <p:cNvSpPr>
            <a:spLocks noGrp="1"/>
          </p:cNvSpPr>
          <p:nvPr>
            <p:ph idx="1"/>
          </p:nvPr>
        </p:nvSpPr>
        <p:spPr/>
        <p:txBody>
          <a:bodyPr>
            <a:normAutofit fontScale="92500" lnSpcReduction="20000"/>
          </a:bodyPr>
          <a:lstStyle/>
          <a:p>
            <a:endParaRPr lang="id-ID" dirty="0"/>
          </a:p>
          <a:p>
            <a:r>
              <a:rPr lang="id-ID" dirty="0"/>
              <a:t> Menurut Arrhenius pada tahun 1903, asam adalah zat yang dalam air dapat menghasilkan ion hidrogen (atau ion hidronium, H3O+) sehingga dapat meningkatkan konsentrasi ion hidronium (H3O</a:t>
            </a:r>
            <a:r>
              <a:rPr lang="id-ID" dirty="0" smtClean="0"/>
              <a:t>+). Basa </a:t>
            </a:r>
            <a:r>
              <a:rPr lang="id-ID" dirty="0"/>
              <a:t>adalah zat yang dalam air dapat menghasilkan ion hidroksida sehingga dapat meningkatkan konsentrasi ion hidroksida. </a:t>
            </a:r>
            <a:endParaRPr lang="id-ID" dirty="0" smtClean="0"/>
          </a:p>
          <a:p>
            <a:r>
              <a:rPr lang="id-ID" dirty="0"/>
              <a:t>Menurut teori Br</a:t>
            </a:r>
            <a:r>
              <a:rPr lang="el-GR" dirty="0"/>
              <a:t>Φ</a:t>
            </a:r>
            <a:r>
              <a:rPr lang="id-ID" dirty="0"/>
              <a:t>nsted dan Lowry, zat dapat berperan baik sebagai asam maupun basa. Bila zat tertentu lebih mudah melepas proton, zat ini akan berperan sebagai asam dan lawannya sebagai basa. Sebaliknya, bila zuatu zat lebih mudah menerima proton, zat ini akan berperan sebagai basa. </a:t>
            </a:r>
          </a:p>
        </p:txBody>
      </p:sp>
    </p:spTree>
    <p:extLst>
      <p:ext uri="{BB962C8B-B14F-4D97-AF65-F5344CB8AC3E}">
        <p14:creationId xmlns:p14="http://schemas.microsoft.com/office/powerpoint/2010/main" val="15034671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Kuat / Lemahnya Asam dan Basa</a:t>
            </a:r>
            <a:endParaRPr lang="id-ID" dirty="0"/>
          </a:p>
        </p:txBody>
      </p:sp>
      <p:sp>
        <p:nvSpPr>
          <p:cNvPr id="3" name="Content Placeholder 2"/>
          <p:cNvSpPr>
            <a:spLocks noGrp="1"/>
          </p:cNvSpPr>
          <p:nvPr>
            <p:ph idx="1"/>
          </p:nvPr>
        </p:nvSpPr>
        <p:spPr/>
        <p:txBody>
          <a:bodyPr/>
          <a:lstStyle/>
          <a:p>
            <a:pPr marL="0" indent="0">
              <a:buNone/>
            </a:pPr>
            <a:r>
              <a:rPr lang="id-ID" dirty="0"/>
              <a:t>Pada dasarnya skala/tingkat keasaman suatu larutan bergantung pada konsentrasi ion H+ dalam larutan. Makin besar konsentrasi ion H+ makin asam larutan tersebut. Umumnya konsentrasi ion H+ sangat kecil, sehingga untuk menyederhanakan penulisan, seorang kimiawan dari Denmark bernama Sorrensen mengusulkan konsep pH untuk menyatakan konsentrasi ion H+. Nilai pH sama dengan negatif logaritma konsentrasi ion H+ dan secara matematika diungkapkan dengan persamaan : </a:t>
            </a:r>
          </a:p>
        </p:txBody>
      </p:sp>
    </p:spTree>
    <p:extLst>
      <p:ext uri="{BB962C8B-B14F-4D97-AF65-F5344CB8AC3E}">
        <p14:creationId xmlns:p14="http://schemas.microsoft.com/office/powerpoint/2010/main" val="3079723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Derajat Keasaman (pH)</a:t>
            </a:r>
            <a:endParaRPr lang="id-ID" dirty="0"/>
          </a:p>
        </p:txBody>
      </p:sp>
      <p:sp>
        <p:nvSpPr>
          <p:cNvPr id="3" name="Content Placeholder 2"/>
          <p:cNvSpPr>
            <a:spLocks noGrp="1"/>
          </p:cNvSpPr>
          <p:nvPr>
            <p:ph idx="1"/>
          </p:nvPr>
        </p:nvSpPr>
        <p:spPr/>
        <p:txBody>
          <a:bodyPr>
            <a:normAutofit lnSpcReduction="10000"/>
          </a:bodyPr>
          <a:lstStyle/>
          <a:p>
            <a:pPr marL="0" indent="0">
              <a:buNone/>
            </a:pPr>
            <a:r>
              <a:rPr lang="it-IT" dirty="0"/>
              <a:t>Untuk air murni pada temperatur 25 °C : </a:t>
            </a:r>
          </a:p>
          <a:p>
            <a:pPr marL="0" indent="0">
              <a:buNone/>
            </a:pPr>
            <a:r>
              <a:rPr lang="id-ID" dirty="0"/>
              <a:t>[H+] = [OH-] = 10-7 mol/L </a:t>
            </a:r>
          </a:p>
          <a:p>
            <a:pPr marL="0" indent="0">
              <a:buNone/>
            </a:pPr>
            <a:r>
              <a:rPr lang="id-ID" dirty="0"/>
              <a:t>Sehingga pH air murni = – log 10-7 = 7. </a:t>
            </a:r>
          </a:p>
          <a:p>
            <a:pPr marL="0" indent="0">
              <a:buNone/>
            </a:pPr>
            <a:r>
              <a:rPr lang="sv-SE" dirty="0"/>
              <a:t>Jika pH = 7, maka larutan bersifat netral </a:t>
            </a:r>
          </a:p>
          <a:p>
            <a:pPr marL="0" indent="0">
              <a:buNone/>
            </a:pPr>
            <a:r>
              <a:rPr lang="sv-SE" dirty="0"/>
              <a:t>Jika pH &lt; 7, maka larutan bersifat asam </a:t>
            </a:r>
          </a:p>
          <a:p>
            <a:pPr marL="0" indent="0">
              <a:buNone/>
            </a:pPr>
            <a:r>
              <a:rPr lang="sv-SE" dirty="0"/>
              <a:t>Jika pH &gt; 7, maka larutan bersifat basa </a:t>
            </a:r>
          </a:p>
          <a:p>
            <a:pPr marL="0" indent="0">
              <a:buNone/>
            </a:pPr>
            <a:r>
              <a:rPr lang="sv-SE" dirty="0"/>
              <a:t>Pada temperatur kamar : pKw = pH + pOH = 14 </a:t>
            </a:r>
            <a:endParaRPr lang="id-ID" dirty="0"/>
          </a:p>
        </p:txBody>
      </p:sp>
    </p:spTree>
    <p:extLst>
      <p:ext uri="{BB962C8B-B14F-4D97-AF65-F5344CB8AC3E}">
        <p14:creationId xmlns:p14="http://schemas.microsoft.com/office/powerpoint/2010/main" val="32860503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Asam Kuat</a:t>
            </a:r>
            <a:endParaRPr lang="id-ID" dirty="0"/>
          </a:p>
        </p:txBody>
      </p:sp>
      <p:sp>
        <p:nvSpPr>
          <p:cNvPr id="3" name="Content Placeholder 2"/>
          <p:cNvSpPr>
            <a:spLocks noGrp="1"/>
          </p:cNvSpPr>
          <p:nvPr>
            <p:ph idx="1"/>
          </p:nvPr>
        </p:nvSpPr>
        <p:spPr/>
        <p:txBody>
          <a:bodyPr/>
          <a:lstStyle/>
          <a:p>
            <a:pPr marL="0" indent="0">
              <a:buNone/>
            </a:pPr>
            <a:r>
              <a:rPr lang="id-ID" dirty="0"/>
              <a:t>Disebut asam kuat karena zat terlarut dalam larutan ini mengion seluruhnya (</a:t>
            </a:r>
            <a:r>
              <a:rPr lang="el-GR" dirty="0"/>
              <a:t>α = 1). </a:t>
            </a:r>
            <a:r>
              <a:rPr lang="id-ID" dirty="0"/>
              <a:t>Untuk menyatakan derajat keasamannya, dapat ditentukan langsung dari konsentrasi asamnya dengan melihat valensinya. </a:t>
            </a:r>
          </a:p>
        </p:txBody>
      </p:sp>
    </p:spTree>
    <p:extLst>
      <p:ext uri="{BB962C8B-B14F-4D97-AF65-F5344CB8AC3E}">
        <p14:creationId xmlns:p14="http://schemas.microsoft.com/office/powerpoint/2010/main" val="2959940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Asam Lemah</a:t>
            </a:r>
            <a:endParaRPr lang="id-ID" dirty="0"/>
          </a:p>
        </p:txBody>
      </p:sp>
      <p:sp>
        <p:nvSpPr>
          <p:cNvPr id="3" name="Content Placeholder 2"/>
          <p:cNvSpPr>
            <a:spLocks noGrp="1"/>
          </p:cNvSpPr>
          <p:nvPr>
            <p:ph idx="1"/>
          </p:nvPr>
        </p:nvSpPr>
        <p:spPr/>
        <p:txBody>
          <a:bodyPr/>
          <a:lstStyle/>
          <a:p>
            <a:pPr marL="0" indent="0">
              <a:buNone/>
            </a:pPr>
            <a:r>
              <a:rPr lang="id-ID" dirty="0"/>
              <a:t>Disebut asam lemah karena zat terlarut dalam larutan ini tidak mengion seluruhnya, </a:t>
            </a:r>
            <a:r>
              <a:rPr lang="el-GR" dirty="0"/>
              <a:t>α ≠ 1, (0 &lt; α &lt; 1). </a:t>
            </a:r>
            <a:r>
              <a:rPr lang="id-ID" dirty="0"/>
              <a:t>Penentuan besarnya derajat keasaman tidak dapat ditentukan langsung dari konsentrasi asam lemahnya (seperti halnya asam kuat). Penghitungan derajat keasaman dilakukan dengan menghitung konsentrasi [H+] terlebih </a:t>
            </a:r>
            <a:r>
              <a:rPr lang="id-ID" dirty="0" smtClean="0"/>
              <a:t>dahulu.</a:t>
            </a:r>
            <a:endParaRPr lang="id-ID" dirty="0"/>
          </a:p>
        </p:txBody>
      </p:sp>
    </p:spTree>
    <p:extLst>
      <p:ext uri="{BB962C8B-B14F-4D97-AF65-F5344CB8AC3E}">
        <p14:creationId xmlns:p14="http://schemas.microsoft.com/office/powerpoint/2010/main" val="111082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Basa Kuat</a:t>
            </a:r>
            <a:endParaRPr lang="id-ID" dirty="0"/>
          </a:p>
        </p:txBody>
      </p:sp>
      <p:sp>
        <p:nvSpPr>
          <p:cNvPr id="3" name="Content Placeholder 2"/>
          <p:cNvSpPr>
            <a:spLocks noGrp="1"/>
          </p:cNvSpPr>
          <p:nvPr>
            <p:ph idx="1"/>
          </p:nvPr>
        </p:nvSpPr>
        <p:spPr/>
        <p:txBody>
          <a:bodyPr/>
          <a:lstStyle/>
          <a:p>
            <a:pPr marL="0" indent="0">
              <a:buNone/>
            </a:pPr>
            <a:r>
              <a:rPr lang="id-ID" dirty="0"/>
              <a:t>Disebut basa kuat karena zat terlarut dalam larutan ini mengion seluruhnya (</a:t>
            </a:r>
            <a:r>
              <a:rPr lang="el-GR" dirty="0"/>
              <a:t>α = 1). </a:t>
            </a:r>
            <a:r>
              <a:rPr lang="id-ID" dirty="0"/>
              <a:t>Pada penentuan derajat keasaman dari larutan basa terlebih dulu dihitung nilai pOH dari konsentrasi basanya. </a:t>
            </a:r>
          </a:p>
        </p:txBody>
      </p:sp>
    </p:spTree>
    <p:extLst>
      <p:ext uri="{BB962C8B-B14F-4D97-AF65-F5344CB8AC3E}">
        <p14:creationId xmlns:p14="http://schemas.microsoft.com/office/powerpoint/2010/main" val="14168804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Basa Lemah</a:t>
            </a:r>
            <a:endParaRPr lang="id-ID" dirty="0"/>
          </a:p>
        </p:txBody>
      </p:sp>
      <p:sp>
        <p:nvSpPr>
          <p:cNvPr id="3" name="Content Placeholder 2"/>
          <p:cNvSpPr>
            <a:spLocks noGrp="1"/>
          </p:cNvSpPr>
          <p:nvPr>
            <p:ph idx="1"/>
          </p:nvPr>
        </p:nvSpPr>
        <p:spPr/>
        <p:txBody>
          <a:bodyPr/>
          <a:lstStyle/>
          <a:p>
            <a:pPr marL="0" indent="0">
              <a:buNone/>
            </a:pPr>
            <a:r>
              <a:rPr lang="id-ID" dirty="0"/>
              <a:t>Disebut basa lemah karena zat terlarut dalam larutan ini tidak mengion seluruhnya, </a:t>
            </a:r>
            <a:r>
              <a:rPr lang="el-GR" dirty="0"/>
              <a:t>α ≠ 1, (0 &lt; α &lt; 1). </a:t>
            </a:r>
            <a:r>
              <a:rPr lang="id-ID" dirty="0"/>
              <a:t>Penentuan besarnya konsentrasi OH- tidak dapat ditentukan langsung dari konsentrasi basa lemahnya (seperti halnya basa kuat), </a:t>
            </a:r>
          </a:p>
        </p:txBody>
      </p:sp>
    </p:spTree>
    <p:extLst>
      <p:ext uri="{BB962C8B-B14F-4D97-AF65-F5344CB8AC3E}">
        <p14:creationId xmlns:p14="http://schemas.microsoft.com/office/powerpoint/2010/main" val="11462783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v-SE" b="1" dirty="0"/>
              <a:t>Asam dan Basa dapat Dibedakan dari Rasa dan </a:t>
            </a:r>
            <a:r>
              <a:rPr lang="sv-SE" b="1" dirty="0" smtClean="0"/>
              <a:t>Sentuhan</a:t>
            </a:r>
            <a:endParaRPr lang="id-ID" dirty="0"/>
          </a:p>
        </p:txBody>
      </p:sp>
      <p:sp>
        <p:nvSpPr>
          <p:cNvPr id="3" name="Content Placeholder 2"/>
          <p:cNvSpPr>
            <a:spLocks noGrp="1"/>
          </p:cNvSpPr>
          <p:nvPr>
            <p:ph idx="1"/>
          </p:nvPr>
        </p:nvSpPr>
        <p:spPr/>
        <p:txBody>
          <a:bodyPr>
            <a:normAutofit fontScale="85000" lnSpcReduction="10000"/>
          </a:bodyPr>
          <a:lstStyle/>
          <a:p>
            <a:pPr marL="0" indent="0">
              <a:buNone/>
            </a:pPr>
            <a:r>
              <a:rPr lang="id-ID" dirty="0"/>
              <a:t>Asam mempunyai rasa masam. Rasa masam yang kita kenal misalnya pada beberapa jenis makanan seperti jeruk, jus lemon, tomat, cuka, minuman ringan (soft drink) dan beberapa produk seperti sabun yang mengandung belerang dan air </a:t>
            </a:r>
            <a:r>
              <a:rPr lang="id-ID" dirty="0" smtClean="0"/>
              <a:t>accu. Sebaliknya</a:t>
            </a:r>
            <a:r>
              <a:rPr lang="id-ID" dirty="0"/>
              <a:t>, basa mempunyai rasa pahit. Tetapi, rasa sebaiknya jangan digunakan untuk menguji adanya asam dan basa, karena beberapa asam dan basa dapat mengakibatkan luka bakar dan merusak jaringan. </a:t>
            </a:r>
            <a:endParaRPr lang="id-ID" dirty="0" smtClean="0"/>
          </a:p>
          <a:p>
            <a:pPr marL="0" indent="0">
              <a:buNone/>
            </a:pPr>
            <a:r>
              <a:rPr lang="id-ID" dirty="0"/>
              <a:t>Seperti halnya rasa, sentuhan bukan merupakan cara yang aman untuk menguji basa, meskipun kita telah terbiasa dengan sentuhan sabun saat mandi atau mencuci. Basa (seperti sabun) bersifat alkali, bereaksi dengan protein di dalam kulit sehingga sel-sel kulit akan mengalami pergantian. Reaksi ini merupakan bagian dari rasa licin yang diberikan oleh sabun, yang sama halnya dengan proses pembersihan dari produk pembersih saluran. </a:t>
            </a:r>
          </a:p>
        </p:txBody>
      </p:sp>
    </p:spTree>
    <p:extLst>
      <p:ext uri="{BB962C8B-B14F-4D97-AF65-F5344CB8AC3E}">
        <p14:creationId xmlns:p14="http://schemas.microsoft.com/office/powerpoint/2010/main" val="130548742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7</TotalTime>
  <Words>851</Words>
  <Application>Microsoft Office PowerPoint</Application>
  <PresentationFormat>Widescreen</PresentationFormat>
  <Paragraphs>33</Paragraphs>
  <Slides>12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Garamond</vt:lpstr>
      <vt:lpstr>Organic</vt:lpstr>
      <vt:lpstr>Asam Basa</vt:lpstr>
      <vt:lpstr>Pengertian Asam Basa</vt:lpstr>
      <vt:lpstr>Kuat / Lemahnya Asam dan Basa</vt:lpstr>
      <vt:lpstr>Derajat Keasaman (pH)</vt:lpstr>
      <vt:lpstr>Asam Kuat</vt:lpstr>
      <vt:lpstr>Asam Lemah</vt:lpstr>
      <vt:lpstr>Basa Kuat</vt:lpstr>
      <vt:lpstr>Basa Lemah</vt:lpstr>
      <vt:lpstr>Asam dan Basa dapat Dibedakan dari Rasa dan Sentuhan</vt:lpstr>
      <vt:lpstr>Asam dan Basa dalam Kehidupan </vt:lpstr>
      <vt:lpstr>Lanjutan...</vt:lpstr>
      <vt:lpstr>Terimakasih</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Asam Basa</dc:title>
  <dc:creator>asus</dc:creator>
  <cp:lastModifiedBy>asus</cp:lastModifiedBy>
  <cp:revision>3</cp:revision>
  <dcterms:created xsi:type="dcterms:W3CDTF">2018-10-31T02:29:15Z</dcterms:created>
  <dcterms:modified xsi:type="dcterms:W3CDTF">2018-10-31T04:19:00Z</dcterms:modified>
</cp:coreProperties>
</file>